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B2256-AA77-7A4B-B798-C5503D74440C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BD3B-F27D-644C-ADAE-18D7F3C5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6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1F3C7-3EED-E249-898C-9714C7B301B3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8B7B-9F9F-DC47-AEFD-C0772155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6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1DD6A-78D9-5A4C-9E35-78BBC720A215}" type="slidenum">
              <a:rPr lang="en-US"/>
              <a:pPr/>
              <a:t>14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B76FE-4716-BF41-A340-8C7568FCF9F5}" type="slidenum">
              <a:rPr lang="en-US"/>
              <a:pPr/>
              <a:t>15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B76FE-4716-BF41-A340-8C7568FCF9F5}" type="slidenum">
              <a:rPr lang="en-US"/>
              <a:pPr/>
              <a:t>16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B76FE-4716-BF41-A340-8C7568FCF9F5}" type="slidenum">
              <a:rPr lang="en-US"/>
              <a:pPr/>
              <a:t>17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B76FE-4716-BF41-A340-8C7568FCF9F5}" type="slidenum">
              <a:rPr lang="en-US"/>
              <a:pPr/>
              <a:t>18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B76FE-4716-BF41-A340-8C7568FCF9F5}" type="slidenum">
              <a:rPr lang="en-US"/>
              <a:pPr/>
              <a:t>19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CD3C640-AE12-3D40-993F-4A0CCC3C4A1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Sequence Alignment: Investigating an Influenza Outbreak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81500"/>
            <a:ext cx="7848600" cy="1752600"/>
          </a:xfrm>
        </p:spPr>
        <p:txBody>
          <a:bodyPr anchor="b"/>
          <a:lstStyle/>
          <a:p>
            <a:pPr algn="r"/>
            <a:r>
              <a:rPr lang="en-US" dirty="0" smtClean="0"/>
              <a:t>BIO 300/CMPSC 300</a:t>
            </a:r>
          </a:p>
          <a:p>
            <a:pPr algn="r"/>
            <a:r>
              <a:rPr lang="en-US" dirty="0" smtClean="0"/>
              <a:t>Dr. Kristen Webb</a:t>
            </a:r>
          </a:p>
          <a:p>
            <a:pPr algn="r"/>
            <a:r>
              <a:rPr lang="en-US" dirty="0" smtClean="0"/>
              <a:t>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1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an Infection to a Source - HIV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1990 – CDC report that a women in Florida had contracted HIV from her dentist</a:t>
            </a:r>
          </a:p>
          <a:p>
            <a:pPr lvl="1"/>
            <a:r>
              <a:rPr lang="en-US" dirty="0" smtClean="0"/>
              <a:t>Dentist diagnosed with HIV in 1986, developed AIDS in 1987</a:t>
            </a:r>
          </a:p>
          <a:p>
            <a:pPr lvl="1"/>
            <a:r>
              <a:rPr lang="en-US" dirty="0" smtClean="0"/>
              <a:t>Patient had no other risk factors and had not been in contact with other HIV-positive persons</a:t>
            </a:r>
          </a:p>
          <a:p>
            <a:pPr lvl="1"/>
            <a:r>
              <a:rPr lang="en-US" dirty="0" smtClean="0"/>
              <a:t>Patient had had an invasive dental procedure</a:t>
            </a:r>
          </a:p>
          <a:p>
            <a:pPr lvl="1"/>
            <a:endParaRPr lang="en-US" dirty="0"/>
          </a:p>
          <a:p>
            <a:r>
              <a:rPr lang="en-US" dirty="0" smtClean="0"/>
              <a:t>Tested dentist’s other patients - 10 tested positive for HIV</a:t>
            </a:r>
          </a:p>
          <a:p>
            <a:r>
              <a:rPr lang="en-US" dirty="0" smtClean="0"/>
              <a:t>Did they contract HIV from the dentist?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591" y="4623718"/>
            <a:ext cx="2479032" cy="18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0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Molecular Epidemiology of HIV Transmission in a Dental Practice</a:t>
            </a:r>
          </a:p>
        </p:txBody>
      </p:sp>
      <p:pic>
        <p:nvPicPr>
          <p:cNvPr id="4" name="Content Placeholder 3" descr="Screen Shot 2016-02-19 at 11.58.4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49" b="-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266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en-US" dirty="0" err="1" smtClean="0"/>
              <a:t>Aligment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solidFill>
                <a:srgbClr val="000090"/>
              </a:solidFill>
            </a:endParaRPr>
          </a:p>
          <a:p>
            <a:r>
              <a:rPr lang="en-US" sz="2800" dirty="0">
                <a:solidFill>
                  <a:srgbClr val="000090"/>
                </a:solidFill>
              </a:rPr>
              <a:t>s</a:t>
            </a:r>
            <a:r>
              <a:rPr lang="en-US" sz="2800" dirty="0" smtClean="0">
                <a:solidFill>
                  <a:srgbClr val="000090"/>
                </a:solidFill>
              </a:rPr>
              <a:t>ubstitutions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90"/>
                </a:solidFill>
              </a:rPr>
              <a:t>(</a:t>
            </a:r>
            <a:r>
              <a:rPr lang="en-US" sz="2800" dirty="0" smtClean="0">
                <a:solidFill>
                  <a:srgbClr val="008000"/>
                </a:solidFill>
              </a:rPr>
              <a:t>A</a:t>
            </a:r>
            <a:r>
              <a:rPr lang="en-US" sz="2800" b="1" dirty="0" smtClean="0">
                <a:solidFill>
                  <a:srgbClr val="008000"/>
                </a:solidFill>
              </a:rPr>
              <a:t>C</a:t>
            </a:r>
            <a:r>
              <a:rPr lang="en-US" sz="2800" dirty="0" smtClean="0">
                <a:solidFill>
                  <a:srgbClr val="008000"/>
                </a:solidFill>
              </a:rPr>
              <a:t>GA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/>
              </a:rPr>
              <a:t>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sym typeface="Wingdings"/>
              </a:rPr>
              <a:t>A</a:t>
            </a:r>
            <a:r>
              <a:rPr lang="en-US" sz="2800" b="1" dirty="0" smtClean="0">
                <a:solidFill>
                  <a:srgbClr val="008000"/>
                </a:solidFill>
                <a:sym typeface="Wingdings"/>
              </a:rPr>
              <a:t>G</a:t>
            </a:r>
            <a:r>
              <a:rPr lang="en-US" sz="2800" dirty="0" smtClean="0">
                <a:solidFill>
                  <a:srgbClr val="008000"/>
                </a:solidFill>
                <a:sym typeface="Wingdings"/>
              </a:rPr>
              <a:t>GA</a:t>
            </a:r>
            <a:r>
              <a:rPr lang="en-US" sz="2800" dirty="0" smtClean="0">
                <a:solidFill>
                  <a:srgbClr val="000090"/>
                </a:solidFill>
                <a:sym typeface="Wingdings"/>
              </a:rPr>
              <a:t>)</a:t>
            </a:r>
          </a:p>
          <a:p>
            <a:r>
              <a:rPr lang="en-US" sz="2800" dirty="0">
                <a:solidFill>
                  <a:srgbClr val="000090"/>
                </a:solidFill>
                <a:sym typeface="Wingdings"/>
              </a:rPr>
              <a:t>i</a:t>
            </a:r>
            <a:r>
              <a:rPr lang="en-US" sz="2800" dirty="0" smtClean="0">
                <a:solidFill>
                  <a:srgbClr val="000090"/>
                </a:solidFill>
                <a:sym typeface="Wingdings"/>
              </a:rPr>
              <a:t>nsertions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 smtClean="0">
                <a:solidFill>
                  <a:srgbClr val="000090"/>
                </a:solidFill>
                <a:sym typeface="Wingdings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sym typeface="Wingdings"/>
              </a:rPr>
              <a:t>ACGA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 smtClean="0">
                <a:solidFill>
                  <a:srgbClr val="BD867C"/>
                </a:solidFill>
                <a:sym typeface="Wingdings"/>
              </a:rPr>
              <a:t>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sym typeface="Wingdings"/>
              </a:rPr>
              <a:t>AC</a:t>
            </a:r>
            <a:r>
              <a:rPr lang="en-US" sz="2800" b="1" dirty="0" smtClean="0">
                <a:solidFill>
                  <a:srgbClr val="008000"/>
                </a:solidFill>
                <a:sym typeface="Wingdings"/>
              </a:rPr>
              <a:t>CGGA</a:t>
            </a:r>
            <a:r>
              <a:rPr lang="en-US" sz="2800" dirty="0" smtClean="0">
                <a:solidFill>
                  <a:srgbClr val="008000"/>
                </a:solidFill>
                <a:sym typeface="Wingdings"/>
              </a:rPr>
              <a:t>GA</a:t>
            </a:r>
            <a:r>
              <a:rPr lang="en-US" sz="2800" dirty="0" smtClean="0">
                <a:solidFill>
                  <a:srgbClr val="000090"/>
                </a:solidFill>
                <a:sym typeface="Wingdings"/>
              </a:rPr>
              <a:t>)</a:t>
            </a:r>
          </a:p>
          <a:p>
            <a:r>
              <a:rPr lang="en-US" sz="2800" dirty="0">
                <a:solidFill>
                  <a:srgbClr val="000090"/>
                </a:solidFill>
                <a:sym typeface="Wingdings"/>
              </a:rPr>
              <a:t>d</a:t>
            </a:r>
            <a:r>
              <a:rPr lang="en-US" sz="2800" dirty="0" smtClean="0">
                <a:solidFill>
                  <a:srgbClr val="000090"/>
                </a:solidFill>
                <a:sym typeface="Wingdings"/>
              </a:rPr>
              <a:t>eletions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 smtClean="0">
                <a:solidFill>
                  <a:srgbClr val="000090"/>
                </a:solidFill>
                <a:sym typeface="Wingdings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sym typeface="Wingdings"/>
              </a:rPr>
              <a:t>A</a:t>
            </a:r>
            <a:r>
              <a:rPr lang="en-US" sz="2800" b="1" dirty="0" smtClean="0">
                <a:solidFill>
                  <a:srgbClr val="008000"/>
                </a:solidFill>
                <a:sym typeface="Wingdings"/>
              </a:rPr>
              <a:t>CGGA</a:t>
            </a:r>
            <a:r>
              <a:rPr lang="en-US" sz="2800" dirty="0" smtClean="0">
                <a:solidFill>
                  <a:srgbClr val="008000"/>
                </a:solidFill>
                <a:sym typeface="Wingdings"/>
              </a:rPr>
              <a:t>GA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 smtClean="0">
                <a:solidFill>
                  <a:srgbClr val="BD867C"/>
                </a:solidFill>
                <a:sym typeface="Wingdings"/>
              </a:rPr>
              <a:t>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sym typeface="Wingdings"/>
              </a:rPr>
              <a:t>AGA</a:t>
            </a:r>
            <a:r>
              <a:rPr lang="en-US" sz="2800" dirty="0" smtClean="0">
                <a:solidFill>
                  <a:srgbClr val="000090"/>
                </a:solidFill>
                <a:sym typeface="Wingdings"/>
              </a:rPr>
              <a:t>)</a:t>
            </a:r>
          </a:p>
          <a:p>
            <a:pPr lvl="1"/>
            <a:endParaRPr lang="en-US" sz="2400" dirty="0" smtClean="0">
              <a:solidFill>
                <a:srgbClr val="00009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594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Pairwise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</a:p>
          <a:p>
            <a:pPr lvl="1"/>
            <a:r>
              <a:rPr lang="en-US" dirty="0" smtClean="0"/>
              <a:t>Divide a problem into a series of smaller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Solve each </a:t>
            </a:r>
            <a:r>
              <a:rPr lang="en-US" dirty="0" err="1" smtClean="0"/>
              <a:t>subproblem</a:t>
            </a:r>
            <a:endParaRPr lang="en-US" dirty="0" smtClean="0"/>
          </a:p>
          <a:p>
            <a:pPr lvl="1"/>
            <a:r>
              <a:rPr lang="en-US" dirty="0" smtClean="0"/>
              <a:t>Use the solutions to build the solution to the original problem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Creates a matrix of partial alignment scores</a:t>
            </a:r>
          </a:p>
          <a:p>
            <a:pPr lvl="1"/>
            <a:r>
              <a:rPr lang="en-US" dirty="0" smtClean="0"/>
              <a:t>Backtracks along a path to the best possible alignment</a:t>
            </a:r>
            <a:endParaRPr lang="en-US" dirty="0"/>
          </a:p>
        </p:txBody>
      </p:sp>
      <p:pic>
        <p:nvPicPr>
          <p:cNvPr id="5" name="Picture 5" descr="9781284023442_CH03_FIG04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9743" r="44020"/>
          <a:stretch/>
        </p:blipFill>
        <p:spPr bwMode="auto">
          <a:xfrm>
            <a:off x="5905500" y="4808805"/>
            <a:ext cx="2968625" cy="187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18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228600"/>
            <a:ext cx="8229600" cy="944563"/>
          </a:xfrm>
        </p:spPr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r>
              <a:rPr lang="en-US" sz="2400" dirty="0" smtClean="0">
                <a:effectLst/>
              </a:rPr>
              <a:t>Create N x M matrix</a:t>
            </a:r>
          </a:p>
          <a:p>
            <a:r>
              <a:rPr lang="en-US" sz="2400" dirty="0" smtClean="0">
                <a:effectLst/>
              </a:rPr>
              <a:t>Place </a:t>
            </a:r>
            <a:r>
              <a:rPr lang="en-US" sz="2400" dirty="0">
                <a:effectLst/>
              </a:rPr>
              <a:t>each sequence along one axis</a:t>
            </a:r>
          </a:p>
          <a:p>
            <a:r>
              <a:rPr lang="en-US" sz="2400" dirty="0">
                <a:effectLst/>
              </a:rPr>
              <a:t>Place score 0 at the up-left corner</a:t>
            </a:r>
          </a:p>
          <a:p>
            <a:r>
              <a:rPr lang="en-US" sz="2400" dirty="0">
                <a:effectLst/>
              </a:rPr>
              <a:t>Fill in 1</a:t>
            </a:r>
            <a:r>
              <a:rPr lang="en-US" sz="2400" baseline="30000" dirty="0">
                <a:effectLst/>
              </a:rPr>
              <a:t>st</a:t>
            </a:r>
            <a:r>
              <a:rPr lang="en-US" sz="2400" dirty="0">
                <a:effectLst/>
              </a:rPr>
              <a:t> row &amp; column with gap penalty multiples</a:t>
            </a:r>
          </a:p>
          <a:p>
            <a:r>
              <a:rPr lang="en-US" sz="2400" dirty="0">
                <a:effectLst/>
              </a:rPr>
              <a:t>Fill in the matrix with max value of 3 possible moves:</a:t>
            </a:r>
          </a:p>
          <a:p>
            <a:pPr lvl="1"/>
            <a:r>
              <a:rPr lang="en-US" sz="2000" dirty="0">
                <a:effectLst/>
              </a:rPr>
              <a:t>Vertical move:  Score + gap penalty</a:t>
            </a:r>
          </a:p>
          <a:p>
            <a:pPr lvl="1"/>
            <a:r>
              <a:rPr lang="en-US" sz="2000" dirty="0">
                <a:effectLst/>
              </a:rPr>
              <a:t>Horizontal move:  Score + gap penalty</a:t>
            </a:r>
          </a:p>
          <a:p>
            <a:pPr lvl="1"/>
            <a:r>
              <a:rPr lang="en-US" sz="2000" dirty="0">
                <a:effectLst/>
              </a:rPr>
              <a:t>Diagonal move:  Score + match/mismatch score</a:t>
            </a:r>
          </a:p>
          <a:p>
            <a:r>
              <a:rPr lang="en-US" sz="2400" dirty="0">
                <a:effectLst/>
              </a:rPr>
              <a:t>The optimal alignment score is in the lower-right corner</a:t>
            </a:r>
          </a:p>
          <a:p>
            <a:r>
              <a:rPr lang="en-US" sz="2400" dirty="0">
                <a:effectLst/>
              </a:rPr>
              <a:t>To reconstruct the optimal alignment, trace back where the max at each step came from, stop when hit the origin.</a:t>
            </a:r>
          </a:p>
        </p:txBody>
      </p:sp>
    </p:spTree>
    <p:extLst>
      <p:ext uri="{BB962C8B-B14F-4D97-AF65-F5344CB8AC3E}">
        <p14:creationId xmlns:p14="http://schemas.microsoft.com/office/powerpoint/2010/main" val="348162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36710" y="5346849"/>
            <a:ext cx="815236" cy="7244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            Alignment score =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2048933" cy="1257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Let:</a:t>
            </a:r>
          </a:p>
          <a:p>
            <a:pPr marL="0" indent="0">
              <a:buNone/>
            </a:pPr>
            <a:r>
              <a:rPr lang="en-US" dirty="0" smtClean="0"/>
              <a:t>Match = +1</a:t>
            </a:r>
          </a:p>
          <a:p>
            <a:pPr marL="0" indent="0">
              <a:buNone/>
            </a:pPr>
            <a:r>
              <a:rPr lang="en-US" dirty="0" smtClean="0"/>
              <a:t>Mismatch = 0</a:t>
            </a:r>
          </a:p>
          <a:p>
            <a:pPr marL="0" indent="0">
              <a:buNone/>
            </a:pPr>
            <a:r>
              <a:rPr lang="en-US" dirty="0" smtClean="0"/>
              <a:t>Gap = -1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69111"/>
              </p:ext>
            </p:extLst>
          </p:nvPr>
        </p:nvGraphicFramePr>
        <p:xfrm>
          <a:off x="1865643" y="1912947"/>
          <a:ext cx="7086303" cy="415831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7367"/>
                <a:gridCol w="787367"/>
                <a:gridCol w="787367"/>
                <a:gridCol w="787367"/>
                <a:gridCol w="787367"/>
                <a:gridCol w="787367"/>
                <a:gridCol w="787367"/>
                <a:gridCol w="787367"/>
                <a:gridCol w="787367"/>
              </a:tblGrid>
              <a:tr h="693052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-6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-7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444593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36710" y="5346849"/>
            <a:ext cx="815236" cy="724410"/>
          </a:xfrm>
          <a:prstGeom prst="rect">
            <a:avLst/>
          </a:prstGeom>
          <a:solidFill>
            <a:srgbClr val="BD867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             Alignment </a:t>
            </a:r>
            <a:r>
              <a:rPr lang="en-US" dirty="0"/>
              <a:t>score =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737674" cy="1257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Let:</a:t>
            </a:r>
          </a:p>
          <a:p>
            <a:pPr marL="0" indent="0">
              <a:buNone/>
            </a:pPr>
            <a:r>
              <a:rPr lang="en-US" dirty="0" smtClean="0"/>
              <a:t>Match = +1</a:t>
            </a:r>
          </a:p>
          <a:p>
            <a:pPr marL="0" indent="0">
              <a:buNone/>
            </a:pPr>
            <a:r>
              <a:rPr lang="en-US" dirty="0" smtClean="0"/>
              <a:t>Mismatch = 0</a:t>
            </a:r>
          </a:p>
          <a:p>
            <a:pPr marL="0" indent="0">
              <a:buNone/>
            </a:pPr>
            <a:r>
              <a:rPr lang="en-US" dirty="0" smtClean="0"/>
              <a:t>Gap = -1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08319"/>
              </p:ext>
            </p:extLst>
          </p:nvPr>
        </p:nvGraphicFramePr>
        <p:xfrm>
          <a:off x="1865643" y="1912947"/>
          <a:ext cx="7086303" cy="415831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7367"/>
                <a:gridCol w="787367"/>
                <a:gridCol w="787367"/>
                <a:gridCol w="787367"/>
                <a:gridCol w="787367"/>
                <a:gridCol w="787367"/>
                <a:gridCol w="787367"/>
                <a:gridCol w="787367"/>
                <a:gridCol w="787367"/>
              </a:tblGrid>
              <a:tr h="693052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-6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-7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3151211" y="2900783"/>
            <a:ext cx="5424474" cy="2853743"/>
          </a:xfrm>
          <a:custGeom>
            <a:avLst/>
            <a:gdLst>
              <a:gd name="connsiteX0" fmla="*/ 5424474 w 5424474"/>
              <a:gd name="connsiteY0" fmla="*/ 2853743 h 2853743"/>
              <a:gd name="connsiteX1" fmla="*/ 5314730 w 5424474"/>
              <a:gd name="connsiteY1" fmla="*/ 2838064 h 2853743"/>
              <a:gd name="connsiteX2" fmla="*/ 4703301 w 5424474"/>
              <a:gd name="connsiteY2" fmla="*/ 2806704 h 2853743"/>
              <a:gd name="connsiteX3" fmla="*/ 4546524 w 5424474"/>
              <a:gd name="connsiteY3" fmla="*/ 2775344 h 2853743"/>
              <a:gd name="connsiteX4" fmla="*/ 4452458 w 5424474"/>
              <a:gd name="connsiteY4" fmla="*/ 2743984 h 2853743"/>
              <a:gd name="connsiteX5" fmla="*/ 4358392 w 5424474"/>
              <a:gd name="connsiteY5" fmla="*/ 2681264 h 2853743"/>
              <a:gd name="connsiteX6" fmla="*/ 4342714 w 5424474"/>
              <a:gd name="connsiteY6" fmla="*/ 2634225 h 2853743"/>
              <a:gd name="connsiteX7" fmla="*/ 4280004 w 5424474"/>
              <a:gd name="connsiteY7" fmla="*/ 2618545 h 2853743"/>
              <a:gd name="connsiteX8" fmla="*/ 4170260 w 5424474"/>
              <a:gd name="connsiteY8" fmla="*/ 2587185 h 2853743"/>
              <a:gd name="connsiteX9" fmla="*/ 4076194 w 5424474"/>
              <a:gd name="connsiteY9" fmla="*/ 2524465 h 2853743"/>
              <a:gd name="connsiteX10" fmla="*/ 4029161 w 5424474"/>
              <a:gd name="connsiteY10" fmla="*/ 2477426 h 2853743"/>
              <a:gd name="connsiteX11" fmla="*/ 3997806 w 5424474"/>
              <a:gd name="connsiteY11" fmla="*/ 2430386 h 2853743"/>
              <a:gd name="connsiteX12" fmla="*/ 3950773 w 5424474"/>
              <a:gd name="connsiteY12" fmla="*/ 2414706 h 2853743"/>
              <a:gd name="connsiteX13" fmla="*/ 3872384 w 5424474"/>
              <a:gd name="connsiteY13" fmla="*/ 2336306 h 2853743"/>
              <a:gd name="connsiteX14" fmla="*/ 3856707 w 5424474"/>
              <a:gd name="connsiteY14" fmla="*/ 2273587 h 2853743"/>
              <a:gd name="connsiteX15" fmla="*/ 3778318 w 5424474"/>
              <a:gd name="connsiteY15" fmla="*/ 2179507 h 2853743"/>
              <a:gd name="connsiteX16" fmla="*/ 3684252 w 5424474"/>
              <a:gd name="connsiteY16" fmla="*/ 2116788 h 2853743"/>
              <a:gd name="connsiteX17" fmla="*/ 3637219 w 5424474"/>
              <a:gd name="connsiteY17" fmla="*/ 2085428 h 2853743"/>
              <a:gd name="connsiteX18" fmla="*/ 3558831 w 5424474"/>
              <a:gd name="connsiteY18" fmla="*/ 1991348 h 2853743"/>
              <a:gd name="connsiteX19" fmla="*/ 3527476 w 5424474"/>
              <a:gd name="connsiteY19" fmla="*/ 1928629 h 2853743"/>
              <a:gd name="connsiteX20" fmla="*/ 3496120 w 5424474"/>
              <a:gd name="connsiteY20" fmla="*/ 1897269 h 2853743"/>
              <a:gd name="connsiteX21" fmla="*/ 3417732 w 5424474"/>
              <a:gd name="connsiteY21" fmla="*/ 1818869 h 2853743"/>
              <a:gd name="connsiteX22" fmla="*/ 3339344 w 5424474"/>
              <a:gd name="connsiteY22" fmla="*/ 1724790 h 2853743"/>
              <a:gd name="connsiteX23" fmla="*/ 3260955 w 5424474"/>
              <a:gd name="connsiteY23" fmla="*/ 1599351 h 2853743"/>
              <a:gd name="connsiteX24" fmla="*/ 3213922 w 5424474"/>
              <a:gd name="connsiteY24" fmla="*/ 1583671 h 2853743"/>
              <a:gd name="connsiteX25" fmla="*/ 3135534 w 5424474"/>
              <a:gd name="connsiteY25" fmla="*/ 1505271 h 2853743"/>
              <a:gd name="connsiteX26" fmla="*/ 3104179 w 5424474"/>
              <a:gd name="connsiteY26" fmla="*/ 1458232 h 2853743"/>
              <a:gd name="connsiteX27" fmla="*/ 3010113 w 5424474"/>
              <a:gd name="connsiteY27" fmla="*/ 1426872 h 2853743"/>
              <a:gd name="connsiteX28" fmla="*/ 2931724 w 5424474"/>
              <a:gd name="connsiteY28" fmla="*/ 1379832 h 2853743"/>
              <a:gd name="connsiteX29" fmla="*/ 2790625 w 5424474"/>
              <a:gd name="connsiteY29" fmla="*/ 1301432 h 2853743"/>
              <a:gd name="connsiteX30" fmla="*/ 2759270 w 5424474"/>
              <a:gd name="connsiteY30" fmla="*/ 1254393 h 2853743"/>
              <a:gd name="connsiteX31" fmla="*/ 2712237 w 5424474"/>
              <a:gd name="connsiteY31" fmla="*/ 1238713 h 2853743"/>
              <a:gd name="connsiteX32" fmla="*/ 2633849 w 5424474"/>
              <a:gd name="connsiteY32" fmla="*/ 1160313 h 2853743"/>
              <a:gd name="connsiteX33" fmla="*/ 2539783 w 5424474"/>
              <a:gd name="connsiteY33" fmla="*/ 1097594 h 2853743"/>
              <a:gd name="connsiteX34" fmla="*/ 2524105 w 5424474"/>
              <a:gd name="connsiteY34" fmla="*/ 1050554 h 2853743"/>
              <a:gd name="connsiteX35" fmla="*/ 2414361 w 5424474"/>
              <a:gd name="connsiteY35" fmla="*/ 987834 h 2853743"/>
              <a:gd name="connsiteX36" fmla="*/ 2320295 w 5424474"/>
              <a:gd name="connsiteY36" fmla="*/ 925115 h 2853743"/>
              <a:gd name="connsiteX37" fmla="*/ 2288940 w 5424474"/>
              <a:gd name="connsiteY37" fmla="*/ 878075 h 2853743"/>
              <a:gd name="connsiteX38" fmla="*/ 2241907 w 5424474"/>
              <a:gd name="connsiteY38" fmla="*/ 831035 h 2853743"/>
              <a:gd name="connsiteX39" fmla="*/ 2226229 w 5424474"/>
              <a:gd name="connsiteY39" fmla="*/ 783996 h 2853743"/>
              <a:gd name="connsiteX40" fmla="*/ 2116486 w 5424474"/>
              <a:gd name="connsiteY40" fmla="*/ 721276 h 2853743"/>
              <a:gd name="connsiteX41" fmla="*/ 2085130 w 5424474"/>
              <a:gd name="connsiteY41" fmla="*/ 689916 h 2853743"/>
              <a:gd name="connsiteX42" fmla="*/ 1991064 w 5424474"/>
              <a:gd name="connsiteY42" fmla="*/ 642876 h 2853743"/>
              <a:gd name="connsiteX43" fmla="*/ 1896998 w 5424474"/>
              <a:gd name="connsiteY43" fmla="*/ 548797 h 2853743"/>
              <a:gd name="connsiteX44" fmla="*/ 1834287 w 5424474"/>
              <a:gd name="connsiteY44" fmla="*/ 470397 h 2853743"/>
              <a:gd name="connsiteX45" fmla="*/ 1787254 w 5424474"/>
              <a:gd name="connsiteY45" fmla="*/ 439038 h 2853743"/>
              <a:gd name="connsiteX46" fmla="*/ 1755899 w 5424474"/>
              <a:gd name="connsiteY46" fmla="*/ 391998 h 2853743"/>
              <a:gd name="connsiteX47" fmla="*/ 1677511 w 5424474"/>
              <a:gd name="connsiteY47" fmla="*/ 297918 h 2853743"/>
              <a:gd name="connsiteX48" fmla="*/ 1661833 w 5424474"/>
              <a:gd name="connsiteY48" fmla="*/ 250879 h 2853743"/>
              <a:gd name="connsiteX49" fmla="*/ 1599122 w 5424474"/>
              <a:gd name="connsiteY49" fmla="*/ 172479 h 2853743"/>
              <a:gd name="connsiteX50" fmla="*/ 1552089 w 5424474"/>
              <a:gd name="connsiteY50" fmla="*/ 156799 h 2853743"/>
              <a:gd name="connsiteX51" fmla="*/ 1458023 w 5424474"/>
              <a:gd name="connsiteY51" fmla="*/ 109759 h 2853743"/>
              <a:gd name="connsiteX52" fmla="*/ 1207181 w 5424474"/>
              <a:gd name="connsiteY52" fmla="*/ 94080 h 2853743"/>
              <a:gd name="connsiteX53" fmla="*/ 1113115 w 5424474"/>
              <a:gd name="connsiteY53" fmla="*/ 62720 h 2853743"/>
              <a:gd name="connsiteX54" fmla="*/ 674140 w 5424474"/>
              <a:gd name="connsiteY54" fmla="*/ 31360 h 2853743"/>
              <a:gd name="connsiteX55" fmla="*/ 470330 w 5424474"/>
              <a:gd name="connsiteY55" fmla="*/ 0 h 2853743"/>
              <a:gd name="connsiteX56" fmla="*/ 47033 w 5424474"/>
              <a:gd name="connsiteY56" fmla="*/ 15680 h 2853743"/>
              <a:gd name="connsiteX57" fmla="*/ 0 w 5424474"/>
              <a:gd name="connsiteY57" fmla="*/ 15680 h 2853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424474" h="2853743">
                <a:moveTo>
                  <a:pt x="5424474" y="2853743"/>
                </a:moveTo>
                <a:cubicBezTo>
                  <a:pt x="5387893" y="2848517"/>
                  <a:pt x="5351626" y="2840114"/>
                  <a:pt x="5314730" y="2838064"/>
                </a:cubicBezTo>
                <a:cubicBezTo>
                  <a:pt x="4973503" y="2819105"/>
                  <a:pt x="4953502" y="2837984"/>
                  <a:pt x="4703301" y="2806704"/>
                </a:cubicBezTo>
                <a:cubicBezTo>
                  <a:pt x="4654871" y="2800649"/>
                  <a:pt x="4594733" y="2789809"/>
                  <a:pt x="4546524" y="2775344"/>
                </a:cubicBezTo>
                <a:cubicBezTo>
                  <a:pt x="4514866" y="2765845"/>
                  <a:pt x="4479958" y="2762320"/>
                  <a:pt x="4452458" y="2743984"/>
                </a:cubicBezTo>
                <a:lnTo>
                  <a:pt x="4358392" y="2681264"/>
                </a:lnTo>
                <a:cubicBezTo>
                  <a:pt x="4353166" y="2665584"/>
                  <a:pt x="4355619" y="2644551"/>
                  <a:pt x="4342714" y="2634225"/>
                </a:cubicBezTo>
                <a:cubicBezTo>
                  <a:pt x="4325890" y="2620764"/>
                  <a:pt x="4300722" y="2624465"/>
                  <a:pt x="4280004" y="2618545"/>
                </a:cubicBezTo>
                <a:cubicBezTo>
                  <a:pt x="4122575" y="2573558"/>
                  <a:pt x="4366290" y="2636199"/>
                  <a:pt x="4170260" y="2587185"/>
                </a:cubicBezTo>
                <a:cubicBezTo>
                  <a:pt x="4138905" y="2566278"/>
                  <a:pt x="4102840" y="2551115"/>
                  <a:pt x="4076194" y="2524465"/>
                </a:cubicBezTo>
                <a:cubicBezTo>
                  <a:pt x="4060516" y="2508785"/>
                  <a:pt x="4043355" y="2494461"/>
                  <a:pt x="4029161" y="2477426"/>
                </a:cubicBezTo>
                <a:cubicBezTo>
                  <a:pt x="4017098" y="2462949"/>
                  <a:pt x="4012520" y="2442159"/>
                  <a:pt x="3997806" y="2430386"/>
                </a:cubicBezTo>
                <a:cubicBezTo>
                  <a:pt x="3984902" y="2420061"/>
                  <a:pt x="3966451" y="2419933"/>
                  <a:pt x="3950773" y="2414706"/>
                </a:cubicBezTo>
                <a:cubicBezTo>
                  <a:pt x="3924643" y="2388573"/>
                  <a:pt x="3881346" y="2372158"/>
                  <a:pt x="3872384" y="2336306"/>
                </a:cubicBezTo>
                <a:cubicBezTo>
                  <a:pt x="3867158" y="2315400"/>
                  <a:pt x="3865195" y="2293395"/>
                  <a:pt x="3856707" y="2273587"/>
                </a:cubicBezTo>
                <a:cubicBezTo>
                  <a:pt x="3843768" y="2243391"/>
                  <a:pt x="3802534" y="2198344"/>
                  <a:pt x="3778318" y="2179507"/>
                </a:cubicBezTo>
                <a:cubicBezTo>
                  <a:pt x="3748572" y="2156368"/>
                  <a:pt x="3715607" y="2137694"/>
                  <a:pt x="3684252" y="2116788"/>
                </a:cubicBezTo>
                <a:lnTo>
                  <a:pt x="3637219" y="2085428"/>
                </a:lnTo>
                <a:cubicBezTo>
                  <a:pt x="3542465" y="1895889"/>
                  <a:pt x="3669629" y="2124325"/>
                  <a:pt x="3558831" y="1991348"/>
                </a:cubicBezTo>
                <a:cubicBezTo>
                  <a:pt x="3543869" y="1973391"/>
                  <a:pt x="3540440" y="1948078"/>
                  <a:pt x="3527476" y="1928629"/>
                </a:cubicBezTo>
                <a:cubicBezTo>
                  <a:pt x="3519277" y="1916329"/>
                  <a:pt x="3505354" y="1908813"/>
                  <a:pt x="3496120" y="1897269"/>
                </a:cubicBezTo>
                <a:cubicBezTo>
                  <a:pt x="3436395" y="1822602"/>
                  <a:pt x="3498361" y="1872630"/>
                  <a:pt x="3417732" y="1818869"/>
                </a:cubicBezTo>
                <a:cubicBezTo>
                  <a:pt x="3372762" y="1638971"/>
                  <a:pt x="3446949" y="1868283"/>
                  <a:pt x="3339344" y="1724790"/>
                </a:cubicBezTo>
                <a:cubicBezTo>
                  <a:pt x="3253556" y="1610390"/>
                  <a:pt x="3363123" y="1650443"/>
                  <a:pt x="3260955" y="1599351"/>
                </a:cubicBezTo>
                <a:cubicBezTo>
                  <a:pt x="3246174" y="1591959"/>
                  <a:pt x="3229600" y="1588898"/>
                  <a:pt x="3213922" y="1583671"/>
                </a:cubicBezTo>
                <a:cubicBezTo>
                  <a:pt x="3130309" y="1458232"/>
                  <a:pt x="3240050" y="1609802"/>
                  <a:pt x="3135534" y="1505271"/>
                </a:cubicBezTo>
                <a:cubicBezTo>
                  <a:pt x="3122210" y="1491945"/>
                  <a:pt x="3120158" y="1468220"/>
                  <a:pt x="3104179" y="1458232"/>
                </a:cubicBezTo>
                <a:cubicBezTo>
                  <a:pt x="3076152" y="1440713"/>
                  <a:pt x="3010113" y="1426872"/>
                  <a:pt x="3010113" y="1426872"/>
                </a:cubicBezTo>
                <a:cubicBezTo>
                  <a:pt x="2939764" y="1356514"/>
                  <a:pt x="3023310" y="1430721"/>
                  <a:pt x="2931724" y="1379832"/>
                </a:cubicBezTo>
                <a:cubicBezTo>
                  <a:pt x="2770000" y="1289972"/>
                  <a:pt x="2897049" y="1336912"/>
                  <a:pt x="2790625" y="1301432"/>
                </a:cubicBezTo>
                <a:cubicBezTo>
                  <a:pt x="2780173" y="1285752"/>
                  <a:pt x="2773984" y="1266166"/>
                  <a:pt x="2759270" y="1254393"/>
                </a:cubicBezTo>
                <a:cubicBezTo>
                  <a:pt x="2746366" y="1244068"/>
                  <a:pt x="2723922" y="1250400"/>
                  <a:pt x="2712237" y="1238713"/>
                </a:cubicBezTo>
                <a:cubicBezTo>
                  <a:pt x="2537379" y="1063828"/>
                  <a:pt x="2799293" y="1252239"/>
                  <a:pt x="2633849" y="1160313"/>
                </a:cubicBezTo>
                <a:cubicBezTo>
                  <a:pt x="2600907" y="1142009"/>
                  <a:pt x="2539783" y="1097594"/>
                  <a:pt x="2539783" y="1097594"/>
                </a:cubicBezTo>
                <a:cubicBezTo>
                  <a:pt x="2534557" y="1081914"/>
                  <a:pt x="2534429" y="1063461"/>
                  <a:pt x="2524105" y="1050554"/>
                </a:cubicBezTo>
                <a:cubicBezTo>
                  <a:pt x="2507418" y="1029692"/>
                  <a:pt x="2432168" y="998519"/>
                  <a:pt x="2414361" y="987834"/>
                </a:cubicBezTo>
                <a:cubicBezTo>
                  <a:pt x="2382047" y="968443"/>
                  <a:pt x="2320295" y="925115"/>
                  <a:pt x="2320295" y="925115"/>
                </a:cubicBezTo>
                <a:cubicBezTo>
                  <a:pt x="2309843" y="909435"/>
                  <a:pt x="2301003" y="892552"/>
                  <a:pt x="2288940" y="878075"/>
                </a:cubicBezTo>
                <a:cubicBezTo>
                  <a:pt x="2274746" y="861040"/>
                  <a:pt x="2254205" y="849485"/>
                  <a:pt x="2241907" y="831035"/>
                </a:cubicBezTo>
                <a:cubicBezTo>
                  <a:pt x="2232740" y="817283"/>
                  <a:pt x="2236553" y="796903"/>
                  <a:pt x="2226229" y="783996"/>
                </a:cubicBezTo>
                <a:cubicBezTo>
                  <a:pt x="2207901" y="761083"/>
                  <a:pt x="2136328" y="734506"/>
                  <a:pt x="2116486" y="721276"/>
                </a:cubicBezTo>
                <a:cubicBezTo>
                  <a:pt x="2104187" y="713075"/>
                  <a:pt x="2097805" y="697522"/>
                  <a:pt x="2085130" y="689916"/>
                </a:cubicBezTo>
                <a:cubicBezTo>
                  <a:pt x="2001311" y="639618"/>
                  <a:pt x="2073408" y="716081"/>
                  <a:pt x="1991064" y="642876"/>
                </a:cubicBezTo>
                <a:cubicBezTo>
                  <a:pt x="1957921" y="613412"/>
                  <a:pt x="1921594" y="585697"/>
                  <a:pt x="1896998" y="548797"/>
                </a:cubicBezTo>
                <a:cubicBezTo>
                  <a:pt x="1873717" y="513869"/>
                  <a:pt x="1866202" y="495932"/>
                  <a:pt x="1834287" y="470397"/>
                </a:cubicBezTo>
                <a:cubicBezTo>
                  <a:pt x="1819574" y="458625"/>
                  <a:pt x="1802932" y="449491"/>
                  <a:pt x="1787254" y="439038"/>
                </a:cubicBezTo>
                <a:cubicBezTo>
                  <a:pt x="1776802" y="423358"/>
                  <a:pt x="1767962" y="406475"/>
                  <a:pt x="1755899" y="391998"/>
                </a:cubicBezTo>
                <a:cubicBezTo>
                  <a:pt x="1712554" y="339976"/>
                  <a:pt x="1706706" y="356317"/>
                  <a:pt x="1677511" y="297918"/>
                </a:cubicBezTo>
                <a:cubicBezTo>
                  <a:pt x="1670120" y="283135"/>
                  <a:pt x="1669224" y="265662"/>
                  <a:pt x="1661833" y="250879"/>
                </a:cubicBezTo>
                <a:cubicBezTo>
                  <a:pt x="1652678" y="232566"/>
                  <a:pt x="1619956" y="184981"/>
                  <a:pt x="1599122" y="172479"/>
                </a:cubicBezTo>
                <a:cubicBezTo>
                  <a:pt x="1584952" y="163976"/>
                  <a:pt x="1566870" y="164191"/>
                  <a:pt x="1552089" y="156799"/>
                </a:cubicBezTo>
                <a:cubicBezTo>
                  <a:pt x="1508404" y="134953"/>
                  <a:pt x="1507937" y="115014"/>
                  <a:pt x="1458023" y="109759"/>
                </a:cubicBezTo>
                <a:cubicBezTo>
                  <a:pt x="1374706" y="100988"/>
                  <a:pt x="1290795" y="99306"/>
                  <a:pt x="1207181" y="94080"/>
                </a:cubicBezTo>
                <a:cubicBezTo>
                  <a:pt x="1175826" y="83627"/>
                  <a:pt x="1145965" y="66371"/>
                  <a:pt x="1113115" y="62720"/>
                </a:cubicBezTo>
                <a:cubicBezTo>
                  <a:pt x="873195" y="36058"/>
                  <a:pt x="1019273" y="49528"/>
                  <a:pt x="674140" y="31360"/>
                </a:cubicBezTo>
                <a:cubicBezTo>
                  <a:pt x="647745" y="26960"/>
                  <a:pt x="490504" y="0"/>
                  <a:pt x="470330" y="0"/>
                </a:cubicBezTo>
                <a:cubicBezTo>
                  <a:pt x="329134" y="0"/>
                  <a:pt x="188150" y="10975"/>
                  <a:pt x="47033" y="15680"/>
                </a:cubicBezTo>
                <a:cubicBezTo>
                  <a:pt x="31364" y="16202"/>
                  <a:pt x="15678" y="15680"/>
                  <a:pt x="0" y="15680"/>
                </a:cubicBezTo>
              </a:path>
            </a:pathLst>
          </a:custGeom>
          <a:ln w="76200" cmpd="sng">
            <a:solidFill>
              <a:srgbClr val="66006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3451" y="3154065"/>
            <a:ext cx="1732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  <a:latin typeface="Courier"/>
                <a:cs typeface="Courier"/>
              </a:rPr>
              <a:t>CACGTAT</a:t>
            </a:r>
          </a:p>
          <a:p>
            <a:r>
              <a:rPr lang="en-US" sz="2800" dirty="0" smtClean="0">
                <a:solidFill>
                  <a:srgbClr val="660066"/>
                </a:solidFill>
                <a:latin typeface="Courier"/>
                <a:cs typeface="Courier"/>
              </a:rPr>
              <a:t>--CGCA-</a:t>
            </a:r>
            <a:endParaRPr lang="en-US" sz="2800" dirty="0">
              <a:solidFill>
                <a:srgbClr val="660066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9449247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36710" y="5346849"/>
            <a:ext cx="815236" cy="724410"/>
          </a:xfrm>
          <a:prstGeom prst="rect">
            <a:avLst/>
          </a:prstGeom>
          <a:solidFill>
            <a:srgbClr val="BD867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42293"/>
              </p:ext>
            </p:extLst>
          </p:nvPr>
        </p:nvGraphicFramePr>
        <p:xfrm>
          <a:off x="1865643" y="1912947"/>
          <a:ext cx="7086303" cy="415831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7367"/>
                <a:gridCol w="787367"/>
                <a:gridCol w="787367"/>
                <a:gridCol w="787367"/>
                <a:gridCol w="787367"/>
                <a:gridCol w="787367"/>
                <a:gridCol w="787367"/>
                <a:gridCol w="787367"/>
                <a:gridCol w="787367"/>
              </a:tblGrid>
              <a:tr h="693052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-6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-7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3072823" y="2979183"/>
            <a:ext cx="5471506" cy="2948277"/>
          </a:xfrm>
          <a:custGeom>
            <a:avLst/>
            <a:gdLst>
              <a:gd name="connsiteX0" fmla="*/ 5471506 w 5471506"/>
              <a:gd name="connsiteY0" fmla="*/ 2900783 h 2948277"/>
              <a:gd name="connsiteX1" fmla="*/ 5346085 w 5471506"/>
              <a:gd name="connsiteY1" fmla="*/ 2916463 h 2948277"/>
              <a:gd name="connsiteX2" fmla="*/ 5173630 w 5471506"/>
              <a:gd name="connsiteY2" fmla="*/ 2947822 h 2948277"/>
              <a:gd name="connsiteX3" fmla="*/ 4922788 w 5471506"/>
              <a:gd name="connsiteY3" fmla="*/ 2932143 h 2948277"/>
              <a:gd name="connsiteX4" fmla="*/ 4828722 w 5471506"/>
              <a:gd name="connsiteY4" fmla="*/ 2900783 h 2948277"/>
              <a:gd name="connsiteX5" fmla="*/ 4734656 w 5471506"/>
              <a:gd name="connsiteY5" fmla="*/ 2853743 h 2948277"/>
              <a:gd name="connsiteX6" fmla="*/ 4703300 w 5471506"/>
              <a:gd name="connsiteY6" fmla="*/ 2822383 h 2948277"/>
              <a:gd name="connsiteX7" fmla="*/ 4656267 w 5471506"/>
              <a:gd name="connsiteY7" fmla="*/ 2806703 h 2948277"/>
              <a:gd name="connsiteX8" fmla="*/ 4609234 w 5471506"/>
              <a:gd name="connsiteY8" fmla="*/ 2775343 h 2948277"/>
              <a:gd name="connsiteX9" fmla="*/ 4593557 w 5471506"/>
              <a:gd name="connsiteY9" fmla="*/ 2728304 h 2948277"/>
              <a:gd name="connsiteX10" fmla="*/ 4546524 w 5471506"/>
              <a:gd name="connsiteY10" fmla="*/ 2696944 h 2948277"/>
              <a:gd name="connsiteX11" fmla="*/ 4515168 w 5471506"/>
              <a:gd name="connsiteY11" fmla="*/ 2665584 h 2948277"/>
              <a:gd name="connsiteX12" fmla="*/ 4421102 w 5471506"/>
              <a:gd name="connsiteY12" fmla="*/ 2602864 h 2948277"/>
              <a:gd name="connsiteX13" fmla="*/ 4389747 w 5471506"/>
              <a:gd name="connsiteY13" fmla="*/ 2555825 h 2948277"/>
              <a:gd name="connsiteX14" fmla="*/ 4295681 w 5471506"/>
              <a:gd name="connsiteY14" fmla="*/ 2477425 h 2948277"/>
              <a:gd name="connsiteX15" fmla="*/ 4264326 w 5471506"/>
              <a:gd name="connsiteY15" fmla="*/ 2430385 h 2948277"/>
              <a:gd name="connsiteX16" fmla="*/ 4170260 w 5471506"/>
              <a:gd name="connsiteY16" fmla="*/ 2367666 h 2948277"/>
              <a:gd name="connsiteX17" fmla="*/ 4138904 w 5471506"/>
              <a:gd name="connsiteY17" fmla="*/ 2336306 h 2948277"/>
              <a:gd name="connsiteX18" fmla="*/ 4076194 w 5471506"/>
              <a:gd name="connsiteY18" fmla="*/ 2320626 h 2948277"/>
              <a:gd name="connsiteX19" fmla="*/ 3997805 w 5471506"/>
              <a:gd name="connsiteY19" fmla="*/ 2273586 h 2948277"/>
              <a:gd name="connsiteX20" fmla="*/ 3872384 w 5471506"/>
              <a:gd name="connsiteY20" fmla="*/ 2226547 h 2948277"/>
              <a:gd name="connsiteX21" fmla="*/ 3778318 w 5471506"/>
              <a:gd name="connsiteY21" fmla="*/ 2148147 h 2948277"/>
              <a:gd name="connsiteX22" fmla="*/ 3684252 w 5471506"/>
              <a:gd name="connsiteY22" fmla="*/ 2085427 h 2948277"/>
              <a:gd name="connsiteX23" fmla="*/ 3574508 w 5471506"/>
              <a:gd name="connsiteY23" fmla="*/ 1959988 h 2948277"/>
              <a:gd name="connsiteX24" fmla="*/ 3511798 w 5471506"/>
              <a:gd name="connsiteY24" fmla="*/ 1912948 h 2948277"/>
              <a:gd name="connsiteX25" fmla="*/ 3464765 w 5471506"/>
              <a:gd name="connsiteY25" fmla="*/ 1865909 h 2948277"/>
              <a:gd name="connsiteX26" fmla="*/ 3417732 w 5471506"/>
              <a:gd name="connsiteY26" fmla="*/ 1834549 h 2948277"/>
              <a:gd name="connsiteX27" fmla="*/ 3386376 w 5471506"/>
              <a:gd name="connsiteY27" fmla="*/ 1803189 h 2948277"/>
              <a:gd name="connsiteX28" fmla="*/ 3276633 w 5471506"/>
              <a:gd name="connsiteY28" fmla="*/ 1756149 h 2948277"/>
              <a:gd name="connsiteX29" fmla="*/ 3198244 w 5471506"/>
              <a:gd name="connsiteY29" fmla="*/ 1677750 h 2948277"/>
              <a:gd name="connsiteX30" fmla="*/ 3151211 w 5471506"/>
              <a:gd name="connsiteY30" fmla="*/ 1646390 h 2948277"/>
              <a:gd name="connsiteX31" fmla="*/ 3057145 w 5471506"/>
              <a:gd name="connsiteY31" fmla="*/ 1520951 h 2948277"/>
              <a:gd name="connsiteX32" fmla="*/ 2963079 w 5471506"/>
              <a:gd name="connsiteY32" fmla="*/ 1379832 h 2948277"/>
              <a:gd name="connsiteX33" fmla="*/ 2900369 w 5471506"/>
              <a:gd name="connsiteY33" fmla="*/ 1285752 h 2948277"/>
              <a:gd name="connsiteX34" fmla="*/ 2821980 w 5471506"/>
              <a:gd name="connsiteY34" fmla="*/ 1207353 h 2948277"/>
              <a:gd name="connsiteX35" fmla="*/ 2759270 w 5471506"/>
              <a:gd name="connsiteY35" fmla="*/ 1128953 h 2948277"/>
              <a:gd name="connsiteX36" fmla="*/ 2712237 w 5471506"/>
              <a:gd name="connsiteY36" fmla="*/ 1081913 h 2948277"/>
              <a:gd name="connsiteX37" fmla="*/ 2633848 w 5471506"/>
              <a:gd name="connsiteY37" fmla="*/ 1003514 h 2948277"/>
              <a:gd name="connsiteX38" fmla="*/ 2602493 w 5471506"/>
              <a:gd name="connsiteY38" fmla="*/ 956474 h 2948277"/>
              <a:gd name="connsiteX39" fmla="*/ 2461394 w 5471506"/>
              <a:gd name="connsiteY39" fmla="*/ 909434 h 2948277"/>
              <a:gd name="connsiteX40" fmla="*/ 2398683 w 5471506"/>
              <a:gd name="connsiteY40" fmla="*/ 878075 h 2948277"/>
              <a:gd name="connsiteX41" fmla="*/ 2320295 w 5471506"/>
              <a:gd name="connsiteY41" fmla="*/ 846715 h 2948277"/>
              <a:gd name="connsiteX42" fmla="*/ 2273262 w 5471506"/>
              <a:gd name="connsiteY42" fmla="*/ 815355 h 2948277"/>
              <a:gd name="connsiteX43" fmla="*/ 2210551 w 5471506"/>
              <a:gd name="connsiteY43" fmla="*/ 783995 h 2948277"/>
              <a:gd name="connsiteX44" fmla="*/ 2163518 w 5471506"/>
              <a:gd name="connsiteY44" fmla="*/ 752635 h 2948277"/>
              <a:gd name="connsiteX45" fmla="*/ 2100808 w 5471506"/>
              <a:gd name="connsiteY45" fmla="*/ 736955 h 2948277"/>
              <a:gd name="connsiteX46" fmla="*/ 1599122 w 5471506"/>
              <a:gd name="connsiteY46" fmla="*/ 752635 h 2948277"/>
              <a:gd name="connsiteX47" fmla="*/ 768206 w 5471506"/>
              <a:gd name="connsiteY47" fmla="*/ 705596 h 2948277"/>
              <a:gd name="connsiteX48" fmla="*/ 533041 w 5471506"/>
              <a:gd name="connsiteY48" fmla="*/ 658556 h 2948277"/>
              <a:gd name="connsiteX49" fmla="*/ 517363 w 5471506"/>
              <a:gd name="connsiteY49" fmla="*/ 580156 h 2948277"/>
              <a:gd name="connsiteX50" fmla="*/ 423297 w 5471506"/>
              <a:gd name="connsiteY50" fmla="*/ 486077 h 2948277"/>
              <a:gd name="connsiteX51" fmla="*/ 391942 w 5471506"/>
              <a:gd name="connsiteY51" fmla="*/ 439037 h 2948277"/>
              <a:gd name="connsiteX52" fmla="*/ 344909 w 5471506"/>
              <a:gd name="connsiteY52" fmla="*/ 407677 h 2948277"/>
              <a:gd name="connsiteX53" fmla="*/ 282198 w 5471506"/>
              <a:gd name="connsiteY53" fmla="*/ 313598 h 2948277"/>
              <a:gd name="connsiteX54" fmla="*/ 250843 w 5471506"/>
              <a:gd name="connsiteY54" fmla="*/ 266558 h 2948277"/>
              <a:gd name="connsiteX55" fmla="*/ 219487 w 5471506"/>
              <a:gd name="connsiteY55" fmla="*/ 188159 h 2948277"/>
              <a:gd name="connsiteX56" fmla="*/ 203810 w 5471506"/>
              <a:gd name="connsiteY56" fmla="*/ 141119 h 2948277"/>
              <a:gd name="connsiteX57" fmla="*/ 109744 w 5471506"/>
              <a:gd name="connsiteY57" fmla="*/ 78399 h 2948277"/>
              <a:gd name="connsiteX58" fmla="*/ 78388 w 5471506"/>
              <a:gd name="connsiteY58" fmla="*/ 31359 h 2948277"/>
              <a:gd name="connsiteX59" fmla="*/ 31355 w 5471506"/>
              <a:gd name="connsiteY59" fmla="*/ 15680 h 2948277"/>
              <a:gd name="connsiteX60" fmla="*/ 0 w 5471506"/>
              <a:gd name="connsiteY60" fmla="*/ 0 h 294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471506" h="2948277">
                <a:moveTo>
                  <a:pt x="5471506" y="2900783"/>
                </a:moveTo>
                <a:cubicBezTo>
                  <a:pt x="5429699" y="2906010"/>
                  <a:pt x="5387702" y="2909891"/>
                  <a:pt x="5346085" y="2916463"/>
                </a:cubicBezTo>
                <a:cubicBezTo>
                  <a:pt x="5288373" y="2925577"/>
                  <a:pt x="5232018" y="2945659"/>
                  <a:pt x="5173630" y="2947822"/>
                </a:cubicBezTo>
                <a:cubicBezTo>
                  <a:pt x="5089910" y="2950923"/>
                  <a:pt x="5006402" y="2937369"/>
                  <a:pt x="4922788" y="2932143"/>
                </a:cubicBezTo>
                <a:cubicBezTo>
                  <a:pt x="4891433" y="2921690"/>
                  <a:pt x="4852092" y="2924156"/>
                  <a:pt x="4828722" y="2900783"/>
                </a:cubicBezTo>
                <a:cubicBezTo>
                  <a:pt x="4782131" y="2854186"/>
                  <a:pt x="4811707" y="2873009"/>
                  <a:pt x="4734656" y="2853743"/>
                </a:cubicBezTo>
                <a:cubicBezTo>
                  <a:pt x="4724204" y="2843290"/>
                  <a:pt x="4715975" y="2829989"/>
                  <a:pt x="4703300" y="2822383"/>
                </a:cubicBezTo>
                <a:cubicBezTo>
                  <a:pt x="4689130" y="2813880"/>
                  <a:pt x="4671048" y="2814095"/>
                  <a:pt x="4656267" y="2806703"/>
                </a:cubicBezTo>
                <a:cubicBezTo>
                  <a:pt x="4639414" y="2798275"/>
                  <a:pt x="4624912" y="2785796"/>
                  <a:pt x="4609234" y="2775343"/>
                </a:cubicBezTo>
                <a:cubicBezTo>
                  <a:pt x="4604008" y="2759663"/>
                  <a:pt x="4603881" y="2741211"/>
                  <a:pt x="4593557" y="2728304"/>
                </a:cubicBezTo>
                <a:cubicBezTo>
                  <a:pt x="4581787" y="2713589"/>
                  <a:pt x="4561237" y="2708716"/>
                  <a:pt x="4546524" y="2696944"/>
                </a:cubicBezTo>
                <a:cubicBezTo>
                  <a:pt x="4534982" y="2687709"/>
                  <a:pt x="4526993" y="2674454"/>
                  <a:pt x="4515168" y="2665584"/>
                </a:cubicBezTo>
                <a:cubicBezTo>
                  <a:pt x="4485021" y="2642970"/>
                  <a:pt x="4421102" y="2602864"/>
                  <a:pt x="4421102" y="2602864"/>
                </a:cubicBezTo>
                <a:cubicBezTo>
                  <a:pt x="4410650" y="2587184"/>
                  <a:pt x="4403071" y="2569151"/>
                  <a:pt x="4389747" y="2555825"/>
                </a:cubicBezTo>
                <a:cubicBezTo>
                  <a:pt x="4266429" y="2432490"/>
                  <a:pt x="4424095" y="2631545"/>
                  <a:pt x="4295681" y="2477425"/>
                </a:cubicBezTo>
                <a:cubicBezTo>
                  <a:pt x="4283618" y="2462948"/>
                  <a:pt x="4278507" y="2442795"/>
                  <a:pt x="4264326" y="2430385"/>
                </a:cubicBezTo>
                <a:cubicBezTo>
                  <a:pt x="4235966" y="2405567"/>
                  <a:pt x="4196906" y="2394316"/>
                  <a:pt x="4170260" y="2367666"/>
                </a:cubicBezTo>
                <a:cubicBezTo>
                  <a:pt x="4159808" y="2357213"/>
                  <a:pt x="4152125" y="2342918"/>
                  <a:pt x="4138904" y="2336306"/>
                </a:cubicBezTo>
                <a:cubicBezTo>
                  <a:pt x="4119632" y="2326669"/>
                  <a:pt x="4097097" y="2325853"/>
                  <a:pt x="4076194" y="2320626"/>
                </a:cubicBezTo>
                <a:cubicBezTo>
                  <a:pt x="4024051" y="2268476"/>
                  <a:pt x="4069037" y="2304118"/>
                  <a:pt x="3997805" y="2273586"/>
                </a:cubicBezTo>
                <a:cubicBezTo>
                  <a:pt x="3883031" y="2224391"/>
                  <a:pt x="3988001" y="2255455"/>
                  <a:pt x="3872384" y="2226547"/>
                </a:cubicBezTo>
                <a:cubicBezTo>
                  <a:pt x="3704320" y="2114488"/>
                  <a:pt x="3959386" y="2288999"/>
                  <a:pt x="3778318" y="2148147"/>
                </a:cubicBezTo>
                <a:cubicBezTo>
                  <a:pt x="3748572" y="2125008"/>
                  <a:pt x="3684252" y="2085427"/>
                  <a:pt x="3684252" y="2085427"/>
                </a:cubicBezTo>
                <a:cubicBezTo>
                  <a:pt x="3647987" y="2031023"/>
                  <a:pt x="3635651" y="2005852"/>
                  <a:pt x="3574508" y="1959988"/>
                </a:cubicBezTo>
                <a:cubicBezTo>
                  <a:pt x="3553605" y="1944308"/>
                  <a:pt x="3531637" y="1929955"/>
                  <a:pt x="3511798" y="1912948"/>
                </a:cubicBezTo>
                <a:cubicBezTo>
                  <a:pt x="3494964" y="1898517"/>
                  <a:pt x="3481798" y="1880105"/>
                  <a:pt x="3464765" y="1865909"/>
                </a:cubicBezTo>
                <a:cubicBezTo>
                  <a:pt x="3450290" y="1853845"/>
                  <a:pt x="3432445" y="1846321"/>
                  <a:pt x="3417732" y="1834549"/>
                </a:cubicBezTo>
                <a:cubicBezTo>
                  <a:pt x="3406190" y="1825314"/>
                  <a:pt x="3399051" y="1810795"/>
                  <a:pt x="3386376" y="1803189"/>
                </a:cubicBezTo>
                <a:cubicBezTo>
                  <a:pt x="3298978" y="1750743"/>
                  <a:pt x="3379854" y="1836443"/>
                  <a:pt x="3276633" y="1756149"/>
                </a:cubicBezTo>
                <a:cubicBezTo>
                  <a:pt x="3247464" y="1733459"/>
                  <a:pt x="3228991" y="1698251"/>
                  <a:pt x="3198244" y="1677750"/>
                </a:cubicBezTo>
                <a:lnTo>
                  <a:pt x="3151211" y="1646390"/>
                </a:lnTo>
                <a:cubicBezTo>
                  <a:pt x="3110422" y="1524000"/>
                  <a:pt x="3177243" y="1701124"/>
                  <a:pt x="3057145" y="1520951"/>
                </a:cubicBezTo>
                <a:lnTo>
                  <a:pt x="2963079" y="1379832"/>
                </a:lnTo>
                <a:cubicBezTo>
                  <a:pt x="2942176" y="1348472"/>
                  <a:pt x="2927017" y="1312403"/>
                  <a:pt x="2900369" y="1285752"/>
                </a:cubicBezTo>
                <a:cubicBezTo>
                  <a:pt x="2874239" y="1259619"/>
                  <a:pt x="2846700" y="1234823"/>
                  <a:pt x="2821980" y="1207353"/>
                </a:cubicBezTo>
                <a:cubicBezTo>
                  <a:pt x="2799595" y="1182477"/>
                  <a:pt x="2781305" y="1154140"/>
                  <a:pt x="2759270" y="1128953"/>
                </a:cubicBezTo>
                <a:cubicBezTo>
                  <a:pt x="2744670" y="1112265"/>
                  <a:pt x="2726431" y="1098948"/>
                  <a:pt x="2712237" y="1081913"/>
                </a:cubicBezTo>
                <a:cubicBezTo>
                  <a:pt x="2646915" y="1003516"/>
                  <a:pt x="2720073" y="1061006"/>
                  <a:pt x="2633848" y="1003514"/>
                </a:cubicBezTo>
                <a:cubicBezTo>
                  <a:pt x="2623396" y="987834"/>
                  <a:pt x="2618472" y="966462"/>
                  <a:pt x="2602493" y="956474"/>
                </a:cubicBezTo>
                <a:cubicBezTo>
                  <a:pt x="2539799" y="917285"/>
                  <a:pt x="2516257" y="936869"/>
                  <a:pt x="2461394" y="909434"/>
                </a:cubicBezTo>
                <a:cubicBezTo>
                  <a:pt x="2440490" y="898981"/>
                  <a:pt x="2420040" y="887568"/>
                  <a:pt x="2398683" y="878075"/>
                </a:cubicBezTo>
                <a:cubicBezTo>
                  <a:pt x="2372966" y="866644"/>
                  <a:pt x="2345466" y="859302"/>
                  <a:pt x="2320295" y="846715"/>
                </a:cubicBezTo>
                <a:cubicBezTo>
                  <a:pt x="2303442" y="838287"/>
                  <a:pt x="2289622" y="824705"/>
                  <a:pt x="2273262" y="815355"/>
                </a:cubicBezTo>
                <a:cubicBezTo>
                  <a:pt x="2252970" y="803758"/>
                  <a:pt x="2230843" y="795592"/>
                  <a:pt x="2210551" y="783995"/>
                </a:cubicBezTo>
                <a:cubicBezTo>
                  <a:pt x="2194191" y="774645"/>
                  <a:pt x="2180837" y="760059"/>
                  <a:pt x="2163518" y="752635"/>
                </a:cubicBezTo>
                <a:cubicBezTo>
                  <a:pt x="2143714" y="744146"/>
                  <a:pt x="2121711" y="742182"/>
                  <a:pt x="2100808" y="736955"/>
                </a:cubicBezTo>
                <a:cubicBezTo>
                  <a:pt x="1933579" y="742182"/>
                  <a:pt x="1766386" y="756571"/>
                  <a:pt x="1599122" y="752635"/>
                </a:cubicBezTo>
                <a:cubicBezTo>
                  <a:pt x="1321783" y="746109"/>
                  <a:pt x="768206" y="705596"/>
                  <a:pt x="768206" y="705596"/>
                </a:cubicBezTo>
                <a:cubicBezTo>
                  <a:pt x="563773" y="671519"/>
                  <a:pt x="640387" y="694343"/>
                  <a:pt x="533041" y="658556"/>
                </a:cubicBezTo>
                <a:cubicBezTo>
                  <a:pt x="527815" y="632423"/>
                  <a:pt x="531670" y="602641"/>
                  <a:pt x="517363" y="580156"/>
                </a:cubicBezTo>
                <a:cubicBezTo>
                  <a:pt x="493557" y="542741"/>
                  <a:pt x="447893" y="522977"/>
                  <a:pt x="423297" y="486077"/>
                </a:cubicBezTo>
                <a:cubicBezTo>
                  <a:pt x="412845" y="470397"/>
                  <a:pt x="405266" y="452363"/>
                  <a:pt x="391942" y="439037"/>
                </a:cubicBezTo>
                <a:cubicBezTo>
                  <a:pt x="378619" y="425712"/>
                  <a:pt x="360587" y="418130"/>
                  <a:pt x="344909" y="407677"/>
                </a:cubicBezTo>
                <a:lnTo>
                  <a:pt x="282198" y="313598"/>
                </a:lnTo>
                <a:cubicBezTo>
                  <a:pt x="271746" y="297918"/>
                  <a:pt x="257841" y="284055"/>
                  <a:pt x="250843" y="266558"/>
                </a:cubicBezTo>
                <a:cubicBezTo>
                  <a:pt x="240391" y="240425"/>
                  <a:pt x="229368" y="214513"/>
                  <a:pt x="219487" y="188159"/>
                </a:cubicBezTo>
                <a:cubicBezTo>
                  <a:pt x="213684" y="172683"/>
                  <a:pt x="215496" y="152807"/>
                  <a:pt x="203810" y="141119"/>
                </a:cubicBezTo>
                <a:cubicBezTo>
                  <a:pt x="177164" y="114469"/>
                  <a:pt x="109744" y="78399"/>
                  <a:pt x="109744" y="78399"/>
                </a:cubicBezTo>
                <a:cubicBezTo>
                  <a:pt x="99292" y="62719"/>
                  <a:pt x="93102" y="43132"/>
                  <a:pt x="78388" y="31359"/>
                </a:cubicBezTo>
                <a:cubicBezTo>
                  <a:pt x="65484" y="21035"/>
                  <a:pt x="46699" y="21818"/>
                  <a:pt x="31355" y="15680"/>
                </a:cubicBezTo>
                <a:cubicBezTo>
                  <a:pt x="20505" y="11340"/>
                  <a:pt x="10452" y="5227"/>
                  <a:pt x="0" y="0"/>
                </a:cubicBezTo>
              </a:path>
            </a:pathLst>
          </a:custGeom>
          <a:ln w="76200" cmpd="sng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Example              Alignment </a:t>
            </a:r>
            <a:r>
              <a:rPr lang="en-US" dirty="0"/>
              <a:t>score = 0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600200"/>
            <a:ext cx="1737674" cy="1257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Let: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Match = +1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Mismatch = 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Gap = -1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3451" y="3173542"/>
            <a:ext cx="1732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CACGTAT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--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GCA-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080889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136710" y="5346849"/>
            <a:ext cx="815236" cy="724410"/>
          </a:xfrm>
          <a:prstGeom prst="rect">
            <a:avLst/>
          </a:prstGeom>
          <a:solidFill>
            <a:srgbClr val="BD867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91228"/>
              </p:ext>
            </p:extLst>
          </p:nvPr>
        </p:nvGraphicFramePr>
        <p:xfrm>
          <a:off x="1865643" y="1912947"/>
          <a:ext cx="7086303" cy="415831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7367"/>
                <a:gridCol w="787367"/>
                <a:gridCol w="787367"/>
                <a:gridCol w="787367"/>
                <a:gridCol w="787367"/>
                <a:gridCol w="787367"/>
                <a:gridCol w="787367"/>
                <a:gridCol w="787367"/>
                <a:gridCol w="787367"/>
              </a:tblGrid>
              <a:tr h="693052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-6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-7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3025790" y="3041902"/>
            <a:ext cx="5581250" cy="2681265"/>
          </a:xfrm>
          <a:custGeom>
            <a:avLst/>
            <a:gdLst>
              <a:gd name="connsiteX0" fmla="*/ 5581250 w 5581250"/>
              <a:gd name="connsiteY0" fmla="*/ 2681265 h 2681265"/>
              <a:gd name="connsiteX1" fmla="*/ 5063887 w 5581250"/>
              <a:gd name="connsiteY1" fmla="*/ 2665585 h 2681265"/>
              <a:gd name="connsiteX2" fmla="*/ 4860077 w 5581250"/>
              <a:gd name="connsiteY2" fmla="*/ 2618545 h 2681265"/>
              <a:gd name="connsiteX3" fmla="*/ 4640590 w 5581250"/>
              <a:gd name="connsiteY3" fmla="*/ 2571505 h 2681265"/>
              <a:gd name="connsiteX4" fmla="*/ 4546524 w 5581250"/>
              <a:gd name="connsiteY4" fmla="*/ 2524466 h 2681265"/>
              <a:gd name="connsiteX5" fmla="*/ 4436780 w 5581250"/>
              <a:gd name="connsiteY5" fmla="*/ 2477426 h 2681265"/>
              <a:gd name="connsiteX6" fmla="*/ 4389747 w 5581250"/>
              <a:gd name="connsiteY6" fmla="*/ 2446066 h 2681265"/>
              <a:gd name="connsiteX7" fmla="*/ 4342714 w 5581250"/>
              <a:gd name="connsiteY7" fmla="*/ 2430386 h 2681265"/>
              <a:gd name="connsiteX8" fmla="*/ 4280003 w 5581250"/>
              <a:gd name="connsiteY8" fmla="*/ 2399026 h 2681265"/>
              <a:gd name="connsiteX9" fmla="*/ 4248648 w 5581250"/>
              <a:gd name="connsiteY9" fmla="*/ 2351987 h 2681265"/>
              <a:gd name="connsiteX10" fmla="*/ 4201615 w 5581250"/>
              <a:gd name="connsiteY10" fmla="*/ 2320627 h 2681265"/>
              <a:gd name="connsiteX11" fmla="*/ 4138904 w 5581250"/>
              <a:gd name="connsiteY11" fmla="*/ 2242227 h 2681265"/>
              <a:gd name="connsiteX12" fmla="*/ 4076194 w 5581250"/>
              <a:gd name="connsiteY12" fmla="*/ 2163828 h 2681265"/>
              <a:gd name="connsiteX13" fmla="*/ 4044838 w 5581250"/>
              <a:gd name="connsiteY13" fmla="*/ 2132468 h 2681265"/>
              <a:gd name="connsiteX14" fmla="*/ 3997805 w 5581250"/>
              <a:gd name="connsiteY14" fmla="*/ 2101108 h 2681265"/>
              <a:gd name="connsiteX15" fmla="*/ 3950772 w 5581250"/>
              <a:gd name="connsiteY15" fmla="*/ 2085428 h 2681265"/>
              <a:gd name="connsiteX16" fmla="*/ 3605864 w 5581250"/>
              <a:gd name="connsiteY16" fmla="*/ 2069748 h 2681265"/>
              <a:gd name="connsiteX17" fmla="*/ 3527475 w 5581250"/>
              <a:gd name="connsiteY17" fmla="*/ 2038388 h 2681265"/>
              <a:gd name="connsiteX18" fmla="*/ 3449087 w 5581250"/>
              <a:gd name="connsiteY18" fmla="*/ 2022708 h 2681265"/>
              <a:gd name="connsiteX19" fmla="*/ 2367328 w 5581250"/>
              <a:gd name="connsiteY19" fmla="*/ 1991349 h 2681265"/>
              <a:gd name="connsiteX20" fmla="*/ 2304617 w 5581250"/>
              <a:gd name="connsiteY20" fmla="*/ 1975669 h 2681265"/>
              <a:gd name="connsiteX21" fmla="*/ 2257584 w 5581250"/>
              <a:gd name="connsiteY21" fmla="*/ 1928629 h 2681265"/>
              <a:gd name="connsiteX22" fmla="*/ 2194874 w 5581250"/>
              <a:gd name="connsiteY22" fmla="*/ 1897269 h 2681265"/>
              <a:gd name="connsiteX23" fmla="*/ 2163518 w 5581250"/>
              <a:gd name="connsiteY23" fmla="*/ 1850229 h 2681265"/>
              <a:gd name="connsiteX24" fmla="*/ 2116485 w 5581250"/>
              <a:gd name="connsiteY24" fmla="*/ 1834550 h 2681265"/>
              <a:gd name="connsiteX25" fmla="*/ 2069452 w 5581250"/>
              <a:gd name="connsiteY25" fmla="*/ 1803190 h 2681265"/>
              <a:gd name="connsiteX26" fmla="*/ 2022419 w 5581250"/>
              <a:gd name="connsiteY26" fmla="*/ 1724790 h 2681265"/>
              <a:gd name="connsiteX27" fmla="*/ 2006742 w 5581250"/>
              <a:gd name="connsiteY27" fmla="*/ 1677750 h 2681265"/>
              <a:gd name="connsiteX28" fmla="*/ 1959708 w 5581250"/>
              <a:gd name="connsiteY28" fmla="*/ 1662071 h 2681265"/>
              <a:gd name="connsiteX29" fmla="*/ 1849965 w 5581250"/>
              <a:gd name="connsiteY29" fmla="*/ 1552311 h 2681265"/>
              <a:gd name="connsiteX30" fmla="*/ 1818609 w 5581250"/>
              <a:gd name="connsiteY30" fmla="*/ 1520951 h 2681265"/>
              <a:gd name="connsiteX31" fmla="*/ 1787254 w 5581250"/>
              <a:gd name="connsiteY31" fmla="*/ 1473912 h 2681265"/>
              <a:gd name="connsiteX32" fmla="*/ 1740221 w 5581250"/>
              <a:gd name="connsiteY32" fmla="*/ 1458232 h 2681265"/>
              <a:gd name="connsiteX33" fmla="*/ 1661833 w 5581250"/>
              <a:gd name="connsiteY33" fmla="*/ 1395512 h 2681265"/>
              <a:gd name="connsiteX34" fmla="*/ 1630477 w 5581250"/>
              <a:gd name="connsiteY34" fmla="*/ 1348472 h 2681265"/>
              <a:gd name="connsiteX35" fmla="*/ 1583444 w 5581250"/>
              <a:gd name="connsiteY35" fmla="*/ 1332792 h 2681265"/>
              <a:gd name="connsiteX36" fmla="*/ 1458023 w 5581250"/>
              <a:gd name="connsiteY36" fmla="*/ 1270073 h 2681265"/>
              <a:gd name="connsiteX37" fmla="*/ 1348279 w 5581250"/>
              <a:gd name="connsiteY37" fmla="*/ 1191673 h 2681265"/>
              <a:gd name="connsiteX38" fmla="*/ 1269891 w 5581250"/>
              <a:gd name="connsiteY38" fmla="*/ 1097594 h 2681265"/>
              <a:gd name="connsiteX39" fmla="*/ 1222858 w 5581250"/>
              <a:gd name="connsiteY39" fmla="*/ 1066234 h 2681265"/>
              <a:gd name="connsiteX40" fmla="*/ 1191503 w 5581250"/>
              <a:gd name="connsiteY40" fmla="*/ 1019194 h 2681265"/>
              <a:gd name="connsiteX41" fmla="*/ 1050404 w 5581250"/>
              <a:gd name="connsiteY41" fmla="*/ 940795 h 2681265"/>
              <a:gd name="connsiteX42" fmla="*/ 972015 w 5581250"/>
              <a:gd name="connsiteY42" fmla="*/ 878075 h 2681265"/>
              <a:gd name="connsiteX43" fmla="*/ 924982 w 5581250"/>
              <a:gd name="connsiteY43" fmla="*/ 831035 h 2681265"/>
              <a:gd name="connsiteX44" fmla="*/ 830916 w 5581250"/>
              <a:gd name="connsiteY44" fmla="*/ 768316 h 2681265"/>
              <a:gd name="connsiteX45" fmla="*/ 783883 w 5581250"/>
              <a:gd name="connsiteY45" fmla="*/ 721276 h 2681265"/>
              <a:gd name="connsiteX46" fmla="*/ 752528 w 5581250"/>
              <a:gd name="connsiteY46" fmla="*/ 674236 h 2681265"/>
              <a:gd name="connsiteX47" fmla="*/ 705495 w 5581250"/>
              <a:gd name="connsiteY47" fmla="*/ 642877 h 2681265"/>
              <a:gd name="connsiteX48" fmla="*/ 658462 w 5581250"/>
              <a:gd name="connsiteY48" fmla="*/ 580157 h 2681265"/>
              <a:gd name="connsiteX49" fmla="*/ 611429 w 5581250"/>
              <a:gd name="connsiteY49" fmla="*/ 548797 h 2681265"/>
              <a:gd name="connsiteX50" fmla="*/ 595751 w 5581250"/>
              <a:gd name="connsiteY50" fmla="*/ 501757 h 2681265"/>
              <a:gd name="connsiteX51" fmla="*/ 501685 w 5581250"/>
              <a:gd name="connsiteY51" fmla="*/ 439038 h 2681265"/>
              <a:gd name="connsiteX52" fmla="*/ 486008 w 5581250"/>
              <a:gd name="connsiteY52" fmla="*/ 391998 h 2681265"/>
              <a:gd name="connsiteX53" fmla="*/ 438975 w 5581250"/>
              <a:gd name="connsiteY53" fmla="*/ 376318 h 2681265"/>
              <a:gd name="connsiteX54" fmla="*/ 407619 w 5581250"/>
              <a:gd name="connsiteY54" fmla="*/ 344958 h 2681265"/>
              <a:gd name="connsiteX55" fmla="*/ 391942 w 5581250"/>
              <a:gd name="connsiteY55" fmla="*/ 282239 h 2681265"/>
              <a:gd name="connsiteX56" fmla="*/ 297876 w 5581250"/>
              <a:gd name="connsiteY56" fmla="*/ 219519 h 2681265"/>
              <a:gd name="connsiteX57" fmla="*/ 266520 w 5581250"/>
              <a:gd name="connsiteY57" fmla="*/ 188159 h 2681265"/>
              <a:gd name="connsiteX58" fmla="*/ 219487 w 5581250"/>
              <a:gd name="connsiteY58" fmla="*/ 172479 h 2681265"/>
              <a:gd name="connsiteX59" fmla="*/ 125421 w 5581250"/>
              <a:gd name="connsiteY59" fmla="*/ 94080 h 2681265"/>
              <a:gd name="connsiteX60" fmla="*/ 0 w 5581250"/>
              <a:gd name="connsiteY60" fmla="*/ 0 h 268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581250" h="2681265">
                <a:moveTo>
                  <a:pt x="5581250" y="2681265"/>
                </a:moveTo>
                <a:cubicBezTo>
                  <a:pt x="5408796" y="2676038"/>
                  <a:pt x="5236002" y="2677595"/>
                  <a:pt x="5063887" y="2665585"/>
                </a:cubicBezTo>
                <a:cubicBezTo>
                  <a:pt x="4830338" y="2649288"/>
                  <a:pt x="4976450" y="2645404"/>
                  <a:pt x="4860077" y="2618545"/>
                </a:cubicBezTo>
                <a:cubicBezTo>
                  <a:pt x="4397568" y="2511796"/>
                  <a:pt x="4870068" y="2628884"/>
                  <a:pt x="4640590" y="2571505"/>
                </a:cubicBezTo>
                <a:cubicBezTo>
                  <a:pt x="4505797" y="2481630"/>
                  <a:pt x="4676342" y="2589383"/>
                  <a:pt x="4546524" y="2524466"/>
                </a:cubicBezTo>
                <a:cubicBezTo>
                  <a:pt x="4438252" y="2470323"/>
                  <a:pt x="4567298" y="2510060"/>
                  <a:pt x="4436780" y="2477426"/>
                </a:cubicBezTo>
                <a:cubicBezTo>
                  <a:pt x="4421102" y="2466973"/>
                  <a:pt x="4406600" y="2454494"/>
                  <a:pt x="4389747" y="2446066"/>
                </a:cubicBezTo>
                <a:cubicBezTo>
                  <a:pt x="4374966" y="2438674"/>
                  <a:pt x="4357903" y="2436897"/>
                  <a:pt x="4342714" y="2430386"/>
                </a:cubicBezTo>
                <a:cubicBezTo>
                  <a:pt x="4321233" y="2421178"/>
                  <a:pt x="4300907" y="2409479"/>
                  <a:pt x="4280003" y="2399026"/>
                </a:cubicBezTo>
                <a:cubicBezTo>
                  <a:pt x="4269551" y="2383346"/>
                  <a:pt x="4261972" y="2365313"/>
                  <a:pt x="4248648" y="2351987"/>
                </a:cubicBezTo>
                <a:cubicBezTo>
                  <a:pt x="4235325" y="2338662"/>
                  <a:pt x="4213385" y="2335342"/>
                  <a:pt x="4201615" y="2320627"/>
                </a:cubicBezTo>
                <a:cubicBezTo>
                  <a:pt x="4115072" y="2212433"/>
                  <a:pt x="4273687" y="2332096"/>
                  <a:pt x="4138904" y="2242227"/>
                </a:cubicBezTo>
                <a:cubicBezTo>
                  <a:pt x="4114038" y="2167615"/>
                  <a:pt x="4140662" y="2215409"/>
                  <a:pt x="4076194" y="2163828"/>
                </a:cubicBezTo>
                <a:cubicBezTo>
                  <a:pt x="4064652" y="2154593"/>
                  <a:pt x="4056380" y="2141703"/>
                  <a:pt x="4044838" y="2132468"/>
                </a:cubicBezTo>
                <a:cubicBezTo>
                  <a:pt x="4030125" y="2120696"/>
                  <a:pt x="4014658" y="2109536"/>
                  <a:pt x="3997805" y="2101108"/>
                </a:cubicBezTo>
                <a:cubicBezTo>
                  <a:pt x="3983024" y="2093716"/>
                  <a:pt x="3967245" y="2086746"/>
                  <a:pt x="3950772" y="2085428"/>
                </a:cubicBezTo>
                <a:cubicBezTo>
                  <a:pt x="3836051" y="2076249"/>
                  <a:pt x="3720833" y="2074975"/>
                  <a:pt x="3605864" y="2069748"/>
                </a:cubicBezTo>
                <a:cubicBezTo>
                  <a:pt x="3579734" y="2059295"/>
                  <a:pt x="3554431" y="2046476"/>
                  <a:pt x="3527475" y="2038388"/>
                </a:cubicBezTo>
                <a:cubicBezTo>
                  <a:pt x="3501952" y="2030730"/>
                  <a:pt x="3475712" y="2023788"/>
                  <a:pt x="3449087" y="2022708"/>
                </a:cubicBezTo>
                <a:cubicBezTo>
                  <a:pt x="3088645" y="2008094"/>
                  <a:pt x="2727914" y="2001802"/>
                  <a:pt x="2367328" y="1991349"/>
                </a:cubicBezTo>
                <a:cubicBezTo>
                  <a:pt x="2346424" y="1986122"/>
                  <a:pt x="2323325" y="1986361"/>
                  <a:pt x="2304617" y="1975669"/>
                </a:cubicBezTo>
                <a:cubicBezTo>
                  <a:pt x="2285366" y="1964667"/>
                  <a:pt x="2275626" y="1941518"/>
                  <a:pt x="2257584" y="1928629"/>
                </a:cubicBezTo>
                <a:cubicBezTo>
                  <a:pt x="2238567" y="1915043"/>
                  <a:pt x="2215777" y="1907722"/>
                  <a:pt x="2194874" y="1897269"/>
                </a:cubicBezTo>
                <a:cubicBezTo>
                  <a:pt x="2184422" y="1881589"/>
                  <a:pt x="2178232" y="1862002"/>
                  <a:pt x="2163518" y="1850229"/>
                </a:cubicBezTo>
                <a:cubicBezTo>
                  <a:pt x="2150614" y="1839905"/>
                  <a:pt x="2131266" y="1841941"/>
                  <a:pt x="2116485" y="1834550"/>
                </a:cubicBezTo>
                <a:cubicBezTo>
                  <a:pt x="2099632" y="1826122"/>
                  <a:pt x="2085130" y="1813643"/>
                  <a:pt x="2069452" y="1803190"/>
                </a:cubicBezTo>
                <a:cubicBezTo>
                  <a:pt x="2025040" y="1669930"/>
                  <a:pt x="2086981" y="1832409"/>
                  <a:pt x="2022419" y="1724790"/>
                </a:cubicBezTo>
                <a:cubicBezTo>
                  <a:pt x="2013916" y="1710617"/>
                  <a:pt x="2018428" y="1689438"/>
                  <a:pt x="2006742" y="1677750"/>
                </a:cubicBezTo>
                <a:cubicBezTo>
                  <a:pt x="1995057" y="1666063"/>
                  <a:pt x="1975386" y="1667297"/>
                  <a:pt x="1959708" y="1662071"/>
                </a:cubicBezTo>
                <a:cubicBezTo>
                  <a:pt x="1883063" y="1559862"/>
                  <a:pt x="1947514" y="1633614"/>
                  <a:pt x="1849965" y="1552311"/>
                </a:cubicBezTo>
                <a:cubicBezTo>
                  <a:pt x="1838610" y="1542847"/>
                  <a:pt x="1827843" y="1532495"/>
                  <a:pt x="1818609" y="1520951"/>
                </a:cubicBezTo>
                <a:cubicBezTo>
                  <a:pt x="1806838" y="1506236"/>
                  <a:pt x="1801968" y="1485685"/>
                  <a:pt x="1787254" y="1473912"/>
                </a:cubicBezTo>
                <a:cubicBezTo>
                  <a:pt x="1774350" y="1463587"/>
                  <a:pt x="1755899" y="1463459"/>
                  <a:pt x="1740221" y="1458232"/>
                </a:cubicBezTo>
                <a:cubicBezTo>
                  <a:pt x="1650359" y="1323418"/>
                  <a:pt x="1770014" y="1482069"/>
                  <a:pt x="1661833" y="1395512"/>
                </a:cubicBezTo>
                <a:cubicBezTo>
                  <a:pt x="1647119" y="1383739"/>
                  <a:pt x="1645191" y="1360245"/>
                  <a:pt x="1630477" y="1348472"/>
                </a:cubicBezTo>
                <a:cubicBezTo>
                  <a:pt x="1617573" y="1338147"/>
                  <a:pt x="1598488" y="1339631"/>
                  <a:pt x="1583444" y="1332792"/>
                </a:cubicBezTo>
                <a:cubicBezTo>
                  <a:pt x="1540892" y="1313447"/>
                  <a:pt x="1495415" y="1298121"/>
                  <a:pt x="1458023" y="1270073"/>
                </a:cubicBezTo>
                <a:cubicBezTo>
                  <a:pt x="1380238" y="1211726"/>
                  <a:pt x="1417053" y="1237529"/>
                  <a:pt x="1348279" y="1191673"/>
                </a:cubicBezTo>
                <a:cubicBezTo>
                  <a:pt x="1317449" y="1145422"/>
                  <a:pt x="1315158" y="1135322"/>
                  <a:pt x="1269891" y="1097594"/>
                </a:cubicBezTo>
                <a:cubicBezTo>
                  <a:pt x="1255416" y="1085530"/>
                  <a:pt x="1238536" y="1076687"/>
                  <a:pt x="1222858" y="1066234"/>
                </a:cubicBezTo>
                <a:cubicBezTo>
                  <a:pt x="1212406" y="1050554"/>
                  <a:pt x="1205684" y="1031604"/>
                  <a:pt x="1191503" y="1019194"/>
                </a:cubicBezTo>
                <a:cubicBezTo>
                  <a:pt x="1125156" y="961132"/>
                  <a:pt x="1115004" y="962331"/>
                  <a:pt x="1050404" y="940795"/>
                </a:cubicBezTo>
                <a:cubicBezTo>
                  <a:pt x="959173" y="849552"/>
                  <a:pt x="1090687" y="976983"/>
                  <a:pt x="972015" y="878075"/>
                </a:cubicBezTo>
                <a:cubicBezTo>
                  <a:pt x="954982" y="863879"/>
                  <a:pt x="942484" y="844649"/>
                  <a:pt x="924982" y="831035"/>
                </a:cubicBezTo>
                <a:cubicBezTo>
                  <a:pt x="895236" y="807896"/>
                  <a:pt x="857562" y="794966"/>
                  <a:pt x="830916" y="768316"/>
                </a:cubicBezTo>
                <a:cubicBezTo>
                  <a:pt x="815238" y="752636"/>
                  <a:pt x="798077" y="738311"/>
                  <a:pt x="783883" y="721276"/>
                </a:cubicBezTo>
                <a:cubicBezTo>
                  <a:pt x="771820" y="706799"/>
                  <a:pt x="765852" y="687562"/>
                  <a:pt x="752528" y="674236"/>
                </a:cubicBezTo>
                <a:cubicBezTo>
                  <a:pt x="739205" y="660911"/>
                  <a:pt x="721173" y="653330"/>
                  <a:pt x="705495" y="642877"/>
                </a:cubicBezTo>
                <a:cubicBezTo>
                  <a:pt x="689817" y="621970"/>
                  <a:pt x="676939" y="598636"/>
                  <a:pt x="658462" y="580157"/>
                </a:cubicBezTo>
                <a:cubicBezTo>
                  <a:pt x="645139" y="566832"/>
                  <a:pt x="623199" y="563512"/>
                  <a:pt x="611429" y="548797"/>
                </a:cubicBezTo>
                <a:cubicBezTo>
                  <a:pt x="601105" y="535890"/>
                  <a:pt x="604918" y="515510"/>
                  <a:pt x="595751" y="501757"/>
                </a:cubicBezTo>
                <a:cubicBezTo>
                  <a:pt x="562198" y="451421"/>
                  <a:pt x="550997" y="455478"/>
                  <a:pt x="501685" y="439038"/>
                </a:cubicBezTo>
                <a:cubicBezTo>
                  <a:pt x="496459" y="423358"/>
                  <a:pt x="497694" y="403686"/>
                  <a:pt x="486008" y="391998"/>
                </a:cubicBezTo>
                <a:cubicBezTo>
                  <a:pt x="474323" y="380311"/>
                  <a:pt x="453145" y="384821"/>
                  <a:pt x="438975" y="376318"/>
                </a:cubicBezTo>
                <a:cubicBezTo>
                  <a:pt x="426300" y="368712"/>
                  <a:pt x="418071" y="355411"/>
                  <a:pt x="407619" y="344958"/>
                </a:cubicBezTo>
                <a:cubicBezTo>
                  <a:pt x="402393" y="324052"/>
                  <a:pt x="406131" y="298458"/>
                  <a:pt x="391942" y="282239"/>
                </a:cubicBezTo>
                <a:cubicBezTo>
                  <a:pt x="367128" y="253875"/>
                  <a:pt x="324522" y="246169"/>
                  <a:pt x="297876" y="219519"/>
                </a:cubicBezTo>
                <a:cubicBezTo>
                  <a:pt x="287424" y="209066"/>
                  <a:pt x="279195" y="195765"/>
                  <a:pt x="266520" y="188159"/>
                </a:cubicBezTo>
                <a:cubicBezTo>
                  <a:pt x="252350" y="179656"/>
                  <a:pt x="234268" y="179871"/>
                  <a:pt x="219487" y="172479"/>
                </a:cubicBezTo>
                <a:cubicBezTo>
                  <a:pt x="152263" y="138862"/>
                  <a:pt x="187827" y="142625"/>
                  <a:pt x="125421" y="94080"/>
                </a:cubicBezTo>
                <a:cubicBezTo>
                  <a:pt x="-34119" y="-30024"/>
                  <a:pt x="78858" y="78871"/>
                  <a:pt x="0" y="0"/>
                </a:cubicBezTo>
              </a:path>
            </a:pathLst>
          </a:custGeom>
          <a:ln w="76200" cmpd="sng"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Example              Alignment </a:t>
            </a:r>
            <a:r>
              <a:rPr lang="en-US" dirty="0"/>
              <a:t>score = 0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737674" cy="1257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Let:</a:t>
            </a:r>
          </a:p>
          <a:p>
            <a:pPr marL="0" indent="0">
              <a:buNone/>
            </a:pPr>
            <a:r>
              <a:rPr lang="en-US" dirty="0" smtClean="0"/>
              <a:t>Match = +1</a:t>
            </a:r>
          </a:p>
          <a:p>
            <a:pPr marL="0" indent="0">
              <a:buNone/>
            </a:pPr>
            <a:r>
              <a:rPr lang="en-US" dirty="0" smtClean="0"/>
              <a:t>Mismatch = 0</a:t>
            </a:r>
          </a:p>
          <a:p>
            <a:pPr marL="0" indent="0">
              <a:buNone/>
            </a:pPr>
            <a:r>
              <a:rPr lang="en-US" dirty="0" smtClean="0"/>
              <a:t>Gap = -1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3451" y="3041902"/>
            <a:ext cx="1732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urier"/>
                <a:cs typeface="Courier"/>
              </a:rPr>
              <a:t>CACGTAT</a:t>
            </a:r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urier"/>
                <a:cs typeface="Courier"/>
              </a:rPr>
              <a:t>CGC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ourier"/>
                <a:cs typeface="Courier"/>
              </a:rPr>
              <a:t>--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urier"/>
                <a:cs typeface="Courier"/>
              </a:rPr>
              <a:t>A-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6182635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36710" y="5346849"/>
            <a:ext cx="815236" cy="724410"/>
          </a:xfrm>
          <a:prstGeom prst="rect">
            <a:avLst/>
          </a:prstGeom>
          <a:solidFill>
            <a:srgbClr val="BD867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95646"/>
              </p:ext>
            </p:extLst>
          </p:nvPr>
        </p:nvGraphicFramePr>
        <p:xfrm>
          <a:off x="1865643" y="1912947"/>
          <a:ext cx="7086303" cy="415831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7367"/>
                <a:gridCol w="787367"/>
                <a:gridCol w="787367"/>
                <a:gridCol w="787367"/>
                <a:gridCol w="787367"/>
                <a:gridCol w="787367"/>
                <a:gridCol w="787367"/>
                <a:gridCol w="787367"/>
                <a:gridCol w="787367"/>
              </a:tblGrid>
              <a:tr h="693052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-6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-7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3025790" y="3041902"/>
            <a:ext cx="5581250" cy="2681265"/>
          </a:xfrm>
          <a:custGeom>
            <a:avLst/>
            <a:gdLst>
              <a:gd name="connsiteX0" fmla="*/ 5581250 w 5581250"/>
              <a:gd name="connsiteY0" fmla="*/ 2681265 h 2681265"/>
              <a:gd name="connsiteX1" fmla="*/ 5063887 w 5581250"/>
              <a:gd name="connsiteY1" fmla="*/ 2665585 h 2681265"/>
              <a:gd name="connsiteX2" fmla="*/ 4860077 w 5581250"/>
              <a:gd name="connsiteY2" fmla="*/ 2618545 h 2681265"/>
              <a:gd name="connsiteX3" fmla="*/ 4640590 w 5581250"/>
              <a:gd name="connsiteY3" fmla="*/ 2571505 h 2681265"/>
              <a:gd name="connsiteX4" fmla="*/ 4546524 w 5581250"/>
              <a:gd name="connsiteY4" fmla="*/ 2524466 h 2681265"/>
              <a:gd name="connsiteX5" fmla="*/ 4436780 w 5581250"/>
              <a:gd name="connsiteY5" fmla="*/ 2477426 h 2681265"/>
              <a:gd name="connsiteX6" fmla="*/ 4389747 w 5581250"/>
              <a:gd name="connsiteY6" fmla="*/ 2446066 h 2681265"/>
              <a:gd name="connsiteX7" fmla="*/ 4342714 w 5581250"/>
              <a:gd name="connsiteY7" fmla="*/ 2430386 h 2681265"/>
              <a:gd name="connsiteX8" fmla="*/ 4280003 w 5581250"/>
              <a:gd name="connsiteY8" fmla="*/ 2399026 h 2681265"/>
              <a:gd name="connsiteX9" fmla="*/ 4248648 w 5581250"/>
              <a:gd name="connsiteY9" fmla="*/ 2351987 h 2681265"/>
              <a:gd name="connsiteX10" fmla="*/ 4201615 w 5581250"/>
              <a:gd name="connsiteY10" fmla="*/ 2320627 h 2681265"/>
              <a:gd name="connsiteX11" fmla="*/ 4138904 w 5581250"/>
              <a:gd name="connsiteY11" fmla="*/ 2242227 h 2681265"/>
              <a:gd name="connsiteX12" fmla="*/ 4076194 w 5581250"/>
              <a:gd name="connsiteY12" fmla="*/ 2163828 h 2681265"/>
              <a:gd name="connsiteX13" fmla="*/ 4044838 w 5581250"/>
              <a:gd name="connsiteY13" fmla="*/ 2132468 h 2681265"/>
              <a:gd name="connsiteX14" fmla="*/ 3997805 w 5581250"/>
              <a:gd name="connsiteY14" fmla="*/ 2101108 h 2681265"/>
              <a:gd name="connsiteX15" fmla="*/ 3950772 w 5581250"/>
              <a:gd name="connsiteY15" fmla="*/ 2085428 h 2681265"/>
              <a:gd name="connsiteX16" fmla="*/ 3605864 w 5581250"/>
              <a:gd name="connsiteY16" fmla="*/ 2069748 h 2681265"/>
              <a:gd name="connsiteX17" fmla="*/ 3527475 w 5581250"/>
              <a:gd name="connsiteY17" fmla="*/ 2038388 h 2681265"/>
              <a:gd name="connsiteX18" fmla="*/ 3449087 w 5581250"/>
              <a:gd name="connsiteY18" fmla="*/ 2022708 h 2681265"/>
              <a:gd name="connsiteX19" fmla="*/ 2367328 w 5581250"/>
              <a:gd name="connsiteY19" fmla="*/ 1991349 h 2681265"/>
              <a:gd name="connsiteX20" fmla="*/ 2304617 w 5581250"/>
              <a:gd name="connsiteY20" fmla="*/ 1975669 h 2681265"/>
              <a:gd name="connsiteX21" fmla="*/ 2257584 w 5581250"/>
              <a:gd name="connsiteY21" fmla="*/ 1928629 h 2681265"/>
              <a:gd name="connsiteX22" fmla="*/ 2194874 w 5581250"/>
              <a:gd name="connsiteY22" fmla="*/ 1897269 h 2681265"/>
              <a:gd name="connsiteX23" fmla="*/ 2163518 w 5581250"/>
              <a:gd name="connsiteY23" fmla="*/ 1850229 h 2681265"/>
              <a:gd name="connsiteX24" fmla="*/ 2116485 w 5581250"/>
              <a:gd name="connsiteY24" fmla="*/ 1834550 h 2681265"/>
              <a:gd name="connsiteX25" fmla="*/ 2069452 w 5581250"/>
              <a:gd name="connsiteY25" fmla="*/ 1803190 h 2681265"/>
              <a:gd name="connsiteX26" fmla="*/ 2022419 w 5581250"/>
              <a:gd name="connsiteY26" fmla="*/ 1724790 h 2681265"/>
              <a:gd name="connsiteX27" fmla="*/ 2006742 w 5581250"/>
              <a:gd name="connsiteY27" fmla="*/ 1677750 h 2681265"/>
              <a:gd name="connsiteX28" fmla="*/ 1959708 w 5581250"/>
              <a:gd name="connsiteY28" fmla="*/ 1662071 h 2681265"/>
              <a:gd name="connsiteX29" fmla="*/ 1849965 w 5581250"/>
              <a:gd name="connsiteY29" fmla="*/ 1552311 h 2681265"/>
              <a:gd name="connsiteX30" fmla="*/ 1818609 w 5581250"/>
              <a:gd name="connsiteY30" fmla="*/ 1520951 h 2681265"/>
              <a:gd name="connsiteX31" fmla="*/ 1787254 w 5581250"/>
              <a:gd name="connsiteY31" fmla="*/ 1473912 h 2681265"/>
              <a:gd name="connsiteX32" fmla="*/ 1740221 w 5581250"/>
              <a:gd name="connsiteY32" fmla="*/ 1458232 h 2681265"/>
              <a:gd name="connsiteX33" fmla="*/ 1661833 w 5581250"/>
              <a:gd name="connsiteY33" fmla="*/ 1395512 h 2681265"/>
              <a:gd name="connsiteX34" fmla="*/ 1630477 w 5581250"/>
              <a:gd name="connsiteY34" fmla="*/ 1348472 h 2681265"/>
              <a:gd name="connsiteX35" fmla="*/ 1583444 w 5581250"/>
              <a:gd name="connsiteY35" fmla="*/ 1332792 h 2681265"/>
              <a:gd name="connsiteX36" fmla="*/ 1458023 w 5581250"/>
              <a:gd name="connsiteY36" fmla="*/ 1270073 h 2681265"/>
              <a:gd name="connsiteX37" fmla="*/ 1348279 w 5581250"/>
              <a:gd name="connsiteY37" fmla="*/ 1191673 h 2681265"/>
              <a:gd name="connsiteX38" fmla="*/ 1269891 w 5581250"/>
              <a:gd name="connsiteY38" fmla="*/ 1097594 h 2681265"/>
              <a:gd name="connsiteX39" fmla="*/ 1222858 w 5581250"/>
              <a:gd name="connsiteY39" fmla="*/ 1066234 h 2681265"/>
              <a:gd name="connsiteX40" fmla="*/ 1191503 w 5581250"/>
              <a:gd name="connsiteY40" fmla="*/ 1019194 h 2681265"/>
              <a:gd name="connsiteX41" fmla="*/ 1050404 w 5581250"/>
              <a:gd name="connsiteY41" fmla="*/ 940795 h 2681265"/>
              <a:gd name="connsiteX42" fmla="*/ 972015 w 5581250"/>
              <a:gd name="connsiteY42" fmla="*/ 878075 h 2681265"/>
              <a:gd name="connsiteX43" fmla="*/ 924982 w 5581250"/>
              <a:gd name="connsiteY43" fmla="*/ 831035 h 2681265"/>
              <a:gd name="connsiteX44" fmla="*/ 830916 w 5581250"/>
              <a:gd name="connsiteY44" fmla="*/ 768316 h 2681265"/>
              <a:gd name="connsiteX45" fmla="*/ 783883 w 5581250"/>
              <a:gd name="connsiteY45" fmla="*/ 721276 h 2681265"/>
              <a:gd name="connsiteX46" fmla="*/ 752528 w 5581250"/>
              <a:gd name="connsiteY46" fmla="*/ 674236 h 2681265"/>
              <a:gd name="connsiteX47" fmla="*/ 705495 w 5581250"/>
              <a:gd name="connsiteY47" fmla="*/ 642877 h 2681265"/>
              <a:gd name="connsiteX48" fmla="*/ 658462 w 5581250"/>
              <a:gd name="connsiteY48" fmla="*/ 580157 h 2681265"/>
              <a:gd name="connsiteX49" fmla="*/ 611429 w 5581250"/>
              <a:gd name="connsiteY49" fmla="*/ 548797 h 2681265"/>
              <a:gd name="connsiteX50" fmla="*/ 595751 w 5581250"/>
              <a:gd name="connsiteY50" fmla="*/ 501757 h 2681265"/>
              <a:gd name="connsiteX51" fmla="*/ 501685 w 5581250"/>
              <a:gd name="connsiteY51" fmla="*/ 439038 h 2681265"/>
              <a:gd name="connsiteX52" fmla="*/ 486008 w 5581250"/>
              <a:gd name="connsiteY52" fmla="*/ 391998 h 2681265"/>
              <a:gd name="connsiteX53" fmla="*/ 438975 w 5581250"/>
              <a:gd name="connsiteY53" fmla="*/ 376318 h 2681265"/>
              <a:gd name="connsiteX54" fmla="*/ 407619 w 5581250"/>
              <a:gd name="connsiteY54" fmla="*/ 344958 h 2681265"/>
              <a:gd name="connsiteX55" fmla="*/ 391942 w 5581250"/>
              <a:gd name="connsiteY55" fmla="*/ 282239 h 2681265"/>
              <a:gd name="connsiteX56" fmla="*/ 297876 w 5581250"/>
              <a:gd name="connsiteY56" fmla="*/ 219519 h 2681265"/>
              <a:gd name="connsiteX57" fmla="*/ 266520 w 5581250"/>
              <a:gd name="connsiteY57" fmla="*/ 188159 h 2681265"/>
              <a:gd name="connsiteX58" fmla="*/ 219487 w 5581250"/>
              <a:gd name="connsiteY58" fmla="*/ 172479 h 2681265"/>
              <a:gd name="connsiteX59" fmla="*/ 125421 w 5581250"/>
              <a:gd name="connsiteY59" fmla="*/ 94080 h 2681265"/>
              <a:gd name="connsiteX60" fmla="*/ 0 w 5581250"/>
              <a:gd name="connsiteY60" fmla="*/ 0 h 268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581250" h="2681265">
                <a:moveTo>
                  <a:pt x="5581250" y="2681265"/>
                </a:moveTo>
                <a:cubicBezTo>
                  <a:pt x="5408796" y="2676038"/>
                  <a:pt x="5236002" y="2677595"/>
                  <a:pt x="5063887" y="2665585"/>
                </a:cubicBezTo>
                <a:cubicBezTo>
                  <a:pt x="4830338" y="2649288"/>
                  <a:pt x="4976450" y="2645404"/>
                  <a:pt x="4860077" y="2618545"/>
                </a:cubicBezTo>
                <a:cubicBezTo>
                  <a:pt x="4397568" y="2511796"/>
                  <a:pt x="4870068" y="2628884"/>
                  <a:pt x="4640590" y="2571505"/>
                </a:cubicBezTo>
                <a:cubicBezTo>
                  <a:pt x="4505797" y="2481630"/>
                  <a:pt x="4676342" y="2589383"/>
                  <a:pt x="4546524" y="2524466"/>
                </a:cubicBezTo>
                <a:cubicBezTo>
                  <a:pt x="4438252" y="2470323"/>
                  <a:pt x="4567298" y="2510060"/>
                  <a:pt x="4436780" y="2477426"/>
                </a:cubicBezTo>
                <a:cubicBezTo>
                  <a:pt x="4421102" y="2466973"/>
                  <a:pt x="4406600" y="2454494"/>
                  <a:pt x="4389747" y="2446066"/>
                </a:cubicBezTo>
                <a:cubicBezTo>
                  <a:pt x="4374966" y="2438674"/>
                  <a:pt x="4357903" y="2436897"/>
                  <a:pt x="4342714" y="2430386"/>
                </a:cubicBezTo>
                <a:cubicBezTo>
                  <a:pt x="4321233" y="2421178"/>
                  <a:pt x="4300907" y="2409479"/>
                  <a:pt x="4280003" y="2399026"/>
                </a:cubicBezTo>
                <a:cubicBezTo>
                  <a:pt x="4269551" y="2383346"/>
                  <a:pt x="4261972" y="2365313"/>
                  <a:pt x="4248648" y="2351987"/>
                </a:cubicBezTo>
                <a:cubicBezTo>
                  <a:pt x="4235325" y="2338662"/>
                  <a:pt x="4213385" y="2335342"/>
                  <a:pt x="4201615" y="2320627"/>
                </a:cubicBezTo>
                <a:cubicBezTo>
                  <a:pt x="4115072" y="2212433"/>
                  <a:pt x="4273687" y="2332096"/>
                  <a:pt x="4138904" y="2242227"/>
                </a:cubicBezTo>
                <a:cubicBezTo>
                  <a:pt x="4114038" y="2167615"/>
                  <a:pt x="4140662" y="2215409"/>
                  <a:pt x="4076194" y="2163828"/>
                </a:cubicBezTo>
                <a:cubicBezTo>
                  <a:pt x="4064652" y="2154593"/>
                  <a:pt x="4056380" y="2141703"/>
                  <a:pt x="4044838" y="2132468"/>
                </a:cubicBezTo>
                <a:cubicBezTo>
                  <a:pt x="4030125" y="2120696"/>
                  <a:pt x="4014658" y="2109536"/>
                  <a:pt x="3997805" y="2101108"/>
                </a:cubicBezTo>
                <a:cubicBezTo>
                  <a:pt x="3983024" y="2093716"/>
                  <a:pt x="3967245" y="2086746"/>
                  <a:pt x="3950772" y="2085428"/>
                </a:cubicBezTo>
                <a:cubicBezTo>
                  <a:pt x="3836051" y="2076249"/>
                  <a:pt x="3720833" y="2074975"/>
                  <a:pt x="3605864" y="2069748"/>
                </a:cubicBezTo>
                <a:cubicBezTo>
                  <a:pt x="3579734" y="2059295"/>
                  <a:pt x="3554431" y="2046476"/>
                  <a:pt x="3527475" y="2038388"/>
                </a:cubicBezTo>
                <a:cubicBezTo>
                  <a:pt x="3501952" y="2030730"/>
                  <a:pt x="3475712" y="2023788"/>
                  <a:pt x="3449087" y="2022708"/>
                </a:cubicBezTo>
                <a:cubicBezTo>
                  <a:pt x="3088645" y="2008094"/>
                  <a:pt x="2727914" y="2001802"/>
                  <a:pt x="2367328" y="1991349"/>
                </a:cubicBezTo>
                <a:cubicBezTo>
                  <a:pt x="2346424" y="1986122"/>
                  <a:pt x="2323325" y="1986361"/>
                  <a:pt x="2304617" y="1975669"/>
                </a:cubicBezTo>
                <a:cubicBezTo>
                  <a:pt x="2285366" y="1964667"/>
                  <a:pt x="2275626" y="1941518"/>
                  <a:pt x="2257584" y="1928629"/>
                </a:cubicBezTo>
                <a:cubicBezTo>
                  <a:pt x="2238567" y="1915043"/>
                  <a:pt x="2215777" y="1907722"/>
                  <a:pt x="2194874" y="1897269"/>
                </a:cubicBezTo>
                <a:cubicBezTo>
                  <a:pt x="2184422" y="1881589"/>
                  <a:pt x="2178232" y="1862002"/>
                  <a:pt x="2163518" y="1850229"/>
                </a:cubicBezTo>
                <a:cubicBezTo>
                  <a:pt x="2150614" y="1839905"/>
                  <a:pt x="2131266" y="1841941"/>
                  <a:pt x="2116485" y="1834550"/>
                </a:cubicBezTo>
                <a:cubicBezTo>
                  <a:pt x="2099632" y="1826122"/>
                  <a:pt x="2085130" y="1813643"/>
                  <a:pt x="2069452" y="1803190"/>
                </a:cubicBezTo>
                <a:cubicBezTo>
                  <a:pt x="2025040" y="1669930"/>
                  <a:pt x="2086981" y="1832409"/>
                  <a:pt x="2022419" y="1724790"/>
                </a:cubicBezTo>
                <a:cubicBezTo>
                  <a:pt x="2013916" y="1710617"/>
                  <a:pt x="2018428" y="1689438"/>
                  <a:pt x="2006742" y="1677750"/>
                </a:cubicBezTo>
                <a:cubicBezTo>
                  <a:pt x="1995057" y="1666063"/>
                  <a:pt x="1975386" y="1667297"/>
                  <a:pt x="1959708" y="1662071"/>
                </a:cubicBezTo>
                <a:cubicBezTo>
                  <a:pt x="1883063" y="1559862"/>
                  <a:pt x="1947514" y="1633614"/>
                  <a:pt x="1849965" y="1552311"/>
                </a:cubicBezTo>
                <a:cubicBezTo>
                  <a:pt x="1838610" y="1542847"/>
                  <a:pt x="1827843" y="1532495"/>
                  <a:pt x="1818609" y="1520951"/>
                </a:cubicBezTo>
                <a:cubicBezTo>
                  <a:pt x="1806838" y="1506236"/>
                  <a:pt x="1801968" y="1485685"/>
                  <a:pt x="1787254" y="1473912"/>
                </a:cubicBezTo>
                <a:cubicBezTo>
                  <a:pt x="1774350" y="1463587"/>
                  <a:pt x="1755899" y="1463459"/>
                  <a:pt x="1740221" y="1458232"/>
                </a:cubicBezTo>
                <a:cubicBezTo>
                  <a:pt x="1650359" y="1323418"/>
                  <a:pt x="1770014" y="1482069"/>
                  <a:pt x="1661833" y="1395512"/>
                </a:cubicBezTo>
                <a:cubicBezTo>
                  <a:pt x="1647119" y="1383739"/>
                  <a:pt x="1645191" y="1360245"/>
                  <a:pt x="1630477" y="1348472"/>
                </a:cubicBezTo>
                <a:cubicBezTo>
                  <a:pt x="1617573" y="1338147"/>
                  <a:pt x="1598488" y="1339631"/>
                  <a:pt x="1583444" y="1332792"/>
                </a:cubicBezTo>
                <a:cubicBezTo>
                  <a:pt x="1540892" y="1313447"/>
                  <a:pt x="1495415" y="1298121"/>
                  <a:pt x="1458023" y="1270073"/>
                </a:cubicBezTo>
                <a:cubicBezTo>
                  <a:pt x="1380238" y="1211726"/>
                  <a:pt x="1417053" y="1237529"/>
                  <a:pt x="1348279" y="1191673"/>
                </a:cubicBezTo>
                <a:cubicBezTo>
                  <a:pt x="1317449" y="1145422"/>
                  <a:pt x="1315158" y="1135322"/>
                  <a:pt x="1269891" y="1097594"/>
                </a:cubicBezTo>
                <a:cubicBezTo>
                  <a:pt x="1255416" y="1085530"/>
                  <a:pt x="1238536" y="1076687"/>
                  <a:pt x="1222858" y="1066234"/>
                </a:cubicBezTo>
                <a:cubicBezTo>
                  <a:pt x="1212406" y="1050554"/>
                  <a:pt x="1205684" y="1031604"/>
                  <a:pt x="1191503" y="1019194"/>
                </a:cubicBezTo>
                <a:cubicBezTo>
                  <a:pt x="1125156" y="961132"/>
                  <a:pt x="1115004" y="962331"/>
                  <a:pt x="1050404" y="940795"/>
                </a:cubicBezTo>
                <a:cubicBezTo>
                  <a:pt x="959173" y="849552"/>
                  <a:pt x="1090687" y="976983"/>
                  <a:pt x="972015" y="878075"/>
                </a:cubicBezTo>
                <a:cubicBezTo>
                  <a:pt x="954982" y="863879"/>
                  <a:pt x="942484" y="844649"/>
                  <a:pt x="924982" y="831035"/>
                </a:cubicBezTo>
                <a:cubicBezTo>
                  <a:pt x="895236" y="807896"/>
                  <a:pt x="857562" y="794966"/>
                  <a:pt x="830916" y="768316"/>
                </a:cubicBezTo>
                <a:cubicBezTo>
                  <a:pt x="815238" y="752636"/>
                  <a:pt x="798077" y="738311"/>
                  <a:pt x="783883" y="721276"/>
                </a:cubicBezTo>
                <a:cubicBezTo>
                  <a:pt x="771820" y="706799"/>
                  <a:pt x="765852" y="687562"/>
                  <a:pt x="752528" y="674236"/>
                </a:cubicBezTo>
                <a:cubicBezTo>
                  <a:pt x="739205" y="660911"/>
                  <a:pt x="721173" y="653330"/>
                  <a:pt x="705495" y="642877"/>
                </a:cubicBezTo>
                <a:cubicBezTo>
                  <a:pt x="689817" y="621970"/>
                  <a:pt x="676939" y="598636"/>
                  <a:pt x="658462" y="580157"/>
                </a:cubicBezTo>
                <a:cubicBezTo>
                  <a:pt x="645139" y="566832"/>
                  <a:pt x="623199" y="563512"/>
                  <a:pt x="611429" y="548797"/>
                </a:cubicBezTo>
                <a:cubicBezTo>
                  <a:pt x="601105" y="535890"/>
                  <a:pt x="604918" y="515510"/>
                  <a:pt x="595751" y="501757"/>
                </a:cubicBezTo>
                <a:cubicBezTo>
                  <a:pt x="562198" y="451421"/>
                  <a:pt x="550997" y="455478"/>
                  <a:pt x="501685" y="439038"/>
                </a:cubicBezTo>
                <a:cubicBezTo>
                  <a:pt x="496459" y="423358"/>
                  <a:pt x="497694" y="403686"/>
                  <a:pt x="486008" y="391998"/>
                </a:cubicBezTo>
                <a:cubicBezTo>
                  <a:pt x="474323" y="380311"/>
                  <a:pt x="453145" y="384821"/>
                  <a:pt x="438975" y="376318"/>
                </a:cubicBezTo>
                <a:cubicBezTo>
                  <a:pt x="426300" y="368712"/>
                  <a:pt x="418071" y="355411"/>
                  <a:pt x="407619" y="344958"/>
                </a:cubicBezTo>
                <a:cubicBezTo>
                  <a:pt x="402393" y="324052"/>
                  <a:pt x="406131" y="298458"/>
                  <a:pt x="391942" y="282239"/>
                </a:cubicBezTo>
                <a:cubicBezTo>
                  <a:pt x="367128" y="253875"/>
                  <a:pt x="324522" y="246169"/>
                  <a:pt x="297876" y="219519"/>
                </a:cubicBezTo>
                <a:cubicBezTo>
                  <a:pt x="287424" y="209066"/>
                  <a:pt x="279195" y="195765"/>
                  <a:pt x="266520" y="188159"/>
                </a:cubicBezTo>
                <a:cubicBezTo>
                  <a:pt x="252350" y="179656"/>
                  <a:pt x="234268" y="179871"/>
                  <a:pt x="219487" y="172479"/>
                </a:cubicBezTo>
                <a:cubicBezTo>
                  <a:pt x="152263" y="138862"/>
                  <a:pt x="187827" y="142625"/>
                  <a:pt x="125421" y="94080"/>
                </a:cubicBezTo>
                <a:cubicBezTo>
                  <a:pt x="-34119" y="-30024"/>
                  <a:pt x="78858" y="78871"/>
                  <a:pt x="0" y="0"/>
                </a:cubicBezTo>
              </a:path>
            </a:pathLst>
          </a:custGeom>
          <a:ln w="76200" cmpd="sng"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151211" y="2900783"/>
            <a:ext cx="5424474" cy="2853743"/>
          </a:xfrm>
          <a:custGeom>
            <a:avLst/>
            <a:gdLst>
              <a:gd name="connsiteX0" fmla="*/ 5424474 w 5424474"/>
              <a:gd name="connsiteY0" fmla="*/ 2853743 h 2853743"/>
              <a:gd name="connsiteX1" fmla="*/ 5314730 w 5424474"/>
              <a:gd name="connsiteY1" fmla="*/ 2838064 h 2853743"/>
              <a:gd name="connsiteX2" fmla="*/ 4703301 w 5424474"/>
              <a:gd name="connsiteY2" fmla="*/ 2806704 h 2853743"/>
              <a:gd name="connsiteX3" fmla="*/ 4546524 w 5424474"/>
              <a:gd name="connsiteY3" fmla="*/ 2775344 h 2853743"/>
              <a:gd name="connsiteX4" fmla="*/ 4452458 w 5424474"/>
              <a:gd name="connsiteY4" fmla="*/ 2743984 h 2853743"/>
              <a:gd name="connsiteX5" fmla="*/ 4358392 w 5424474"/>
              <a:gd name="connsiteY5" fmla="*/ 2681264 h 2853743"/>
              <a:gd name="connsiteX6" fmla="*/ 4342714 w 5424474"/>
              <a:gd name="connsiteY6" fmla="*/ 2634225 h 2853743"/>
              <a:gd name="connsiteX7" fmla="*/ 4280004 w 5424474"/>
              <a:gd name="connsiteY7" fmla="*/ 2618545 h 2853743"/>
              <a:gd name="connsiteX8" fmla="*/ 4170260 w 5424474"/>
              <a:gd name="connsiteY8" fmla="*/ 2587185 h 2853743"/>
              <a:gd name="connsiteX9" fmla="*/ 4076194 w 5424474"/>
              <a:gd name="connsiteY9" fmla="*/ 2524465 h 2853743"/>
              <a:gd name="connsiteX10" fmla="*/ 4029161 w 5424474"/>
              <a:gd name="connsiteY10" fmla="*/ 2477426 h 2853743"/>
              <a:gd name="connsiteX11" fmla="*/ 3997806 w 5424474"/>
              <a:gd name="connsiteY11" fmla="*/ 2430386 h 2853743"/>
              <a:gd name="connsiteX12" fmla="*/ 3950773 w 5424474"/>
              <a:gd name="connsiteY12" fmla="*/ 2414706 h 2853743"/>
              <a:gd name="connsiteX13" fmla="*/ 3872384 w 5424474"/>
              <a:gd name="connsiteY13" fmla="*/ 2336306 h 2853743"/>
              <a:gd name="connsiteX14" fmla="*/ 3856707 w 5424474"/>
              <a:gd name="connsiteY14" fmla="*/ 2273587 h 2853743"/>
              <a:gd name="connsiteX15" fmla="*/ 3778318 w 5424474"/>
              <a:gd name="connsiteY15" fmla="*/ 2179507 h 2853743"/>
              <a:gd name="connsiteX16" fmla="*/ 3684252 w 5424474"/>
              <a:gd name="connsiteY16" fmla="*/ 2116788 h 2853743"/>
              <a:gd name="connsiteX17" fmla="*/ 3637219 w 5424474"/>
              <a:gd name="connsiteY17" fmla="*/ 2085428 h 2853743"/>
              <a:gd name="connsiteX18" fmla="*/ 3558831 w 5424474"/>
              <a:gd name="connsiteY18" fmla="*/ 1991348 h 2853743"/>
              <a:gd name="connsiteX19" fmla="*/ 3527476 w 5424474"/>
              <a:gd name="connsiteY19" fmla="*/ 1928629 h 2853743"/>
              <a:gd name="connsiteX20" fmla="*/ 3496120 w 5424474"/>
              <a:gd name="connsiteY20" fmla="*/ 1897269 h 2853743"/>
              <a:gd name="connsiteX21" fmla="*/ 3417732 w 5424474"/>
              <a:gd name="connsiteY21" fmla="*/ 1818869 h 2853743"/>
              <a:gd name="connsiteX22" fmla="*/ 3339344 w 5424474"/>
              <a:gd name="connsiteY22" fmla="*/ 1724790 h 2853743"/>
              <a:gd name="connsiteX23" fmla="*/ 3260955 w 5424474"/>
              <a:gd name="connsiteY23" fmla="*/ 1599351 h 2853743"/>
              <a:gd name="connsiteX24" fmla="*/ 3213922 w 5424474"/>
              <a:gd name="connsiteY24" fmla="*/ 1583671 h 2853743"/>
              <a:gd name="connsiteX25" fmla="*/ 3135534 w 5424474"/>
              <a:gd name="connsiteY25" fmla="*/ 1505271 h 2853743"/>
              <a:gd name="connsiteX26" fmla="*/ 3104179 w 5424474"/>
              <a:gd name="connsiteY26" fmla="*/ 1458232 h 2853743"/>
              <a:gd name="connsiteX27" fmla="*/ 3010113 w 5424474"/>
              <a:gd name="connsiteY27" fmla="*/ 1426872 h 2853743"/>
              <a:gd name="connsiteX28" fmla="*/ 2931724 w 5424474"/>
              <a:gd name="connsiteY28" fmla="*/ 1379832 h 2853743"/>
              <a:gd name="connsiteX29" fmla="*/ 2790625 w 5424474"/>
              <a:gd name="connsiteY29" fmla="*/ 1301432 h 2853743"/>
              <a:gd name="connsiteX30" fmla="*/ 2759270 w 5424474"/>
              <a:gd name="connsiteY30" fmla="*/ 1254393 h 2853743"/>
              <a:gd name="connsiteX31" fmla="*/ 2712237 w 5424474"/>
              <a:gd name="connsiteY31" fmla="*/ 1238713 h 2853743"/>
              <a:gd name="connsiteX32" fmla="*/ 2633849 w 5424474"/>
              <a:gd name="connsiteY32" fmla="*/ 1160313 h 2853743"/>
              <a:gd name="connsiteX33" fmla="*/ 2539783 w 5424474"/>
              <a:gd name="connsiteY33" fmla="*/ 1097594 h 2853743"/>
              <a:gd name="connsiteX34" fmla="*/ 2524105 w 5424474"/>
              <a:gd name="connsiteY34" fmla="*/ 1050554 h 2853743"/>
              <a:gd name="connsiteX35" fmla="*/ 2414361 w 5424474"/>
              <a:gd name="connsiteY35" fmla="*/ 987834 h 2853743"/>
              <a:gd name="connsiteX36" fmla="*/ 2320295 w 5424474"/>
              <a:gd name="connsiteY36" fmla="*/ 925115 h 2853743"/>
              <a:gd name="connsiteX37" fmla="*/ 2288940 w 5424474"/>
              <a:gd name="connsiteY37" fmla="*/ 878075 h 2853743"/>
              <a:gd name="connsiteX38" fmla="*/ 2241907 w 5424474"/>
              <a:gd name="connsiteY38" fmla="*/ 831035 h 2853743"/>
              <a:gd name="connsiteX39" fmla="*/ 2226229 w 5424474"/>
              <a:gd name="connsiteY39" fmla="*/ 783996 h 2853743"/>
              <a:gd name="connsiteX40" fmla="*/ 2116486 w 5424474"/>
              <a:gd name="connsiteY40" fmla="*/ 721276 h 2853743"/>
              <a:gd name="connsiteX41" fmla="*/ 2085130 w 5424474"/>
              <a:gd name="connsiteY41" fmla="*/ 689916 h 2853743"/>
              <a:gd name="connsiteX42" fmla="*/ 1991064 w 5424474"/>
              <a:gd name="connsiteY42" fmla="*/ 642876 h 2853743"/>
              <a:gd name="connsiteX43" fmla="*/ 1896998 w 5424474"/>
              <a:gd name="connsiteY43" fmla="*/ 548797 h 2853743"/>
              <a:gd name="connsiteX44" fmla="*/ 1834287 w 5424474"/>
              <a:gd name="connsiteY44" fmla="*/ 470397 h 2853743"/>
              <a:gd name="connsiteX45" fmla="*/ 1787254 w 5424474"/>
              <a:gd name="connsiteY45" fmla="*/ 439038 h 2853743"/>
              <a:gd name="connsiteX46" fmla="*/ 1755899 w 5424474"/>
              <a:gd name="connsiteY46" fmla="*/ 391998 h 2853743"/>
              <a:gd name="connsiteX47" fmla="*/ 1677511 w 5424474"/>
              <a:gd name="connsiteY47" fmla="*/ 297918 h 2853743"/>
              <a:gd name="connsiteX48" fmla="*/ 1661833 w 5424474"/>
              <a:gd name="connsiteY48" fmla="*/ 250879 h 2853743"/>
              <a:gd name="connsiteX49" fmla="*/ 1599122 w 5424474"/>
              <a:gd name="connsiteY49" fmla="*/ 172479 h 2853743"/>
              <a:gd name="connsiteX50" fmla="*/ 1552089 w 5424474"/>
              <a:gd name="connsiteY50" fmla="*/ 156799 h 2853743"/>
              <a:gd name="connsiteX51" fmla="*/ 1458023 w 5424474"/>
              <a:gd name="connsiteY51" fmla="*/ 109759 h 2853743"/>
              <a:gd name="connsiteX52" fmla="*/ 1207181 w 5424474"/>
              <a:gd name="connsiteY52" fmla="*/ 94080 h 2853743"/>
              <a:gd name="connsiteX53" fmla="*/ 1113115 w 5424474"/>
              <a:gd name="connsiteY53" fmla="*/ 62720 h 2853743"/>
              <a:gd name="connsiteX54" fmla="*/ 674140 w 5424474"/>
              <a:gd name="connsiteY54" fmla="*/ 31360 h 2853743"/>
              <a:gd name="connsiteX55" fmla="*/ 470330 w 5424474"/>
              <a:gd name="connsiteY55" fmla="*/ 0 h 2853743"/>
              <a:gd name="connsiteX56" fmla="*/ 47033 w 5424474"/>
              <a:gd name="connsiteY56" fmla="*/ 15680 h 2853743"/>
              <a:gd name="connsiteX57" fmla="*/ 0 w 5424474"/>
              <a:gd name="connsiteY57" fmla="*/ 15680 h 2853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424474" h="2853743">
                <a:moveTo>
                  <a:pt x="5424474" y="2853743"/>
                </a:moveTo>
                <a:cubicBezTo>
                  <a:pt x="5387893" y="2848517"/>
                  <a:pt x="5351626" y="2840114"/>
                  <a:pt x="5314730" y="2838064"/>
                </a:cubicBezTo>
                <a:cubicBezTo>
                  <a:pt x="4973503" y="2819105"/>
                  <a:pt x="4953502" y="2837984"/>
                  <a:pt x="4703301" y="2806704"/>
                </a:cubicBezTo>
                <a:cubicBezTo>
                  <a:pt x="4654871" y="2800649"/>
                  <a:pt x="4594733" y="2789809"/>
                  <a:pt x="4546524" y="2775344"/>
                </a:cubicBezTo>
                <a:cubicBezTo>
                  <a:pt x="4514866" y="2765845"/>
                  <a:pt x="4479958" y="2762320"/>
                  <a:pt x="4452458" y="2743984"/>
                </a:cubicBezTo>
                <a:lnTo>
                  <a:pt x="4358392" y="2681264"/>
                </a:lnTo>
                <a:cubicBezTo>
                  <a:pt x="4353166" y="2665584"/>
                  <a:pt x="4355619" y="2644551"/>
                  <a:pt x="4342714" y="2634225"/>
                </a:cubicBezTo>
                <a:cubicBezTo>
                  <a:pt x="4325890" y="2620764"/>
                  <a:pt x="4300722" y="2624465"/>
                  <a:pt x="4280004" y="2618545"/>
                </a:cubicBezTo>
                <a:cubicBezTo>
                  <a:pt x="4122575" y="2573558"/>
                  <a:pt x="4366290" y="2636199"/>
                  <a:pt x="4170260" y="2587185"/>
                </a:cubicBezTo>
                <a:cubicBezTo>
                  <a:pt x="4138905" y="2566278"/>
                  <a:pt x="4102840" y="2551115"/>
                  <a:pt x="4076194" y="2524465"/>
                </a:cubicBezTo>
                <a:cubicBezTo>
                  <a:pt x="4060516" y="2508785"/>
                  <a:pt x="4043355" y="2494461"/>
                  <a:pt x="4029161" y="2477426"/>
                </a:cubicBezTo>
                <a:cubicBezTo>
                  <a:pt x="4017098" y="2462949"/>
                  <a:pt x="4012520" y="2442159"/>
                  <a:pt x="3997806" y="2430386"/>
                </a:cubicBezTo>
                <a:cubicBezTo>
                  <a:pt x="3984902" y="2420061"/>
                  <a:pt x="3966451" y="2419933"/>
                  <a:pt x="3950773" y="2414706"/>
                </a:cubicBezTo>
                <a:cubicBezTo>
                  <a:pt x="3924643" y="2388573"/>
                  <a:pt x="3881346" y="2372158"/>
                  <a:pt x="3872384" y="2336306"/>
                </a:cubicBezTo>
                <a:cubicBezTo>
                  <a:pt x="3867158" y="2315400"/>
                  <a:pt x="3865195" y="2293395"/>
                  <a:pt x="3856707" y="2273587"/>
                </a:cubicBezTo>
                <a:cubicBezTo>
                  <a:pt x="3843768" y="2243391"/>
                  <a:pt x="3802534" y="2198344"/>
                  <a:pt x="3778318" y="2179507"/>
                </a:cubicBezTo>
                <a:cubicBezTo>
                  <a:pt x="3748572" y="2156368"/>
                  <a:pt x="3715607" y="2137694"/>
                  <a:pt x="3684252" y="2116788"/>
                </a:cubicBezTo>
                <a:lnTo>
                  <a:pt x="3637219" y="2085428"/>
                </a:lnTo>
                <a:cubicBezTo>
                  <a:pt x="3542465" y="1895889"/>
                  <a:pt x="3669629" y="2124325"/>
                  <a:pt x="3558831" y="1991348"/>
                </a:cubicBezTo>
                <a:cubicBezTo>
                  <a:pt x="3543869" y="1973391"/>
                  <a:pt x="3540440" y="1948078"/>
                  <a:pt x="3527476" y="1928629"/>
                </a:cubicBezTo>
                <a:cubicBezTo>
                  <a:pt x="3519277" y="1916329"/>
                  <a:pt x="3505354" y="1908813"/>
                  <a:pt x="3496120" y="1897269"/>
                </a:cubicBezTo>
                <a:cubicBezTo>
                  <a:pt x="3436395" y="1822602"/>
                  <a:pt x="3498361" y="1872630"/>
                  <a:pt x="3417732" y="1818869"/>
                </a:cubicBezTo>
                <a:cubicBezTo>
                  <a:pt x="3372762" y="1638971"/>
                  <a:pt x="3446949" y="1868283"/>
                  <a:pt x="3339344" y="1724790"/>
                </a:cubicBezTo>
                <a:cubicBezTo>
                  <a:pt x="3253556" y="1610390"/>
                  <a:pt x="3363123" y="1650443"/>
                  <a:pt x="3260955" y="1599351"/>
                </a:cubicBezTo>
                <a:cubicBezTo>
                  <a:pt x="3246174" y="1591959"/>
                  <a:pt x="3229600" y="1588898"/>
                  <a:pt x="3213922" y="1583671"/>
                </a:cubicBezTo>
                <a:cubicBezTo>
                  <a:pt x="3130309" y="1458232"/>
                  <a:pt x="3240050" y="1609802"/>
                  <a:pt x="3135534" y="1505271"/>
                </a:cubicBezTo>
                <a:cubicBezTo>
                  <a:pt x="3122210" y="1491945"/>
                  <a:pt x="3120158" y="1468220"/>
                  <a:pt x="3104179" y="1458232"/>
                </a:cubicBezTo>
                <a:cubicBezTo>
                  <a:pt x="3076152" y="1440713"/>
                  <a:pt x="3010113" y="1426872"/>
                  <a:pt x="3010113" y="1426872"/>
                </a:cubicBezTo>
                <a:cubicBezTo>
                  <a:pt x="2939764" y="1356514"/>
                  <a:pt x="3023310" y="1430721"/>
                  <a:pt x="2931724" y="1379832"/>
                </a:cubicBezTo>
                <a:cubicBezTo>
                  <a:pt x="2770000" y="1289972"/>
                  <a:pt x="2897049" y="1336912"/>
                  <a:pt x="2790625" y="1301432"/>
                </a:cubicBezTo>
                <a:cubicBezTo>
                  <a:pt x="2780173" y="1285752"/>
                  <a:pt x="2773984" y="1266166"/>
                  <a:pt x="2759270" y="1254393"/>
                </a:cubicBezTo>
                <a:cubicBezTo>
                  <a:pt x="2746366" y="1244068"/>
                  <a:pt x="2723922" y="1250400"/>
                  <a:pt x="2712237" y="1238713"/>
                </a:cubicBezTo>
                <a:cubicBezTo>
                  <a:pt x="2537379" y="1063828"/>
                  <a:pt x="2799293" y="1252239"/>
                  <a:pt x="2633849" y="1160313"/>
                </a:cubicBezTo>
                <a:cubicBezTo>
                  <a:pt x="2600907" y="1142009"/>
                  <a:pt x="2539783" y="1097594"/>
                  <a:pt x="2539783" y="1097594"/>
                </a:cubicBezTo>
                <a:cubicBezTo>
                  <a:pt x="2534557" y="1081914"/>
                  <a:pt x="2534429" y="1063461"/>
                  <a:pt x="2524105" y="1050554"/>
                </a:cubicBezTo>
                <a:cubicBezTo>
                  <a:pt x="2507418" y="1029692"/>
                  <a:pt x="2432168" y="998519"/>
                  <a:pt x="2414361" y="987834"/>
                </a:cubicBezTo>
                <a:cubicBezTo>
                  <a:pt x="2382047" y="968443"/>
                  <a:pt x="2320295" y="925115"/>
                  <a:pt x="2320295" y="925115"/>
                </a:cubicBezTo>
                <a:cubicBezTo>
                  <a:pt x="2309843" y="909435"/>
                  <a:pt x="2301003" y="892552"/>
                  <a:pt x="2288940" y="878075"/>
                </a:cubicBezTo>
                <a:cubicBezTo>
                  <a:pt x="2274746" y="861040"/>
                  <a:pt x="2254205" y="849485"/>
                  <a:pt x="2241907" y="831035"/>
                </a:cubicBezTo>
                <a:cubicBezTo>
                  <a:pt x="2232740" y="817283"/>
                  <a:pt x="2236553" y="796903"/>
                  <a:pt x="2226229" y="783996"/>
                </a:cubicBezTo>
                <a:cubicBezTo>
                  <a:pt x="2207901" y="761083"/>
                  <a:pt x="2136328" y="734506"/>
                  <a:pt x="2116486" y="721276"/>
                </a:cubicBezTo>
                <a:cubicBezTo>
                  <a:pt x="2104187" y="713075"/>
                  <a:pt x="2097805" y="697522"/>
                  <a:pt x="2085130" y="689916"/>
                </a:cubicBezTo>
                <a:cubicBezTo>
                  <a:pt x="2001311" y="639618"/>
                  <a:pt x="2073408" y="716081"/>
                  <a:pt x="1991064" y="642876"/>
                </a:cubicBezTo>
                <a:cubicBezTo>
                  <a:pt x="1957921" y="613412"/>
                  <a:pt x="1921594" y="585697"/>
                  <a:pt x="1896998" y="548797"/>
                </a:cubicBezTo>
                <a:cubicBezTo>
                  <a:pt x="1873717" y="513869"/>
                  <a:pt x="1866202" y="495932"/>
                  <a:pt x="1834287" y="470397"/>
                </a:cubicBezTo>
                <a:cubicBezTo>
                  <a:pt x="1819574" y="458625"/>
                  <a:pt x="1802932" y="449491"/>
                  <a:pt x="1787254" y="439038"/>
                </a:cubicBezTo>
                <a:cubicBezTo>
                  <a:pt x="1776802" y="423358"/>
                  <a:pt x="1767962" y="406475"/>
                  <a:pt x="1755899" y="391998"/>
                </a:cubicBezTo>
                <a:cubicBezTo>
                  <a:pt x="1712554" y="339976"/>
                  <a:pt x="1706706" y="356317"/>
                  <a:pt x="1677511" y="297918"/>
                </a:cubicBezTo>
                <a:cubicBezTo>
                  <a:pt x="1670120" y="283135"/>
                  <a:pt x="1669224" y="265662"/>
                  <a:pt x="1661833" y="250879"/>
                </a:cubicBezTo>
                <a:cubicBezTo>
                  <a:pt x="1652678" y="232566"/>
                  <a:pt x="1619956" y="184981"/>
                  <a:pt x="1599122" y="172479"/>
                </a:cubicBezTo>
                <a:cubicBezTo>
                  <a:pt x="1584952" y="163976"/>
                  <a:pt x="1566870" y="164191"/>
                  <a:pt x="1552089" y="156799"/>
                </a:cubicBezTo>
                <a:cubicBezTo>
                  <a:pt x="1508404" y="134953"/>
                  <a:pt x="1507937" y="115014"/>
                  <a:pt x="1458023" y="109759"/>
                </a:cubicBezTo>
                <a:cubicBezTo>
                  <a:pt x="1374706" y="100988"/>
                  <a:pt x="1290795" y="99306"/>
                  <a:pt x="1207181" y="94080"/>
                </a:cubicBezTo>
                <a:cubicBezTo>
                  <a:pt x="1175826" y="83627"/>
                  <a:pt x="1145965" y="66371"/>
                  <a:pt x="1113115" y="62720"/>
                </a:cubicBezTo>
                <a:cubicBezTo>
                  <a:pt x="873195" y="36058"/>
                  <a:pt x="1019273" y="49528"/>
                  <a:pt x="674140" y="31360"/>
                </a:cubicBezTo>
                <a:cubicBezTo>
                  <a:pt x="647745" y="26960"/>
                  <a:pt x="490504" y="0"/>
                  <a:pt x="470330" y="0"/>
                </a:cubicBezTo>
                <a:cubicBezTo>
                  <a:pt x="329134" y="0"/>
                  <a:pt x="188150" y="10975"/>
                  <a:pt x="47033" y="15680"/>
                </a:cubicBezTo>
                <a:cubicBezTo>
                  <a:pt x="31364" y="16202"/>
                  <a:pt x="15678" y="15680"/>
                  <a:pt x="0" y="15680"/>
                </a:cubicBezTo>
              </a:path>
            </a:pathLst>
          </a:custGeom>
          <a:ln w="76200" cmpd="sng">
            <a:solidFill>
              <a:srgbClr val="66006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072823" y="2979183"/>
            <a:ext cx="5471506" cy="2948277"/>
          </a:xfrm>
          <a:custGeom>
            <a:avLst/>
            <a:gdLst>
              <a:gd name="connsiteX0" fmla="*/ 5471506 w 5471506"/>
              <a:gd name="connsiteY0" fmla="*/ 2900783 h 2948277"/>
              <a:gd name="connsiteX1" fmla="*/ 5346085 w 5471506"/>
              <a:gd name="connsiteY1" fmla="*/ 2916463 h 2948277"/>
              <a:gd name="connsiteX2" fmla="*/ 5173630 w 5471506"/>
              <a:gd name="connsiteY2" fmla="*/ 2947822 h 2948277"/>
              <a:gd name="connsiteX3" fmla="*/ 4922788 w 5471506"/>
              <a:gd name="connsiteY3" fmla="*/ 2932143 h 2948277"/>
              <a:gd name="connsiteX4" fmla="*/ 4828722 w 5471506"/>
              <a:gd name="connsiteY4" fmla="*/ 2900783 h 2948277"/>
              <a:gd name="connsiteX5" fmla="*/ 4734656 w 5471506"/>
              <a:gd name="connsiteY5" fmla="*/ 2853743 h 2948277"/>
              <a:gd name="connsiteX6" fmla="*/ 4703300 w 5471506"/>
              <a:gd name="connsiteY6" fmla="*/ 2822383 h 2948277"/>
              <a:gd name="connsiteX7" fmla="*/ 4656267 w 5471506"/>
              <a:gd name="connsiteY7" fmla="*/ 2806703 h 2948277"/>
              <a:gd name="connsiteX8" fmla="*/ 4609234 w 5471506"/>
              <a:gd name="connsiteY8" fmla="*/ 2775343 h 2948277"/>
              <a:gd name="connsiteX9" fmla="*/ 4593557 w 5471506"/>
              <a:gd name="connsiteY9" fmla="*/ 2728304 h 2948277"/>
              <a:gd name="connsiteX10" fmla="*/ 4546524 w 5471506"/>
              <a:gd name="connsiteY10" fmla="*/ 2696944 h 2948277"/>
              <a:gd name="connsiteX11" fmla="*/ 4515168 w 5471506"/>
              <a:gd name="connsiteY11" fmla="*/ 2665584 h 2948277"/>
              <a:gd name="connsiteX12" fmla="*/ 4421102 w 5471506"/>
              <a:gd name="connsiteY12" fmla="*/ 2602864 h 2948277"/>
              <a:gd name="connsiteX13" fmla="*/ 4389747 w 5471506"/>
              <a:gd name="connsiteY13" fmla="*/ 2555825 h 2948277"/>
              <a:gd name="connsiteX14" fmla="*/ 4295681 w 5471506"/>
              <a:gd name="connsiteY14" fmla="*/ 2477425 h 2948277"/>
              <a:gd name="connsiteX15" fmla="*/ 4264326 w 5471506"/>
              <a:gd name="connsiteY15" fmla="*/ 2430385 h 2948277"/>
              <a:gd name="connsiteX16" fmla="*/ 4170260 w 5471506"/>
              <a:gd name="connsiteY16" fmla="*/ 2367666 h 2948277"/>
              <a:gd name="connsiteX17" fmla="*/ 4138904 w 5471506"/>
              <a:gd name="connsiteY17" fmla="*/ 2336306 h 2948277"/>
              <a:gd name="connsiteX18" fmla="*/ 4076194 w 5471506"/>
              <a:gd name="connsiteY18" fmla="*/ 2320626 h 2948277"/>
              <a:gd name="connsiteX19" fmla="*/ 3997805 w 5471506"/>
              <a:gd name="connsiteY19" fmla="*/ 2273586 h 2948277"/>
              <a:gd name="connsiteX20" fmla="*/ 3872384 w 5471506"/>
              <a:gd name="connsiteY20" fmla="*/ 2226547 h 2948277"/>
              <a:gd name="connsiteX21" fmla="*/ 3778318 w 5471506"/>
              <a:gd name="connsiteY21" fmla="*/ 2148147 h 2948277"/>
              <a:gd name="connsiteX22" fmla="*/ 3684252 w 5471506"/>
              <a:gd name="connsiteY22" fmla="*/ 2085427 h 2948277"/>
              <a:gd name="connsiteX23" fmla="*/ 3574508 w 5471506"/>
              <a:gd name="connsiteY23" fmla="*/ 1959988 h 2948277"/>
              <a:gd name="connsiteX24" fmla="*/ 3511798 w 5471506"/>
              <a:gd name="connsiteY24" fmla="*/ 1912948 h 2948277"/>
              <a:gd name="connsiteX25" fmla="*/ 3464765 w 5471506"/>
              <a:gd name="connsiteY25" fmla="*/ 1865909 h 2948277"/>
              <a:gd name="connsiteX26" fmla="*/ 3417732 w 5471506"/>
              <a:gd name="connsiteY26" fmla="*/ 1834549 h 2948277"/>
              <a:gd name="connsiteX27" fmla="*/ 3386376 w 5471506"/>
              <a:gd name="connsiteY27" fmla="*/ 1803189 h 2948277"/>
              <a:gd name="connsiteX28" fmla="*/ 3276633 w 5471506"/>
              <a:gd name="connsiteY28" fmla="*/ 1756149 h 2948277"/>
              <a:gd name="connsiteX29" fmla="*/ 3198244 w 5471506"/>
              <a:gd name="connsiteY29" fmla="*/ 1677750 h 2948277"/>
              <a:gd name="connsiteX30" fmla="*/ 3151211 w 5471506"/>
              <a:gd name="connsiteY30" fmla="*/ 1646390 h 2948277"/>
              <a:gd name="connsiteX31" fmla="*/ 3057145 w 5471506"/>
              <a:gd name="connsiteY31" fmla="*/ 1520951 h 2948277"/>
              <a:gd name="connsiteX32" fmla="*/ 2963079 w 5471506"/>
              <a:gd name="connsiteY32" fmla="*/ 1379832 h 2948277"/>
              <a:gd name="connsiteX33" fmla="*/ 2900369 w 5471506"/>
              <a:gd name="connsiteY33" fmla="*/ 1285752 h 2948277"/>
              <a:gd name="connsiteX34" fmla="*/ 2821980 w 5471506"/>
              <a:gd name="connsiteY34" fmla="*/ 1207353 h 2948277"/>
              <a:gd name="connsiteX35" fmla="*/ 2759270 w 5471506"/>
              <a:gd name="connsiteY35" fmla="*/ 1128953 h 2948277"/>
              <a:gd name="connsiteX36" fmla="*/ 2712237 w 5471506"/>
              <a:gd name="connsiteY36" fmla="*/ 1081913 h 2948277"/>
              <a:gd name="connsiteX37" fmla="*/ 2633848 w 5471506"/>
              <a:gd name="connsiteY37" fmla="*/ 1003514 h 2948277"/>
              <a:gd name="connsiteX38" fmla="*/ 2602493 w 5471506"/>
              <a:gd name="connsiteY38" fmla="*/ 956474 h 2948277"/>
              <a:gd name="connsiteX39" fmla="*/ 2461394 w 5471506"/>
              <a:gd name="connsiteY39" fmla="*/ 909434 h 2948277"/>
              <a:gd name="connsiteX40" fmla="*/ 2398683 w 5471506"/>
              <a:gd name="connsiteY40" fmla="*/ 878075 h 2948277"/>
              <a:gd name="connsiteX41" fmla="*/ 2320295 w 5471506"/>
              <a:gd name="connsiteY41" fmla="*/ 846715 h 2948277"/>
              <a:gd name="connsiteX42" fmla="*/ 2273262 w 5471506"/>
              <a:gd name="connsiteY42" fmla="*/ 815355 h 2948277"/>
              <a:gd name="connsiteX43" fmla="*/ 2210551 w 5471506"/>
              <a:gd name="connsiteY43" fmla="*/ 783995 h 2948277"/>
              <a:gd name="connsiteX44" fmla="*/ 2163518 w 5471506"/>
              <a:gd name="connsiteY44" fmla="*/ 752635 h 2948277"/>
              <a:gd name="connsiteX45" fmla="*/ 2100808 w 5471506"/>
              <a:gd name="connsiteY45" fmla="*/ 736955 h 2948277"/>
              <a:gd name="connsiteX46" fmla="*/ 1599122 w 5471506"/>
              <a:gd name="connsiteY46" fmla="*/ 752635 h 2948277"/>
              <a:gd name="connsiteX47" fmla="*/ 768206 w 5471506"/>
              <a:gd name="connsiteY47" fmla="*/ 705596 h 2948277"/>
              <a:gd name="connsiteX48" fmla="*/ 533041 w 5471506"/>
              <a:gd name="connsiteY48" fmla="*/ 658556 h 2948277"/>
              <a:gd name="connsiteX49" fmla="*/ 517363 w 5471506"/>
              <a:gd name="connsiteY49" fmla="*/ 580156 h 2948277"/>
              <a:gd name="connsiteX50" fmla="*/ 423297 w 5471506"/>
              <a:gd name="connsiteY50" fmla="*/ 486077 h 2948277"/>
              <a:gd name="connsiteX51" fmla="*/ 391942 w 5471506"/>
              <a:gd name="connsiteY51" fmla="*/ 439037 h 2948277"/>
              <a:gd name="connsiteX52" fmla="*/ 344909 w 5471506"/>
              <a:gd name="connsiteY52" fmla="*/ 407677 h 2948277"/>
              <a:gd name="connsiteX53" fmla="*/ 282198 w 5471506"/>
              <a:gd name="connsiteY53" fmla="*/ 313598 h 2948277"/>
              <a:gd name="connsiteX54" fmla="*/ 250843 w 5471506"/>
              <a:gd name="connsiteY54" fmla="*/ 266558 h 2948277"/>
              <a:gd name="connsiteX55" fmla="*/ 219487 w 5471506"/>
              <a:gd name="connsiteY55" fmla="*/ 188159 h 2948277"/>
              <a:gd name="connsiteX56" fmla="*/ 203810 w 5471506"/>
              <a:gd name="connsiteY56" fmla="*/ 141119 h 2948277"/>
              <a:gd name="connsiteX57" fmla="*/ 109744 w 5471506"/>
              <a:gd name="connsiteY57" fmla="*/ 78399 h 2948277"/>
              <a:gd name="connsiteX58" fmla="*/ 78388 w 5471506"/>
              <a:gd name="connsiteY58" fmla="*/ 31359 h 2948277"/>
              <a:gd name="connsiteX59" fmla="*/ 31355 w 5471506"/>
              <a:gd name="connsiteY59" fmla="*/ 15680 h 2948277"/>
              <a:gd name="connsiteX60" fmla="*/ 0 w 5471506"/>
              <a:gd name="connsiteY60" fmla="*/ 0 h 294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471506" h="2948277">
                <a:moveTo>
                  <a:pt x="5471506" y="2900783"/>
                </a:moveTo>
                <a:cubicBezTo>
                  <a:pt x="5429699" y="2906010"/>
                  <a:pt x="5387702" y="2909891"/>
                  <a:pt x="5346085" y="2916463"/>
                </a:cubicBezTo>
                <a:cubicBezTo>
                  <a:pt x="5288373" y="2925577"/>
                  <a:pt x="5232018" y="2945659"/>
                  <a:pt x="5173630" y="2947822"/>
                </a:cubicBezTo>
                <a:cubicBezTo>
                  <a:pt x="5089910" y="2950923"/>
                  <a:pt x="5006402" y="2937369"/>
                  <a:pt x="4922788" y="2932143"/>
                </a:cubicBezTo>
                <a:cubicBezTo>
                  <a:pt x="4891433" y="2921690"/>
                  <a:pt x="4852092" y="2924156"/>
                  <a:pt x="4828722" y="2900783"/>
                </a:cubicBezTo>
                <a:cubicBezTo>
                  <a:pt x="4782131" y="2854186"/>
                  <a:pt x="4811707" y="2873009"/>
                  <a:pt x="4734656" y="2853743"/>
                </a:cubicBezTo>
                <a:cubicBezTo>
                  <a:pt x="4724204" y="2843290"/>
                  <a:pt x="4715975" y="2829989"/>
                  <a:pt x="4703300" y="2822383"/>
                </a:cubicBezTo>
                <a:cubicBezTo>
                  <a:pt x="4689130" y="2813880"/>
                  <a:pt x="4671048" y="2814095"/>
                  <a:pt x="4656267" y="2806703"/>
                </a:cubicBezTo>
                <a:cubicBezTo>
                  <a:pt x="4639414" y="2798275"/>
                  <a:pt x="4624912" y="2785796"/>
                  <a:pt x="4609234" y="2775343"/>
                </a:cubicBezTo>
                <a:cubicBezTo>
                  <a:pt x="4604008" y="2759663"/>
                  <a:pt x="4603881" y="2741211"/>
                  <a:pt x="4593557" y="2728304"/>
                </a:cubicBezTo>
                <a:cubicBezTo>
                  <a:pt x="4581787" y="2713589"/>
                  <a:pt x="4561237" y="2708716"/>
                  <a:pt x="4546524" y="2696944"/>
                </a:cubicBezTo>
                <a:cubicBezTo>
                  <a:pt x="4534982" y="2687709"/>
                  <a:pt x="4526993" y="2674454"/>
                  <a:pt x="4515168" y="2665584"/>
                </a:cubicBezTo>
                <a:cubicBezTo>
                  <a:pt x="4485021" y="2642970"/>
                  <a:pt x="4421102" y="2602864"/>
                  <a:pt x="4421102" y="2602864"/>
                </a:cubicBezTo>
                <a:cubicBezTo>
                  <a:pt x="4410650" y="2587184"/>
                  <a:pt x="4403071" y="2569151"/>
                  <a:pt x="4389747" y="2555825"/>
                </a:cubicBezTo>
                <a:cubicBezTo>
                  <a:pt x="4266429" y="2432490"/>
                  <a:pt x="4424095" y="2631545"/>
                  <a:pt x="4295681" y="2477425"/>
                </a:cubicBezTo>
                <a:cubicBezTo>
                  <a:pt x="4283618" y="2462948"/>
                  <a:pt x="4278507" y="2442795"/>
                  <a:pt x="4264326" y="2430385"/>
                </a:cubicBezTo>
                <a:cubicBezTo>
                  <a:pt x="4235966" y="2405567"/>
                  <a:pt x="4196906" y="2394316"/>
                  <a:pt x="4170260" y="2367666"/>
                </a:cubicBezTo>
                <a:cubicBezTo>
                  <a:pt x="4159808" y="2357213"/>
                  <a:pt x="4152125" y="2342918"/>
                  <a:pt x="4138904" y="2336306"/>
                </a:cubicBezTo>
                <a:cubicBezTo>
                  <a:pt x="4119632" y="2326669"/>
                  <a:pt x="4097097" y="2325853"/>
                  <a:pt x="4076194" y="2320626"/>
                </a:cubicBezTo>
                <a:cubicBezTo>
                  <a:pt x="4024051" y="2268476"/>
                  <a:pt x="4069037" y="2304118"/>
                  <a:pt x="3997805" y="2273586"/>
                </a:cubicBezTo>
                <a:cubicBezTo>
                  <a:pt x="3883031" y="2224391"/>
                  <a:pt x="3988001" y="2255455"/>
                  <a:pt x="3872384" y="2226547"/>
                </a:cubicBezTo>
                <a:cubicBezTo>
                  <a:pt x="3704320" y="2114488"/>
                  <a:pt x="3959386" y="2288999"/>
                  <a:pt x="3778318" y="2148147"/>
                </a:cubicBezTo>
                <a:cubicBezTo>
                  <a:pt x="3748572" y="2125008"/>
                  <a:pt x="3684252" y="2085427"/>
                  <a:pt x="3684252" y="2085427"/>
                </a:cubicBezTo>
                <a:cubicBezTo>
                  <a:pt x="3647987" y="2031023"/>
                  <a:pt x="3635651" y="2005852"/>
                  <a:pt x="3574508" y="1959988"/>
                </a:cubicBezTo>
                <a:cubicBezTo>
                  <a:pt x="3553605" y="1944308"/>
                  <a:pt x="3531637" y="1929955"/>
                  <a:pt x="3511798" y="1912948"/>
                </a:cubicBezTo>
                <a:cubicBezTo>
                  <a:pt x="3494964" y="1898517"/>
                  <a:pt x="3481798" y="1880105"/>
                  <a:pt x="3464765" y="1865909"/>
                </a:cubicBezTo>
                <a:cubicBezTo>
                  <a:pt x="3450290" y="1853845"/>
                  <a:pt x="3432445" y="1846321"/>
                  <a:pt x="3417732" y="1834549"/>
                </a:cubicBezTo>
                <a:cubicBezTo>
                  <a:pt x="3406190" y="1825314"/>
                  <a:pt x="3399051" y="1810795"/>
                  <a:pt x="3386376" y="1803189"/>
                </a:cubicBezTo>
                <a:cubicBezTo>
                  <a:pt x="3298978" y="1750743"/>
                  <a:pt x="3379854" y="1836443"/>
                  <a:pt x="3276633" y="1756149"/>
                </a:cubicBezTo>
                <a:cubicBezTo>
                  <a:pt x="3247464" y="1733459"/>
                  <a:pt x="3228991" y="1698251"/>
                  <a:pt x="3198244" y="1677750"/>
                </a:cubicBezTo>
                <a:lnTo>
                  <a:pt x="3151211" y="1646390"/>
                </a:lnTo>
                <a:cubicBezTo>
                  <a:pt x="3110422" y="1524000"/>
                  <a:pt x="3177243" y="1701124"/>
                  <a:pt x="3057145" y="1520951"/>
                </a:cubicBezTo>
                <a:lnTo>
                  <a:pt x="2963079" y="1379832"/>
                </a:lnTo>
                <a:cubicBezTo>
                  <a:pt x="2942176" y="1348472"/>
                  <a:pt x="2927017" y="1312403"/>
                  <a:pt x="2900369" y="1285752"/>
                </a:cubicBezTo>
                <a:cubicBezTo>
                  <a:pt x="2874239" y="1259619"/>
                  <a:pt x="2846700" y="1234823"/>
                  <a:pt x="2821980" y="1207353"/>
                </a:cubicBezTo>
                <a:cubicBezTo>
                  <a:pt x="2799595" y="1182477"/>
                  <a:pt x="2781305" y="1154140"/>
                  <a:pt x="2759270" y="1128953"/>
                </a:cubicBezTo>
                <a:cubicBezTo>
                  <a:pt x="2744670" y="1112265"/>
                  <a:pt x="2726431" y="1098948"/>
                  <a:pt x="2712237" y="1081913"/>
                </a:cubicBezTo>
                <a:cubicBezTo>
                  <a:pt x="2646915" y="1003516"/>
                  <a:pt x="2720073" y="1061006"/>
                  <a:pt x="2633848" y="1003514"/>
                </a:cubicBezTo>
                <a:cubicBezTo>
                  <a:pt x="2623396" y="987834"/>
                  <a:pt x="2618472" y="966462"/>
                  <a:pt x="2602493" y="956474"/>
                </a:cubicBezTo>
                <a:cubicBezTo>
                  <a:pt x="2539799" y="917285"/>
                  <a:pt x="2516257" y="936869"/>
                  <a:pt x="2461394" y="909434"/>
                </a:cubicBezTo>
                <a:cubicBezTo>
                  <a:pt x="2440490" y="898981"/>
                  <a:pt x="2420040" y="887568"/>
                  <a:pt x="2398683" y="878075"/>
                </a:cubicBezTo>
                <a:cubicBezTo>
                  <a:pt x="2372966" y="866644"/>
                  <a:pt x="2345466" y="859302"/>
                  <a:pt x="2320295" y="846715"/>
                </a:cubicBezTo>
                <a:cubicBezTo>
                  <a:pt x="2303442" y="838287"/>
                  <a:pt x="2289622" y="824705"/>
                  <a:pt x="2273262" y="815355"/>
                </a:cubicBezTo>
                <a:cubicBezTo>
                  <a:pt x="2252970" y="803758"/>
                  <a:pt x="2230843" y="795592"/>
                  <a:pt x="2210551" y="783995"/>
                </a:cubicBezTo>
                <a:cubicBezTo>
                  <a:pt x="2194191" y="774645"/>
                  <a:pt x="2180837" y="760059"/>
                  <a:pt x="2163518" y="752635"/>
                </a:cubicBezTo>
                <a:cubicBezTo>
                  <a:pt x="2143714" y="744146"/>
                  <a:pt x="2121711" y="742182"/>
                  <a:pt x="2100808" y="736955"/>
                </a:cubicBezTo>
                <a:cubicBezTo>
                  <a:pt x="1933579" y="742182"/>
                  <a:pt x="1766386" y="756571"/>
                  <a:pt x="1599122" y="752635"/>
                </a:cubicBezTo>
                <a:cubicBezTo>
                  <a:pt x="1321783" y="746109"/>
                  <a:pt x="768206" y="705596"/>
                  <a:pt x="768206" y="705596"/>
                </a:cubicBezTo>
                <a:cubicBezTo>
                  <a:pt x="563773" y="671519"/>
                  <a:pt x="640387" y="694343"/>
                  <a:pt x="533041" y="658556"/>
                </a:cubicBezTo>
                <a:cubicBezTo>
                  <a:pt x="527815" y="632423"/>
                  <a:pt x="531670" y="602641"/>
                  <a:pt x="517363" y="580156"/>
                </a:cubicBezTo>
                <a:cubicBezTo>
                  <a:pt x="493557" y="542741"/>
                  <a:pt x="447893" y="522977"/>
                  <a:pt x="423297" y="486077"/>
                </a:cubicBezTo>
                <a:cubicBezTo>
                  <a:pt x="412845" y="470397"/>
                  <a:pt x="405266" y="452363"/>
                  <a:pt x="391942" y="439037"/>
                </a:cubicBezTo>
                <a:cubicBezTo>
                  <a:pt x="378619" y="425712"/>
                  <a:pt x="360587" y="418130"/>
                  <a:pt x="344909" y="407677"/>
                </a:cubicBezTo>
                <a:lnTo>
                  <a:pt x="282198" y="313598"/>
                </a:lnTo>
                <a:cubicBezTo>
                  <a:pt x="271746" y="297918"/>
                  <a:pt x="257841" y="284055"/>
                  <a:pt x="250843" y="266558"/>
                </a:cubicBezTo>
                <a:cubicBezTo>
                  <a:pt x="240391" y="240425"/>
                  <a:pt x="229368" y="214513"/>
                  <a:pt x="219487" y="188159"/>
                </a:cubicBezTo>
                <a:cubicBezTo>
                  <a:pt x="213684" y="172683"/>
                  <a:pt x="215496" y="152807"/>
                  <a:pt x="203810" y="141119"/>
                </a:cubicBezTo>
                <a:cubicBezTo>
                  <a:pt x="177164" y="114469"/>
                  <a:pt x="109744" y="78399"/>
                  <a:pt x="109744" y="78399"/>
                </a:cubicBezTo>
                <a:cubicBezTo>
                  <a:pt x="99292" y="62719"/>
                  <a:pt x="93102" y="43132"/>
                  <a:pt x="78388" y="31359"/>
                </a:cubicBezTo>
                <a:cubicBezTo>
                  <a:pt x="65484" y="21035"/>
                  <a:pt x="46699" y="21818"/>
                  <a:pt x="31355" y="15680"/>
                </a:cubicBezTo>
                <a:cubicBezTo>
                  <a:pt x="20505" y="11340"/>
                  <a:pt x="10452" y="5227"/>
                  <a:pt x="0" y="0"/>
                </a:cubicBezTo>
              </a:path>
            </a:pathLst>
          </a:custGeom>
          <a:ln w="76200" cmpd="sng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Example              Alignment </a:t>
            </a:r>
            <a:r>
              <a:rPr lang="en-US" dirty="0"/>
              <a:t>score = 0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737674" cy="1257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Let:</a:t>
            </a:r>
          </a:p>
          <a:p>
            <a:pPr marL="0" indent="0">
              <a:buNone/>
            </a:pPr>
            <a:r>
              <a:rPr lang="en-US" dirty="0" smtClean="0"/>
              <a:t>Match = +1</a:t>
            </a:r>
          </a:p>
          <a:p>
            <a:pPr marL="0" indent="0">
              <a:buNone/>
            </a:pPr>
            <a:r>
              <a:rPr lang="en-US" dirty="0" smtClean="0"/>
              <a:t>Mismatch = 0</a:t>
            </a:r>
          </a:p>
          <a:p>
            <a:pPr marL="0" indent="0">
              <a:buNone/>
            </a:pPr>
            <a:r>
              <a:rPr lang="en-US" dirty="0" smtClean="0"/>
              <a:t>Gap = -1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3451" y="3154065"/>
            <a:ext cx="1732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  <a:latin typeface="Courier"/>
                <a:cs typeface="Courier"/>
              </a:rPr>
              <a:t>CACGTAT</a:t>
            </a:r>
          </a:p>
          <a:p>
            <a:r>
              <a:rPr lang="en-US" sz="2800" dirty="0" smtClean="0">
                <a:solidFill>
                  <a:srgbClr val="660066"/>
                </a:solidFill>
                <a:latin typeface="Courier"/>
                <a:cs typeface="Courier"/>
              </a:rPr>
              <a:t>--CGCA-</a:t>
            </a:r>
            <a:endParaRPr lang="en-US" sz="2800" dirty="0">
              <a:solidFill>
                <a:srgbClr val="660066"/>
              </a:solidFill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451" y="4154888"/>
            <a:ext cx="1732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CACGTAT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--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GCA-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451" y="5117152"/>
            <a:ext cx="1732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urier"/>
                <a:cs typeface="Courier"/>
              </a:rPr>
              <a:t>CACGTAT</a:t>
            </a:r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urier"/>
                <a:cs typeface="Courier"/>
              </a:rPr>
              <a:t>CGC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ourier"/>
                <a:cs typeface="Courier"/>
              </a:rPr>
              <a:t>--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urier"/>
                <a:cs typeface="Courier"/>
              </a:rPr>
              <a:t>A-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95172650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Descent with Modification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DNA replication ensures a mostly faithful passing of the genome to progeny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would be the consequence of 100% accurate replication?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Descent with Modification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does descent with modification happen?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8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Descent with Modification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does descent with modification happen?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Mutation</a:t>
            </a:r>
          </a:p>
          <a:p>
            <a:pPr lvl="1"/>
            <a:r>
              <a:rPr lang="en-US" dirty="0" smtClean="0"/>
              <a:t>A change in a DNA sequence</a:t>
            </a:r>
          </a:p>
          <a:p>
            <a:pPr lvl="2"/>
            <a:r>
              <a:rPr lang="en-US" dirty="0" smtClean="0"/>
              <a:t>Results from errors in replication or repair</a:t>
            </a:r>
          </a:p>
          <a:p>
            <a:pPr lvl="1"/>
            <a:r>
              <a:rPr lang="en-US" dirty="0" smtClean="0"/>
              <a:t>Mutation is the ultimate source of genetic variation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26" y="4382874"/>
            <a:ext cx="5903391" cy="2385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7992" y="4477496"/>
            <a:ext cx="362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90"/>
                </a:solidFill>
              </a:rPr>
              <a:t>Domestic Dog – </a:t>
            </a:r>
            <a:r>
              <a:rPr lang="en-US" sz="1600" i="1" dirty="0" err="1" smtClean="0">
                <a:solidFill>
                  <a:srgbClr val="000090"/>
                </a:solidFill>
              </a:rPr>
              <a:t>Canis</a:t>
            </a:r>
            <a:r>
              <a:rPr lang="en-US" sz="1600" i="1" dirty="0" smtClean="0">
                <a:solidFill>
                  <a:srgbClr val="000090"/>
                </a:solidFill>
              </a:rPr>
              <a:t> lupus </a:t>
            </a:r>
            <a:r>
              <a:rPr lang="en-US" sz="1600" i="1" dirty="0" err="1" smtClean="0">
                <a:solidFill>
                  <a:srgbClr val="000090"/>
                </a:solidFill>
              </a:rPr>
              <a:t>familiaris</a:t>
            </a:r>
            <a:endParaRPr lang="en-US" sz="1600" i="1" dirty="0" smtClean="0">
              <a:solidFill>
                <a:srgbClr val="000090"/>
              </a:solidFill>
            </a:endParaRPr>
          </a:p>
          <a:p>
            <a:r>
              <a:rPr lang="en-US" sz="1600" dirty="0" smtClean="0">
                <a:solidFill>
                  <a:srgbClr val="008000"/>
                </a:solidFill>
              </a:rPr>
              <a:t>All descendent from the grey wolf</a:t>
            </a:r>
          </a:p>
          <a:p>
            <a:r>
              <a:rPr lang="en-US" sz="1600" dirty="0" smtClean="0">
                <a:solidFill>
                  <a:srgbClr val="000090"/>
                </a:solidFill>
              </a:rPr>
              <a:t>All the same species (sub-species)</a:t>
            </a:r>
          </a:p>
          <a:p>
            <a:r>
              <a:rPr lang="en-US" sz="1600" dirty="0" smtClean="0">
                <a:solidFill>
                  <a:srgbClr val="008000"/>
                </a:solidFill>
              </a:rPr>
              <a:t>Breeds – variation within the species</a:t>
            </a:r>
            <a:endParaRPr 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6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s</a:t>
            </a:r>
            <a:r>
              <a:rPr lang="en-US" sz="2800" dirty="0" smtClean="0">
                <a:solidFill>
                  <a:srgbClr val="000090"/>
                </a:solidFill>
              </a:rPr>
              <a:t>equences may have diverged from a common ancestor through various types of mutations:</a:t>
            </a:r>
          </a:p>
          <a:p>
            <a:endParaRPr lang="en-US" sz="2800" dirty="0" smtClean="0">
              <a:solidFill>
                <a:srgbClr val="000090"/>
              </a:solidFill>
            </a:endParaRPr>
          </a:p>
          <a:p>
            <a:pPr lvl="1"/>
            <a:r>
              <a:rPr lang="en-US" sz="2400" dirty="0">
                <a:solidFill>
                  <a:srgbClr val="000090"/>
                </a:solidFill>
              </a:rPr>
              <a:t>s</a:t>
            </a:r>
            <a:r>
              <a:rPr lang="en-US" sz="2400" dirty="0" smtClean="0">
                <a:solidFill>
                  <a:srgbClr val="000090"/>
                </a:solidFill>
              </a:rPr>
              <a:t>ubstitutions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90"/>
                </a:solidFill>
              </a:rPr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A</a:t>
            </a:r>
            <a:r>
              <a:rPr lang="en-US" sz="2400" b="1" dirty="0" smtClean="0">
                <a:solidFill>
                  <a:srgbClr val="008000"/>
                </a:solidFill>
              </a:rPr>
              <a:t>C</a:t>
            </a:r>
            <a:r>
              <a:rPr lang="en-US" sz="2400" dirty="0" smtClean="0">
                <a:solidFill>
                  <a:srgbClr val="008000"/>
                </a:solidFill>
              </a:rPr>
              <a:t>GA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sym typeface="Wingdings"/>
              </a:rPr>
              <a:t>A</a:t>
            </a:r>
            <a:r>
              <a:rPr lang="en-US" sz="2400" b="1" dirty="0" smtClean="0">
                <a:solidFill>
                  <a:srgbClr val="008000"/>
                </a:solidFill>
                <a:sym typeface="Wingdings"/>
              </a:rPr>
              <a:t>G</a:t>
            </a:r>
            <a:r>
              <a:rPr lang="en-US" sz="2400" dirty="0" smtClean="0">
                <a:solidFill>
                  <a:srgbClr val="008000"/>
                </a:solidFill>
                <a:sym typeface="Wingdings"/>
              </a:rPr>
              <a:t>GA</a:t>
            </a:r>
            <a:r>
              <a:rPr lang="en-US" sz="2400" dirty="0" smtClean="0">
                <a:solidFill>
                  <a:srgbClr val="000090"/>
                </a:solidFill>
                <a:sym typeface="Wingdings"/>
              </a:rPr>
              <a:t>)</a:t>
            </a:r>
          </a:p>
          <a:p>
            <a:pPr lvl="1"/>
            <a:r>
              <a:rPr lang="en-US" sz="2400" dirty="0">
                <a:solidFill>
                  <a:srgbClr val="000090"/>
                </a:solidFill>
                <a:sym typeface="Wingdings"/>
              </a:rPr>
              <a:t>i</a:t>
            </a:r>
            <a:r>
              <a:rPr lang="en-US" sz="2400" dirty="0" smtClean="0">
                <a:solidFill>
                  <a:srgbClr val="000090"/>
                </a:solidFill>
                <a:sym typeface="Wingdings"/>
              </a:rPr>
              <a:t>nsertions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>
                <a:solidFill>
                  <a:srgbClr val="000090"/>
                </a:solidFill>
                <a:sym typeface="Wingdings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sym typeface="Wingdings"/>
              </a:rPr>
              <a:t>ACGA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>
                <a:solidFill>
                  <a:srgbClr val="BD867C"/>
                </a:solidFill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sym typeface="Wingdings"/>
              </a:rPr>
              <a:t>AC</a:t>
            </a:r>
            <a:r>
              <a:rPr lang="en-US" sz="2400" b="1" dirty="0" smtClean="0">
                <a:solidFill>
                  <a:srgbClr val="008000"/>
                </a:solidFill>
                <a:sym typeface="Wingdings"/>
              </a:rPr>
              <a:t>CGGA</a:t>
            </a:r>
            <a:r>
              <a:rPr lang="en-US" sz="2400" dirty="0" smtClean="0">
                <a:solidFill>
                  <a:srgbClr val="008000"/>
                </a:solidFill>
                <a:sym typeface="Wingdings"/>
              </a:rPr>
              <a:t>GA</a:t>
            </a:r>
            <a:r>
              <a:rPr lang="en-US" sz="2400" dirty="0" smtClean="0">
                <a:solidFill>
                  <a:srgbClr val="000090"/>
                </a:solidFill>
                <a:sym typeface="Wingdings"/>
              </a:rPr>
              <a:t>)</a:t>
            </a:r>
          </a:p>
          <a:p>
            <a:pPr lvl="1"/>
            <a:r>
              <a:rPr lang="en-US" sz="2400" dirty="0">
                <a:solidFill>
                  <a:srgbClr val="000090"/>
                </a:solidFill>
                <a:sym typeface="Wingdings"/>
              </a:rPr>
              <a:t>d</a:t>
            </a:r>
            <a:r>
              <a:rPr lang="en-US" sz="2400" dirty="0" smtClean="0">
                <a:solidFill>
                  <a:srgbClr val="000090"/>
                </a:solidFill>
                <a:sym typeface="Wingdings"/>
              </a:rPr>
              <a:t>eletions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>
                <a:solidFill>
                  <a:srgbClr val="000090"/>
                </a:solidFill>
                <a:sym typeface="Wingdings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sym typeface="Wingdings"/>
              </a:rPr>
              <a:t>A</a:t>
            </a:r>
            <a:r>
              <a:rPr lang="en-US" sz="2400" b="1" dirty="0" smtClean="0">
                <a:solidFill>
                  <a:srgbClr val="008000"/>
                </a:solidFill>
                <a:sym typeface="Wingdings"/>
              </a:rPr>
              <a:t>CGGA</a:t>
            </a:r>
            <a:r>
              <a:rPr lang="en-US" sz="2400" dirty="0" smtClean="0">
                <a:solidFill>
                  <a:srgbClr val="008000"/>
                </a:solidFill>
                <a:sym typeface="Wingdings"/>
              </a:rPr>
              <a:t>GA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>
                <a:solidFill>
                  <a:srgbClr val="BD867C"/>
                </a:solidFill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sym typeface="Wingdings"/>
              </a:rPr>
              <a:t>AGA</a:t>
            </a:r>
            <a:r>
              <a:rPr lang="en-US" sz="2400" dirty="0" smtClean="0">
                <a:solidFill>
                  <a:srgbClr val="000090"/>
                </a:solidFill>
                <a:sym typeface="Wingdings"/>
              </a:rPr>
              <a:t>)</a:t>
            </a:r>
          </a:p>
          <a:p>
            <a:pPr lvl="1"/>
            <a:endParaRPr lang="en-US" sz="2400" dirty="0" smtClean="0">
              <a:solidFill>
                <a:srgbClr val="00009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3117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Tracking Infectious Disease – 2009 H</a:t>
            </a:r>
            <a:r>
              <a:rPr lang="en-US" baseline="-25000" dirty="0" smtClean="0"/>
              <a:t>1</a:t>
            </a:r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 Influenza Pandemic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0567" b="-105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241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Influenza Virus</a:t>
            </a:r>
            <a:endParaRPr lang="en-US" dirty="0"/>
          </a:p>
        </p:txBody>
      </p:sp>
      <p:pic>
        <p:nvPicPr>
          <p:cNvPr id="4" name="Content Placeholder 3" descr="Screen Shot 2016-02-19 at 10.54.5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91" b="-8691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966260" y="4205893"/>
            <a:ext cx="4382666" cy="1853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Viral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Viruses </a:t>
            </a:r>
            <a:r>
              <a:rPr lang="en-US" dirty="0" smtClean="0"/>
              <a:t>evolve </a:t>
            </a:r>
            <a:r>
              <a:rPr lang="en-US" dirty="0" smtClean="0"/>
              <a:t>very quickly</a:t>
            </a:r>
          </a:p>
          <a:p>
            <a:pPr lvl="1"/>
            <a:r>
              <a:rPr lang="en-US" dirty="0" smtClean="0"/>
              <a:t>Some of the highest mutation rates known</a:t>
            </a:r>
          </a:p>
          <a:p>
            <a:pPr lvl="2"/>
            <a:r>
              <a:rPr lang="en-US" dirty="0" smtClean="0"/>
              <a:t>Arms race with immune system</a:t>
            </a:r>
          </a:p>
          <a:p>
            <a:pPr lvl="1"/>
            <a:r>
              <a:rPr lang="en-US" dirty="0" smtClean="0"/>
              <a:t>Viruses – mutation rate 0.0001 - 0.000001 </a:t>
            </a:r>
            <a:r>
              <a:rPr lang="en-US" dirty="0"/>
              <a:t>mutations per base per </a:t>
            </a:r>
            <a:r>
              <a:rPr lang="en-US" dirty="0" smtClean="0"/>
              <a:t>generation</a:t>
            </a:r>
          </a:p>
          <a:p>
            <a:pPr lvl="2"/>
            <a:r>
              <a:rPr lang="en-US" dirty="0" smtClean="0"/>
              <a:t>One mutation every 10,000 – 1,000,000 nucleotides</a:t>
            </a:r>
          </a:p>
          <a:p>
            <a:pPr lvl="2"/>
            <a:r>
              <a:rPr lang="en-US" dirty="0" smtClean="0"/>
              <a:t>Influenza genome size = ~14,000 nucleotides </a:t>
            </a:r>
          </a:p>
          <a:p>
            <a:pPr lvl="2"/>
            <a:r>
              <a:rPr lang="en-US" dirty="0" smtClean="0"/>
              <a:t>Entire genome is coding regions (genes)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Humans – 0.00000001 </a:t>
            </a:r>
            <a:r>
              <a:rPr lang="en-US" dirty="0"/>
              <a:t>mutations per base per </a:t>
            </a:r>
            <a:r>
              <a:rPr lang="en-US" dirty="0" smtClean="0"/>
              <a:t>generation</a:t>
            </a:r>
          </a:p>
          <a:p>
            <a:pPr lvl="2"/>
            <a:r>
              <a:rPr lang="en-US" dirty="0" smtClean="0"/>
              <a:t>One mutation every 100,000,000 nucleotides</a:t>
            </a:r>
          </a:p>
          <a:p>
            <a:pPr lvl="2"/>
            <a:r>
              <a:rPr lang="en-US" dirty="0" smtClean="0"/>
              <a:t>Human genome size 3 billion nucleotides</a:t>
            </a:r>
          </a:p>
          <a:p>
            <a:pPr lvl="2"/>
            <a:r>
              <a:rPr lang="en-US" dirty="0" smtClean="0"/>
              <a:t>Only 1.5% of genome is coding regions (genes)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0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Pairwise Alignment</a:t>
            </a:r>
            <a:br>
              <a:rPr lang="en-US" dirty="0" smtClean="0"/>
            </a:br>
            <a:r>
              <a:rPr lang="en-US" dirty="0" smtClean="0"/>
              <a:t>Similarity and Relatedness</a:t>
            </a:r>
            <a:endParaRPr lang="en-US" dirty="0"/>
          </a:p>
        </p:txBody>
      </p:sp>
      <p:pic>
        <p:nvPicPr>
          <p:cNvPr id="4" name="Picture 5" descr="9781284023442_CH03_FIG0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59" b="-925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45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1789</TotalTime>
  <Words>999</Words>
  <Application>Microsoft Macintosh PowerPoint</Application>
  <PresentationFormat>On-screen Show (4:3)</PresentationFormat>
  <Paragraphs>375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Sequence Alignment: Investigating an Influenza Outbreak</vt:lpstr>
      <vt:lpstr>Descent with Modification </vt:lpstr>
      <vt:lpstr>Descent with Modification </vt:lpstr>
      <vt:lpstr>Descent with Modification </vt:lpstr>
      <vt:lpstr>Sequence Variations</vt:lpstr>
      <vt:lpstr>Tracking Infectious Disease – 2009 H1N1 Influenza Pandemic</vt:lpstr>
      <vt:lpstr>H1N1 Influenza Virus</vt:lpstr>
      <vt:lpstr>Viral Evolution</vt:lpstr>
      <vt:lpstr>Pairwise Alignment Similarity and Relatedness</vt:lpstr>
      <vt:lpstr>Tracing an Infection to a Source - HIV</vt:lpstr>
      <vt:lpstr>Molecular Epidemiology of HIV Transmission in a Dental Practice</vt:lpstr>
      <vt:lpstr>Sequence Aligment</vt:lpstr>
      <vt:lpstr>Global Pairwise Alignment</vt:lpstr>
      <vt:lpstr>Needleman-Wunsch Algorithm</vt:lpstr>
      <vt:lpstr>Example              Alignment score = 0</vt:lpstr>
      <vt:lpstr>Example              Alignment score = 0</vt:lpstr>
      <vt:lpstr>Example              Alignment score = 0</vt:lpstr>
      <vt:lpstr>Example              Alignment score = 0</vt:lpstr>
      <vt:lpstr>Example              Alignment score = 0</vt:lpstr>
    </vt:vector>
  </TitlesOfParts>
  <Company>Allegheny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 Webb</dc:creator>
  <cp:lastModifiedBy>Kristen Webb</cp:lastModifiedBy>
  <cp:revision>87</cp:revision>
  <cp:lastPrinted>2016-02-16T13:50:17Z</cp:lastPrinted>
  <dcterms:created xsi:type="dcterms:W3CDTF">2016-02-15T16:58:50Z</dcterms:created>
  <dcterms:modified xsi:type="dcterms:W3CDTF">2016-02-23T14:13:19Z</dcterms:modified>
</cp:coreProperties>
</file>