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7" r:id="rId4"/>
    <p:sldId id="258" r:id="rId5"/>
    <p:sldId id="266" r:id="rId6"/>
    <p:sldId id="260" r:id="rId7"/>
    <p:sldId id="261" r:id="rId8"/>
    <p:sldId id="267" r:id="rId9"/>
    <p:sldId id="269" r:id="rId10"/>
    <p:sldId id="262" r:id="rId11"/>
    <p:sldId id="263" r:id="rId12"/>
    <p:sldId id="272" r:id="rId13"/>
    <p:sldId id="264" r:id="rId14"/>
    <p:sldId id="265" r:id="rId15"/>
    <p:sldId id="268" r:id="rId16"/>
    <p:sldId id="274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2256-AA77-7A4B-B798-C5503D74440C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BD3B-F27D-644C-ADAE-18D7F3C5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1F3C7-3EED-E249-898C-9714C7B301B3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8B7B-9F9F-DC47-AEFD-C07721559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D3C640-AE12-3D40-993F-4A0CCC3C4A19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4E83E99-9BA5-8A4D-970F-74D239D51B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Database searching and multiple alignment:  investigating antibiotic resistance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81500"/>
            <a:ext cx="7848600" cy="1752600"/>
          </a:xfrm>
        </p:spPr>
        <p:txBody>
          <a:bodyPr anchor="b"/>
          <a:lstStyle/>
          <a:p>
            <a:pPr algn="r"/>
            <a:r>
              <a:rPr lang="en-US" dirty="0" smtClean="0"/>
              <a:t>BIO 300/CMPSC 300</a:t>
            </a:r>
          </a:p>
          <a:p>
            <a:pPr algn="r"/>
            <a:r>
              <a:rPr lang="en-US" dirty="0" smtClean="0"/>
              <a:t>Dr. Kristen Webb</a:t>
            </a:r>
          </a:p>
          <a:p>
            <a:pPr algn="r"/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1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Searching for Erythromycin Resistance Genes Using BLAST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76" r="-267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322522" y="2377297"/>
            <a:ext cx="382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Erythromycin – binds to bacterial ribosome and blocks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3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Searching for Erythromycin Resistance Genes Using BLAST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76" r="-2676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104806" y="1910449"/>
            <a:ext cx="382147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Resistant strains of bacteria</a:t>
            </a:r>
          </a:p>
          <a:p>
            <a:endParaRPr lang="en-US" b="1" i="1" dirty="0" smtClean="0"/>
          </a:p>
          <a:p>
            <a:pPr marL="285750" indent="-285750">
              <a:buFont typeface="Arial"/>
              <a:buChar char="•"/>
            </a:pPr>
            <a:r>
              <a:rPr lang="en-US" i="1" dirty="0" err="1" smtClean="0"/>
              <a:t>ermB</a:t>
            </a:r>
            <a:r>
              <a:rPr lang="en-US" i="1" dirty="0" smtClean="0"/>
              <a:t> </a:t>
            </a:r>
            <a:r>
              <a:rPr lang="en-US" dirty="0" smtClean="0"/>
              <a:t>- new gene – modifies part of the ribosome so </a:t>
            </a:r>
            <a:r>
              <a:rPr lang="en-US" dirty="0" err="1" smtClean="0"/>
              <a:t>erythomycin</a:t>
            </a:r>
            <a:r>
              <a:rPr lang="en-US" dirty="0" smtClean="0"/>
              <a:t> can’t bind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46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2450"/>
            <a:ext cx="8229600" cy="601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likelihood that agricultural use of antibiotics is resulting in resistant human gut bacteria and/or resistant human pathogens?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 smtClean="0"/>
              <a:t>ermB</a:t>
            </a:r>
            <a:r>
              <a:rPr lang="en-US" i="1" dirty="0" smtClean="0"/>
              <a:t> </a:t>
            </a:r>
            <a:r>
              <a:rPr lang="en-US" dirty="0" smtClean="0"/>
              <a:t>gene – codes for a protein that </a:t>
            </a:r>
            <a:r>
              <a:rPr lang="en-US" dirty="0" err="1" smtClean="0"/>
              <a:t>methylates</a:t>
            </a:r>
            <a:r>
              <a:rPr lang="en-US" dirty="0" smtClean="0"/>
              <a:t> </a:t>
            </a:r>
            <a:r>
              <a:rPr lang="en-US" dirty="0" err="1" smtClean="0"/>
              <a:t>rRNA</a:t>
            </a:r>
            <a:r>
              <a:rPr lang="en-US" dirty="0" smtClean="0"/>
              <a:t> so erythromycin can’t bind – antibiotic resistance gene</a:t>
            </a:r>
          </a:p>
          <a:p>
            <a:pPr lvl="1"/>
            <a:r>
              <a:rPr lang="en-US" dirty="0" smtClean="0"/>
              <a:t>Generate FASTA-formatted file of diverse </a:t>
            </a:r>
            <a:r>
              <a:rPr lang="en-US" i="1" dirty="0" err="1" smtClean="0"/>
              <a:t>ermB</a:t>
            </a:r>
            <a:r>
              <a:rPr lang="en-US" dirty="0" smtClean="0"/>
              <a:t> genes using BLAST</a:t>
            </a:r>
          </a:p>
          <a:p>
            <a:pPr lvl="2"/>
            <a:r>
              <a:rPr lang="en-US" dirty="0" smtClean="0"/>
              <a:t>Diverse species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8136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Sequence Alignment: </a:t>
            </a:r>
            <a:r>
              <a:rPr lang="en-US" dirty="0" err="1" smtClean="0"/>
              <a:t>Clustal</a:t>
            </a:r>
            <a:r>
              <a:rPr lang="en-US" dirty="0" smtClean="0"/>
              <a:t> and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a set of sequences (2 – ~2,000)</a:t>
            </a:r>
          </a:p>
          <a:p>
            <a:pPr lvl="1"/>
            <a:r>
              <a:rPr lang="en-US" dirty="0" smtClean="0"/>
              <a:t>May find distinctly identifiable groups - evolution</a:t>
            </a:r>
          </a:p>
          <a:p>
            <a:pPr lvl="1"/>
            <a:r>
              <a:rPr lang="en-US" dirty="0" smtClean="0"/>
              <a:t>Can create a consensus sequence: the nucleotides (or amino acids) that appear the most frequently at each position in a set of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89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Sequence Alignment: </a:t>
            </a:r>
            <a:r>
              <a:rPr lang="en-US" dirty="0" err="1" smtClean="0"/>
              <a:t>Clustal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</a:p>
          <a:p>
            <a:endParaRPr lang="en-US" dirty="0"/>
          </a:p>
        </p:txBody>
      </p:sp>
      <p:pic>
        <p:nvPicPr>
          <p:cNvPr id="4" name="Picture 5" descr="9781284023442_CH04_FIG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8055"/>
            <a:ext cx="82296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948591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L x M x N matrix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Impractical for long sequences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Heuristic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Progressive alignment via a guide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3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Sequence Alignment: </a:t>
            </a:r>
            <a:r>
              <a:rPr lang="en-US" dirty="0" err="1" smtClean="0"/>
              <a:t>Clustal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4" y="1600200"/>
            <a:ext cx="4508500" cy="2601383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Heuristic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Progressive alignment via a guide </a:t>
            </a:r>
            <a:r>
              <a:rPr lang="en-US" dirty="0" smtClean="0"/>
              <a:t>tree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1017270" lvl="2" indent="-285750">
              <a:buFont typeface="Arial"/>
              <a:buChar char="•"/>
            </a:pPr>
            <a:r>
              <a:rPr lang="en-US" dirty="0" smtClean="0"/>
              <a:t>Pairwise alignments, group sequences together based on similarity</a:t>
            </a:r>
          </a:p>
          <a:p>
            <a:pPr marL="1017270" lvl="2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90" y="2012937"/>
            <a:ext cx="4743743" cy="37888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16" y="4497917"/>
            <a:ext cx="70061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7270" lvl="2" indent="-285750">
              <a:buFont typeface="Arial"/>
              <a:buChar char="•"/>
            </a:pPr>
            <a:r>
              <a:rPr lang="en-US" dirty="0"/>
              <a:t>Start with most closely related species</a:t>
            </a:r>
          </a:p>
          <a:p>
            <a:pPr marL="1017270" lvl="2" indent="-285750">
              <a:buFont typeface="Arial"/>
              <a:buChar char="•"/>
            </a:pPr>
            <a:endParaRPr lang="en-US" dirty="0"/>
          </a:p>
          <a:p>
            <a:pPr marL="1291590" lvl="3" indent="-285750">
              <a:buFont typeface="Arial"/>
              <a:buChar char="•"/>
            </a:pPr>
            <a:r>
              <a:rPr lang="en-US" dirty="0"/>
              <a:t>Global, pairwise alignments to align each new sequence with those already aligned in order of decreasing relatedness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3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Sequence Alignment: MUSCLE</a:t>
            </a:r>
            <a:endParaRPr lang="en-US" dirty="0"/>
          </a:p>
        </p:txBody>
      </p:sp>
      <p:pic>
        <p:nvPicPr>
          <p:cNvPr id="4" name="Content Placeholder 3" descr="Screen Shot 2016-03-01 at 9.12.3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7" r="-5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035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2450"/>
            <a:ext cx="8229600" cy="601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likelihood that agricultural use of antibiotics is resulting in resistant human gut bacteria and/or resistant human pathogens?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 smtClean="0"/>
              <a:t>ermB</a:t>
            </a:r>
            <a:r>
              <a:rPr lang="en-US" i="1" dirty="0" smtClean="0"/>
              <a:t> </a:t>
            </a:r>
            <a:r>
              <a:rPr lang="en-US" dirty="0" smtClean="0"/>
              <a:t>gene – codes for a protein that </a:t>
            </a:r>
            <a:r>
              <a:rPr lang="en-US" dirty="0" err="1" smtClean="0"/>
              <a:t>methylates</a:t>
            </a:r>
            <a:r>
              <a:rPr lang="en-US" dirty="0" smtClean="0"/>
              <a:t> </a:t>
            </a:r>
            <a:r>
              <a:rPr lang="en-US" dirty="0" err="1" smtClean="0"/>
              <a:t>rRNA</a:t>
            </a:r>
            <a:r>
              <a:rPr lang="en-US" dirty="0" smtClean="0"/>
              <a:t> so erythromycin can’t bind – antibiotic resistance gene</a:t>
            </a:r>
          </a:p>
          <a:p>
            <a:pPr lvl="1"/>
            <a:r>
              <a:rPr lang="en-US" dirty="0" smtClean="0"/>
              <a:t>Generate FASTA-formatted file of diverse </a:t>
            </a:r>
            <a:r>
              <a:rPr lang="en-US" i="1" dirty="0" err="1" smtClean="0"/>
              <a:t>ermB</a:t>
            </a:r>
            <a:r>
              <a:rPr lang="en-US" dirty="0" smtClean="0"/>
              <a:t> genes using BLAST</a:t>
            </a:r>
          </a:p>
          <a:p>
            <a:pPr lvl="2"/>
            <a:r>
              <a:rPr lang="en-US" dirty="0" smtClean="0"/>
              <a:t>Diverse species</a:t>
            </a:r>
          </a:p>
          <a:p>
            <a:pPr lvl="1"/>
            <a:r>
              <a:rPr lang="en-US" dirty="0" smtClean="0"/>
              <a:t>Generate multiple alignment and tree 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91631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2449"/>
            <a:ext cx="8229600" cy="5851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Summarize your findings regarding the likelihood that agricultural use of antibiotics can result in resistant human gut bacteria and/or resistant human pathogens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Preliminary evidence to support or reject hypothesis of Horizontal Gene Transfer of </a:t>
            </a:r>
            <a:r>
              <a:rPr lang="en-US" i="1" dirty="0" err="1" smtClean="0"/>
              <a:t>ermB</a:t>
            </a:r>
            <a:endParaRPr lang="en-US" dirty="0" smtClean="0"/>
          </a:p>
          <a:p>
            <a:pPr lvl="1"/>
            <a:r>
              <a:rPr lang="en-US" dirty="0" smtClean="0"/>
              <a:t>Bacterial species/hosts used – why chosen/rationale?</a:t>
            </a:r>
          </a:p>
          <a:p>
            <a:pPr lvl="1"/>
            <a:r>
              <a:rPr lang="en-US" dirty="0" smtClean="0"/>
              <a:t>Screenshot </a:t>
            </a:r>
            <a:r>
              <a:rPr lang="en-US" smtClean="0"/>
              <a:t>of </a:t>
            </a:r>
            <a:r>
              <a:rPr lang="en-US" smtClean="0"/>
              <a:t>alignment </a:t>
            </a:r>
            <a:r>
              <a:rPr lang="en-US" dirty="0" smtClean="0"/>
              <a:t>and tree</a:t>
            </a:r>
          </a:p>
          <a:p>
            <a:pPr lvl="1"/>
            <a:r>
              <a:rPr lang="en-US" dirty="0" smtClean="0"/>
              <a:t>Evidence for or against HGT?</a:t>
            </a:r>
          </a:p>
          <a:p>
            <a:endParaRPr lang="en-US" dirty="0" smtClean="0"/>
          </a:p>
          <a:p>
            <a:r>
              <a:rPr lang="en-US" dirty="0" smtClean="0"/>
              <a:t>Next steps to continue investigation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34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Antibiotic Resistance</a:t>
            </a:r>
            <a:br>
              <a:rPr lang="en-US" dirty="0"/>
            </a:br>
            <a:r>
              <a:rPr lang="en-US" sz="2200" dirty="0"/>
              <a:t>http://</a:t>
            </a:r>
            <a:r>
              <a:rPr lang="en-US" sz="2200" dirty="0" err="1"/>
              <a:t>ed.ted.com</a:t>
            </a:r>
            <a:r>
              <a:rPr lang="en-US" sz="2200" dirty="0"/>
              <a:t>/lessons/how-antibiotics-become-resistant-over-time-</a:t>
            </a:r>
            <a:r>
              <a:rPr lang="en-US" sz="2200" dirty="0" err="1"/>
              <a:t>kevin</a:t>
            </a:r>
            <a:r>
              <a:rPr lang="en-US" sz="2200" dirty="0"/>
              <a:t>-</a:t>
            </a:r>
            <a:r>
              <a:rPr lang="en-US" sz="2200" dirty="0" err="1"/>
              <a:t>wu</a:t>
            </a:r>
            <a:endParaRPr lang="en-US" sz="2200" dirty="0"/>
          </a:p>
        </p:txBody>
      </p:sp>
      <p:pic>
        <p:nvPicPr>
          <p:cNvPr id="4" name="Content Placeholder 3" descr="Screen Shot 2016-02-27 at 10.39.1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0" r="-20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753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Gene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1747" r="-31747" b="72483"/>
          <a:stretch/>
        </p:blipFill>
        <p:spPr>
          <a:xfrm>
            <a:off x="457200" y="2785533"/>
            <a:ext cx="8229600" cy="1341967"/>
          </a:xfrm>
        </p:spPr>
      </p:pic>
      <p:sp>
        <p:nvSpPr>
          <p:cNvPr id="5" name="Rectangle 4"/>
          <p:cNvSpPr/>
          <p:nvPr/>
        </p:nvSpPr>
        <p:spPr>
          <a:xfrm>
            <a:off x="603249" y="1770503"/>
            <a:ext cx="7672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Horizontal gene transfer</a:t>
            </a:r>
            <a:r>
              <a:rPr lang="en-US" dirty="0"/>
              <a:t> (HGT) refers to the </a:t>
            </a:r>
            <a:r>
              <a:rPr lang="en-US" b="1" dirty="0"/>
              <a:t>transfer</a:t>
            </a:r>
            <a:r>
              <a:rPr lang="en-US" dirty="0"/>
              <a:t> of </a:t>
            </a:r>
            <a:r>
              <a:rPr lang="en-US" b="1" dirty="0"/>
              <a:t>genes</a:t>
            </a:r>
            <a:r>
              <a:rPr lang="en-US" dirty="0"/>
              <a:t> between organisms in a manner other than traditional reproduction. </a:t>
            </a:r>
          </a:p>
        </p:txBody>
      </p:sp>
    </p:spTree>
    <p:extLst>
      <p:ext uri="{BB962C8B-B14F-4D97-AF65-F5344CB8AC3E}">
        <p14:creationId xmlns:p14="http://schemas.microsoft.com/office/powerpoint/2010/main" val="76856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300" dirty="0" smtClean="0"/>
              <a:t>Farm-to-Fork Spread of Antibiotic </a:t>
            </a:r>
            <a:r>
              <a:rPr lang="en-US" sz="3300" dirty="0"/>
              <a:t>R</a:t>
            </a:r>
            <a:r>
              <a:rPr lang="en-US" sz="3300" dirty="0" smtClean="0"/>
              <a:t>esistance</a:t>
            </a:r>
            <a:endParaRPr lang="en-US" sz="33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l="-16502" r="-165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94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300" dirty="0" smtClean="0"/>
              <a:t>Farm-to-Fork Spread of Antibiotic Resistance</a:t>
            </a:r>
            <a:br>
              <a:rPr lang="en-US" sz="3300" dirty="0" smtClean="0"/>
            </a:br>
            <a:r>
              <a:rPr lang="en-US" sz="3300" dirty="0" err="1" smtClean="0"/>
              <a:t>Salyers</a:t>
            </a:r>
            <a:r>
              <a:rPr lang="en-US" sz="3300" dirty="0" smtClean="0"/>
              <a:t> et al 2004</a:t>
            </a:r>
            <a:endParaRPr lang="en-US" sz="3300" dirty="0"/>
          </a:p>
        </p:txBody>
      </p:sp>
      <p:pic>
        <p:nvPicPr>
          <p:cNvPr id="3" name="Content Placeholder 2" descr="Screen Shot 2016-02-28 at 5.17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00" b="-143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1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BLAST: A Heuristic Approach to Database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087"/>
            <a:ext cx="8229600" cy="4876800"/>
          </a:xfrm>
        </p:spPr>
        <p:txBody>
          <a:bodyPr/>
          <a:lstStyle/>
          <a:p>
            <a:r>
              <a:rPr lang="en-US" u="sng" dirty="0" smtClean="0"/>
              <a:t>B</a:t>
            </a:r>
            <a:r>
              <a:rPr lang="en-US" dirty="0" smtClean="0"/>
              <a:t>asic </a:t>
            </a:r>
            <a:r>
              <a:rPr lang="en-US" u="sng" dirty="0" smtClean="0"/>
              <a:t>L</a:t>
            </a:r>
            <a:r>
              <a:rPr lang="en-US" dirty="0" smtClean="0"/>
              <a:t>ocal </a:t>
            </a:r>
            <a:r>
              <a:rPr lang="en-US" u="sng" dirty="0" smtClean="0"/>
              <a:t>A</a:t>
            </a:r>
            <a:r>
              <a:rPr lang="en-US" dirty="0" smtClean="0"/>
              <a:t>lignment </a:t>
            </a:r>
            <a:r>
              <a:rPr lang="en-US" u="sng" dirty="0" smtClean="0"/>
              <a:t>S</a:t>
            </a:r>
            <a:r>
              <a:rPr lang="en-US" dirty="0" smtClean="0"/>
              <a:t>earch </a:t>
            </a:r>
            <a:r>
              <a:rPr lang="en-US" u="sng" dirty="0" smtClean="0"/>
              <a:t>T</a:t>
            </a:r>
            <a:r>
              <a:rPr lang="en-US" dirty="0" smtClean="0"/>
              <a:t>ool</a:t>
            </a:r>
          </a:p>
          <a:p>
            <a:pPr lvl="1"/>
            <a:r>
              <a:rPr lang="en-US" dirty="0" smtClean="0"/>
              <a:t>NCBI – DNA and protein sequence </a:t>
            </a:r>
          </a:p>
          <a:p>
            <a:pPr lvl="1"/>
            <a:r>
              <a:rPr lang="en-US" dirty="0" smtClean="0"/>
              <a:t>Compares one sequence to database of &gt; 100 million</a:t>
            </a:r>
          </a:p>
          <a:p>
            <a:pPr lvl="1"/>
            <a:r>
              <a:rPr lang="en-US" dirty="0" smtClean="0"/>
              <a:t>Finds best hits (optimal alignments) in a matter of seconds</a:t>
            </a:r>
          </a:p>
          <a:p>
            <a:pPr lvl="1"/>
            <a:r>
              <a:rPr lang="en-US" dirty="0" smtClean="0"/>
              <a:t>(would take &gt;3 years using </a:t>
            </a:r>
            <a:r>
              <a:rPr lang="en-US" dirty="0" err="1" smtClean="0"/>
              <a:t>Needlman-Wunsch</a:t>
            </a:r>
            <a:r>
              <a:rPr lang="en-US" dirty="0" smtClean="0"/>
              <a:t> algorithm)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42" y="4356099"/>
            <a:ext cx="4278086" cy="213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/>
              <a:t>BLAST: A Heuristic Approach to Database Searching</a:t>
            </a:r>
          </a:p>
        </p:txBody>
      </p:sp>
      <p:pic>
        <p:nvPicPr>
          <p:cNvPr id="5" name="Picture 5" descr="9781284023442_CH04_FIG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1" r="-379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96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Horizontal Gene Transfer of Antibiotic Resistance</a:t>
            </a:r>
            <a:endParaRPr lang="en-US" dirty="0"/>
          </a:p>
        </p:txBody>
      </p:sp>
      <p:pic>
        <p:nvPicPr>
          <p:cNvPr id="4" name="Picture 5" descr="9781284023442_CH04_FIG0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8" b="-1484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05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245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the likelihood that agricultural use of antibiotics is resulting in resistant human gut bacteria and/or resistant human pathogens?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err="1" smtClean="0"/>
              <a:t>ermB</a:t>
            </a:r>
            <a:r>
              <a:rPr lang="en-US" i="1" dirty="0" smtClean="0"/>
              <a:t> </a:t>
            </a:r>
            <a:r>
              <a:rPr lang="en-US" dirty="0" smtClean="0"/>
              <a:t>gene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2918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4695</TotalTime>
  <Words>505</Words>
  <Application>Microsoft Macintosh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Database searching and multiple alignment:  investigating antibiotic resistance</vt:lpstr>
      <vt:lpstr>Antibiotic Resistance http://ed.ted.com/lessons/how-antibiotics-become-resistant-over-time-kevin-wu</vt:lpstr>
      <vt:lpstr>Horizontal Gene Transfer</vt:lpstr>
      <vt:lpstr>Farm-to-Fork Spread of Antibiotic Resistance</vt:lpstr>
      <vt:lpstr>Farm-to-Fork Spread of Antibiotic Resistance Salyers et al 2004</vt:lpstr>
      <vt:lpstr>BLAST: A Heuristic Approach to Database Searching</vt:lpstr>
      <vt:lpstr>BLAST: A Heuristic Approach to Database Searching</vt:lpstr>
      <vt:lpstr>Horizontal Gene Transfer of Antibiotic Resistance</vt:lpstr>
      <vt:lpstr>PowerPoint Presentation</vt:lpstr>
      <vt:lpstr>Searching for Erythromycin Resistance Genes Using BLAST</vt:lpstr>
      <vt:lpstr>Searching for Erythromycin Resistance Genes Using BLAST</vt:lpstr>
      <vt:lpstr>PowerPoint Presentation</vt:lpstr>
      <vt:lpstr>Multiple Sequence Alignment: Clustal and MUSCLE</vt:lpstr>
      <vt:lpstr>Multiple Sequence Alignment: Clustal</vt:lpstr>
      <vt:lpstr>Multiple Sequence Alignment: Clustal</vt:lpstr>
      <vt:lpstr>Multiple Sequence Alignment: MUSCLE</vt:lpstr>
      <vt:lpstr>PowerPoint Presentation</vt:lpstr>
      <vt:lpstr>PowerPoint Presentation</vt:lpstr>
    </vt:vector>
  </TitlesOfParts>
  <Company>Allegheny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Webb</dc:creator>
  <cp:lastModifiedBy>Kristen Webb</cp:lastModifiedBy>
  <cp:revision>124</cp:revision>
  <cp:lastPrinted>2016-02-16T13:50:17Z</cp:lastPrinted>
  <dcterms:created xsi:type="dcterms:W3CDTF">2016-02-15T16:58:50Z</dcterms:created>
  <dcterms:modified xsi:type="dcterms:W3CDTF">2016-03-01T14:14:05Z</dcterms:modified>
</cp:coreProperties>
</file>