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0" r:id="rId16"/>
    <p:sldId id="290" r:id="rId17"/>
    <p:sldId id="271" r:id="rId18"/>
    <p:sldId id="272" r:id="rId19"/>
    <p:sldId id="273" r:id="rId20"/>
    <p:sldId id="274" r:id="rId21"/>
    <p:sldId id="276" r:id="rId22"/>
    <p:sldId id="281" r:id="rId23"/>
    <p:sldId id="289" r:id="rId24"/>
    <p:sldId id="280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2256-AA77-7A4B-B798-C5503D74440C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BD3B-F27D-644C-ADAE-18D7F3C5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F3C7-3EED-E249-898C-9714C7B301B3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8B7B-9F9F-DC47-AEFD-C0772155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codons from book/notes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8B7B-9F9F-DC47-AEFD-C07721559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DD6A-78D9-5A4C-9E35-78BBC720A215}" type="slidenum">
              <a:rPr lang="en-US"/>
              <a:pPr/>
              <a:t>25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DD6A-78D9-5A4C-9E35-78BBC720A215}" type="slidenum">
              <a:rPr lang="en-US"/>
              <a:pPr/>
              <a:t>26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DD6A-78D9-5A4C-9E35-78BBC720A215}" type="slidenum">
              <a:rPr lang="en-US"/>
              <a:pPr/>
              <a:t>27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DD6A-78D9-5A4C-9E35-78BBC720A215}" type="slidenum">
              <a:rPr lang="en-US"/>
              <a:pPr/>
              <a:t>28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up with set of questions to be completed </a:t>
            </a:r>
            <a:r>
              <a:rPr lang="en-US" smtClean="0"/>
              <a:t>in class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D3C640-AE12-3D40-993F-4A0CCC3C4A19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.davidson.edu/courses/genomics/jmol/aatable.html" TargetMode="External"/><Relationship Id="rId3" Type="http://schemas.openxmlformats.org/officeDocument/2006/relationships/hyperlink" Target="http://www.proteinstructures.com/Structure/Structure/amino-acid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Substitution Matrices and Protein Alignments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81500"/>
            <a:ext cx="7848600" cy="1752600"/>
          </a:xfrm>
        </p:spPr>
        <p:txBody>
          <a:bodyPr anchor="b"/>
          <a:lstStyle/>
          <a:p>
            <a:pPr algn="r"/>
            <a:r>
              <a:rPr lang="en-US" dirty="0" smtClean="0"/>
              <a:t>BIO 300/CMPSC 300</a:t>
            </a:r>
          </a:p>
          <a:p>
            <a:pPr algn="r"/>
            <a:r>
              <a:rPr lang="en-US" dirty="0" smtClean="0"/>
              <a:t>Dr. Kristen Webb</a:t>
            </a:r>
          </a:p>
          <a:p>
            <a:pPr algn="r"/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Structure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3690" r="-23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311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of amino acids means</a:t>
            </a:r>
          </a:p>
          <a:p>
            <a:pPr lvl="1"/>
            <a:r>
              <a:rPr lang="en-US" dirty="0" smtClean="0"/>
              <a:t>Similar </a:t>
            </a:r>
            <a:r>
              <a:rPr lang="en-US" i="1" dirty="0" smtClean="0"/>
              <a:t>physicochemical properties</a:t>
            </a:r>
          </a:p>
          <a:p>
            <a:pPr lvl="2"/>
            <a:r>
              <a:rPr lang="en-US" dirty="0" smtClean="0"/>
              <a:t>Physics + chemistry</a:t>
            </a:r>
          </a:p>
          <a:p>
            <a:endParaRPr lang="en-US" dirty="0"/>
          </a:p>
          <a:p>
            <a:r>
              <a:rPr lang="en-US" dirty="0" smtClean="0"/>
              <a:t>Polar </a:t>
            </a:r>
            <a:r>
              <a:rPr lang="en-US" dirty="0" err="1" smtClean="0"/>
              <a:t>vs</a:t>
            </a:r>
            <a:r>
              <a:rPr lang="en-US" dirty="0" smtClean="0"/>
              <a:t> nonpolar </a:t>
            </a:r>
          </a:p>
          <a:p>
            <a:r>
              <a:rPr lang="en-US" dirty="0"/>
              <a:t>H</a:t>
            </a:r>
            <a:r>
              <a:rPr lang="en-US" dirty="0" smtClean="0"/>
              <a:t>ydrophobic </a:t>
            </a:r>
            <a:r>
              <a:rPr lang="en-US" dirty="0" err="1" smtClean="0"/>
              <a:t>vs</a:t>
            </a:r>
            <a:r>
              <a:rPr lang="en-US" dirty="0" smtClean="0"/>
              <a:t> hydrophilic</a:t>
            </a:r>
          </a:p>
          <a:p>
            <a:r>
              <a:rPr lang="en-US" dirty="0" smtClean="0"/>
              <a:t>Positive electric charge </a:t>
            </a:r>
            <a:r>
              <a:rPr lang="en-US" dirty="0" err="1" smtClean="0"/>
              <a:t>vs</a:t>
            </a:r>
            <a:r>
              <a:rPr lang="en-US" dirty="0" smtClean="0"/>
              <a:t> negative electric charge</a:t>
            </a:r>
          </a:p>
          <a:p>
            <a:r>
              <a:rPr lang="en-US" dirty="0" smtClean="0"/>
              <a:t>Aromatic (6 carbon ring)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Acidic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://www.bio.davidson.edu/courses/genomics/jmol/</a:t>
            </a:r>
            <a:r>
              <a:rPr lang="en-US" sz="2000" dirty="0" smtClean="0">
                <a:hlinkClick r:id="rId2"/>
              </a:rPr>
              <a:t>aatable.html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err="1">
                <a:hlinkClick r:id="rId3"/>
              </a:rPr>
              <a:t>www.proteinstructures.com</a:t>
            </a:r>
            <a:r>
              <a:rPr lang="en-US" sz="2000" dirty="0">
                <a:hlinkClick r:id="rId3"/>
              </a:rPr>
              <a:t>/Structure/Structure/amino-</a:t>
            </a:r>
            <a:r>
              <a:rPr lang="en-US" sz="2000" dirty="0" err="1">
                <a:hlinkClick r:id="rId3"/>
              </a:rPr>
              <a:t>acids.html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5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Amino Acids Determine Protein’s Shape and Function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76136" r="-761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30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800" dirty="0" smtClean="0"/>
              <a:t>Could try to quantify </a:t>
            </a:r>
            <a:r>
              <a:rPr lang="en-US" sz="2800" dirty="0"/>
              <a:t>physicochemical properties</a:t>
            </a:r>
          </a:p>
          <a:p>
            <a:endParaRPr lang="en-US" dirty="0"/>
          </a:p>
        </p:txBody>
      </p:sp>
      <p:pic>
        <p:nvPicPr>
          <p:cNvPr id="4" name="Picture 1" descr="9781284023442_CH05_tab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4439"/>
            <a:ext cx="8221662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7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800" dirty="0" smtClean="0"/>
              <a:t>Better to study evolution of real proteins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800" dirty="0" smtClean="0"/>
              <a:t>Better to study evolution of real proteins from </a:t>
            </a:r>
            <a:r>
              <a:rPr lang="en-US" sz="2800" u="sng" dirty="0" smtClean="0"/>
              <a:t>closely related </a:t>
            </a:r>
            <a:r>
              <a:rPr lang="en-US" sz="2800" dirty="0" smtClean="0"/>
              <a:t>organisms</a:t>
            </a:r>
          </a:p>
          <a:p>
            <a:pPr marL="182880" lvl="1"/>
            <a:endParaRPr lang="en-US" sz="2800" dirty="0" smtClean="0"/>
          </a:p>
          <a:p>
            <a:pPr marL="731520" lvl="3"/>
            <a:endParaRPr lang="en-US" sz="2400" dirty="0" smtClean="0"/>
          </a:p>
          <a:p>
            <a:pPr marL="731520" lvl="3"/>
            <a:endParaRPr lang="en-US" sz="2400" dirty="0" smtClean="0"/>
          </a:p>
          <a:p>
            <a:pPr marL="457200" lvl="2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5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800" dirty="0" smtClean="0"/>
              <a:t>Better to study evolution of real proteins from </a:t>
            </a:r>
            <a:r>
              <a:rPr lang="en-US" sz="2800" u="sng" dirty="0" smtClean="0"/>
              <a:t>closely related </a:t>
            </a:r>
            <a:r>
              <a:rPr lang="en-US" sz="2800" dirty="0" smtClean="0"/>
              <a:t>organisms</a:t>
            </a:r>
          </a:p>
          <a:p>
            <a:pPr marL="182880" lvl="1"/>
            <a:endParaRPr lang="en-US" sz="2800" dirty="0" smtClean="0"/>
          </a:p>
          <a:p>
            <a:pPr marL="457200" lvl="2"/>
            <a:r>
              <a:rPr lang="en-US" sz="2600" dirty="0" smtClean="0"/>
              <a:t>Minimizes likelihood that an observed difference represents a series of &gt;1 individual mutations</a:t>
            </a:r>
          </a:p>
          <a:p>
            <a:pPr marL="457200" lvl="2"/>
            <a:r>
              <a:rPr lang="en-US" sz="2600" dirty="0" smtClean="0"/>
              <a:t>Species A – </a:t>
            </a:r>
            <a:r>
              <a:rPr lang="en-US" sz="2600" dirty="0" err="1" smtClean="0">
                <a:solidFill>
                  <a:schemeClr val="tx2"/>
                </a:solidFill>
              </a:rPr>
              <a:t>Ala</a:t>
            </a:r>
            <a:r>
              <a:rPr lang="en-US" sz="2600" dirty="0" smtClean="0"/>
              <a:t>                        Species B – </a:t>
            </a:r>
            <a:r>
              <a:rPr lang="en-US" sz="2600" dirty="0" smtClean="0">
                <a:solidFill>
                  <a:schemeClr val="tx2"/>
                </a:solidFill>
              </a:rPr>
              <a:t>Ile</a:t>
            </a:r>
          </a:p>
          <a:p>
            <a:pPr marL="457200" lvl="2"/>
            <a:endParaRPr lang="en-US" sz="2600" dirty="0" smtClean="0">
              <a:solidFill>
                <a:schemeClr val="tx2"/>
              </a:solidFill>
            </a:endParaRPr>
          </a:p>
          <a:p>
            <a:pPr marL="548640" lvl="3" indent="0" algn="ctr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Ala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D2533C"/>
                </a:solidFill>
              </a:rPr>
              <a:t>Ile</a:t>
            </a:r>
            <a:r>
              <a:rPr lang="en-US" sz="2400" dirty="0" smtClean="0"/>
              <a:t> – 1 mutation</a:t>
            </a:r>
          </a:p>
          <a:p>
            <a:pPr marL="548640" lvl="3" indent="0" algn="ctr">
              <a:buNone/>
            </a:pPr>
            <a:r>
              <a:rPr lang="en-US" sz="2400" dirty="0" err="1">
                <a:solidFill>
                  <a:schemeClr val="tx2"/>
                </a:solidFill>
              </a:rPr>
              <a:t>Ala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Pro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D2533C"/>
                </a:solidFill>
              </a:rPr>
              <a:t>Ile </a:t>
            </a:r>
            <a:r>
              <a:rPr lang="en-US" sz="2400" dirty="0" smtClean="0"/>
              <a:t>– 3 mutations </a:t>
            </a:r>
          </a:p>
          <a:p>
            <a:pPr marL="731520" lvl="3"/>
            <a:endParaRPr lang="en-US" sz="2400" dirty="0" smtClean="0"/>
          </a:p>
          <a:p>
            <a:pPr marL="731520" lvl="3"/>
            <a:endParaRPr lang="en-US" sz="2400" dirty="0" smtClean="0"/>
          </a:p>
          <a:p>
            <a:pPr marL="457200" lvl="2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5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400" dirty="0" smtClean="0"/>
              <a:t>A Model of Evolutionary Change in Proteins</a:t>
            </a:r>
            <a:br>
              <a:rPr lang="en-US" sz="3400" dirty="0" smtClean="0"/>
            </a:br>
            <a:r>
              <a:rPr lang="en-US" sz="2200" dirty="0" err="1" smtClean="0"/>
              <a:t>Dayhoff</a:t>
            </a:r>
            <a:r>
              <a:rPr lang="en-US" sz="2200" dirty="0" smtClean="0"/>
              <a:t> et al., 1978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Global Pairwise Alignment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frequency of each possible amino acid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 log</a:t>
            </a:r>
            <a:r>
              <a:rPr lang="en-US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- the probability of a mutation replacing amino </a:t>
            </a:r>
            <a:r>
              <a:rPr lang="en-US" i="1" dirty="0" err="1" smtClean="0"/>
              <a:t>i</a:t>
            </a:r>
            <a:r>
              <a:rPr lang="en-US" dirty="0" smtClean="0"/>
              <a:t> with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smtClean="0"/>
              <a:t>- the frequency of amino acid </a:t>
            </a:r>
            <a:r>
              <a:rPr lang="en-US" i="1" dirty="0" smtClean="0"/>
              <a:t>j</a:t>
            </a:r>
            <a:r>
              <a:rPr lang="en-US" dirty="0" smtClean="0"/>
              <a:t> in a large set of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400" dirty="0" smtClean="0"/>
              <a:t>A Model of Evolutionary Change in Proteins</a:t>
            </a:r>
            <a:br>
              <a:rPr lang="en-US" sz="3400" dirty="0" smtClean="0"/>
            </a:br>
            <a:r>
              <a:rPr lang="en-US" sz="2200" dirty="0" err="1" smtClean="0"/>
              <a:t>Dayhoff</a:t>
            </a:r>
            <a:r>
              <a:rPr lang="en-US" sz="2200" dirty="0" smtClean="0"/>
              <a:t> et al., 1978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Global Pairwise Alignment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Observed frequency of each possible amino acid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 log</a:t>
            </a:r>
            <a:r>
              <a:rPr lang="en-US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Why is amino acid </a:t>
            </a:r>
            <a:r>
              <a:rPr lang="en-US" i="1" dirty="0" smtClean="0"/>
              <a:t>j</a:t>
            </a:r>
            <a:r>
              <a:rPr lang="en-US" dirty="0" smtClean="0"/>
              <a:t> in the sequence?</a:t>
            </a:r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 - amino acid </a:t>
            </a:r>
            <a:r>
              <a:rPr lang="en-US" i="1" dirty="0" smtClean="0"/>
              <a:t>j </a:t>
            </a:r>
            <a:r>
              <a:rPr lang="en-US" dirty="0" smtClean="0"/>
              <a:t>occurs due to evolutionary conservation of a substitution 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 - </a:t>
            </a:r>
            <a:r>
              <a:rPr lang="en-US" i="1" dirty="0" smtClean="0"/>
              <a:t>j’</a:t>
            </a:r>
            <a:r>
              <a:rPr lang="en-US" dirty="0" smtClean="0"/>
              <a:t>s occurrence is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400" dirty="0" smtClean="0"/>
              <a:t>A Model of Evolutionary Change in Proteins</a:t>
            </a:r>
            <a:br>
              <a:rPr lang="en-US" sz="3400" dirty="0" smtClean="0"/>
            </a:br>
            <a:r>
              <a:rPr lang="en-US" sz="2200" dirty="0" err="1" smtClean="0"/>
              <a:t>Dayhoff</a:t>
            </a:r>
            <a:r>
              <a:rPr lang="en-US" sz="2200" dirty="0" smtClean="0"/>
              <a:t> et al., 1978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Pairwise Alignment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frequency of each possible amino acid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 log</a:t>
            </a:r>
            <a:r>
              <a:rPr lang="en-US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 smtClean="0"/>
              <a:t>Odds ratio</a:t>
            </a:r>
            <a:endParaRPr lang="en-US" dirty="0" smtClean="0"/>
          </a:p>
          <a:p>
            <a:pPr lvl="1"/>
            <a:r>
              <a:rPr lang="en-US" dirty="0" smtClean="0"/>
              <a:t>= 1 - substitution of </a:t>
            </a:r>
            <a:r>
              <a:rPr lang="en-US" i="1" dirty="0" smtClean="0"/>
              <a:t>j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is no more likely than the chance of finding </a:t>
            </a:r>
            <a:r>
              <a:rPr lang="en-US" i="1" dirty="0" smtClean="0"/>
              <a:t>j </a:t>
            </a:r>
            <a:r>
              <a:rPr lang="en-US" dirty="0" smtClean="0"/>
              <a:t>randomly</a:t>
            </a:r>
          </a:p>
          <a:p>
            <a:pPr lvl="1"/>
            <a:r>
              <a:rPr lang="en-US" dirty="0" smtClean="0"/>
              <a:t>&gt; 1 - substitution is evolutionarily conserved</a:t>
            </a:r>
          </a:p>
          <a:p>
            <a:pPr lvl="1"/>
            <a:r>
              <a:rPr lang="en-US" dirty="0" smtClean="0"/>
              <a:t>&lt; 1 – substitution is selected against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3281" r="-13281"/>
          <a:stretch>
            <a:fillRect/>
          </a:stretch>
        </p:blipFill>
        <p:spPr>
          <a:xfrm>
            <a:off x="-1" y="802154"/>
            <a:ext cx="9144001" cy="5674846"/>
          </a:xfrm>
        </p:spPr>
      </p:pic>
    </p:spTree>
    <p:extLst>
      <p:ext uri="{BB962C8B-B14F-4D97-AF65-F5344CB8AC3E}">
        <p14:creationId xmlns:p14="http://schemas.microsoft.com/office/powerpoint/2010/main" val="339521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400" dirty="0" smtClean="0"/>
              <a:t>A Model of Evolutionary Change in Proteins</a:t>
            </a:r>
            <a:br>
              <a:rPr lang="en-US" sz="3400" dirty="0" smtClean="0"/>
            </a:br>
            <a:r>
              <a:rPr lang="en-US" sz="2200" dirty="0" err="1" smtClean="0"/>
              <a:t>Dayhoff</a:t>
            </a:r>
            <a:r>
              <a:rPr lang="en-US" sz="2200" dirty="0" smtClean="0"/>
              <a:t> et al., 1978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Pairwise Alignment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Observed frequency of each possible amino acid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 log</a:t>
            </a:r>
            <a:r>
              <a:rPr lang="en-US" baseline="-25000" dirty="0" smtClean="0"/>
              <a:t>10</a:t>
            </a:r>
            <a:r>
              <a:rPr lang="en-US" dirty="0" smtClean="0"/>
              <a:t>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 smtClean="0"/>
              <a:t>log-odds ratio</a:t>
            </a:r>
            <a:r>
              <a:rPr lang="en-US" dirty="0" smtClean="0"/>
              <a:t> – easier for scoring</a:t>
            </a:r>
          </a:p>
          <a:p>
            <a:pPr lvl="1"/>
            <a:r>
              <a:rPr lang="en-US" dirty="0" smtClean="0"/>
              <a:t>More positive for likely (conservative) substitutions</a:t>
            </a:r>
          </a:p>
          <a:p>
            <a:pPr lvl="1"/>
            <a:r>
              <a:rPr lang="en-US" dirty="0" smtClean="0"/>
              <a:t>More negative for unlikely (non-conservative) substitutions </a:t>
            </a:r>
          </a:p>
          <a:p>
            <a:r>
              <a:rPr lang="en-US" b="1" dirty="0" smtClean="0"/>
              <a:t>Multiplied by 10 and rounded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365855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PAM matrix</a:t>
            </a:r>
            <a:endParaRPr lang="en-US" dirty="0"/>
          </a:p>
        </p:txBody>
      </p:sp>
      <p:pic>
        <p:nvPicPr>
          <p:cNvPr id="4" name="Picture 5" descr="9781284023442_CH05_FIG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94" r="-2889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9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Accepted Mutation</a:t>
            </a:r>
          </a:p>
          <a:p>
            <a:endParaRPr lang="en-US" dirty="0" smtClean="0"/>
          </a:p>
          <a:p>
            <a:r>
              <a:rPr lang="en-US" dirty="0" smtClean="0"/>
              <a:t>Family of matrices PAM 1, PAM 80, PAM 120, PAM 250</a:t>
            </a:r>
          </a:p>
          <a:p>
            <a:endParaRPr lang="en-US" dirty="0" smtClean="0"/>
          </a:p>
          <a:p>
            <a:r>
              <a:rPr lang="en-US" dirty="0" smtClean="0"/>
              <a:t>The number with a PAM matrix (the n in PAM n) represents the evolutionary distance between the sequences on which the matrix is 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965700"/>
            <a:ext cx="7620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BLOSUM matrix </a:t>
            </a:r>
            <a:br>
              <a:rPr lang="en-US" dirty="0" smtClean="0"/>
            </a:br>
            <a:r>
              <a:rPr lang="en-US" dirty="0" err="1" smtClean="0"/>
              <a:t>Heinkoff</a:t>
            </a:r>
            <a:r>
              <a:rPr lang="en-US" dirty="0" smtClean="0"/>
              <a:t> and </a:t>
            </a:r>
            <a:r>
              <a:rPr lang="en-US" dirty="0" err="1" smtClean="0"/>
              <a:t>Heinkoff</a:t>
            </a:r>
            <a:r>
              <a:rPr lang="en-US" dirty="0" smtClean="0"/>
              <a:t>, 1992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669"/>
            <a:ext cx="8229600" cy="4876800"/>
          </a:xfrm>
        </p:spPr>
        <p:txBody>
          <a:bodyPr/>
          <a:lstStyle/>
          <a:p>
            <a:r>
              <a:rPr lang="en-US" dirty="0" err="1" smtClean="0"/>
              <a:t>BLOcks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r>
              <a:rPr lang="en-US" dirty="0" smtClean="0"/>
              <a:t> Matrix - Blocks of local alignments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65" y="2735199"/>
            <a:ext cx="2501900" cy="64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518" y="3678608"/>
            <a:ext cx="80382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- probability j </a:t>
            </a:r>
            <a:r>
              <a:rPr lang="en-US" sz="2000" dirty="0"/>
              <a:t>replacing </a:t>
            </a:r>
            <a:r>
              <a:rPr lang="en-US" sz="2000" dirty="0" err="1"/>
              <a:t>i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q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q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- probabilities </a:t>
            </a:r>
            <a:r>
              <a:rPr lang="en-US" sz="2000" dirty="0"/>
              <a:t>of finding the amino acids </a:t>
            </a:r>
            <a:r>
              <a:rPr lang="en-US" sz="2000" dirty="0" err="1"/>
              <a:t>i</a:t>
            </a:r>
            <a:r>
              <a:rPr lang="en-US" sz="2000" dirty="0"/>
              <a:t> and j in any protein </a:t>
            </a:r>
            <a:r>
              <a:rPr lang="en-US" sz="2000" dirty="0" smtClean="0"/>
              <a:t>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λ</a:t>
            </a:r>
            <a:r>
              <a:rPr lang="en-US" sz="2000" dirty="0" smtClean="0"/>
              <a:t> - scaling </a:t>
            </a:r>
            <a:r>
              <a:rPr lang="en-US" sz="2000" dirty="0"/>
              <a:t>factor, set such that the matrix contains easily computable integer values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BLOSUM # - # </a:t>
            </a:r>
            <a:r>
              <a:rPr lang="en-US" sz="2000" smtClean="0"/>
              <a:t>= </a:t>
            </a:r>
            <a:r>
              <a:rPr lang="en-US" sz="2000" smtClean="0"/>
              <a:t>minimum % </a:t>
            </a:r>
            <a:r>
              <a:rPr lang="en-US" sz="2000" dirty="0" smtClean="0"/>
              <a:t>similarity of sequences compared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3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PAM </a:t>
            </a:r>
            <a:r>
              <a:rPr lang="en-US" dirty="0" err="1" smtClean="0"/>
              <a:t>vs</a:t>
            </a:r>
            <a:r>
              <a:rPr lang="en-US" dirty="0" smtClean="0"/>
              <a:t> BLOSUM</a:t>
            </a:r>
            <a:endParaRPr lang="en-US" dirty="0"/>
          </a:p>
        </p:txBody>
      </p:sp>
      <p:pic>
        <p:nvPicPr>
          <p:cNvPr id="7" name="Picture 6" descr="Screen Shot 2016-03-05 at 1.0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66" y="1708728"/>
            <a:ext cx="4623734" cy="2747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708728"/>
            <a:ext cx="79017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General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PAM 120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BLOSUM 62*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Closely Related Species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PAM 60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BLOSUM 80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Distantly Related Species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PAM 250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BLOSUM 45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lvl="1"/>
            <a:r>
              <a:rPr lang="en-US" sz="2000" dirty="0" smtClean="0"/>
              <a:t>*BLOSUM 62 – used by BLAST – computed by choosing blocks of local alignments more than 62% identical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7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r>
              <a:rPr lang="en-US" sz="3200" dirty="0" smtClean="0"/>
              <a:t> Algorithm – Nucleotide Alignment – Chap 3</a:t>
            </a:r>
            <a:endParaRPr lang="en-US" sz="320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953000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Create N x M matrix</a:t>
            </a:r>
          </a:p>
          <a:p>
            <a:r>
              <a:rPr lang="en-US" sz="2400" dirty="0" smtClean="0">
                <a:effectLst/>
              </a:rPr>
              <a:t>Place </a:t>
            </a:r>
            <a:r>
              <a:rPr lang="en-US" sz="2400" dirty="0">
                <a:effectLst/>
              </a:rPr>
              <a:t>each sequence along one axis</a:t>
            </a:r>
          </a:p>
          <a:p>
            <a:r>
              <a:rPr lang="en-US" sz="2400" dirty="0">
                <a:effectLst/>
              </a:rPr>
              <a:t>Place score 0 at the up-left corner</a:t>
            </a:r>
          </a:p>
          <a:p>
            <a:r>
              <a:rPr lang="en-US" sz="2400" dirty="0">
                <a:effectLst/>
              </a:rPr>
              <a:t>Fill in 1</a:t>
            </a:r>
            <a:r>
              <a:rPr lang="en-US" sz="2400" baseline="30000" dirty="0">
                <a:effectLst/>
              </a:rPr>
              <a:t>st</a:t>
            </a:r>
            <a:r>
              <a:rPr lang="en-US" sz="2400" dirty="0">
                <a:effectLst/>
              </a:rPr>
              <a:t> row &amp; column with gap penalty multiples</a:t>
            </a:r>
          </a:p>
          <a:p>
            <a:r>
              <a:rPr lang="en-US" sz="2400" dirty="0">
                <a:effectLst/>
              </a:rPr>
              <a:t>Fill in the matrix with max value of 3 possible moves:</a:t>
            </a:r>
          </a:p>
          <a:p>
            <a:pPr lvl="1"/>
            <a:r>
              <a:rPr lang="en-US" sz="2000" dirty="0">
                <a:effectLst/>
              </a:rPr>
              <a:t>Vertical move:  Score + gap penalty</a:t>
            </a:r>
          </a:p>
          <a:p>
            <a:pPr lvl="1"/>
            <a:r>
              <a:rPr lang="en-US" sz="2000" dirty="0">
                <a:effectLst/>
              </a:rPr>
              <a:t>Horizontal move:  Score + gap penalty</a:t>
            </a:r>
          </a:p>
          <a:p>
            <a:pPr lvl="1"/>
            <a:r>
              <a:rPr lang="en-US" sz="2000" dirty="0">
                <a:effectLst/>
              </a:rPr>
              <a:t>Diagonal move:  Score + match/mismatch score</a:t>
            </a:r>
          </a:p>
          <a:p>
            <a:r>
              <a:rPr lang="en-US" sz="2400" dirty="0">
                <a:effectLst/>
              </a:rPr>
              <a:t>The optimal alignment score is in the lower-right corner</a:t>
            </a:r>
          </a:p>
          <a:p>
            <a:r>
              <a:rPr lang="en-US" sz="2400" dirty="0">
                <a:effectLst/>
              </a:rPr>
              <a:t>To reconstruct the optimal alignment, trace back where the max at each step came from, stop when hit the origin.</a:t>
            </a:r>
          </a:p>
        </p:txBody>
      </p:sp>
    </p:spTree>
    <p:extLst>
      <p:ext uri="{BB962C8B-B14F-4D97-AF65-F5344CB8AC3E}">
        <p14:creationId xmlns:p14="http://schemas.microsoft.com/office/powerpoint/2010/main" val="352417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r>
              <a:rPr lang="en-US" sz="3200" dirty="0" smtClean="0"/>
              <a:t> Algorithm – </a:t>
            </a:r>
            <a:r>
              <a:rPr lang="en-US" sz="3200" dirty="0" smtClean="0">
                <a:solidFill>
                  <a:srgbClr val="3366FF"/>
                </a:solidFill>
              </a:rPr>
              <a:t>Protein Alignment – Chap 5</a:t>
            </a:r>
            <a:endParaRPr lang="en-US" sz="3200" strike="sngStrike" dirty="0">
              <a:solidFill>
                <a:srgbClr val="3366FF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953000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Create N x M matrix</a:t>
            </a:r>
          </a:p>
          <a:p>
            <a:r>
              <a:rPr lang="en-US" sz="2400" dirty="0" smtClean="0">
                <a:effectLst/>
              </a:rPr>
              <a:t>Place </a:t>
            </a:r>
            <a:r>
              <a:rPr lang="en-US" sz="2400" dirty="0">
                <a:effectLst/>
              </a:rPr>
              <a:t>each sequence along one axis</a:t>
            </a:r>
          </a:p>
          <a:p>
            <a:r>
              <a:rPr lang="en-US" sz="2400" dirty="0">
                <a:effectLst/>
              </a:rPr>
              <a:t>Place score 0 at the up-left corner</a:t>
            </a:r>
          </a:p>
          <a:p>
            <a:r>
              <a:rPr lang="en-US" sz="2400" dirty="0">
                <a:effectLst/>
              </a:rPr>
              <a:t>Fill in 1</a:t>
            </a:r>
            <a:r>
              <a:rPr lang="en-US" sz="2400" baseline="30000" dirty="0">
                <a:effectLst/>
              </a:rPr>
              <a:t>st</a:t>
            </a:r>
            <a:r>
              <a:rPr lang="en-US" sz="2400" dirty="0">
                <a:effectLst/>
              </a:rPr>
              <a:t> row &amp; column with gap penalty multiples</a:t>
            </a:r>
          </a:p>
          <a:p>
            <a:r>
              <a:rPr lang="en-US" sz="2400" dirty="0">
                <a:effectLst/>
              </a:rPr>
              <a:t>Fill in the matrix with max value of 3 possible moves:</a:t>
            </a:r>
          </a:p>
          <a:p>
            <a:pPr lvl="1"/>
            <a:r>
              <a:rPr lang="en-US" sz="2000" dirty="0">
                <a:effectLst/>
              </a:rPr>
              <a:t>Vertical move:  Score + gap penalty</a:t>
            </a:r>
          </a:p>
          <a:p>
            <a:pPr lvl="1"/>
            <a:r>
              <a:rPr lang="en-US" sz="2000" dirty="0">
                <a:effectLst/>
              </a:rPr>
              <a:t>Horizontal move:  Score + gap penalty</a:t>
            </a:r>
          </a:p>
          <a:p>
            <a:pPr lvl="1"/>
            <a:r>
              <a:rPr lang="en-US" sz="2000" dirty="0">
                <a:effectLst/>
              </a:rPr>
              <a:t>Diagonal move:  Score + match/mismatch score</a:t>
            </a:r>
          </a:p>
          <a:p>
            <a:r>
              <a:rPr lang="en-US" sz="2400" dirty="0">
                <a:effectLst/>
              </a:rPr>
              <a:t>The optimal alignment score is in the lower-right corner</a:t>
            </a:r>
          </a:p>
          <a:p>
            <a:r>
              <a:rPr lang="en-US" sz="2400" dirty="0">
                <a:effectLst/>
              </a:rPr>
              <a:t>To reconstruct the optimal alignment, trace back where the max at each step came from, stop when hit the origin.</a:t>
            </a:r>
          </a:p>
        </p:txBody>
      </p:sp>
    </p:spTree>
    <p:extLst>
      <p:ext uri="{BB962C8B-B14F-4D97-AF65-F5344CB8AC3E}">
        <p14:creationId xmlns:p14="http://schemas.microsoft.com/office/powerpoint/2010/main" val="368222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r>
              <a:rPr lang="en-US" sz="3200" dirty="0" smtClean="0"/>
              <a:t> Algorithm – </a:t>
            </a:r>
            <a:r>
              <a:rPr lang="en-US" sz="3200" dirty="0">
                <a:solidFill>
                  <a:srgbClr val="3366FF"/>
                </a:solidFill>
              </a:rPr>
              <a:t>Protein Alignment – Chap 5</a:t>
            </a:r>
            <a:endParaRPr lang="en-US" sz="3200" strike="sngStrike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953000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Create N x M matrix</a:t>
            </a:r>
          </a:p>
          <a:p>
            <a:r>
              <a:rPr lang="en-US" sz="2400" dirty="0" smtClean="0">
                <a:effectLst/>
              </a:rPr>
              <a:t>Place </a:t>
            </a:r>
            <a:r>
              <a:rPr lang="en-US" sz="2400" dirty="0">
                <a:effectLst/>
              </a:rPr>
              <a:t>each sequence along one axis</a:t>
            </a:r>
          </a:p>
          <a:p>
            <a:r>
              <a:rPr lang="en-US" sz="2400" dirty="0">
                <a:effectLst/>
              </a:rPr>
              <a:t>Place score 0 at the up-left corner</a:t>
            </a:r>
          </a:p>
          <a:p>
            <a:r>
              <a:rPr lang="en-US" sz="2400" dirty="0">
                <a:effectLst/>
              </a:rPr>
              <a:t>Fill in 1</a:t>
            </a:r>
            <a:r>
              <a:rPr lang="en-US" sz="2400" baseline="30000" dirty="0">
                <a:effectLst/>
              </a:rPr>
              <a:t>st</a:t>
            </a:r>
            <a:r>
              <a:rPr lang="en-US" sz="2400" dirty="0">
                <a:effectLst/>
              </a:rPr>
              <a:t> row &amp; column with gap penalty multiples</a:t>
            </a:r>
          </a:p>
          <a:p>
            <a:r>
              <a:rPr lang="en-US" sz="2400" dirty="0">
                <a:effectLst/>
              </a:rPr>
              <a:t>Fill in the matrix with max value of 3 possible moves:</a:t>
            </a:r>
          </a:p>
          <a:p>
            <a:pPr lvl="1"/>
            <a:r>
              <a:rPr lang="en-US" sz="2000" dirty="0">
                <a:effectLst/>
              </a:rPr>
              <a:t>Vertical move:  Score + gap penalty</a:t>
            </a:r>
          </a:p>
          <a:p>
            <a:pPr lvl="1"/>
            <a:r>
              <a:rPr lang="en-US" sz="2000" dirty="0">
                <a:effectLst/>
              </a:rPr>
              <a:t>Horizontal move:  Score + gap penalty</a:t>
            </a:r>
          </a:p>
          <a:p>
            <a:pPr lvl="1"/>
            <a:r>
              <a:rPr lang="en-US" sz="2000" dirty="0">
                <a:effectLst/>
              </a:rPr>
              <a:t>Diagonal move:  Score + </a:t>
            </a:r>
            <a:r>
              <a:rPr lang="en-US" sz="2000" dirty="0">
                <a:solidFill>
                  <a:schemeClr val="tx2"/>
                </a:solidFill>
                <a:effectLst/>
              </a:rPr>
              <a:t>match/mismatch score</a:t>
            </a:r>
          </a:p>
          <a:p>
            <a:r>
              <a:rPr lang="en-US" sz="2400" dirty="0">
                <a:effectLst/>
              </a:rPr>
              <a:t>The optimal alignment score is in the lower-right corner</a:t>
            </a:r>
          </a:p>
          <a:p>
            <a:r>
              <a:rPr lang="en-US" sz="2400" dirty="0">
                <a:effectLst/>
              </a:rPr>
              <a:t>To reconstruct the optimal alignment, trace back where the max at each step came from, stop when hit the origin.</a:t>
            </a:r>
          </a:p>
        </p:txBody>
      </p:sp>
    </p:spTree>
    <p:extLst>
      <p:ext uri="{BB962C8B-B14F-4D97-AF65-F5344CB8AC3E}">
        <p14:creationId xmlns:p14="http://schemas.microsoft.com/office/powerpoint/2010/main" val="157140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r>
              <a:rPr lang="en-US" sz="3200" dirty="0" smtClean="0"/>
              <a:t> Algorithm - </a:t>
            </a:r>
            <a:r>
              <a:rPr lang="en-US" sz="3200" dirty="0" smtClean="0">
                <a:solidFill>
                  <a:srgbClr val="3366FF"/>
                </a:solidFill>
              </a:rPr>
              <a:t>Protein Alignment – Chap 5</a:t>
            </a:r>
            <a:endParaRPr lang="en-US" sz="3200" strike="sngStrike" dirty="0">
              <a:solidFill>
                <a:srgbClr val="3366FF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953000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Create N x M matrix</a:t>
            </a:r>
          </a:p>
          <a:p>
            <a:r>
              <a:rPr lang="en-US" sz="2400" dirty="0" smtClean="0">
                <a:effectLst/>
              </a:rPr>
              <a:t>Place </a:t>
            </a:r>
            <a:r>
              <a:rPr lang="en-US" sz="2400" dirty="0">
                <a:effectLst/>
              </a:rPr>
              <a:t>each sequence along one axis</a:t>
            </a:r>
          </a:p>
          <a:p>
            <a:r>
              <a:rPr lang="en-US" sz="2400" dirty="0">
                <a:effectLst/>
              </a:rPr>
              <a:t>Place score 0 at the up-left corner</a:t>
            </a:r>
          </a:p>
          <a:p>
            <a:r>
              <a:rPr lang="en-US" sz="2400" dirty="0">
                <a:effectLst/>
              </a:rPr>
              <a:t>Fill in 1</a:t>
            </a:r>
            <a:r>
              <a:rPr lang="en-US" sz="2400" baseline="30000" dirty="0">
                <a:effectLst/>
              </a:rPr>
              <a:t>st</a:t>
            </a:r>
            <a:r>
              <a:rPr lang="en-US" sz="2400" dirty="0">
                <a:effectLst/>
              </a:rPr>
              <a:t> row &amp; column with gap penalty multiples</a:t>
            </a:r>
          </a:p>
          <a:p>
            <a:r>
              <a:rPr lang="en-US" sz="2400" dirty="0">
                <a:effectLst/>
              </a:rPr>
              <a:t>Fill in the matrix with max value of 3 possible moves:</a:t>
            </a:r>
          </a:p>
          <a:p>
            <a:pPr lvl="1"/>
            <a:r>
              <a:rPr lang="en-US" sz="2000" dirty="0">
                <a:effectLst/>
              </a:rPr>
              <a:t>Vertical move:  Score + gap penalty</a:t>
            </a:r>
          </a:p>
          <a:p>
            <a:pPr lvl="1"/>
            <a:r>
              <a:rPr lang="en-US" sz="2000" dirty="0">
                <a:effectLst/>
              </a:rPr>
              <a:t>Horizontal move:  Score + gap penalty</a:t>
            </a:r>
          </a:p>
          <a:p>
            <a:pPr lvl="1"/>
            <a:r>
              <a:rPr lang="en-US" sz="2000" dirty="0">
                <a:effectLst/>
              </a:rPr>
              <a:t>Diagonal move:  Score + </a:t>
            </a:r>
            <a:r>
              <a:rPr lang="en-US" sz="2000" dirty="0">
                <a:solidFill>
                  <a:srgbClr val="3366FF"/>
                </a:solidFill>
                <a:effectLst/>
              </a:rPr>
              <a:t>match/mismatch </a:t>
            </a:r>
            <a:r>
              <a:rPr lang="en-US" sz="2000" dirty="0" smtClean="0">
                <a:solidFill>
                  <a:srgbClr val="3366FF"/>
                </a:solidFill>
                <a:effectLst/>
              </a:rPr>
              <a:t>score from substitution matrix</a:t>
            </a:r>
            <a:endParaRPr lang="en-US" sz="2000" dirty="0">
              <a:solidFill>
                <a:srgbClr val="3366FF"/>
              </a:solidFill>
              <a:effectLst/>
            </a:endParaRPr>
          </a:p>
          <a:p>
            <a:r>
              <a:rPr lang="en-US" sz="2400" dirty="0">
                <a:effectLst/>
              </a:rPr>
              <a:t>The optimal alignment score is in the lower-right corner</a:t>
            </a:r>
          </a:p>
          <a:p>
            <a:r>
              <a:rPr lang="en-US" sz="2400" dirty="0">
                <a:effectLst/>
              </a:rPr>
              <a:t>To reconstruct the optimal alignment, trace back where the max at each step came from, stop when hit the origin.</a:t>
            </a:r>
          </a:p>
        </p:txBody>
      </p:sp>
    </p:spTree>
    <p:extLst>
      <p:ext uri="{BB962C8B-B14F-4D97-AF65-F5344CB8AC3E}">
        <p14:creationId xmlns:p14="http://schemas.microsoft.com/office/powerpoint/2010/main" val="360431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codons mean ~1/3 of DNA mutations often don’t alter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0"/>
            <a:ext cx="8037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codons mean ~1/3 of DNA mutations often don’t alter protein</a:t>
            </a:r>
          </a:p>
          <a:p>
            <a:pPr lvl="1"/>
            <a:r>
              <a:rPr lang="en-US" dirty="0" smtClean="0"/>
              <a:t>Nucleotide alignment – misrepresentation of biological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codons mean ~1/3 of DNA mutations often don’t alter protein</a:t>
            </a:r>
          </a:p>
          <a:p>
            <a:pPr lvl="1"/>
            <a:r>
              <a:rPr lang="en-US" dirty="0" smtClean="0"/>
              <a:t>Nucleotide alignment – misrepresentation of biological consequences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Larger “alphabet” means much less likely to get a match by chance, increases statistical significance of a match</a:t>
            </a:r>
          </a:p>
          <a:p>
            <a:pPr lvl="1"/>
            <a:r>
              <a:rPr lang="en-US" dirty="0" smtClean="0"/>
              <a:t>Nucleotides – 4</a:t>
            </a:r>
          </a:p>
          <a:p>
            <a:pPr lvl="1"/>
            <a:r>
              <a:rPr lang="en-US" dirty="0" smtClean="0"/>
              <a:t>Amino acids – 20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2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Redundant codons mean ~1/3 of DNA mutations often don’t alter protein</a:t>
            </a:r>
          </a:p>
          <a:p>
            <a:pPr lvl="1"/>
            <a:r>
              <a:rPr lang="en-US" dirty="0" smtClean="0"/>
              <a:t>Nucleotide alignment – misrepresentation of biological consequences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Larger “alphabet” means much less likely to get a match by chance, increases statistical significance of a match</a:t>
            </a:r>
          </a:p>
          <a:p>
            <a:pPr lvl="1"/>
            <a:r>
              <a:rPr lang="en-US" dirty="0" smtClean="0"/>
              <a:t>Nucleotides – 4</a:t>
            </a:r>
          </a:p>
          <a:p>
            <a:pPr lvl="1"/>
            <a:r>
              <a:rPr lang="en-US" dirty="0" smtClean="0"/>
              <a:t>Amino acids – 20</a:t>
            </a:r>
          </a:p>
          <a:p>
            <a:pPr lvl="1"/>
            <a:endParaRPr lang="en-US" dirty="0"/>
          </a:p>
          <a:p>
            <a:r>
              <a:rPr lang="en-US" dirty="0" smtClean="0"/>
              <a:t>Not all amino acid changes are equally harmful to the protein structure</a:t>
            </a:r>
          </a:p>
          <a:p>
            <a:pPr lvl="1"/>
            <a:r>
              <a:rPr lang="en-US" dirty="0" smtClean="0"/>
              <a:t>Amino acid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Nucleotides – any substitution is “different”</a:t>
            </a:r>
          </a:p>
          <a:p>
            <a:endParaRPr lang="en-US" dirty="0" smtClean="0"/>
          </a:p>
          <a:p>
            <a:r>
              <a:rPr lang="en-US" dirty="0" smtClean="0"/>
              <a:t>Amino Acids</a:t>
            </a:r>
          </a:p>
          <a:p>
            <a:pPr lvl="1"/>
            <a:r>
              <a:rPr lang="en-US" dirty="0" smtClean="0"/>
              <a:t>Substituting similar ones is likely to retain protein structure and function</a:t>
            </a:r>
          </a:p>
          <a:p>
            <a:pPr lvl="1"/>
            <a:r>
              <a:rPr lang="en-US" dirty="0" smtClean="0"/>
              <a:t>Substituting dissimilar ones is likely to change protein structure and disrupt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673" r="-4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175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4990</TotalTime>
  <Words>1214</Words>
  <Application>Microsoft Macintosh PowerPoint</Application>
  <PresentationFormat>On-screen Show (4:3)</PresentationFormat>
  <Paragraphs>187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Substitution Matrices and Protein Alignments</vt:lpstr>
      <vt:lpstr>PowerPoint Presentation</vt:lpstr>
      <vt:lpstr>Protein Alignment</vt:lpstr>
      <vt:lpstr>PowerPoint Presentation</vt:lpstr>
      <vt:lpstr>Protein Alignment</vt:lpstr>
      <vt:lpstr>Protein Alignment</vt:lpstr>
      <vt:lpstr>Protein Alignment</vt:lpstr>
      <vt:lpstr>Amino Acid Substitutions</vt:lpstr>
      <vt:lpstr>Amino Acid Structure </vt:lpstr>
      <vt:lpstr>Amino Acid Structure </vt:lpstr>
      <vt:lpstr>Amino Acid Substitutions</vt:lpstr>
      <vt:lpstr>Amino Acids Determine Protein’s Shape and Function</vt:lpstr>
      <vt:lpstr>Scoring Amino Acid Substitutions</vt:lpstr>
      <vt:lpstr>Scoring Amino Acid Substitutions</vt:lpstr>
      <vt:lpstr>Scoring Amino Acid Substitutions</vt:lpstr>
      <vt:lpstr>Scoring Amino Acid Substitutions</vt:lpstr>
      <vt:lpstr>A Model of Evolutionary Change in Proteins Dayhoff et al., 1978</vt:lpstr>
      <vt:lpstr>A Model of Evolutionary Change in Proteins Dayhoff et al., 1978</vt:lpstr>
      <vt:lpstr>A Model of Evolutionary Change in Proteins Dayhoff et al., 1978</vt:lpstr>
      <vt:lpstr>A Model of Evolutionary Change in Proteins Dayhoff et al., 1978</vt:lpstr>
      <vt:lpstr>PAM matrix</vt:lpstr>
      <vt:lpstr>PAM matrices</vt:lpstr>
      <vt:lpstr>BLOSUM matrix  Heinkoff and Heinkoff, 1992</vt:lpstr>
      <vt:lpstr>PAM vs BLOSUM</vt:lpstr>
      <vt:lpstr>Needleman-Wunsch Algorithm – Nucleotide Alignment – Chap 3</vt:lpstr>
      <vt:lpstr>Needleman-Wunsch Algorithm – Protein Alignment – Chap 5</vt:lpstr>
      <vt:lpstr>Needleman-Wunsch Algorithm – Protein Alignment – Chap 5</vt:lpstr>
      <vt:lpstr>Needleman-Wunsch Algorithm - Protein Alignment – Chap 5</vt:lpstr>
    </vt:vector>
  </TitlesOfParts>
  <Company>Allegheny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Webb</dc:creator>
  <cp:lastModifiedBy>Kristen Webb</cp:lastModifiedBy>
  <cp:revision>164</cp:revision>
  <cp:lastPrinted>2016-02-16T13:50:17Z</cp:lastPrinted>
  <dcterms:created xsi:type="dcterms:W3CDTF">2016-02-15T16:58:50Z</dcterms:created>
  <dcterms:modified xsi:type="dcterms:W3CDTF">2016-03-07T16:44:39Z</dcterms:modified>
</cp:coreProperties>
</file>