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57" r:id="rId3"/>
    <p:sldId id="378" r:id="rId4"/>
    <p:sldId id="362" r:id="rId5"/>
    <p:sldId id="259" r:id="rId6"/>
    <p:sldId id="381" r:id="rId7"/>
    <p:sldId id="379" r:id="rId8"/>
    <p:sldId id="380" r:id="rId9"/>
    <p:sldId id="382" r:id="rId10"/>
    <p:sldId id="383" r:id="rId11"/>
    <p:sldId id="384" r:id="rId12"/>
    <p:sldId id="385" r:id="rId13"/>
    <p:sldId id="386" r:id="rId14"/>
    <p:sldId id="387" r:id="rId15"/>
    <p:sldId id="388" r:id="rId16"/>
    <p:sldId id="389" r:id="rId17"/>
    <p:sldId id="390" r:id="rId18"/>
    <p:sldId id="391" r:id="rId19"/>
    <p:sldId id="392" r:id="rId20"/>
    <p:sldId id="436" r:id="rId21"/>
    <p:sldId id="393" r:id="rId22"/>
    <p:sldId id="394" r:id="rId23"/>
    <p:sldId id="395" r:id="rId24"/>
    <p:sldId id="399" r:id="rId25"/>
    <p:sldId id="471" r:id="rId26"/>
    <p:sldId id="396" r:id="rId27"/>
    <p:sldId id="483" r:id="rId28"/>
    <p:sldId id="398" r:id="rId29"/>
    <p:sldId id="400" r:id="rId30"/>
    <p:sldId id="401" r:id="rId31"/>
    <p:sldId id="402" r:id="rId32"/>
    <p:sldId id="403" r:id="rId33"/>
    <p:sldId id="404" r:id="rId34"/>
    <p:sldId id="405" r:id="rId35"/>
    <p:sldId id="406" r:id="rId36"/>
    <p:sldId id="397" r:id="rId37"/>
    <p:sldId id="407" r:id="rId38"/>
    <p:sldId id="437" r:id="rId39"/>
    <p:sldId id="473" r:id="rId40"/>
    <p:sldId id="408" r:id="rId41"/>
    <p:sldId id="472" r:id="rId42"/>
    <p:sldId id="410" r:id="rId43"/>
    <p:sldId id="469" r:id="rId44"/>
    <p:sldId id="474" r:id="rId45"/>
    <p:sldId id="409" r:id="rId46"/>
    <p:sldId id="486" r:id="rId47"/>
    <p:sldId id="412" r:id="rId48"/>
    <p:sldId id="413" r:id="rId49"/>
    <p:sldId id="414" r:id="rId50"/>
    <p:sldId id="415" r:id="rId51"/>
    <p:sldId id="416" r:id="rId52"/>
    <p:sldId id="417" r:id="rId53"/>
    <p:sldId id="418" r:id="rId54"/>
    <p:sldId id="419" r:id="rId55"/>
    <p:sldId id="420" r:id="rId56"/>
    <p:sldId id="423" r:id="rId57"/>
    <p:sldId id="424" r:id="rId58"/>
    <p:sldId id="421" r:id="rId59"/>
    <p:sldId id="425" r:id="rId60"/>
    <p:sldId id="475" r:id="rId61"/>
    <p:sldId id="476" r:id="rId62"/>
    <p:sldId id="470" r:id="rId63"/>
    <p:sldId id="422" r:id="rId64"/>
    <p:sldId id="427" r:id="rId65"/>
    <p:sldId id="487" r:id="rId66"/>
    <p:sldId id="428" r:id="rId67"/>
    <p:sldId id="429" r:id="rId68"/>
    <p:sldId id="432" r:id="rId69"/>
    <p:sldId id="430" r:id="rId70"/>
    <p:sldId id="426" r:id="rId71"/>
    <p:sldId id="433" r:id="rId72"/>
    <p:sldId id="431" r:id="rId73"/>
    <p:sldId id="434" r:id="rId74"/>
    <p:sldId id="477" r:id="rId75"/>
    <p:sldId id="485" r:id="rId76"/>
    <p:sldId id="439" r:id="rId77"/>
    <p:sldId id="484" r:id="rId78"/>
    <p:sldId id="440" r:id="rId79"/>
    <p:sldId id="443" r:id="rId80"/>
    <p:sldId id="441" r:id="rId81"/>
    <p:sldId id="442" r:id="rId82"/>
    <p:sldId id="444" r:id="rId83"/>
    <p:sldId id="449" r:id="rId84"/>
    <p:sldId id="478" r:id="rId85"/>
    <p:sldId id="446" r:id="rId86"/>
    <p:sldId id="479" r:id="rId87"/>
    <p:sldId id="480" r:id="rId88"/>
    <p:sldId id="481" r:id="rId89"/>
    <p:sldId id="445" r:id="rId90"/>
    <p:sldId id="435" r:id="rId91"/>
    <p:sldId id="447" r:id="rId92"/>
    <p:sldId id="438" r:id="rId93"/>
    <p:sldId id="448" r:id="rId94"/>
    <p:sldId id="482" r:id="rId95"/>
    <p:sldId id="450" r:id="rId96"/>
    <p:sldId id="452" r:id="rId97"/>
    <p:sldId id="451" r:id="rId98"/>
    <p:sldId id="453" r:id="rId99"/>
    <p:sldId id="454" r:id="rId100"/>
    <p:sldId id="455" r:id="rId101"/>
    <p:sldId id="456" r:id="rId102"/>
    <p:sldId id="457" r:id="rId103"/>
    <p:sldId id="458" r:id="rId104"/>
    <p:sldId id="459" r:id="rId105"/>
    <p:sldId id="460" r:id="rId106"/>
    <p:sldId id="461" r:id="rId107"/>
    <p:sldId id="462" r:id="rId108"/>
    <p:sldId id="463" r:id="rId109"/>
    <p:sldId id="464" r:id="rId110"/>
    <p:sldId id="468" r:id="rId111"/>
    <p:sldId id="465" r:id="rId112"/>
    <p:sldId id="466" r:id="rId113"/>
    <p:sldId id="467" r:id="rId114"/>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lued Acer Customer" initials="VAC" lastIdx="4" clrIdx="0"/>
  <p:cmAuthor id="1" name="Utente" initials="U"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3300"/>
    <a:srgbClr val="009900"/>
    <a:srgbClr val="BBE0E3"/>
  </p:clrMru>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62910" autoAdjust="0"/>
  </p:normalViewPr>
  <p:slideViewPr>
    <p:cSldViewPr>
      <p:cViewPr varScale="1">
        <p:scale>
          <a:sx n="51" d="100"/>
          <a:sy n="51" d="100"/>
        </p:scale>
        <p:origin x="-175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04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2-16T19:39:04.578" idx="2">
    <p:pos x="312" y="1"/>
    <p:text>In Computer Science, the term ontology refers specifically to an attempt to formulate an exhaustive and rigorous conceptualization within a given domain. This is typically a hierarchical data structure that contains all the relevant entities, the relationships between them, rules, axioms and constraints specific to the particular domain.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it-IT"/>
          </a:p>
        </p:txBody>
      </p:sp>
      <p:sp>
        <p:nvSpPr>
          <p:cNvPr id="3" name="Segnaposto dat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75FE8D7-B948-4E1E-9860-AF11E0CC3579}" type="datetimeFigureOut">
              <a:rPr lang="it-IT"/>
              <a:pPr>
                <a:defRPr/>
              </a:pPr>
              <a:t>13/10/2016</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smtClean="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smtClean="0"/>
              <a:t>Fare clic per modificare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18A7563-70E0-4DC6-B040-71AD897B406F}"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5862108F-900B-495D-BE5E-0E8E8B9BDEEF}" type="slidenum">
              <a:rPr lang="it-IT"/>
              <a:pPr>
                <a:defRPr/>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1E1F0F5-94EE-4EB4-B6C4-CA91C974A46F}" type="slidenum">
              <a:rPr lang="it-IT"/>
              <a:pPr>
                <a:defRPr/>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F9712BA0-F2BA-4487-B34A-4CCE165338EA}" type="slidenum">
              <a:rPr lang="it-IT"/>
              <a:pPr>
                <a:defRPr/>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783D3E67-3AB3-4A39-855F-49C86499D32F}" type="slidenum">
              <a:rPr lang="it-IT"/>
              <a:pPr>
                <a:defRPr/>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22D6E6-589C-402A-ADF3-5E3A90D673EA}" type="slidenum">
              <a:rPr lang="it-IT"/>
              <a:pPr>
                <a:defRPr/>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C4FD420B-9784-4886-9E41-BE05F2C6A12A}" type="slidenum">
              <a:rPr lang="it-IT"/>
              <a:pPr>
                <a:defRPr/>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E0B7F73E-9CE7-4478-8B7C-9A38950BEF39}" type="slidenum">
              <a:rPr lang="it-IT"/>
              <a:pPr>
                <a:defRPr/>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4BF5E650-67C6-4E25-B798-E3A9ED6B8136}" type="slidenum">
              <a:rPr lang="it-IT"/>
              <a:pPr>
                <a:defRPr/>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DD58EDAA-12FE-4D30-A655-A9509D27486C}" type="slidenum">
              <a:rPr lang="it-IT"/>
              <a:pPr>
                <a:defRPr/>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EFA8C1B-700D-43B3-BA54-A09A87CEC7C3}" type="slidenum">
              <a:rPr lang="it-IT"/>
              <a:pPr>
                <a:defRPr/>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374D9B3B-F900-43CD-ACC3-6E4C2C7F0A38}" type="slidenum">
              <a:rPr lang="it-IT"/>
              <a:pPr>
                <a:defRPr/>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smtClean="0"/>
              <a:t>Fare clic per modificare lo stile del titolo</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it-IT"/>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it-IT"/>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B45AFE0-91E1-44E3-8F9B-5903AABFF515}" type="slidenum">
              <a:rPr lang="it-IT"/>
              <a:pPr>
                <a:defRPr/>
              </a:pPr>
              <a:t>‹#›</a:t>
            </a:fld>
            <a:endParaRPr lang="it-IT"/>
          </a:p>
        </p:txBody>
      </p:sp>
      <p:pic>
        <p:nvPicPr>
          <p:cNvPr id="1031" name="Picture 9" descr="dna1"/>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6.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35.gif"/></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gif"/></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www.ddbj.nig.ac.jp/index-e.html" TargetMode="External"/><Relationship Id="rId5" Type="http://schemas.openxmlformats.org/officeDocument/2006/relationships/hyperlink" Target="http://www.embl.de/" TargetMode="External"/><Relationship Id="rId4" Type="http://schemas.openxmlformats.org/officeDocument/2006/relationships/hyperlink" Target="http://www.ncbi.nlm.nih.gov/"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hyperlink" Target="http://www.uniprot.or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20.gif"/></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5.gif"/></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defRPr/>
            </a:pPr>
            <a:r>
              <a:rPr lang="en-US" sz="4000" dirty="0" smtClean="0">
                <a:effectLst>
                  <a:outerShdw blurRad="38100" dist="38100" dir="2700000" algn="tl">
                    <a:srgbClr val="000000">
                      <a:alpha val="43137"/>
                    </a:srgbClr>
                  </a:outerShdw>
                </a:effectLst>
                <a:latin typeface="Verdana" pitchFamily="34" charset="0"/>
              </a:rPr>
              <a:t>Database search</a:t>
            </a:r>
            <a:br>
              <a:rPr lang="en-US" sz="4000" dirty="0" smtClean="0">
                <a:effectLst>
                  <a:outerShdw blurRad="38100" dist="38100" dir="2700000" algn="tl">
                    <a:srgbClr val="000000">
                      <a:alpha val="43137"/>
                    </a:srgbClr>
                  </a:outerShdw>
                </a:effectLst>
                <a:latin typeface="Verdana" pitchFamily="34" charset="0"/>
              </a:rPr>
            </a:br>
            <a:r>
              <a:rPr lang="en-US" sz="4000" dirty="0" smtClean="0">
                <a:effectLst>
                  <a:outerShdw blurRad="38100" dist="38100" dir="2700000" algn="tl">
                    <a:srgbClr val="000000">
                      <a:alpha val="43137"/>
                    </a:srgbClr>
                  </a:outerShdw>
                </a:effectLst>
                <a:latin typeface="Verdana" pitchFamily="34" charset="0"/>
              </a:rPr>
              <a:t>and </a:t>
            </a:r>
            <a:r>
              <a:rPr lang="en-US" sz="4000" dirty="0" err="1" smtClean="0">
                <a:effectLst>
                  <a:outerShdw blurRad="38100" dist="38100" dir="2700000" algn="tl">
                    <a:srgbClr val="000000">
                      <a:alpha val="43137"/>
                    </a:srgbClr>
                  </a:outerShdw>
                </a:effectLst>
                <a:latin typeface="Verdana" pitchFamily="34" charset="0"/>
              </a:rPr>
              <a:t>pairwise</a:t>
            </a:r>
            <a:r>
              <a:rPr lang="en-US" sz="4000" dirty="0" smtClean="0">
                <a:effectLst>
                  <a:outerShdw blurRad="38100" dist="38100" dir="2700000" algn="tl">
                    <a:srgbClr val="000000">
                      <a:alpha val="43137"/>
                    </a:srgbClr>
                  </a:outerShdw>
                </a:effectLst>
                <a:latin typeface="Verdana" pitchFamily="34" charset="0"/>
              </a:rPr>
              <a:t> alignments</a:t>
            </a:r>
          </a:p>
        </p:txBody>
      </p:sp>
      <p:sp>
        <p:nvSpPr>
          <p:cNvPr id="2051" name="Segnaposto numero diapositiva 3"/>
          <p:cNvSpPr>
            <a:spLocks noGrp="1"/>
          </p:cNvSpPr>
          <p:nvPr>
            <p:ph type="sldNum" sz="quarter" idx="12"/>
          </p:nvPr>
        </p:nvSpPr>
        <p:spPr>
          <a:noFill/>
        </p:spPr>
        <p:txBody>
          <a:bodyPr/>
          <a:lstStyle/>
          <a:p>
            <a:fld id="{9E995A84-3BD7-4F25-9F0B-4E40E1410AFA}" type="slidenum">
              <a:rPr lang="it-IT" smtClean="0"/>
              <a:pPr/>
              <a:t>1</a:t>
            </a:fld>
            <a:endParaRPr lang="it-IT" smtClean="0"/>
          </a:p>
        </p:txBody>
      </p:sp>
      <p:sp>
        <p:nvSpPr>
          <p:cNvPr id="2052" name="Rettangolo 5"/>
          <p:cNvSpPr>
            <a:spLocks noChangeArrowheads="1"/>
          </p:cNvSpPr>
          <p:nvPr/>
        </p:nvSpPr>
        <p:spPr bwMode="auto">
          <a:xfrm>
            <a:off x="76200" y="5562600"/>
            <a:ext cx="7010400" cy="923925"/>
          </a:xfrm>
          <a:prstGeom prst="rect">
            <a:avLst/>
          </a:prstGeom>
          <a:noFill/>
          <a:ln w="9525">
            <a:noFill/>
            <a:miter lim="800000"/>
            <a:headEnd/>
            <a:tailEnd/>
          </a:ln>
        </p:spPr>
        <p:txBody>
          <a:bodyPr>
            <a:spAutoFit/>
          </a:bodyPr>
          <a:lstStyle/>
          <a:p>
            <a:pPr algn="just"/>
            <a:r>
              <a:rPr lang="it-IT" i="1" dirty="0">
                <a:latin typeface="Times New Roman" pitchFamily="18" charset="0"/>
                <a:cs typeface="Times New Roman" pitchFamily="18" charset="0"/>
              </a:rPr>
              <a:t>“</a:t>
            </a:r>
            <a:r>
              <a:rPr lang="en-US" i="1" dirty="0">
                <a:latin typeface="Times New Roman" pitchFamily="18" charset="0"/>
                <a:cs typeface="Times New Roman" pitchFamily="18" charset="0"/>
              </a:rPr>
              <a:t>It is a capital mistake to theorize before one has data. Insensibly one begins to twist facts to suit theories, instead of theories to suit facts.</a:t>
            </a:r>
            <a:r>
              <a:rPr lang="it-IT" i="1" dirty="0">
                <a:latin typeface="Times New Roman" pitchFamily="18" charset="0"/>
                <a:cs typeface="Times New Roman" pitchFamily="18" charset="0"/>
              </a:rPr>
              <a:t>” </a:t>
            </a:r>
          </a:p>
          <a:p>
            <a:pPr algn="just"/>
            <a:r>
              <a:rPr lang="it-IT" dirty="0">
                <a:latin typeface="Times New Roman" pitchFamily="18" charset="0"/>
                <a:cs typeface="Times New Roman" pitchFamily="18" charset="0"/>
              </a:rPr>
              <a:t>(</a:t>
            </a:r>
            <a:r>
              <a:rPr lang="it-IT" sz="1600" dirty="0">
                <a:latin typeface="Times New Roman" pitchFamily="18" charset="0"/>
                <a:cs typeface="Times New Roman" pitchFamily="18" charset="0"/>
              </a:rPr>
              <a:t>A. Conan Doyle, </a:t>
            </a:r>
            <a:r>
              <a:rPr lang="it-IT" sz="1600" i="1" dirty="0">
                <a:latin typeface="Times New Roman" pitchFamily="18" charset="0"/>
                <a:cs typeface="Times New Roman" pitchFamily="18" charset="0"/>
              </a:rPr>
              <a:t>A scandal in Bohemia</a:t>
            </a:r>
            <a:r>
              <a:rPr lang="it-IT" sz="1600" dirty="0">
                <a:latin typeface="Times New Roman" pitchFamily="18" charset="0"/>
                <a:cs typeface="Times New Roman" pitchFamily="18" charset="0"/>
              </a:rPr>
              <a:t>, Strand Magazine, July 1891</a:t>
            </a:r>
            <a:r>
              <a:rPr lang="it-IT"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Dot plots </a:t>
            </a:r>
            <a:r>
              <a:rPr lang="it-IT" dirty="0" smtClean="0">
                <a:effectLst>
                  <a:outerShdw blurRad="38100" dist="38100" dir="2700000" algn="tl">
                    <a:srgbClr val="000000">
                      <a:alpha val="43137"/>
                    </a:srgbClr>
                  </a:outerShdw>
                </a:effectLst>
                <a:latin typeface="Verdana" pitchFamily="34" charset="0"/>
                <a:sym typeface="Symbol" pitchFamily="18" charset="2"/>
              </a:rPr>
              <a:t> 6</a:t>
            </a:r>
            <a:endParaRPr lang="it-IT" dirty="0" smtClean="0">
              <a:effectLst>
                <a:outerShdw blurRad="38100" dist="38100" dir="2700000" algn="tl">
                  <a:srgbClr val="000000">
                    <a:alpha val="43137"/>
                  </a:srgbClr>
                </a:outerShdw>
              </a:effectLst>
              <a:latin typeface="Verdana" pitchFamily="34" charset="0"/>
            </a:endParaRPr>
          </a:p>
        </p:txBody>
      </p:sp>
      <p:sp>
        <p:nvSpPr>
          <p:cNvPr id="11267" name="Rectangle 3"/>
          <p:cNvSpPr>
            <a:spLocks noGrp="1" noChangeArrowheads="1"/>
          </p:cNvSpPr>
          <p:nvPr>
            <p:ph type="body" idx="1"/>
          </p:nvPr>
        </p:nvSpPr>
        <p:spPr/>
        <p:txBody>
          <a:bodyPr/>
          <a:lstStyle/>
          <a:p>
            <a:pPr algn="just" eaLnBrk="1" hangingPunct="1">
              <a:buFontTx/>
              <a:buBlip>
                <a:blip r:embed="rId2"/>
              </a:buBlip>
              <a:defRPr/>
            </a:pPr>
            <a:r>
              <a:rPr lang="en-US" sz="2400" dirty="0" smtClean="0">
                <a:latin typeface="Verdana" pitchFamily="34" charset="0"/>
                <a:ea typeface="Verdana" pitchFamily="34" charset="0"/>
                <a:cs typeface="Verdana" pitchFamily="34" charset="0"/>
              </a:rPr>
              <a:t>A dot plot matrix, that actually considers only identities, does not provide a true indication of the similarity relations between proteins, since the </a:t>
            </a:r>
            <a:r>
              <a:rPr lang="en-US" sz="2400" dirty="0" err="1" smtClean="0">
                <a:latin typeface="Verdana" pitchFamily="34" charset="0"/>
                <a:ea typeface="Verdana" pitchFamily="34" charset="0"/>
                <a:cs typeface="Verdana" pitchFamily="34" charset="0"/>
              </a:rPr>
              <a:t>non</a:t>
            </a:r>
            <a:r>
              <a:rPr lang="en-US" sz="2400" dirty="0" err="1" smtClean="0">
                <a:latin typeface="Verdana" pitchFamily="34" charset="0"/>
                <a:ea typeface="Verdana" pitchFamily="34" charset="0"/>
                <a:cs typeface="Verdana" pitchFamily="34" charset="0"/>
                <a:sym typeface="Symbol"/>
              </a:rPr>
              <a:t></a:t>
            </a:r>
            <a:r>
              <a:rPr lang="en-US" sz="2400" dirty="0" err="1" smtClean="0">
                <a:latin typeface="Verdana" pitchFamily="34" charset="0"/>
                <a:ea typeface="Verdana" pitchFamily="34" charset="0"/>
                <a:cs typeface="Verdana" pitchFamily="34" charset="0"/>
              </a:rPr>
              <a:t>identity</a:t>
            </a:r>
            <a:r>
              <a:rPr lang="en-US" sz="2400" dirty="0" smtClean="0">
                <a:latin typeface="Verdana" pitchFamily="34" charset="0"/>
                <a:ea typeface="Verdana" pitchFamily="34" charset="0"/>
                <a:cs typeface="Verdana" pitchFamily="34" charset="0"/>
              </a:rPr>
              <a:t> among amino acids can have very different biological implications </a:t>
            </a:r>
          </a:p>
          <a:p>
            <a:pPr algn="just" eaLnBrk="1" hangingPunct="1">
              <a:buBlip>
                <a:blip r:embed="rId2"/>
              </a:buBlip>
              <a:defRPr/>
            </a:pPr>
            <a:r>
              <a:rPr lang="en-US" sz="2400" dirty="0" smtClean="0">
                <a:latin typeface="Verdana" pitchFamily="34" charset="0"/>
                <a:ea typeface="Verdana" pitchFamily="34" charset="0"/>
                <a:cs typeface="Verdana" pitchFamily="34" charset="0"/>
              </a:rPr>
              <a:t>In fact:</a:t>
            </a:r>
            <a:endParaRPr lang="it-IT" sz="2400" dirty="0" smtClean="0">
              <a:latin typeface="Verdana" pitchFamily="34" charset="0"/>
            </a:endParaRPr>
          </a:p>
          <a:p>
            <a:pPr lvl="1" algn="just" eaLnBrk="1" hangingPunct="1">
              <a:buSzPct val="70000"/>
              <a:buFontTx/>
              <a:buBlip>
                <a:blip r:embed="rId3"/>
              </a:buBlip>
              <a:defRPr/>
            </a:pPr>
            <a:r>
              <a:rPr lang="en-US" sz="2000" dirty="0" smtClean="0">
                <a:latin typeface="Verdana" pitchFamily="34" charset="0"/>
                <a:ea typeface="Verdana" pitchFamily="34" charset="0"/>
                <a:cs typeface="Verdana" pitchFamily="34" charset="0"/>
              </a:rPr>
              <a:t>In some cases the replacement of a residue with a different one, but with very similar properties (e.g.: </a:t>
            </a:r>
            <a:r>
              <a:rPr lang="en-US" sz="2000" dirty="0" err="1" smtClean="0">
                <a:latin typeface="Verdana" pitchFamily="34" charset="0"/>
                <a:ea typeface="Verdana" pitchFamily="34" charset="0"/>
                <a:cs typeface="Verdana" pitchFamily="34" charset="0"/>
              </a:rPr>
              <a:t>leucine</a:t>
            </a:r>
            <a:r>
              <a:rPr lang="en-US" sz="2000" dirty="0" smtClean="0">
                <a:latin typeface="Verdana" pitchFamily="34" charset="0"/>
                <a:ea typeface="Verdana" pitchFamily="34" charset="0"/>
                <a:cs typeface="Verdana" pitchFamily="34" charset="0"/>
              </a:rPr>
              <a:t> and </a:t>
            </a:r>
            <a:r>
              <a:rPr lang="en-US" sz="2000" dirty="0" err="1" smtClean="0">
                <a:latin typeface="Verdana" pitchFamily="34" charset="0"/>
                <a:ea typeface="Verdana" pitchFamily="34" charset="0"/>
                <a:cs typeface="Verdana" pitchFamily="34" charset="0"/>
              </a:rPr>
              <a:t>isoleucine</a:t>
            </a:r>
            <a:r>
              <a:rPr lang="en-US" sz="2000" dirty="0" smtClean="0">
                <a:latin typeface="Verdana" pitchFamily="34" charset="0"/>
                <a:ea typeface="Verdana" pitchFamily="34" charset="0"/>
                <a:cs typeface="Verdana" pitchFamily="34" charset="0"/>
              </a:rPr>
              <a:t>), can be almost irrelevant</a:t>
            </a:r>
          </a:p>
          <a:p>
            <a:pPr lvl="1" algn="just" eaLnBrk="1" hangingPunct="1">
              <a:buSzPct val="70000"/>
              <a:buFontTx/>
              <a:buBlip>
                <a:blip r:embed="rId3"/>
              </a:buBlip>
              <a:defRPr/>
            </a:pPr>
            <a:r>
              <a:rPr lang="en-US" sz="2000" dirty="0" smtClean="0">
                <a:latin typeface="Verdana" pitchFamily="34" charset="0"/>
                <a:ea typeface="Verdana" pitchFamily="34" charset="0"/>
                <a:cs typeface="Verdana" pitchFamily="34" charset="0"/>
              </a:rPr>
              <a:t>In other cases, two </a:t>
            </a:r>
            <a:r>
              <a:rPr lang="en-US" sz="2000" dirty="0" err="1" smtClean="0">
                <a:latin typeface="Verdana" pitchFamily="34" charset="0"/>
                <a:ea typeface="Verdana" pitchFamily="34" charset="0"/>
                <a:cs typeface="Verdana" pitchFamily="34" charset="0"/>
              </a:rPr>
              <a:t>non</a:t>
            </a:r>
            <a:r>
              <a:rPr lang="en-US" sz="2000" dirty="0" err="1" smtClean="0">
                <a:latin typeface="Verdana" pitchFamily="34" charset="0"/>
                <a:ea typeface="Verdana" pitchFamily="34" charset="0"/>
                <a:cs typeface="Verdana" pitchFamily="34" charset="0"/>
                <a:sym typeface="Symbol"/>
              </a:rPr>
              <a:t>i</a:t>
            </a:r>
            <a:r>
              <a:rPr lang="en-US" sz="2000" dirty="0" err="1" smtClean="0">
                <a:latin typeface="Verdana" pitchFamily="34" charset="0"/>
                <a:ea typeface="Verdana" pitchFamily="34" charset="0"/>
                <a:cs typeface="Verdana" pitchFamily="34" charset="0"/>
              </a:rPr>
              <a:t>dentical</a:t>
            </a:r>
            <a:r>
              <a:rPr lang="en-US" sz="2000" dirty="0" smtClean="0">
                <a:latin typeface="Verdana" pitchFamily="34" charset="0"/>
                <a:ea typeface="Verdana" pitchFamily="34" charset="0"/>
                <a:cs typeface="Verdana" pitchFamily="34" charset="0"/>
              </a:rPr>
              <a:t> residues can have very different properties</a:t>
            </a:r>
            <a:endParaRPr lang="it-IT" sz="2000" dirty="0" smtClean="0">
              <a:latin typeface="Verdana" pitchFamily="34" charset="0"/>
              <a:ea typeface="Verdana" pitchFamily="34" charset="0"/>
              <a:cs typeface="Verdana" pitchFamily="34" charset="0"/>
            </a:endParaRPr>
          </a:p>
        </p:txBody>
      </p:sp>
      <p:sp>
        <p:nvSpPr>
          <p:cNvPr id="11268" name="Segnaposto numero diapositiva 3"/>
          <p:cNvSpPr>
            <a:spLocks noGrp="1"/>
          </p:cNvSpPr>
          <p:nvPr>
            <p:ph type="sldNum" sz="quarter" idx="12"/>
          </p:nvPr>
        </p:nvSpPr>
        <p:spPr>
          <a:noFill/>
        </p:spPr>
        <p:txBody>
          <a:bodyPr/>
          <a:lstStyle/>
          <a:p>
            <a:fld id="{EFABEA49-14FA-4633-8C44-584E1550335E}" type="slidenum">
              <a:rPr lang="it-IT" smtClean="0"/>
              <a:pPr/>
              <a:t>10</a:t>
            </a:fld>
            <a:endParaRPr lang="it-IT"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F49CD2B-4F38-4AB6-AF60-DE1CA5A82616}" type="slidenum">
              <a:rPr lang="it-IT" sz="1400"/>
              <a:pPr algn="r"/>
              <a:t>100</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200" dirty="0">
              <a:effectLst>
                <a:outerShdw blurRad="38100" dist="38100" dir="2700000" algn="tl">
                  <a:srgbClr val="000000">
                    <a:alpha val="43137"/>
                  </a:srgbClr>
                </a:outerShdw>
              </a:effectLst>
              <a:latin typeface="Verdana" pitchFamily="34" charset="0"/>
            </a:endParaRPr>
          </a:p>
          <a:p>
            <a:pPr marL="342900" indent="-342900" algn="just">
              <a:defRPr/>
            </a:pPr>
            <a:r>
              <a:rPr lang="it-IT" sz="2000" dirty="0">
                <a:latin typeface="Verdana" pitchFamily="34" charset="0"/>
              </a:rPr>
              <a:t>	</a:t>
            </a:r>
            <a:r>
              <a:rPr lang="it-IT"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o compare the query sequence </a:t>
            </a:r>
            <a:r>
              <a:rPr lang="it-IT" dirty="0" smtClean="0">
                <a:latin typeface="Verdana" pitchFamily="34" charset="0"/>
                <a:ea typeface="Verdana" pitchFamily="34" charset="0"/>
                <a:cs typeface="Verdana" pitchFamily="34" charset="0"/>
              </a:rPr>
              <a:t>with the target sequence </a:t>
            </a:r>
            <a:r>
              <a:rPr lang="it-IT"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rPr>
              <a:t>TGFIKYLPGACT</a:t>
            </a:r>
            <a:r>
              <a:rPr lang="it-IT" dirty="0">
                <a:latin typeface="Verdana" pitchFamily="34" charset="0"/>
                <a:cs typeface="Courier New" pitchFamily="49" charset="0"/>
              </a:rPr>
              <a:t>, </a:t>
            </a:r>
            <a:r>
              <a:rPr lang="it-IT" dirty="0" smtClean="0">
                <a:latin typeface="Verdana" pitchFamily="34" charset="0"/>
                <a:cs typeface="Courier New" pitchFamily="49" charset="0"/>
              </a:rPr>
              <a:t>a second table is built, with respect to this sequence</a:t>
            </a:r>
            <a:r>
              <a:rPr lang="it-IT"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that correlates the respective positions of the amino acids</a:t>
            </a:r>
            <a:endParaRPr lang="it-IT" dirty="0">
              <a:latin typeface="Verdana" pitchFamily="34" charset="0"/>
              <a:ea typeface="Verdana" pitchFamily="34" charset="0"/>
              <a:cs typeface="Verdana" pitchFamily="34"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sz="800" dirty="0">
              <a:latin typeface="Verdana" pitchFamily="34" charset="0"/>
              <a:cs typeface="Courier New" pitchFamily="49" charset="0"/>
            </a:endParaRPr>
          </a:p>
          <a:p>
            <a:pPr marL="342900" indent="-342900" algn="just">
              <a:defRPr/>
            </a:pPr>
            <a:r>
              <a:rPr lang="it-IT" dirty="0">
                <a:latin typeface="Verdana" pitchFamily="34" charset="0"/>
                <a:cs typeface="Courier New" pitchFamily="49" charset="0"/>
              </a:rPr>
              <a:t>	</a:t>
            </a:r>
            <a:r>
              <a:rPr lang="it-IT" dirty="0" smtClean="0">
                <a:latin typeface="Verdana" pitchFamily="34" charset="0"/>
                <a:ea typeface="Verdana" pitchFamily="34" charset="0"/>
                <a:cs typeface="Verdana" pitchFamily="34" charset="0"/>
              </a:rPr>
              <a:t>Let us consider the position </a:t>
            </a:r>
            <a:r>
              <a:rPr lang="it-IT" dirty="0">
                <a:latin typeface="Verdana" pitchFamily="34" charset="0"/>
                <a:ea typeface="Verdana" pitchFamily="34" charset="0"/>
                <a:cs typeface="Verdana" pitchFamily="34" charset="0"/>
              </a:rPr>
              <a:t>2, </a:t>
            </a:r>
            <a:r>
              <a:rPr lang="en-US" dirty="0" smtClean="0">
                <a:latin typeface="Verdana" pitchFamily="34" charset="0"/>
                <a:ea typeface="Verdana" pitchFamily="34" charset="0"/>
                <a:cs typeface="Verdana" pitchFamily="34" charset="0"/>
              </a:rPr>
              <a:t>relative to the </a:t>
            </a:r>
            <a:r>
              <a:rPr lang="en-US" dirty="0" err="1" smtClean="0">
                <a:latin typeface="Verdana" pitchFamily="34" charset="0"/>
                <a:ea typeface="Verdana" pitchFamily="34" charset="0"/>
                <a:cs typeface="Verdana" pitchFamily="34" charset="0"/>
              </a:rPr>
              <a:t>glycine</a:t>
            </a:r>
            <a:r>
              <a:rPr lang="en-US" dirty="0" smtClean="0">
                <a:latin typeface="Verdana" pitchFamily="34" charset="0"/>
                <a:ea typeface="Verdana" pitchFamily="34" charset="0"/>
                <a:cs typeface="Verdana" pitchFamily="34" charset="0"/>
              </a:rPr>
              <a:t> residue (</a:t>
            </a:r>
            <a:r>
              <a:rPr lang="it-IT" b="1" dirty="0" smtClean="0">
                <a:latin typeface="Courier New" pitchFamily="49" charset="0"/>
                <a:cs typeface="Courier New" pitchFamily="49" charset="0"/>
              </a:rPr>
              <a:t>G</a:t>
            </a:r>
            <a:r>
              <a:rPr lang="en-US" dirty="0" smtClean="0">
                <a:latin typeface="Verdana" pitchFamily="34" charset="0"/>
                <a:ea typeface="Verdana" pitchFamily="34" charset="0"/>
                <a:cs typeface="Verdana" pitchFamily="34" charset="0"/>
              </a:rPr>
              <a:t>)</a:t>
            </a:r>
            <a:endParaRPr lang="it-IT" dirty="0">
              <a:latin typeface="Verdana" pitchFamily="34" charset="0"/>
              <a:ea typeface="Verdana" pitchFamily="34" charset="0"/>
              <a:cs typeface="Verdana" pitchFamily="34" charset="0"/>
            </a:endParaRPr>
          </a:p>
          <a:p>
            <a:pPr marL="1257300" lvl="2" indent="-342900" algn="just">
              <a:buSzPct val="80000"/>
              <a:buFontTx/>
              <a:buBlip>
                <a:blip r:embed="rId3"/>
              </a:buBlip>
              <a:defRPr/>
            </a:pPr>
            <a:r>
              <a:rPr lang="it-IT" dirty="0" smtClean="0">
                <a:latin typeface="Verdana" pitchFamily="34" charset="0"/>
                <a:cs typeface="Courier New" pitchFamily="49" charset="0"/>
              </a:rPr>
              <a:t>In the query sequence, </a:t>
            </a:r>
            <a:r>
              <a:rPr lang="it-IT" b="1" dirty="0" smtClean="0">
                <a:latin typeface="Courier New" pitchFamily="49" charset="0"/>
                <a:cs typeface="Courier New" pitchFamily="49" charset="0"/>
              </a:rPr>
              <a:t>G</a:t>
            </a:r>
            <a:r>
              <a:rPr lang="it-IT" dirty="0" smtClean="0">
                <a:latin typeface="Verdana" pitchFamily="34" charset="0"/>
                <a:cs typeface="Courier New" pitchFamily="49" charset="0"/>
              </a:rPr>
              <a:t> occupies the positions 5 and </a:t>
            </a:r>
            <a:r>
              <a:rPr lang="it-IT" dirty="0">
                <a:latin typeface="Verdana" pitchFamily="34" charset="0"/>
                <a:cs typeface="Courier New" pitchFamily="49" charset="0"/>
              </a:rPr>
              <a:t>12</a:t>
            </a:r>
          </a:p>
          <a:p>
            <a:pPr marL="1257300" lvl="2" indent="-342900" algn="just">
              <a:buSzPct val="80000"/>
              <a:buFontTx/>
              <a:buBlip>
                <a:blip r:embed="rId3"/>
              </a:buBlip>
              <a:defRPr/>
            </a:pPr>
            <a:r>
              <a:rPr lang="en-US" dirty="0" smtClean="0">
                <a:latin typeface="Verdana" pitchFamily="34" charset="0"/>
                <a:ea typeface="Verdana" pitchFamily="34" charset="0"/>
                <a:cs typeface="Verdana" pitchFamily="34" charset="0"/>
              </a:rPr>
              <a:t>The distances between 5 and 12 and the position of the first </a:t>
            </a:r>
            <a:r>
              <a:rPr lang="it-IT" b="1" dirty="0" smtClean="0">
                <a:latin typeface="Courier New" pitchFamily="49" charset="0"/>
                <a:cs typeface="Courier New" pitchFamily="49" charset="0"/>
              </a:rPr>
              <a:t>G</a:t>
            </a:r>
            <a:r>
              <a:rPr lang="en-US" dirty="0" smtClean="0"/>
              <a:t> </a:t>
            </a:r>
            <a:r>
              <a:rPr lang="en-US" dirty="0" smtClean="0">
                <a:latin typeface="Verdana" pitchFamily="34" charset="0"/>
                <a:ea typeface="Verdana" pitchFamily="34" charset="0"/>
                <a:cs typeface="Verdana" pitchFamily="34" charset="0"/>
              </a:rPr>
              <a:t>in the target sequence (2) produce the two values ​​3 and 10</a:t>
            </a:r>
          </a:p>
          <a:p>
            <a:pPr marL="1257300" lvl="2" indent="-342900" algn="just">
              <a:buSzPct val="80000"/>
              <a:buFontTx/>
              <a:buBlip>
                <a:blip r:embed="rId3"/>
              </a:buBlip>
              <a:defRPr/>
            </a:pPr>
            <a:r>
              <a:rPr lang="en-US" dirty="0" smtClean="0">
                <a:latin typeface="Verdana" pitchFamily="34" charset="0"/>
                <a:ea typeface="Verdana" pitchFamily="34" charset="0"/>
                <a:cs typeface="Verdana" pitchFamily="34" charset="0"/>
              </a:rPr>
              <a:t>Similarly, in correspondence of the second </a:t>
            </a:r>
            <a:r>
              <a:rPr lang="it-IT" b="1" dirty="0" smtClean="0">
                <a:latin typeface="Courier New" pitchFamily="49" charset="0"/>
                <a:cs typeface="Courier New" pitchFamily="49" charset="0"/>
              </a:rPr>
              <a:t>G</a:t>
            </a:r>
            <a:r>
              <a:rPr lang="en-US" dirty="0" smtClean="0"/>
              <a:t> </a:t>
            </a:r>
            <a:r>
              <a:rPr lang="en-US" dirty="0" smtClean="0">
                <a:latin typeface="Verdana" pitchFamily="34" charset="0"/>
                <a:ea typeface="Verdana" pitchFamily="34" charset="0"/>
                <a:cs typeface="Verdana" pitchFamily="34" charset="0"/>
              </a:rPr>
              <a:t>in position 9, we obtain the values</a:t>
            </a:r>
            <a:r>
              <a:rPr lang="it-IT" dirty="0" smtClean="0">
                <a:latin typeface="Verdana" pitchFamily="34" charset="0"/>
                <a:ea typeface="Verdana" pitchFamily="34" charset="0"/>
                <a:cs typeface="Verdana" pitchFamily="34" charset="0"/>
              </a:rPr>
              <a:t> </a:t>
            </a:r>
            <a:r>
              <a:rPr lang="it-IT" dirty="0" smtClean="0">
                <a:latin typeface="Verdana" pitchFamily="34" charset="0"/>
                <a:cs typeface="Courier New" pitchFamily="49" charset="0"/>
              </a:rPr>
              <a:t>(5</a:t>
            </a:r>
            <a:r>
              <a:rPr lang="it-IT" dirty="0" smtClean="0">
                <a:latin typeface="Verdana" pitchFamily="34" charset="0"/>
                <a:cs typeface="Courier New" pitchFamily="49" charset="0"/>
                <a:sym typeface="Symbol" pitchFamily="18" charset="2"/>
              </a:rPr>
              <a:t>9)4 e (129)3</a:t>
            </a:r>
            <a:endParaRPr lang="it-IT" dirty="0">
              <a:latin typeface="Verdana" pitchFamily="34" charset="0"/>
              <a:cs typeface="Courier New" pitchFamily="49" charset="0"/>
            </a:endParaRPr>
          </a:p>
          <a:p>
            <a:pPr marL="342900" indent="-342900" algn="just">
              <a:buSzPct val="80000"/>
              <a:defRPr/>
            </a:pPr>
            <a:r>
              <a:rPr lang="it-IT" dirty="0">
                <a:latin typeface="Verdana" pitchFamily="34" charset="0"/>
                <a:cs typeface="Courier New" pitchFamily="49" charset="0"/>
              </a:rPr>
              <a:t>	</a:t>
            </a:r>
          </a:p>
          <a:p>
            <a:pPr marL="1257300" lvl="2" indent="-342900" algn="just">
              <a:buSzPct val="80000"/>
              <a:defRPr/>
            </a:pPr>
            <a:endParaRPr lang="it-IT" dirty="0">
              <a:latin typeface="Verdana" pitchFamily="34" charset="0"/>
              <a:cs typeface="Courier New" pitchFamily="49" charset="0"/>
            </a:endParaRPr>
          </a:p>
          <a:p>
            <a:pPr marL="342900" indent="-342900" algn="just">
              <a:defRPr/>
            </a:pPr>
            <a:r>
              <a:rPr lang="it-IT" sz="2000" dirty="0">
                <a:latin typeface="Verdana" pitchFamily="34" charset="0"/>
              </a:rPr>
              <a:t> </a:t>
            </a:r>
            <a:endParaRPr lang="it-IT" sz="2000" dirty="0">
              <a:latin typeface="Verdana" pitchFamily="34" charset="0"/>
              <a:cs typeface="Courier New" pitchFamily="49" charset="0"/>
            </a:endParaRPr>
          </a:p>
        </p:txBody>
      </p:sp>
      <p:graphicFrame>
        <p:nvGraphicFramePr>
          <p:cNvPr id="10" name="Tabella 9"/>
          <p:cNvGraphicFramePr>
            <a:graphicFrameLocks noGrp="1"/>
          </p:cNvGraphicFramePr>
          <p:nvPr/>
        </p:nvGraphicFramePr>
        <p:xfrm>
          <a:off x="1828800" y="3048000"/>
          <a:ext cx="6096000" cy="1346835"/>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Verdana" pitchFamily="34"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sym typeface="Symbol" pitchFamily="18" charset="2"/>
                        </a:rPr>
                        <a:t>2</a:t>
                      </a: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sym typeface="Symbol" pitchFamily="18" charset="2"/>
                        </a:rPr>
                        <a:t>3</a:t>
                      </a: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sym typeface="Symbol" pitchFamily="18" charset="2"/>
                        </a:rPr>
                        <a:t>4</a:t>
                      </a: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sym typeface="Symbol" pitchFamily="18" charset="2"/>
                        </a:rPr>
                        <a:t>8</a:t>
                      </a: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4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11" name="Rettangolo 10"/>
          <p:cNvSpPr/>
          <p:nvPr/>
        </p:nvSpPr>
        <p:spPr>
          <a:xfrm>
            <a:off x="1828800" y="3048000"/>
            <a:ext cx="6096000" cy="13716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8"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FASTA and its variants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074CA21-4C46-4C06-B9E1-8617332B1AF6}" type="slidenum">
              <a:rPr lang="it-IT" sz="1400"/>
              <a:pPr algn="r"/>
              <a:t>101</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a:t>
            </a:r>
            <a:endParaRPr lang="it-IT" sz="2200" dirty="0">
              <a:effectLst>
                <a:outerShdw blurRad="38100" dist="38100" dir="2700000" algn="tl">
                  <a:srgbClr val="000000">
                    <a:alpha val="43137"/>
                  </a:srgbClr>
                </a:outerShdw>
              </a:effectLst>
              <a:latin typeface="Verdana" pitchFamily="34" charset="0"/>
            </a:endParaRPr>
          </a:p>
          <a:p>
            <a:pPr marL="342900" indent="-342900" algn="just">
              <a:defRPr/>
            </a:pPr>
            <a:r>
              <a:rPr lang="it-IT" sz="2000" dirty="0">
                <a:latin typeface="Verdana" pitchFamily="34" charset="0"/>
              </a:rPr>
              <a:t>	</a:t>
            </a:r>
            <a:r>
              <a:rPr lang="en-US" sz="2000" dirty="0" smtClean="0">
                <a:latin typeface="Verdana" pitchFamily="34" charset="0"/>
                <a:ea typeface="Verdana" pitchFamily="34" charset="0"/>
                <a:cs typeface="Verdana" pitchFamily="34" charset="0"/>
              </a:rPr>
              <a:t>Amino acids that are not found in the query sequence, such as </a:t>
            </a:r>
            <a:r>
              <a:rPr lang="en-US" sz="2000" dirty="0" err="1" smtClean="0">
                <a:latin typeface="Verdana" pitchFamily="34" charset="0"/>
                <a:ea typeface="Verdana" pitchFamily="34" charset="0"/>
                <a:cs typeface="Verdana" pitchFamily="34" charset="0"/>
              </a:rPr>
              <a:t>threonine</a:t>
            </a:r>
            <a:r>
              <a:rPr lang="en-US" sz="2000" dirty="0" smtClean="0">
                <a:latin typeface="Verdana" pitchFamily="34" charset="0"/>
                <a:ea typeface="Verdana" pitchFamily="34" charset="0"/>
                <a:cs typeface="Verdana" pitchFamily="34" charset="0"/>
              </a:rPr>
              <a:t> (</a:t>
            </a:r>
            <a:r>
              <a:rPr lang="it-IT" sz="2000" b="1" dirty="0" smtClean="0">
                <a:latin typeface="Courier New" pitchFamily="49" charset="0"/>
                <a:cs typeface="Courier New" pitchFamily="49" charset="0"/>
              </a:rPr>
              <a:t>T</a:t>
            </a:r>
            <a:r>
              <a:rPr lang="en-US" sz="2000" dirty="0" smtClean="0">
                <a:latin typeface="Verdana" pitchFamily="34" charset="0"/>
                <a:ea typeface="Verdana" pitchFamily="34" charset="0"/>
                <a:cs typeface="Verdana" pitchFamily="34" charset="0"/>
              </a:rPr>
              <a:t>), have not assigned values ​​(the columns in the target table can be deleted)</a:t>
            </a:r>
          </a:p>
          <a:p>
            <a:pPr marL="342900" indent="-342900" algn="just">
              <a:buClr>
                <a:srgbClr val="FF0000"/>
              </a:buClr>
              <a:buFont typeface="Wingdings" pitchFamily="2" charset="2"/>
              <a:buChar char="ð"/>
              <a:defRPr/>
            </a:pPr>
            <a:endParaRPr lang="en-US" sz="2000" dirty="0" smtClean="0">
              <a:latin typeface="Verdana" pitchFamily="34" charset="0"/>
              <a:ea typeface="Verdana" pitchFamily="34" charset="0"/>
              <a:cs typeface="Verdana" pitchFamily="34" charset="0"/>
            </a:endParaRPr>
          </a:p>
          <a:p>
            <a:pPr marL="342900" indent="-342900" algn="just">
              <a:buClr>
                <a:srgbClr val="FF0000"/>
              </a:buClr>
              <a:buFont typeface="Wingdings" pitchFamily="2" charset="2"/>
              <a:buChar char="ð"/>
              <a:defRPr/>
            </a:pPr>
            <a:r>
              <a:rPr lang="en-US" sz="2000" dirty="0" smtClean="0">
                <a:latin typeface="Verdana" pitchFamily="34" charset="0"/>
                <a:ea typeface="Verdana" pitchFamily="34" charset="0"/>
                <a:cs typeface="Verdana" pitchFamily="34" charset="0"/>
              </a:rPr>
              <a:t>The </a:t>
            </a:r>
            <a:r>
              <a:rPr lang="en-US" sz="2000" dirty="0" smtClean="0">
                <a:latin typeface="Verdana" pitchFamily="34" charset="0"/>
                <a:ea typeface="Verdana" pitchFamily="34" charset="0"/>
                <a:cs typeface="Verdana" pitchFamily="34" charset="0"/>
              </a:rPr>
              <a:t>high number of elements with a distance equal to 3 suggests that a shifting of three positions to the left for the query sequence (or of three positions to the right for the target sequence) can produce a reasonable alignment</a:t>
            </a:r>
            <a:endParaRPr lang="it-IT" sz="2000" dirty="0">
              <a:latin typeface="Verdana" pitchFamily="34" charset="0"/>
              <a:ea typeface="Verdana" pitchFamily="34" charset="0"/>
              <a:cs typeface="Verdana" pitchFamily="34" charset="0"/>
            </a:endParaRPr>
          </a:p>
          <a:p>
            <a:pPr marL="342900" indent="-342900" algn="just">
              <a:defRPr/>
            </a:pPr>
            <a:endParaRPr lang="it-IT" sz="800" dirty="0">
              <a:latin typeface="Verdana" pitchFamily="34" charset="0"/>
            </a:endParaRPr>
          </a:p>
          <a:p>
            <a:pPr marL="342900" indent="-342900" algn="just">
              <a:defRPr/>
            </a:pPr>
            <a:r>
              <a:rPr lang="it-IT" sz="2000" dirty="0">
                <a:latin typeface="Verdana" pitchFamily="34" charset="0"/>
                <a:cs typeface="Courier New" pitchFamily="49" charset="0"/>
              </a:rPr>
              <a:t>	</a:t>
            </a:r>
          </a:p>
          <a:p>
            <a:pPr marL="342900" indent="-342900" algn="just">
              <a:defRPr/>
            </a:pPr>
            <a:endParaRPr lang="it-IT" sz="800" dirty="0">
              <a:latin typeface="Verdana" pitchFamily="34" charset="0"/>
              <a:cs typeface="Courier New" pitchFamily="49" charset="0"/>
            </a:endParaRPr>
          </a:p>
          <a:p>
            <a:pPr marL="342900" indent="-342900" algn="just">
              <a:defRPr/>
            </a:pPr>
            <a:r>
              <a:rPr lang="it-IT" dirty="0">
                <a:latin typeface="Verdana" pitchFamily="34" charset="0"/>
                <a:cs typeface="Courier New" pitchFamily="49" charset="0"/>
              </a:rPr>
              <a:t>				</a:t>
            </a:r>
            <a:r>
              <a:rPr lang="it-IT" b="1" dirty="0">
                <a:latin typeface="Courier New" pitchFamily="49" charset="0"/>
                <a:cs typeface="Courier New" pitchFamily="49" charset="0"/>
              </a:rPr>
              <a:t>FAML</a:t>
            </a:r>
            <a:r>
              <a:rPr lang="it-IT" b="1" dirty="0">
                <a:solidFill>
                  <a:srgbClr val="0070C0"/>
                </a:solidFill>
                <a:latin typeface="Courier New" pitchFamily="49" charset="0"/>
                <a:cs typeface="Courier New" pitchFamily="49" charset="0"/>
              </a:rPr>
              <a:t>GFIKYLPG</a:t>
            </a:r>
            <a:r>
              <a:rPr lang="it-IT" b="1" dirty="0">
                <a:latin typeface="Courier New" pitchFamily="49" charset="0"/>
                <a:cs typeface="Courier New" pitchFamily="49" charset="0"/>
              </a:rPr>
              <a:t>CM</a:t>
            </a:r>
          </a:p>
          <a:p>
            <a:pPr marL="342900" indent="-342900" algn="just">
              <a:defRPr/>
            </a:pPr>
            <a:endParaRPr lang="it-IT" b="1" dirty="0">
              <a:latin typeface="Courier New" pitchFamily="49" charset="0"/>
              <a:cs typeface="Courier New" pitchFamily="49" charset="0"/>
            </a:endParaRPr>
          </a:p>
          <a:p>
            <a:pPr marL="342900" indent="-342900" algn="just">
              <a:defRPr/>
            </a:pPr>
            <a:r>
              <a:rPr lang="it-IT" b="1" dirty="0">
                <a:latin typeface="Courier New" pitchFamily="49" charset="0"/>
                <a:cs typeface="Courier New" pitchFamily="49" charset="0"/>
              </a:rPr>
              <a:t>	   			  </a:t>
            </a:r>
            <a:r>
              <a:rPr lang="it-IT" sz="1600" b="1" dirty="0">
                <a:latin typeface="Courier New" pitchFamily="49" charset="0"/>
                <a:cs typeface="Courier New" pitchFamily="49" charset="0"/>
              </a:rPr>
              <a:t> </a:t>
            </a:r>
            <a:r>
              <a:rPr lang="it-IT" b="1" dirty="0">
                <a:latin typeface="Courier New" pitchFamily="49" charset="0"/>
                <a:cs typeface="Courier New" pitchFamily="49" charset="0"/>
              </a:rPr>
              <a:t>T</a:t>
            </a:r>
            <a:r>
              <a:rPr lang="it-IT" b="1" dirty="0">
                <a:solidFill>
                  <a:srgbClr val="0070C0"/>
                </a:solidFill>
                <a:latin typeface="Courier New" pitchFamily="49" charset="0"/>
                <a:cs typeface="Courier New" pitchFamily="49" charset="0"/>
              </a:rPr>
              <a:t>GFIKYLPG</a:t>
            </a:r>
            <a:r>
              <a:rPr lang="it-IT" b="1" dirty="0">
                <a:latin typeface="Courier New" pitchFamily="49" charset="0"/>
                <a:cs typeface="Courier New" pitchFamily="49" charset="0"/>
              </a:rPr>
              <a:t>ACT</a:t>
            </a:r>
          </a:p>
          <a:p>
            <a:pPr marL="342900" indent="-342900" algn="just">
              <a:defRPr/>
            </a:pPr>
            <a:endParaRPr lang="it-IT" sz="800" b="1" dirty="0">
              <a:latin typeface="Courier New" pitchFamily="49" charset="0"/>
              <a:cs typeface="Courier New" pitchFamily="49" charset="0"/>
            </a:endParaRPr>
          </a:p>
          <a:p>
            <a:pPr marL="342900" indent="-342900" algn="just">
              <a:defRPr/>
            </a:pPr>
            <a:r>
              <a:rPr lang="it-IT" b="1" dirty="0">
                <a:latin typeface="Courier New" pitchFamily="49" charset="0"/>
                <a:cs typeface="Courier New" pitchFamily="49" charset="0"/>
              </a:rPr>
              <a:t>	</a:t>
            </a:r>
            <a:endParaRPr lang="it-IT" sz="2000"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r>
              <a:rPr lang="it-IT" dirty="0">
                <a:latin typeface="Verdana" pitchFamily="34" charset="0"/>
                <a:cs typeface="Courier New" pitchFamily="49" charset="0"/>
              </a:rPr>
              <a:t>	</a:t>
            </a:r>
            <a:endParaRPr lang="it-IT" sz="2000" dirty="0">
              <a:latin typeface="Verdana" pitchFamily="34" charset="0"/>
              <a:cs typeface="Courier New" pitchFamily="49" charset="0"/>
            </a:endParaRPr>
          </a:p>
        </p:txBody>
      </p:sp>
      <p:cxnSp>
        <p:nvCxnSpPr>
          <p:cNvPr id="9" name="Connettore 2 8"/>
          <p:cNvCxnSpPr/>
          <p:nvPr/>
        </p:nvCxnSpPr>
        <p:spPr>
          <a:xfrm rot="5400000">
            <a:off x="4723607" y="4761706"/>
            <a:ext cx="228600" cy="1587"/>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rot="5400000">
            <a:off x="3771901" y="4760912"/>
            <a:ext cx="228600" cy="3175"/>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rot="5400000">
            <a:off x="3902869" y="4760119"/>
            <a:ext cx="228600" cy="1588"/>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rot="5400000">
            <a:off x="4039394" y="4760119"/>
            <a:ext cx="228600" cy="1588"/>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5400000">
            <a:off x="4175919" y="4760119"/>
            <a:ext cx="228600" cy="1588"/>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 name="Connettore 2 16"/>
          <p:cNvCxnSpPr/>
          <p:nvPr/>
        </p:nvCxnSpPr>
        <p:spPr>
          <a:xfrm rot="5400000">
            <a:off x="4312444" y="4760119"/>
            <a:ext cx="228600" cy="1588"/>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5400000">
            <a:off x="4442619" y="4760119"/>
            <a:ext cx="228600" cy="1588"/>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rot="5400000">
            <a:off x="4579144" y="4760119"/>
            <a:ext cx="228600" cy="1588"/>
          </a:xfrm>
          <a:prstGeom prst="straightConnector1">
            <a:avLst/>
          </a:prstGeom>
          <a:ln w="25400">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18"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FASTA and its variants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4</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508EE86-55C6-46EC-AE9C-9DA65012B0A2}" type="slidenum">
              <a:rPr lang="it-IT" sz="1400"/>
              <a:pPr algn="r"/>
              <a:t>102</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Blip>
                <a:blip r:embed="rId2"/>
              </a:buBlip>
              <a:defRPr/>
            </a:pPr>
            <a:r>
              <a:rPr lang="en-US" sz="2200" dirty="0" smtClean="0">
                <a:latin typeface="Verdana" pitchFamily="34" charset="0"/>
                <a:ea typeface="Verdana" pitchFamily="34" charset="0"/>
                <a:cs typeface="Verdana" pitchFamily="34" charset="0"/>
              </a:rPr>
              <a:t>Comparing the tables, after the </a:t>
            </a:r>
            <a:r>
              <a:rPr lang="en-US" sz="2400" i="1" dirty="0" smtClean="0">
                <a:latin typeface="Times New Roman" pitchFamily="18" charset="0"/>
                <a:ea typeface="Verdana" pitchFamily="34" charset="0"/>
                <a:cs typeface="Times New Roman" pitchFamily="18" charset="0"/>
              </a:rPr>
              <a:t>ad hoc </a:t>
            </a:r>
            <a:r>
              <a:rPr lang="en-US" sz="2200" dirty="0" smtClean="0">
                <a:latin typeface="Verdana" pitchFamily="34" charset="0"/>
                <a:ea typeface="Verdana" pitchFamily="34" charset="0"/>
                <a:cs typeface="Verdana" pitchFamily="34" charset="0"/>
              </a:rPr>
              <a:t>shift of one of the sequence, the identity areas can be found quickly</a:t>
            </a:r>
          </a:p>
          <a:p>
            <a:pPr marL="342900" indent="-342900" algn="just">
              <a:buBlip>
                <a:blip r:embed="rId2"/>
              </a:buBlip>
              <a:defRPr/>
            </a:pPr>
            <a:r>
              <a:rPr lang="en-US" sz="2200" dirty="0" smtClean="0">
                <a:latin typeface="Verdana" pitchFamily="34" charset="0"/>
                <a:ea typeface="Verdana" pitchFamily="34" charset="0"/>
                <a:cs typeface="Verdana" pitchFamily="34" charset="0"/>
              </a:rPr>
              <a:t>These areas are then joined, to form longer sequences, which are aligned using the Smith-Waterman </a:t>
            </a:r>
            <a:r>
              <a:rPr lang="en-US" sz="2200" dirty="0" smtClean="0">
                <a:latin typeface="Verdana" pitchFamily="34" charset="0"/>
                <a:ea typeface="Verdana" pitchFamily="34" charset="0"/>
                <a:cs typeface="Verdana" pitchFamily="34" charset="0"/>
              </a:rPr>
              <a:t>algorithm with the sequences contained in the database</a:t>
            </a:r>
            <a:endParaRPr lang="en-US" sz="2200" dirty="0" smtClean="0">
              <a:latin typeface="Verdana" pitchFamily="34" charset="0"/>
              <a:ea typeface="Verdana" pitchFamily="34" charset="0"/>
              <a:cs typeface="Verdana" pitchFamily="34" charset="0"/>
            </a:endParaRPr>
          </a:p>
          <a:p>
            <a:pPr marL="342900" indent="-342900" algn="just">
              <a:buBlip>
                <a:blip r:embed="rId2"/>
              </a:buBlip>
              <a:defRPr/>
            </a:pPr>
            <a:r>
              <a:rPr lang="en-US" sz="2200" dirty="0" smtClean="0">
                <a:latin typeface="Verdana" pitchFamily="34" charset="0"/>
                <a:ea typeface="Verdana" pitchFamily="34" charset="0"/>
                <a:cs typeface="Verdana" pitchFamily="34" charset="0"/>
              </a:rPr>
              <a:t>However, since the alignment starts from a known region within two similar sequences, FASTA is much faster than the direct use of dynamic programming, which implies to find a complete alignment between the query sequence and all the possible targets</a:t>
            </a: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endParaRPr lang="it-IT" dirty="0">
              <a:latin typeface="Verdana" pitchFamily="34" charset="0"/>
              <a:cs typeface="Courier New" pitchFamily="49" charset="0"/>
            </a:endParaRPr>
          </a:p>
          <a:p>
            <a:pPr marL="342900" indent="-342900" algn="just">
              <a:defRPr/>
            </a:pPr>
            <a:r>
              <a:rPr lang="it-IT" dirty="0">
                <a:latin typeface="Verdana" pitchFamily="34" charset="0"/>
                <a:cs typeface="Courier New" pitchFamily="49" charset="0"/>
              </a:rPr>
              <a:t>	</a:t>
            </a:r>
            <a:endParaRPr lang="it-IT" sz="2000" dirty="0">
              <a:latin typeface="Verdana" pitchFamily="34" charset="0"/>
              <a:cs typeface="Courier New" pitchFamily="49"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FASTA and its variants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5</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Alignment scores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10240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70BE4FD-F97A-40C3-9098-638D79146A8E}" type="slidenum">
              <a:rPr lang="it-IT" sz="1400"/>
              <a:pPr algn="r"/>
              <a:t>103</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Although a database search will always produce a result, without additional information, the extracted sequences cannot always be considered to be related with the query sequence </a:t>
            </a:r>
          </a:p>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alignment score is the main indicator of how much the search results are similar to the query sequence </a:t>
            </a:r>
            <a:endParaRPr lang="it-IT" sz="220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The alignment scores vary according to the particular search tool </a:t>
            </a: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They do not represent, by themselves, an adequate indicator to establish the actual (evolutionary) correlation between the extracted sequences </a:t>
            </a:r>
            <a:endParaRPr lang="it-IT" sz="2000" kern="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02A8BBF-DF21-412E-B8A6-D4B893036DE7}" type="slidenum">
              <a:rPr lang="it-IT" sz="1400"/>
              <a:pPr algn="r"/>
              <a:t>104</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If the search result gives an alignment score </a:t>
            </a:r>
            <a:r>
              <a:rPr lang="it-IT" sz="2400" i="1" dirty="0" smtClean="0">
                <a:latin typeface="Times New Roman" pitchFamily="18" charset="0"/>
                <a:cs typeface="Times New Roman" pitchFamily="18" charset="0"/>
              </a:rPr>
              <a:t>S</a:t>
            </a:r>
            <a:r>
              <a:rPr lang="en-US" sz="2200" dirty="0" smtClean="0">
                <a:latin typeface="Verdana" pitchFamily="34" charset="0"/>
                <a:ea typeface="Verdana" pitchFamily="34" charset="0"/>
                <a:cs typeface="Verdana" pitchFamily="34" charset="0"/>
              </a:rPr>
              <a:t>, we can then ask:</a:t>
            </a:r>
          </a:p>
          <a:p>
            <a:pPr marL="342900" indent="-342900" algn="just">
              <a:defRPr/>
            </a:pPr>
            <a:r>
              <a:rPr lang="en-US" sz="2200" dirty="0" smtClean="0">
                <a:latin typeface="Verdana" pitchFamily="34" charset="0"/>
                <a:ea typeface="Verdana" pitchFamily="34" charset="0"/>
                <a:cs typeface="Verdana" pitchFamily="34" charset="0"/>
              </a:rPr>
              <a:t>	</a:t>
            </a:r>
            <a:r>
              <a:rPr lang="en-US" sz="20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Given a set of sequences unrelated to the query sequence, which is the probability to randomly find a match with an alignment score equal to </a:t>
            </a:r>
            <a:r>
              <a:rPr lang="en-US" sz="2200" i="1" dirty="0" smtClean="0">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S</a:t>
            </a:r>
            <a:r>
              <a:rPr lang="en-US" sz="20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To address this problem, search engines in biological databases provide additional scores, known as </a:t>
            </a:r>
            <a:r>
              <a:rPr lang="en-US" sz="2400" i="1" dirty="0" smtClean="0">
                <a:latin typeface="Times New Roman" pitchFamily="18" charset="0"/>
                <a:ea typeface="Verdana" pitchFamily="34" charset="0"/>
                <a:cs typeface="Times New Roman" pitchFamily="18" charset="0"/>
              </a:rPr>
              <a:t>E</a:t>
            </a:r>
            <a:r>
              <a:rPr lang="en-US" sz="2200" dirty="0" smtClean="0">
                <a:latin typeface="Verdana" pitchFamily="34" charset="0"/>
                <a:ea typeface="Verdana" pitchFamily="34" charset="0"/>
                <a:cs typeface="Verdana" pitchFamily="34" charset="0"/>
              </a:rPr>
              <a:t> (or </a:t>
            </a:r>
            <a:r>
              <a:rPr lang="en-US" sz="2400" i="1" dirty="0" err="1" smtClean="0">
                <a:latin typeface="Times New Roman" pitchFamily="18" charset="0"/>
                <a:ea typeface="Verdana" pitchFamily="34" charset="0"/>
                <a:cs typeface="Times New Roman" pitchFamily="18" charset="0"/>
              </a:rPr>
              <a:t>E</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value</a:t>
            </a:r>
            <a:r>
              <a:rPr lang="en-US" sz="2200" dirty="0" smtClean="0">
                <a:latin typeface="Verdana" pitchFamily="34" charset="0"/>
                <a:ea typeface="Verdana" pitchFamily="34" charset="0"/>
                <a:cs typeface="Verdana" pitchFamily="34" charset="0"/>
              </a:rPr>
              <a:t>) and </a:t>
            </a:r>
            <a:r>
              <a:rPr lang="en-US" sz="2400" i="1" dirty="0" smtClean="0">
                <a:latin typeface="Times New Roman" pitchFamily="18" charset="0"/>
                <a:ea typeface="Verdana" pitchFamily="34" charset="0"/>
                <a:cs typeface="Times New Roman" pitchFamily="18" charset="0"/>
              </a:rPr>
              <a:t>P</a:t>
            </a:r>
            <a:r>
              <a:rPr lang="en-US" sz="2200" dirty="0" smtClean="0">
                <a:latin typeface="Verdana" pitchFamily="34" charset="0"/>
                <a:ea typeface="Verdana" pitchFamily="34" charset="0"/>
                <a:cs typeface="Verdana" pitchFamily="34" charset="0"/>
              </a:rPr>
              <a:t>, for each output</a:t>
            </a:r>
            <a:endParaRPr lang="it-IT" sz="2200" dirty="0">
              <a:latin typeface="Verdana" pitchFamily="34" charset="0"/>
              <a:cs typeface="Courier New" pitchFamily="49" charset="0"/>
            </a:endParaRPr>
          </a:p>
          <a:p>
            <a:pPr marL="800100" lvl="1" indent="-342900" algn="just">
              <a:buSzPct val="70000"/>
              <a:buFontTx/>
              <a:buBlip>
                <a:blip r:embed="rId3"/>
              </a:buBlip>
              <a:defRPr/>
            </a:pPr>
            <a:r>
              <a:rPr lang="it-IT" sz="2200" i="1" dirty="0" smtClean="0">
                <a:latin typeface="Times New Roman" pitchFamily="18" charset="0"/>
                <a:cs typeface="Times New Roman" pitchFamily="18" charset="0"/>
              </a:rPr>
              <a:t>E</a:t>
            </a:r>
            <a:r>
              <a:rPr lang="it-IT" sz="2000" dirty="0" smtClean="0">
                <a:latin typeface="Verdana" pitchFamily="34" charset="0"/>
                <a:cs typeface="Courier New" pitchFamily="49" charset="0"/>
              </a:rPr>
              <a:t> and </a:t>
            </a:r>
            <a:r>
              <a:rPr lang="it-IT" sz="2200" i="1" dirty="0" smtClean="0">
                <a:latin typeface="Times New Roman" pitchFamily="18" charset="0"/>
                <a:cs typeface="Times New Roman" pitchFamily="18" charset="0"/>
              </a:rPr>
              <a:t>P</a:t>
            </a:r>
            <a:r>
              <a:rPr lang="it-IT" sz="2000" dirty="0" smtClean="0">
                <a:latin typeface="Verdana" pitchFamily="34" charset="0"/>
                <a:cs typeface="Courier New" pitchFamily="49" charset="0"/>
              </a:rPr>
              <a:t> are different because:</a:t>
            </a:r>
            <a:endParaRPr lang="it-IT" sz="2000" dirty="0">
              <a:latin typeface="Verdana" pitchFamily="34" charset="0"/>
              <a:cs typeface="Courier New" pitchFamily="49" charset="0"/>
            </a:endParaRPr>
          </a:p>
          <a:p>
            <a:pPr marL="1257300" lvl="2" indent="-342900" algn="just">
              <a:buSzPct val="80000"/>
              <a:buFontTx/>
              <a:buBlip>
                <a:blip r:embed="rId4"/>
              </a:buBlip>
              <a:defRPr/>
            </a:pPr>
            <a:r>
              <a:rPr lang="it-IT" sz="2000" i="1" dirty="0">
                <a:latin typeface="Times New Roman" pitchFamily="18" charset="0"/>
                <a:cs typeface="Times New Roman" pitchFamily="18" charset="0"/>
              </a:rPr>
              <a:t>E</a:t>
            </a:r>
            <a:r>
              <a:rPr lang="it-IT" dirty="0">
                <a:latin typeface="Verdana" pitchFamily="34" charset="0"/>
                <a:cs typeface="Courier New" pitchFamily="49" charset="0"/>
              </a:rPr>
              <a:t> </a:t>
            </a:r>
            <a:r>
              <a:rPr lang="en-US" dirty="0" smtClean="0">
                <a:latin typeface="Verdana" pitchFamily="34" charset="0"/>
                <a:ea typeface="Verdana" pitchFamily="34" charset="0"/>
                <a:cs typeface="Verdana" pitchFamily="34" charset="0"/>
              </a:rPr>
              <a:t>is proportional to the expected number of random sequences with an alignment score</a:t>
            </a:r>
            <a:r>
              <a:rPr lang="it-IT" dirty="0" smtClean="0">
                <a:latin typeface="Verdana" pitchFamily="34" charset="0"/>
                <a:ea typeface="Verdana" pitchFamily="34" charset="0"/>
                <a:cs typeface="Verdana" pitchFamily="34" charset="0"/>
              </a:rPr>
              <a:t> </a:t>
            </a:r>
            <a:r>
              <a:rPr lang="it-IT" dirty="0">
                <a:latin typeface="Verdana" pitchFamily="34" charset="0"/>
                <a:cs typeface="Courier New" pitchFamily="49" charset="0"/>
                <a:sym typeface="Symbol" pitchFamily="18" charset="2"/>
              </a:rPr>
              <a:t> </a:t>
            </a:r>
            <a:r>
              <a:rPr lang="it-IT" sz="2000" i="1" dirty="0">
                <a:latin typeface="Times New Roman" pitchFamily="18" charset="0"/>
                <a:cs typeface="Times New Roman" pitchFamily="18" charset="0"/>
                <a:sym typeface="Symbol" pitchFamily="18" charset="2"/>
              </a:rPr>
              <a:t>S</a:t>
            </a:r>
          </a:p>
          <a:p>
            <a:pPr marL="1257300" lvl="2" indent="-342900" algn="just">
              <a:buSzPct val="80000"/>
              <a:buFontTx/>
              <a:buBlip>
                <a:blip r:embed="rId4"/>
              </a:buBlip>
              <a:defRPr/>
            </a:pPr>
            <a:r>
              <a:rPr lang="it-IT" sz="2000" i="1" dirty="0">
                <a:latin typeface="Times New Roman" pitchFamily="18" charset="0"/>
                <a:cs typeface="Times New Roman" pitchFamily="18" charset="0"/>
                <a:sym typeface="Symbol" pitchFamily="18" charset="2"/>
              </a:rPr>
              <a:t>P</a:t>
            </a:r>
            <a:r>
              <a:rPr lang="it-IT" dirty="0">
                <a:latin typeface="Verdana" pitchFamily="34" charset="0"/>
                <a:cs typeface="Courier New" pitchFamily="49" charset="0"/>
                <a:sym typeface="Symbol" pitchFamily="18" charset="2"/>
              </a:rPr>
              <a:t> </a:t>
            </a:r>
            <a:r>
              <a:rPr lang="en-US" dirty="0" smtClean="0">
                <a:latin typeface="Verdana" pitchFamily="34" charset="0"/>
                <a:ea typeface="Verdana" pitchFamily="34" charset="0"/>
                <a:cs typeface="Verdana" pitchFamily="34" charset="0"/>
              </a:rPr>
              <a:t>represents the probability that the database contains one or more random sequences with score</a:t>
            </a:r>
            <a:r>
              <a:rPr lang="it-IT" dirty="0" smtClean="0">
                <a:latin typeface="Verdana" pitchFamily="34" charset="0"/>
                <a:ea typeface="Verdana" pitchFamily="34" charset="0"/>
                <a:cs typeface="Verdana" pitchFamily="34" charset="0"/>
                <a:sym typeface="Symbol" pitchFamily="18" charset="2"/>
              </a:rPr>
              <a:t> </a:t>
            </a:r>
            <a:r>
              <a:rPr lang="it-IT" dirty="0">
                <a:latin typeface="Verdana" pitchFamily="34" charset="0"/>
                <a:cs typeface="Courier New" pitchFamily="49" charset="0"/>
                <a:sym typeface="Symbol" pitchFamily="18" charset="2"/>
              </a:rPr>
              <a:t> </a:t>
            </a:r>
            <a:r>
              <a:rPr lang="it-IT" sz="2000" i="1" dirty="0">
                <a:latin typeface="Times New Roman" pitchFamily="18" charset="0"/>
                <a:cs typeface="Times New Roman" pitchFamily="18" charset="0"/>
                <a:sym typeface="Symbol" pitchFamily="18" charset="2"/>
              </a:rPr>
              <a:t>S</a:t>
            </a:r>
          </a:p>
          <a:p>
            <a:pPr marL="800100" lvl="1" indent="-342900" algn="just">
              <a:buFontTx/>
              <a:buBlip>
                <a:blip r:embed="rId5"/>
              </a:buBlip>
              <a:defRPr/>
            </a:pPr>
            <a:r>
              <a:rPr lang="it-IT" sz="2000" dirty="0" smtClean="0">
                <a:latin typeface="Verdana" pitchFamily="34" charset="0"/>
                <a:cs typeface="Courier New" pitchFamily="49" charset="0"/>
                <a:sym typeface="Symbol" pitchFamily="18" charset="2"/>
              </a:rPr>
              <a:t>They are closely related and often they have “similar” values</a:t>
            </a:r>
            <a:endParaRPr lang="it-IT" sz="2000" dirty="0">
              <a:latin typeface="Verdana" pitchFamily="34" charset="0"/>
              <a:cs typeface="Courier New" pitchFamily="49"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Alignment scores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0BBC5D8-51D4-4C8D-AB91-2F7771E12699}" type="slidenum">
              <a:rPr lang="it-IT" sz="1400"/>
              <a:pPr algn="r"/>
              <a:t>105</a:t>
            </a:fld>
            <a:endParaRPr lang="it-IT" sz="1400"/>
          </a:p>
        </p:txBody>
      </p:sp>
      <p:sp>
        <p:nvSpPr>
          <p:cNvPr id="104452"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r>
              <a:rPr lang="it-IT" sz="2200" dirty="0" smtClean="0">
                <a:latin typeface="Verdana" pitchFamily="34" charset="0"/>
              </a:rPr>
              <a:t>Small values for </a:t>
            </a:r>
            <a:r>
              <a:rPr lang="it-IT" sz="2400" i="1" dirty="0" smtClean="0">
                <a:latin typeface="Times New Roman" pitchFamily="18" charset="0"/>
                <a:cs typeface="Times New Roman" pitchFamily="18" charset="0"/>
              </a:rPr>
              <a:t>E</a:t>
            </a:r>
            <a:r>
              <a:rPr lang="it-IT" sz="2200" dirty="0" smtClean="0">
                <a:latin typeface="Verdana" pitchFamily="34" charset="0"/>
              </a:rPr>
              <a:t> and </a:t>
            </a:r>
            <a:r>
              <a:rPr lang="it-IT" sz="2400" i="1" dirty="0">
                <a:latin typeface="Times New Roman" pitchFamily="18" charset="0"/>
                <a:cs typeface="Times New Roman" pitchFamily="18" charset="0"/>
              </a:rPr>
              <a:t>P</a:t>
            </a:r>
            <a:r>
              <a:rPr lang="it-IT" sz="2200" dirty="0">
                <a:latin typeface="Verdana" pitchFamily="34" charset="0"/>
              </a:rPr>
              <a:t> </a:t>
            </a:r>
            <a:r>
              <a:rPr lang="en-US" sz="2200" dirty="0" smtClean="0">
                <a:latin typeface="Verdana" pitchFamily="34" charset="0"/>
                <a:ea typeface="Verdana" pitchFamily="34" charset="0"/>
                <a:cs typeface="Verdana" pitchFamily="34" charset="0"/>
              </a:rPr>
              <a:t>indicate a very low probability that the result of a search has been obtained casually </a:t>
            </a:r>
            <a:endParaRPr lang="it-IT" sz="2200" dirty="0" smtClean="0">
              <a:latin typeface="Verdana" pitchFamily="34" charset="0"/>
              <a:ea typeface="Verdana" pitchFamily="34" charset="0"/>
              <a:cs typeface="Verdana" pitchFamily="34" charset="0"/>
            </a:endParaRPr>
          </a:p>
          <a:p>
            <a:pPr marL="342900" indent="-342900" algn="just">
              <a:buFontTx/>
              <a:buBlip>
                <a:blip r:embed="rId2"/>
              </a:buBlip>
            </a:pPr>
            <a:r>
              <a:rPr lang="it-IT" sz="2200" dirty="0" smtClean="0">
                <a:latin typeface="Verdana" pitchFamily="34" charset="0"/>
                <a:cs typeface="Courier New" pitchFamily="49" charset="0"/>
              </a:rPr>
              <a:t>Values of </a:t>
            </a:r>
            <a:r>
              <a:rPr lang="it-IT" sz="2400" i="1" dirty="0" smtClean="0">
                <a:latin typeface="Times New Roman" pitchFamily="18" charset="0"/>
                <a:cs typeface="Times New Roman" pitchFamily="18" charset="0"/>
              </a:rPr>
              <a:t>E</a:t>
            </a:r>
            <a:r>
              <a:rPr lang="it-IT" sz="300" dirty="0" smtClean="0">
                <a:latin typeface="Verdana" pitchFamily="34" charset="0"/>
                <a:cs typeface="Courier New" pitchFamily="49" charset="0"/>
              </a:rPr>
              <a:t> </a:t>
            </a:r>
            <a:r>
              <a:rPr lang="it-IT" sz="2200" dirty="0" smtClean="0">
                <a:latin typeface="Verdana" pitchFamily="34" charset="0"/>
                <a:cs typeface="Courier New" pitchFamily="49" charset="0"/>
                <a:sym typeface="Symbol" pitchFamily="18" charset="2"/>
              </a:rPr>
              <a:t></a:t>
            </a:r>
            <a:r>
              <a:rPr lang="it-IT" sz="300" dirty="0" smtClean="0">
                <a:latin typeface="Verdana" pitchFamily="34" charset="0"/>
                <a:cs typeface="Courier New" pitchFamily="49" charset="0"/>
                <a:sym typeface="Symbol" pitchFamily="18" charset="2"/>
              </a:rPr>
              <a:t> </a:t>
            </a:r>
            <a:r>
              <a:rPr lang="it-IT" sz="2200" dirty="0" smtClean="0">
                <a:latin typeface="Verdana" pitchFamily="34" charset="0"/>
                <a:cs typeface="Courier New" pitchFamily="49" charset="0"/>
                <a:sym typeface="Symbol" pitchFamily="18" charset="2"/>
              </a:rPr>
              <a:t>10</a:t>
            </a:r>
            <a:r>
              <a:rPr lang="it-IT" sz="2200" baseline="30000" dirty="0">
                <a:latin typeface="Verdana" pitchFamily="34" charset="0"/>
                <a:cs typeface="Courier New" pitchFamily="49" charset="0"/>
                <a:sym typeface="Symbol" pitchFamily="18" charset="2"/>
              </a:rPr>
              <a:t>3</a:t>
            </a:r>
            <a:r>
              <a:rPr lang="it-IT" sz="2200" dirty="0">
                <a:latin typeface="Verdana" pitchFamily="34" charset="0"/>
                <a:cs typeface="Courier New" pitchFamily="49" charset="0"/>
                <a:sym typeface="Symbol" pitchFamily="18" charset="2"/>
              </a:rPr>
              <a:t> </a:t>
            </a:r>
            <a:r>
              <a:rPr lang="en-US" sz="2200" dirty="0" smtClean="0">
                <a:latin typeface="Verdana" pitchFamily="34" charset="0"/>
                <a:ea typeface="Verdana" pitchFamily="34" charset="0"/>
                <a:cs typeface="Verdana" pitchFamily="34" charset="0"/>
              </a:rPr>
              <a:t>are considered indicative of statistically significant results </a:t>
            </a:r>
            <a:endParaRPr lang="it-IT" sz="2200" dirty="0">
              <a:latin typeface="Verdana" pitchFamily="34" charset="0"/>
              <a:cs typeface="Courier New" pitchFamily="49" charset="0"/>
              <a:sym typeface="Symbol" pitchFamily="18" charset="2"/>
            </a:endParaRPr>
          </a:p>
          <a:p>
            <a:pPr marL="342900" indent="-342900" algn="just">
              <a:buFontTx/>
              <a:buBlip>
                <a:blip r:embed="rId2"/>
              </a:buBlip>
            </a:pPr>
            <a:r>
              <a:rPr lang="en-US" sz="2200" dirty="0" smtClean="0">
                <a:latin typeface="Verdana" pitchFamily="34" charset="0"/>
                <a:ea typeface="Verdana" pitchFamily="34" charset="0"/>
                <a:cs typeface="Verdana" pitchFamily="34" charset="0"/>
              </a:rPr>
              <a:t>Often, the alignment algorithms provide results with</a:t>
            </a:r>
            <a:r>
              <a:rPr lang="it-IT" sz="2200" dirty="0" smtClean="0">
                <a:latin typeface="Verdana" pitchFamily="34" charset="0"/>
                <a:cs typeface="Courier New" pitchFamily="49" charset="0"/>
                <a:sym typeface="Symbol" pitchFamily="18" charset="2"/>
              </a:rPr>
              <a:t> </a:t>
            </a:r>
            <a:r>
              <a:rPr lang="it-IT" sz="2400" i="1" dirty="0">
                <a:latin typeface="Times New Roman" pitchFamily="18" charset="0"/>
                <a:cs typeface="Times New Roman" pitchFamily="18" charset="0"/>
                <a:sym typeface="Symbol" pitchFamily="18" charset="2"/>
              </a:rPr>
              <a:t>E</a:t>
            </a:r>
            <a:r>
              <a:rPr lang="it-IT" sz="2200" dirty="0">
                <a:latin typeface="Verdana" pitchFamily="34" charset="0"/>
                <a:cs typeface="Courier New" pitchFamily="49" charset="0"/>
                <a:sym typeface="Symbol" pitchFamily="18" charset="2"/>
              </a:rPr>
              <a:t>  10</a:t>
            </a:r>
            <a:r>
              <a:rPr lang="it-IT" sz="2200" baseline="30000" dirty="0">
                <a:latin typeface="Verdana" pitchFamily="34" charset="0"/>
                <a:cs typeface="Courier New" pitchFamily="49" charset="0"/>
                <a:sym typeface="Symbol" pitchFamily="18" charset="2"/>
              </a:rPr>
              <a:t>50</a:t>
            </a:r>
          </a:p>
          <a:p>
            <a:pPr marL="800100" lvl="1" indent="-342900" algn="just">
              <a:buFontTx/>
              <a:buBlip>
                <a:blip r:embed="rId3"/>
              </a:buBlip>
            </a:pPr>
            <a:r>
              <a:rPr lang="en-US" sz="2000" dirty="0" smtClean="0">
                <a:latin typeface="Verdana" pitchFamily="34" charset="0"/>
                <a:ea typeface="Verdana" pitchFamily="34" charset="0"/>
                <a:cs typeface="Verdana" pitchFamily="34" charset="0"/>
              </a:rPr>
              <a:t>There is a strong likelihood of evolutionary relationship between the query sequence and the search results </a:t>
            </a:r>
            <a:endParaRPr lang="it-IT" sz="2000" dirty="0">
              <a:latin typeface="Verdana" pitchFamily="34" charset="0"/>
              <a:ea typeface="Verdana" pitchFamily="34" charset="0"/>
              <a:cs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Alignment scores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Multiple alignments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10547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3A5B467-3EF5-4013-88AE-9A762FA9477E}" type="slidenum">
              <a:rPr lang="it-IT" sz="1400"/>
              <a:pPr algn="r"/>
              <a:t>106</a:t>
            </a:fld>
            <a:endParaRPr lang="it-IT" sz="1400"/>
          </a:p>
        </p:txBody>
      </p:sp>
      <p:sp>
        <p:nvSpPr>
          <p:cNvPr id="7" name="Rectangle 3"/>
          <p:cNvSpPr txBox="1">
            <a:spLocks noChangeArrowheads="1"/>
          </p:cNvSpPr>
          <p:nvPr/>
        </p:nvSpPr>
        <p:spPr bwMode="auto">
          <a:xfrm>
            <a:off x="457200" y="1295400"/>
            <a:ext cx="8305800" cy="50292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000" dirty="0" smtClean="0">
                <a:latin typeface="Verdana" pitchFamily="34" charset="0"/>
                <a:ea typeface="Verdana" pitchFamily="34" charset="0"/>
                <a:cs typeface="Verdana" pitchFamily="34" charset="0"/>
              </a:rPr>
              <a:t>Multiple alignments are useful when observing a certain number of “similar” sequences, for example to determine the frequencies of substitution </a:t>
            </a:r>
          </a:p>
          <a:p>
            <a:pPr marL="342900" indent="-342900" algn="just">
              <a:spcBef>
                <a:spcPts val="0"/>
              </a:spcBef>
              <a:buFontTx/>
              <a:buBlip>
                <a:blip r:embed="rId2"/>
              </a:buBlip>
              <a:defRPr/>
            </a:pPr>
            <a:r>
              <a:rPr lang="en-US" sz="2000" dirty="0" smtClean="0">
                <a:latin typeface="Verdana" pitchFamily="34" charset="0"/>
                <a:ea typeface="Verdana" pitchFamily="34" charset="0"/>
                <a:cs typeface="Verdana" pitchFamily="34" charset="0"/>
              </a:rPr>
              <a:t>A multiple alignment can summarize the evolutionary history of a protein family</a:t>
            </a:r>
            <a:endParaRPr lang="it-IT" sz="2000" kern="0" dirty="0">
              <a:latin typeface="Verdana" pitchFamily="34" charset="0"/>
              <a:cs typeface="Courier New" pitchFamily="49" charset="0"/>
            </a:endParaRPr>
          </a:p>
          <a:p>
            <a:pPr marL="800100" lvl="1" indent="-342900" algn="just">
              <a:spcBef>
                <a:spcPts val="0"/>
              </a:spcBef>
              <a:buSzPct val="70000"/>
              <a:buFontTx/>
              <a:buBlip>
                <a:blip r:embed="rId3"/>
              </a:buBlip>
              <a:defRPr/>
            </a:pPr>
            <a:r>
              <a:rPr lang="it-IT" kern="0" dirty="0" smtClean="0">
                <a:latin typeface="Verdana" pitchFamily="34" charset="0"/>
                <a:cs typeface="Courier New" pitchFamily="49" charset="0"/>
              </a:rPr>
              <a:t>Therefore, we can obtain information about:</a:t>
            </a:r>
            <a:endParaRPr lang="it-IT" kern="0" dirty="0">
              <a:latin typeface="Verdana" pitchFamily="34" charset="0"/>
              <a:cs typeface="Courier New" pitchFamily="49" charset="0"/>
            </a:endParaRPr>
          </a:p>
          <a:p>
            <a:pPr marL="1257300" lvl="2" indent="-342900" algn="just">
              <a:spcBef>
                <a:spcPts val="0"/>
              </a:spcBef>
              <a:buSzPct val="80000"/>
              <a:buFontTx/>
              <a:buBlip>
                <a:blip r:embed="rId4"/>
              </a:buBlip>
              <a:defRPr/>
            </a:pPr>
            <a:r>
              <a:rPr lang="en-US" sz="1600" dirty="0" smtClean="0">
                <a:latin typeface="Verdana" pitchFamily="34" charset="0"/>
                <a:ea typeface="Verdana" pitchFamily="34" charset="0"/>
                <a:cs typeface="Verdana" pitchFamily="34" charset="0"/>
              </a:rPr>
              <a:t>The conservation of residues dependent on the protein function </a:t>
            </a:r>
          </a:p>
          <a:p>
            <a:pPr marL="1257300" lvl="2" indent="-342900" algn="just">
              <a:spcBef>
                <a:spcPts val="0"/>
              </a:spcBef>
              <a:buSzPct val="80000"/>
              <a:buFontTx/>
              <a:buBlip>
                <a:blip r:embed="rId4"/>
              </a:buBlip>
              <a:defRPr/>
            </a:pPr>
            <a:r>
              <a:rPr lang="en-US" sz="1600" dirty="0" smtClean="0">
                <a:latin typeface="Verdana" pitchFamily="34" charset="0"/>
                <a:ea typeface="Verdana" pitchFamily="34" charset="0"/>
                <a:cs typeface="Verdana" pitchFamily="34" charset="0"/>
              </a:rPr>
              <a:t>The conservation of residues dependent on the protein structure</a:t>
            </a:r>
            <a:endParaRPr lang="it-IT" sz="1600" kern="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en-US" dirty="0" smtClean="0">
                <a:latin typeface="Verdana" pitchFamily="34" charset="0"/>
                <a:ea typeface="Verdana" pitchFamily="34" charset="0"/>
                <a:cs typeface="Verdana" pitchFamily="34" charset="0"/>
              </a:rPr>
              <a:t>Examples of functional/structural information that can be obtained from a multiple alignment:</a:t>
            </a:r>
            <a:endParaRPr lang="it-IT" kern="0" dirty="0">
              <a:latin typeface="Verdana" pitchFamily="34" charset="0"/>
              <a:ea typeface="Verdana" pitchFamily="34" charset="0"/>
              <a:cs typeface="Verdana" pitchFamily="34" charset="0"/>
            </a:endParaRPr>
          </a:p>
          <a:p>
            <a:pPr marL="1257300" lvl="2" indent="-342900" algn="just">
              <a:spcBef>
                <a:spcPts val="0"/>
              </a:spcBef>
              <a:buSzPct val="80000"/>
              <a:buFontTx/>
              <a:buBlip>
                <a:blip r:embed="rId4"/>
              </a:buBlip>
              <a:defRPr/>
            </a:pPr>
            <a:r>
              <a:rPr lang="en-US" sz="1600" dirty="0" smtClean="0">
                <a:latin typeface="Verdana" pitchFamily="34" charset="0"/>
                <a:ea typeface="Verdana" pitchFamily="34" charset="0"/>
                <a:cs typeface="Verdana" pitchFamily="34" charset="0"/>
              </a:rPr>
              <a:t>In enzymes, the most conserved regions probably correspond to the active site </a:t>
            </a:r>
          </a:p>
          <a:p>
            <a:pPr marL="1257300" lvl="2" indent="-342900" algn="just">
              <a:spcBef>
                <a:spcPts val="0"/>
              </a:spcBef>
              <a:buSzPct val="80000"/>
              <a:buFontTx/>
              <a:buBlip>
                <a:blip r:embed="rId4"/>
              </a:buBlip>
              <a:defRPr/>
            </a:pPr>
            <a:r>
              <a:rPr lang="en-US" sz="1600" dirty="0" smtClean="0">
                <a:latin typeface="Verdana" pitchFamily="34" charset="0"/>
                <a:ea typeface="Verdana" pitchFamily="34" charset="0"/>
                <a:cs typeface="Verdana" pitchFamily="34" charset="0"/>
              </a:rPr>
              <a:t>A conserved pattern of hydrophobic residues alternating with hydrophilic residues suggests a </a:t>
            </a:r>
            <a:r>
              <a:rPr lang="en-US" sz="1600" dirty="0" smtClean="0">
                <a:latin typeface="Verdana" pitchFamily="34" charset="0"/>
                <a:ea typeface="Verdana" pitchFamily="34" charset="0"/>
                <a:cs typeface="Verdana" pitchFamily="34" charset="0"/>
                <a:sym typeface="Symbol"/>
              </a:rPr>
              <a:t></a:t>
            </a:r>
            <a:r>
              <a:rPr lang="en-US" sz="1600" dirty="0" smtClean="0">
                <a:latin typeface="Verdana" pitchFamily="34" charset="0"/>
                <a:ea typeface="Verdana" pitchFamily="34" charset="0"/>
                <a:cs typeface="Verdana" pitchFamily="34" charset="0"/>
              </a:rPr>
              <a:t>sheet </a:t>
            </a:r>
          </a:p>
          <a:p>
            <a:pPr marL="1257300" lvl="2" indent="-342900" algn="just">
              <a:spcBef>
                <a:spcPts val="0"/>
              </a:spcBef>
              <a:buSzPct val="80000"/>
              <a:buFontTx/>
              <a:buBlip>
                <a:blip r:embed="rId4"/>
              </a:buBlip>
              <a:defRPr/>
            </a:pPr>
            <a:r>
              <a:rPr lang="en-US" sz="1600" dirty="0" smtClean="0">
                <a:latin typeface="Verdana" pitchFamily="34" charset="0"/>
                <a:ea typeface="Verdana" pitchFamily="34" charset="0"/>
                <a:cs typeface="Verdana" pitchFamily="34" charset="0"/>
              </a:rPr>
              <a:t>A conserved pattern of hydrophobic residues every four residues suggests the existence of an </a:t>
            </a:r>
            <a:r>
              <a:rPr lang="en-US" sz="1600" dirty="0" smtClean="0">
                <a:latin typeface="Verdana" pitchFamily="34" charset="0"/>
                <a:ea typeface="Verdana" pitchFamily="34" charset="0"/>
                <a:cs typeface="Verdana" pitchFamily="34" charset="0"/>
                <a:sym typeface="Symbol"/>
              </a:rPr>
              <a:t></a:t>
            </a:r>
            <a:r>
              <a:rPr lang="en-US" sz="1600" dirty="0" smtClean="0">
                <a:latin typeface="Verdana" pitchFamily="34" charset="0"/>
                <a:ea typeface="Verdana" pitchFamily="34" charset="0"/>
                <a:cs typeface="Verdana" pitchFamily="34" charset="0"/>
              </a:rPr>
              <a:t>helix</a:t>
            </a:r>
            <a:endParaRPr lang="it-IT" sz="1600" kern="0" dirty="0">
              <a:latin typeface="Verdana" pitchFamily="34" charset="0"/>
              <a:ea typeface="Verdana" pitchFamily="34" charset="0"/>
              <a:cs typeface="Verdana" pitchFamily="34" charset="0"/>
            </a:endParaRPr>
          </a:p>
          <a:p>
            <a:pPr marL="342900" indent="-342900" algn="just">
              <a:spcBef>
                <a:spcPts val="0"/>
              </a:spcBef>
              <a:buSzPct val="100000"/>
              <a:buFontTx/>
              <a:buBlip>
                <a:blip r:embed="rId5"/>
              </a:buBlip>
              <a:defRPr/>
            </a:pPr>
            <a:r>
              <a:rPr lang="en-US" sz="2000" dirty="0" smtClean="0">
                <a:latin typeface="Verdana" pitchFamily="34" charset="0"/>
                <a:ea typeface="Verdana" pitchFamily="34" charset="0"/>
                <a:cs typeface="Verdana" pitchFamily="34" charset="0"/>
              </a:rPr>
              <a:t>Multiple alignments are also extremely useful for creating score matrices, like PAM and BLOSUM</a:t>
            </a:r>
            <a:endParaRPr lang="it-IT" sz="2000" kern="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70319E5-3617-4E38-88FB-F4D0785A6451}" type="slidenum">
              <a:rPr lang="it-IT" sz="1400"/>
              <a:pPr algn="r"/>
              <a:t>107</a:t>
            </a:fld>
            <a:endParaRPr lang="it-IT" sz="1400"/>
          </a:p>
        </p:txBody>
      </p:sp>
      <p:pic>
        <p:nvPicPr>
          <p:cNvPr id="106500" name="Picture 2"/>
          <p:cNvPicPr>
            <a:picLocks noChangeAspect="1" noChangeArrowheads="1"/>
          </p:cNvPicPr>
          <p:nvPr/>
        </p:nvPicPr>
        <p:blipFill>
          <a:blip r:embed="rId2" cstate="print"/>
          <a:srcRect/>
          <a:stretch>
            <a:fillRect/>
          </a:stretch>
        </p:blipFill>
        <p:spPr bwMode="auto">
          <a:xfrm>
            <a:off x="1219200" y="1619250"/>
            <a:ext cx="6705600" cy="1657350"/>
          </a:xfrm>
          <a:prstGeom prst="rect">
            <a:avLst/>
          </a:prstGeom>
          <a:noFill/>
          <a:ln w="38100" cmpd="dbl">
            <a:solidFill>
              <a:srgbClr val="FF0000"/>
            </a:solidFill>
            <a:miter lim="800000"/>
            <a:headEnd/>
            <a:tailEnd/>
          </a:ln>
        </p:spPr>
      </p:pic>
      <p:sp>
        <p:nvSpPr>
          <p:cNvPr id="6" name="CasellaDiTesto 5"/>
          <p:cNvSpPr txBox="1"/>
          <p:nvPr/>
        </p:nvSpPr>
        <p:spPr>
          <a:xfrm>
            <a:off x="1676400" y="3429000"/>
            <a:ext cx="5791200" cy="369332"/>
          </a:xfrm>
          <a:prstGeom prst="rect">
            <a:avLst/>
          </a:prstGeom>
          <a:noFill/>
        </p:spPr>
        <p:txBody>
          <a:bodyPr wrap="square">
            <a:spAutoFit/>
          </a:bodyPr>
          <a:lstStyle/>
          <a:p>
            <a:pPr>
              <a:defRPr/>
            </a:pPr>
            <a:r>
              <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Evolutionary significance of a multiple alignment</a:t>
            </a:r>
            <a:endParaRPr lang="it-IT"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106502" name="Picture 4"/>
          <p:cNvPicPr>
            <a:picLocks noChangeAspect="1" noChangeArrowheads="1"/>
          </p:cNvPicPr>
          <p:nvPr/>
        </p:nvPicPr>
        <p:blipFill>
          <a:blip r:embed="rId3" cstate="print"/>
          <a:srcRect/>
          <a:stretch>
            <a:fillRect/>
          </a:stretch>
        </p:blipFill>
        <p:spPr bwMode="auto">
          <a:xfrm>
            <a:off x="2362200" y="3886200"/>
            <a:ext cx="4548188" cy="2682875"/>
          </a:xfrm>
          <a:prstGeom prst="rect">
            <a:avLst/>
          </a:prstGeom>
          <a:noFill/>
          <a:ln w="38100" cmpd="dbl">
            <a:solidFill>
              <a:srgbClr val="FF0000"/>
            </a:solidFill>
            <a:miter lim="800000"/>
            <a:headEnd/>
            <a:tailEnd/>
          </a:ln>
        </p:spPr>
      </p:pic>
      <p:sp>
        <p:nvSpPr>
          <p:cNvPr id="9" name="CasellaDiTesto 8"/>
          <p:cNvSpPr txBox="1"/>
          <p:nvPr/>
        </p:nvSpPr>
        <p:spPr>
          <a:xfrm>
            <a:off x="1371600" y="1219200"/>
            <a:ext cx="6629400" cy="369332"/>
          </a:xfrm>
          <a:prstGeom prst="rect">
            <a:avLst/>
          </a:prstGeom>
          <a:noFill/>
        </p:spPr>
        <p:txBody>
          <a:bodyPr wrap="square">
            <a:spAutoFit/>
          </a:bodyPr>
          <a:lstStyle/>
          <a:p>
            <a:pPr>
              <a:defRPr/>
            </a:pPr>
            <a:r>
              <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An example of a multiple alignment among sequences</a:t>
            </a:r>
            <a:endParaRPr lang="it-IT"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8"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Multiple alignments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C0D64EC-9859-4C4F-B2FF-7F3450EF5442}" type="slidenum">
              <a:rPr lang="it-IT" sz="1400"/>
              <a:pPr algn="r"/>
              <a:t>108</a:t>
            </a:fld>
            <a:endParaRPr lang="it-IT" sz="1400"/>
          </a:p>
        </p:txBody>
      </p:sp>
      <p:sp>
        <p:nvSpPr>
          <p:cNvPr id="107524"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endParaRPr lang="it-IT" sz="2000">
              <a:latin typeface="Verdana" pitchFamily="34" charset="0"/>
              <a:cs typeface="Courier New" pitchFamily="49" charset="0"/>
            </a:endParaRPr>
          </a:p>
        </p:txBody>
      </p:sp>
      <p:sp>
        <p:nvSpPr>
          <p:cNvPr id="5" name="Rectangle 3"/>
          <p:cNvSpPr txBox="1">
            <a:spLocks noChangeArrowheads="1"/>
          </p:cNvSpPr>
          <p:nvPr/>
        </p:nvSpPr>
        <p:spPr bwMode="auto">
          <a:xfrm>
            <a:off x="457200" y="1601788"/>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The simplest multiple alignment techniques are logical extensions of the dynamic programming methods (like Needleman-</a:t>
            </a:r>
            <a:r>
              <a:rPr lang="en-US" sz="2200" dirty="0" err="1" smtClean="0">
                <a:latin typeface="Verdana" pitchFamily="34" charset="0"/>
                <a:ea typeface="Verdana" pitchFamily="34" charset="0"/>
                <a:cs typeface="Verdana" pitchFamily="34" charset="0"/>
              </a:rPr>
              <a:t>Wunsch</a:t>
            </a:r>
            <a:r>
              <a:rPr lang="en-US" sz="2200" dirty="0" smtClean="0">
                <a:latin typeface="Verdana" pitchFamily="34" charset="0"/>
                <a:ea typeface="Verdana" pitchFamily="34" charset="0"/>
                <a:cs typeface="Verdana" pitchFamily="34" charset="0"/>
              </a:rPr>
              <a:t>)</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000" dirty="0" smtClean="0">
                <a:latin typeface="Verdana" pitchFamily="34" charset="0"/>
                <a:cs typeface="Courier New" pitchFamily="49" charset="0"/>
              </a:rPr>
              <a:t>In order to align </a:t>
            </a:r>
            <a:r>
              <a:rPr lang="it-IT" sz="2200" i="1" dirty="0" smtClean="0">
                <a:latin typeface="Times New Roman" pitchFamily="18" charset="0"/>
                <a:cs typeface="Times New Roman" pitchFamily="18" charset="0"/>
              </a:rPr>
              <a:t>n</a:t>
            </a:r>
            <a:r>
              <a:rPr lang="it-IT" sz="2000" dirty="0" smtClean="0">
                <a:latin typeface="Verdana" pitchFamily="34" charset="0"/>
                <a:cs typeface="Courier New" pitchFamily="49" charset="0"/>
              </a:rPr>
              <a:t> sequences an </a:t>
            </a:r>
            <a:r>
              <a:rPr lang="it-IT" sz="2200" i="1" dirty="0" smtClean="0">
                <a:latin typeface="Times New Roman" pitchFamily="18" charset="0"/>
                <a:cs typeface="Times New Roman" pitchFamily="18" charset="0"/>
              </a:rPr>
              <a:t>n</a:t>
            </a:r>
            <a:r>
              <a:rPr lang="it-IT" sz="2000" dirty="0">
                <a:latin typeface="Verdana" pitchFamily="34" charset="0"/>
                <a:cs typeface="Courier New" pitchFamily="49" charset="0"/>
                <a:sym typeface="Symbol" pitchFamily="18" charset="2"/>
              </a:rPr>
              <a:t></a:t>
            </a:r>
            <a:r>
              <a:rPr lang="it-IT" sz="2000" dirty="0" smtClean="0">
                <a:latin typeface="Verdana" pitchFamily="34" charset="0"/>
                <a:cs typeface="Courier New" pitchFamily="49" charset="0"/>
                <a:sym typeface="Symbol" pitchFamily="18" charset="2"/>
              </a:rPr>
              <a:t>dimensional grid is needed</a:t>
            </a:r>
            <a:endParaRPr lang="it-IT" sz="2000" dirty="0">
              <a:latin typeface="Verdana" pitchFamily="34" charset="0"/>
              <a:cs typeface="Courier New" pitchFamily="49" charset="0"/>
              <a:sym typeface="Symbol" pitchFamily="18" charset="2"/>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The computational complexity of multiple alignment methods grows rapidly with the number of sequences to be aligned </a:t>
            </a:r>
            <a:endParaRPr lang="it-IT" sz="20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Even with a considerable computing power based on massive parallelism, multiple alignments of more than twenty sequences, of average length and complexity, represent an intractable problem</a:t>
            </a:r>
            <a:endParaRPr lang="it-IT" sz="2000" dirty="0" smtClean="0">
              <a:latin typeface="Verdana" pitchFamily="34" charset="0"/>
              <a:ea typeface="Verdana" pitchFamily="34" charset="0"/>
              <a:cs typeface="Verdana" pitchFamily="34" charset="0"/>
            </a:endParaRPr>
          </a:p>
          <a:p>
            <a:pPr marL="800100" lvl="1" indent="-342900" algn="just">
              <a:buFontTx/>
              <a:buBlip>
                <a:blip r:embed="rId4"/>
              </a:buBlip>
              <a:defRPr/>
            </a:pPr>
            <a:r>
              <a:rPr lang="en-US" sz="2000" dirty="0" smtClean="0">
                <a:latin typeface="Verdana" pitchFamily="34" charset="0"/>
                <a:ea typeface="Verdana" pitchFamily="34" charset="0"/>
                <a:cs typeface="Verdana" pitchFamily="34" charset="0"/>
              </a:rPr>
              <a:t>Alignment methods guided by heuristics</a:t>
            </a:r>
            <a:endParaRPr lang="it-IT" sz="2000" dirty="0">
              <a:latin typeface="Verdana" pitchFamily="34" charset="0"/>
              <a:ea typeface="Verdana" pitchFamily="34" charset="0"/>
              <a:cs typeface="Verdana" pitchFamily="34" charset="0"/>
            </a:endParaRPr>
          </a:p>
          <a:p>
            <a:pPr marL="1257300" lvl="2" indent="-342900" algn="just">
              <a:buSzPct val="80000"/>
              <a:buFontTx/>
              <a:buBlip>
                <a:blip r:embed="rId5"/>
              </a:buBlip>
              <a:defRPr/>
            </a:pPr>
            <a:r>
              <a:rPr lang="it-IT" sz="200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rPr>
              <a:t>Clustal</a:t>
            </a:r>
            <a:endParaRPr lang="it-IT" sz="2000" dirty="0">
              <a:solidFill>
                <a:srgbClr val="FF0000"/>
              </a:solidFill>
              <a:effectLst>
                <a:outerShdw blurRad="38100" dist="38100" dir="2700000" algn="tl">
                  <a:srgbClr val="000000">
                    <a:alpha val="43137"/>
                  </a:srgbClr>
                </a:outerShdw>
              </a:effectLst>
              <a:latin typeface="Verdana" pitchFamily="34" charset="0"/>
              <a:cs typeface="Courier New" pitchFamily="49" charset="0"/>
            </a:endParaRPr>
          </a:p>
        </p:txBody>
      </p:sp>
      <p:sp>
        <p:nvSpPr>
          <p:cNvPr id="6"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Multiple alignments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FA53E36-00DD-456B-9DE8-7F023A2EF737}" type="slidenum">
              <a:rPr lang="it-IT" sz="1400"/>
              <a:pPr algn="r"/>
              <a:t>109</a:t>
            </a:fld>
            <a:endParaRPr lang="it-IT" sz="1400"/>
          </a:p>
        </p:txBody>
      </p:sp>
      <p:sp>
        <p:nvSpPr>
          <p:cNvPr id="108548"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endParaRPr lang="it-IT" sz="2000">
              <a:latin typeface="Verdana" pitchFamily="34" charset="0"/>
              <a:cs typeface="Courier New" pitchFamily="49" charset="0"/>
            </a:endParaRPr>
          </a:p>
        </p:txBody>
      </p:sp>
      <p:sp>
        <p:nvSpPr>
          <p:cNvPr id="5" name="Rectangle 3"/>
          <p:cNvSpPr txBox="1">
            <a:spLocks noChangeArrowheads="1"/>
          </p:cNvSpPr>
          <p:nvPr/>
        </p:nvSpPr>
        <p:spPr bwMode="auto">
          <a:xfrm>
            <a:off x="457200" y="1601788"/>
            <a:ext cx="8305800" cy="4876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a:t>
            </a:r>
            <a:r>
              <a:rPr lang="en-US" sz="2200" dirty="0" err="1"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Clustal</a:t>
            </a:r>
            <a:r>
              <a:rPr lang="en-US" sz="2200" dirty="0" smtClean="0">
                <a:latin typeface="Verdana" pitchFamily="34" charset="0"/>
                <a:ea typeface="Verdana" pitchFamily="34" charset="0"/>
                <a:cs typeface="Verdana" pitchFamily="34" charset="0"/>
              </a:rPr>
              <a:t> algorithm, proposed by Higgins and Sharp in 1988, implements a </a:t>
            </a: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progressive alignment</a:t>
            </a:r>
            <a:r>
              <a:rPr lang="en-US" sz="2200" dirty="0" smtClean="0">
                <a:latin typeface="Verdana" pitchFamily="34" charset="0"/>
                <a:ea typeface="Verdana" pitchFamily="34" charset="0"/>
                <a:cs typeface="Verdana" pitchFamily="34" charset="0"/>
              </a:rPr>
              <a:t>, trying to match closely related sequences first, and then adding sequences with growing divergence </a:t>
            </a:r>
            <a:endParaRPr lang="it-IT" sz="2200" kern="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A </a:t>
            </a:r>
            <a:r>
              <a:rPr lang="en-US" sz="2000" dirty="0" err="1" smtClean="0">
                <a:latin typeface="Verdana" pitchFamily="34" charset="0"/>
                <a:ea typeface="Verdana" pitchFamily="34" charset="0"/>
                <a:cs typeface="Verdana" pitchFamily="34" charset="0"/>
              </a:rPr>
              <a:t>phylogenetic</a:t>
            </a:r>
            <a:r>
              <a:rPr lang="en-US" sz="2000" dirty="0" smtClean="0">
                <a:latin typeface="Verdana" pitchFamily="34" charset="0"/>
                <a:ea typeface="Verdana" pitchFamily="34" charset="0"/>
                <a:cs typeface="Verdana" pitchFamily="34" charset="0"/>
              </a:rPr>
              <a:t> tree is constructed to determine the degree of similarity among the sequences to be aligned</a:t>
            </a: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Using the tree as a guide, closely related sequences are aligned in pairs via dynamic programming, to reach the complete multiple alignment</a:t>
            </a:r>
            <a:endParaRPr lang="it-IT" sz="2000" kern="0" dirty="0">
              <a:latin typeface="Verdana" pitchFamily="34" charset="0"/>
              <a:ea typeface="Verdana" pitchFamily="34" charset="0"/>
              <a:cs typeface="Verdana" pitchFamily="34" charset="0"/>
            </a:endParaRPr>
          </a:p>
        </p:txBody>
      </p:sp>
      <p:sp>
        <p:nvSpPr>
          <p:cNvPr id="6"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Multiple alignments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4</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Simple alignments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a:xfrm>
            <a:off x="457200" y="1600200"/>
            <a:ext cx="8305800" cy="4876800"/>
          </a:xfrm>
        </p:spPr>
        <p:txBody>
          <a:bodyPr/>
          <a:lstStyle/>
          <a:p>
            <a:pPr algn="just" eaLnBrk="1" hangingPunct="1">
              <a:buFontTx/>
              <a:buBlip>
                <a:blip r:embed="rId2"/>
              </a:buBlip>
              <a:defRPr/>
            </a:pPr>
            <a:r>
              <a:rPr lang="en-US" sz="2400" dirty="0" smtClean="0">
                <a:latin typeface="Verdana" pitchFamily="34" charset="0"/>
                <a:ea typeface="Verdana" pitchFamily="34" charset="0"/>
                <a:cs typeface="Verdana" pitchFamily="34" charset="0"/>
              </a:rPr>
              <a:t>A simple alignment between two sequences consists in matching pairs of characters belonging to the two sequences</a:t>
            </a:r>
          </a:p>
          <a:p>
            <a:pPr algn="just" eaLnBrk="1" hangingPunct="1">
              <a:buFontTx/>
              <a:buBlip>
                <a:blip r:embed="rId2"/>
              </a:buBlip>
              <a:defRPr/>
            </a:pPr>
            <a:r>
              <a:rPr lang="en-US" sz="2400" dirty="0" smtClean="0">
                <a:latin typeface="Verdana" pitchFamily="34" charset="0"/>
                <a:ea typeface="Verdana" pitchFamily="34" charset="0"/>
                <a:cs typeface="Verdana" pitchFamily="34" charset="0"/>
              </a:rPr>
              <a:t>The alignment of nucleotide or amino</a:t>
            </a:r>
            <a:r>
              <a:rPr lang="en-US" sz="2400" dirty="0" smtClean="0">
                <a:latin typeface="Verdana" pitchFamily="34" charset="0"/>
                <a:ea typeface="Verdana" pitchFamily="34" charset="0"/>
                <a:cs typeface="Verdana" pitchFamily="34" charset="0"/>
                <a:sym typeface="Symbol"/>
              </a:rPr>
              <a:t> </a:t>
            </a:r>
            <a:r>
              <a:rPr lang="en-US" sz="2400" dirty="0" smtClean="0">
                <a:latin typeface="Verdana" pitchFamily="34" charset="0"/>
                <a:ea typeface="Verdana" pitchFamily="34" charset="0"/>
                <a:cs typeface="Verdana" pitchFamily="34" charset="0"/>
              </a:rPr>
              <a:t>acid sequences reflects their evolutionary relationship, namely their </a:t>
            </a:r>
            <a:r>
              <a:rPr lang="en-US" sz="24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homology</a:t>
            </a:r>
            <a:r>
              <a:rPr lang="en-US" sz="2400" dirty="0" smtClean="0">
                <a:latin typeface="Verdana" pitchFamily="34" charset="0"/>
                <a:ea typeface="Verdana" pitchFamily="34" charset="0"/>
                <a:cs typeface="Verdana" pitchFamily="34" charset="0"/>
              </a:rPr>
              <a:t>, i.e. the presence of a common ancestor</a:t>
            </a:r>
            <a:endParaRPr lang="it-IT" sz="2400" dirty="0" smtClean="0">
              <a:latin typeface="Verdana" pitchFamily="34" charset="0"/>
            </a:endParaRPr>
          </a:p>
          <a:p>
            <a:pPr lvl="1" algn="just" eaLnBrk="1" hangingPunct="1">
              <a:buSzPct val="70000"/>
              <a:buFontTx/>
              <a:buBlip>
                <a:blip r:embed="rId3"/>
              </a:buBlip>
              <a:defRPr/>
            </a:pP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 score for homology does not exist</a:t>
            </a:r>
            <a:r>
              <a:rPr lang="en-US" sz="2200" dirty="0" smtClean="0">
                <a:latin typeface="Verdana" pitchFamily="34" charset="0"/>
                <a:ea typeface="Verdana" pitchFamily="34" charset="0"/>
                <a:cs typeface="Verdana" pitchFamily="34" charset="0"/>
              </a:rPr>
              <a:t>: at any given position of an alignment, the two sequences may share an ancestor character or not </a:t>
            </a:r>
          </a:p>
          <a:p>
            <a:pPr lvl="1" algn="just" eaLnBrk="1" hangingPunct="1">
              <a:buSzPct val="70000"/>
              <a:buFontTx/>
              <a:buBlip>
                <a:blip r:embed="rId3"/>
              </a:buBlip>
              <a:defRPr/>
            </a:pPr>
            <a:r>
              <a:rPr lang="en-US" sz="2200" dirty="0" smtClean="0">
                <a:latin typeface="Verdana" pitchFamily="34" charset="0"/>
                <a:ea typeface="Verdana" pitchFamily="34" charset="0"/>
                <a:cs typeface="Verdana" pitchFamily="34" charset="0"/>
              </a:rPr>
              <a:t>The overall similarity can instead be quantified by means of a rational value</a:t>
            </a:r>
            <a:endParaRPr lang="it-IT" sz="2200" dirty="0" smtClean="0">
              <a:latin typeface="Verdana" pitchFamily="34" charset="0"/>
              <a:ea typeface="Verdana" pitchFamily="34" charset="0"/>
              <a:cs typeface="Verdana" pitchFamily="34" charset="0"/>
            </a:endParaRPr>
          </a:p>
          <a:p>
            <a:pPr algn="just" eaLnBrk="1" hangingPunct="1">
              <a:buFontTx/>
              <a:buBlip>
                <a:blip r:embed="rId2"/>
              </a:buBlip>
              <a:defRPr/>
            </a:pPr>
            <a:endParaRPr lang="it-IT" sz="1600" dirty="0" smtClean="0">
              <a:latin typeface="Verdana" pitchFamily="34" charset="0"/>
            </a:endParaRPr>
          </a:p>
        </p:txBody>
      </p:sp>
      <p:sp>
        <p:nvSpPr>
          <p:cNvPr id="12292" name="Segnaposto numero diapositiva 3"/>
          <p:cNvSpPr>
            <a:spLocks noGrp="1"/>
          </p:cNvSpPr>
          <p:nvPr>
            <p:ph type="sldNum" sz="quarter" idx="12"/>
          </p:nvPr>
        </p:nvSpPr>
        <p:spPr>
          <a:noFill/>
        </p:spPr>
        <p:txBody>
          <a:bodyPr/>
          <a:lstStyle/>
          <a:p>
            <a:fld id="{10CAD10E-E58B-4950-9291-F91C2A6155B3}" type="slidenum">
              <a:rPr lang="it-IT" smtClean="0"/>
              <a:pPr/>
              <a:t>11</a:t>
            </a:fld>
            <a:endParaRPr lang="it-IT"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691F51C-D027-48CA-8C69-665E78ADE38D}" type="slidenum">
              <a:rPr lang="it-IT" sz="1400"/>
              <a:pPr algn="r"/>
              <a:t>110</a:t>
            </a:fld>
            <a:endParaRPr lang="it-IT" sz="1400"/>
          </a:p>
        </p:txBody>
      </p:sp>
      <p:sp>
        <p:nvSpPr>
          <p:cNvPr id="109572"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endParaRPr lang="it-IT" sz="2000">
              <a:latin typeface="Verdana" pitchFamily="34" charset="0"/>
              <a:cs typeface="Courier New" pitchFamily="49" charset="0"/>
            </a:endParaRPr>
          </a:p>
        </p:txBody>
      </p:sp>
      <p:sp>
        <p:nvSpPr>
          <p:cNvPr id="5" name="Rectangle 3"/>
          <p:cNvSpPr txBox="1">
            <a:spLocks noChangeArrowheads="1"/>
          </p:cNvSpPr>
          <p:nvPr/>
        </p:nvSpPr>
        <p:spPr bwMode="auto">
          <a:xfrm>
            <a:off x="457200" y="1601788"/>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The selection of an </a:t>
            </a:r>
            <a:r>
              <a:rPr lang="en-US" sz="2600" i="1" dirty="0" smtClean="0">
                <a:latin typeface="Times New Roman" pitchFamily="18" charset="0"/>
                <a:ea typeface="Verdana" pitchFamily="34" charset="0"/>
                <a:cs typeface="Times New Roman" pitchFamily="18" charset="0"/>
              </a:rPr>
              <a:t>ad hoc </a:t>
            </a:r>
            <a:r>
              <a:rPr lang="en-US" sz="2200" dirty="0" smtClean="0">
                <a:latin typeface="Verdana" pitchFamily="34" charset="0"/>
                <a:ea typeface="Verdana" pitchFamily="34" charset="0"/>
                <a:cs typeface="Verdana" pitchFamily="34" charset="0"/>
              </a:rPr>
              <a:t>score matrix is fundamental in the case of multiple alignments </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The use of an inappropriate score matrix will generate a poor alignment</a:t>
            </a: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Use of a priori knowledge on the similarity degree of the sequences to be aligned </a:t>
            </a:r>
            <a:endParaRPr lang="it-IT" sz="2000" dirty="0">
              <a:latin typeface="Verdana" pitchFamily="34" charset="0"/>
              <a:ea typeface="Verdana" pitchFamily="34" charset="0"/>
              <a:cs typeface="Verdana" pitchFamily="34" charset="0"/>
            </a:endParaRP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In </a:t>
            </a:r>
            <a:r>
              <a:rPr lang="en-US" sz="2200" dirty="0" err="1"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ClustalW</a:t>
            </a:r>
            <a:r>
              <a:rPr lang="en-US" sz="2200" dirty="0" smtClean="0">
                <a:latin typeface="Verdana" pitchFamily="34" charset="0"/>
                <a:ea typeface="Verdana" pitchFamily="34" charset="0"/>
                <a:cs typeface="Verdana" pitchFamily="34" charset="0"/>
              </a:rPr>
              <a:t>, the sequences are weighed according to their divergence from the pair of sequences most closely related and the gap penalties and the choice of the score matrix are based on the weight related to each sequence </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Another strategy for multiple alignment is that of not penalizing aligned gaps</a:t>
            </a:r>
            <a:endParaRPr lang="it-IT" sz="2200" dirty="0">
              <a:latin typeface="Verdana" pitchFamily="34" charset="0"/>
              <a:cs typeface="Courier New" pitchFamily="49" charset="0"/>
            </a:endParaRPr>
          </a:p>
          <a:p>
            <a:pPr marL="800100" lvl="1" indent="-342900" algn="just">
              <a:buFontTx/>
              <a:buBlip>
                <a:blip r:embed="rId2"/>
              </a:buBlip>
              <a:defRPr/>
            </a:pPr>
            <a:endParaRPr lang="it-IT" sz="2000" dirty="0">
              <a:latin typeface="Verdana" pitchFamily="34" charset="0"/>
              <a:cs typeface="Courier New" pitchFamily="49" charset="0"/>
            </a:endParaRPr>
          </a:p>
        </p:txBody>
      </p:sp>
      <p:sp>
        <p:nvSpPr>
          <p:cNvPr id="6"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Multiple alignments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5</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2B8C91B-58DC-4CCF-B471-A45D1A2F47A4}" type="slidenum">
              <a:rPr lang="it-IT" sz="1400"/>
              <a:pPr algn="r"/>
              <a:t>111</a:t>
            </a:fld>
            <a:endParaRPr lang="it-IT" sz="1400"/>
          </a:p>
        </p:txBody>
      </p:sp>
      <p:sp>
        <p:nvSpPr>
          <p:cNvPr id="110596"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endParaRPr lang="it-IT" sz="2000">
              <a:latin typeface="Verdana" pitchFamily="34" charset="0"/>
              <a:cs typeface="Courier New" pitchFamily="49" charset="0"/>
            </a:endParaRPr>
          </a:p>
        </p:txBody>
      </p:sp>
      <p:sp>
        <p:nvSpPr>
          <p:cNvPr id="5" name="Rectangle 3"/>
          <p:cNvSpPr txBox="1">
            <a:spLocks noChangeArrowheads="1"/>
          </p:cNvSpPr>
          <p:nvPr/>
        </p:nvSpPr>
        <p:spPr bwMode="auto">
          <a:xfrm>
            <a:off x="457200" y="1601788"/>
            <a:ext cx="8305800" cy="4876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Multiple alignments, as well as simple alignments, are based solely on the similarity between nucleotide or amino acid sequences </a:t>
            </a:r>
          </a:p>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similarity between sequences is an important indicator of functional similarities, even if molecular biologists often have additional knowledge about the structure or the function of a particular protein or gene </a:t>
            </a:r>
            <a:endParaRPr lang="it-IT" sz="2200" kern="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Information on the secondary structure, on the presence of superficial loops, on the localization of active sites may be used to adjust multiple alignments “by hand”, in order to produce biologically significant results</a:t>
            </a:r>
            <a:endParaRPr lang="it-IT" sz="2000" kern="0" dirty="0">
              <a:latin typeface="Verdana" pitchFamily="34" charset="0"/>
              <a:ea typeface="Verdana" pitchFamily="34" charset="0"/>
              <a:cs typeface="Verdana" pitchFamily="34" charset="0"/>
            </a:endParaRPr>
          </a:p>
        </p:txBody>
      </p:sp>
      <p:sp>
        <p:nvSpPr>
          <p:cNvPr id="6"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Multiple alignments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6</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Concluding…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11161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45AB72A-CC47-45F6-9D65-EEF4050A594B}" type="slidenum">
              <a:rPr lang="it-IT" sz="1400"/>
              <a:pPr algn="r"/>
              <a:t>112</a:t>
            </a:fld>
            <a:endParaRPr lang="it-IT" sz="1400"/>
          </a:p>
        </p:txBody>
      </p:sp>
      <p:sp>
        <p:nvSpPr>
          <p:cNvPr id="111620"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r>
              <a:rPr lang="en-US" sz="2200" dirty="0" smtClean="0">
                <a:latin typeface="Verdana" pitchFamily="34" charset="0"/>
                <a:ea typeface="Verdana" pitchFamily="34" charset="0"/>
                <a:cs typeface="Verdana" pitchFamily="34" charset="0"/>
              </a:rPr>
              <a:t>An alignment of two or more genetic or polypeptide sequences represents a hypothesis on the pathway through which homologous sequences have evolved by diverging from a common ancestor</a:t>
            </a:r>
          </a:p>
          <a:p>
            <a:pPr marL="342900" indent="-342900" algn="just">
              <a:buFontTx/>
              <a:buBlip>
                <a:blip r:embed="rId2"/>
              </a:buBlip>
            </a:pPr>
            <a:r>
              <a:rPr lang="en-US" sz="2200" dirty="0" smtClean="0">
                <a:latin typeface="Verdana" pitchFamily="34" charset="0"/>
                <a:ea typeface="Verdana" pitchFamily="34" charset="0"/>
                <a:cs typeface="Verdana" pitchFamily="34" charset="0"/>
              </a:rPr>
              <a:t>While the evolutionary path cannot be deduced with certainty, alignment algorithms can be used to identify “similarities” that have a low probability to occur at random</a:t>
            </a:r>
          </a:p>
          <a:p>
            <a:pPr marL="342900" indent="-342900" algn="just">
              <a:buFontTx/>
              <a:buBlip>
                <a:blip r:embed="rId2"/>
              </a:buBlip>
            </a:pPr>
            <a:r>
              <a:rPr lang="en-US" sz="2200" dirty="0" smtClean="0">
                <a:latin typeface="Verdana" pitchFamily="34" charset="0"/>
                <a:ea typeface="Verdana" pitchFamily="34" charset="0"/>
                <a:cs typeface="Verdana" pitchFamily="34" charset="0"/>
              </a:rPr>
              <a:t>The choice of the score function is crucial for the quality of the resulting alignment </a:t>
            </a:r>
            <a:endParaRPr lang="it-IT" sz="2200" dirty="0" smtClean="0">
              <a:latin typeface="Verdana" pitchFamily="34" charset="0"/>
              <a:ea typeface="Verdana" pitchFamily="34" charset="0"/>
              <a:cs typeface="Verdana" pitchFamily="34" charset="0"/>
            </a:endParaRP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Use of score matrices, such as PAM and BLOSUM</a:t>
            </a:r>
            <a:endParaRPr lang="it-IT" sz="2000" dirty="0" smtClean="0">
              <a:latin typeface="Verdana" pitchFamily="34" charset="0"/>
              <a:ea typeface="Verdana" pitchFamily="34" charset="0"/>
              <a:cs typeface="Verdana" pitchFamily="34" charset="0"/>
            </a:endParaRPr>
          </a:p>
          <a:p>
            <a:pPr marL="800100" lvl="1" indent="-342900" algn="just">
              <a:buFontTx/>
              <a:buBlip>
                <a:blip r:embed="rId2"/>
              </a:buBlip>
            </a:pPr>
            <a:endParaRPr lang="it-IT" sz="2000" dirty="0">
              <a:latin typeface="Verdana" pitchFamily="34"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F7F92E1-CAD6-4863-8417-1F05529BDF14}" type="slidenum">
              <a:rPr lang="it-IT" sz="1400"/>
              <a:pPr algn="r"/>
              <a:t>113</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Needleman-</a:t>
            </a:r>
            <a:r>
              <a:rPr lang="en-US" sz="2200" dirty="0" err="1" smtClean="0">
                <a:latin typeface="Verdana" pitchFamily="34" charset="0"/>
                <a:ea typeface="Verdana" pitchFamily="34" charset="0"/>
                <a:cs typeface="Verdana" pitchFamily="34" charset="0"/>
              </a:rPr>
              <a:t>Wunsch</a:t>
            </a:r>
            <a:r>
              <a:rPr lang="en-US" sz="2200" dirty="0" smtClean="0">
                <a:latin typeface="Verdana" pitchFamily="34" charset="0"/>
                <a:ea typeface="Verdana" pitchFamily="34" charset="0"/>
                <a:cs typeface="Verdana" pitchFamily="34" charset="0"/>
              </a:rPr>
              <a:t> </a:t>
            </a:r>
            <a:r>
              <a:rPr lang="en-US" sz="2200" dirty="0" smtClean="0">
                <a:latin typeface="Verdana" pitchFamily="34" charset="0"/>
                <a:ea typeface="Verdana" pitchFamily="34" charset="0"/>
                <a:cs typeface="Verdana" pitchFamily="34" charset="0"/>
              </a:rPr>
              <a:t>algorithm, </a:t>
            </a:r>
            <a:r>
              <a:rPr lang="en-US" sz="2200" smtClean="0">
                <a:latin typeface="Verdana" pitchFamily="34" charset="0"/>
                <a:ea typeface="Verdana" pitchFamily="34" charset="0"/>
                <a:cs typeface="Verdana" pitchFamily="34" charset="0"/>
              </a:rPr>
              <a:t>for realizing </a:t>
            </a:r>
            <a:r>
              <a:rPr lang="en-US" sz="2200" dirty="0" smtClean="0">
                <a:latin typeface="Verdana" pitchFamily="34" charset="0"/>
                <a:ea typeface="Verdana" pitchFamily="34" charset="0"/>
                <a:cs typeface="Verdana" pitchFamily="34" charset="0"/>
              </a:rPr>
              <a:t>global alignments, and the technique by Smith and Waterman, for local alignments, constitute the fundamental basis on which numerous database search algorithms were built</a:t>
            </a:r>
            <a:endParaRPr lang="it-IT" sz="2200" kern="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it-IT" sz="2000" kern="0" dirty="0">
                <a:effectLst>
                  <a:outerShdw blurRad="38100" dist="38100" dir="2700000" algn="tl">
                    <a:srgbClr val="000000">
                      <a:alpha val="43137"/>
                    </a:srgbClr>
                  </a:outerShdw>
                </a:effectLst>
                <a:latin typeface="Verdana" pitchFamily="34" charset="0"/>
                <a:cs typeface="Courier New" pitchFamily="49" charset="0"/>
              </a:rPr>
              <a:t>BLAST	</a:t>
            </a:r>
          </a:p>
          <a:p>
            <a:pPr marL="800100" lvl="1" indent="-342900" algn="just">
              <a:spcBef>
                <a:spcPts val="0"/>
              </a:spcBef>
              <a:buSzPct val="70000"/>
              <a:buFontTx/>
              <a:buBlip>
                <a:blip r:embed="rId3"/>
              </a:buBlip>
              <a:defRPr/>
            </a:pPr>
            <a:r>
              <a:rPr lang="it-IT" sz="2000" kern="0" dirty="0">
                <a:effectLst>
                  <a:outerShdw blurRad="38100" dist="38100" dir="2700000" algn="tl">
                    <a:srgbClr val="000000">
                      <a:alpha val="43137"/>
                    </a:srgbClr>
                  </a:outerShdw>
                </a:effectLst>
                <a:latin typeface="Verdana" pitchFamily="34" charset="0"/>
                <a:cs typeface="Courier New" pitchFamily="49" charset="0"/>
              </a:rPr>
              <a:t>FASTA</a:t>
            </a:r>
          </a:p>
          <a:p>
            <a:pPr marL="800100" lvl="1" indent="-342900" algn="just">
              <a:spcBef>
                <a:spcPts val="0"/>
              </a:spcBef>
              <a:buSzPct val="70000"/>
              <a:buFontTx/>
              <a:buBlip>
                <a:blip r:embed="rId3"/>
              </a:buBlip>
              <a:defRPr/>
            </a:pPr>
            <a:r>
              <a:rPr lang="it-IT" sz="2000" kern="0" dirty="0" err="1">
                <a:effectLst>
                  <a:outerShdw blurRad="38100" dist="38100" dir="2700000" algn="tl">
                    <a:srgbClr val="000000">
                      <a:alpha val="43137"/>
                    </a:srgbClr>
                  </a:outerShdw>
                </a:effectLst>
                <a:latin typeface="Verdana" pitchFamily="34" charset="0"/>
                <a:cs typeface="Courier New" pitchFamily="49" charset="0"/>
              </a:rPr>
              <a:t>Clustal</a:t>
            </a:r>
            <a:endParaRPr lang="it-IT" sz="2000" kern="0" dirty="0">
              <a:effectLst>
                <a:outerShdw blurRad="38100" dist="38100" dir="2700000" algn="tl">
                  <a:srgbClr val="000000">
                    <a:alpha val="43137"/>
                  </a:srgbClr>
                </a:outerShdw>
              </a:effectLst>
              <a:latin typeface="Verdana" pitchFamily="34" charset="0"/>
              <a:cs typeface="Courier New" pitchFamily="49" charset="0"/>
            </a:endParaRPr>
          </a:p>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These algorithms use indexing techniques, heuristics, and fast comparative methods to get a quick comparison between a query sequence and an entire database</a:t>
            </a:r>
            <a:endParaRPr lang="it-IT" sz="2200" kern="0" dirty="0">
              <a:latin typeface="Verdana" pitchFamily="34" charset="0"/>
              <a:ea typeface="Verdana" pitchFamily="34" charset="0"/>
              <a:cs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Concluding…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4419600"/>
            <a:ext cx="8305200" cy="2209800"/>
          </a:xfrm>
        </p:spPr>
        <p:txBody>
          <a:bodyPr/>
          <a:lstStyle/>
          <a:p>
            <a:pPr lvl="0" algn="just" eaLnBrk="1" hangingPunct="1">
              <a:buSzPct val="100000"/>
              <a:buBlip>
                <a:blip r:embed="rId2"/>
              </a:buBlip>
              <a:defRPr/>
            </a:pPr>
            <a:r>
              <a:rPr lang="en-US" sz="2200" dirty="0" smtClean="0">
                <a:latin typeface="Verdana" pitchFamily="34" charset="0"/>
                <a:ea typeface="Verdana" pitchFamily="34" charset="0"/>
                <a:cs typeface="Verdana" pitchFamily="34" charset="0"/>
              </a:rPr>
              <a:t>In Nature, insertions and deletions are significantly less frequent than mutations</a:t>
            </a:r>
          </a:p>
          <a:p>
            <a:pPr algn="just" eaLnBrk="1" hangingPunct="1">
              <a:buSzPct val="100000"/>
              <a:buFontTx/>
              <a:buBlip>
                <a:blip r:embed="rId2"/>
              </a:buBlip>
              <a:defRPr/>
            </a:pPr>
            <a:r>
              <a:rPr lang="en-US" sz="2200" dirty="0" smtClean="0">
                <a:latin typeface="Verdana" pitchFamily="34" charset="0"/>
                <a:ea typeface="Verdana" pitchFamily="34" charset="0"/>
                <a:cs typeface="Verdana" pitchFamily="34" charset="0"/>
              </a:rPr>
              <a:t>Since there are no homologues of nucleotides inserted or deleted, </a:t>
            </a:r>
            <a:r>
              <a:rPr lang="en-US"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gaps</a:t>
            </a:r>
            <a:r>
              <a:rPr lang="en-US" sz="2200" dirty="0" smtClean="0">
                <a:latin typeface="Verdana" pitchFamily="34" charset="0"/>
                <a:ea typeface="Verdana" pitchFamily="34" charset="0"/>
                <a:cs typeface="Verdana" pitchFamily="34" charset="0"/>
              </a:rPr>
              <a:t> are commonly added in the alignments, in order to reflect the occurrence of this type of changes</a:t>
            </a:r>
            <a:endParaRPr lang="it-IT" sz="2200" dirty="0" smtClean="0">
              <a:latin typeface="Verdana" pitchFamily="34" charset="0"/>
              <a:ea typeface="Verdana" pitchFamily="34" charset="0"/>
              <a:cs typeface="Verdana" pitchFamily="34" charset="0"/>
            </a:endParaRPr>
          </a:p>
        </p:txBody>
      </p:sp>
      <p:sp>
        <p:nvSpPr>
          <p:cNvPr id="13316" name="Segnaposto numero diapositiva 3"/>
          <p:cNvSpPr>
            <a:spLocks noGrp="1"/>
          </p:cNvSpPr>
          <p:nvPr>
            <p:ph type="sldNum" sz="quarter" idx="12"/>
          </p:nvPr>
        </p:nvSpPr>
        <p:spPr>
          <a:noFill/>
        </p:spPr>
        <p:txBody>
          <a:bodyPr/>
          <a:lstStyle/>
          <a:p>
            <a:fld id="{9DC05804-2C29-44FD-AF78-EA5FEFE77F37}" type="slidenum">
              <a:rPr lang="it-IT" smtClean="0"/>
              <a:pPr/>
              <a:t>12</a:t>
            </a:fld>
            <a:endParaRPr lang="it-IT" smtClean="0"/>
          </a:p>
        </p:txBody>
      </p:sp>
      <p:sp>
        <p:nvSpPr>
          <p:cNvPr id="6"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Simple alignments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pic>
        <p:nvPicPr>
          <p:cNvPr id="7" name="Picture 6" descr="small.png"/>
          <p:cNvPicPr>
            <a:picLocks noChangeAspect="1"/>
          </p:cNvPicPr>
          <p:nvPr/>
        </p:nvPicPr>
        <p:blipFill>
          <a:blip r:embed="rId3" cstate="print"/>
          <a:stretch>
            <a:fillRect/>
          </a:stretch>
        </p:blipFill>
        <p:spPr>
          <a:xfrm>
            <a:off x="6522720" y="1219200"/>
            <a:ext cx="2226365" cy="3200400"/>
          </a:xfrm>
          <a:prstGeom prst="rect">
            <a:avLst/>
          </a:prstGeom>
          <a:ln w="38100" cmpd="dbl">
            <a:solidFill>
              <a:srgbClr val="FF0000"/>
            </a:solidFill>
          </a:ln>
        </p:spPr>
      </p:pic>
      <p:sp>
        <p:nvSpPr>
          <p:cNvPr id="8" name="Rectangle 3"/>
          <p:cNvSpPr txBox="1">
            <a:spLocks noChangeArrowheads="1"/>
          </p:cNvSpPr>
          <p:nvPr/>
        </p:nvSpPr>
        <p:spPr bwMode="auto">
          <a:xfrm>
            <a:off x="457200" y="1296000"/>
            <a:ext cx="6019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Blip>
                <a:blip r:embed="rId2"/>
              </a:buBlip>
              <a:tabLst/>
              <a:defRPr/>
            </a:pPr>
            <a:r>
              <a:rPr kumimoji="0" lang="en-US" sz="22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In particular, in any given position within a sequence, three types of changes may occur:</a:t>
            </a:r>
            <a:endParaRPr kumimoji="0" lang="it-IT" sz="22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742950" lvl="1" indent="-285750" algn="just">
              <a:spcBef>
                <a:spcPct val="20000"/>
              </a:spcBef>
              <a:buSzPct val="70000"/>
              <a:buBlip>
                <a:blip r:embed="rId4"/>
              </a:buBlip>
              <a:defRPr/>
            </a:pP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 </a:t>
            </a:r>
            <a:r>
              <a:rPr kumimoji="0" lang="en-US" sz="2000" b="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Verdana" pitchFamily="34" charset="0"/>
                <a:ea typeface="Verdana" pitchFamily="34" charset="0"/>
                <a:cs typeface="Verdana" pitchFamily="34" charset="0"/>
              </a:rPr>
              <a:t>mutation</a:t>
            </a: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(or a </a:t>
            </a:r>
            <a:r>
              <a:rPr lang="en-US" sz="2000" kern="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substitution</a:t>
            </a: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that replaces one character with another</a:t>
            </a:r>
          </a:p>
          <a:p>
            <a:pPr marL="742950" marR="0" lvl="1" indent="-285750" algn="just" defTabSz="914400" rtl="0" eaLnBrk="1" fontAlgn="base" latinLnBrk="0" hangingPunct="1">
              <a:lnSpc>
                <a:spcPct val="100000"/>
              </a:lnSpc>
              <a:spcBef>
                <a:spcPct val="20000"/>
              </a:spcBef>
              <a:spcAft>
                <a:spcPct val="0"/>
              </a:spcAft>
              <a:buClrTx/>
              <a:buSzPct val="70000"/>
              <a:buFontTx/>
              <a:buBlip>
                <a:blip r:embed="rId4"/>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An </a:t>
            </a:r>
            <a:r>
              <a:rPr kumimoji="0" lang="en-US" sz="2000" b="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Verdana" pitchFamily="34" charset="0"/>
                <a:ea typeface="Verdana" pitchFamily="34" charset="0"/>
                <a:cs typeface="Verdana" pitchFamily="34" charset="0"/>
              </a:rPr>
              <a:t>insertion</a:t>
            </a: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which adds one or more characters</a:t>
            </a:r>
          </a:p>
          <a:p>
            <a:pPr marL="742950" marR="0" lvl="1" indent="-285750" algn="just" defTabSz="914400" rtl="0" eaLnBrk="1" fontAlgn="base" latinLnBrk="0" hangingPunct="1">
              <a:lnSpc>
                <a:spcPct val="100000"/>
              </a:lnSpc>
              <a:spcBef>
                <a:spcPct val="20000"/>
              </a:spcBef>
              <a:spcAft>
                <a:spcPct val="0"/>
              </a:spcAft>
              <a:buClrTx/>
              <a:buSzPct val="70000"/>
              <a:buFontTx/>
              <a:buBlip>
                <a:blip r:embed="rId4"/>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 </a:t>
            </a:r>
            <a:r>
              <a:rPr kumimoji="0" lang="en-US" sz="2000" b="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Verdana" pitchFamily="34" charset="0"/>
                <a:ea typeface="Verdana" pitchFamily="34" charset="0"/>
                <a:cs typeface="Verdana" pitchFamily="34" charset="0"/>
              </a:rPr>
              <a:t>deletion</a:t>
            </a:r>
            <a:r>
              <a:rPr kumimoji="0" lang="en-US"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which eliminates one or more characters</a:t>
            </a:r>
            <a:endParaRPr kumimoji="0" lang="it-IT" sz="20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57200" y="1600200"/>
            <a:ext cx="8305800" cy="5029200"/>
          </a:xfrm>
        </p:spPr>
        <p:txBody>
          <a:bodyPr/>
          <a:lstStyle/>
          <a:p>
            <a:pPr algn="just" eaLnBrk="1" hangingPunct="1">
              <a:buFontTx/>
              <a:buBlip>
                <a:blip r:embed="rId2"/>
              </a:buBlip>
            </a:pPr>
            <a:r>
              <a:rPr lang="en-US" sz="2000" dirty="0" smtClean="0">
                <a:latin typeface="Verdana" pitchFamily="34" charset="0"/>
                <a:ea typeface="Verdana" pitchFamily="34" charset="0"/>
                <a:cs typeface="Verdana" pitchFamily="34" charset="0"/>
              </a:rPr>
              <a:t>In the simplest case, in which gaps are not allowed, the alignment of two sequences is reduced to the choice of the starting point for the shorter sequence</a:t>
            </a:r>
            <a:endParaRPr lang="it-IT" sz="2000" dirty="0" smtClean="0">
              <a:latin typeface="Verdana" pitchFamily="34" charset="0"/>
              <a:ea typeface="Verdana" pitchFamily="34" charset="0"/>
              <a:cs typeface="Verdana" pitchFamily="34" charset="0"/>
            </a:endParaRPr>
          </a:p>
          <a:p>
            <a:pPr algn="just" eaLnBrk="1" hangingPunct="1">
              <a:buFontTx/>
              <a:buNone/>
            </a:pPr>
            <a:endParaRPr lang="it-IT" sz="800" dirty="0" smtClean="0">
              <a:latin typeface="Verdana" pitchFamily="34" charset="0"/>
            </a:endParaRPr>
          </a:p>
          <a:p>
            <a:pPr algn="just" eaLnBrk="1" hangingPunct="1">
              <a:buFontTx/>
              <a:buNone/>
            </a:pPr>
            <a:r>
              <a:rPr lang="it-IT" sz="2200" dirty="0" smtClean="0">
                <a:latin typeface="Times New Roman" pitchFamily="18" charset="0"/>
                <a:cs typeface="Times New Roman" pitchFamily="18" charset="0"/>
              </a:rPr>
              <a:t>	</a:t>
            </a:r>
            <a:r>
              <a:rPr lang="it-IT" sz="2200" b="1" dirty="0" smtClean="0">
                <a:latin typeface="Courier New" pitchFamily="49" charset="0"/>
                <a:cs typeface="Courier New" pitchFamily="49" charset="0"/>
              </a:rPr>
              <a:t>AATCTATA		AATCTATA		AATCTATA</a:t>
            </a:r>
          </a:p>
          <a:p>
            <a:pPr algn="just" eaLnBrk="1" hangingPunct="1">
              <a:buFontTx/>
              <a:buNone/>
            </a:pPr>
            <a:r>
              <a:rPr lang="it-IT" sz="2200" b="1" dirty="0" smtClean="0">
                <a:latin typeface="Courier New" pitchFamily="49" charset="0"/>
                <a:cs typeface="Courier New" pitchFamily="49" charset="0"/>
              </a:rPr>
              <a:t>	AAGATA		 AAGATA		  AAGATA</a:t>
            </a:r>
          </a:p>
          <a:p>
            <a:pPr algn="just" eaLnBrk="1" hangingPunct="1">
              <a:buFontTx/>
              <a:buNone/>
            </a:pPr>
            <a:endParaRPr lang="it-IT" sz="300" dirty="0" smtClean="0">
              <a:latin typeface="Courier New" pitchFamily="49" charset="0"/>
              <a:cs typeface="Courier New" pitchFamily="49" charset="0"/>
            </a:endParaRPr>
          </a:p>
          <a:p>
            <a:pPr algn="just" eaLnBrk="1" hangingPunct="1">
              <a:buFontTx/>
              <a:buBlip>
                <a:blip r:embed="rId2"/>
              </a:buBlip>
            </a:pPr>
            <a:r>
              <a:rPr lang="en-US" sz="2000" dirty="0" smtClean="0">
                <a:latin typeface="Verdana" pitchFamily="34" charset="0"/>
                <a:ea typeface="Verdana" pitchFamily="34" charset="0"/>
                <a:cs typeface="Verdana" pitchFamily="34" charset="0"/>
              </a:rPr>
              <a:t>To determine which of the three alignments is “optimal”, it is necessary to establish a score to comparatively evaluate them</a:t>
            </a:r>
            <a:endParaRPr lang="it-IT" sz="2000" dirty="0" smtClean="0">
              <a:latin typeface="Verdana" pitchFamily="34" charset="0"/>
              <a:ea typeface="Verdana" pitchFamily="34" charset="0"/>
              <a:cs typeface="Verdana" pitchFamily="34" charset="0"/>
            </a:endParaRPr>
          </a:p>
          <a:p>
            <a:pPr algn="just" eaLnBrk="1" hangingPunct="1">
              <a:buFontTx/>
              <a:buBlip>
                <a:blip r:embed="rId2"/>
              </a:buBlip>
            </a:pPr>
            <a:endParaRPr lang="it-IT" sz="2000" dirty="0" smtClean="0">
              <a:latin typeface="Verdana" pitchFamily="34" charset="0"/>
            </a:endParaRPr>
          </a:p>
          <a:p>
            <a:pPr algn="just" eaLnBrk="1" hangingPunct="1">
              <a:buFontTx/>
              <a:buBlip>
                <a:blip r:embed="rId2"/>
              </a:buBlip>
            </a:pPr>
            <a:endParaRPr lang="it-IT" sz="2000" dirty="0" smtClean="0">
              <a:latin typeface="Verdana" pitchFamily="34" charset="0"/>
            </a:endParaRPr>
          </a:p>
          <a:p>
            <a:pPr>
              <a:buNone/>
            </a:pPr>
            <a:r>
              <a:rPr lang="it-IT" sz="2000" dirty="0" smtClean="0">
                <a:latin typeface="Verdana" pitchFamily="34" charset="0"/>
              </a:rPr>
              <a:t>	where </a:t>
            </a:r>
            <a:r>
              <a:rPr lang="it-IT" sz="2200" i="1" dirty="0" smtClean="0">
                <a:latin typeface="Times New Roman" pitchFamily="18" charset="0"/>
                <a:cs typeface="Times New Roman" pitchFamily="18" charset="0"/>
              </a:rPr>
              <a:t>n</a:t>
            </a:r>
            <a:r>
              <a:rPr lang="it-IT" sz="2000" dirty="0" smtClean="0">
                <a:latin typeface="Verdana" pitchFamily="34" charset="0"/>
              </a:rPr>
              <a:t> </a:t>
            </a:r>
            <a:r>
              <a:rPr lang="en-US" sz="2000" dirty="0" smtClean="0">
                <a:latin typeface="Verdana" pitchFamily="34" charset="0"/>
                <a:ea typeface="Verdana" pitchFamily="34" charset="0"/>
                <a:cs typeface="Verdana" pitchFamily="34" charset="0"/>
              </a:rPr>
              <a:t>is the length of the longest sequence </a:t>
            </a:r>
            <a:endParaRPr lang="it-IT" sz="2000" dirty="0" smtClean="0">
              <a:latin typeface="Verdana" pitchFamily="34" charset="0"/>
            </a:endParaRPr>
          </a:p>
          <a:p>
            <a:pPr algn="just" eaLnBrk="1" hangingPunct="1">
              <a:buFontTx/>
              <a:buBlip>
                <a:blip r:embed="rId2"/>
              </a:buBlip>
            </a:pPr>
            <a:r>
              <a:rPr lang="en-US" sz="2000" dirty="0" smtClean="0">
                <a:latin typeface="Verdana" pitchFamily="34" charset="0"/>
                <a:ea typeface="Verdana" pitchFamily="34" charset="0"/>
                <a:cs typeface="Verdana" pitchFamily="34" charset="0"/>
              </a:rPr>
              <a:t>For a score of </a:t>
            </a:r>
            <a:r>
              <a:rPr lang="en-US" sz="2000" dirty="0" err="1" smtClean="0">
                <a:latin typeface="Verdana" pitchFamily="34" charset="0"/>
                <a:ea typeface="Verdana" pitchFamily="34" charset="0"/>
                <a:cs typeface="Verdana" pitchFamily="34" charset="0"/>
              </a:rPr>
              <a:t>no</a:t>
            </a:r>
            <a:r>
              <a:rPr lang="en-US" sz="2000" dirty="0" err="1" smtClean="0">
                <a:latin typeface="Verdana" pitchFamily="34" charset="0"/>
                <a:ea typeface="Verdana" pitchFamily="34" charset="0"/>
                <a:cs typeface="Verdana" pitchFamily="34" charset="0"/>
                <a:sym typeface="Symbol"/>
              </a:rPr>
              <a:t></a:t>
            </a:r>
            <a:r>
              <a:rPr lang="en-US" sz="2000" dirty="0" err="1" smtClean="0">
                <a:latin typeface="Verdana" pitchFamily="34" charset="0"/>
                <a:ea typeface="Verdana" pitchFamily="34" charset="0"/>
                <a:cs typeface="Verdana" pitchFamily="34" charset="0"/>
              </a:rPr>
              <a:t>matching</a:t>
            </a:r>
            <a:r>
              <a:rPr lang="en-US" sz="2000" dirty="0" smtClean="0">
                <a:latin typeface="Verdana" pitchFamily="34" charset="0"/>
                <a:ea typeface="Verdana" pitchFamily="34" charset="0"/>
                <a:cs typeface="Verdana" pitchFamily="34" charset="0"/>
              </a:rPr>
              <a:t>/matching equal to 0/1, the three alignments are evaluated respectively 4, 1 and 3</a:t>
            </a:r>
            <a:endParaRPr lang="it-IT" sz="2000" dirty="0" smtClean="0">
              <a:latin typeface="Verdana" pitchFamily="34" charset="0"/>
              <a:ea typeface="Verdana" pitchFamily="34" charset="0"/>
              <a:cs typeface="Verdana" pitchFamily="34" charset="0"/>
            </a:endParaRPr>
          </a:p>
          <a:p>
            <a:pPr algn="just" eaLnBrk="1" hangingPunct="1">
              <a:buFontTx/>
              <a:buNone/>
            </a:pPr>
            <a:endParaRPr lang="it-IT" sz="2200" dirty="0" smtClean="0">
              <a:latin typeface="Verdana" pitchFamily="34" charset="0"/>
            </a:endParaRPr>
          </a:p>
        </p:txBody>
      </p:sp>
      <p:sp>
        <p:nvSpPr>
          <p:cNvPr id="14340" name="Segnaposto numero diapositiva 3"/>
          <p:cNvSpPr>
            <a:spLocks noGrp="1"/>
          </p:cNvSpPr>
          <p:nvPr>
            <p:ph type="sldNum" sz="quarter" idx="12"/>
          </p:nvPr>
        </p:nvSpPr>
        <p:spPr>
          <a:noFill/>
        </p:spPr>
        <p:txBody>
          <a:bodyPr/>
          <a:lstStyle/>
          <a:p>
            <a:fld id="{261ED528-17DD-476E-A004-1C4B9E1C2CCC}" type="slidenum">
              <a:rPr lang="it-IT" smtClean="0"/>
              <a:pPr/>
              <a:t>13</a:t>
            </a:fld>
            <a:endParaRPr lang="it-IT" dirty="0" smtClean="0"/>
          </a:p>
        </p:txBody>
      </p:sp>
      <p:grpSp>
        <p:nvGrpSpPr>
          <p:cNvPr id="14341" name="Gruppo 11"/>
          <p:cNvGrpSpPr>
            <a:grpSpLocks/>
          </p:cNvGrpSpPr>
          <p:nvPr/>
        </p:nvGrpSpPr>
        <p:grpSpPr bwMode="auto">
          <a:xfrm>
            <a:off x="2209800" y="4419600"/>
            <a:ext cx="5486400" cy="779462"/>
            <a:chOff x="1524000" y="5105400"/>
            <a:chExt cx="5486400" cy="779621"/>
          </a:xfrm>
        </p:grpSpPr>
        <p:sp>
          <p:nvSpPr>
            <p:cNvPr id="14342" name="CasellaDiTesto 6"/>
            <p:cNvSpPr txBox="1">
              <a:spLocks noChangeArrowheads="1"/>
            </p:cNvSpPr>
            <p:nvPr/>
          </p:nvSpPr>
          <p:spPr bwMode="auto">
            <a:xfrm>
              <a:off x="1524000" y="5105400"/>
              <a:ext cx="1143000" cy="769441"/>
            </a:xfrm>
            <a:prstGeom prst="rect">
              <a:avLst/>
            </a:prstGeom>
            <a:noFill/>
            <a:ln w="9525">
              <a:noFill/>
              <a:miter lim="800000"/>
              <a:headEnd/>
              <a:tailEnd/>
            </a:ln>
          </p:spPr>
          <p:txBody>
            <a:bodyPr>
              <a:spAutoFit/>
            </a:bodyPr>
            <a:lstStyle/>
            <a:p>
              <a:r>
                <a:rPr lang="it-IT" sz="4000" dirty="0">
                  <a:latin typeface="Times New Roman" pitchFamily="18" charset="0"/>
                  <a:cs typeface="Times New Roman" pitchFamily="18" charset="0"/>
                  <a:sym typeface="Symbol" pitchFamily="18" charset="2"/>
                </a:rPr>
                <a:t></a:t>
              </a:r>
              <a:r>
                <a:rPr lang="it-IT" sz="4400" dirty="0">
                  <a:latin typeface="Times New Roman" pitchFamily="18" charset="0"/>
                  <a:cs typeface="Times New Roman" pitchFamily="18" charset="0"/>
                  <a:sym typeface="Symbol" pitchFamily="18" charset="2"/>
                </a:rPr>
                <a:t>{</a:t>
              </a:r>
              <a:endParaRPr lang="it-IT" sz="4400" dirty="0">
                <a:latin typeface="Times New Roman" pitchFamily="18" charset="0"/>
                <a:cs typeface="Times New Roman" pitchFamily="18" charset="0"/>
              </a:endParaRPr>
            </a:p>
          </p:txBody>
        </p:sp>
        <p:sp>
          <p:nvSpPr>
            <p:cNvPr id="14343" name="CasellaDiTesto 7"/>
            <p:cNvSpPr txBox="1">
              <a:spLocks noChangeArrowheads="1"/>
            </p:cNvSpPr>
            <p:nvPr/>
          </p:nvSpPr>
          <p:spPr bwMode="auto">
            <a:xfrm>
              <a:off x="1656000" y="5163979"/>
              <a:ext cx="381000" cy="246221"/>
            </a:xfrm>
            <a:prstGeom prst="rect">
              <a:avLst/>
            </a:prstGeom>
            <a:noFill/>
            <a:ln w="9525">
              <a:noFill/>
              <a:miter lim="800000"/>
              <a:headEnd/>
              <a:tailEnd/>
            </a:ln>
          </p:spPr>
          <p:txBody>
            <a:bodyPr>
              <a:spAutoFit/>
            </a:bodyPr>
            <a:lstStyle/>
            <a:p>
              <a:r>
                <a:rPr lang="it-IT" sz="1000" i="1">
                  <a:latin typeface="Times New Roman" pitchFamily="18" charset="0"/>
                  <a:cs typeface="Times New Roman" pitchFamily="18" charset="0"/>
                </a:rPr>
                <a:t>n</a:t>
              </a:r>
              <a:endParaRPr lang="it-IT" sz="1000">
                <a:latin typeface="Times New Roman" pitchFamily="18" charset="0"/>
                <a:cs typeface="Times New Roman" pitchFamily="18" charset="0"/>
              </a:endParaRPr>
            </a:p>
          </p:txBody>
        </p:sp>
        <p:sp>
          <p:nvSpPr>
            <p:cNvPr id="14344" name="CasellaDiTesto 8"/>
            <p:cNvSpPr txBox="1">
              <a:spLocks noChangeArrowheads="1"/>
            </p:cNvSpPr>
            <p:nvPr/>
          </p:nvSpPr>
          <p:spPr bwMode="auto">
            <a:xfrm>
              <a:off x="1584000" y="5638800"/>
              <a:ext cx="381000" cy="246221"/>
            </a:xfrm>
            <a:prstGeom prst="rect">
              <a:avLst/>
            </a:prstGeom>
            <a:noFill/>
            <a:ln w="9525">
              <a:noFill/>
              <a:miter lim="800000"/>
              <a:headEnd/>
              <a:tailEnd/>
            </a:ln>
          </p:spPr>
          <p:txBody>
            <a:bodyPr>
              <a:spAutoFit/>
            </a:bodyPr>
            <a:lstStyle/>
            <a:p>
              <a:r>
                <a:rPr lang="it-IT" sz="1000" i="1">
                  <a:latin typeface="Times New Roman" pitchFamily="18" charset="0"/>
                  <a:cs typeface="Times New Roman" pitchFamily="18" charset="0"/>
                </a:rPr>
                <a:t>i</a:t>
              </a:r>
              <a:r>
                <a:rPr lang="it-IT" sz="1000">
                  <a:latin typeface="Times New Roman" pitchFamily="18" charset="0"/>
                  <a:cs typeface="Times New Roman" pitchFamily="18" charset="0"/>
                  <a:sym typeface="Symbol" pitchFamily="18" charset="2"/>
                </a:rPr>
                <a:t>1</a:t>
              </a:r>
              <a:endParaRPr lang="it-IT" sz="1000">
                <a:latin typeface="Times New Roman" pitchFamily="18" charset="0"/>
                <a:cs typeface="Times New Roman" pitchFamily="18" charset="0"/>
              </a:endParaRPr>
            </a:p>
          </p:txBody>
        </p:sp>
        <p:sp>
          <p:nvSpPr>
            <p:cNvPr id="14345" name="CasellaDiTesto 9"/>
            <p:cNvSpPr txBox="1">
              <a:spLocks noChangeArrowheads="1"/>
            </p:cNvSpPr>
            <p:nvPr/>
          </p:nvSpPr>
          <p:spPr bwMode="auto">
            <a:xfrm>
              <a:off x="2057400" y="5559623"/>
              <a:ext cx="4953000" cy="307777"/>
            </a:xfrm>
            <a:prstGeom prst="rect">
              <a:avLst/>
            </a:prstGeom>
            <a:noFill/>
            <a:ln w="9525">
              <a:noFill/>
              <a:miter lim="800000"/>
              <a:headEnd/>
              <a:tailEnd/>
            </a:ln>
          </p:spPr>
          <p:txBody>
            <a:bodyPr>
              <a:spAutoFit/>
            </a:bodyPr>
            <a:lstStyle/>
            <a:p>
              <a:r>
                <a:rPr lang="it-IT" sz="1400" dirty="0" smtClean="0">
                  <a:latin typeface="Verdana" pitchFamily="34" charset="0"/>
                </a:rPr>
                <a:t>Non</a:t>
              </a:r>
              <a:r>
                <a:rPr lang="it-IT" sz="1400" dirty="0" smtClean="0">
                  <a:latin typeface="Verdana" pitchFamily="34" charset="0"/>
                  <a:sym typeface="Symbol"/>
                </a:rPr>
                <a:t>correspondence score, if </a:t>
              </a:r>
              <a:r>
                <a:rPr lang="it-IT" sz="1400" dirty="0" smtClean="0">
                  <a:latin typeface="Verdana" pitchFamily="34" charset="0"/>
                </a:rPr>
                <a:t>seq1</a:t>
              </a:r>
              <a:r>
                <a:rPr lang="it-IT" sz="1400" i="1" baseline="-25000" dirty="0" smtClean="0">
                  <a:latin typeface="Times New Roman" pitchFamily="18" charset="0"/>
                  <a:cs typeface="Times New Roman" pitchFamily="18" charset="0"/>
                </a:rPr>
                <a:t>i</a:t>
              </a:r>
              <a:r>
                <a:rPr lang="it-IT" sz="1400" dirty="0">
                  <a:latin typeface="Verdana" pitchFamily="34" charset="0"/>
                  <a:sym typeface="Symbol" pitchFamily="18" charset="2"/>
                </a:rPr>
                <a:t>seq2</a:t>
              </a:r>
              <a:r>
                <a:rPr lang="it-IT" sz="1400" i="1" baseline="-25000" dirty="0">
                  <a:latin typeface="Times New Roman" pitchFamily="18" charset="0"/>
                  <a:cs typeface="Times New Roman" pitchFamily="18" charset="0"/>
                  <a:sym typeface="Symbol" pitchFamily="18" charset="2"/>
                </a:rPr>
                <a:t>i</a:t>
              </a:r>
              <a:endParaRPr lang="it-IT" sz="1400" i="1" baseline="-25000" dirty="0">
                <a:latin typeface="Times New Roman" pitchFamily="18" charset="0"/>
                <a:cs typeface="Times New Roman" pitchFamily="18" charset="0"/>
              </a:endParaRPr>
            </a:p>
          </p:txBody>
        </p:sp>
        <p:sp>
          <p:nvSpPr>
            <p:cNvPr id="14346" name="CasellaDiTesto 10"/>
            <p:cNvSpPr txBox="1">
              <a:spLocks noChangeArrowheads="1"/>
            </p:cNvSpPr>
            <p:nvPr/>
          </p:nvSpPr>
          <p:spPr bwMode="auto">
            <a:xfrm>
              <a:off x="2057400" y="5254823"/>
              <a:ext cx="4953000" cy="307777"/>
            </a:xfrm>
            <a:prstGeom prst="rect">
              <a:avLst/>
            </a:prstGeom>
            <a:noFill/>
            <a:ln w="9525">
              <a:noFill/>
              <a:miter lim="800000"/>
              <a:headEnd/>
              <a:tailEnd/>
            </a:ln>
          </p:spPr>
          <p:txBody>
            <a:bodyPr>
              <a:spAutoFit/>
            </a:bodyPr>
            <a:lstStyle/>
            <a:p>
              <a:r>
                <a:rPr lang="it-IT" sz="1400" dirty="0" smtClean="0">
                  <a:latin typeface="Verdana" pitchFamily="34" charset="0"/>
                </a:rPr>
                <a:t>Correspondence score, if seq1</a:t>
              </a:r>
              <a:r>
                <a:rPr lang="it-IT" sz="1400" i="1" baseline="-25000" dirty="0" smtClean="0">
                  <a:latin typeface="Times New Roman" pitchFamily="18" charset="0"/>
                  <a:cs typeface="Times New Roman" pitchFamily="18" charset="0"/>
                </a:rPr>
                <a:t>i</a:t>
              </a:r>
              <a:r>
                <a:rPr lang="it-IT" sz="1400" dirty="0">
                  <a:latin typeface="Verdana" pitchFamily="34" charset="0"/>
                  <a:sym typeface="Symbol" pitchFamily="18" charset="2"/>
                </a:rPr>
                <a:t>seq2</a:t>
              </a:r>
              <a:r>
                <a:rPr lang="it-IT" sz="1400" i="1" baseline="-25000" dirty="0">
                  <a:latin typeface="Times New Roman" pitchFamily="18" charset="0"/>
                  <a:cs typeface="Times New Roman" pitchFamily="18" charset="0"/>
                  <a:sym typeface="Symbol" pitchFamily="18" charset="2"/>
                </a:rPr>
                <a:t>i</a:t>
              </a:r>
              <a:endParaRPr lang="it-IT" sz="1400" i="1" baseline="-25000" dirty="0">
                <a:latin typeface="Times New Roman" pitchFamily="18" charset="0"/>
                <a:cs typeface="Times New Roman" pitchFamily="18" charset="0"/>
              </a:endParaRPr>
            </a:p>
          </p:txBody>
        </p:sp>
      </p:grpSp>
      <p:sp>
        <p:nvSpPr>
          <p:cNvPr id="12"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Simple alignments </a:t>
            </a:r>
            <a:r>
              <a:rPr lang="it-IT" dirty="0" smtClean="0">
                <a:effectLst>
                  <a:outerShdw blurRad="38100" dist="38100" dir="2700000" algn="tl">
                    <a:srgbClr val="000000">
                      <a:alpha val="43137"/>
                    </a:srgbClr>
                  </a:outerShdw>
                </a:effectLst>
                <a:latin typeface="Verdana" pitchFamily="34" charset="0"/>
                <a:sym typeface="Symbol" pitchFamily="18" charset="2"/>
              </a:rPr>
              <a:t> 3</a:t>
            </a:r>
            <a:endParaRPr lang="it-IT" dirty="0" smtClean="0">
              <a:effectLst>
                <a:outerShdw blurRad="38100" dist="38100" dir="2700000" algn="tl">
                  <a:srgbClr val="000000">
                    <a:alpha val="43137"/>
                  </a:srgbClr>
                </a:outerShdw>
              </a:effectLst>
              <a:latin typeface="Verdana" pitchFamily="34" charset="0"/>
            </a:endParaRPr>
          </a:p>
        </p:txBody>
      </p:sp>
      <p:sp>
        <p:nvSpPr>
          <p:cNvPr id="11" name="Rectangle 10"/>
          <p:cNvSpPr/>
          <p:nvPr/>
        </p:nvSpPr>
        <p:spPr>
          <a:xfrm>
            <a:off x="3429000" y="2819400"/>
            <a:ext cx="205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838200" y="2819400"/>
            <a:ext cx="414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13"/>
          <p:cNvSpPr/>
          <p:nvPr/>
        </p:nvSpPr>
        <p:spPr>
          <a:xfrm>
            <a:off x="6858000" y="2819400"/>
            <a:ext cx="533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ctangle 14"/>
          <p:cNvSpPr/>
          <p:nvPr/>
        </p:nvSpPr>
        <p:spPr>
          <a:xfrm>
            <a:off x="1524000" y="2819400"/>
            <a:ext cx="414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Gaps </a:t>
            </a:r>
          </a:p>
        </p:txBody>
      </p:sp>
      <p:sp>
        <p:nvSpPr>
          <p:cNvPr id="5123" name="Rectangle 3"/>
          <p:cNvSpPr>
            <a:spLocks noGrp="1" noChangeArrowheads="1"/>
          </p:cNvSpPr>
          <p:nvPr>
            <p:ph type="body" idx="1"/>
          </p:nvPr>
        </p:nvSpPr>
        <p:spPr>
          <a:xfrm>
            <a:off x="457200" y="1600200"/>
            <a:ext cx="8305800" cy="4724400"/>
          </a:xfrm>
        </p:spPr>
        <p:txBody>
          <a:bodyPr/>
          <a:lstStyle/>
          <a:p>
            <a:pPr algn="just" eaLnBrk="1" hangingPunct="1">
              <a:buFontTx/>
              <a:buBlip>
                <a:blip r:embed="rId2"/>
              </a:buBlip>
              <a:defRPr/>
            </a:pPr>
            <a:r>
              <a:rPr lang="en-US" sz="2400" dirty="0" smtClean="0">
                <a:latin typeface="Verdana" pitchFamily="34" charset="0"/>
                <a:ea typeface="Verdana" pitchFamily="34" charset="0"/>
                <a:cs typeface="Verdana" pitchFamily="34" charset="0"/>
              </a:rPr>
              <a:t>Considering the possibility that insertion and deletion events can occur, significantly increases the number of possible alignments between pairs of sequences</a:t>
            </a:r>
          </a:p>
          <a:p>
            <a:pPr algn="just" eaLnBrk="1" hangingPunct="1">
              <a:buFontTx/>
              <a:buBlip>
                <a:blip r:embed="rId2"/>
              </a:buBlip>
              <a:defRPr/>
            </a:pPr>
            <a:r>
              <a:rPr lang="en-US" sz="2400" dirty="0" smtClean="0">
                <a:latin typeface="Verdana" pitchFamily="34" charset="0"/>
                <a:ea typeface="Verdana" pitchFamily="34" charset="0"/>
                <a:cs typeface="Verdana" pitchFamily="34" charset="0"/>
              </a:rPr>
              <a:t>For example, the two sequences </a:t>
            </a:r>
            <a:r>
              <a:rPr lang="it-IT" sz="2400" b="1" dirty="0" smtClean="0">
                <a:latin typeface="Courier New" pitchFamily="49" charset="0"/>
                <a:cs typeface="Courier New" pitchFamily="49" charset="0"/>
              </a:rPr>
              <a:t>AATCTATA</a:t>
            </a:r>
            <a:r>
              <a:rPr lang="en-US" sz="2400" dirty="0" smtClean="0">
                <a:latin typeface="Verdana" pitchFamily="34" charset="0"/>
                <a:ea typeface="Verdana" pitchFamily="34" charset="0"/>
                <a:cs typeface="Verdana" pitchFamily="34" charset="0"/>
              </a:rPr>
              <a:t> and </a:t>
            </a:r>
            <a:r>
              <a:rPr lang="it-IT" sz="2400" b="1" dirty="0" smtClean="0">
                <a:latin typeface="Courier New" pitchFamily="49" charset="0"/>
                <a:cs typeface="Courier New" pitchFamily="49" charset="0"/>
              </a:rPr>
              <a:t>AAGATA</a:t>
            </a:r>
            <a:r>
              <a:rPr lang="en-US" sz="2400" dirty="0" smtClean="0">
                <a:latin typeface="Verdana" pitchFamily="34" charset="0"/>
                <a:ea typeface="Verdana" pitchFamily="34" charset="0"/>
                <a:cs typeface="Verdana" pitchFamily="34" charset="0"/>
              </a:rPr>
              <a:t> that can be aligned without gaps in only three ways, admit 28 different alignments, with the insertion of two gaps within the shorter sequence</a:t>
            </a:r>
          </a:p>
          <a:p>
            <a:pPr algn="just" eaLnBrk="1" hangingPunct="1">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rPr>
              <a:t>Example</a:t>
            </a:r>
            <a:endParaRPr lang="it-IT" sz="2400" dirty="0" smtClean="0">
              <a:solidFill>
                <a:srgbClr val="FF0000"/>
              </a:solidFill>
              <a:effectLst>
                <a:outerShdw blurRad="38100" dist="38100" dir="2700000" algn="tl">
                  <a:srgbClr val="000000">
                    <a:alpha val="43137"/>
                  </a:srgbClr>
                </a:outerShdw>
              </a:effectLst>
              <a:latin typeface="Verdana" pitchFamily="34" charset="0"/>
            </a:endParaRPr>
          </a:p>
          <a:p>
            <a:pPr algn="just" eaLnBrk="1" hangingPunct="1">
              <a:buFontTx/>
              <a:buNone/>
              <a:defRPr/>
            </a:pPr>
            <a:r>
              <a:rPr lang="it-IT" sz="2200" dirty="0" smtClean="0">
                <a:latin typeface="Courier New" pitchFamily="49" charset="0"/>
                <a:cs typeface="Courier New" pitchFamily="49" charset="0"/>
              </a:rPr>
              <a:t>	</a:t>
            </a:r>
            <a:r>
              <a:rPr lang="it-IT" sz="2200" b="1" dirty="0" smtClean="0">
                <a:latin typeface="Courier New" pitchFamily="49" charset="0"/>
                <a:cs typeface="Courier New" pitchFamily="49" charset="0"/>
              </a:rPr>
              <a:t>AATCTATA		AATCTATA		AATCTATA</a:t>
            </a:r>
          </a:p>
          <a:p>
            <a:pPr algn="just" eaLnBrk="1" hangingPunct="1">
              <a:buFontTx/>
              <a:buNone/>
              <a:defRPr/>
            </a:pPr>
            <a:r>
              <a:rPr lang="it-IT" sz="2200" b="1" dirty="0" smtClean="0">
                <a:latin typeface="Courier New" pitchFamily="49" charset="0"/>
                <a:cs typeface="Courier New" pitchFamily="49" charset="0"/>
              </a:rPr>
              <a:t>	AAG</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AT</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		AA</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G</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ATA		AA</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GATA</a:t>
            </a:r>
          </a:p>
          <a:p>
            <a:pPr algn="just" eaLnBrk="1" hangingPunct="1">
              <a:buFontTx/>
              <a:buBlip>
                <a:blip r:embed="rId2"/>
              </a:buBlip>
              <a:defRPr/>
            </a:pPr>
            <a:endParaRPr lang="it-IT" sz="1600" dirty="0" smtClean="0">
              <a:latin typeface="Verdana" pitchFamily="34" charset="0"/>
            </a:endParaRPr>
          </a:p>
        </p:txBody>
      </p:sp>
      <p:sp>
        <p:nvSpPr>
          <p:cNvPr id="15364" name="Segnaposto numero diapositiva 3"/>
          <p:cNvSpPr>
            <a:spLocks noGrp="1"/>
          </p:cNvSpPr>
          <p:nvPr>
            <p:ph type="sldNum" sz="quarter" idx="12"/>
          </p:nvPr>
        </p:nvSpPr>
        <p:spPr>
          <a:noFill/>
        </p:spPr>
        <p:txBody>
          <a:bodyPr/>
          <a:lstStyle/>
          <a:p>
            <a:fld id="{C1030DC1-EF09-4FFA-9DE6-BC597C64F522}" type="slidenum">
              <a:rPr lang="it-IT" smtClean="0"/>
              <a:pPr/>
              <a:t>14</a:t>
            </a:fld>
            <a:endParaRPr lang="it-IT"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sz="3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Simple </a:t>
            </a:r>
            <a:r>
              <a:rPr lang="en-US" sz="3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penalties for gap insertion</a:t>
            </a:r>
            <a:endParaRPr lang="it-IT" sz="3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123" name="Rectangle 3"/>
          <p:cNvSpPr>
            <a:spLocks noGrp="1" noChangeArrowheads="1"/>
          </p:cNvSpPr>
          <p:nvPr>
            <p:ph type="body" idx="1"/>
          </p:nvPr>
        </p:nvSpPr>
        <p:spPr>
          <a:xfrm>
            <a:off x="457200" y="1295400"/>
            <a:ext cx="8305800" cy="4876800"/>
          </a:xfrm>
        </p:spPr>
        <p:txBody>
          <a:bodyPr/>
          <a:lstStyle/>
          <a:p>
            <a:pPr algn="just" eaLnBrk="1" hangingPunct="1">
              <a:buSzPct val="80000"/>
              <a:buFontTx/>
              <a:buBlip>
                <a:blip r:embed="rId2"/>
              </a:buBlip>
              <a:defRPr/>
            </a:pPr>
            <a:r>
              <a:rPr lang="en-US" sz="2400" dirty="0" smtClean="0">
                <a:latin typeface="Verdana" pitchFamily="34" charset="0"/>
                <a:ea typeface="Verdana" pitchFamily="34" charset="0"/>
                <a:cs typeface="Verdana" pitchFamily="34" charset="0"/>
              </a:rPr>
              <a:t>Introduction, in the alignment evaluation score, of a penalty term for a gap insertion (</a:t>
            </a:r>
            <a:r>
              <a:rPr lang="en-US" sz="24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gap penalty</a:t>
            </a:r>
            <a:r>
              <a:rPr lang="en-US" sz="2400" dirty="0" smtClean="0">
                <a:latin typeface="Verdana" pitchFamily="34" charset="0"/>
                <a:ea typeface="Verdana" pitchFamily="34" charset="0"/>
                <a:cs typeface="Verdana" pitchFamily="34" charset="0"/>
              </a:rPr>
              <a:t>)</a:t>
            </a:r>
            <a:endParaRPr lang="it-IT" sz="2400" dirty="0" smtClean="0">
              <a:latin typeface="Verdana" pitchFamily="34" charset="0"/>
              <a:ea typeface="Verdana" pitchFamily="34" charset="0"/>
              <a:cs typeface="Verdana" pitchFamily="34" charset="0"/>
            </a:endParaRPr>
          </a:p>
          <a:p>
            <a:pPr algn="just" eaLnBrk="1" hangingPunct="1">
              <a:buFontTx/>
              <a:buBlip>
                <a:blip r:embed="rId3"/>
              </a:buBlip>
              <a:defRPr/>
            </a:pPr>
            <a:endParaRPr lang="it-IT" sz="2400" dirty="0" smtClean="0">
              <a:latin typeface="Verdana" pitchFamily="34" charset="0"/>
            </a:endParaRPr>
          </a:p>
          <a:p>
            <a:pPr algn="just" eaLnBrk="1" hangingPunct="1">
              <a:buFontTx/>
              <a:buBlip>
                <a:blip r:embed="rId3"/>
              </a:buBlip>
              <a:defRPr/>
            </a:pPr>
            <a:endParaRPr lang="it-IT" sz="2400" dirty="0" smtClean="0">
              <a:latin typeface="Verdana" pitchFamily="34" charset="0"/>
            </a:endParaRPr>
          </a:p>
          <a:p>
            <a:pPr algn="just" eaLnBrk="1" hangingPunct="1">
              <a:buFontTx/>
              <a:buBlip>
                <a:blip r:embed="rId3"/>
              </a:buBlip>
              <a:defRPr/>
            </a:pPr>
            <a:endParaRPr lang="it-IT" sz="2400" dirty="0" smtClean="0">
              <a:latin typeface="Verdana" pitchFamily="34" charset="0"/>
            </a:endParaRPr>
          </a:p>
          <a:p>
            <a:pPr lvl="1" algn="just" eaLnBrk="1" hangingPunct="1">
              <a:buSzPct val="70000"/>
              <a:buFontTx/>
              <a:buBlip>
                <a:blip r:embed="rId4"/>
              </a:buBlip>
              <a:defRPr/>
            </a:pPr>
            <a:r>
              <a:rPr lang="en-US" sz="2200" dirty="0" smtClean="0">
                <a:latin typeface="Verdana" pitchFamily="34" charset="0"/>
                <a:ea typeface="Verdana" pitchFamily="34" charset="0"/>
                <a:cs typeface="Verdana" pitchFamily="34" charset="0"/>
              </a:rPr>
              <a:t>Assuming a score of </a:t>
            </a:r>
            <a:r>
              <a:rPr lang="en-US" sz="2200" dirty="0" err="1" smtClean="0">
                <a:latin typeface="Verdana" pitchFamily="34" charset="0"/>
                <a:ea typeface="Verdana" pitchFamily="34" charset="0"/>
                <a:cs typeface="Verdana" pitchFamily="34" charset="0"/>
              </a:rPr>
              <a:t>no</a:t>
            </a:r>
            <a:r>
              <a:rPr lang="en-US" sz="2200" dirty="0" err="1" smtClean="0">
                <a:latin typeface="Verdana" pitchFamily="34" charset="0"/>
                <a:ea typeface="Verdana" pitchFamily="34" charset="0"/>
                <a:cs typeface="Verdana" pitchFamily="34" charset="0"/>
                <a:sym typeface="Symbol"/>
              </a:rPr>
              <a:t>matching</a:t>
            </a:r>
            <a:r>
              <a:rPr lang="en-US" sz="2200" dirty="0" smtClean="0">
                <a:latin typeface="Verdana" pitchFamily="34" charset="0"/>
                <a:ea typeface="Verdana" pitchFamily="34" charset="0"/>
                <a:cs typeface="Verdana" pitchFamily="34" charset="0"/>
              </a:rPr>
              <a:t>/matching equal to 0/1 and a gap penalty equal to </a:t>
            </a:r>
            <a:r>
              <a:rPr lang="en-US" sz="2200" dirty="0" smtClean="0">
                <a:latin typeface="Verdana" pitchFamily="34" charset="0"/>
                <a:ea typeface="Verdana" pitchFamily="34" charset="0"/>
                <a:cs typeface="Verdana" pitchFamily="34" charset="0"/>
                <a:sym typeface="Symbol"/>
              </a:rPr>
              <a:t></a:t>
            </a:r>
            <a:r>
              <a:rPr lang="en-US" sz="2200" dirty="0" smtClean="0">
                <a:latin typeface="Verdana" pitchFamily="34" charset="0"/>
                <a:ea typeface="Verdana" pitchFamily="34" charset="0"/>
                <a:cs typeface="Verdana" pitchFamily="34" charset="0"/>
              </a:rPr>
              <a:t>1, the scores for </a:t>
            </a:r>
            <a:r>
              <a:rPr lang="en-US" sz="2200" smtClean="0">
                <a:latin typeface="Verdana" pitchFamily="34" charset="0"/>
                <a:ea typeface="Verdana" pitchFamily="34" charset="0"/>
                <a:cs typeface="Verdana" pitchFamily="34" charset="0"/>
              </a:rPr>
              <a:t>the following three </a:t>
            </a:r>
            <a:r>
              <a:rPr lang="en-US" sz="2200" dirty="0" smtClean="0">
                <a:latin typeface="Verdana" pitchFamily="34" charset="0"/>
                <a:ea typeface="Verdana" pitchFamily="34" charset="0"/>
                <a:cs typeface="Verdana" pitchFamily="34" charset="0"/>
              </a:rPr>
              <a:t>alignments with gaps (out of 28) would be 1, 3, 3</a:t>
            </a:r>
            <a:endParaRPr lang="it-IT" sz="2200" dirty="0" smtClean="0">
              <a:latin typeface="Verdana" pitchFamily="34" charset="0"/>
              <a:ea typeface="Verdana" pitchFamily="34" charset="0"/>
              <a:cs typeface="Verdana" pitchFamily="34" charset="0"/>
              <a:sym typeface="Symbol" pitchFamily="18" charset="2"/>
            </a:endParaRPr>
          </a:p>
          <a:p>
            <a:pPr lvl="1" algn="just" eaLnBrk="1" hangingPunct="1">
              <a:buSzPct val="70000"/>
              <a:buFontTx/>
              <a:buBlip>
                <a:blip r:embed="rId4"/>
              </a:buBlip>
              <a:defRPr/>
            </a:pPr>
            <a:endParaRPr lang="it-IT" sz="500" dirty="0" smtClean="0">
              <a:latin typeface="Verdana" pitchFamily="34" charset="0"/>
              <a:sym typeface="Symbol" pitchFamily="18" charset="2"/>
            </a:endParaRPr>
          </a:p>
          <a:p>
            <a:pPr lvl="1" algn="just" eaLnBrk="1" hangingPunct="1">
              <a:buSzPct val="70000"/>
              <a:buFontTx/>
              <a:buNone/>
              <a:defRPr/>
            </a:pPr>
            <a:r>
              <a:rPr lang="it-IT" sz="2200" b="1" dirty="0" smtClean="0">
                <a:latin typeface="Courier New" pitchFamily="49" charset="0"/>
                <a:cs typeface="Courier New" pitchFamily="49" charset="0"/>
              </a:rPr>
              <a:t>	AATCTATA		AATCTATA		AATCTATA</a:t>
            </a:r>
          </a:p>
          <a:p>
            <a:pPr lvl="1" algn="just" eaLnBrk="1" hangingPunct="1">
              <a:buSzPct val="70000"/>
              <a:buFontTx/>
              <a:buNone/>
              <a:defRPr/>
            </a:pPr>
            <a:r>
              <a:rPr lang="it-IT" sz="2200" b="1" dirty="0" smtClean="0">
                <a:latin typeface="Courier New" pitchFamily="49" charset="0"/>
                <a:cs typeface="Courier New" pitchFamily="49" charset="0"/>
              </a:rPr>
              <a:t>	AAG</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AT</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		AA</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G</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ATA		AA</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GATA</a:t>
            </a:r>
          </a:p>
          <a:p>
            <a:pPr algn="just" eaLnBrk="1" hangingPunct="1">
              <a:buFontTx/>
              <a:buBlip>
                <a:blip r:embed="rId3"/>
              </a:buBlip>
              <a:defRPr/>
            </a:pPr>
            <a:endParaRPr lang="it-IT" sz="1600" dirty="0" smtClean="0">
              <a:latin typeface="Verdana" pitchFamily="34" charset="0"/>
            </a:endParaRPr>
          </a:p>
        </p:txBody>
      </p:sp>
      <p:sp>
        <p:nvSpPr>
          <p:cNvPr id="16388" name="Segnaposto numero diapositiva 3"/>
          <p:cNvSpPr>
            <a:spLocks noGrp="1"/>
          </p:cNvSpPr>
          <p:nvPr>
            <p:ph type="sldNum" sz="quarter" idx="12"/>
          </p:nvPr>
        </p:nvSpPr>
        <p:spPr>
          <a:noFill/>
        </p:spPr>
        <p:txBody>
          <a:bodyPr/>
          <a:lstStyle/>
          <a:p>
            <a:fld id="{10E4DBC0-8FB5-45E3-8F47-E62E96E033D5}" type="slidenum">
              <a:rPr lang="it-IT" smtClean="0"/>
              <a:pPr/>
              <a:t>15</a:t>
            </a:fld>
            <a:endParaRPr lang="it-IT" smtClean="0"/>
          </a:p>
        </p:txBody>
      </p:sp>
      <p:grpSp>
        <p:nvGrpSpPr>
          <p:cNvPr id="16389" name="Gruppo 11"/>
          <p:cNvGrpSpPr>
            <a:grpSpLocks/>
          </p:cNvGrpSpPr>
          <p:nvPr/>
        </p:nvGrpSpPr>
        <p:grpSpPr bwMode="auto">
          <a:xfrm>
            <a:off x="1828800" y="2362200"/>
            <a:ext cx="5943600" cy="855662"/>
            <a:chOff x="2057400" y="2895600"/>
            <a:chExt cx="5943600" cy="855821"/>
          </a:xfrm>
        </p:grpSpPr>
        <p:grpSp>
          <p:nvGrpSpPr>
            <p:cNvPr id="16390" name="Gruppo 4"/>
            <p:cNvGrpSpPr>
              <a:grpSpLocks/>
            </p:cNvGrpSpPr>
            <p:nvPr/>
          </p:nvGrpSpPr>
          <p:grpSpPr bwMode="auto">
            <a:xfrm>
              <a:off x="2057400" y="2895600"/>
              <a:ext cx="5486400" cy="855821"/>
              <a:chOff x="1524000" y="5105400"/>
              <a:chExt cx="5486400" cy="855821"/>
            </a:xfrm>
          </p:grpSpPr>
          <p:sp>
            <p:nvSpPr>
              <p:cNvPr id="16392" name="CasellaDiTesto 5"/>
              <p:cNvSpPr txBox="1">
                <a:spLocks noChangeArrowheads="1"/>
              </p:cNvSpPr>
              <p:nvPr/>
            </p:nvSpPr>
            <p:spPr bwMode="auto">
              <a:xfrm>
                <a:off x="1524000" y="5105400"/>
                <a:ext cx="1143000" cy="769441"/>
              </a:xfrm>
              <a:prstGeom prst="rect">
                <a:avLst/>
              </a:prstGeom>
              <a:noFill/>
              <a:ln w="9525">
                <a:noFill/>
                <a:miter lim="800000"/>
                <a:headEnd/>
                <a:tailEnd/>
              </a:ln>
            </p:spPr>
            <p:txBody>
              <a:bodyPr>
                <a:spAutoFit/>
              </a:bodyPr>
              <a:lstStyle/>
              <a:p>
                <a:r>
                  <a:rPr lang="it-IT" sz="4000">
                    <a:latin typeface="Times New Roman" pitchFamily="18" charset="0"/>
                    <a:cs typeface="Times New Roman" pitchFamily="18" charset="0"/>
                    <a:sym typeface="Symbol" pitchFamily="18" charset="2"/>
                  </a:rPr>
                  <a:t></a:t>
                </a:r>
                <a:r>
                  <a:rPr lang="it-IT" sz="4400">
                    <a:latin typeface="Times New Roman" pitchFamily="18" charset="0"/>
                    <a:cs typeface="Times New Roman" pitchFamily="18" charset="0"/>
                    <a:sym typeface="Symbol" pitchFamily="18" charset="2"/>
                  </a:rPr>
                  <a:t>{</a:t>
                </a:r>
                <a:endParaRPr lang="it-IT" sz="4400">
                  <a:latin typeface="Times New Roman" pitchFamily="18" charset="0"/>
                  <a:cs typeface="Times New Roman" pitchFamily="18" charset="0"/>
                </a:endParaRPr>
              </a:p>
            </p:txBody>
          </p:sp>
          <p:sp>
            <p:nvSpPr>
              <p:cNvPr id="16393" name="CasellaDiTesto 6"/>
              <p:cNvSpPr txBox="1">
                <a:spLocks noChangeArrowheads="1"/>
              </p:cNvSpPr>
              <p:nvPr/>
            </p:nvSpPr>
            <p:spPr bwMode="auto">
              <a:xfrm>
                <a:off x="1656000" y="5163979"/>
                <a:ext cx="381000" cy="246221"/>
              </a:xfrm>
              <a:prstGeom prst="rect">
                <a:avLst/>
              </a:prstGeom>
              <a:noFill/>
              <a:ln w="9525">
                <a:noFill/>
                <a:miter lim="800000"/>
                <a:headEnd/>
                <a:tailEnd/>
              </a:ln>
            </p:spPr>
            <p:txBody>
              <a:bodyPr>
                <a:spAutoFit/>
              </a:bodyPr>
              <a:lstStyle/>
              <a:p>
                <a:r>
                  <a:rPr lang="it-IT" sz="1000" i="1">
                    <a:latin typeface="Times New Roman" pitchFamily="18" charset="0"/>
                    <a:cs typeface="Times New Roman" pitchFamily="18" charset="0"/>
                  </a:rPr>
                  <a:t>n</a:t>
                </a:r>
                <a:endParaRPr lang="it-IT" sz="1000">
                  <a:latin typeface="Times New Roman" pitchFamily="18" charset="0"/>
                  <a:cs typeface="Times New Roman" pitchFamily="18" charset="0"/>
                </a:endParaRPr>
              </a:p>
            </p:txBody>
          </p:sp>
          <p:sp>
            <p:nvSpPr>
              <p:cNvPr id="16394" name="CasellaDiTesto 7"/>
              <p:cNvSpPr txBox="1">
                <a:spLocks noChangeArrowheads="1"/>
              </p:cNvSpPr>
              <p:nvPr/>
            </p:nvSpPr>
            <p:spPr bwMode="auto">
              <a:xfrm>
                <a:off x="1584000" y="5638800"/>
                <a:ext cx="381000" cy="246221"/>
              </a:xfrm>
              <a:prstGeom prst="rect">
                <a:avLst/>
              </a:prstGeom>
              <a:noFill/>
              <a:ln w="9525">
                <a:noFill/>
                <a:miter lim="800000"/>
                <a:headEnd/>
                <a:tailEnd/>
              </a:ln>
            </p:spPr>
            <p:txBody>
              <a:bodyPr>
                <a:spAutoFit/>
              </a:bodyPr>
              <a:lstStyle/>
              <a:p>
                <a:r>
                  <a:rPr lang="it-IT" sz="1000" i="1">
                    <a:latin typeface="Times New Roman" pitchFamily="18" charset="0"/>
                    <a:cs typeface="Times New Roman" pitchFamily="18" charset="0"/>
                  </a:rPr>
                  <a:t>i</a:t>
                </a:r>
                <a:r>
                  <a:rPr lang="it-IT" sz="1000">
                    <a:latin typeface="Times New Roman" pitchFamily="18" charset="0"/>
                    <a:cs typeface="Times New Roman" pitchFamily="18" charset="0"/>
                    <a:sym typeface="Symbol" pitchFamily="18" charset="2"/>
                  </a:rPr>
                  <a:t>1</a:t>
                </a:r>
                <a:endParaRPr lang="it-IT" sz="1000">
                  <a:latin typeface="Times New Roman" pitchFamily="18" charset="0"/>
                  <a:cs typeface="Times New Roman" pitchFamily="18" charset="0"/>
                </a:endParaRPr>
              </a:p>
            </p:txBody>
          </p:sp>
          <p:sp>
            <p:nvSpPr>
              <p:cNvPr id="16395" name="CasellaDiTesto 8"/>
              <p:cNvSpPr txBox="1">
                <a:spLocks noChangeArrowheads="1"/>
              </p:cNvSpPr>
              <p:nvPr/>
            </p:nvSpPr>
            <p:spPr bwMode="auto">
              <a:xfrm>
                <a:off x="2057400" y="5653444"/>
                <a:ext cx="4953000" cy="307777"/>
              </a:xfrm>
              <a:prstGeom prst="rect">
                <a:avLst/>
              </a:prstGeom>
              <a:noFill/>
              <a:ln w="9525">
                <a:noFill/>
                <a:miter lim="800000"/>
                <a:headEnd/>
                <a:tailEnd/>
              </a:ln>
            </p:spPr>
            <p:txBody>
              <a:bodyPr>
                <a:spAutoFit/>
              </a:bodyPr>
              <a:lstStyle/>
              <a:p>
                <a:r>
                  <a:rPr lang="it-IT" sz="1400" dirty="0" smtClean="0">
                    <a:latin typeface="Verdana" pitchFamily="34" charset="0"/>
                  </a:rPr>
                  <a:t>Non</a:t>
                </a:r>
                <a:r>
                  <a:rPr lang="it-IT" sz="1400" dirty="0" smtClean="0">
                    <a:latin typeface="Verdana" pitchFamily="34" charset="0"/>
                    <a:sym typeface="Symbol"/>
                  </a:rPr>
                  <a:t>correspondence score, if</a:t>
                </a:r>
                <a:r>
                  <a:rPr lang="it-IT" sz="1400" dirty="0" smtClean="0">
                    <a:latin typeface="Verdana" pitchFamily="34" charset="0"/>
                  </a:rPr>
                  <a:t> </a:t>
                </a:r>
                <a:r>
                  <a:rPr lang="it-IT" sz="1400" dirty="0">
                    <a:latin typeface="Verdana" pitchFamily="34" charset="0"/>
                  </a:rPr>
                  <a:t>seq1</a:t>
                </a:r>
                <a:r>
                  <a:rPr lang="it-IT" sz="1400" i="1" baseline="-25000" dirty="0">
                    <a:latin typeface="Times New Roman" pitchFamily="18" charset="0"/>
                    <a:cs typeface="Times New Roman" pitchFamily="18" charset="0"/>
                  </a:rPr>
                  <a:t>i</a:t>
                </a:r>
                <a:r>
                  <a:rPr lang="it-IT" sz="1400" dirty="0">
                    <a:latin typeface="Verdana" pitchFamily="34" charset="0"/>
                    <a:sym typeface="Symbol" pitchFamily="18" charset="2"/>
                  </a:rPr>
                  <a:t>seq2</a:t>
                </a:r>
                <a:r>
                  <a:rPr lang="it-IT" sz="1400" i="1" baseline="-25000" dirty="0">
                    <a:latin typeface="Times New Roman" pitchFamily="18" charset="0"/>
                    <a:cs typeface="Times New Roman" pitchFamily="18" charset="0"/>
                    <a:sym typeface="Symbol" pitchFamily="18" charset="2"/>
                  </a:rPr>
                  <a:t>i</a:t>
                </a:r>
                <a:endParaRPr lang="it-IT" sz="1400" i="1" baseline="-25000" dirty="0">
                  <a:latin typeface="Times New Roman" pitchFamily="18" charset="0"/>
                  <a:cs typeface="Times New Roman" pitchFamily="18" charset="0"/>
                </a:endParaRPr>
              </a:p>
            </p:txBody>
          </p:sp>
          <p:sp>
            <p:nvSpPr>
              <p:cNvPr id="16396" name="CasellaDiTesto 9"/>
              <p:cNvSpPr txBox="1">
                <a:spLocks noChangeArrowheads="1"/>
              </p:cNvSpPr>
              <p:nvPr/>
            </p:nvSpPr>
            <p:spPr bwMode="auto">
              <a:xfrm>
                <a:off x="2057400" y="5379221"/>
                <a:ext cx="4953000" cy="307777"/>
              </a:xfrm>
              <a:prstGeom prst="rect">
                <a:avLst/>
              </a:prstGeom>
              <a:noFill/>
              <a:ln w="9525">
                <a:noFill/>
                <a:miter lim="800000"/>
                <a:headEnd/>
                <a:tailEnd/>
              </a:ln>
            </p:spPr>
            <p:txBody>
              <a:bodyPr>
                <a:spAutoFit/>
              </a:bodyPr>
              <a:lstStyle/>
              <a:p>
                <a:r>
                  <a:rPr lang="it-IT" sz="1400" dirty="0" smtClean="0">
                    <a:latin typeface="Verdana" pitchFamily="34" charset="0"/>
                  </a:rPr>
                  <a:t>Correspondence score, if seq1</a:t>
                </a:r>
                <a:r>
                  <a:rPr lang="it-IT" sz="1400" i="1" baseline="-25000" dirty="0" smtClean="0">
                    <a:latin typeface="Times New Roman" pitchFamily="18" charset="0"/>
                    <a:cs typeface="Times New Roman" pitchFamily="18" charset="0"/>
                  </a:rPr>
                  <a:t>i</a:t>
                </a:r>
                <a:r>
                  <a:rPr lang="it-IT" sz="1400" dirty="0">
                    <a:latin typeface="Verdana" pitchFamily="34" charset="0"/>
                    <a:sym typeface="Symbol" pitchFamily="18" charset="2"/>
                  </a:rPr>
                  <a:t>seq2</a:t>
                </a:r>
                <a:r>
                  <a:rPr lang="it-IT" sz="1400" i="1" baseline="-25000" dirty="0">
                    <a:latin typeface="Times New Roman" pitchFamily="18" charset="0"/>
                    <a:cs typeface="Times New Roman" pitchFamily="18" charset="0"/>
                    <a:sym typeface="Symbol" pitchFamily="18" charset="2"/>
                  </a:rPr>
                  <a:t>i</a:t>
                </a:r>
                <a:endParaRPr lang="it-IT" sz="1400" i="1" baseline="-25000" dirty="0">
                  <a:latin typeface="Times New Roman" pitchFamily="18" charset="0"/>
                  <a:cs typeface="Times New Roman" pitchFamily="18" charset="0"/>
                </a:endParaRPr>
              </a:p>
            </p:txBody>
          </p:sp>
        </p:grpSp>
        <p:sp>
          <p:nvSpPr>
            <p:cNvPr id="16391" name="CasellaDiTesto 10"/>
            <p:cNvSpPr txBox="1">
              <a:spLocks noChangeArrowheads="1"/>
            </p:cNvSpPr>
            <p:nvPr/>
          </p:nvSpPr>
          <p:spPr bwMode="auto">
            <a:xfrm>
              <a:off x="2590800" y="2913221"/>
              <a:ext cx="5410200" cy="307777"/>
            </a:xfrm>
            <a:prstGeom prst="rect">
              <a:avLst/>
            </a:prstGeom>
            <a:noFill/>
            <a:ln w="9525">
              <a:noFill/>
              <a:miter lim="800000"/>
              <a:headEnd/>
              <a:tailEnd/>
            </a:ln>
          </p:spPr>
          <p:txBody>
            <a:bodyPr>
              <a:spAutoFit/>
            </a:bodyPr>
            <a:lstStyle/>
            <a:p>
              <a:r>
                <a:rPr lang="it-IT" sz="1400" dirty="0" smtClean="0">
                  <a:latin typeface="Verdana" pitchFamily="34" charset="0"/>
                </a:rPr>
                <a:t>Penalty for a gap insertion, if seq1</a:t>
              </a:r>
              <a:r>
                <a:rPr lang="it-IT" sz="1400" i="1" baseline="-25000" dirty="0" smtClean="0">
                  <a:latin typeface="Times New Roman" pitchFamily="18" charset="0"/>
                  <a:cs typeface="Times New Roman" pitchFamily="18" charset="0"/>
                </a:rPr>
                <a:t>i</a:t>
              </a:r>
              <a:r>
                <a:rPr lang="it-IT" sz="1400" dirty="0">
                  <a:latin typeface="Verdana" pitchFamily="34" charset="0"/>
                  <a:sym typeface="Symbol" pitchFamily="18" charset="2"/>
                </a:rPr>
                <a:t>“” o seq2</a:t>
              </a:r>
              <a:r>
                <a:rPr lang="it-IT" sz="1400" i="1" baseline="-25000" dirty="0">
                  <a:latin typeface="Times New Roman" pitchFamily="18" charset="0"/>
                  <a:cs typeface="Times New Roman" pitchFamily="18" charset="0"/>
                  <a:sym typeface="Symbol" pitchFamily="18" charset="2"/>
                </a:rPr>
                <a:t>i</a:t>
              </a:r>
              <a:r>
                <a:rPr lang="it-IT" sz="1400" dirty="0">
                  <a:latin typeface="Verdana" pitchFamily="34" charset="0"/>
                  <a:sym typeface="Symbol" pitchFamily="18" charset="2"/>
                </a:rPr>
                <a:t> “”</a:t>
              </a:r>
              <a:endParaRPr lang="it-IT" sz="1400" i="1" baseline="-250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74638"/>
            <a:ext cx="8610600" cy="1143000"/>
          </a:xfrm>
        </p:spPr>
        <p:txBody>
          <a:bodyPr/>
          <a:lstStyle/>
          <a:p>
            <a:pPr eaLnBrk="1" hangingPunct="1">
              <a:defRPr/>
            </a:pPr>
            <a:r>
              <a:rPr lang="it-IT" sz="2400" dirty="0" smtClean="0">
                <a:effectLst>
                  <a:outerShdw blurRad="38100" dist="38100" dir="2700000" algn="tl">
                    <a:srgbClr val="000000">
                      <a:alpha val="43137"/>
                    </a:srgbClr>
                  </a:outerShdw>
                </a:effectLst>
                <a:latin typeface="Verdana" pitchFamily="34" charset="0"/>
              </a:rPr>
              <a:t>Penalties for the presence and the length of a gap </a:t>
            </a:r>
            <a:r>
              <a:rPr lang="it-IT" sz="2400" dirty="0" smtClean="0">
                <a:effectLst>
                  <a:outerShdw blurRad="38100" dist="38100" dir="2700000" algn="tl">
                    <a:srgbClr val="000000">
                      <a:alpha val="43137"/>
                    </a:srgbClr>
                  </a:outerShdw>
                </a:effectLst>
                <a:latin typeface="Verdana" pitchFamily="34" charset="0"/>
                <a:sym typeface="Symbol" pitchFamily="18" charset="2"/>
              </a:rPr>
              <a:t> 1</a:t>
            </a:r>
            <a:endParaRPr lang="it-IT" sz="2400" dirty="0" smtClean="0">
              <a:effectLst>
                <a:outerShdw blurRad="38100" dist="38100" dir="2700000" algn="tl">
                  <a:srgbClr val="000000">
                    <a:alpha val="43137"/>
                  </a:srgbClr>
                </a:outerShdw>
              </a:effectLst>
              <a:latin typeface="Verdana" pitchFamily="34" charset="0"/>
            </a:endParaRPr>
          </a:p>
        </p:txBody>
      </p:sp>
      <p:sp>
        <p:nvSpPr>
          <p:cNvPr id="17411" name="Rectangle 3"/>
          <p:cNvSpPr>
            <a:spLocks noGrp="1" noChangeArrowheads="1"/>
          </p:cNvSpPr>
          <p:nvPr>
            <p:ph type="body" idx="1"/>
          </p:nvPr>
        </p:nvSpPr>
        <p:spPr>
          <a:xfrm>
            <a:off x="457200" y="1600200"/>
            <a:ext cx="8305800" cy="4953000"/>
          </a:xfrm>
        </p:spPr>
        <p:txBody>
          <a:bodyPr/>
          <a:lstStyle/>
          <a:p>
            <a:pPr algn="just" eaLnBrk="1" hangingPunct="1">
              <a:buFontTx/>
              <a:buBlip>
                <a:blip r:embed="rId2"/>
              </a:buBlip>
            </a:pPr>
            <a:r>
              <a:rPr lang="en-US" sz="2200" dirty="0" smtClean="0">
                <a:latin typeface="Verdana" pitchFamily="34" charset="0"/>
                <a:ea typeface="Verdana" pitchFamily="34" charset="0"/>
                <a:cs typeface="Verdana" pitchFamily="34" charset="0"/>
              </a:rPr>
              <a:t>Using a simple gap penalty, it is common to evidence many “optimal” alignments (depending on the chosen criterion) </a:t>
            </a:r>
            <a:endParaRPr lang="it-IT" sz="2200" dirty="0" smtClean="0">
              <a:latin typeface="Verdana" pitchFamily="34" charset="0"/>
              <a:ea typeface="Verdana" pitchFamily="34" charset="0"/>
              <a:cs typeface="Verdana" pitchFamily="34" charset="0"/>
            </a:endParaRPr>
          </a:p>
          <a:p>
            <a:pPr lvl="1" algn="just" eaLnBrk="1" hangingPunct="1">
              <a:buSzPct val="80000"/>
              <a:buFontTx/>
              <a:buBlip>
                <a:blip r:embed="rId3"/>
              </a:buBlip>
            </a:pPr>
            <a:r>
              <a:rPr lang="en-US" sz="2000" dirty="0" smtClean="0">
                <a:latin typeface="Verdana" pitchFamily="34" charset="0"/>
                <a:ea typeface="Verdana" pitchFamily="34" charset="0"/>
                <a:cs typeface="Verdana" pitchFamily="34" charset="0"/>
              </a:rPr>
              <a:t>Choose different penalty values for single gaps and gaps that appear in sequence </a:t>
            </a:r>
            <a:endParaRPr lang="it-IT" sz="2000" dirty="0" smtClean="0">
              <a:latin typeface="Verdana" pitchFamily="34" charset="0"/>
              <a:ea typeface="Verdana" pitchFamily="34" charset="0"/>
              <a:cs typeface="Verdana" pitchFamily="34" charset="0"/>
            </a:endParaRPr>
          </a:p>
          <a:p>
            <a:pPr algn="just" eaLnBrk="1" hangingPunct="1">
              <a:buFontTx/>
              <a:buBlip>
                <a:blip r:embed="rId2"/>
              </a:buBlip>
            </a:pPr>
            <a:r>
              <a:rPr lang="en-US" sz="2200" dirty="0" smtClean="0">
                <a:latin typeface="Verdana" pitchFamily="34" charset="0"/>
                <a:ea typeface="Verdana" pitchFamily="34" charset="0"/>
                <a:cs typeface="Verdana" pitchFamily="34" charset="0"/>
              </a:rPr>
              <a:t>Concretely, any </a:t>
            </a:r>
            <a:r>
              <a:rPr lang="en-US" sz="2200" dirty="0" err="1" smtClean="0">
                <a:latin typeface="Verdana" pitchFamily="34" charset="0"/>
                <a:ea typeface="Verdana" pitchFamily="34" charset="0"/>
                <a:cs typeface="Verdana" pitchFamily="34" charset="0"/>
              </a:rPr>
              <a:t>pairwise</a:t>
            </a:r>
            <a:r>
              <a:rPr lang="en-US" sz="2200" dirty="0" smtClean="0">
                <a:latin typeface="Verdana" pitchFamily="34" charset="0"/>
                <a:ea typeface="Verdana" pitchFamily="34" charset="0"/>
                <a:cs typeface="Verdana" pitchFamily="34" charset="0"/>
              </a:rPr>
              <a:t> alignment represents a hypothesis about the evolutionary path that the two sequences have undertaken from the last common ancestor </a:t>
            </a:r>
          </a:p>
          <a:p>
            <a:pPr algn="just" eaLnBrk="1" hangingPunct="1">
              <a:buFontTx/>
              <a:buBlip>
                <a:blip r:embed="rId2"/>
              </a:buBlip>
            </a:pPr>
            <a:r>
              <a:rPr lang="en-US" sz="2200" dirty="0" smtClean="0">
                <a:latin typeface="Verdana" pitchFamily="34" charset="0"/>
                <a:ea typeface="Verdana" pitchFamily="34" charset="0"/>
                <a:cs typeface="Verdana" pitchFamily="34" charset="0"/>
              </a:rPr>
              <a:t>When considering several competing hypotheses, the one that invokes the fewest number of improbable events is, by definition, the most probably correct</a:t>
            </a:r>
            <a:endParaRPr lang="it-IT" sz="2200" dirty="0" smtClean="0">
              <a:latin typeface="Verdana" pitchFamily="34" charset="0"/>
              <a:ea typeface="Verdana" pitchFamily="34" charset="0"/>
              <a:cs typeface="Verdana" pitchFamily="34" charset="0"/>
            </a:endParaRPr>
          </a:p>
        </p:txBody>
      </p:sp>
      <p:sp>
        <p:nvSpPr>
          <p:cNvPr id="17412" name="Segnaposto numero diapositiva 3"/>
          <p:cNvSpPr>
            <a:spLocks noGrp="1"/>
          </p:cNvSpPr>
          <p:nvPr>
            <p:ph type="sldNum" sz="quarter" idx="12"/>
          </p:nvPr>
        </p:nvSpPr>
        <p:spPr>
          <a:noFill/>
        </p:spPr>
        <p:txBody>
          <a:bodyPr/>
          <a:lstStyle/>
          <a:p>
            <a:fld id="{FFAF292A-DC52-49F9-80FF-AA6815104BB6}" type="slidenum">
              <a:rPr lang="it-IT" smtClean="0"/>
              <a:pPr/>
              <a:t>16</a:t>
            </a:fld>
            <a:endParaRPr lang="it-IT"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600200"/>
            <a:ext cx="8305800" cy="4953000"/>
          </a:xfrm>
        </p:spPr>
        <p:txBody>
          <a:bodyPr/>
          <a:lstStyle/>
          <a:p>
            <a:pPr algn="just" eaLnBrk="1" hangingPunct="1">
              <a:buFontTx/>
              <a:buBlip>
                <a:blip r:embed="rId2"/>
              </a:buBlip>
              <a:defRPr/>
            </a:pPr>
            <a:r>
              <a:rPr lang="it-IT" sz="2200" dirty="0" smtClean="0">
                <a:latin typeface="Verdana" pitchFamily="34" charset="0"/>
              </a:rPr>
              <a:t>Let </a:t>
            </a:r>
            <a:r>
              <a:rPr lang="it-IT" sz="2400" i="1" dirty="0" smtClean="0">
                <a:latin typeface="Times New Roman" pitchFamily="18" charset="0"/>
                <a:cs typeface="Times New Roman" pitchFamily="18" charset="0"/>
              </a:rPr>
              <a:t>s</a:t>
            </a:r>
            <a:r>
              <a:rPr lang="it-IT" sz="2400" baseline="-25000" dirty="0" smtClean="0">
                <a:latin typeface="Times New Roman" pitchFamily="18" charset="0"/>
                <a:cs typeface="Times New Roman" pitchFamily="18" charset="0"/>
              </a:rPr>
              <a:t>1</a:t>
            </a:r>
            <a:r>
              <a:rPr lang="it-IT" sz="2200" dirty="0" smtClean="0">
                <a:latin typeface="Verdana" pitchFamily="34" charset="0"/>
              </a:rPr>
              <a:t> and </a:t>
            </a:r>
            <a:r>
              <a:rPr lang="it-IT" sz="2400" i="1" dirty="0" smtClean="0">
                <a:latin typeface="Times New Roman" pitchFamily="18" charset="0"/>
                <a:cs typeface="Times New Roman" pitchFamily="18" charset="0"/>
              </a:rPr>
              <a:t>s</a:t>
            </a:r>
            <a:r>
              <a:rPr lang="it-IT" sz="2400" baseline="-25000" dirty="0" smtClean="0">
                <a:latin typeface="Times New Roman" pitchFamily="18" charset="0"/>
                <a:cs typeface="Times New Roman" pitchFamily="18" charset="0"/>
              </a:rPr>
              <a:t>2</a:t>
            </a:r>
            <a:r>
              <a:rPr lang="it-IT" sz="2200" dirty="0" smtClean="0">
                <a:latin typeface="Verdana" pitchFamily="34" charset="0"/>
              </a:rPr>
              <a:t> be two arbitrary DNA sequences of length 12 and 9, respectively</a:t>
            </a:r>
          </a:p>
          <a:p>
            <a:pPr lvl="1" algn="just" eaLnBrk="1" hangingPunct="1">
              <a:buSzPct val="70000"/>
              <a:buFontTx/>
              <a:buBlip>
                <a:blip r:embed="rId3"/>
              </a:buBlip>
              <a:defRPr/>
            </a:pPr>
            <a:r>
              <a:rPr lang="en-US" sz="1800" dirty="0" smtClean="0">
                <a:latin typeface="Verdana" pitchFamily="34" charset="0"/>
                <a:ea typeface="Verdana" pitchFamily="34" charset="0"/>
                <a:cs typeface="Verdana" pitchFamily="34" charset="0"/>
              </a:rPr>
              <a:t>Each alignment will necessarily have three gaps in the shorter sequence</a:t>
            </a:r>
          </a:p>
          <a:p>
            <a:pPr lvl="1" algn="just" eaLnBrk="1" hangingPunct="1">
              <a:buSzPct val="70000"/>
              <a:buFontTx/>
              <a:buBlip>
                <a:blip r:embed="rId3"/>
              </a:buBlip>
              <a:defRPr/>
            </a:pPr>
            <a:r>
              <a:rPr lang="en-US" sz="1800" dirty="0" smtClean="0">
                <a:latin typeface="Verdana" pitchFamily="34" charset="0"/>
                <a:ea typeface="Verdana" pitchFamily="34" charset="0"/>
                <a:cs typeface="Verdana" pitchFamily="34" charset="0"/>
              </a:rPr>
              <a:t>Assuming that </a:t>
            </a:r>
            <a:r>
              <a:rPr lang="it-IT" sz="2000" i="1" dirty="0" smtClean="0">
                <a:latin typeface="Times New Roman" pitchFamily="18" charset="0"/>
                <a:cs typeface="Times New Roman" pitchFamily="18" charset="0"/>
              </a:rPr>
              <a:t>s</a:t>
            </a:r>
            <a:r>
              <a:rPr lang="it-IT" sz="2000" baseline="-25000" dirty="0" smtClean="0">
                <a:latin typeface="Times New Roman" pitchFamily="18" charset="0"/>
                <a:cs typeface="Times New Roman" pitchFamily="18" charset="0"/>
              </a:rPr>
              <a:t>1</a:t>
            </a:r>
            <a:r>
              <a:rPr lang="it-IT" sz="1800" dirty="0" smtClean="0">
                <a:latin typeface="Verdana" pitchFamily="34" charset="0"/>
              </a:rPr>
              <a:t> and </a:t>
            </a:r>
            <a:r>
              <a:rPr lang="it-IT" sz="2000" i="1" dirty="0" smtClean="0">
                <a:latin typeface="Times New Roman" pitchFamily="18" charset="0"/>
                <a:cs typeface="Times New Roman" pitchFamily="18" charset="0"/>
              </a:rPr>
              <a:t>s</a:t>
            </a:r>
            <a:r>
              <a:rPr lang="it-IT" sz="2000" baseline="-25000" dirty="0" smtClean="0">
                <a:latin typeface="Times New Roman" pitchFamily="18" charset="0"/>
                <a:cs typeface="Times New Roman" pitchFamily="18" charset="0"/>
              </a:rPr>
              <a:t>2</a:t>
            </a:r>
            <a:r>
              <a:rPr lang="en-US" sz="1800" dirty="0" smtClean="0">
                <a:latin typeface="Verdana" pitchFamily="34" charset="0"/>
                <a:ea typeface="Verdana" pitchFamily="34" charset="0"/>
                <a:cs typeface="Verdana" pitchFamily="34" charset="0"/>
              </a:rPr>
              <a:t> are homologous sequences, the difference in length can be caused by the insertion of nucleotides in the longer sequence, or by the deletion of nucleotides in the shorter sequence, or by a combination of the two events</a:t>
            </a:r>
          </a:p>
          <a:p>
            <a:pPr lvl="1" algn="just" eaLnBrk="1" hangingPunct="1">
              <a:buSzPct val="70000"/>
              <a:buFontTx/>
              <a:buBlip>
                <a:blip r:embed="rId3"/>
              </a:buBlip>
              <a:defRPr/>
            </a:pPr>
            <a:r>
              <a:rPr lang="en-US" sz="1800" dirty="0" smtClean="0">
                <a:latin typeface="Verdana" pitchFamily="34" charset="0"/>
                <a:ea typeface="Verdana" pitchFamily="34" charset="0"/>
                <a:cs typeface="Verdana" pitchFamily="34" charset="0"/>
              </a:rPr>
              <a:t>Since the sequence of the ancestor is unknown, no methods exist able to determine the cause of a gap, which is attributed generally to an </a:t>
            </a:r>
            <a:r>
              <a:rPr lang="en-US" sz="1800" dirty="0" err="1"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indel</a:t>
            </a:r>
            <a:r>
              <a:rPr lang="en-US" sz="1800" dirty="0" smtClean="0">
                <a:latin typeface="Verdana" pitchFamily="34" charset="0"/>
                <a:ea typeface="Verdana" pitchFamily="34" charset="0"/>
                <a:cs typeface="Verdana" pitchFamily="34" charset="0"/>
              </a:rPr>
              <a:t> event (</a:t>
            </a:r>
            <a:r>
              <a:rPr lang="en-US" sz="18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a:t>
            </a:r>
            <a:r>
              <a:rPr lang="en-US" sz="1800" dirty="0" smtClean="0">
                <a:latin typeface="Verdana" pitchFamily="34" charset="0"/>
                <a:ea typeface="Verdana" pitchFamily="34" charset="0"/>
                <a:cs typeface="Verdana" pitchFamily="34" charset="0"/>
              </a:rPr>
              <a:t>sertion/</a:t>
            </a:r>
            <a:r>
              <a:rPr lang="en-US" sz="18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del</a:t>
            </a:r>
            <a:r>
              <a:rPr lang="en-US" sz="1800" dirty="0" smtClean="0">
                <a:latin typeface="Verdana" pitchFamily="34" charset="0"/>
                <a:ea typeface="Verdana" pitchFamily="34" charset="0"/>
                <a:cs typeface="Verdana" pitchFamily="34" charset="0"/>
              </a:rPr>
              <a:t>etion) </a:t>
            </a:r>
          </a:p>
          <a:p>
            <a:pPr lvl="1" algn="just" eaLnBrk="1" hangingPunct="1">
              <a:buSzPct val="70000"/>
              <a:buFontTx/>
              <a:buBlip>
                <a:blip r:embed="rId3"/>
              </a:buBlip>
              <a:defRPr/>
            </a:pPr>
            <a:r>
              <a:rPr lang="en-US" sz="1800" dirty="0" smtClean="0">
                <a:latin typeface="Verdana" pitchFamily="34" charset="0"/>
                <a:ea typeface="Verdana" pitchFamily="34" charset="0"/>
                <a:cs typeface="Verdana" pitchFamily="34" charset="0"/>
              </a:rPr>
              <a:t>Moreover, since sequential insertions/deletions are not uncommon, it is statistically more likely that the difference in length between the two sequences was due to a single </a:t>
            </a:r>
            <a:r>
              <a:rPr lang="en-US" sz="1800" dirty="0" err="1" smtClean="0">
                <a:latin typeface="Verdana" pitchFamily="34" charset="0"/>
                <a:ea typeface="Verdana" pitchFamily="34" charset="0"/>
                <a:cs typeface="Verdana" pitchFamily="34" charset="0"/>
              </a:rPr>
              <a:t>indel</a:t>
            </a:r>
            <a:r>
              <a:rPr lang="en-US" sz="1800" dirty="0" smtClean="0">
                <a:latin typeface="Verdana" pitchFamily="34" charset="0"/>
                <a:ea typeface="Verdana" pitchFamily="34" charset="0"/>
                <a:cs typeface="Verdana" pitchFamily="34" charset="0"/>
              </a:rPr>
              <a:t> of three nucleotides, rather than to three distinct </a:t>
            </a:r>
            <a:r>
              <a:rPr lang="en-US" sz="1800" dirty="0" err="1" smtClean="0">
                <a:latin typeface="Verdana" pitchFamily="34" charset="0"/>
                <a:ea typeface="Verdana" pitchFamily="34" charset="0"/>
                <a:cs typeface="Verdana" pitchFamily="34" charset="0"/>
              </a:rPr>
              <a:t>indels</a:t>
            </a:r>
            <a:endParaRPr lang="it-IT" sz="1800" dirty="0" smtClean="0">
              <a:latin typeface="Verdana" pitchFamily="34" charset="0"/>
              <a:ea typeface="Verdana" pitchFamily="34" charset="0"/>
              <a:cs typeface="Verdana" pitchFamily="34" charset="0"/>
            </a:endParaRPr>
          </a:p>
        </p:txBody>
      </p:sp>
      <p:sp>
        <p:nvSpPr>
          <p:cNvPr id="18436" name="Segnaposto numero diapositiva 3"/>
          <p:cNvSpPr>
            <a:spLocks noGrp="1"/>
          </p:cNvSpPr>
          <p:nvPr>
            <p:ph type="sldNum" sz="quarter" idx="12"/>
          </p:nvPr>
        </p:nvSpPr>
        <p:spPr>
          <a:noFill/>
        </p:spPr>
        <p:txBody>
          <a:bodyPr/>
          <a:lstStyle/>
          <a:p>
            <a:fld id="{46C527D1-74C3-448D-B8CF-52B63EE22BBB}" type="slidenum">
              <a:rPr lang="it-IT" smtClean="0"/>
              <a:pPr/>
              <a:t>17</a:t>
            </a:fld>
            <a:endParaRPr lang="it-IT" smtClean="0"/>
          </a:p>
        </p:txBody>
      </p:sp>
      <p:sp>
        <p:nvSpPr>
          <p:cNvPr id="6" name="Rectangle 2"/>
          <p:cNvSpPr>
            <a:spLocks noGrp="1" noChangeArrowheads="1"/>
          </p:cNvSpPr>
          <p:nvPr>
            <p:ph type="title"/>
          </p:nvPr>
        </p:nvSpPr>
        <p:spPr>
          <a:xfrm>
            <a:off x="304800" y="274638"/>
            <a:ext cx="8610600" cy="1143000"/>
          </a:xfrm>
        </p:spPr>
        <p:txBody>
          <a:bodyPr/>
          <a:lstStyle/>
          <a:p>
            <a:pPr eaLnBrk="1" hangingPunct="1">
              <a:defRPr/>
            </a:pPr>
            <a:r>
              <a:rPr lang="it-IT" sz="2400" dirty="0" smtClean="0">
                <a:effectLst>
                  <a:outerShdw blurRad="38100" dist="38100" dir="2700000" algn="tl">
                    <a:srgbClr val="000000">
                      <a:alpha val="43137"/>
                    </a:srgbClr>
                  </a:outerShdw>
                </a:effectLst>
                <a:latin typeface="Verdana" pitchFamily="34" charset="0"/>
              </a:rPr>
              <a:t>Penalties for the presence and the length of a gap </a:t>
            </a:r>
            <a:r>
              <a:rPr lang="it-IT" sz="2400" dirty="0" smtClean="0">
                <a:effectLst>
                  <a:outerShdw blurRad="38100" dist="38100" dir="2700000" algn="tl">
                    <a:srgbClr val="000000">
                      <a:alpha val="43137"/>
                    </a:srgbClr>
                  </a:outerShdw>
                </a:effectLst>
                <a:latin typeface="Verdana" pitchFamily="34" charset="0"/>
                <a:sym typeface="Symbol" pitchFamily="18" charset="2"/>
              </a:rPr>
              <a:t> 2</a:t>
            </a:r>
            <a:endParaRPr lang="it-IT" sz="2400"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295400"/>
            <a:ext cx="8305800" cy="5181600"/>
          </a:xfrm>
        </p:spPr>
        <p:txBody>
          <a:bodyPr/>
          <a:lstStyle/>
          <a:p>
            <a:pPr algn="just" eaLnBrk="1" hangingPunct="1">
              <a:buSzPct val="80000"/>
              <a:buFontTx/>
              <a:buBlip>
                <a:blip r:embed="rId2"/>
              </a:buBlip>
              <a:defRPr/>
            </a:pPr>
            <a:r>
              <a:rPr lang="en-US" sz="2200" dirty="0" smtClean="0">
                <a:latin typeface="Verdana" pitchFamily="34" charset="0"/>
                <a:ea typeface="Verdana" pitchFamily="34" charset="0"/>
                <a:cs typeface="Verdana" pitchFamily="34" charset="0"/>
              </a:rPr>
              <a:t>The scoring function has to reward alignments that are most plausible from the evolutionary point of view </a:t>
            </a:r>
          </a:p>
          <a:p>
            <a:pPr algn="just" eaLnBrk="1" hangingPunct="1">
              <a:buSzPct val="80000"/>
              <a:buFontTx/>
              <a:buBlip>
                <a:blip r:embed="rId2"/>
              </a:buBlip>
              <a:defRPr/>
            </a:pPr>
            <a:r>
              <a:rPr lang="en-US" sz="2200" dirty="0" smtClean="0">
                <a:latin typeface="Verdana" pitchFamily="34" charset="0"/>
                <a:ea typeface="Verdana" pitchFamily="34" charset="0"/>
                <a:cs typeface="Verdana" pitchFamily="34" charset="0"/>
              </a:rPr>
              <a:t>By assigning a penalty on the length of the gap (which depends on the number of sequential characters missed) lower than the penalty for the creation of new gaps, the scoring function rewards the alignments that have sequential gaps </a:t>
            </a:r>
            <a:endParaRPr lang="it-IT" sz="2200" dirty="0" smtClean="0">
              <a:latin typeface="Verdana" pitchFamily="34" charset="0"/>
              <a:ea typeface="Verdana" pitchFamily="34" charset="0"/>
              <a:cs typeface="Verdana" pitchFamily="34" charset="0"/>
            </a:endParaRPr>
          </a:p>
          <a:p>
            <a:pPr algn="just" eaLnBrk="1" hangingPunct="1">
              <a:buFontTx/>
              <a:buBlip>
                <a:blip r:embed="rId3"/>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 </a:t>
            </a:r>
            <a:r>
              <a:rPr lang="it-IT" sz="2200" dirty="0" smtClean="0">
                <a:latin typeface="Verdana" pitchFamily="34" charset="0"/>
              </a:rPr>
              <a:t>using a gap creation penalty equal to </a:t>
            </a:r>
            <a:r>
              <a:rPr lang="it-IT" sz="2200" dirty="0" smtClean="0">
                <a:latin typeface="Verdana" pitchFamily="34" charset="0"/>
                <a:sym typeface="Symbol" pitchFamily="18" charset="2"/>
              </a:rPr>
              <a:t>2, a length penalty of 1 (for each gap), and no</a:t>
            </a:r>
            <a:r>
              <a:rPr lang="it-IT" sz="2200" dirty="0" smtClean="0">
                <a:latin typeface="Verdana" pitchFamily="34" charset="0"/>
                <a:sym typeface="Symbol"/>
              </a:rPr>
              <a:t>matching/ matching values </a:t>
            </a:r>
            <a:r>
              <a:rPr lang="it-IT" sz="2200" dirty="0" smtClean="0">
                <a:latin typeface="Verdana" pitchFamily="34" charset="0"/>
                <a:sym typeface="Symbol" pitchFamily="18" charset="2"/>
              </a:rPr>
              <a:t>equal to 0/1, the scores in the three cases below are respectively 3, 1, 1</a:t>
            </a:r>
          </a:p>
          <a:p>
            <a:pPr algn="just" eaLnBrk="1" hangingPunct="1">
              <a:buFontTx/>
              <a:buBlip>
                <a:blip r:embed="rId3"/>
              </a:buBlip>
              <a:defRPr/>
            </a:pPr>
            <a:endParaRPr lang="it-IT" sz="500" dirty="0" smtClean="0">
              <a:latin typeface="Verdana" pitchFamily="34" charset="0"/>
              <a:sym typeface="Symbol" pitchFamily="18" charset="2"/>
            </a:endParaRPr>
          </a:p>
          <a:p>
            <a:pPr algn="just" eaLnBrk="1" hangingPunct="1">
              <a:buFontTx/>
              <a:buNone/>
              <a:defRPr/>
            </a:pPr>
            <a:r>
              <a:rPr lang="it-IT" sz="2200" b="1" dirty="0" smtClean="0">
                <a:latin typeface="Courier New" pitchFamily="49" charset="0"/>
                <a:cs typeface="Courier New" pitchFamily="49" charset="0"/>
              </a:rPr>
              <a:t>	AATCTATA		AATCTATA		AATCTATA</a:t>
            </a:r>
          </a:p>
          <a:p>
            <a:pPr algn="just" eaLnBrk="1" hangingPunct="1">
              <a:buFontTx/>
              <a:buNone/>
              <a:defRPr/>
            </a:pPr>
            <a:r>
              <a:rPr lang="it-IT" sz="2200" b="1" dirty="0" smtClean="0">
                <a:latin typeface="Courier New" pitchFamily="49" charset="0"/>
                <a:cs typeface="Courier New" pitchFamily="49" charset="0"/>
              </a:rPr>
              <a:t>	AAG</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AT</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		AA</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G</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ATA		AA</a:t>
            </a:r>
            <a:r>
              <a:rPr lang="it-IT" sz="2200" b="1" dirty="0" smtClean="0">
                <a:latin typeface="Courier New" pitchFamily="49" charset="0"/>
                <a:cs typeface="Courier New" pitchFamily="49" charset="0"/>
                <a:sym typeface="Symbol" pitchFamily="18" charset="2"/>
              </a:rPr>
              <a:t></a:t>
            </a:r>
            <a:r>
              <a:rPr lang="it-IT" sz="2200" b="1" dirty="0" smtClean="0">
                <a:latin typeface="Courier New" pitchFamily="49" charset="0"/>
                <a:cs typeface="Courier New" pitchFamily="49" charset="0"/>
              </a:rPr>
              <a:t>GATA</a:t>
            </a:r>
            <a:endParaRPr lang="it-IT" sz="2200" dirty="0" smtClean="0">
              <a:latin typeface="Courier New" pitchFamily="49" charset="0"/>
              <a:cs typeface="Courier New" pitchFamily="49" charset="0"/>
            </a:endParaRPr>
          </a:p>
        </p:txBody>
      </p:sp>
      <p:sp>
        <p:nvSpPr>
          <p:cNvPr id="19460" name="Segnaposto numero diapositiva 3"/>
          <p:cNvSpPr>
            <a:spLocks noGrp="1"/>
          </p:cNvSpPr>
          <p:nvPr>
            <p:ph type="sldNum" sz="quarter" idx="12"/>
          </p:nvPr>
        </p:nvSpPr>
        <p:spPr>
          <a:noFill/>
        </p:spPr>
        <p:txBody>
          <a:bodyPr/>
          <a:lstStyle/>
          <a:p>
            <a:fld id="{8885C380-729A-47B7-866B-6F343C4C29D2}" type="slidenum">
              <a:rPr lang="it-IT" smtClean="0"/>
              <a:pPr/>
              <a:t>18</a:t>
            </a:fld>
            <a:endParaRPr lang="it-IT" smtClean="0"/>
          </a:p>
        </p:txBody>
      </p:sp>
      <p:sp>
        <p:nvSpPr>
          <p:cNvPr id="6" name="Rectangle 2"/>
          <p:cNvSpPr>
            <a:spLocks noGrp="1" noChangeArrowheads="1"/>
          </p:cNvSpPr>
          <p:nvPr>
            <p:ph type="title"/>
          </p:nvPr>
        </p:nvSpPr>
        <p:spPr>
          <a:xfrm>
            <a:off x="304800" y="274638"/>
            <a:ext cx="8610600" cy="1143000"/>
          </a:xfrm>
        </p:spPr>
        <p:txBody>
          <a:bodyPr/>
          <a:lstStyle/>
          <a:p>
            <a:pPr eaLnBrk="1" hangingPunct="1">
              <a:defRPr/>
            </a:pPr>
            <a:r>
              <a:rPr lang="it-IT" sz="2400" dirty="0" smtClean="0">
                <a:effectLst>
                  <a:outerShdw blurRad="38100" dist="38100" dir="2700000" algn="tl">
                    <a:srgbClr val="000000">
                      <a:alpha val="43137"/>
                    </a:srgbClr>
                  </a:outerShdw>
                </a:effectLst>
                <a:latin typeface="Verdana" pitchFamily="34" charset="0"/>
              </a:rPr>
              <a:t>Penalties for the presence and the length of a gap </a:t>
            </a:r>
            <a:r>
              <a:rPr lang="it-IT" sz="2400" dirty="0" smtClean="0">
                <a:effectLst>
                  <a:outerShdw blurRad="38100" dist="38100" dir="2700000" algn="tl">
                    <a:srgbClr val="000000">
                      <a:alpha val="43137"/>
                    </a:srgbClr>
                  </a:outerShdw>
                </a:effectLst>
                <a:latin typeface="Verdana" pitchFamily="34" charset="0"/>
                <a:sym typeface="Symbol" pitchFamily="18" charset="2"/>
              </a:rPr>
              <a:t> 3</a:t>
            </a:r>
            <a:endParaRPr lang="it-IT" sz="2400"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Score matrices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a:xfrm>
            <a:off x="457200" y="1600200"/>
            <a:ext cx="8305800" cy="4800600"/>
          </a:xfrm>
        </p:spPr>
        <p:txBody>
          <a:bodyPr/>
          <a:lstStyle/>
          <a:p>
            <a:pPr algn="just" eaLnBrk="1" hangingPunct="1">
              <a:buFontTx/>
              <a:buBlip>
                <a:blip r:embed="rId2"/>
              </a:buBlip>
              <a:defRPr/>
            </a:pPr>
            <a:r>
              <a:rPr lang="en-US" sz="2200" dirty="0" smtClean="0">
                <a:latin typeface="Verdana" pitchFamily="34" charset="0"/>
                <a:ea typeface="Verdana" pitchFamily="34" charset="0"/>
                <a:cs typeface="Verdana" pitchFamily="34" charset="0"/>
              </a:rPr>
              <a:t>Just as the gap penalty, that can be adapted to reward alignments evolutionarily more plausible, so the </a:t>
            </a:r>
            <a:r>
              <a:rPr lang="en-US" sz="2200" dirty="0" err="1" smtClean="0">
                <a:latin typeface="Verdana" pitchFamily="34" charset="0"/>
                <a:ea typeface="Verdana" pitchFamily="34" charset="0"/>
                <a:cs typeface="Verdana" pitchFamily="34" charset="0"/>
              </a:rPr>
              <a:t>no</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matching</a:t>
            </a:r>
            <a:r>
              <a:rPr lang="en-US" sz="2200" dirty="0" smtClean="0">
                <a:latin typeface="Verdana" pitchFamily="34" charset="0"/>
                <a:ea typeface="Verdana" pitchFamily="34" charset="0"/>
                <a:cs typeface="Verdana" pitchFamily="34" charset="0"/>
              </a:rPr>
              <a:t> penalty can be made ​​</a:t>
            </a:r>
            <a:r>
              <a:rPr lang="en-US" sz="2200" dirty="0" err="1" smtClean="0">
                <a:latin typeface="Verdana" pitchFamily="34" charset="0"/>
                <a:ea typeface="Verdana" pitchFamily="34" charset="0"/>
                <a:cs typeface="Verdana" pitchFamily="34" charset="0"/>
              </a:rPr>
              <a:t>non</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uniform</a:t>
            </a:r>
            <a:r>
              <a:rPr lang="en-US" sz="2200" dirty="0" smtClean="0">
                <a:latin typeface="Verdana" pitchFamily="34" charset="0"/>
                <a:ea typeface="Verdana" pitchFamily="34" charset="0"/>
                <a:cs typeface="Verdana" pitchFamily="34" charset="0"/>
              </a:rPr>
              <a:t>, based on the simple observation that some substitutions are more common than others </a:t>
            </a:r>
            <a:endParaRPr lang="it-IT" sz="2200" dirty="0" smtClean="0">
              <a:latin typeface="Verdana" pitchFamily="34" charset="0"/>
              <a:ea typeface="Verdana" pitchFamily="34" charset="0"/>
              <a:cs typeface="Verdana" pitchFamily="34" charset="0"/>
            </a:endParaRPr>
          </a:p>
          <a:p>
            <a:pPr algn="just" eaLnBrk="1" hangingPunct="1">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a:t>
            </a:r>
            <a:r>
              <a:rPr lang="it-IT" sz="2200" dirty="0" smtClean="0">
                <a:latin typeface="Verdana" pitchFamily="34" charset="0"/>
              </a:rPr>
              <a:t> Let us </a:t>
            </a:r>
            <a:r>
              <a:rPr lang="en-US" sz="2200" dirty="0" smtClean="0">
                <a:latin typeface="Verdana" pitchFamily="34" charset="0"/>
                <a:ea typeface="Verdana" pitchFamily="34" charset="0"/>
                <a:cs typeface="Verdana" pitchFamily="34" charset="0"/>
              </a:rPr>
              <a:t>consider a protein sequence, which has an </a:t>
            </a:r>
            <a:r>
              <a:rPr lang="en-US" sz="2200"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alanine</a:t>
            </a:r>
            <a:r>
              <a:rPr lang="en-US" sz="2200" dirty="0" smtClean="0">
                <a:latin typeface="Verdana" pitchFamily="34" charset="0"/>
                <a:ea typeface="Verdana" pitchFamily="34" charset="0"/>
                <a:cs typeface="Verdana" pitchFamily="34" charset="0"/>
              </a:rPr>
              <a:t> at a given position </a:t>
            </a:r>
            <a:endParaRPr lang="it-IT" sz="2200" dirty="0" smtClean="0">
              <a:latin typeface="Verdana" pitchFamily="34" charset="0"/>
              <a:ea typeface="Verdana" pitchFamily="34" charset="0"/>
              <a:cs typeface="Verdana" pitchFamily="34" charset="0"/>
            </a:endParaRPr>
          </a:p>
          <a:p>
            <a:pPr lvl="1" algn="just" eaLnBrk="1" hangingPunct="1">
              <a:buSzPct val="70000"/>
              <a:buFontTx/>
              <a:buBlip>
                <a:blip r:embed="rId3"/>
              </a:buBlip>
              <a:defRPr/>
            </a:pPr>
            <a:r>
              <a:rPr lang="en-US" sz="2000" dirty="0" smtClean="0">
                <a:latin typeface="Verdana" pitchFamily="34" charset="0"/>
                <a:ea typeface="Verdana" pitchFamily="34" charset="0"/>
                <a:cs typeface="Verdana" pitchFamily="34" charset="0"/>
              </a:rPr>
              <a:t>A substitution with another small and hydrophobic amino acid, such as </a:t>
            </a:r>
            <a:r>
              <a:rPr lang="en-US" sz="2000"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valine</a:t>
            </a:r>
            <a:r>
              <a:rPr lang="en-US" sz="2000" dirty="0" smtClean="0">
                <a:latin typeface="Verdana" pitchFamily="34" charset="0"/>
                <a:ea typeface="Verdana" pitchFamily="34" charset="0"/>
                <a:cs typeface="Verdana" pitchFamily="34" charset="0"/>
              </a:rPr>
              <a:t>, has a lower impact on the resulting protein with respect to a replacement with a large and charged residue such as, for example, </a:t>
            </a: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lysine</a:t>
            </a:r>
            <a:endParaRPr lang="it-IT"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0484" name="Segnaposto numero diapositiva 3"/>
          <p:cNvSpPr>
            <a:spLocks noGrp="1"/>
          </p:cNvSpPr>
          <p:nvPr>
            <p:ph type="sldNum" sz="quarter" idx="12"/>
          </p:nvPr>
        </p:nvSpPr>
        <p:spPr>
          <a:noFill/>
        </p:spPr>
        <p:txBody>
          <a:bodyPr/>
          <a:lstStyle/>
          <a:p>
            <a:fld id="{B4D02ED0-F225-4287-831F-A5AC68AA2BC3}" type="slidenum">
              <a:rPr lang="it-IT" smtClean="0"/>
              <a:pPr/>
              <a:t>19</a:t>
            </a:fld>
            <a:endParaRPr lang="it-IT"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Table of contents</a:t>
            </a:r>
          </a:p>
        </p:txBody>
      </p:sp>
      <p:sp>
        <p:nvSpPr>
          <p:cNvPr id="5123" name="Rectangle 3"/>
          <p:cNvSpPr>
            <a:spLocks noGrp="1" noChangeArrowheads="1"/>
          </p:cNvSpPr>
          <p:nvPr>
            <p:ph type="body" idx="1"/>
          </p:nvPr>
        </p:nvSpPr>
        <p:spPr/>
        <p:txBody>
          <a:bodyPr/>
          <a:lstStyle/>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Dot plots</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Simple alignments</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Gap</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Score matrices</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Dynamic programming: The Needleman-</a:t>
            </a:r>
            <a:r>
              <a:rPr lang="en-US" sz="2800" dirty="0" err="1" smtClean="0">
                <a:effectLst>
                  <a:outerShdw blurRad="38100" dist="38100" dir="2700000" algn="tl">
                    <a:srgbClr val="000000">
                      <a:alpha val="43137"/>
                    </a:srgbClr>
                  </a:outerShdw>
                </a:effectLst>
                <a:latin typeface="Verdana" pitchFamily="34" charset="0"/>
              </a:rPr>
              <a:t>Wunsch</a:t>
            </a:r>
            <a:r>
              <a:rPr lang="en-US" sz="2800" dirty="0" smtClean="0">
                <a:effectLst>
                  <a:outerShdw blurRad="38100" dist="38100" dir="2700000" algn="tl">
                    <a:srgbClr val="000000">
                      <a:alpha val="43137"/>
                    </a:srgbClr>
                  </a:outerShdw>
                </a:effectLst>
                <a:latin typeface="Verdana" pitchFamily="34" charset="0"/>
              </a:rPr>
              <a:t> algorithm</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Global and local alignments</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Database search</a:t>
            </a:r>
          </a:p>
          <a:p>
            <a:pPr eaLnBrk="1" hangingPunct="1">
              <a:buFontTx/>
              <a:buBlip>
                <a:blip r:embed="rId2"/>
              </a:buBlip>
              <a:defRPr/>
            </a:pPr>
            <a:r>
              <a:rPr lang="en-US" sz="2800" dirty="0" smtClean="0">
                <a:effectLst>
                  <a:outerShdw blurRad="38100" dist="38100" dir="2700000" algn="tl">
                    <a:srgbClr val="000000">
                      <a:alpha val="43137"/>
                    </a:srgbClr>
                  </a:outerShdw>
                </a:effectLst>
                <a:latin typeface="Verdana" pitchFamily="34" charset="0"/>
              </a:rPr>
              <a:t>Multiple sequence alignments</a:t>
            </a:r>
          </a:p>
        </p:txBody>
      </p:sp>
      <p:sp>
        <p:nvSpPr>
          <p:cNvPr id="3076" name="Segnaposto numero diapositiva 3"/>
          <p:cNvSpPr>
            <a:spLocks noGrp="1"/>
          </p:cNvSpPr>
          <p:nvPr>
            <p:ph type="sldNum" sz="quarter" idx="12"/>
          </p:nvPr>
        </p:nvSpPr>
        <p:spPr>
          <a:noFill/>
        </p:spPr>
        <p:txBody>
          <a:bodyPr/>
          <a:lstStyle/>
          <a:p>
            <a:fld id="{96C85E4C-5D93-4A1D-8E62-9D3B22D9A0D2}" type="slidenum">
              <a:rPr lang="it-IT" smtClean="0"/>
              <a:pPr/>
              <a:t>2</a:t>
            </a:fld>
            <a:endParaRPr lang="it-IT"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86000" y="3775075"/>
            <a:ext cx="1981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07" name="Segnaposto numero diapositiva 3"/>
          <p:cNvSpPr>
            <a:spLocks noGrp="1"/>
          </p:cNvSpPr>
          <p:nvPr>
            <p:ph type="sldNum" sz="quarter" idx="12"/>
          </p:nvPr>
        </p:nvSpPr>
        <p:spPr>
          <a:noFill/>
        </p:spPr>
        <p:txBody>
          <a:bodyPr/>
          <a:lstStyle/>
          <a:p>
            <a:fld id="{81E78B97-E066-483F-B5CA-5BA1A4E73C23}" type="slidenum">
              <a:rPr lang="it-IT" smtClean="0"/>
              <a:pPr/>
              <a:t>20</a:t>
            </a:fld>
            <a:endParaRPr lang="it-IT" smtClean="0"/>
          </a:p>
        </p:txBody>
      </p:sp>
      <p:pic>
        <p:nvPicPr>
          <p:cNvPr id="21508" name="Immagine 5" descr="alanina.gif"/>
          <p:cNvPicPr>
            <a:picLocks noChangeAspect="1"/>
          </p:cNvPicPr>
          <p:nvPr/>
        </p:nvPicPr>
        <p:blipFill>
          <a:blip r:embed="rId2" cstate="print"/>
          <a:srcRect/>
          <a:stretch>
            <a:fillRect/>
          </a:stretch>
        </p:blipFill>
        <p:spPr bwMode="auto">
          <a:xfrm>
            <a:off x="2286000" y="1447800"/>
            <a:ext cx="1676400" cy="1377950"/>
          </a:xfrm>
          <a:prstGeom prst="rect">
            <a:avLst/>
          </a:prstGeom>
          <a:noFill/>
          <a:ln w="38100" cmpd="dbl">
            <a:solidFill>
              <a:srgbClr val="FF0000"/>
            </a:solidFill>
            <a:miter lim="800000"/>
            <a:headEnd/>
            <a:tailEnd/>
          </a:ln>
        </p:spPr>
      </p:pic>
      <p:pic>
        <p:nvPicPr>
          <p:cNvPr id="21509" name="Immagine 6" descr="valina.gif"/>
          <p:cNvPicPr>
            <a:picLocks noChangeAspect="1"/>
          </p:cNvPicPr>
          <p:nvPr/>
        </p:nvPicPr>
        <p:blipFill>
          <a:blip r:embed="rId3" cstate="print"/>
          <a:srcRect/>
          <a:stretch>
            <a:fillRect/>
          </a:stretch>
        </p:blipFill>
        <p:spPr bwMode="auto">
          <a:xfrm>
            <a:off x="5257800" y="1295400"/>
            <a:ext cx="1646238" cy="1828800"/>
          </a:xfrm>
          <a:prstGeom prst="rect">
            <a:avLst/>
          </a:prstGeom>
          <a:noFill/>
          <a:ln w="38100" cmpd="dbl">
            <a:solidFill>
              <a:srgbClr val="FF0000"/>
            </a:solidFill>
            <a:miter lim="800000"/>
            <a:headEnd/>
            <a:tailEnd/>
          </a:ln>
        </p:spPr>
      </p:pic>
      <p:pic>
        <p:nvPicPr>
          <p:cNvPr id="21510" name="Immagine 7" descr="lisina.gif"/>
          <p:cNvPicPr>
            <a:picLocks noChangeAspect="1"/>
          </p:cNvPicPr>
          <p:nvPr/>
        </p:nvPicPr>
        <p:blipFill>
          <a:blip r:embed="rId4" cstate="print"/>
          <a:srcRect/>
          <a:stretch>
            <a:fillRect/>
          </a:stretch>
        </p:blipFill>
        <p:spPr bwMode="auto">
          <a:xfrm>
            <a:off x="4724400" y="3470275"/>
            <a:ext cx="1600200" cy="3235325"/>
          </a:xfrm>
          <a:prstGeom prst="rect">
            <a:avLst/>
          </a:prstGeom>
          <a:noFill/>
          <a:ln w="38100" cmpd="dbl">
            <a:solidFill>
              <a:srgbClr val="FF0000"/>
            </a:solidFill>
            <a:miter lim="800000"/>
            <a:headEnd/>
            <a:tailEnd/>
          </a:ln>
        </p:spPr>
      </p:pic>
      <p:sp>
        <p:nvSpPr>
          <p:cNvPr id="9" name="CasellaDiTesto 8"/>
          <p:cNvSpPr txBox="1"/>
          <p:nvPr/>
        </p:nvSpPr>
        <p:spPr>
          <a:xfrm>
            <a:off x="6324600" y="4994275"/>
            <a:ext cx="1447800" cy="338138"/>
          </a:xfrm>
          <a:prstGeom prst="rect">
            <a:avLst/>
          </a:prstGeom>
          <a:noFill/>
        </p:spPr>
        <p:txBody>
          <a:bodyPr>
            <a:spAutoFit/>
          </a:bodyPr>
          <a:lstStyle/>
          <a:p>
            <a:pPr>
              <a:defRPr/>
            </a:pPr>
            <a:r>
              <a:rPr lang="it-IT" sz="1600" dirty="0" smtClean="0">
                <a:effectLst>
                  <a:outerShdw blurRad="38100" dist="38100" dir="2700000" algn="tl">
                    <a:srgbClr val="000000">
                      <a:alpha val="43137"/>
                    </a:srgbClr>
                  </a:outerShdw>
                </a:effectLst>
                <a:latin typeface="Verdana" pitchFamily="34" charset="0"/>
              </a:rPr>
              <a:t>Lysine</a:t>
            </a:r>
            <a:endParaRPr lang="it-IT" sz="1600" dirty="0">
              <a:effectLst>
                <a:outerShdw blurRad="38100" dist="38100" dir="2700000" algn="tl">
                  <a:srgbClr val="000000">
                    <a:alpha val="43137"/>
                  </a:srgbClr>
                </a:outerShdw>
              </a:effectLst>
              <a:latin typeface="Verdana" pitchFamily="34" charset="0"/>
            </a:endParaRPr>
          </a:p>
        </p:txBody>
      </p:sp>
      <p:sp>
        <p:nvSpPr>
          <p:cNvPr id="10" name="CasellaDiTesto 9"/>
          <p:cNvSpPr txBox="1"/>
          <p:nvPr/>
        </p:nvSpPr>
        <p:spPr>
          <a:xfrm>
            <a:off x="2590800" y="2819400"/>
            <a:ext cx="1447800" cy="338138"/>
          </a:xfrm>
          <a:prstGeom prst="rect">
            <a:avLst/>
          </a:prstGeom>
          <a:noFill/>
        </p:spPr>
        <p:txBody>
          <a:bodyPr>
            <a:spAutoFit/>
          </a:bodyPr>
          <a:lstStyle/>
          <a:p>
            <a:pPr>
              <a:defRPr/>
            </a:pPr>
            <a:r>
              <a:rPr lang="it-IT" sz="1600" dirty="0" smtClean="0">
                <a:effectLst>
                  <a:outerShdw blurRad="38100" dist="38100" dir="2700000" algn="tl">
                    <a:srgbClr val="000000">
                      <a:alpha val="43137"/>
                    </a:srgbClr>
                  </a:outerShdw>
                </a:effectLst>
                <a:latin typeface="Verdana" pitchFamily="34" charset="0"/>
              </a:rPr>
              <a:t>Alanine</a:t>
            </a:r>
            <a:endParaRPr lang="it-IT" sz="1600" dirty="0">
              <a:effectLst>
                <a:outerShdw blurRad="38100" dist="38100" dir="2700000" algn="tl">
                  <a:srgbClr val="000000">
                    <a:alpha val="43137"/>
                  </a:srgbClr>
                </a:outerShdw>
              </a:effectLst>
              <a:latin typeface="Verdana" pitchFamily="34" charset="0"/>
            </a:endParaRPr>
          </a:p>
        </p:txBody>
      </p:sp>
      <p:sp>
        <p:nvSpPr>
          <p:cNvPr id="11" name="CasellaDiTesto 10"/>
          <p:cNvSpPr txBox="1"/>
          <p:nvPr/>
        </p:nvSpPr>
        <p:spPr>
          <a:xfrm>
            <a:off x="5715000" y="3124200"/>
            <a:ext cx="1447800" cy="338138"/>
          </a:xfrm>
          <a:prstGeom prst="rect">
            <a:avLst/>
          </a:prstGeom>
          <a:noFill/>
        </p:spPr>
        <p:txBody>
          <a:bodyPr>
            <a:spAutoFit/>
          </a:bodyPr>
          <a:lstStyle/>
          <a:p>
            <a:pPr>
              <a:defRPr/>
            </a:pPr>
            <a:r>
              <a:rPr lang="it-IT" sz="1600" dirty="0" smtClean="0">
                <a:effectLst>
                  <a:outerShdw blurRad="38100" dist="38100" dir="2700000" algn="tl">
                    <a:srgbClr val="000000">
                      <a:alpha val="43137"/>
                    </a:srgbClr>
                  </a:outerShdw>
                </a:effectLst>
                <a:latin typeface="Verdana" pitchFamily="34" charset="0"/>
              </a:rPr>
              <a:t>Valine</a:t>
            </a:r>
            <a:endParaRPr lang="it-IT" sz="1600" dirty="0">
              <a:effectLst>
                <a:outerShdw blurRad="38100" dist="38100" dir="2700000" algn="tl">
                  <a:srgbClr val="000000">
                    <a:alpha val="43137"/>
                  </a:srgbClr>
                </a:outerShdw>
              </a:effectLst>
              <a:latin typeface="Verdana" pitchFamily="34" charset="0"/>
            </a:endParaRPr>
          </a:p>
        </p:txBody>
      </p:sp>
      <p:sp>
        <p:nvSpPr>
          <p:cNvPr id="13"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Score matrices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pic>
        <p:nvPicPr>
          <p:cNvPr id="12" name="Picture 11" descr="alanine.jpg"/>
          <p:cNvPicPr>
            <a:picLocks noChangeAspect="1"/>
          </p:cNvPicPr>
          <p:nvPr/>
        </p:nvPicPr>
        <p:blipFill>
          <a:blip r:embed="rId5" cstate="print"/>
          <a:stretch>
            <a:fillRect/>
          </a:stretch>
        </p:blipFill>
        <p:spPr>
          <a:xfrm>
            <a:off x="632770" y="1493108"/>
            <a:ext cx="1348430" cy="1378800"/>
          </a:xfrm>
          <a:prstGeom prst="rect">
            <a:avLst/>
          </a:prstGeom>
          <a:ln w="38100" cmpd="dbl">
            <a:solidFill>
              <a:srgbClr val="FF0000"/>
            </a:solidFill>
          </a:ln>
        </p:spPr>
      </p:pic>
      <p:pic>
        <p:nvPicPr>
          <p:cNvPr id="14" name="Picture 13" descr="valine.jpg"/>
          <p:cNvPicPr>
            <a:picLocks noChangeAspect="1"/>
          </p:cNvPicPr>
          <p:nvPr/>
        </p:nvPicPr>
        <p:blipFill>
          <a:blip r:embed="rId6" cstate="print"/>
          <a:stretch>
            <a:fillRect/>
          </a:stretch>
        </p:blipFill>
        <p:spPr>
          <a:xfrm>
            <a:off x="7239001" y="1447800"/>
            <a:ext cx="1452929" cy="1378800"/>
          </a:xfrm>
          <a:prstGeom prst="rect">
            <a:avLst/>
          </a:prstGeom>
          <a:ln w="38100" cmpd="dbl">
            <a:solidFill>
              <a:srgbClr val="FF0000"/>
            </a:solidFill>
          </a:ln>
        </p:spPr>
      </p:pic>
      <p:pic>
        <p:nvPicPr>
          <p:cNvPr id="15" name="Picture 14" descr="Lisina1.png"/>
          <p:cNvPicPr>
            <a:picLocks noChangeAspect="1"/>
          </p:cNvPicPr>
          <p:nvPr/>
        </p:nvPicPr>
        <p:blipFill>
          <a:blip r:embed="rId7" cstate="print"/>
          <a:stretch>
            <a:fillRect/>
          </a:stretch>
        </p:blipFill>
        <p:spPr>
          <a:xfrm>
            <a:off x="2286000" y="3688120"/>
            <a:ext cx="1984248" cy="2906355"/>
          </a:xfrm>
          <a:prstGeom prst="rect">
            <a:avLst/>
          </a:prstGeom>
          <a:solidFill>
            <a:schemeClr val="bg1"/>
          </a:solidFill>
          <a:ln w="38100" cmpd="dbl">
            <a:solidFill>
              <a:srgbClr val="FF0000"/>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3962400"/>
            <a:ext cx="5562600" cy="2019300"/>
          </a:xfrm>
        </p:spPr>
        <p:txBody>
          <a:bodyPr/>
          <a:lstStyle/>
          <a:p>
            <a:pPr algn="just" eaLnBrk="1" hangingPunct="1">
              <a:buFontTx/>
              <a:buNone/>
              <a:defRPr/>
            </a:pPr>
            <a:r>
              <a:rPr lang="it-IT" sz="1800" dirty="0" smtClean="0">
                <a:latin typeface="Verdana" pitchFamily="34" charset="0"/>
              </a:rPr>
              <a:t>	</a:t>
            </a:r>
            <a:r>
              <a:rPr lang="en-US" sz="1800" dirty="0" smtClean="0">
                <a:latin typeface="Verdana" pitchFamily="34" charset="0"/>
                <a:ea typeface="Verdana" pitchFamily="34" charset="0"/>
                <a:cs typeface="Verdana" pitchFamily="34" charset="0"/>
              </a:rPr>
              <a:t>Nucleotide matches are moderately rewarded, while a small penalty is given to </a:t>
            </a:r>
            <a:r>
              <a:rPr lang="en-US" sz="18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transition</a:t>
            </a:r>
            <a:r>
              <a:rPr lang="en-US" sz="1800" dirty="0" smtClean="0">
                <a:latin typeface="Verdana" pitchFamily="34" charset="0"/>
                <a:ea typeface="Verdana" pitchFamily="34" charset="0"/>
                <a:cs typeface="Verdana" pitchFamily="34" charset="0"/>
              </a:rPr>
              <a:t> events (substitution between </a:t>
            </a:r>
            <a:r>
              <a:rPr lang="en-US" sz="1800" dirty="0" err="1" smtClean="0">
                <a:latin typeface="Verdana" pitchFamily="34" charset="0"/>
                <a:ea typeface="Verdana" pitchFamily="34" charset="0"/>
                <a:cs typeface="Verdana" pitchFamily="34" charset="0"/>
              </a:rPr>
              <a:t>purines</a:t>
            </a:r>
            <a:r>
              <a:rPr lang="en-US" sz="1800" dirty="0" smtClean="0">
                <a:latin typeface="Verdana" pitchFamily="34" charset="0"/>
                <a:ea typeface="Verdana" pitchFamily="34" charset="0"/>
                <a:cs typeface="Verdana" pitchFamily="34" charset="0"/>
              </a:rPr>
              <a:t> or </a:t>
            </a:r>
            <a:r>
              <a:rPr lang="en-US" sz="1800" dirty="0" err="1" smtClean="0">
                <a:latin typeface="Verdana" pitchFamily="34" charset="0"/>
                <a:ea typeface="Verdana" pitchFamily="34" charset="0"/>
                <a:cs typeface="Verdana" pitchFamily="34" charset="0"/>
              </a:rPr>
              <a:t>pyrimidines</a:t>
            </a:r>
            <a:r>
              <a:rPr lang="en-US" sz="1800" dirty="0" smtClean="0">
                <a:latin typeface="Verdana" pitchFamily="34" charset="0"/>
                <a:ea typeface="Verdana" pitchFamily="34" charset="0"/>
                <a:cs typeface="Verdana" pitchFamily="34" charset="0"/>
              </a:rPr>
              <a:t>,</a:t>
            </a:r>
            <a:r>
              <a:rPr lang="en-US" sz="1800" dirty="0" smtClean="0"/>
              <a:t> </a:t>
            </a:r>
            <a:r>
              <a:rPr lang="it-IT" sz="1800" b="1" dirty="0" smtClean="0">
                <a:latin typeface="Courier New" pitchFamily="49" charset="0"/>
                <a:cs typeface="Courier New" pitchFamily="49" charset="0"/>
              </a:rPr>
              <a:t>A</a:t>
            </a:r>
            <a:r>
              <a:rPr lang="it-IT" sz="1800" dirty="0" smtClean="0">
                <a:latin typeface="Verdana" pitchFamily="34" charset="0"/>
              </a:rPr>
              <a:t>-</a:t>
            </a:r>
            <a:r>
              <a:rPr lang="it-IT" sz="1800" b="1" dirty="0" smtClean="0">
                <a:latin typeface="Courier New" pitchFamily="49" charset="0"/>
                <a:cs typeface="Courier New" pitchFamily="49" charset="0"/>
              </a:rPr>
              <a:t>G</a:t>
            </a:r>
            <a:r>
              <a:rPr lang="it-IT" sz="1800" dirty="0" smtClean="0">
                <a:latin typeface="Verdana" pitchFamily="34" charset="0"/>
              </a:rPr>
              <a:t>/</a:t>
            </a:r>
            <a:r>
              <a:rPr lang="it-IT" sz="1800" b="1" dirty="0" smtClean="0">
                <a:latin typeface="Courier New" pitchFamily="49" charset="0"/>
                <a:cs typeface="Courier New" pitchFamily="49" charset="0"/>
              </a:rPr>
              <a:t>C</a:t>
            </a:r>
            <a:r>
              <a:rPr lang="it-IT" sz="1800" dirty="0" smtClean="0">
                <a:latin typeface="Verdana" pitchFamily="34" charset="0"/>
              </a:rPr>
              <a:t>-</a:t>
            </a:r>
            <a:r>
              <a:rPr lang="it-IT" sz="1800" b="1" dirty="0" smtClean="0">
                <a:latin typeface="Courier New" pitchFamily="49" charset="0"/>
                <a:cs typeface="Courier New" pitchFamily="49" charset="0"/>
              </a:rPr>
              <a:t>T</a:t>
            </a:r>
            <a:r>
              <a:rPr lang="en-US" sz="1800" dirty="0" smtClean="0">
                <a:latin typeface="Verdana" pitchFamily="34" charset="0"/>
                <a:ea typeface="Verdana" pitchFamily="34" charset="0"/>
                <a:cs typeface="Verdana" pitchFamily="34" charset="0"/>
              </a:rPr>
              <a:t>); instead, a more severe penalty is assigned for </a:t>
            </a:r>
            <a:r>
              <a:rPr lang="en-US" sz="1800" dirty="0" err="1"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transversions</a:t>
            </a:r>
            <a:r>
              <a:rPr lang="en-US" sz="1800" dirty="0" smtClean="0">
                <a:latin typeface="Verdana" pitchFamily="34" charset="0"/>
                <a:ea typeface="Verdana" pitchFamily="34" charset="0"/>
                <a:cs typeface="Verdana" pitchFamily="34" charset="0"/>
              </a:rPr>
              <a:t>, in which a </a:t>
            </a:r>
            <a:r>
              <a:rPr lang="en-US" sz="1800" dirty="0" err="1" smtClean="0">
                <a:latin typeface="Verdana" pitchFamily="34" charset="0"/>
                <a:ea typeface="Verdana" pitchFamily="34" charset="0"/>
                <a:cs typeface="Verdana" pitchFamily="34" charset="0"/>
              </a:rPr>
              <a:t>purine</a:t>
            </a:r>
            <a:r>
              <a:rPr lang="en-US" sz="1800" dirty="0" smtClean="0">
                <a:latin typeface="Verdana" pitchFamily="34" charset="0"/>
                <a:ea typeface="Verdana" pitchFamily="34" charset="0"/>
                <a:cs typeface="Verdana" pitchFamily="34" charset="0"/>
              </a:rPr>
              <a:t> replaces a </a:t>
            </a:r>
            <a:r>
              <a:rPr lang="en-US" sz="1800" dirty="0" err="1" smtClean="0">
                <a:latin typeface="Verdana" pitchFamily="34" charset="0"/>
                <a:ea typeface="Verdana" pitchFamily="34" charset="0"/>
                <a:cs typeface="Verdana" pitchFamily="34" charset="0"/>
              </a:rPr>
              <a:t>pyrimidine</a:t>
            </a:r>
            <a:r>
              <a:rPr lang="en-US" sz="1800" dirty="0" smtClean="0">
                <a:latin typeface="Verdana" pitchFamily="34" charset="0"/>
                <a:ea typeface="Verdana" pitchFamily="34" charset="0"/>
                <a:cs typeface="Verdana" pitchFamily="34" charset="0"/>
              </a:rPr>
              <a:t> or vice versa</a:t>
            </a:r>
            <a:endParaRPr lang="it-IT" sz="1800" dirty="0" smtClean="0">
              <a:latin typeface="Verdana" pitchFamily="34" charset="0"/>
              <a:ea typeface="Verdana" pitchFamily="34" charset="0"/>
              <a:cs typeface="Verdana" pitchFamily="34" charset="0"/>
            </a:endParaRPr>
          </a:p>
        </p:txBody>
      </p:sp>
      <p:sp>
        <p:nvSpPr>
          <p:cNvPr id="22532" name="Segnaposto numero diapositiva 3"/>
          <p:cNvSpPr>
            <a:spLocks noGrp="1"/>
          </p:cNvSpPr>
          <p:nvPr>
            <p:ph type="sldNum" sz="quarter" idx="12"/>
          </p:nvPr>
        </p:nvSpPr>
        <p:spPr>
          <a:noFill/>
        </p:spPr>
        <p:txBody>
          <a:bodyPr/>
          <a:lstStyle/>
          <a:p>
            <a:fld id="{E73CA166-BC1B-4561-9413-7AEEB064C872}" type="slidenum">
              <a:rPr lang="it-IT" smtClean="0"/>
              <a:pPr/>
              <a:t>21</a:t>
            </a:fld>
            <a:endParaRPr lang="it-IT" smtClean="0"/>
          </a:p>
        </p:txBody>
      </p:sp>
      <p:graphicFrame>
        <p:nvGraphicFramePr>
          <p:cNvPr id="5" name="Tabella 4"/>
          <p:cNvGraphicFramePr>
            <a:graphicFrameLocks noGrp="1"/>
          </p:cNvGraphicFramePr>
          <p:nvPr/>
        </p:nvGraphicFramePr>
        <p:xfrm>
          <a:off x="6096000" y="4114800"/>
          <a:ext cx="2209800" cy="1857375"/>
        </p:xfrm>
        <a:graphic>
          <a:graphicData uri="http://schemas.openxmlformats.org/drawingml/2006/table">
            <a:tbl>
              <a:tblPr/>
              <a:tblGrid>
                <a:gridCol w="304800"/>
                <a:gridCol w="457200"/>
                <a:gridCol w="457200"/>
                <a:gridCol w="457200"/>
                <a:gridCol w="5334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7" name="Rectangle 3"/>
          <p:cNvSpPr txBox="1">
            <a:spLocks noChangeArrowheads="1"/>
          </p:cNvSpPr>
          <p:nvPr/>
        </p:nvSpPr>
        <p:spPr bwMode="auto">
          <a:xfrm>
            <a:off x="457200" y="1601788"/>
            <a:ext cx="8305800" cy="26670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en-US" sz="2000" dirty="0" smtClean="0">
                <a:latin typeface="Verdana" pitchFamily="34" charset="0"/>
                <a:ea typeface="Verdana" pitchFamily="34" charset="0"/>
                <a:cs typeface="Verdana" pitchFamily="34" charset="0"/>
              </a:rPr>
              <a:t>Intuitively, a conservative substitution, unlike a more drastic one, may occur more frequently, because it preserves the original functionality of the protein</a:t>
            </a:r>
          </a:p>
          <a:p>
            <a:pPr marL="342900" indent="-342900" algn="just">
              <a:spcBef>
                <a:spcPct val="20000"/>
              </a:spcBef>
              <a:buFontTx/>
              <a:buBlip>
                <a:blip r:embed="rId2"/>
              </a:buBlip>
              <a:defRPr/>
            </a:pPr>
            <a:r>
              <a:rPr lang="en-US" sz="2000" dirty="0" smtClean="0">
                <a:latin typeface="Verdana" pitchFamily="34" charset="0"/>
                <a:ea typeface="Verdana" pitchFamily="34" charset="0"/>
                <a:cs typeface="Verdana" pitchFamily="34" charset="0"/>
              </a:rPr>
              <a:t>Given an alignment score for each possible pair of nucleotides or residues, the score matrix is used to assign a value to each position of an alignment, except gaps</a:t>
            </a:r>
            <a:endParaRPr lang="it-IT" sz="2000" kern="0" dirty="0">
              <a:latin typeface="Verdana" pitchFamily="34" charset="0"/>
              <a:ea typeface="Verdana" pitchFamily="34" charset="0"/>
              <a:cs typeface="Verdana" pitchFamily="34" charset="0"/>
            </a:endParaRPr>
          </a:p>
          <a:p>
            <a:pPr marL="342900" indent="-342900" algn="just">
              <a:spcBef>
                <a:spcPct val="20000"/>
              </a:spcBef>
              <a:buFontTx/>
              <a:buBlip>
                <a:blip r:embed="rId2"/>
              </a:buBlip>
              <a:defRPr/>
            </a:pPr>
            <a:r>
              <a:rPr lang="it-IT" sz="2000" kern="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Example</a:t>
            </a:r>
            <a:endParaRPr lang="it-IT" sz="2000" kern="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342900" indent="-342900" algn="just">
              <a:spcBef>
                <a:spcPct val="20000"/>
              </a:spcBef>
              <a:defRPr/>
            </a:pPr>
            <a:r>
              <a:rPr lang="it-IT" sz="2000" kern="0" dirty="0">
                <a:latin typeface="Verdana" pitchFamily="34" charset="0"/>
                <a:ea typeface="Verdana" pitchFamily="34" charset="0"/>
                <a:cs typeface="Verdana" pitchFamily="34" charset="0"/>
              </a:rPr>
              <a:t>	</a:t>
            </a:r>
          </a:p>
        </p:txBody>
      </p:sp>
      <p:sp>
        <p:nvSpPr>
          <p:cNvPr id="8" name="Rettangolo 7"/>
          <p:cNvSpPr/>
          <p:nvPr/>
        </p:nvSpPr>
        <p:spPr>
          <a:xfrm>
            <a:off x="6096000" y="4114800"/>
            <a:ext cx="2209800" cy="19050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10"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Score matrices </a:t>
            </a:r>
            <a:r>
              <a:rPr lang="it-IT" dirty="0" smtClean="0">
                <a:effectLst>
                  <a:outerShdw blurRad="38100" dist="38100" dir="2700000" algn="tl">
                    <a:srgbClr val="000000">
                      <a:alpha val="43137"/>
                    </a:srgbClr>
                  </a:outerShdw>
                </a:effectLst>
                <a:latin typeface="Verdana" pitchFamily="34" charset="0"/>
                <a:sym typeface="Symbol" pitchFamily="18" charset="2"/>
              </a:rPr>
              <a:t> 3</a:t>
            </a:r>
            <a:endParaRPr lang="it-IT"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egnaposto numero diapositiva 3"/>
          <p:cNvSpPr>
            <a:spLocks noGrp="1"/>
          </p:cNvSpPr>
          <p:nvPr>
            <p:ph type="sldNum" sz="quarter" idx="12"/>
          </p:nvPr>
        </p:nvSpPr>
        <p:spPr>
          <a:noFill/>
        </p:spPr>
        <p:txBody>
          <a:bodyPr/>
          <a:lstStyle/>
          <a:p>
            <a:fld id="{0A6DBA3D-2B84-4E76-A32E-AD1551DABC70}" type="slidenum">
              <a:rPr lang="it-IT" smtClean="0"/>
              <a:pPr/>
              <a:t>22</a:t>
            </a:fld>
            <a:endParaRPr lang="it-IT" smtClean="0"/>
          </a:p>
        </p:txBody>
      </p:sp>
      <p:sp>
        <p:nvSpPr>
          <p:cNvPr id="7" name="Rectangle 3"/>
          <p:cNvSpPr txBox="1">
            <a:spLocks noChangeArrowheads="1"/>
          </p:cNvSpPr>
          <p:nvPr/>
        </p:nvSpPr>
        <p:spPr bwMode="auto">
          <a:xfrm>
            <a:off x="533400" y="1601788"/>
            <a:ext cx="8305800" cy="46482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en-US" sz="2200" dirty="0" smtClean="0">
                <a:latin typeface="Verdana" pitchFamily="34" charset="0"/>
                <a:ea typeface="Verdana" pitchFamily="34" charset="0"/>
                <a:cs typeface="Verdana" pitchFamily="34" charset="0"/>
              </a:rPr>
              <a:t>Several criteria can be considered in setting up a scoring matrix for amino acid sequence alignments</a:t>
            </a:r>
            <a:endParaRPr lang="it-IT" sz="2200" dirty="0">
              <a:latin typeface="Verdana" pitchFamily="34" charset="0"/>
              <a:ea typeface="Verdana" pitchFamily="34" charset="0"/>
              <a:cs typeface="Verdana" pitchFamily="34" charset="0"/>
            </a:endParaRPr>
          </a:p>
          <a:p>
            <a:pPr marL="800100" lvl="1" indent="-342900" algn="just">
              <a:spcBef>
                <a:spcPct val="20000"/>
              </a:spcBef>
              <a:buSzPct val="70000"/>
              <a:buFontTx/>
              <a:buBlip>
                <a:blip r:embed="rId3"/>
              </a:buBlip>
              <a:defRPr/>
            </a:pPr>
            <a:r>
              <a:rPr lang="en-US" sz="2000" dirty="0" err="1" smtClean="0">
                <a:latin typeface="Verdana" pitchFamily="34" charset="0"/>
                <a:ea typeface="Verdana" pitchFamily="34" charset="0"/>
                <a:cs typeface="Verdana" pitchFamily="34" charset="0"/>
              </a:rPr>
              <a:t>Physico</a:t>
            </a:r>
            <a:r>
              <a:rPr lang="en-US" sz="2000" dirty="0" err="1" smtClean="0">
                <a:latin typeface="Verdana" pitchFamily="34" charset="0"/>
                <a:ea typeface="Verdana" pitchFamily="34" charset="0"/>
                <a:cs typeface="Verdana" pitchFamily="34" charset="0"/>
                <a:sym typeface="Symbol"/>
              </a:rPr>
              <a:t></a:t>
            </a:r>
            <a:r>
              <a:rPr lang="en-US" sz="2000" dirty="0" err="1" smtClean="0">
                <a:latin typeface="Verdana" pitchFamily="34" charset="0"/>
                <a:ea typeface="Verdana" pitchFamily="34" charset="0"/>
                <a:cs typeface="Verdana" pitchFamily="34" charset="0"/>
              </a:rPr>
              <a:t>chemical</a:t>
            </a:r>
            <a:r>
              <a:rPr lang="en-US" sz="2000" dirty="0" smtClean="0">
                <a:latin typeface="Verdana" pitchFamily="34" charset="0"/>
                <a:ea typeface="Verdana" pitchFamily="34" charset="0"/>
                <a:cs typeface="Verdana" pitchFamily="34" charset="0"/>
              </a:rPr>
              <a:t> similarity</a:t>
            </a:r>
          </a:p>
          <a:p>
            <a:pPr marL="800100" lvl="1" indent="-342900" algn="just">
              <a:spcBef>
                <a:spcPct val="20000"/>
              </a:spcBef>
              <a:buSzPct val="70000"/>
              <a:buFontTx/>
              <a:buBlip>
                <a:blip r:embed="rId3"/>
              </a:buBlip>
              <a:defRPr/>
            </a:pPr>
            <a:r>
              <a:rPr lang="en-US" sz="2000" dirty="0" smtClean="0">
                <a:latin typeface="Verdana" pitchFamily="34" charset="0"/>
                <a:ea typeface="Verdana" pitchFamily="34" charset="0"/>
                <a:cs typeface="Verdana" pitchFamily="34" charset="0"/>
              </a:rPr>
              <a:t>Observed replacement frequencies</a:t>
            </a:r>
            <a:endParaRPr lang="it-IT" sz="2000" dirty="0" smtClean="0">
              <a:latin typeface="Verdana" pitchFamily="34" charset="0"/>
              <a:ea typeface="Verdana" pitchFamily="34" charset="0"/>
              <a:cs typeface="Verdana" pitchFamily="34" charset="0"/>
              <a:sym typeface="Symbol" pitchFamily="18" charset="2"/>
            </a:endParaRPr>
          </a:p>
          <a:p>
            <a:pPr marL="342900" indent="-342900" algn="just">
              <a:spcBef>
                <a:spcPct val="20000"/>
              </a:spcBef>
              <a:buFontTx/>
              <a:buBlip>
                <a:blip r:embed="rId2"/>
              </a:buBlip>
              <a:defRPr/>
            </a:pPr>
            <a:r>
              <a:rPr lang="en-US" sz="2200" dirty="0" smtClean="0">
                <a:latin typeface="Verdana" pitchFamily="34" charset="0"/>
                <a:ea typeface="Verdana" pitchFamily="34" charset="0"/>
                <a:cs typeface="Verdana" pitchFamily="34" charset="0"/>
              </a:rPr>
              <a:t>In similarity based matrices, the substitution between two amino acids, which, however, have both functional aromatic groups (hydrophobic amino acids, with a side chain containing a benzene ring, such as phenyl-</a:t>
            </a:r>
            <a:r>
              <a:rPr lang="en-US" sz="2200" dirty="0" err="1" smtClean="0">
                <a:latin typeface="Verdana" pitchFamily="34" charset="0"/>
                <a:ea typeface="Verdana" pitchFamily="34" charset="0"/>
                <a:cs typeface="Verdana" pitchFamily="34" charset="0"/>
              </a:rPr>
              <a:t>alanine</a:t>
            </a:r>
            <a:r>
              <a:rPr lang="en-US" sz="2200" dirty="0" smtClean="0">
                <a:latin typeface="Verdana" pitchFamily="34" charset="0"/>
                <a:ea typeface="Verdana" pitchFamily="34" charset="0"/>
                <a:cs typeface="Verdana" pitchFamily="34" charset="0"/>
              </a:rPr>
              <a:t>, tyrosine and tryptophan) could receive a positive score, while substituting </a:t>
            </a:r>
            <a:r>
              <a:rPr lang="en-US" sz="2200" dirty="0" err="1" smtClean="0">
                <a:latin typeface="Verdana" pitchFamily="34" charset="0"/>
                <a:ea typeface="Verdana" pitchFamily="34" charset="0"/>
                <a:cs typeface="Verdana" pitchFamily="34" charset="0"/>
              </a:rPr>
              <a:t>non</a:t>
            </a:r>
            <a:r>
              <a:rPr lang="en-US" sz="2200" dirty="0" err="1" smtClean="0">
                <a:latin typeface="Verdana" pitchFamily="34" charset="0"/>
                <a:ea typeface="Verdana" pitchFamily="34" charset="0"/>
                <a:cs typeface="Verdana" pitchFamily="34" charset="0"/>
                <a:sym typeface="Symbol"/>
              </a:rPr>
              <a:t>polar</a:t>
            </a:r>
            <a:r>
              <a:rPr lang="en-US" sz="2200" dirty="0" smtClean="0">
                <a:latin typeface="Verdana" pitchFamily="34" charset="0"/>
                <a:ea typeface="Verdana" pitchFamily="34" charset="0"/>
                <a:cs typeface="Verdana" pitchFamily="34" charset="0"/>
                <a:sym typeface="Symbol"/>
              </a:rPr>
              <a:t> with charged </a:t>
            </a:r>
            <a:r>
              <a:rPr lang="en-US" sz="2200" dirty="0" smtClean="0">
                <a:latin typeface="Verdana" pitchFamily="34" charset="0"/>
                <a:ea typeface="Verdana" pitchFamily="34" charset="0"/>
                <a:cs typeface="Verdana" pitchFamily="34" charset="0"/>
              </a:rPr>
              <a:t>amino acids could be penalized</a:t>
            </a:r>
            <a:endParaRPr lang="it-IT" sz="2200" dirty="0" smtClean="0">
              <a:solidFill>
                <a:srgbClr val="FF0000"/>
              </a:solidFill>
              <a:effectLst>
                <a:outerShdw blurRad="38100" dist="38100" dir="2700000" algn="tl">
                  <a:srgbClr val="C0C0C0"/>
                </a:outerShdw>
              </a:effectLst>
              <a:latin typeface="Verdana" pitchFamily="34" charset="0"/>
              <a:ea typeface="Verdana" pitchFamily="34" charset="0"/>
              <a:cs typeface="Verdana" pitchFamily="34" charset="0"/>
            </a:endParaRPr>
          </a:p>
          <a:p>
            <a:pPr marL="342900" indent="-342900" algn="just">
              <a:spcBef>
                <a:spcPct val="20000"/>
              </a:spcBef>
              <a:defRPr/>
            </a:pPr>
            <a:r>
              <a:rPr lang="it-IT" sz="2000" dirty="0">
                <a:latin typeface="Verdana" pitchFamily="34" charset="0"/>
              </a:rPr>
              <a:t>	</a:t>
            </a:r>
          </a:p>
        </p:txBody>
      </p:sp>
      <p:sp>
        <p:nvSpPr>
          <p:cNvPr id="6"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Score matrices </a:t>
            </a:r>
            <a:r>
              <a:rPr lang="it-IT" dirty="0" smtClean="0">
                <a:effectLst>
                  <a:outerShdw blurRad="38100" dist="38100" dir="2700000" algn="tl">
                    <a:srgbClr val="000000">
                      <a:alpha val="43137"/>
                    </a:srgbClr>
                  </a:outerShdw>
                </a:effectLst>
                <a:latin typeface="Verdana" pitchFamily="34" charset="0"/>
                <a:sym typeface="Symbol" pitchFamily="18" charset="2"/>
              </a:rPr>
              <a:t> 4</a:t>
            </a:r>
            <a:endParaRPr lang="it-IT"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egnaposto numero diapositiva 3"/>
          <p:cNvSpPr>
            <a:spLocks noGrp="1"/>
          </p:cNvSpPr>
          <p:nvPr>
            <p:ph type="sldNum" sz="quarter" idx="12"/>
          </p:nvPr>
        </p:nvSpPr>
        <p:spPr>
          <a:noFill/>
        </p:spPr>
        <p:txBody>
          <a:bodyPr/>
          <a:lstStyle/>
          <a:p>
            <a:fld id="{78A97DE5-F5EB-4F33-BB39-F9F445FC7296}" type="slidenum">
              <a:rPr lang="it-IT" smtClean="0"/>
              <a:pPr/>
              <a:t>23</a:t>
            </a:fld>
            <a:endParaRPr lang="it-IT" smtClean="0"/>
          </a:p>
        </p:txBody>
      </p:sp>
      <p:sp>
        <p:nvSpPr>
          <p:cNvPr id="7" name="Rectangle 3"/>
          <p:cNvSpPr txBox="1">
            <a:spLocks noChangeArrowheads="1"/>
          </p:cNvSpPr>
          <p:nvPr/>
        </p:nvSpPr>
        <p:spPr bwMode="auto">
          <a:xfrm>
            <a:off x="533400" y="1752600"/>
            <a:ext cx="8305800" cy="46482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latin typeface="Verdana" pitchFamily="34" charset="0"/>
                <a:ea typeface="Verdana" pitchFamily="34" charset="0"/>
                <a:cs typeface="Verdana" pitchFamily="34" charset="0"/>
              </a:rPr>
              <a:t>Score </a:t>
            </a:r>
            <a:r>
              <a:rPr lang="en-US" sz="2400" dirty="0" smtClean="0">
                <a:latin typeface="Verdana" pitchFamily="34" charset="0"/>
                <a:ea typeface="Verdana" pitchFamily="34" charset="0"/>
                <a:cs typeface="Verdana" pitchFamily="34" charset="0"/>
              </a:rPr>
              <a:t>matrices can be derived according to the </a:t>
            </a:r>
            <a:r>
              <a:rPr lang="en-US" sz="2400" dirty="0" err="1" smtClean="0">
                <a:latin typeface="Verdana" pitchFamily="34" charset="0"/>
                <a:ea typeface="Verdana" pitchFamily="34" charset="0"/>
                <a:cs typeface="Verdana" pitchFamily="34" charset="0"/>
              </a:rPr>
              <a:t>hydrophobicity</a:t>
            </a:r>
            <a:r>
              <a:rPr lang="en-US" sz="2400" dirty="0" smtClean="0">
                <a:latin typeface="Verdana" pitchFamily="34" charset="0"/>
                <a:ea typeface="Verdana" pitchFamily="34" charset="0"/>
                <a:cs typeface="Verdana" pitchFamily="34" charset="0"/>
              </a:rPr>
              <a:t>, the presence of charge, the </a:t>
            </a:r>
            <a:r>
              <a:rPr lang="it-IT" sz="2400" dirty="0" smtClean="0">
                <a:latin typeface="Verdana" pitchFamily="34" charset="0"/>
                <a:ea typeface="Verdana" pitchFamily="34" charset="0"/>
                <a:cs typeface="Verdana" pitchFamily="34" charset="0"/>
              </a:rPr>
              <a:t>electronegativity, </a:t>
            </a:r>
            <a:r>
              <a:rPr lang="en-US" sz="2400" dirty="0" smtClean="0">
                <a:latin typeface="Verdana" pitchFamily="34" charset="0"/>
                <a:ea typeface="Verdana" pitchFamily="34" charset="0"/>
                <a:cs typeface="Verdana" pitchFamily="34" charset="0"/>
              </a:rPr>
              <a:t>and the size of the involved residues</a:t>
            </a:r>
          </a:p>
          <a:p>
            <a:pPr marL="342900" indent="-342900" algn="just">
              <a:spcBef>
                <a:spcPct val="20000"/>
              </a:spcBef>
              <a:buFontTx/>
              <a:buBlip>
                <a:blip r:embed="rId2"/>
              </a:buBlip>
              <a:defRPr/>
            </a:pPr>
            <a:r>
              <a:rPr lang="en-US" sz="2400" dirty="0" smtClean="0">
                <a:latin typeface="Verdana" pitchFamily="34" charset="0"/>
                <a:ea typeface="Verdana" pitchFamily="34" charset="0"/>
                <a:cs typeface="Verdana" pitchFamily="34" charset="0"/>
              </a:rPr>
              <a:t>Alternatively, similarity criteria based on the encoding genome can also be used: the assigned score is proportional to the minimum number of nucleotide substitutions necessary to convert a </a:t>
            </a:r>
            <a:r>
              <a:rPr lang="en-US" sz="2400" dirty="0" err="1" smtClean="0">
                <a:latin typeface="Verdana" pitchFamily="34" charset="0"/>
                <a:ea typeface="Verdana" pitchFamily="34" charset="0"/>
                <a:cs typeface="Verdana" pitchFamily="34" charset="0"/>
              </a:rPr>
              <a:t>codon</a:t>
            </a:r>
            <a:r>
              <a:rPr lang="en-US" sz="2400" dirty="0" smtClean="0">
                <a:latin typeface="Verdana" pitchFamily="34" charset="0"/>
                <a:ea typeface="Verdana" pitchFamily="34" charset="0"/>
                <a:cs typeface="Verdana" pitchFamily="34" charset="0"/>
              </a:rPr>
              <a:t> to another </a:t>
            </a:r>
            <a:endParaRPr lang="it-IT" sz="2400" dirty="0">
              <a:latin typeface="Verdana" pitchFamily="34" charset="0"/>
              <a:ea typeface="Verdana" pitchFamily="34" charset="0"/>
              <a:cs typeface="Verdana" pitchFamily="34" charset="0"/>
            </a:endParaRPr>
          </a:p>
          <a:p>
            <a:pPr marL="800100" lvl="1" indent="-342900" algn="just">
              <a:spcBef>
                <a:spcPct val="20000"/>
              </a:spcBef>
              <a:buSzPct val="80000"/>
              <a:buFontTx/>
              <a:buBlip>
                <a:blip r:embed="rId3"/>
              </a:buBlip>
              <a:defRPr/>
            </a:pP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Difficulty in combining, in a single “significant” matrix, chemical, physical and genetic scores</a:t>
            </a:r>
            <a:endParaRPr lang="it-IT" sz="22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342900" indent="-342900" algn="just">
              <a:spcBef>
                <a:spcPct val="20000"/>
              </a:spcBef>
              <a:defRPr/>
            </a:pPr>
            <a:r>
              <a:rPr lang="it-IT" sz="2000" dirty="0">
                <a:latin typeface="Verdana" pitchFamily="34" charset="0"/>
              </a:rPr>
              <a:t>	</a:t>
            </a:r>
          </a:p>
        </p:txBody>
      </p:sp>
      <p:sp>
        <p:nvSpPr>
          <p:cNvPr id="6"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Score matrices </a:t>
            </a:r>
            <a:r>
              <a:rPr lang="it-IT" dirty="0" smtClean="0">
                <a:effectLst>
                  <a:outerShdw blurRad="38100" dist="38100" dir="2700000" algn="tl">
                    <a:srgbClr val="000000">
                      <a:alpha val="43137"/>
                    </a:srgbClr>
                  </a:outerShdw>
                </a:effectLst>
                <a:latin typeface="Verdana" pitchFamily="34" charset="0"/>
                <a:sym typeface="Symbol" pitchFamily="18" charset="2"/>
              </a:rPr>
              <a:t> 5</a:t>
            </a:r>
            <a:endParaRPr lang="it-IT"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egnaposto numero diapositiva 3"/>
          <p:cNvSpPr>
            <a:spLocks noGrp="1"/>
          </p:cNvSpPr>
          <p:nvPr>
            <p:ph type="sldNum" sz="quarter" idx="12"/>
          </p:nvPr>
        </p:nvSpPr>
        <p:spPr>
          <a:noFill/>
        </p:spPr>
        <p:txBody>
          <a:bodyPr/>
          <a:lstStyle/>
          <a:p>
            <a:fld id="{D0333710-FA10-4B14-819F-D02C575A0E28}" type="slidenum">
              <a:rPr lang="it-IT" smtClean="0"/>
              <a:pPr/>
              <a:t>24</a:t>
            </a:fld>
            <a:endParaRPr lang="it-IT" smtClean="0"/>
          </a:p>
        </p:txBody>
      </p:sp>
      <p:sp>
        <p:nvSpPr>
          <p:cNvPr id="7" name="Rectangle 3"/>
          <p:cNvSpPr txBox="1">
            <a:spLocks noChangeArrowheads="1"/>
          </p:cNvSpPr>
          <p:nvPr/>
        </p:nvSpPr>
        <p:spPr bwMode="auto">
          <a:xfrm>
            <a:off x="533400" y="1752600"/>
            <a:ext cx="8305800" cy="46482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en-US" sz="2400" dirty="0" smtClean="0">
                <a:latin typeface="Verdana" pitchFamily="34" charset="0"/>
                <a:ea typeface="Verdana" pitchFamily="34" charset="0"/>
                <a:cs typeface="Verdana" pitchFamily="34" charset="0"/>
              </a:rPr>
              <a:t>The most common method to derive score matrices consists in observing the actual frequencies of amino acid substitutions in Nature</a:t>
            </a:r>
          </a:p>
          <a:p>
            <a:pPr marL="342900" indent="-342900" algn="just">
              <a:spcBef>
                <a:spcPct val="20000"/>
              </a:spcBef>
              <a:buFontTx/>
              <a:buBlip>
                <a:blip r:embed="rId2"/>
              </a:buBlip>
              <a:defRPr/>
            </a:pPr>
            <a:r>
              <a:rPr lang="en-US" sz="2400" dirty="0" smtClean="0">
                <a:latin typeface="Verdana" pitchFamily="34" charset="0"/>
                <a:ea typeface="Verdana" pitchFamily="34" charset="0"/>
                <a:cs typeface="Verdana" pitchFamily="34" charset="0"/>
              </a:rPr>
              <a:t>If a replacement which involves two particular amino acids is frequently observed, their alignment obtains a favorable score </a:t>
            </a:r>
          </a:p>
          <a:p>
            <a:pPr marL="342900" indent="-342900" algn="just">
              <a:spcBef>
                <a:spcPct val="20000"/>
              </a:spcBef>
              <a:buFontTx/>
              <a:buBlip>
                <a:blip r:embed="rId2"/>
              </a:buBlip>
              <a:defRPr/>
            </a:pPr>
            <a:r>
              <a:rPr lang="en-US" sz="2400" dirty="0" smtClean="0">
                <a:latin typeface="Verdana" pitchFamily="34" charset="0"/>
                <a:ea typeface="Verdana" pitchFamily="34" charset="0"/>
                <a:cs typeface="Verdana" pitchFamily="34" charset="0"/>
              </a:rPr>
              <a:t>Vice versa, alignments between residues which, during evolution, are rarely observed must be penalized</a:t>
            </a:r>
            <a:endParaRPr lang="it-IT" sz="2400" kern="0" dirty="0">
              <a:latin typeface="Verdana" pitchFamily="34" charset="0"/>
              <a:ea typeface="Verdana" pitchFamily="34" charset="0"/>
              <a:cs typeface="Verdana" pitchFamily="34" charset="0"/>
            </a:endParaRPr>
          </a:p>
        </p:txBody>
      </p:sp>
      <p:sp>
        <p:nvSpPr>
          <p:cNvPr id="6" name="Rectangle 2"/>
          <p:cNvSpPr>
            <a:spLocks noGrp="1" noChangeArrowheads="1"/>
          </p:cNvSpPr>
          <p:nvPr>
            <p:ph type="title"/>
          </p:nvPr>
        </p:nvSpPr>
        <p:spPr>
          <a:xfrm>
            <a:off x="457200" y="274638"/>
            <a:ext cx="8229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Score matrices </a:t>
            </a:r>
            <a:r>
              <a:rPr lang="it-IT" dirty="0" smtClean="0">
                <a:effectLst>
                  <a:outerShdw blurRad="38100" dist="38100" dir="2700000" algn="tl">
                    <a:srgbClr val="000000">
                      <a:alpha val="43137"/>
                    </a:srgbClr>
                  </a:outerShdw>
                </a:effectLst>
                <a:latin typeface="Verdana" pitchFamily="34" charset="0"/>
                <a:sym typeface="Symbol" pitchFamily="18" charset="2"/>
              </a:rPr>
              <a:t> 6</a:t>
            </a:r>
            <a:endParaRPr lang="it-IT"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a:xfrm>
            <a:off x="457200" y="1600200"/>
            <a:ext cx="8305800" cy="4800600"/>
          </a:xfrm>
        </p:spPr>
        <p:txBody>
          <a:bodyPr/>
          <a:lstStyle/>
          <a:p>
            <a:pPr algn="just" eaLnBrk="1" hangingPunct="1">
              <a:spcBef>
                <a:spcPct val="0"/>
              </a:spcBef>
              <a:buFontTx/>
              <a:buBlip>
                <a:blip r:embed="rId2"/>
              </a:buBlip>
              <a:defRPr/>
            </a:pPr>
            <a:r>
              <a:rPr lang="en-US"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PAM</a:t>
            </a:r>
            <a:r>
              <a:rPr lang="en-US" sz="2200" dirty="0" smtClean="0">
                <a:latin typeface="Verdana" pitchFamily="34" charset="0"/>
                <a:ea typeface="Verdana" pitchFamily="34" charset="0"/>
                <a:cs typeface="Verdana" pitchFamily="34" charset="0"/>
              </a:rPr>
              <a:t> matrices exploit the concept of </a:t>
            </a:r>
            <a:r>
              <a:rPr lang="en-US" sz="22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Point </a:t>
            </a:r>
            <a:r>
              <a:rPr lang="en-US" sz="2200" dirty="0" smtClean="0">
                <a:latin typeface="Verdana" pitchFamily="34" charset="0"/>
                <a:ea typeface="Verdana" pitchFamily="34" charset="0"/>
                <a:cs typeface="Verdana" pitchFamily="34" charset="0"/>
              </a:rPr>
              <a:t>(or </a:t>
            </a:r>
            <a:r>
              <a:rPr lang="en-US" sz="22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Percent</a:t>
            </a:r>
            <a:r>
              <a:rPr lang="en-US" sz="2200" dirty="0" smtClean="0">
                <a:latin typeface="Verdana" pitchFamily="34" charset="0"/>
                <a:ea typeface="Verdana" pitchFamily="34" charset="0"/>
                <a:cs typeface="Verdana" pitchFamily="34" charset="0"/>
              </a:rPr>
              <a:t>)</a:t>
            </a: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22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Accepted Mutation</a:t>
            </a:r>
            <a:r>
              <a:rPr lang="en-US" sz="2200" dirty="0" smtClean="0">
                <a:latin typeface="Verdana" pitchFamily="34" charset="0"/>
                <a:ea typeface="Verdana" pitchFamily="34" charset="0"/>
                <a:cs typeface="Verdana" pitchFamily="34" charset="0"/>
              </a:rPr>
              <a:t>; they were proposed in 1978, by M. </a:t>
            </a:r>
            <a:r>
              <a:rPr lang="en-US" sz="2200" dirty="0" err="1" smtClean="0">
                <a:latin typeface="Verdana" pitchFamily="34" charset="0"/>
                <a:ea typeface="Verdana" pitchFamily="34" charset="0"/>
                <a:cs typeface="Verdana" pitchFamily="34" charset="0"/>
              </a:rPr>
              <a:t>Dayhoff</a:t>
            </a:r>
            <a:r>
              <a:rPr lang="en-US" sz="2200" dirty="0" smtClean="0">
                <a:latin typeface="Verdana" pitchFamily="34" charset="0"/>
                <a:ea typeface="Verdana" pitchFamily="34" charset="0"/>
                <a:cs typeface="Verdana" pitchFamily="34" charset="0"/>
              </a:rPr>
              <a:t> </a:t>
            </a:r>
            <a:r>
              <a:rPr lang="en-US" sz="2200" i="1" dirty="0" smtClean="0">
                <a:latin typeface="Verdana" pitchFamily="34" charset="0"/>
                <a:ea typeface="Verdana" pitchFamily="34" charset="0"/>
                <a:cs typeface="Verdana" pitchFamily="34" charset="0"/>
              </a:rPr>
              <a:t>et al.</a:t>
            </a:r>
            <a:r>
              <a:rPr lang="en-US" sz="2200" dirty="0" smtClean="0">
                <a:latin typeface="Verdana" pitchFamily="34" charset="0"/>
                <a:ea typeface="Verdana" pitchFamily="34" charset="0"/>
                <a:cs typeface="Verdana" pitchFamily="34" charset="0"/>
              </a:rPr>
              <a:t>, on the basis of a study on molecular phylogeny involving 71 protein families </a:t>
            </a:r>
          </a:p>
          <a:p>
            <a:pPr algn="just" eaLnBrk="1" hangingPunct="1">
              <a:spcBef>
                <a:spcPct val="0"/>
              </a:spcBef>
              <a:buFontTx/>
              <a:buBlip>
                <a:blip r:embed="rId2"/>
              </a:buBlip>
              <a:defRPr/>
            </a:pPr>
            <a:r>
              <a:rPr lang="en-US" sz="2200" dirty="0" smtClean="0">
                <a:latin typeface="Verdana" pitchFamily="34" charset="0"/>
                <a:ea typeface="Verdana" pitchFamily="34" charset="0"/>
                <a:cs typeface="Verdana" pitchFamily="34" charset="0"/>
              </a:rPr>
              <a:t>PAM matrices were developed by examining mutations within </a:t>
            </a:r>
            <a:r>
              <a:rPr lang="en-US" sz="2200" dirty="0" err="1" smtClean="0">
                <a:latin typeface="Verdana" pitchFamily="34" charset="0"/>
                <a:ea typeface="Verdana" pitchFamily="34" charset="0"/>
                <a:cs typeface="Verdana" pitchFamily="34" charset="0"/>
              </a:rPr>
              <a:t>superfamilies</a:t>
            </a:r>
            <a:r>
              <a:rPr lang="en-US" sz="2200" dirty="0" smtClean="0">
                <a:latin typeface="Verdana" pitchFamily="34" charset="0"/>
                <a:ea typeface="Verdana" pitchFamily="34" charset="0"/>
                <a:cs typeface="Verdana" pitchFamily="34" charset="0"/>
              </a:rPr>
              <a:t> of closely related proteins, also noting how observed substitutions did not happen at random</a:t>
            </a:r>
          </a:p>
          <a:p>
            <a:pPr lvl="1" algn="just" eaLnBrk="1" hangingPunct="1">
              <a:spcBef>
                <a:spcPct val="0"/>
              </a:spcBef>
              <a:buSzPct val="80000"/>
              <a:buFontTx/>
              <a:buBlip>
                <a:blip r:embed="rId3"/>
              </a:buBlip>
              <a:defRPr/>
            </a:pPr>
            <a:r>
              <a:rPr lang="en-US" sz="2000" dirty="0" smtClean="0">
                <a:latin typeface="Verdana" pitchFamily="34" charset="0"/>
                <a:ea typeface="Verdana" pitchFamily="34" charset="0"/>
                <a:cs typeface="Verdana" pitchFamily="34" charset="0"/>
              </a:rPr>
              <a:t>Some amino acid substitutions occur more frequently than others, probably because they do not significantly alter the structure and the function of a protein</a:t>
            </a:r>
          </a:p>
          <a:p>
            <a:pPr lvl="1" algn="just" eaLnBrk="1" hangingPunct="1">
              <a:spcBef>
                <a:spcPct val="0"/>
              </a:spcBef>
              <a:buSzPct val="80000"/>
              <a:buFontTx/>
              <a:buBlip>
                <a:blip r:embed="rId3"/>
              </a:buBlip>
              <a:defRPr/>
            </a:pPr>
            <a:r>
              <a:rPr lang="en-US" sz="2000" dirty="0" smtClean="0">
                <a:latin typeface="Verdana" pitchFamily="34" charset="0"/>
                <a:ea typeface="Verdana" pitchFamily="34" charset="0"/>
                <a:cs typeface="Verdana" pitchFamily="34" charset="0"/>
              </a:rPr>
              <a:t>Homologous proteins need not to be necessarily constituted by the same amino acids in each position</a:t>
            </a:r>
            <a:endParaRPr lang="it-IT" sz="2000" b="1" dirty="0" smtClean="0">
              <a:latin typeface="Verdana" pitchFamily="34" charset="0"/>
              <a:ea typeface="Verdana" pitchFamily="34" charset="0"/>
              <a:cs typeface="Verdana" pitchFamily="34" charset="0"/>
            </a:endParaRPr>
          </a:p>
          <a:p>
            <a:pPr algn="just" eaLnBrk="1" hangingPunct="1">
              <a:buFontTx/>
              <a:buBlip>
                <a:blip r:embed="rId2"/>
              </a:buBlip>
              <a:defRPr/>
            </a:pPr>
            <a:endParaRPr lang="it-IT" sz="2000" dirty="0" smtClean="0">
              <a:latin typeface="Verdana" pitchFamily="34" charset="0"/>
            </a:endParaRPr>
          </a:p>
        </p:txBody>
      </p:sp>
      <p:sp>
        <p:nvSpPr>
          <p:cNvPr id="26628" name="Segnaposto numero diapositiva 3"/>
          <p:cNvSpPr>
            <a:spLocks noGrp="1"/>
          </p:cNvSpPr>
          <p:nvPr>
            <p:ph type="sldNum" sz="quarter" idx="12"/>
          </p:nvPr>
        </p:nvSpPr>
        <p:spPr>
          <a:noFill/>
        </p:spPr>
        <p:txBody>
          <a:bodyPr/>
          <a:lstStyle/>
          <a:p>
            <a:fld id="{A756CA65-DA5F-41EC-9708-1A838BC3C51D}" type="slidenum">
              <a:rPr lang="it-IT" smtClean="0"/>
              <a:pPr/>
              <a:t>25</a:t>
            </a:fld>
            <a:endParaRPr lang="it-IT"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a:xfrm>
            <a:off x="457200" y="1447800"/>
            <a:ext cx="8305800" cy="5029200"/>
          </a:xfrm>
        </p:spPr>
        <p:txBody>
          <a:bodyPr/>
          <a:lstStyle/>
          <a:p>
            <a:pPr algn="just" eaLnBrk="1" hangingPunct="1">
              <a:buFontTx/>
              <a:buBlip>
                <a:blip r:embed="rId2"/>
              </a:buBlip>
              <a:defRPr/>
            </a:pPr>
            <a:r>
              <a:rPr lang="en-US" sz="2400" dirty="0" smtClean="0">
                <a:latin typeface="Verdana" pitchFamily="34" charset="0"/>
                <a:ea typeface="Verdana" pitchFamily="34" charset="0"/>
                <a:cs typeface="Verdana" pitchFamily="34" charset="0"/>
              </a:rPr>
              <a:t>Two proteins are “distant” 1 PAM unit if they differ for a single amino acid out of 100, and if the mutation is </a:t>
            </a:r>
            <a:r>
              <a:rPr lang="en-US" sz="24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accepted</a:t>
            </a:r>
            <a:r>
              <a:rPr lang="en-US" sz="2400" dirty="0" smtClean="0">
                <a:latin typeface="Verdana" pitchFamily="34" charset="0"/>
                <a:ea typeface="Verdana" pitchFamily="34" charset="0"/>
                <a:cs typeface="Verdana" pitchFamily="34" charset="0"/>
              </a:rPr>
              <a:t>, i.e. it does not result in a loss of functionality </a:t>
            </a:r>
            <a:endParaRPr lang="it-IT" sz="2400" dirty="0" smtClean="0">
              <a:effectLst>
                <a:outerShdw blurRad="38100" dist="38100" dir="2700000" algn="tl">
                  <a:srgbClr val="C0C0C0"/>
                </a:outerShdw>
              </a:effectLst>
              <a:latin typeface="Verdana" pitchFamily="34" charset="0"/>
              <a:ea typeface="Verdana" pitchFamily="34" charset="0"/>
              <a:cs typeface="Verdana" pitchFamily="34" charset="0"/>
            </a:endParaRPr>
          </a:p>
          <a:p>
            <a:pPr lvl="1" algn="just" eaLnBrk="1" hangingPunct="1">
              <a:buSzPct val="70000"/>
              <a:buFontTx/>
              <a:buBlip>
                <a:blip r:embed="rId3"/>
              </a:buBlip>
              <a:defRPr/>
            </a:pPr>
            <a:r>
              <a:rPr lang="en-US" sz="2200" dirty="0" smtClean="0">
                <a:latin typeface="Verdana" pitchFamily="34" charset="0"/>
                <a:ea typeface="Verdana" pitchFamily="34" charset="0"/>
                <a:cs typeface="Verdana" pitchFamily="34" charset="0"/>
              </a:rPr>
              <a:t>In other words… two sequences </a:t>
            </a:r>
            <a:r>
              <a:rPr lang="it-IT" sz="2400" i="1" dirty="0" smtClean="0">
                <a:latin typeface="Times New Roman" pitchFamily="18" charset="0"/>
                <a:cs typeface="Times New Roman" pitchFamily="18" charset="0"/>
              </a:rPr>
              <a:t>s</a:t>
            </a:r>
            <a:r>
              <a:rPr lang="it-IT" sz="2400" baseline="-25000" dirty="0" smtClean="0">
                <a:latin typeface="Times New Roman" pitchFamily="18" charset="0"/>
                <a:cs typeface="Times New Roman" pitchFamily="18" charset="0"/>
              </a:rPr>
              <a:t>1</a:t>
            </a:r>
            <a:r>
              <a:rPr lang="it-IT" sz="2200" dirty="0" smtClean="0">
                <a:latin typeface="Verdana" pitchFamily="34" charset="0"/>
              </a:rPr>
              <a:t> and </a:t>
            </a:r>
            <a:r>
              <a:rPr lang="it-IT" sz="2400" i="1" dirty="0" smtClean="0">
                <a:latin typeface="Times New Roman" pitchFamily="18" charset="0"/>
                <a:cs typeface="Times New Roman" pitchFamily="18" charset="0"/>
              </a:rPr>
              <a:t>s</a:t>
            </a:r>
            <a:r>
              <a:rPr lang="it-IT" sz="2400" baseline="-25000" dirty="0" smtClean="0">
                <a:latin typeface="Times New Roman" pitchFamily="18" charset="0"/>
                <a:cs typeface="Times New Roman" pitchFamily="18" charset="0"/>
              </a:rPr>
              <a:t>2</a:t>
            </a:r>
            <a:r>
              <a:rPr lang="it-IT" sz="2200" dirty="0" smtClean="0">
                <a:latin typeface="Verdana" pitchFamily="34" charset="0"/>
              </a:rPr>
              <a:t> </a:t>
            </a:r>
            <a:r>
              <a:rPr lang="en-US" sz="2200" dirty="0" smtClean="0">
                <a:latin typeface="Verdana" pitchFamily="34" charset="0"/>
                <a:ea typeface="Verdana" pitchFamily="34" charset="0"/>
                <a:cs typeface="Verdana" pitchFamily="34" charset="0"/>
              </a:rPr>
              <a:t>are distant 1 PAM if </a:t>
            </a:r>
            <a:r>
              <a:rPr lang="it-IT" sz="2400" i="1" dirty="0" smtClean="0">
                <a:latin typeface="Times New Roman" pitchFamily="18" charset="0"/>
                <a:cs typeface="Times New Roman" pitchFamily="18" charset="0"/>
              </a:rPr>
              <a:t>s</a:t>
            </a:r>
            <a:r>
              <a:rPr lang="it-IT" sz="2400" baseline="-25000" dirty="0" smtClean="0">
                <a:latin typeface="Times New Roman" pitchFamily="18" charset="0"/>
                <a:cs typeface="Times New Roman" pitchFamily="18" charset="0"/>
              </a:rPr>
              <a:t>1</a:t>
            </a:r>
            <a:r>
              <a:rPr lang="it-IT" sz="2200" dirty="0" smtClean="0">
                <a:latin typeface="Verdana" pitchFamily="34" charset="0"/>
              </a:rPr>
              <a:t> </a:t>
            </a:r>
            <a:r>
              <a:rPr lang="en-US" sz="2200" dirty="0" smtClean="0">
                <a:latin typeface="Verdana" pitchFamily="34" charset="0"/>
                <a:ea typeface="Verdana" pitchFamily="34" charset="0"/>
                <a:cs typeface="Verdana" pitchFamily="34" charset="0"/>
              </a:rPr>
              <a:t>can be transformed into </a:t>
            </a:r>
            <a:r>
              <a:rPr lang="it-IT" sz="2400" i="1" dirty="0" smtClean="0">
                <a:latin typeface="Times New Roman" pitchFamily="18" charset="0"/>
                <a:cs typeface="Times New Roman" pitchFamily="18" charset="0"/>
              </a:rPr>
              <a:t>s</a:t>
            </a:r>
            <a:r>
              <a:rPr lang="it-IT" sz="2400" baseline="-25000" dirty="0" smtClean="0">
                <a:latin typeface="Times New Roman" pitchFamily="18" charset="0"/>
                <a:cs typeface="Times New Roman" pitchFamily="18" charset="0"/>
              </a:rPr>
              <a:t>2</a:t>
            </a:r>
            <a:r>
              <a:rPr lang="it-IT" sz="2200" dirty="0" smtClean="0">
                <a:latin typeface="Verdana" pitchFamily="34" charset="0"/>
              </a:rPr>
              <a:t> </a:t>
            </a:r>
            <a:r>
              <a:rPr lang="it-IT" sz="2200" dirty="0" smtClean="0">
                <a:latin typeface="Verdana" pitchFamily="34" charset="0"/>
                <a:ea typeface="Verdana" pitchFamily="34" charset="0"/>
                <a:cs typeface="Verdana" pitchFamily="34" charset="0"/>
              </a:rPr>
              <a:t>with </a:t>
            </a:r>
            <a:r>
              <a:rPr lang="en-US" sz="2200" dirty="0" smtClean="0">
                <a:latin typeface="Verdana" pitchFamily="34" charset="0"/>
                <a:ea typeface="Verdana" pitchFamily="34" charset="0"/>
                <a:cs typeface="Verdana" pitchFamily="34" charset="0"/>
              </a:rPr>
              <a:t>a point mutation per 100 amino acids, on average</a:t>
            </a:r>
          </a:p>
          <a:p>
            <a:pPr lvl="1" algn="just" eaLnBrk="1" hangingPunct="1">
              <a:buSzPct val="70000"/>
              <a:buFontTx/>
              <a:buBlip>
                <a:blip r:embed="rId3"/>
              </a:buBlip>
              <a:defRPr/>
            </a:pPr>
            <a:r>
              <a:rPr lang="en-US" sz="2200" dirty="0" smtClean="0">
                <a:latin typeface="Verdana" pitchFamily="34" charset="0"/>
                <a:ea typeface="Verdana" pitchFamily="34" charset="0"/>
                <a:cs typeface="Verdana" pitchFamily="34" charset="0"/>
              </a:rPr>
              <a:t>Since the amino acid at a certain position may change several times and then may return to the original character, the two sequences that are 1 PAM may be the evolutionary product of a set of unobservable mutations that involved more than one amino acid out of 100</a:t>
            </a:r>
            <a:endParaRPr lang="it-IT" sz="2200" dirty="0" smtClean="0">
              <a:latin typeface="Verdana" pitchFamily="34" charset="0"/>
              <a:ea typeface="Verdana" pitchFamily="34" charset="0"/>
              <a:cs typeface="Verdana" pitchFamily="34" charset="0"/>
            </a:endParaRPr>
          </a:p>
          <a:p>
            <a:pPr algn="just" eaLnBrk="1" hangingPunct="1">
              <a:buNone/>
              <a:defRPr/>
            </a:pPr>
            <a:endParaRPr lang="it-IT" sz="2000" dirty="0" smtClean="0">
              <a:latin typeface="Verdana" pitchFamily="34" charset="0"/>
            </a:endParaRPr>
          </a:p>
        </p:txBody>
      </p:sp>
      <p:sp>
        <p:nvSpPr>
          <p:cNvPr id="27652" name="Segnaposto numero diapositiva 3"/>
          <p:cNvSpPr>
            <a:spLocks noGrp="1"/>
          </p:cNvSpPr>
          <p:nvPr>
            <p:ph type="sldNum" sz="quarter" idx="12"/>
          </p:nvPr>
        </p:nvSpPr>
        <p:spPr>
          <a:noFill/>
        </p:spPr>
        <p:txBody>
          <a:bodyPr/>
          <a:lstStyle/>
          <a:p>
            <a:fld id="{9A7E25CD-2A1E-4C43-A133-DC7E20B16F77}" type="slidenum">
              <a:rPr lang="it-IT" smtClean="0"/>
              <a:pPr/>
              <a:t>26</a:t>
            </a:fld>
            <a:endParaRPr lang="it-IT"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3</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a:xfrm>
            <a:off x="457200" y="4114800"/>
            <a:ext cx="4038600" cy="2209800"/>
          </a:xfrm>
        </p:spPr>
        <p:txBody>
          <a:bodyPr/>
          <a:lstStyle/>
          <a:p>
            <a:pPr algn="just" eaLnBrk="1" hangingPunct="1">
              <a:buNone/>
              <a:defRPr/>
            </a:pPr>
            <a:r>
              <a:rPr lang="en-US" sz="2400" dirty="0" smtClean="0">
                <a:latin typeface="Verdana" pitchFamily="34" charset="0"/>
                <a:ea typeface="Verdana" pitchFamily="34" charset="0"/>
                <a:cs typeface="Verdana" pitchFamily="34" charset="0"/>
              </a:rPr>
              <a:t>	an identity </a:t>
            </a:r>
            <a:r>
              <a:rPr lang="en-US" sz="2400" dirty="0" smtClean="0">
                <a:latin typeface="Verdana" pitchFamily="34" charset="0"/>
                <a:ea typeface="Verdana" pitchFamily="34" charset="0"/>
                <a:cs typeface="Verdana" pitchFamily="34" charset="0"/>
                <a:sym typeface="Symbol"/>
              </a:rPr>
              <a:t></a:t>
            </a:r>
            <a:r>
              <a:rPr lang="en-US" sz="2400" dirty="0" smtClean="0">
                <a:latin typeface="Verdana" pitchFamily="34" charset="0"/>
                <a:ea typeface="Verdana" pitchFamily="34" charset="0"/>
                <a:cs typeface="Verdana" pitchFamily="34" charset="0"/>
              </a:rPr>
              <a:t>85%), for which the alignment can be defined without ambiguity</a:t>
            </a:r>
          </a:p>
          <a:p>
            <a:pPr algn="just" eaLnBrk="1" hangingPunct="1">
              <a:buFontTx/>
              <a:buBlip>
                <a:blip r:embed="rId2"/>
              </a:buBlip>
              <a:defRPr/>
            </a:pPr>
            <a:endParaRPr lang="it-IT" sz="2000" dirty="0" smtClean="0">
              <a:latin typeface="Verdana" pitchFamily="34" charset="0"/>
            </a:endParaRPr>
          </a:p>
        </p:txBody>
      </p:sp>
      <p:sp>
        <p:nvSpPr>
          <p:cNvPr id="27652" name="Segnaposto numero diapositiva 3"/>
          <p:cNvSpPr>
            <a:spLocks noGrp="1"/>
          </p:cNvSpPr>
          <p:nvPr>
            <p:ph type="sldNum" sz="quarter" idx="12"/>
          </p:nvPr>
        </p:nvSpPr>
        <p:spPr>
          <a:noFill/>
        </p:spPr>
        <p:txBody>
          <a:bodyPr/>
          <a:lstStyle/>
          <a:p>
            <a:fld id="{9A7E25CD-2A1E-4C43-A133-DC7E20B16F77}" type="slidenum">
              <a:rPr lang="it-IT" smtClean="0"/>
              <a:pPr/>
              <a:t>27</a:t>
            </a:fld>
            <a:endParaRPr lang="it-IT" smtClean="0"/>
          </a:p>
        </p:txBody>
      </p:sp>
      <p:sp>
        <p:nvSpPr>
          <p:cNvPr id="6" name="Rectangle 3"/>
          <p:cNvSpPr txBox="1">
            <a:spLocks noChangeArrowheads="1"/>
          </p:cNvSpPr>
          <p:nvPr/>
        </p:nvSpPr>
        <p:spPr bwMode="auto">
          <a:xfrm>
            <a:off x="457200" y="1447800"/>
            <a:ext cx="8305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Protein families used for PAMs collect </a:t>
            </a:r>
            <a:r>
              <a:rPr kumimoji="0" lang="en-US" sz="2400" b="0" i="0" u="none" strike="noStrike" kern="0" cap="none" spc="0" normalizeH="0" baseline="0" noProof="0" dirty="0" err="1" smtClean="0">
                <a:ln>
                  <a:noFill/>
                </a:ln>
                <a:solidFill>
                  <a:schemeClr val="tx1"/>
                </a:solidFill>
                <a:effectLst/>
                <a:uLnTx/>
                <a:uFillTx/>
                <a:latin typeface="Verdana" pitchFamily="34" charset="0"/>
                <a:ea typeface="Verdana" pitchFamily="34" charset="0"/>
                <a:cs typeface="Verdana" pitchFamily="34" charset="0"/>
              </a:rPr>
              <a:t>orthologous</a:t>
            </a:r>
            <a:r>
              <a:rPr kumimoji="0" lang="en-US" sz="24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proteins (which perform the same function in different organisms); instead, pathological changes, that are associated to loss of functionality, do not belong to this class</a:t>
            </a:r>
          </a:p>
          <a:p>
            <a:pPr marL="342900" marR="0" lvl="0" indent="-342900" algn="just" defTabSz="914400" rtl="0" eaLnBrk="1" fontAlgn="base" latinLnBrk="0" hangingPunct="1">
              <a:lnSpc>
                <a:spcPct val="100000"/>
              </a:lnSpc>
              <a:spcBef>
                <a:spcPct val="20000"/>
              </a:spcBef>
              <a:spcAft>
                <a:spcPct val="0"/>
              </a:spcAft>
              <a:buClrTx/>
              <a:buSzTx/>
              <a:buFontTx/>
              <a:buBlip>
                <a:blip r:embed="rId2"/>
              </a:buBlip>
              <a:tabLst/>
              <a:defRPr/>
            </a:pPr>
            <a:r>
              <a:rPr kumimoji="0" lang="en-US" sz="24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To generate a </a:t>
            </a:r>
            <a:r>
              <a:rPr kumimoji="0" lang="en-US" sz="2400" b="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Verdana" pitchFamily="34" charset="0"/>
                <a:ea typeface="Verdana" pitchFamily="34" charset="0"/>
                <a:cs typeface="Verdana" pitchFamily="34" charset="0"/>
              </a:rPr>
              <a:t>PAM 1</a:t>
            </a:r>
            <a:r>
              <a:rPr kumimoji="0" lang="en-US" sz="24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matrix, we consider a pair (or more) of  very similar</a:t>
            </a:r>
            <a:r>
              <a:rPr kumimoji="0" lang="en-US" sz="2400" b="0" i="0" u="none" strike="noStrike" kern="0" cap="none" spc="0" normalizeH="0" noProof="0" dirty="0" smtClean="0">
                <a:ln>
                  <a:noFill/>
                </a:ln>
                <a:solidFill>
                  <a:schemeClr val="tx1"/>
                </a:solidFill>
                <a:effectLst/>
                <a:uLnTx/>
                <a:uFillTx/>
                <a:latin typeface="Verdana" pitchFamily="34" charset="0"/>
                <a:ea typeface="Verdana" pitchFamily="34" charset="0"/>
                <a:cs typeface="Verdana" pitchFamily="34" charset="0"/>
              </a:rPr>
              <a:t> </a:t>
            </a:r>
            <a:r>
              <a:rPr kumimoji="0" lang="en-US" sz="12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a:t>
            </a:r>
            <a:r>
              <a:rPr kumimoji="0" lang="en-US" sz="2400" b="0" i="0" u="none" strike="noStrike" kern="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protein sequences (with</a:t>
            </a:r>
          </a:p>
          <a:p>
            <a:pPr marL="342900" marR="0" lvl="0" indent="-342900" algn="just" defTabSz="914400" rtl="0" eaLnBrk="1" fontAlgn="base" latinLnBrk="0" hangingPunct="1">
              <a:lnSpc>
                <a:spcPct val="100000"/>
              </a:lnSpc>
              <a:spcBef>
                <a:spcPct val="20000"/>
              </a:spcBef>
              <a:spcAft>
                <a:spcPct val="0"/>
              </a:spcAft>
              <a:buClrTx/>
              <a:buSzTx/>
              <a:buFontTx/>
              <a:buBlip>
                <a:blip r:embed="rId2"/>
              </a:buBlip>
              <a:tabLst/>
              <a:defRPr/>
            </a:pPr>
            <a:endParaRPr kumimoji="0" lang="it-IT" sz="2000" b="0" i="0" u="none" strike="noStrike" kern="0" cap="none" spc="0" normalizeH="0" baseline="0" noProof="0" dirty="0" smtClean="0">
              <a:ln>
                <a:noFill/>
              </a:ln>
              <a:solidFill>
                <a:schemeClr val="tx1"/>
              </a:solidFill>
              <a:effectLst/>
              <a:uLnTx/>
              <a:uFillTx/>
              <a:latin typeface="Verdana" pitchFamily="34" charset="0"/>
              <a:ea typeface="+mn-ea"/>
              <a:cs typeface="+mn-cs"/>
            </a:endParaRPr>
          </a:p>
        </p:txBody>
      </p:sp>
      <p:grpSp>
        <p:nvGrpSpPr>
          <p:cNvPr id="12" name="Group 11"/>
          <p:cNvGrpSpPr/>
          <p:nvPr/>
        </p:nvGrpSpPr>
        <p:grpSpPr>
          <a:xfrm>
            <a:off x="4645074" y="4267200"/>
            <a:ext cx="4374270" cy="2209800"/>
            <a:chOff x="4645074" y="4267200"/>
            <a:chExt cx="4374270" cy="2209800"/>
          </a:xfrm>
        </p:grpSpPr>
        <p:pic>
          <p:nvPicPr>
            <p:cNvPr id="1026" name="Picture 2"/>
            <p:cNvPicPr>
              <a:picLocks noChangeAspect="1" noChangeArrowheads="1"/>
            </p:cNvPicPr>
            <p:nvPr/>
          </p:nvPicPr>
          <p:blipFill>
            <a:blip r:embed="rId3" cstate="print"/>
            <a:srcRect/>
            <a:stretch>
              <a:fillRect/>
            </a:stretch>
          </p:blipFill>
          <p:spPr bwMode="auto">
            <a:xfrm>
              <a:off x="4645074" y="4267200"/>
              <a:ext cx="4374270" cy="2209800"/>
            </a:xfrm>
            <a:prstGeom prst="rect">
              <a:avLst/>
            </a:prstGeom>
            <a:noFill/>
            <a:ln w="38100" cmpd="dbl">
              <a:solidFill>
                <a:srgbClr val="FF0000"/>
              </a:solidFill>
              <a:miter lim="800000"/>
              <a:headEnd/>
              <a:tailEnd/>
            </a:ln>
          </p:spPr>
        </p:pic>
        <p:sp>
          <p:nvSpPr>
            <p:cNvPr id="7" name="TextBox 6"/>
            <p:cNvSpPr txBox="1"/>
            <p:nvPr/>
          </p:nvSpPr>
          <p:spPr>
            <a:xfrm>
              <a:off x="5767200" y="4953001"/>
              <a:ext cx="1066800" cy="276999"/>
            </a:xfrm>
            <a:prstGeom prst="rect">
              <a:avLst/>
            </a:prstGeom>
            <a:solidFill>
              <a:schemeClr val="accent1"/>
            </a:solidFill>
          </p:spPr>
          <p:txBody>
            <a:bodyPr wrap="square" rtlCol="0">
              <a:spAutoFit/>
            </a:bodyPr>
            <a:lstStyle/>
            <a:p>
              <a:r>
                <a:rPr lang="it-IT"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Speciation</a:t>
              </a:r>
              <a:endParaRPr lang="it-IT"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8" name="TextBox 7"/>
            <p:cNvSpPr txBox="1"/>
            <p:nvPr/>
          </p:nvSpPr>
          <p:spPr>
            <a:xfrm>
              <a:off x="7848600" y="4953001"/>
              <a:ext cx="1066800" cy="276999"/>
            </a:xfrm>
            <a:prstGeom prst="rect">
              <a:avLst/>
            </a:prstGeom>
            <a:solidFill>
              <a:schemeClr val="accent1"/>
            </a:solidFill>
          </p:spPr>
          <p:txBody>
            <a:bodyPr wrap="square" rtlCol="0">
              <a:spAutoFit/>
            </a:bodyPr>
            <a:lstStyle/>
            <a:p>
              <a:r>
                <a:rPr lang="it-IT"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Duplication</a:t>
              </a:r>
              <a:endParaRPr lang="it-IT"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9" name="TextBox 8"/>
            <p:cNvSpPr txBox="1"/>
            <p:nvPr/>
          </p:nvSpPr>
          <p:spPr>
            <a:xfrm>
              <a:off x="4724400" y="6172200"/>
              <a:ext cx="1676400" cy="276999"/>
            </a:xfrm>
            <a:prstGeom prst="rect">
              <a:avLst/>
            </a:prstGeom>
            <a:solidFill>
              <a:schemeClr val="accent1"/>
            </a:solidFill>
          </p:spPr>
          <p:txBody>
            <a:bodyPr wrap="square" rtlCol="0">
              <a:spAutoFit/>
            </a:bodyPr>
            <a:lstStyle/>
            <a:p>
              <a:r>
                <a:rPr lang="it-IT"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Orthologous genes</a:t>
              </a:r>
              <a:endParaRPr lang="it-IT"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0" name="TextBox 9"/>
            <p:cNvSpPr txBox="1"/>
            <p:nvPr/>
          </p:nvSpPr>
          <p:spPr>
            <a:xfrm>
              <a:off x="7086600" y="6019800"/>
              <a:ext cx="1524000" cy="276999"/>
            </a:xfrm>
            <a:prstGeom prst="rect">
              <a:avLst/>
            </a:prstGeom>
            <a:solidFill>
              <a:schemeClr val="accent1"/>
            </a:solidFill>
          </p:spPr>
          <p:txBody>
            <a:bodyPr wrap="square" rtlCol="0">
              <a:spAutoFit/>
            </a:bodyPr>
            <a:lstStyle/>
            <a:p>
              <a:r>
                <a:rPr lang="it-IT" sz="1200" dirty="0" smtClean="0">
                  <a:effectLst>
                    <a:outerShdw blurRad="38100" dist="38100" dir="2700000" algn="tl">
                      <a:srgbClr val="000000">
                        <a:alpha val="43137"/>
                      </a:srgbClr>
                    </a:outerShdw>
                  </a:effectLst>
                </a:rPr>
                <a:t>Paralogous genes</a:t>
              </a:r>
              <a:endParaRPr lang="it-IT" sz="1200"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4</a:t>
            </a:r>
            <a:endParaRPr lang="it-IT" dirty="0" smtClean="0">
              <a:effectLst>
                <a:outerShdw blurRad="38100" dist="38100" dir="2700000" algn="tl">
                  <a:srgbClr val="000000">
                    <a:alpha val="43137"/>
                  </a:srgbClr>
                </a:outerShdw>
              </a:effectLst>
              <a:latin typeface="Verdana" pitchFamily="34" charset="0"/>
            </a:endParaRPr>
          </a:p>
        </p:txBody>
      </p:sp>
      <p:sp>
        <p:nvSpPr>
          <p:cNvPr id="26627" name="Rectangle 3"/>
          <p:cNvSpPr>
            <a:spLocks noGrp="1" noChangeArrowheads="1"/>
          </p:cNvSpPr>
          <p:nvPr>
            <p:ph type="body" idx="1"/>
          </p:nvPr>
        </p:nvSpPr>
        <p:spPr>
          <a:xfrm>
            <a:off x="457200" y="1219200"/>
            <a:ext cx="8305800" cy="5486400"/>
          </a:xfrm>
        </p:spPr>
        <p:txBody>
          <a:bodyPr/>
          <a:lstStyle/>
          <a:p>
            <a:pPr algn="just" eaLnBrk="1" hangingPunct="1">
              <a:spcBef>
                <a:spcPts val="0"/>
              </a:spcBef>
              <a:buFontTx/>
              <a:buBlip>
                <a:blip r:embed="rId2"/>
              </a:buBlip>
              <a:defRPr/>
            </a:pPr>
            <a:r>
              <a:rPr lang="en-US" sz="2200" dirty="0" smtClean="0">
                <a:latin typeface="Verdana" pitchFamily="34" charset="0"/>
                <a:ea typeface="Verdana" pitchFamily="34" charset="0"/>
                <a:cs typeface="Verdana" pitchFamily="34" charset="0"/>
              </a:rPr>
              <a:t>Based on this set of proteins, a PAM 1 score matrix can be defined as follows:</a:t>
            </a:r>
            <a:endParaRPr lang="it-IT" sz="2200" dirty="0" smtClean="0">
              <a:latin typeface="Verdana" pitchFamily="34" charset="0"/>
              <a:ea typeface="Verdana" pitchFamily="34" charset="0"/>
              <a:cs typeface="Verdana" pitchFamily="34" charset="0"/>
            </a:endParaRPr>
          </a:p>
          <a:p>
            <a:pPr lvl="1" algn="just" eaLnBrk="1" hangingPunct="1">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Calculation of an alignment among sequences with very high identity </a:t>
            </a:r>
          </a:p>
          <a:p>
            <a:pPr lvl="1" algn="just" eaLnBrk="1" hangingPunct="1">
              <a:spcBef>
                <a:spcPts val="0"/>
              </a:spcBef>
              <a:buSzPct val="70000"/>
              <a:buBlip>
                <a:blip r:embed="rId3"/>
              </a:buBlip>
              <a:defRPr/>
            </a:pPr>
            <a:r>
              <a:rPr lang="en-US" sz="2000" dirty="0" smtClean="0">
                <a:latin typeface="Verdana" pitchFamily="34" charset="0"/>
                <a:ea typeface="Verdana" pitchFamily="34" charset="0"/>
                <a:cs typeface="Verdana" pitchFamily="34" charset="0"/>
              </a:rPr>
              <a:t>For each pair of amino acids </a:t>
            </a:r>
            <a:r>
              <a:rPr lang="en-US" sz="2400" i="1" dirty="0" err="1" smtClean="0">
                <a:latin typeface="Times New Roman" pitchFamily="18" charset="0"/>
                <a:ea typeface="Verdana" pitchFamily="34" charset="0"/>
                <a:cs typeface="Times New Roman" pitchFamily="18" charset="0"/>
              </a:rPr>
              <a:t>i</a:t>
            </a:r>
            <a:r>
              <a:rPr lang="en-US" sz="2000" dirty="0" smtClean="0">
                <a:latin typeface="Verdana" pitchFamily="34" charset="0"/>
                <a:ea typeface="Verdana" pitchFamily="34" charset="0"/>
                <a:cs typeface="Verdana" pitchFamily="34" charset="0"/>
              </a:rPr>
              <a:t> and </a:t>
            </a:r>
            <a:r>
              <a:rPr lang="en-US" sz="2400" i="1" dirty="0" smtClean="0">
                <a:latin typeface="Times New Roman" pitchFamily="18" charset="0"/>
                <a:ea typeface="Verdana" pitchFamily="34" charset="0"/>
                <a:cs typeface="Times New Roman" pitchFamily="18" charset="0"/>
              </a:rPr>
              <a:t>j</a:t>
            </a:r>
            <a:r>
              <a:rPr lang="en-US" sz="2000" dirty="0" smtClean="0">
                <a:latin typeface="Verdana" pitchFamily="34" charset="0"/>
                <a:ea typeface="Verdana" pitchFamily="34" charset="0"/>
                <a:cs typeface="Verdana" pitchFamily="34" charset="0"/>
              </a:rPr>
              <a:t>, calculation of </a:t>
            </a:r>
            <a:r>
              <a:rPr lang="en-US" sz="2400" i="1" dirty="0" err="1" smtClean="0">
                <a:latin typeface="Times New Roman" pitchFamily="18" charset="0"/>
                <a:ea typeface="Verdana" pitchFamily="34" charset="0"/>
                <a:cs typeface="Times New Roman" pitchFamily="18" charset="0"/>
              </a:rPr>
              <a:t>F</a:t>
            </a:r>
            <a:r>
              <a:rPr lang="en-US" sz="2400" i="1" baseline="-25000" dirty="0" err="1" smtClean="0">
                <a:latin typeface="Times New Roman" pitchFamily="18" charset="0"/>
                <a:ea typeface="Verdana" pitchFamily="34" charset="0"/>
                <a:cs typeface="Times New Roman" pitchFamily="18" charset="0"/>
              </a:rPr>
              <a:t>ij</a:t>
            </a:r>
            <a:r>
              <a:rPr lang="en-US" sz="2000" dirty="0" smtClean="0">
                <a:latin typeface="Verdana" pitchFamily="34" charset="0"/>
                <a:ea typeface="Verdana" pitchFamily="34" charset="0"/>
                <a:cs typeface="Verdana" pitchFamily="34" charset="0"/>
              </a:rPr>
              <a:t>, the number of times that the amino acid </a:t>
            </a:r>
            <a:r>
              <a:rPr lang="en-US" sz="2400" i="1" dirty="0" smtClean="0">
                <a:latin typeface="Times New Roman" pitchFamily="18" charset="0"/>
                <a:ea typeface="Verdana" pitchFamily="34" charset="0"/>
                <a:cs typeface="Times New Roman" pitchFamily="18" charset="0"/>
              </a:rPr>
              <a:t>j</a:t>
            </a:r>
            <a:r>
              <a:rPr lang="en-US" sz="2000" dirty="0" smtClean="0">
                <a:latin typeface="Verdana" pitchFamily="34" charset="0"/>
                <a:ea typeface="Verdana" pitchFamily="34" charset="0"/>
                <a:cs typeface="Verdana" pitchFamily="34" charset="0"/>
              </a:rPr>
              <a:t> is replaced by </a:t>
            </a:r>
            <a:r>
              <a:rPr lang="en-US" sz="2400" i="1" dirty="0" err="1" smtClean="0">
                <a:latin typeface="Times New Roman" pitchFamily="18" charset="0"/>
                <a:ea typeface="Verdana" pitchFamily="34" charset="0"/>
                <a:cs typeface="Times New Roman" pitchFamily="18" charset="0"/>
              </a:rPr>
              <a:t>i</a:t>
            </a:r>
            <a:endParaRPr lang="en-US" sz="2000" dirty="0" smtClean="0">
              <a:latin typeface="Verdana" pitchFamily="34" charset="0"/>
              <a:ea typeface="Verdana" pitchFamily="34" charset="0"/>
              <a:cs typeface="Verdana" pitchFamily="34" charset="0"/>
            </a:endParaRPr>
          </a:p>
          <a:p>
            <a:pPr lvl="1" algn="just" eaLnBrk="1" hangingPunct="1">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For each amino acid </a:t>
            </a:r>
            <a:r>
              <a:rPr lang="en-US" sz="2400" i="1" dirty="0" smtClean="0">
                <a:latin typeface="Times New Roman" pitchFamily="18" charset="0"/>
                <a:ea typeface="Verdana" pitchFamily="34" charset="0"/>
                <a:cs typeface="Times New Roman" pitchFamily="18" charset="0"/>
              </a:rPr>
              <a:t>j</a:t>
            </a:r>
            <a:r>
              <a:rPr lang="en-US" sz="2000" dirty="0" smtClean="0">
                <a:latin typeface="Verdana" pitchFamily="34" charset="0"/>
                <a:ea typeface="Verdana" pitchFamily="34" charset="0"/>
                <a:cs typeface="Verdana" pitchFamily="34" charset="0"/>
              </a:rPr>
              <a:t>, evaluation of the relative mutability </a:t>
            </a:r>
            <a:r>
              <a:rPr lang="en-US" sz="2400" i="1" dirty="0" err="1" smtClean="0">
                <a:latin typeface="Times New Roman" pitchFamily="18" charset="0"/>
                <a:ea typeface="Verdana" pitchFamily="34" charset="0"/>
                <a:cs typeface="Times New Roman" pitchFamily="18" charset="0"/>
              </a:rPr>
              <a:t>n</a:t>
            </a:r>
            <a:r>
              <a:rPr lang="en-US" sz="2400" i="1" baseline="-25000" dirty="0" err="1" smtClean="0">
                <a:latin typeface="Times New Roman" pitchFamily="18" charset="0"/>
                <a:ea typeface="Verdana" pitchFamily="34" charset="0"/>
                <a:cs typeface="Times New Roman" pitchFamily="18" charset="0"/>
              </a:rPr>
              <a:t>j</a:t>
            </a:r>
            <a:r>
              <a:rPr lang="en-US" sz="2000" dirty="0" smtClean="0">
                <a:latin typeface="Verdana" pitchFamily="34" charset="0"/>
                <a:ea typeface="Verdana" pitchFamily="34" charset="0"/>
                <a:cs typeface="Verdana" pitchFamily="34" charset="0"/>
              </a:rPr>
              <a:t> (the number of substitution of such amino acid, appropriately normalized)</a:t>
            </a:r>
          </a:p>
          <a:p>
            <a:pPr lvl="1" algn="just" eaLnBrk="1" hangingPunct="1">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Evaluation of </a:t>
            </a:r>
            <a:r>
              <a:rPr lang="en-US" sz="2400" i="1" dirty="0" err="1" smtClean="0">
                <a:latin typeface="Times New Roman" pitchFamily="18" charset="0"/>
                <a:ea typeface="Verdana" pitchFamily="34" charset="0"/>
                <a:cs typeface="Times New Roman" pitchFamily="18" charset="0"/>
              </a:rPr>
              <a:t>M</a:t>
            </a:r>
            <a:r>
              <a:rPr lang="en-US" sz="2400" i="1" baseline="-25000" dirty="0" err="1" smtClean="0">
                <a:latin typeface="Times New Roman" pitchFamily="18" charset="0"/>
                <a:ea typeface="Verdana" pitchFamily="34" charset="0"/>
                <a:cs typeface="Times New Roman" pitchFamily="18" charset="0"/>
              </a:rPr>
              <a:t>ij</a:t>
            </a:r>
            <a:r>
              <a:rPr lang="en-US" sz="2000" dirty="0" smtClean="0">
                <a:latin typeface="Verdana" pitchFamily="34" charset="0"/>
                <a:ea typeface="Verdana" pitchFamily="34" charset="0"/>
                <a:cs typeface="Verdana" pitchFamily="34" charset="0"/>
              </a:rPr>
              <a:t>, the mutation probability for each amino acid pair </a:t>
            </a:r>
            <a:r>
              <a:rPr lang="en-US" sz="2400" i="1" dirty="0" smtClean="0">
                <a:latin typeface="Times New Roman" pitchFamily="18" charset="0"/>
                <a:ea typeface="Verdana" pitchFamily="34" charset="0"/>
                <a:cs typeface="Times New Roman" pitchFamily="18" charset="0"/>
              </a:rPr>
              <a:t>j</a:t>
            </a:r>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sym typeface="Symbol"/>
              </a:rPr>
              <a:t></a:t>
            </a:r>
            <a:r>
              <a:rPr lang="en-US" sz="2000" dirty="0" smtClean="0">
                <a:latin typeface="Verdana" pitchFamily="34" charset="0"/>
                <a:ea typeface="Verdana" pitchFamily="34" charset="0"/>
                <a:cs typeface="Verdana" pitchFamily="34" charset="0"/>
              </a:rPr>
              <a:t> </a:t>
            </a:r>
            <a:r>
              <a:rPr lang="en-US" sz="2400" i="1" dirty="0" err="1" smtClean="0">
                <a:latin typeface="Times New Roman" pitchFamily="18" charset="0"/>
                <a:ea typeface="Verdana" pitchFamily="34" charset="0"/>
                <a:cs typeface="Times New Roman" pitchFamily="18" charset="0"/>
              </a:rPr>
              <a:t>i</a:t>
            </a:r>
            <a:endParaRPr lang="en-US" sz="2000" dirty="0" smtClean="0">
              <a:latin typeface="Verdana" pitchFamily="34" charset="0"/>
              <a:ea typeface="Verdana" pitchFamily="34" charset="0"/>
              <a:cs typeface="Verdana" pitchFamily="34" charset="0"/>
            </a:endParaRPr>
          </a:p>
          <a:p>
            <a:pPr lvl="1" algn="just" eaLnBrk="1" hangingPunct="1">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Finally, each PAM 1 element, </a:t>
            </a:r>
            <a:r>
              <a:rPr lang="en-US" sz="2400" i="1" dirty="0" err="1" smtClean="0">
                <a:latin typeface="Times New Roman" pitchFamily="18" charset="0"/>
                <a:cs typeface="Times New Roman" pitchFamily="18" charset="0"/>
              </a:rPr>
              <a:t>P</a:t>
            </a:r>
            <a:r>
              <a:rPr lang="en-US" sz="2400" i="1" baseline="-25000" dirty="0" err="1" smtClean="0">
                <a:latin typeface="Times New Roman" pitchFamily="18" charset="0"/>
                <a:cs typeface="Times New Roman" pitchFamily="18" charset="0"/>
              </a:rPr>
              <a:t>ij</a:t>
            </a:r>
            <a:r>
              <a:rPr lang="en-US" sz="2000" dirty="0" smtClean="0">
                <a:latin typeface="Verdana" pitchFamily="34" charset="0"/>
                <a:ea typeface="Verdana" pitchFamily="34" charset="0"/>
                <a:cs typeface="Verdana" pitchFamily="34" charset="0"/>
              </a:rPr>
              <a:t>, is evaluated by applying the logarithm to </a:t>
            </a:r>
            <a:r>
              <a:rPr lang="en-US" sz="2400" i="1" dirty="0" err="1" smtClean="0">
                <a:latin typeface="Times New Roman" pitchFamily="18" charset="0"/>
                <a:cs typeface="Times New Roman" pitchFamily="18" charset="0"/>
              </a:rPr>
              <a:t>M</a:t>
            </a:r>
            <a:r>
              <a:rPr lang="en-US" sz="2400" i="1" baseline="-25000" dirty="0" err="1" smtClean="0">
                <a:latin typeface="Times New Roman" pitchFamily="18" charset="0"/>
                <a:cs typeface="Times New Roman" pitchFamily="18" charset="0"/>
              </a:rPr>
              <a:t>ij</a:t>
            </a:r>
            <a:r>
              <a:rPr lang="en-US" sz="2000" dirty="0" smtClean="0">
                <a:cs typeface="Times New Roman" pitchFamily="18" charset="0"/>
              </a:rPr>
              <a:t>, </a:t>
            </a:r>
            <a:r>
              <a:rPr lang="en-US" sz="2000" dirty="0" smtClean="0">
                <a:latin typeface="Verdana" pitchFamily="34" charset="0"/>
                <a:ea typeface="Verdana" pitchFamily="34" charset="0"/>
                <a:cs typeface="Verdana" pitchFamily="34" charset="0"/>
              </a:rPr>
              <a:t>previously normalized </a:t>
            </a:r>
            <a:r>
              <a:rPr lang="en-US" sz="2000" dirty="0" err="1" smtClean="0">
                <a:latin typeface="Verdana" pitchFamily="34" charset="0"/>
                <a:ea typeface="Verdana" pitchFamily="34" charset="0"/>
                <a:cs typeface="Verdana" pitchFamily="34" charset="0"/>
              </a:rPr>
              <a:t>w.r.t</a:t>
            </a:r>
            <a:r>
              <a:rPr lang="en-US" sz="2000" dirty="0" smtClean="0">
                <a:latin typeface="Verdana" pitchFamily="34" charset="0"/>
                <a:ea typeface="Verdana" pitchFamily="34" charset="0"/>
                <a:cs typeface="Verdana" pitchFamily="34" charset="0"/>
              </a:rPr>
              <a:t>. the frequency of the residue </a:t>
            </a:r>
            <a:r>
              <a:rPr lang="en-US" sz="2400" i="1" dirty="0" err="1" smtClean="0">
                <a:latin typeface="Times New Roman" pitchFamily="18" charset="0"/>
                <a:ea typeface="Verdana" pitchFamily="34" charset="0"/>
                <a:cs typeface="Times New Roman" pitchFamily="18" charset="0"/>
              </a:rPr>
              <a:t>i</a:t>
            </a:r>
            <a:r>
              <a:rPr lang="en-US" sz="2000" dirty="0" smtClean="0">
                <a:latin typeface="Verdana" pitchFamily="34" charset="0"/>
                <a:ea typeface="Verdana" pitchFamily="34" charset="0"/>
                <a:cs typeface="Verdana" pitchFamily="34" charset="0"/>
              </a:rPr>
              <a:t> (PAM 1 is also called the </a:t>
            </a:r>
            <a:r>
              <a:rPr lang="it-IT" sz="20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log</a:t>
            </a:r>
            <a:r>
              <a:rPr lang="it-IT" sz="20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pitchFamily="18" charset="2"/>
              </a:rPr>
              <a:t>odds </a:t>
            </a: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matrix</a:t>
            </a:r>
            <a:r>
              <a:rPr lang="en-US" sz="2000" dirty="0" smtClean="0">
                <a:latin typeface="Verdana" pitchFamily="34" charset="0"/>
                <a:ea typeface="Verdana" pitchFamily="34" charset="0"/>
                <a:cs typeface="Verdana" pitchFamily="34" charset="0"/>
              </a:rPr>
              <a:t>)</a:t>
            </a:r>
            <a:endParaRPr lang="it-IT" sz="2000" dirty="0" smtClean="0">
              <a:latin typeface="Verdana" pitchFamily="34" charset="0"/>
              <a:ea typeface="Verdana" pitchFamily="34" charset="0"/>
              <a:cs typeface="Verdana" pitchFamily="34" charset="0"/>
            </a:endParaRPr>
          </a:p>
        </p:txBody>
      </p:sp>
      <p:sp>
        <p:nvSpPr>
          <p:cNvPr id="28676" name="Segnaposto numero diapositiva 3"/>
          <p:cNvSpPr>
            <a:spLocks noGrp="1"/>
          </p:cNvSpPr>
          <p:nvPr>
            <p:ph type="sldNum" sz="quarter" idx="12"/>
          </p:nvPr>
        </p:nvSpPr>
        <p:spPr>
          <a:noFill/>
        </p:spPr>
        <p:txBody>
          <a:bodyPr/>
          <a:lstStyle/>
          <a:p>
            <a:fld id="{D1B0A007-76EA-46EA-989D-E5DA32E863CF}" type="slidenum">
              <a:rPr lang="it-IT" smtClean="0"/>
              <a:pPr/>
              <a:t>28</a:t>
            </a:fld>
            <a:endParaRPr lang="it-IT"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5</a:t>
            </a:r>
            <a:endParaRPr lang="it-IT" dirty="0" smtClean="0">
              <a:effectLst>
                <a:outerShdw blurRad="38100" dist="38100" dir="2700000" algn="tl">
                  <a:srgbClr val="000000">
                    <a:alpha val="43137"/>
                  </a:srgbClr>
                </a:outerShdw>
              </a:effectLst>
              <a:latin typeface="Verdana" pitchFamily="34" charset="0"/>
            </a:endParaRPr>
          </a:p>
        </p:txBody>
      </p:sp>
      <p:sp>
        <p:nvSpPr>
          <p:cNvPr id="26627" name="Rectangle 3"/>
          <p:cNvSpPr>
            <a:spLocks noGrp="1" noChangeArrowheads="1"/>
          </p:cNvSpPr>
          <p:nvPr>
            <p:ph type="body" idx="1"/>
          </p:nvPr>
        </p:nvSpPr>
        <p:spPr>
          <a:xfrm>
            <a:off x="457200" y="1600200"/>
            <a:ext cx="8305800" cy="3200400"/>
          </a:xfrm>
        </p:spPr>
        <p:txBody>
          <a:bodyPr/>
          <a:lstStyle/>
          <a:p>
            <a:pPr algn="just" eaLnBrk="1" hangingPunct="1">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Example (to be continued)</a:t>
            </a:r>
          </a:p>
          <a:p>
            <a:pPr marL="914400" lvl="1" indent="-457200" algn="just" eaLnBrk="1" hangingPunct="1">
              <a:buSzPct val="90000"/>
              <a:buFontTx/>
              <a:buAutoNum type="arabicParenR"/>
              <a:defRPr/>
            </a:pPr>
            <a:r>
              <a:rPr lang="it-IT" sz="2000" dirty="0" smtClean="0">
                <a:latin typeface="Verdana" pitchFamily="34" charset="0"/>
              </a:rPr>
              <a:t>Construction of a multiple sequence alignment:</a:t>
            </a:r>
          </a:p>
          <a:p>
            <a:pPr marL="914400" lvl="1" indent="-457200" algn="just" eaLnBrk="1" hangingPunct="1">
              <a:buSzPct val="90000"/>
              <a:buFontTx/>
              <a:buNone/>
              <a:defRPr/>
            </a:pPr>
            <a:endParaRPr lang="it-IT" sz="2000" dirty="0" smtClean="0">
              <a:latin typeface="Verdana" pitchFamily="34" charset="0"/>
            </a:endParaRPr>
          </a:p>
          <a:p>
            <a:pPr marL="914400" lvl="1" indent="-457200" algn="just" eaLnBrk="1" hangingPunct="1">
              <a:spcBef>
                <a:spcPct val="0"/>
              </a:spcBef>
              <a:buSzPct val="90000"/>
              <a:buFontTx/>
              <a:buNone/>
              <a:defRPr/>
            </a:pPr>
            <a:r>
              <a:rPr lang="it-IT" sz="2000" dirty="0" smtClean="0">
                <a:latin typeface="Courier New" pitchFamily="49" charset="0"/>
                <a:cs typeface="Courier New" pitchFamily="49" charset="0"/>
              </a:rPr>
              <a:t>	</a:t>
            </a:r>
            <a:r>
              <a:rPr lang="it-IT" sz="2200" b="1" dirty="0" smtClean="0">
                <a:latin typeface="Courier New" pitchFamily="49" charset="0"/>
                <a:cs typeface="Courier New" pitchFamily="49" charset="0"/>
              </a:rPr>
              <a:t>ACGCTAFKI		 GCGCTLFKI</a:t>
            </a:r>
          </a:p>
          <a:p>
            <a:pPr marL="914400" lvl="1" indent="-457200" algn="just" eaLnBrk="1" hangingPunct="1">
              <a:spcBef>
                <a:spcPct val="0"/>
              </a:spcBef>
              <a:buSzPct val="90000"/>
              <a:buFontTx/>
              <a:buNone/>
              <a:defRPr/>
            </a:pPr>
            <a:r>
              <a:rPr lang="it-IT" sz="2200" b="1" dirty="0" smtClean="0">
                <a:latin typeface="Courier New" pitchFamily="49" charset="0"/>
                <a:cs typeface="Courier New" pitchFamily="49" charset="0"/>
              </a:rPr>
              <a:t>	GCGCTAFKI		 ASGCTAFKL</a:t>
            </a:r>
          </a:p>
          <a:p>
            <a:pPr marL="914400" lvl="1" indent="-457200" algn="just" eaLnBrk="1" hangingPunct="1">
              <a:spcBef>
                <a:spcPct val="0"/>
              </a:spcBef>
              <a:buSzPct val="90000"/>
              <a:buFontTx/>
              <a:buNone/>
              <a:defRPr/>
            </a:pPr>
            <a:r>
              <a:rPr lang="it-IT" sz="2200" b="1" dirty="0" smtClean="0">
                <a:latin typeface="Courier New" pitchFamily="49" charset="0"/>
                <a:cs typeface="Courier New" pitchFamily="49" charset="0"/>
              </a:rPr>
              <a:t>	ACGCTAFKL		 ACACTAFKL</a:t>
            </a:r>
          </a:p>
          <a:p>
            <a:pPr marL="914400" lvl="1" indent="-457200" algn="just" eaLnBrk="1" hangingPunct="1">
              <a:spcBef>
                <a:spcPct val="0"/>
              </a:spcBef>
              <a:buSzPct val="90000"/>
              <a:buFontTx/>
              <a:buNone/>
              <a:defRPr/>
            </a:pPr>
            <a:r>
              <a:rPr lang="it-IT" sz="2200" b="1" dirty="0" smtClean="0">
                <a:latin typeface="Courier New" pitchFamily="49" charset="0"/>
                <a:cs typeface="Courier New" pitchFamily="49" charset="0"/>
              </a:rPr>
              <a:t>	GCGCTGFKI</a:t>
            </a:r>
            <a:endParaRPr lang="it-IT" sz="2200" b="1" dirty="0" smtClean="0">
              <a:latin typeface="Verdana" pitchFamily="34" charset="0"/>
            </a:endParaRPr>
          </a:p>
        </p:txBody>
      </p:sp>
      <p:sp>
        <p:nvSpPr>
          <p:cNvPr id="29700" name="Segnaposto numero diapositiva 3"/>
          <p:cNvSpPr>
            <a:spLocks noGrp="1"/>
          </p:cNvSpPr>
          <p:nvPr>
            <p:ph type="sldNum" sz="quarter" idx="12"/>
          </p:nvPr>
        </p:nvSpPr>
        <p:spPr>
          <a:noFill/>
        </p:spPr>
        <p:txBody>
          <a:bodyPr/>
          <a:lstStyle/>
          <a:p>
            <a:fld id="{3CB45FC4-47BD-4195-BEBD-7A7FFDE7D146}" type="slidenum">
              <a:rPr lang="it-IT" smtClean="0"/>
              <a:pPr/>
              <a:t>29</a:t>
            </a:fld>
            <a:endParaRPr lang="it-IT"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Introduction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4099" name="Rectangle 3"/>
          <p:cNvSpPr>
            <a:spLocks noGrp="1" noChangeArrowheads="1"/>
          </p:cNvSpPr>
          <p:nvPr>
            <p:ph type="body" idx="1"/>
          </p:nvPr>
        </p:nvSpPr>
        <p:spPr/>
        <p:txBody>
          <a:bodyPr/>
          <a:lstStyle/>
          <a:p>
            <a:pPr algn="just" eaLnBrk="1" hangingPunct="1">
              <a:buFontTx/>
              <a:buBlip>
                <a:blip r:embed="rId2"/>
              </a:buBlip>
            </a:pPr>
            <a:r>
              <a:rPr lang="en-US" sz="2400" dirty="0" smtClean="0">
                <a:latin typeface="Verdana" pitchFamily="34" charset="0"/>
                <a:ea typeface="Verdana" pitchFamily="34" charset="0"/>
                <a:cs typeface="Verdana" pitchFamily="34" charset="0"/>
              </a:rPr>
              <a:t>Each alignment among two or more nucleotide or amino acid sequences is an explicit assumption about their common evolutionary history</a:t>
            </a:r>
            <a:endParaRPr lang="it-IT" sz="2400" dirty="0" smtClean="0">
              <a:latin typeface="Verdana" pitchFamily="34" charset="0"/>
              <a:ea typeface="Verdana" pitchFamily="34" charset="0"/>
              <a:cs typeface="Verdana" pitchFamily="34" charset="0"/>
            </a:endParaRPr>
          </a:p>
          <a:p>
            <a:pPr lvl="1" algn="just" eaLnBrk="1" hangingPunct="1">
              <a:buSzPct val="80000"/>
              <a:buFontTx/>
              <a:buBlip>
                <a:blip r:embed="rId3"/>
              </a:buBlip>
            </a:pPr>
            <a:r>
              <a:rPr lang="en-US" sz="2200" dirty="0" smtClean="0">
                <a:latin typeface="Verdana" pitchFamily="34" charset="0"/>
                <a:ea typeface="Verdana" pitchFamily="34" charset="0"/>
                <a:cs typeface="Verdana" pitchFamily="34" charset="0"/>
              </a:rPr>
              <a:t>Comparisons among related sequences have facilitated many advances in understanding their information content and their function</a:t>
            </a:r>
          </a:p>
          <a:p>
            <a:pPr lvl="1" algn="just" eaLnBrk="1" hangingPunct="1">
              <a:buSzPct val="80000"/>
              <a:buFontTx/>
              <a:buBlip>
                <a:blip r:embed="rId3"/>
              </a:buBlip>
            </a:pPr>
            <a:r>
              <a:rPr lang="en-US" sz="2200" dirty="0" smtClean="0">
                <a:latin typeface="Verdana" pitchFamily="34" charset="0"/>
                <a:ea typeface="Verdana" pitchFamily="34" charset="0"/>
                <a:cs typeface="Verdana" pitchFamily="34" charset="0"/>
              </a:rPr>
              <a:t>Techniques for sequence alignment and sequence comparison, and similarity search algorithms in biological databases are fundamental in Bio-informatics </a:t>
            </a:r>
          </a:p>
          <a:p>
            <a:pPr algn="just" eaLnBrk="1" hangingPunct="1">
              <a:buFontTx/>
              <a:buBlip>
                <a:blip r:embed="rId2"/>
              </a:buBlip>
            </a:pPr>
            <a:endParaRPr lang="it-IT" sz="2400" dirty="0" smtClean="0">
              <a:latin typeface="Verdana" pitchFamily="34" charset="0"/>
            </a:endParaRPr>
          </a:p>
        </p:txBody>
      </p:sp>
      <p:sp>
        <p:nvSpPr>
          <p:cNvPr id="4100" name="Segnaposto numero diapositiva 3"/>
          <p:cNvSpPr>
            <a:spLocks noGrp="1"/>
          </p:cNvSpPr>
          <p:nvPr>
            <p:ph type="sldNum" sz="quarter" idx="12"/>
          </p:nvPr>
        </p:nvSpPr>
        <p:spPr>
          <a:noFill/>
        </p:spPr>
        <p:txBody>
          <a:bodyPr/>
          <a:lstStyle/>
          <a:p>
            <a:fld id="{BC3068BB-B8ED-413D-8A6E-7ABBB47FAAAD}" type="slidenum">
              <a:rPr lang="it-IT" smtClean="0"/>
              <a:pPr/>
              <a:t>3</a:t>
            </a:fld>
            <a:endParaRPr lang="it-IT" smtClean="0"/>
          </a:p>
        </p:txBody>
      </p:sp>
      <p:pic>
        <p:nvPicPr>
          <p:cNvPr id="4101" name="Picture 5"/>
          <p:cNvPicPr>
            <a:picLocks noChangeAspect="1" noChangeArrowheads="1"/>
          </p:cNvPicPr>
          <p:nvPr/>
        </p:nvPicPr>
        <p:blipFill>
          <a:blip r:embed="rId4" cstate="print"/>
          <a:srcRect/>
          <a:stretch>
            <a:fillRect/>
          </a:stretch>
        </p:blipFill>
        <p:spPr bwMode="auto">
          <a:xfrm>
            <a:off x="1981200" y="5410200"/>
            <a:ext cx="5788025" cy="1090613"/>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6</a:t>
            </a:r>
            <a:endParaRPr lang="it-IT" dirty="0" smtClean="0">
              <a:effectLst>
                <a:outerShdw blurRad="38100" dist="38100" dir="2700000" algn="tl">
                  <a:srgbClr val="000000">
                    <a:alpha val="43137"/>
                  </a:srgbClr>
                </a:outerShdw>
              </a:effectLst>
              <a:latin typeface="Verdana" pitchFamily="34" charset="0"/>
            </a:endParaRPr>
          </a:p>
        </p:txBody>
      </p:sp>
      <p:sp>
        <p:nvSpPr>
          <p:cNvPr id="30723" name="Segnaposto numero diapositiva 3"/>
          <p:cNvSpPr>
            <a:spLocks noGrp="1"/>
          </p:cNvSpPr>
          <p:nvPr>
            <p:ph type="sldNum" sz="quarter" idx="12"/>
          </p:nvPr>
        </p:nvSpPr>
        <p:spPr>
          <a:noFill/>
        </p:spPr>
        <p:txBody>
          <a:bodyPr/>
          <a:lstStyle/>
          <a:p>
            <a:fld id="{51D86AF7-F5DA-490D-8D4D-C809D11A1A80}" type="slidenum">
              <a:rPr lang="it-IT" smtClean="0"/>
              <a:pPr/>
              <a:t>30</a:t>
            </a:fld>
            <a:endParaRPr lang="it-IT" smtClean="0"/>
          </a:p>
        </p:txBody>
      </p:sp>
      <p:sp>
        <p:nvSpPr>
          <p:cNvPr id="30" name="Rectangle 3"/>
          <p:cNvSpPr txBox="1">
            <a:spLocks noChangeArrowheads="1"/>
          </p:cNvSpPr>
          <p:nvPr/>
        </p:nvSpPr>
        <p:spPr bwMode="auto">
          <a:xfrm>
            <a:off x="457200" y="1600200"/>
            <a:ext cx="8305800" cy="48006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kern="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400" kern="0" dirty="0">
              <a:solidFill>
                <a:srgbClr val="FF0000"/>
              </a:solidFill>
              <a:effectLst>
                <a:outerShdw blurRad="38100" dist="38100" dir="2700000" algn="tl">
                  <a:srgbClr val="000000">
                    <a:alpha val="43137"/>
                  </a:srgbClr>
                </a:outerShdw>
              </a:effectLst>
              <a:latin typeface="Verdana" pitchFamily="34" charset="0"/>
            </a:endParaRPr>
          </a:p>
          <a:p>
            <a:pPr marL="914400" lvl="1" indent="-457200" algn="just">
              <a:spcBef>
                <a:spcPct val="20000"/>
              </a:spcBef>
              <a:buSzPct val="90000"/>
              <a:buFont typeface="+mj-lt"/>
              <a:buAutoNum type="arabicParenR" startAt="2"/>
              <a:defRPr/>
            </a:pPr>
            <a:r>
              <a:rPr lang="en-US" sz="2000" dirty="0" smtClean="0">
                <a:latin typeface="Verdana" pitchFamily="34" charset="0"/>
                <a:ea typeface="Verdana" pitchFamily="34" charset="0"/>
                <a:cs typeface="Verdana" pitchFamily="34" charset="0"/>
              </a:rPr>
              <a:t>A </a:t>
            </a:r>
            <a:r>
              <a:rPr lang="en-US" sz="2000" dirty="0" err="1"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phylogenetic</a:t>
            </a:r>
            <a:r>
              <a:rPr lang="en-US" sz="20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tree </a:t>
            </a:r>
            <a:r>
              <a:rPr lang="en-US" sz="2000" dirty="0" smtClean="0">
                <a:latin typeface="Verdana" pitchFamily="34" charset="0"/>
                <a:ea typeface="Verdana" pitchFamily="34" charset="0"/>
                <a:cs typeface="Verdana" pitchFamily="34" charset="0"/>
              </a:rPr>
              <a:t>is created, that indicates the order in which substitutions may have been occurred during evolution</a:t>
            </a:r>
            <a:endParaRPr lang="it-IT" sz="2000" kern="0" dirty="0">
              <a:latin typeface="Verdana" pitchFamily="34" charset="0"/>
              <a:ea typeface="Verdana" pitchFamily="34" charset="0"/>
              <a:cs typeface="Verdana" pitchFamily="34" charset="0"/>
            </a:endParaRPr>
          </a:p>
        </p:txBody>
      </p:sp>
      <p:grpSp>
        <p:nvGrpSpPr>
          <p:cNvPr id="37" name="Group 36"/>
          <p:cNvGrpSpPr/>
          <p:nvPr/>
        </p:nvGrpSpPr>
        <p:grpSpPr>
          <a:xfrm>
            <a:off x="1311275" y="3124200"/>
            <a:ext cx="6537325" cy="3352800"/>
            <a:chOff x="1311275" y="3124200"/>
            <a:chExt cx="6537325" cy="3352800"/>
          </a:xfrm>
        </p:grpSpPr>
        <p:sp>
          <p:nvSpPr>
            <p:cNvPr id="30726" name="Rettangolo 37"/>
            <p:cNvSpPr>
              <a:spLocks noChangeArrowheads="1"/>
            </p:cNvSpPr>
            <p:nvPr/>
          </p:nvSpPr>
          <p:spPr bwMode="auto">
            <a:xfrm>
              <a:off x="3978275" y="3124200"/>
              <a:ext cx="1425575" cy="369888"/>
            </a:xfrm>
            <a:prstGeom prst="rect">
              <a:avLst/>
            </a:prstGeom>
            <a:noFill/>
            <a:ln w="9525">
              <a:noFill/>
              <a:miter lim="800000"/>
              <a:headEnd/>
              <a:tailEnd/>
            </a:ln>
          </p:spPr>
          <p:txBody>
            <a:bodyPr wrap="none">
              <a:spAutoFit/>
            </a:bodyPr>
            <a:lstStyle/>
            <a:p>
              <a:r>
                <a:rPr lang="it-IT" b="1" dirty="0">
                  <a:latin typeface="Courier New" pitchFamily="49" charset="0"/>
                  <a:cs typeface="Courier New" pitchFamily="49" charset="0"/>
                </a:rPr>
                <a:t>ACGCTAFKI</a:t>
              </a:r>
              <a:endParaRPr lang="it-IT" b="1" dirty="0"/>
            </a:p>
          </p:txBody>
        </p:sp>
        <p:sp>
          <p:nvSpPr>
            <p:cNvPr id="14" name="Text Box 12"/>
            <p:cNvSpPr txBox="1">
              <a:spLocks noChangeArrowheads="1"/>
            </p:cNvSpPr>
            <p:nvPr/>
          </p:nvSpPr>
          <p:spPr bwMode="auto">
            <a:xfrm>
              <a:off x="3973512" y="3135313"/>
              <a:ext cx="1436687" cy="369887"/>
            </a:xfrm>
            <a:prstGeom prst="rect">
              <a:avLst/>
            </a:prstGeom>
            <a:noFill/>
            <a:ln w="31750">
              <a:solidFill>
                <a:srgbClr val="FF0000"/>
              </a:solidFill>
              <a:miter lim="800000"/>
              <a:headEnd/>
              <a:tailEnd/>
            </a:ln>
            <a:effectLst/>
          </p:spPr>
          <p:txBody>
            <a:bodyPr wrap="square">
              <a:spAutoFit/>
            </a:bodyPr>
            <a:lstStyle/>
            <a:p>
              <a:pPr>
                <a:defRPr/>
              </a:pPr>
              <a:endParaRPr lang="it-IT">
                <a:effectLst>
                  <a:outerShdw blurRad="38100" dist="38100" dir="2700000" algn="tl">
                    <a:srgbClr val="C0C0C0"/>
                  </a:outerShdw>
                </a:effectLst>
              </a:endParaRPr>
            </a:p>
          </p:txBody>
        </p:sp>
        <p:sp>
          <p:nvSpPr>
            <p:cNvPr id="30728" name="Line 6"/>
            <p:cNvSpPr>
              <a:spLocks noChangeShapeType="1"/>
            </p:cNvSpPr>
            <p:nvPr/>
          </p:nvSpPr>
          <p:spPr bwMode="auto">
            <a:xfrm>
              <a:off x="5654675" y="4090988"/>
              <a:ext cx="736600" cy="263525"/>
            </a:xfrm>
            <a:prstGeom prst="line">
              <a:avLst/>
            </a:prstGeom>
            <a:noFill/>
            <a:ln w="31750">
              <a:solidFill>
                <a:srgbClr val="FF0000"/>
              </a:solidFill>
              <a:round/>
              <a:headEnd/>
              <a:tailEnd type="arrow" w="med" len="med"/>
            </a:ln>
          </p:spPr>
          <p:txBody>
            <a:bodyPr/>
            <a:lstStyle/>
            <a:p>
              <a:endParaRPr lang="it-IT"/>
            </a:p>
          </p:txBody>
        </p:sp>
        <p:sp>
          <p:nvSpPr>
            <p:cNvPr id="30729" name="Line 9"/>
            <p:cNvSpPr>
              <a:spLocks noChangeShapeType="1"/>
            </p:cNvSpPr>
            <p:nvPr/>
          </p:nvSpPr>
          <p:spPr bwMode="auto">
            <a:xfrm>
              <a:off x="4892675" y="3551238"/>
              <a:ext cx="736600" cy="263525"/>
            </a:xfrm>
            <a:prstGeom prst="line">
              <a:avLst/>
            </a:prstGeom>
            <a:noFill/>
            <a:ln w="31750">
              <a:solidFill>
                <a:srgbClr val="FF0000"/>
              </a:solidFill>
              <a:round/>
              <a:headEnd/>
              <a:tailEnd/>
            </a:ln>
          </p:spPr>
          <p:txBody>
            <a:bodyPr/>
            <a:lstStyle/>
            <a:p>
              <a:endParaRPr lang="it-IT"/>
            </a:p>
          </p:txBody>
        </p:sp>
        <p:sp>
          <p:nvSpPr>
            <p:cNvPr id="30730" name="Text Box 13"/>
            <p:cNvSpPr txBox="1">
              <a:spLocks noChangeArrowheads="1"/>
            </p:cNvSpPr>
            <p:nvPr/>
          </p:nvSpPr>
          <p:spPr bwMode="auto">
            <a:xfrm>
              <a:off x="6408738" y="6107113"/>
              <a:ext cx="1439862" cy="369887"/>
            </a:xfrm>
            <a:prstGeom prst="rect">
              <a:avLst/>
            </a:prstGeom>
            <a:noFill/>
            <a:ln w="31750">
              <a:solidFill>
                <a:srgbClr val="FF0000"/>
              </a:solidFill>
              <a:miter lim="800000"/>
              <a:headEnd/>
              <a:tailEnd/>
            </a:ln>
          </p:spPr>
          <p:txBody>
            <a:bodyPr>
              <a:spAutoFit/>
            </a:bodyPr>
            <a:lstStyle/>
            <a:p>
              <a:r>
                <a:rPr lang="it-IT" b="1">
                  <a:latin typeface="Courier New" pitchFamily="49" charset="0"/>
                  <a:cs typeface="Courier New" pitchFamily="49" charset="0"/>
                </a:rPr>
                <a:t>ACACTAFKL</a:t>
              </a:r>
              <a:endParaRPr lang="it-IT" b="1"/>
            </a:p>
          </p:txBody>
        </p:sp>
        <p:sp>
          <p:nvSpPr>
            <p:cNvPr id="17" name="Text Box 15"/>
            <p:cNvSpPr txBox="1">
              <a:spLocks noChangeArrowheads="1"/>
            </p:cNvSpPr>
            <p:nvPr/>
          </p:nvSpPr>
          <p:spPr bwMode="auto">
            <a:xfrm>
              <a:off x="6372225" y="5268913"/>
              <a:ext cx="950913" cy="369887"/>
            </a:xfrm>
            <a:prstGeom prst="rect">
              <a:avLst/>
            </a:prstGeom>
            <a:noFill/>
            <a:ln w="9525">
              <a:noFill/>
              <a:miter lim="800000"/>
              <a:headEnd/>
              <a:tailEnd/>
            </a:ln>
            <a:effectLst/>
          </p:spPr>
          <p:txBody>
            <a:bodyPr>
              <a:spAutoFit/>
            </a:bodyPr>
            <a:lstStyle/>
            <a:p>
              <a:pPr>
                <a:defRPr/>
              </a:pPr>
              <a:r>
                <a:rPr lang="it-IT" b="1">
                  <a:effectLst>
                    <a:outerShdw blurRad="38100" dist="38100" dir="2700000" algn="tl">
                      <a:srgbClr val="C0C0C0"/>
                    </a:outerShdw>
                  </a:effectLst>
                  <a:latin typeface="Courier New" pitchFamily="49" charset="0"/>
                  <a:cs typeface="Courier New" pitchFamily="49" charset="0"/>
                </a:rPr>
                <a:t>G</a:t>
              </a:r>
              <a:r>
                <a:rPr lang="it-IT" b="1">
                  <a:effectLst>
                    <a:outerShdw blurRad="38100" dist="38100" dir="2700000" algn="tl">
                      <a:srgbClr val="C0C0C0"/>
                    </a:outerShdw>
                  </a:effectLst>
                  <a:latin typeface="Courier New" pitchFamily="49" charset="0"/>
                  <a:cs typeface="Courier New" pitchFamily="49" charset="0"/>
                  <a:sym typeface="Symbol" pitchFamily="18" charset="2"/>
                </a:rPr>
                <a:t>A</a:t>
              </a:r>
              <a:endParaRPr lang="it-IT" b="1">
                <a:effectLst>
                  <a:outerShdw blurRad="38100" dist="38100" dir="2700000" algn="tl">
                    <a:srgbClr val="C0C0C0"/>
                  </a:outerShdw>
                </a:effectLst>
                <a:latin typeface="Courier New" pitchFamily="49" charset="0"/>
                <a:cs typeface="Courier New" pitchFamily="49" charset="0"/>
              </a:endParaRPr>
            </a:p>
          </p:txBody>
        </p:sp>
        <p:sp>
          <p:nvSpPr>
            <p:cNvPr id="30732" name="Line 29"/>
            <p:cNvSpPr>
              <a:spLocks noChangeShapeType="1"/>
            </p:cNvSpPr>
            <p:nvPr/>
          </p:nvSpPr>
          <p:spPr bwMode="auto">
            <a:xfrm>
              <a:off x="6249988" y="4795838"/>
              <a:ext cx="334962" cy="461962"/>
            </a:xfrm>
            <a:prstGeom prst="line">
              <a:avLst/>
            </a:prstGeom>
            <a:noFill/>
            <a:ln w="31750">
              <a:solidFill>
                <a:srgbClr val="FF0000"/>
              </a:solidFill>
              <a:round/>
              <a:headEnd/>
              <a:tailEnd/>
            </a:ln>
          </p:spPr>
          <p:txBody>
            <a:bodyPr/>
            <a:lstStyle/>
            <a:p>
              <a:endParaRPr lang="it-IT"/>
            </a:p>
          </p:txBody>
        </p:sp>
        <p:sp>
          <p:nvSpPr>
            <p:cNvPr id="30733" name="Line 30"/>
            <p:cNvSpPr>
              <a:spLocks noChangeShapeType="1"/>
            </p:cNvSpPr>
            <p:nvPr/>
          </p:nvSpPr>
          <p:spPr bwMode="auto">
            <a:xfrm flipH="1">
              <a:off x="5311775" y="5588000"/>
              <a:ext cx="334963" cy="461963"/>
            </a:xfrm>
            <a:prstGeom prst="line">
              <a:avLst/>
            </a:prstGeom>
            <a:noFill/>
            <a:ln w="31750">
              <a:solidFill>
                <a:srgbClr val="FF0000"/>
              </a:solidFill>
              <a:round/>
              <a:headEnd/>
              <a:tailEnd type="arrow" w="med" len="med"/>
            </a:ln>
          </p:spPr>
          <p:txBody>
            <a:bodyPr/>
            <a:lstStyle/>
            <a:p>
              <a:endParaRPr lang="it-IT"/>
            </a:p>
          </p:txBody>
        </p:sp>
        <p:sp>
          <p:nvSpPr>
            <p:cNvPr id="30734" name="Line 32"/>
            <p:cNvSpPr>
              <a:spLocks noChangeShapeType="1"/>
            </p:cNvSpPr>
            <p:nvPr/>
          </p:nvSpPr>
          <p:spPr bwMode="auto">
            <a:xfrm flipH="1">
              <a:off x="5916613" y="4795838"/>
              <a:ext cx="334962" cy="461962"/>
            </a:xfrm>
            <a:prstGeom prst="line">
              <a:avLst/>
            </a:prstGeom>
            <a:noFill/>
            <a:ln w="31750">
              <a:solidFill>
                <a:srgbClr val="FF0000"/>
              </a:solidFill>
              <a:round/>
              <a:headEnd/>
              <a:tailEnd/>
            </a:ln>
          </p:spPr>
          <p:txBody>
            <a:bodyPr/>
            <a:lstStyle/>
            <a:p>
              <a:endParaRPr lang="it-IT"/>
            </a:p>
          </p:txBody>
        </p:sp>
        <p:sp>
          <p:nvSpPr>
            <p:cNvPr id="30735" name="Line 33"/>
            <p:cNvSpPr>
              <a:spLocks noChangeShapeType="1"/>
            </p:cNvSpPr>
            <p:nvPr/>
          </p:nvSpPr>
          <p:spPr bwMode="auto">
            <a:xfrm>
              <a:off x="6719888" y="5588000"/>
              <a:ext cx="334962" cy="461963"/>
            </a:xfrm>
            <a:prstGeom prst="line">
              <a:avLst/>
            </a:prstGeom>
            <a:noFill/>
            <a:ln w="31750">
              <a:solidFill>
                <a:srgbClr val="FF0000"/>
              </a:solidFill>
              <a:round/>
              <a:headEnd/>
              <a:tailEnd type="arrow" w="med" len="med"/>
            </a:ln>
          </p:spPr>
          <p:txBody>
            <a:bodyPr/>
            <a:lstStyle/>
            <a:p>
              <a:endParaRPr lang="it-IT"/>
            </a:p>
          </p:txBody>
        </p:sp>
        <p:sp>
          <p:nvSpPr>
            <p:cNvPr id="39" name="Text Box 15"/>
            <p:cNvSpPr txBox="1">
              <a:spLocks noChangeArrowheads="1"/>
            </p:cNvSpPr>
            <p:nvPr/>
          </p:nvSpPr>
          <p:spPr bwMode="auto">
            <a:xfrm>
              <a:off x="5349875" y="3733800"/>
              <a:ext cx="950913" cy="369888"/>
            </a:xfrm>
            <a:prstGeom prst="rect">
              <a:avLst/>
            </a:prstGeom>
            <a:noFill/>
            <a:ln w="9525">
              <a:noFill/>
              <a:miter lim="800000"/>
              <a:headEnd/>
              <a:tailEnd/>
            </a:ln>
            <a:effectLst/>
          </p:spPr>
          <p:txBody>
            <a:bodyPr>
              <a:spAutoFit/>
            </a:bodyPr>
            <a:lstStyle/>
            <a:p>
              <a:pPr>
                <a:defRPr/>
              </a:pPr>
              <a:r>
                <a:rPr lang="it-IT" b="1">
                  <a:effectLst>
                    <a:outerShdw blurRad="38100" dist="38100" dir="2700000" algn="tl">
                      <a:srgbClr val="C0C0C0"/>
                    </a:outerShdw>
                  </a:effectLst>
                  <a:latin typeface="Courier New" pitchFamily="49" charset="0"/>
                  <a:cs typeface="Courier New" pitchFamily="49" charset="0"/>
                  <a:sym typeface="Symbol" pitchFamily="18" charset="2"/>
                </a:rPr>
                <a:t>IL</a:t>
              </a:r>
              <a:endParaRPr lang="it-IT" b="1">
                <a:effectLst>
                  <a:outerShdw blurRad="38100" dist="38100" dir="2700000" algn="tl">
                    <a:srgbClr val="C0C0C0"/>
                  </a:outerShdw>
                </a:effectLst>
                <a:latin typeface="Courier New" pitchFamily="49" charset="0"/>
                <a:cs typeface="Courier New" pitchFamily="49" charset="0"/>
              </a:endParaRPr>
            </a:p>
          </p:txBody>
        </p:sp>
        <p:sp>
          <p:nvSpPr>
            <p:cNvPr id="30737" name="Text Box 13"/>
            <p:cNvSpPr txBox="1">
              <a:spLocks noChangeArrowheads="1"/>
            </p:cNvSpPr>
            <p:nvPr/>
          </p:nvSpPr>
          <p:spPr bwMode="auto">
            <a:xfrm>
              <a:off x="5578475" y="4402138"/>
              <a:ext cx="1439863" cy="369887"/>
            </a:xfrm>
            <a:prstGeom prst="rect">
              <a:avLst/>
            </a:prstGeom>
            <a:noFill/>
            <a:ln w="31750">
              <a:solidFill>
                <a:srgbClr val="FF0000"/>
              </a:solidFill>
              <a:miter lim="800000"/>
              <a:headEnd/>
              <a:tailEnd/>
            </a:ln>
          </p:spPr>
          <p:txBody>
            <a:bodyPr>
              <a:spAutoFit/>
            </a:bodyPr>
            <a:lstStyle/>
            <a:p>
              <a:r>
                <a:rPr lang="it-IT" b="1">
                  <a:latin typeface="Courier New" pitchFamily="49" charset="0"/>
                  <a:cs typeface="Courier New" pitchFamily="49" charset="0"/>
                </a:rPr>
                <a:t>ACGCTAFKL</a:t>
              </a:r>
              <a:endParaRPr lang="it-IT" b="1"/>
            </a:p>
          </p:txBody>
        </p:sp>
        <p:sp>
          <p:nvSpPr>
            <p:cNvPr id="41" name="Text Box 15"/>
            <p:cNvSpPr txBox="1">
              <a:spLocks noChangeArrowheads="1"/>
            </p:cNvSpPr>
            <p:nvPr/>
          </p:nvSpPr>
          <p:spPr bwMode="auto">
            <a:xfrm>
              <a:off x="5457825" y="5281613"/>
              <a:ext cx="950913" cy="368300"/>
            </a:xfrm>
            <a:prstGeom prst="rect">
              <a:avLst/>
            </a:prstGeom>
            <a:noFill/>
            <a:ln w="9525">
              <a:noFill/>
              <a:miter lim="800000"/>
              <a:headEnd/>
              <a:tailEnd/>
            </a:ln>
            <a:effectLst/>
          </p:spPr>
          <p:txBody>
            <a:bodyPr>
              <a:spAutoFit/>
            </a:bodyPr>
            <a:lstStyle/>
            <a:p>
              <a:pPr>
                <a:defRPr/>
              </a:pPr>
              <a:r>
                <a:rPr lang="it-IT" b="1">
                  <a:effectLst>
                    <a:outerShdw blurRad="38100" dist="38100" dir="2700000" algn="tl">
                      <a:srgbClr val="C0C0C0"/>
                    </a:outerShdw>
                  </a:effectLst>
                  <a:latin typeface="Courier New" pitchFamily="49" charset="0"/>
                  <a:cs typeface="Courier New" pitchFamily="49" charset="0"/>
                  <a:sym typeface="Symbol" pitchFamily="18" charset="2"/>
                </a:rPr>
                <a:t>CS</a:t>
              </a:r>
              <a:endParaRPr lang="it-IT" b="1">
                <a:effectLst>
                  <a:outerShdw blurRad="38100" dist="38100" dir="2700000" algn="tl">
                    <a:srgbClr val="C0C0C0"/>
                  </a:outerShdw>
                </a:effectLst>
                <a:latin typeface="Courier New" pitchFamily="49" charset="0"/>
                <a:cs typeface="Courier New" pitchFamily="49" charset="0"/>
              </a:endParaRPr>
            </a:p>
          </p:txBody>
        </p:sp>
        <p:sp>
          <p:nvSpPr>
            <p:cNvPr id="30739" name="Text Box 13"/>
            <p:cNvSpPr txBox="1">
              <a:spLocks noChangeArrowheads="1"/>
            </p:cNvSpPr>
            <p:nvPr/>
          </p:nvSpPr>
          <p:spPr bwMode="auto">
            <a:xfrm>
              <a:off x="4656138" y="6107113"/>
              <a:ext cx="1439862" cy="369887"/>
            </a:xfrm>
            <a:prstGeom prst="rect">
              <a:avLst/>
            </a:prstGeom>
            <a:noFill/>
            <a:ln w="31750">
              <a:solidFill>
                <a:srgbClr val="FF0000"/>
              </a:solidFill>
              <a:miter lim="800000"/>
              <a:headEnd/>
              <a:tailEnd/>
            </a:ln>
          </p:spPr>
          <p:txBody>
            <a:bodyPr>
              <a:spAutoFit/>
            </a:bodyPr>
            <a:lstStyle/>
            <a:p>
              <a:r>
                <a:rPr lang="it-IT" b="1">
                  <a:latin typeface="Courier New" pitchFamily="49" charset="0"/>
                  <a:cs typeface="Courier New" pitchFamily="49" charset="0"/>
                </a:rPr>
                <a:t>ASGCTAFKL</a:t>
              </a:r>
              <a:endParaRPr lang="it-IT" b="1"/>
            </a:p>
          </p:txBody>
        </p:sp>
        <p:sp>
          <p:nvSpPr>
            <p:cNvPr id="30740" name="Line 6"/>
            <p:cNvSpPr>
              <a:spLocks noChangeShapeType="1"/>
            </p:cNvSpPr>
            <p:nvPr/>
          </p:nvSpPr>
          <p:spPr bwMode="auto">
            <a:xfrm flipH="1">
              <a:off x="2835275" y="4079875"/>
              <a:ext cx="736600" cy="263525"/>
            </a:xfrm>
            <a:prstGeom prst="line">
              <a:avLst/>
            </a:prstGeom>
            <a:noFill/>
            <a:ln w="31750">
              <a:solidFill>
                <a:srgbClr val="FF0000"/>
              </a:solidFill>
              <a:round/>
              <a:headEnd/>
              <a:tailEnd type="arrow" w="med" len="med"/>
            </a:ln>
          </p:spPr>
          <p:txBody>
            <a:bodyPr/>
            <a:lstStyle/>
            <a:p>
              <a:endParaRPr lang="it-IT"/>
            </a:p>
          </p:txBody>
        </p:sp>
        <p:sp>
          <p:nvSpPr>
            <p:cNvPr id="30741" name="Line 9"/>
            <p:cNvSpPr>
              <a:spLocks noChangeShapeType="1"/>
            </p:cNvSpPr>
            <p:nvPr/>
          </p:nvSpPr>
          <p:spPr bwMode="auto">
            <a:xfrm flipH="1">
              <a:off x="3771900" y="3540125"/>
              <a:ext cx="736600" cy="263525"/>
            </a:xfrm>
            <a:prstGeom prst="line">
              <a:avLst/>
            </a:prstGeom>
            <a:noFill/>
            <a:ln w="31750">
              <a:solidFill>
                <a:srgbClr val="FF0000"/>
              </a:solidFill>
              <a:round/>
              <a:headEnd/>
              <a:tailEnd/>
            </a:ln>
          </p:spPr>
          <p:txBody>
            <a:bodyPr/>
            <a:lstStyle/>
            <a:p>
              <a:endParaRPr lang="it-IT"/>
            </a:p>
          </p:txBody>
        </p:sp>
        <p:sp>
          <p:nvSpPr>
            <p:cNvPr id="30742" name="Text Box 13"/>
            <p:cNvSpPr txBox="1">
              <a:spLocks noChangeArrowheads="1"/>
            </p:cNvSpPr>
            <p:nvPr/>
          </p:nvSpPr>
          <p:spPr bwMode="auto">
            <a:xfrm>
              <a:off x="3063875" y="6096000"/>
              <a:ext cx="1439863" cy="369888"/>
            </a:xfrm>
            <a:prstGeom prst="rect">
              <a:avLst/>
            </a:prstGeom>
            <a:noFill/>
            <a:ln w="31750">
              <a:solidFill>
                <a:srgbClr val="FF0000"/>
              </a:solidFill>
              <a:miter lim="800000"/>
              <a:headEnd/>
              <a:tailEnd/>
            </a:ln>
          </p:spPr>
          <p:txBody>
            <a:bodyPr>
              <a:spAutoFit/>
            </a:bodyPr>
            <a:lstStyle/>
            <a:p>
              <a:r>
                <a:rPr lang="it-IT" b="1">
                  <a:latin typeface="Courier New" pitchFamily="49" charset="0"/>
                  <a:cs typeface="Courier New" pitchFamily="49" charset="0"/>
                </a:rPr>
                <a:t>GCGCTLFKI</a:t>
              </a:r>
              <a:endParaRPr lang="it-IT" b="1"/>
            </a:p>
          </p:txBody>
        </p:sp>
        <p:sp>
          <p:nvSpPr>
            <p:cNvPr id="46" name="Text Box 15"/>
            <p:cNvSpPr txBox="1">
              <a:spLocks noChangeArrowheads="1"/>
            </p:cNvSpPr>
            <p:nvPr/>
          </p:nvSpPr>
          <p:spPr bwMode="auto">
            <a:xfrm>
              <a:off x="3027363" y="5257800"/>
              <a:ext cx="950912" cy="369888"/>
            </a:xfrm>
            <a:prstGeom prst="rect">
              <a:avLst/>
            </a:prstGeom>
            <a:noFill/>
            <a:ln w="9525">
              <a:noFill/>
              <a:miter lim="800000"/>
              <a:headEnd/>
              <a:tailEnd/>
            </a:ln>
            <a:effectLst/>
          </p:spPr>
          <p:txBody>
            <a:bodyPr>
              <a:spAutoFit/>
            </a:bodyPr>
            <a:lstStyle/>
            <a:p>
              <a:pPr>
                <a:defRPr/>
              </a:pPr>
              <a:r>
                <a:rPr lang="it-IT" b="1">
                  <a:effectLst>
                    <a:outerShdw blurRad="38100" dist="38100" dir="2700000" algn="tl">
                      <a:srgbClr val="C0C0C0"/>
                    </a:outerShdw>
                  </a:effectLst>
                  <a:latin typeface="Courier New" pitchFamily="49" charset="0"/>
                  <a:cs typeface="Courier New" pitchFamily="49" charset="0"/>
                </a:rPr>
                <a:t>A</a:t>
              </a:r>
              <a:r>
                <a:rPr lang="it-IT" b="1">
                  <a:effectLst>
                    <a:outerShdw blurRad="38100" dist="38100" dir="2700000" algn="tl">
                      <a:srgbClr val="C0C0C0"/>
                    </a:outerShdw>
                  </a:effectLst>
                  <a:latin typeface="Courier New" pitchFamily="49" charset="0"/>
                  <a:cs typeface="Courier New" pitchFamily="49" charset="0"/>
                  <a:sym typeface="Symbol" pitchFamily="18" charset="2"/>
                </a:rPr>
                <a:t>L</a:t>
              </a:r>
              <a:endParaRPr lang="it-IT" b="1">
                <a:effectLst>
                  <a:outerShdw blurRad="38100" dist="38100" dir="2700000" algn="tl">
                    <a:srgbClr val="C0C0C0"/>
                  </a:outerShdw>
                </a:effectLst>
                <a:latin typeface="Courier New" pitchFamily="49" charset="0"/>
                <a:cs typeface="Courier New" pitchFamily="49" charset="0"/>
              </a:endParaRPr>
            </a:p>
          </p:txBody>
        </p:sp>
        <p:sp>
          <p:nvSpPr>
            <p:cNvPr id="30744" name="Line 29"/>
            <p:cNvSpPr>
              <a:spLocks noChangeShapeType="1"/>
            </p:cNvSpPr>
            <p:nvPr/>
          </p:nvSpPr>
          <p:spPr bwMode="auto">
            <a:xfrm>
              <a:off x="2905125" y="4784725"/>
              <a:ext cx="334963" cy="461963"/>
            </a:xfrm>
            <a:prstGeom prst="line">
              <a:avLst/>
            </a:prstGeom>
            <a:noFill/>
            <a:ln w="31750">
              <a:solidFill>
                <a:srgbClr val="FF0000"/>
              </a:solidFill>
              <a:round/>
              <a:headEnd/>
              <a:tailEnd/>
            </a:ln>
          </p:spPr>
          <p:txBody>
            <a:bodyPr/>
            <a:lstStyle/>
            <a:p>
              <a:endParaRPr lang="it-IT"/>
            </a:p>
          </p:txBody>
        </p:sp>
        <p:sp>
          <p:nvSpPr>
            <p:cNvPr id="30745" name="Line 30"/>
            <p:cNvSpPr>
              <a:spLocks noChangeShapeType="1"/>
            </p:cNvSpPr>
            <p:nvPr/>
          </p:nvSpPr>
          <p:spPr bwMode="auto">
            <a:xfrm flipH="1">
              <a:off x="1966913" y="5576888"/>
              <a:ext cx="334962" cy="461962"/>
            </a:xfrm>
            <a:prstGeom prst="line">
              <a:avLst/>
            </a:prstGeom>
            <a:noFill/>
            <a:ln w="31750">
              <a:solidFill>
                <a:srgbClr val="FF0000"/>
              </a:solidFill>
              <a:round/>
              <a:headEnd/>
              <a:tailEnd type="arrow" w="med" len="med"/>
            </a:ln>
          </p:spPr>
          <p:txBody>
            <a:bodyPr/>
            <a:lstStyle/>
            <a:p>
              <a:endParaRPr lang="it-IT"/>
            </a:p>
          </p:txBody>
        </p:sp>
        <p:sp>
          <p:nvSpPr>
            <p:cNvPr id="30746" name="Line 32"/>
            <p:cNvSpPr>
              <a:spLocks noChangeShapeType="1"/>
            </p:cNvSpPr>
            <p:nvPr/>
          </p:nvSpPr>
          <p:spPr bwMode="auto">
            <a:xfrm flipH="1">
              <a:off x="2571750" y="4784725"/>
              <a:ext cx="334963" cy="461963"/>
            </a:xfrm>
            <a:prstGeom prst="line">
              <a:avLst/>
            </a:prstGeom>
            <a:noFill/>
            <a:ln w="31750">
              <a:solidFill>
                <a:srgbClr val="FF0000"/>
              </a:solidFill>
              <a:round/>
              <a:headEnd/>
              <a:tailEnd/>
            </a:ln>
          </p:spPr>
          <p:txBody>
            <a:bodyPr/>
            <a:lstStyle/>
            <a:p>
              <a:endParaRPr lang="it-IT"/>
            </a:p>
          </p:txBody>
        </p:sp>
        <p:sp>
          <p:nvSpPr>
            <p:cNvPr id="30747" name="Line 33"/>
            <p:cNvSpPr>
              <a:spLocks noChangeShapeType="1"/>
            </p:cNvSpPr>
            <p:nvPr/>
          </p:nvSpPr>
          <p:spPr bwMode="auto">
            <a:xfrm>
              <a:off x="3375025" y="5576888"/>
              <a:ext cx="334963" cy="461962"/>
            </a:xfrm>
            <a:prstGeom prst="line">
              <a:avLst/>
            </a:prstGeom>
            <a:noFill/>
            <a:ln w="31750">
              <a:solidFill>
                <a:srgbClr val="FF0000"/>
              </a:solidFill>
              <a:round/>
              <a:headEnd/>
              <a:tailEnd type="arrow" w="med" len="med"/>
            </a:ln>
          </p:spPr>
          <p:txBody>
            <a:bodyPr/>
            <a:lstStyle/>
            <a:p>
              <a:endParaRPr lang="it-IT"/>
            </a:p>
          </p:txBody>
        </p:sp>
        <p:sp>
          <p:nvSpPr>
            <p:cNvPr id="51" name="Text Box 15"/>
            <p:cNvSpPr txBox="1">
              <a:spLocks noChangeArrowheads="1"/>
            </p:cNvSpPr>
            <p:nvPr/>
          </p:nvSpPr>
          <p:spPr bwMode="auto">
            <a:xfrm>
              <a:off x="3408363" y="3733800"/>
              <a:ext cx="950912" cy="369888"/>
            </a:xfrm>
            <a:prstGeom prst="rect">
              <a:avLst/>
            </a:prstGeom>
            <a:noFill/>
            <a:ln w="9525">
              <a:noFill/>
              <a:miter lim="800000"/>
              <a:headEnd/>
              <a:tailEnd/>
            </a:ln>
            <a:effectLst/>
          </p:spPr>
          <p:txBody>
            <a:bodyPr>
              <a:spAutoFit/>
            </a:bodyPr>
            <a:lstStyle/>
            <a:p>
              <a:pPr>
                <a:defRPr/>
              </a:pPr>
              <a:r>
                <a:rPr lang="it-IT" b="1">
                  <a:effectLst>
                    <a:outerShdw blurRad="38100" dist="38100" dir="2700000" algn="tl">
                      <a:srgbClr val="C0C0C0"/>
                    </a:outerShdw>
                  </a:effectLst>
                  <a:latin typeface="Courier New" pitchFamily="49" charset="0"/>
                  <a:cs typeface="Courier New" pitchFamily="49" charset="0"/>
                </a:rPr>
                <a:t>A</a:t>
              </a:r>
              <a:r>
                <a:rPr lang="it-IT" b="1">
                  <a:effectLst>
                    <a:outerShdw blurRad="38100" dist="38100" dir="2700000" algn="tl">
                      <a:srgbClr val="C0C0C0"/>
                    </a:outerShdw>
                  </a:effectLst>
                  <a:latin typeface="Courier New" pitchFamily="49" charset="0"/>
                  <a:cs typeface="Courier New" pitchFamily="49" charset="0"/>
                  <a:sym typeface="Symbol" pitchFamily="18" charset="2"/>
                </a:rPr>
                <a:t>G</a:t>
              </a:r>
              <a:endParaRPr lang="it-IT" b="1">
                <a:effectLst>
                  <a:outerShdw blurRad="38100" dist="38100" dir="2700000" algn="tl">
                    <a:srgbClr val="C0C0C0"/>
                  </a:outerShdw>
                </a:effectLst>
                <a:latin typeface="Courier New" pitchFamily="49" charset="0"/>
                <a:cs typeface="Courier New" pitchFamily="49" charset="0"/>
              </a:endParaRPr>
            </a:p>
          </p:txBody>
        </p:sp>
        <p:sp>
          <p:nvSpPr>
            <p:cNvPr id="30749" name="Text Box 13"/>
            <p:cNvSpPr txBox="1">
              <a:spLocks noChangeArrowheads="1"/>
            </p:cNvSpPr>
            <p:nvPr/>
          </p:nvSpPr>
          <p:spPr bwMode="auto">
            <a:xfrm>
              <a:off x="2233613" y="4391025"/>
              <a:ext cx="1439862" cy="369888"/>
            </a:xfrm>
            <a:prstGeom prst="rect">
              <a:avLst/>
            </a:prstGeom>
            <a:noFill/>
            <a:ln w="31750">
              <a:solidFill>
                <a:srgbClr val="FF0000"/>
              </a:solidFill>
              <a:miter lim="800000"/>
              <a:headEnd/>
              <a:tailEnd/>
            </a:ln>
          </p:spPr>
          <p:txBody>
            <a:bodyPr>
              <a:spAutoFit/>
            </a:bodyPr>
            <a:lstStyle/>
            <a:p>
              <a:r>
                <a:rPr lang="it-IT" b="1" dirty="0">
                  <a:latin typeface="Courier New" pitchFamily="49" charset="0"/>
                  <a:cs typeface="Courier New" pitchFamily="49" charset="0"/>
                </a:rPr>
                <a:t>GCGCTAFKI</a:t>
              </a:r>
              <a:endParaRPr lang="it-IT" b="1" dirty="0"/>
            </a:p>
          </p:txBody>
        </p:sp>
        <p:sp>
          <p:nvSpPr>
            <p:cNvPr id="53" name="Text Box 15"/>
            <p:cNvSpPr txBox="1">
              <a:spLocks noChangeArrowheads="1"/>
            </p:cNvSpPr>
            <p:nvPr/>
          </p:nvSpPr>
          <p:spPr bwMode="auto">
            <a:xfrm>
              <a:off x="2112963" y="5268913"/>
              <a:ext cx="950912" cy="369887"/>
            </a:xfrm>
            <a:prstGeom prst="rect">
              <a:avLst/>
            </a:prstGeom>
            <a:noFill/>
            <a:ln w="9525">
              <a:noFill/>
              <a:miter lim="800000"/>
              <a:headEnd/>
              <a:tailEnd/>
            </a:ln>
            <a:effectLst/>
          </p:spPr>
          <p:txBody>
            <a:bodyPr>
              <a:spAutoFit/>
            </a:bodyPr>
            <a:lstStyle/>
            <a:p>
              <a:pPr>
                <a:defRPr/>
              </a:pPr>
              <a:r>
                <a:rPr lang="it-IT" b="1">
                  <a:effectLst>
                    <a:outerShdw blurRad="38100" dist="38100" dir="2700000" algn="tl">
                      <a:srgbClr val="C0C0C0"/>
                    </a:outerShdw>
                  </a:effectLst>
                  <a:latin typeface="Courier New" pitchFamily="49" charset="0"/>
                  <a:cs typeface="Courier New" pitchFamily="49" charset="0"/>
                </a:rPr>
                <a:t>A</a:t>
              </a:r>
              <a:r>
                <a:rPr lang="it-IT" b="1">
                  <a:effectLst>
                    <a:outerShdw blurRad="38100" dist="38100" dir="2700000" algn="tl">
                      <a:srgbClr val="C0C0C0"/>
                    </a:outerShdw>
                  </a:effectLst>
                  <a:latin typeface="Courier New" pitchFamily="49" charset="0"/>
                  <a:cs typeface="Courier New" pitchFamily="49" charset="0"/>
                  <a:sym typeface="Symbol" pitchFamily="18" charset="2"/>
                </a:rPr>
                <a:t>G</a:t>
              </a:r>
              <a:endParaRPr lang="it-IT" b="1">
                <a:effectLst>
                  <a:outerShdw blurRad="38100" dist="38100" dir="2700000" algn="tl">
                    <a:srgbClr val="C0C0C0"/>
                  </a:outerShdw>
                </a:effectLst>
                <a:latin typeface="Courier New" pitchFamily="49" charset="0"/>
                <a:cs typeface="Courier New" pitchFamily="49" charset="0"/>
              </a:endParaRPr>
            </a:p>
          </p:txBody>
        </p:sp>
        <p:sp>
          <p:nvSpPr>
            <p:cNvPr id="30751" name="Text Box 13"/>
            <p:cNvSpPr txBox="1">
              <a:spLocks noChangeArrowheads="1"/>
            </p:cNvSpPr>
            <p:nvPr/>
          </p:nvSpPr>
          <p:spPr bwMode="auto">
            <a:xfrm>
              <a:off x="1311275" y="6096000"/>
              <a:ext cx="1439863" cy="369888"/>
            </a:xfrm>
            <a:prstGeom prst="rect">
              <a:avLst/>
            </a:prstGeom>
            <a:noFill/>
            <a:ln w="31750">
              <a:solidFill>
                <a:srgbClr val="FF0000"/>
              </a:solidFill>
              <a:miter lim="800000"/>
              <a:headEnd/>
              <a:tailEnd/>
            </a:ln>
          </p:spPr>
          <p:txBody>
            <a:bodyPr>
              <a:spAutoFit/>
            </a:bodyPr>
            <a:lstStyle/>
            <a:p>
              <a:r>
                <a:rPr lang="it-IT" b="1">
                  <a:latin typeface="Courier New" pitchFamily="49" charset="0"/>
                  <a:cs typeface="Courier New" pitchFamily="49" charset="0"/>
                </a:rPr>
                <a:t>GCGCTGFKI</a:t>
              </a:r>
              <a:endParaRPr lang="it-IT" b="1"/>
            </a:p>
          </p:txBody>
        </p:sp>
        <p:sp>
          <p:nvSpPr>
            <p:cNvPr id="32" name="Rectangle 31"/>
            <p:cNvSpPr/>
            <p:nvPr/>
          </p:nvSpPr>
          <p:spPr>
            <a:xfrm>
              <a:off x="4053600" y="3200400"/>
              <a:ext cx="152400" cy="228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ctangle 32"/>
            <p:cNvSpPr/>
            <p:nvPr/>
          </p:nvSpPr>
          <p:spPr>
            <a:xfrm>
              <a:off x="5181600" y="3200400"/>
              <a:ext cx="152400" cy="228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ctangle 33"/>
            <p:cNvSpPr/>
            <p:nvPr/>
          </p:nvSpPr>
          <p:spPr>
            <a:xfrm>
              <a:off x="2995200" y="4482000"/>
              <a:ext cx="152400" cy="228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ctangle 34"/>
            <p:cNvSpPr/>
            <p:nvPr/>
          </p:nvSpPr>
          <p:spPr>
            <a:xfrm>
              <a:off x="5791200" y="4495800"/>
              <a:ext cx="152400" cy="228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ctangle 35"/>
            <p:cNvSpPr/>
            <p:nvPr/>
          </p:nvSpPr>
          <p:spPr>
            <a:xfrm>
              <a:off x="5943600" y="4495800"/>
              <a:ext cx="152400" cy="228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7</a:t>
            </a:r>
            <a:endParaRPr lang="it-IT" dirty="0" smtClean="0">
              <a:effectLst>
                <a:outerShdw blurRad="38100" dist="38100" dir="2700000" algn="tl">
                  <a:srgbClr val="000000">
                    <a:alpha val="43137"/>
                  </a:srgbClr>
                </a:outerShdw>
              </a:effectLst>
              <a:latin typeface="Verdana" pitchFamily="34" charset="0"/>
            </a:endParaRPr>
          </a:p>
        </p:txBody>
      </p:sp>
      <p:sp>
        <p:nvSpPr>
          <p:cNvPr id="31747" name="Segnaposto numero diapositiva 3"/>
          <p:cNvSpPr>
            <a:spLocks noGrp="1"/>
          </p:cNvSpPr>
          <p:nvPr>
            <p:ph type="sldNum" sz="quarter" idx="12"/>
          </p:nvPr>
        </p:nvSpPr>
        <p:spPr>
          <a:noFill/>
        </p:spPr>
        <p:txBody>
          <a:bodyPr/>
          <a:lstStyle/>
          <a:p>
            <a:fld id="{EC99BF9C-1A1B-4047-92E2-0089F3761607}" type="slidenum">
              <a:rPr lang="it-IT" smtClean="0"/>
              <a:pPr/>
              <a:t>31</a:t>
            </a:fld>
            <a:endParaRPr lang="it-IT" smtClean="0"/>
          </a:p>
        </p:txBody>
      </p:sp>
      <p:sp>
        <p:nvSpPr>
          <p:cNvPr id="30" name="Rectangle 3"/>
          <p:cNvSpPr txBox="1">
            <a:spLocks noChangeArrowheads="1"/>
          </p:cNvSpPr>
          <p:nvPr/>
        </p:nvSpPr>
        <p:spPr bwMode="auto">
          <a:xfrm>
            <a:off x="457200" y="1600200"/>
            <a:ext cx="8305800" cy="48006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400" dirty="0">
              <a:solidFill>
                <a:srgbClr val="FF0000"/>
              </a:solidFill>
              <a:effectLst>
                <a:outerShdw blurRad="38100" dist="38100" dir="2700000" algn="tl">
                  <a:srgbClr val="000000">
                    <a:alpha val="43137"/>
                  </a:srgbClr>
                </a:outerShdw>
              </a:effectLst>
              <a:latin typeface="Verdana" pitchFamily="34" charset="0"/>
            </a:endParaRPr>
          </a:p>
          <a:p>
            <a:pPr marL="914400" lvl="1" indent="-457200" algn="just">
              <a:spcBef>
                <a:spcPct val="20000"/>
              </a:spcBef>
              <a:buSzPct val="90000"/>
              <a:buFont typeface="Arial" charset="0"/>
              <a:buAutoNum type="arabicParenR" startAt="3"/>
              <a:defRPr/>
            </a:pPr>
            <a:r>
              <a:rPr lang="en-US" sz="2000" dirty="0" smtClean="0">
                <a:latin typeface="Verdana" pitchFamily="34" charset="0"/>
                <a:ea typeface="Verdana" pitchFamily="34" charset="0"/>
                <a:cs typeface="Verdana" pitchFamily="34" charset="0"/>
              </a:rPr>
              <a:t>For each amino acid, we calculate the number of replacements with respect to any other amino acid</a:t>
            </a:r>
            <a:endParaRPr lang="it-IT" sz="2000" dirty="0">
              <a:latin typeface="Verdana" pitchFamily="34" charset="0"/>
              <a:ea typeface="Verdana" pitchFamily="34" charset="0"/>
              <a:cs typeface="Verdana" pitchFamily="34" charset="0"/>
            </a:endParaRPr>
          </a:p>
          <a:p>
            <a:pPr marL="1331913" lvl="2" indent="-358775" algn="just">
              <a:spcBef>
                <a:spcPct val="20000"/>
              </a:spcBef>
              <a:buSzPct val="70000"/>
              <a:buFontTx/>
              <a:buBlip>
                <a:blip r:embed="rId3"/>
              </a:buBlip>
              <a:defRPr/>
            </a:pPr>
            <a:r>
              <a:rPr lang="en-US" dirty="0" smtClean="0">
                <a:latin typeface="Verdana" pitchFamily="34" charset="0"/>
                <a:ea typeface="Verdana" pitchFamily="34" charset="0"/>
                <a:cs typeface="Verdana" pitchFamily="34" charset="0"/>
              </a:rPr>
              <a:t>It is assumed that the substitutions are symmetric, that is they occur with the same probability with respect to a given pair of amino acids </a:t>
            </a:r>
            <a:endParaRPr lang="it-IT" dirty="0">
              <a:latin typeface="Verdana" pitchFamily="34" charset="0"/>
              <a:ea typeface="Verdana" pitchFamily="34" charset="0"/>
              <a:cs typeface="Verdana" pitchFamily="34" charset="0"/>
            </a:endParaRPr>
          </a:p>
          <a:p>
            <a:pPr marL="1331913" lvl="2" indent="-358775" algn="just">
              <a:spcBef>
                <a:spcPct val="20000"/>
              </a:spcBef>
              <a:buSzPct val="70000"/>
              <a:buFontTx/>
              <a:buBlip>
                <a:blip r:embed="rId3"/>
              </a:buBlip>
              <a:defRPr/>
            </a:pPr>
            <a:r>
              <a:rPr lang="it-IT" dirty="0" smtClean="0">
                <a:latin typeface="Verdana" pitchFamily="34" charset="0"/>
              </a:rPr>
              <a:t>For instance, in order to determine the substitution frequency between </a:t>
            </a:r>
            <a:r>
              <a:rPr lang="it-IT" b="1" dirty="0" smtClean="0">
                <a:latin typeface="Courier New" pitchFamily="49" charset="0"/>
                <a:cs typeface="Courier New" pitchFamily="49" charset="0"/>
              </a:rPr>
              <a:t>A</a:t>
            </a:r>
            <a:r>
              <a:rPr lang="it-IT" dirty="0" smtClean="0">
                <a:latin typeface="Verdana" pitchFamily="34" charset="0"/>
              </a:rPr>
              <a:t> and </a:t>
            </a:r>
            <a:r>
              <a:rPr lang="it-IT" b="1" dirty="0" smtClean="0">
                <a:latin typeface="Courier New" pitchFamily="49" charset="0"/>
                <a:cs typeface="Courier New" pitchFamily="49" charset="0"/>
              </a:rPr>
              <a:t>G</a:t>
            </a:r>
            <a:r>
              <a:rPr lang="it-IT" dirty="0" smtClean="0">
                <a:latin typeface="Verdana" pitchFamily="34" charset="0"/>
              </a:rPr>
              <a:t>, </a:t>
            </a:r>
            <a:r>
              <a:rPr lang="it-IT" sz="2000" i="1" dirty="0" smtClean="0">
                <a:latin typeface="Times New Roman" pitchFamily="18" charset="0"/>
                <a:cs typeface="Times New Roman" pitchFamily="18" charset="0"/>
              </a:rPr>
              <a:t>F</a:t>
            </a:r>
            <a:r>
              <a:rPr lang="it-IT" b="1" baseline="-25000" dirty="0" smtClean="0">
                <a:latin typeface="Courier New" pitchFamily="49" charset="0"/>
                <a:cs typeface="Courier New" pitchFamily="49" charset="0"/>
              </a:rPr>
              <a:t>G,A</a:t>
            </a:r>
            <a:r>
              <a:rPr lang="it-IT" dirty="0">
                <a:latin typeface="Verdana" pitchFamily="34" charset="0"/>
                <a:sym typeface="Symbol" pitchFamily="18" charset="2"/>
              </a:rPr>
              <a:t></a:t>
            </a:r>
            <a:r>
              <a:rPr lang="it-IT" sz="2000" i="1" dirty="0" smtClean="0">
                <a:latin typeface="Times New Roman" pitchFamily="18" charset="0"/>
                <a:cs typeface="Times New Roman" pitchFamily="18" charset="0"/>
              </a:rPr>
              <a:t>F</a:t>
            </a:r>
            <a:r>
              <a:rPr lang="it-IT" b="1" baseline="-25000" dirty="0" smtClean="0">
                <a:latin typeface="Courier New" pitchFamily="49" charset="0"/>
                <a:cs typeface="Courier New" pitchFamily="49" charset="0"/>
              </a:rPr>
              <a:t>A,G</a:t>
            </a:r>
            <a:r>
              <a:rPr lang="it-IT" dirty="0" smtClean="0">
                <a:latin typeface="Verdana" pitchFamily="34" charset="0"/>
              </a:rPr>
              <a:t>, we count all the branches </a:t>
            </a:r>
            <a:r>
              <a:rPr lang="it-IT" b="1" dirty="0" smtClean="0">
                <a:latin typeface="Courier New" pitchFamily="49" charset="0"/>
                <a:cs typeface="Courier New" pitchFamily="49" charset="0"/>
              </a:rPr>
              <a:t>A</a:t>
            </a:r>
            <a:r>
              <a:rPr lang="it-IT" b="1" dirty="0">
                <a:latin typeface="Courier New" pitchFamily="49" charset="0"/>
                <a:cs typeface="Courier New" pitchFamily="49" charset="0"/>
                <a:sym typeface="Symbol" pitchFamily="18" charset="2"/>
              </a:rPr>
              <a:t></a:t>
            </a:r>
            <a:r>
              <a:rPr lang="it-IT" b="1" dirty="0" smtClean="0">
                <a:latin typeface="Courier New" pitchFamily="49" charset="0"/>
                <a:cs typeface="Courier New" pitchFamily="49" charset="0"/>
                <a:sym typeface="Symbol" pitchFamily="18" charset="2"/>
              </a:rPr>
              <a:t>G </a:t>
            </a:r>
            <a:r>
              <a:rPr lang="it-IT" dirty="0" smtClean="0">
                <a:latin typeface="Verdana" pitchFamily="34" charset="0"/>
                <a:sym typeface="Symbol" pitchFamily="18" charset="2"/>
              </a:rPr>
              <a:t>and </a:t>
            </a:r>
            <a:r>
              <a:rPr lang="it-IT" b="1" dirty="0" smtClean="0">
                <a:latin typeface="Courier New" pitchFamily="49" charset="0"/>
                <a:cs typeface="Courier New" pitchFamily="49" charset="0"/>
                <a:sym typeface="Symbol" pitchFamily="18" charset="2"/>
              </a:rPr>
              <a:t>G</a:t>
            </a:r>
            <a:r>
              <a:rPr lang="it-IT" b="1" dirty="0">
                <a:latin typeface="Courier New" pitchFamily="49" charset="0"/>
                <a:cs typeface="Courier New" pitchFamily="49" charset="0"/>
                <a:sym typeface="Symbol" pitchFamily="18" charset="2"/>
              </a:rPr>
              <a:t></a:t>
            </a:r>
            <a:r>
              <a:rPr lang="it-IT" b="1" dirty="0" smtClean="0">
                <a:latin typeface="Courier New" pitchFamily="49" charset="0"/>
                <a:cs typeface="Courier New" pitchFamily="49" charset="0"/>
                <a:sym typeface="Symbol" pitchFamily="18" charset="2"/>
              </a:rPr>
              <a:t>A</a:t>
            </a:r>
          </a:p>
          <a:p>
            <a:pPr marL="1331913" lvl="2" indent="-358775" algn="just">
              <a:spcBef>
                <a:spcPct val="20000"/>
              </a:spcBef>
              <a:buSzPct val="100000"/>
              <a:buBlip>
                <a:blip r:embed="rId4"/>
              </a:buBlip>
              <a:defRPr/>
            </a:pPr>
            <a:r>
              <a:rPr lang="it-IT" sz="2000" i="1" dirty="0" smtClean="0">
                <a:latin typeface="Times New Roman" pitchFamily="18" charset="0"/>
                <a:cs typeface="Times New Roman" pitchFamily="18" charset="0"/>
              </a:rPr>
              <a:t>F</a:t>
            </a:r>
            <a:r>
              <a:rPr lang="it-IT" b="1" baseline="-25000" dirty="0" smtClean="0">
                <a:latin typeface="Courier New" pitchFamily="49" charset="0"/>
                <a:cs typeface="Courier New" pitchFamily="49" charset="0"/>
              </a:rPr>
              <a:t>G,A</a:t>
            </a:r>
            <a:r>
              <a:rPr lang="it-IT" dirty="0" smtClean="0">
                <a:latin typeface="Verdana" pitchFamily="34" charset="0"/>
                <a:sym typeface="Symbol" pitchFamily="18" charset="2"/>
              </a:rPr>
              <a:t> 3</a:t>
            </a:r>
            <a:endParaRPr lang="it-IT"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8</a:t>
            </a:r>
            <a:endParaRPr lang="it-IT" dirty="0" smtClean="0">
              <a:effectLst>
                <a:outerShdw blurRad="38100" dist="38100" dir="2700000" algn="tl">
                  <a:srgbClr val="000000">
                    <a:alpha val="43137"/>
                  </a:srgbClr>
                </a:outerShdw>
              </a:effectLst>
              <a:latin typeface="Verdana" pitchFamily="34" charset="0"/>
            </a:endParaRPr>
          </a:p>
        </p:txBody>
      </p:sp>
      <p:sp>
        <p:nvSpPr>
          <p:cNvPr id="32771" name="Segnaposto numero diapositiva 3"/>
          <p:cNvSpPr>
            <a:spLocks noGrp="1"/>
          </p:cNvSpPr>
          <p:nvPr>
            <p:ph type="sldNum" sz="quarter" idx="12"/>
          </p:nvPr>
        </p:nvSpPr>
        <p:spPr>
          <a:noFill/>
        </p:spPr>
        <p:txBody>
          <a:bodyPr/>
          <a:lstStyle/>
          <a:p>
            <a:fld id="{4B5FC09D-504E-4BC3-919A-1F3855C1AFDF}" type="slidenum">
              <a:rPr lang="it-IT" smtClean="0"/>
              <a:pPr/>
              <a:t>32</a:t>
            </a:fld>
            <a:endParaRPr lang="it-IT" smtClean="0"/>
          </a:p>
        </p:txBody>
      </p:sp>
      <p:sp>
        <p:nvSpPr>
          <p:cNvPr id="30" name="Rectangle 3"/>
          <p:cNvSpPr txBox="1">
            <a:spLocks noChangeArrowheads="1"/>
          </p:cNvSpPr>
          <p:nvPr/>
        </p:nvSpPr>
        <p:spPr bwMode="auto">
          <a:xfrm>
            <a:off x="457200" y="1600200"/>
            <a:ext cx="8305800" cy="48006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400" dirty="0">
              <a:solidFill>
                <a:srgbClr val="FF0000"/>
              </a:solidFill>
              <a:effectLst>
                <a:outerShdw blurRad="38100" dist="38100" dir="2700000" algn="tl">
                  <a:srgbClr val="000000">
                    <a:alpha val="43137"/>
                  </a:srgbClr>
                </a:outerShdw>
              </a:effectLst>
              <a:latin typeface="Verdana" pitchFamily="34" charset="0"/>
            </a:endParaRPr>
          </a:p>
          <a:p>
            <a:pPr marL="914400" lvl="1" indent="-457200" algn="just">
              <a:spcBef>
                <a:spcPct val="20000"/>
              </a:spcBef>
              <a:buSzPct val="90000"/>
              <a:buFont typeface="Arial" charset="0"/>
              <a:buAutoNum type="arabicParenR" startAt="4"/>
              <a:defRPr/>
            </a:pPr>
            <a:r>
              <a:rPr lang="en-US" sz="2000" dirty="0" smtClean="0">
                <a:latin typeface="Verdana" pitchFamily="34" charset="0"/>
                <a:ea typeface="Verdana" pitchFamily="34" charset="0"/>
                <a:cs typeface="Verdana" pitchFamily="34" charset="0"/>
              </a:rPr>
              <a:t>Calculation of the relative mutability </a:t>
            </a:r>
            <a:r>
              <a:rPr lang="en-US" sz="2400" i="1" dirty="0" err="1" smtClean="0">
                <a:latin typeface="Times New Roman" pitchFamily="18" charset="0"/>
                <a:cs typeface="Times New Roman" pitchFamily="18" charset="0"/>
              </a:rPr>
              <a:t>n</a:t>
            </a:r>
            <a:r>
              <a:rPr lang="en-US" sz="2400" i="1" baseline="-25000" dirty="0" err="1" smtClean="0">
                <a:latin typeface="Times New Roman" pitchFamily="18" charset="0"/>
                <a:cs typeface="Times New Roman" pitchFamily="18" charset="0"/>
              </a:rPr>
              <a:t>j</a:t>
            </a:r>
            <a:r>
              <a:rPr lang="en-US" sz="2000" dirty="0" smtClean="0"/>
              <a:t> </a:t>
            </a:r>
            <a:r>
              <a:rPr lang="en-US" sz="2000" dirty="0" smtClean="0">
                <a:latin typeface="Verdana" pitchFamily="34" charset="0"/>
                <a:ea typeface="Verdana" pitchFamily="34" charset="0"/>
                <a:cs typeface="Verdana" pitchFamily="34" charset="0"/>
              </a:rPr>
              <a:t>of each amino acid </a:t>
            </a:r>
            <a:endParaRPr lang="it-IT" sz="2000" dirty="0" smtClean="0">
              <a:latin typeface="Verdana" pitchFamily="34" charset="0"/>
            </a:endParaRPr>
          </a:p>
          <a:p>
            <a:pPr marL="1371600" lvl="2" indent="-358775" algn="just">
              <a:spcBef>
                <a:spcPct val="20000"/>
              </a:spcBef>
              <a:buSzPct val="70000"/>
              <a:buFontTx/>
              <a:buBlip>
                <a:blip r:embed="rId3"/>
              </a:buBlip>
              <a:defRPr/>
            </a:pPr>
            <a:r>
              <a:rPr lang="en-US" dirty="0" smtClean="0">
                <a:latin typeface="Verdana" pitchFamily="34" charset="0"/>
                <a:ea typeface="Verdana" pitchFamily="34" charset="0"/>
                <a:cs typeface="Verdana" pitchFamily="34" charset="0"/>
              </a:rPr>
              <a:t>The mutability </a:t>
            </a:r>
            <a:r>
              <a:rPr lang="en-US" sz="2200" i="1" dirty="0" err="1" smtClean="0">
                <a:latin typeface="Times New Roman" pitchFamily="18" charset="0"/>
                <a:cs typeface="Times New Roman" pitchFamily="18" charset="0"/>
              </a:rPr>
              <a:t>m</a:t>
            </a:r>
            <a:r>
              <a:rPr lang="en-US" sz="2200" i="1" baseline="-25000" dirty="0" err="1" smtClean="0">
                <a:latin typeface="Times New Roman" pitchFamily="18" charset="0"/>
                <a:cs typeface="Times New Roman" pitchFamily="18" charset="0"/>
              </a:rPr>
              <a:t>j</a:t>
            </a:r>
            <a:r>
              <a:rPr lang="en-US" sz="2200" i="1" baseline="-25000" dirty="0" smtClean="0">
                <a:latin typeface="Times New Roman" pitchFamily="18" charset="0"/>
                <a:cs typeface="Times New Roman" pitchFamily="18" charset="0"/>
              </a:rPr>
              <a:t> </a:t>
            </a:r>
            <a:r>
              <a:rPr lang="en-US" i="1" baseline="-25000" dirty="0" smtClean="0">
                <a:latin typeface="Times New Roman" pitchFamily="18" charset="0"/>
                <a:cs typeface="Times New Roman" pitchFamily="18" charset="0"/>
              </a:rPr>
              <a:t> </a:t>
            </a:r>
            <a:r>
              <a:rPr lang="en-US" dirty="0" smtClean="0">
                <a:latin typeface="Verdana" pitchFamily="34" charset="0"/>
                <a:ea typeface="Verdana" pitchFamily="34" charset="0"/>
                <a:cs typeface="Verdana" pitchFamily="34" charset="0"/>
              </a:rPr>
              <a:t>is the number of times an amino acid is replaced by any other in the </a:t>
            </a:r>
            <a:r>
              <a:rPr lang="en-US" dirty="0" err="1" smtClean="0">
                <a:latin typeface="Verdana" pitchFamily="34" charset="0"/>
                <a:ea typeface="Verdana" pitchFamily="34" charset="0"/>
                <a:cs typeface="Verdana" pitchFamily="34" charset="0"/>
              </a:rPr>
              <a:t>phylogenetic</a:t>
            </a:r>
            <a:r>
              <a:rPr lang="en-US" dirty="0" smtClean="0">
                <a:latin typeface="Verdana" pitchFamily="34" charset="0"/>
                <a:ea typeface="Verdana" pitchFamily="34" charset="0"/>
                <a:cs typeface="Verdana" pitchFamily="34" charset="0"/>
              </a:rPr>
              <a:t> tree</a:t>
            </a:r>
          </a:p>
          <a:p>
            <a:pPr marL="1371600" lvl="2" indent="-358775" algn="just">
              <a:spcBef>
                <a:spcPct val="20000"/>
              </a:spcBef>
              <a:buSzPct val="70000"/>
              <a:buFontTx/>
              <a:buBlip>
                <a:blip r:embed="rId3"/>
              </a:buBlip>
              <a:defRPr/>
            </a:pPr>
            <a:r>
              <a:rPr lang="en-US" dirty="0" smtClean="0">
                <a:latin typeface="Verdana" pitchFamily="34" charset="0"/>
                <a:ea typeface="Verdana" pitchFamily="34" charset="0"/>
                <a:cs typeface="Verdana" pitchFamily="34" charset="0"/>
              </a:rPr>
              <a:t>This number is then normalized by the total number of mutations that may have some effects on the alignment</a:t>
            </a:r>
          </a:p>
          <a:p>
            <a:pPr marL="1371600" lvl="2" indent="-358775" algn="just">
              <a:spcBef>
                <a:spcPct val="20000"/>
              </a:spcBef>
              <a:buSzPct val="70000"/>
              <a:buFontTx/>
              <a:buBlip>
                <a:blip r:embed="rId3"/>
              </a:buBlip>
              <a:defRPr/>
            </a:pPr>
            <a:r>
              <a:rPr lang="en-US" dirty="0" smtClean="0">
                <a:latin typeface="Verdana" pitchFamily="34" charset="0"/>
                <a:ea typeface="Verdana" pitchFamily="34" charset="0"/>
                <a:cs typeface="Verdana" pitchFamily="34" charset="0"/>
              </a:rPr>
              <a:t>...that is, the denominator of the fraction is given by the total number of substitutions in the tree, multiplied by two, multiplied by the frequency of the particular amino acid, multiplied by a scale factor equal to 100</a:t>
            </a:r>
          </a:p>
          <a:p>
            <a:pPr marL="1371600" lvl="2" indent="-358775" algn="just">
              <a:spcBef>
                <a:spcPct val="20000"/>
              </a:spcBef>
              <a:buSzPct val="70000"/>
              <a:buFontTx/>
              <a:buBlip>
                <a:blip r:embed="rId3"/>
              </a:buBlip>
              <a:defRPr/>
            </a:pPr>
            <a:r>
              <a:rPr lang="en-US" dirty="0" smtClean="0">
                <a:latin typeface="Verdana" pitchFamily="34" charset="0"/>
                <a:ea typeface="Verdana" pitchFamily="34" charset="0"/>
                <a:cs typeface="Verdana" pitchFamily="34" charset="0"/>
              </a:rPr>
              <a:t>The scale factor 100 is used because the PAM 1 matrix represents the substitution probability per 100 residues</a:t>
            </a:r>
            <a:endParaRPr lang="it-IT"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9</a:t>
            </a:r>
            <a:endParaRPr lang="it-IT" dirty="0" smtClean="0">
              <a:effectLst>
                <a:outerShdw blurRad="38100" dist="38100" dir="2700000" algn="tl">
                  <a:srgbClr val="000000">
                    <a:alpha val="43137"/>
                  </a:srgbClr>
                </a:outerShdw>
              </a:effectLst>
              <a:latin typeface="Verdana" pitchFamily="34" charset="0"/>
            </a:endParaRPr>
          </a:p>
        </p:txBody>
      </p:sp>
      <p:sp>
        <p:nvSpPr>
          <p:cNvPr id="33795" name="Segnaposto numero diapositiva 3"/>
          <p:cNvSpPr>
            <a:spLocks noGrp="1"/>
          </p:cNvSpPr>
          <p:nvPr>
            <p:ph type="sldNum" sz="quarter" idx="12"/>
          </p:nvPr>
        </p:nvSpPr>
        <p:spPr>
          <a:noFill/>
        </p:spPr>
        <p:txBody>
          <a:bodyPr/>
          <a:lstStyle/>
          <a:p>
            <a:fld id="{9CDA0C70-457E-4EDA-9C79-AAE2B361953F}" type="slidenum">
              <a:rPr lang="it-IT" smtClean="0"/>
              <a:pPr/>
              <a:t>33</a:t>
            </a:fld>
            <a:endParaRPr lang="it-IT" smtClean="0"/>
          </a:p>
        </p:txBody>
      </p:sp>
      <p:sp>
        <p:nvSpPr>
          <p:cNvPr id="30" name="Rectangle 3"/>
          <p:cNvSpPr txBox="1">
            <a:spLocks noChangeArrowheads="1"/>
          </p:cNvSpPr>
          <p:nvPr/>
        </p:nvSpPr>
        <p:spPr bwMode="auto">
          <a:xfrm>
            <a:off x="457200" y="1600200"/>
            <a:ext cx="8305800" cy="48006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400" dirty="0">
              <a:solidFill>
                <a:srgbClr val="FF0000"/>
              </a:solidFill>
              <a:effectLst>
                <a:outerShdw blurRad="38100" dist="38100" dir="2700000" algn="tl">
                  <a:srgbClr val="000000">
                    <a:alpha val="43137"/>
                  </a:srgbClr>
                </a:outerShdw>
              </a:effectLst>
              <a:latin typeface="Verdana" pitchFamily="34" charset="0"/>
            </a:endParaRPr>
          </a:p>
          <a:p>
            <a:pPr marL="1371600" lvl="2" indent="-358775" algn="just">
              <a:spcBef>
                <a:spcPct val="20000"/>
              </a:spcBef>
              <a:buSzPct val="70000"/>
              <a:buFontTx/>
              <a:buBlip>
                <a:blip r:embed="rId3"/>
              </a:buBlip>
              <a:defRPr/>
            </a:pPr>
            <a:r>
              <a:rPr lang="it-IT" dirty="0" smtClean="0">
                <a:latin typeface="Verdana" pitchFamily="34" charset="0"/>
                <a:cs typeface="Courier New" pitchFamily="49" charset="0"/>
              </a:rPr>
              <a:t>Let us consider the amino acid </a:t>
            </a:r>
            <a:r>
              <a:rPr lang="it-IT" b="1" dirty="0" smtClean="0">
                <a:latin typeface="Courier New" pitchFamily="49" charset="0"/>
                <a:cs typeface="Courier New" pitchFamily="49" charset="0"/>
              </a:rPr>
              <a:t>A</a:t>
            </a:r>
            <a:r>
              <a:rPr lang="it-IT" dirty="0" smtClean="0">
                <a:latin typeface="Verdana" pitchFamily="34" charset="0"/>
                <a:cs typeface="Courier New" pitchFamily="49" charset="0"/>
              </a:rPr>
              <a:t> </a:t>
            </a:r>
            <a:r>
              <a:rPr lang="it-IT" dirty="0">
                <a:latin typeface="Verdana" pitchFamily="34" charset="0"/>
                <a:cs typeface="Courier New" pitchFamily="49" charset="0"/>
              </a:rPr>
              <a:t>(</a:t>
            </a:r>
            <a:r>
              <a:rPr lang="it-IT" dirty="0" smtClean="0">
                <a:latin typeface="Verdana" pitchFamily="34" charset="0"/>
                <a:cs typeface="Courier New" pitchFamily="49" charset="0"/>
              </a:rPr>
              <a:t>alanine</a:t>
            </a:r>
            <a:r>
              <a:rPr lang="it-IT"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there are 4 mutations involving  </a:t>
            </a:r>
            <a:r>
              <a:rPr lang="it-IT" b="1" dirty="0" smtClean="0">
                <a:latin typeface="Courier New" pitchFamily="49" charset="0"/>
                <a:cs typeface="Courier New" pitchFamily="49" charset="0"/>
              </a:rPr>
              <a:t>A </a:t>
            </a:r>
            <a:r>
              <a:rPr lang="en-US" dirty="0" smtClean="0">
                <a:latin typeface="Verdana" pitchFamily="34" charset="0"/>
                <a:ea typeface="Verdana" pitchFamily="34" charset="0"/>
                <a:cs typeface="Verdana" pitchFamily="34" charset="0"/>
              </a:rPr>
              <a:t>in the </a:t>
            </a:r>
            <a:r>
              <a:rPr lang="en-US" dirty="0" err="1" smtClean="0">
                <a:latin typeface="Verdana" pitchFamily="34" charset="0"/>
                <a:ea typeface="Verdana" pitchFamily="34" charset="0"/>
                <a:cs typeface="Verdana" pitchFamily="34" charset="0"/>
              </a:rPr>
              <a:t>phylogenetic</a:t>
            </a:r>
            <a:r>
              <a:rPr lang="en-US" dirty="0" smtClean="0">
                <a:latin typeface="Verdana" pitchFamily="34" charset="0"/>
                <a:ea typeface="Verdana" pitchFamily="34" charset="0"/>
                <a:cs typeface="Verdana" pitchFamily="34" charset="0"/>
              </a:rPr>
              <a:t> tree (</a:t>
            </a:r>
            <a:r>
              <a:rPr lang="en-US" sz="2200" i="1" dirty="0" err="1" smtClean="0">
                <a:latin typeface="Times New Roman" pitchFamily="18" charset="0"/>
                <a:cs typeface="Times New Roman" pitchFamily="18" charset="0"/>
              </a:rPr>
              <a:t>m</a:t>
            </a:r>
            <a:r>
              <a:rPr lang="en-US" b="1" baseline="-25000" dirty="0" err="1" smtClean="0">
                <a:latin typeface="Courier New" pitchFamily="49" charset="0"/>
                <a:cs typeface="Courier New" pitchFamily="49" charset="0"/>
              </a:rPr>
              <a:t>A</a:t>
            </a:r>
            <a:r>
              <a:rPr lang="it-IT" dirty="0" smtClean="0">
                <a:latin typeface="Verdana" pitchFamily="34" charset="0"/>
                <a:cs typeface="Courier New" pitchFamily="49" charset="0"/>
                <a:sym typeface="Symbol" pitchFamily="18" charset="2"/>
              </a:rPr>
              <a:t> 4)</a:t>
            </a:r>
            <a:endParaRPr lang="it-IT" b="1" dirty="0" smtClean="0">
              <a:latin typeface="Courier New" pitchFamily="49" charset="0"/>
              <a:ea typeface="Verdana" pitchFamily="34" charset="0"/>
              <a:cs typeface="Courier New" pitchFamily="49" charset="0"/>
            </a:endParaRPr>
          </a:p>
          <a:p>
            <a:pPr marL="1371600" lvl="2" indent="-358775" algn="just">
              <a:spcBef>
                <a:spcPct val="20000"/>
              </a:spcBef>
              <a:buSzPct val="70000"/>
              <a:buFontTx/>
              <a:buBlip>
                <a:blip r:embed="rId3"/>
              </a:buBlip>
              <a:defRPr/>
            </a:pPr>
            <a:r>
              <a:rPr lang="en-US" dirty="0" smtClean="0">
                <a:latin typeface="Verdana" pitchFamily="34" charset="0"/>
                <a:ea typeface="Verdana" pitchFamily="34" charset="0"/>
                <a:cs typeface="Verdana" pitchFamily="34" charset="0"/>
              </a:rPr>
              <a:t>This value must be divided by twice the total number of mutations </a:t>
            </a:r>
            <a:r>
              <a:rPr lang="it-IT" dirty="0" smtClean="0">
                <a:latin typeface="Verdana" pitchFamily="34" charset="0"/>
                <a:cs typeface="Courier New" pitchFamily="49" charset="0"/>
              </a:rPr>
              <a:t>(6</a:t>
            </a:r>
            <a:r>
              <a:rPr lang="it-IT" dirty="0" smtClean="0">
                <a:latin typeface="Verdana" pitchFamily="34" charset="0"/>
                <a:cs typeface="Courier New" pitchFamily="49" charset="0"/>
                <a:sym typeface="Symbol" pitchFamily="18" charset="2"/>
              </a:rPr>
              <a:t>212), </a:t>
            </a:r>
            <a:r>
              <a:rPr lang="en-US" dirty="0" smtClean="0">
                <a:latin typeface="Verdana" pitchFamily="34" charset="0"/>
                <a:ea typeface="Verdana" pitchFamily="34" charset="0"/>
                <a:cs typeface="Verdana" pitchFamily="34" charset="0"/>
              </a:rPr>
              <a:t>multiplied by the relative frequency of the residue </a:t>
            </a:r>
            <a:r>
              <a:rPr lang="it-IT" sz="2000" i="1" dirty="0" smtClean="0">
                <a:latin typeface="Times New Roman" pitchFamily="18" charset="0"/>
                <a:cs typeface="Times New Roman" pitchFamily="18" charset="0"/>
                <a:sym typeface="Symbol" pitchFamily="18" charset="2"/>
              </a:rPr>
              <a:t> f</a:t>
            </a:r>
            <a:r>
              <a:rPr lang="it-IT" b="1" baseline="-25000" dirty="0" smtClean="0">
                <a:latin typeface="Courier New" pitchFamily="49" charset="0"/>
                <a:cs typeface="Courier New" pitchFamily="49" charset="0"/>
                <a:sym typeface="Symbol" pitchFamily="18" charset="2"/>
              </a:rPr>
              <a:t>A</a:t>
            </a:r>
            <a:r>
              <a:rPr lang="it-IT" dirty="0" smtClean="0">
                <a:latin typeface="Verdana" pitchFamily="34" charset="0"/>
                <a:cs typeface="Courier New" pitchFamily="49" charset="0"/>
                <a:sym typeface="Symbol" pitchFamily="18" charset="2"/>
              </a:rPr>
              <a:t> (10630.159</a:t>
            </a:r>
            <a:r>
              <a:rPr lang="it-IT" dirty="0" smtClean="0">
                <a:latin typeface="Verdana" pitchFamily="34" charset="0"/>
                <a:ea typeface="Verdana" pitchFamily="34" charset="0"/>
                <a:cs typeface="Verdana" pitchFamily="34" charset="0"/>
                <a:sym typeface="Symbol" pitchFamily="18" charset="2"/>
              </a:rPr>
              <a:t>),</a:t>
            </a:r>
            <a:r>
              <a:rPr lang="en-US" dirty="0" smtClean="0">
                <a:latin typeface="Verdana" pitchFamily="34" charset="0"/>
                <a:ea typeface="Verdana" pitchFamily="34" charset="0"/>
                <a:cs typeface="Verdana" pitchFamily="34" charset="0"/>
              </a:rPr>
              <a:t> multiplied by 100</a:t>
            </a:r>
            <a:endParaRPr lang="it-IT" dirty="0" smtClean="0">
              <a:latin typeface="Verdana" pitchFamily="34" charset="0"/>
              <a:ea typeface="Verdana" pitchFamily="34" charset="0"/>
              <a:cs typeface="Verdana" pitchFamily="34" charset="0"/>
            </a:endParaRPr>
          </a:p>
          <a:p>
            <a:pPr marL="1371600" lvl="2" indent="-358775" algn="ctr">
              <a:spcBef>
                <a:spcPct val="20000"/>
              </a:spcBef>
              <a:buSzPct val="100000"/>
              <a:defRPr/>
            </a:pPr>
            <a:r>
              <a:rPr lang="it-IT" sz="2000" i="1" dirty="0" smtClean="0">
                <a:latin typeface="Times New Roman" pitchFamily="18" charset="0"/>
                <a:cs typeface="Times New Roman" pitchFamily="18" charset="0"/>
                <a:sym typeface="Symbol" pitchFamily="18" charset="2"/>
              </a:rPr>
              <a:t>n</a:t>
            </a:r>
            <a:r>
              <a:rPr lang="it-IT" b="1" baseline="-25000" dirty="0" smtClean="0">
                <a:latin typeface="Courier New" pitchFamily="49" charset="0"/>
                <a:cs typeface="Courier New" pitchFamily="49" charset="0"/>
                <a:sym typeface="Symbol" pitchFamily="18" charset="2"/>
              </a:rPr>
              <a:t>A</a:t>
            </a:r>
            <a:r>
              <a:rPr lang="it-IT" dirty="0">
                <a:latin typeface="Verdana" pitchFamily="34" charset="0"/>
                <a:cs typeface="Courier New" pitchFamily="49" charset="0"/>
                <a:sym typeface="Symbol" pitchFamily="18" charset="2"/>
              </a:rPr>
              <a:t>4</a:t>
            </a:r>
            <a:r>
              <a:rPr lang="it-IT" sz="2400" dirty="0">
                <a:latin typeface="Verdana" pitchFamily="34" charset="0"/>
                <a:cs typeface="Courier New" pitchFamily="49" charset="0"/>
                <a:sym typeface="Symbol" pitchFamily="18" charset="2"/>
              </a:rPr>
              <a:t></a:t>
            </a:r>
            <a:r>
              <a:rPr lang="it-IT" dirty="0">
                <a:latin typeface="Verdana" pitchFamily="34" charset="0"/>
                <a:cs typeface="Courier New" pitchFamily="49" charset="0"/>
                <a:sym typeface="Symbol" pitchFamily="18" charset="2"/>
              </a:rPr>
              <a:t>(120.159100)0.0209</a:t>
            </a:r>
          </a:p>
          <a:p>
            <a:pPr marL="1371600" lvl="2" indent="-358775" algn="just">
              <a:spcBef>
                <a:spcPct val="20000"/>
              </a:spcBef>
              <a:buSzPct val="100000"/>
              <a:defRPr/>
            </a:pPr>
            <a:endParaRPr lang="it-IT"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bwMode="auto">
          <a:xfrm>
            <a:off x="457200" y="1600200"/>
            <a:ext cx="8305800" cy="48006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400" dirty="0">
              <a:solidFill>
                <a:srgbClr val="FF0000"/>
              </a:solidFill>
              <a:effectLst>
                <a:outerShdw blurRad="38100" dist="38100" dir="2700000" algn="tl">
                  <a:srgbClr val="000000">
                    <a:alpha val="43137"/>
                  </a:srgbClr>
                </a:outerShdw>
              </a:effectLst>
              <a:latin typeface="Verdana" pitchFamily="34" charset="0"/>
            </a:endParaRPr>
          </a:p>
          <a:p>
            <a:pPr marL="914400" lvl="1" indent="-457200" algn="just">
              <a:spcBef>
                <a:spcPct val="20000"/>
              </a:spcBef>
              <a:buSzPct val="90000"/>
              <a:buFont typeface="Arial" charset="0"/>
              <a:buAutoNum type="arabicParenR" startAt="5"/>
              <a:defRPr/>
            </a:pPr>
            <a:r>
              <a:rPr lang="it-IT" sz="2000" dirty="0" smtClean="0">
                <a:latin typeface="Verdana" pitchFamily="34" charset="0"/>
              </a:rPr>
              <a:t>Let us calculate the mutation probability </a:t>
            </a:r>
            <a:r>
              <a:rPr lang="it-IT" sz="2200" i="1" dirty="0" smtClean="0">
                <a:latin typeface="Times New Roman" pitchFamily="18" charset="0"/>
                <a:cs typeface="Times New Roman" pitchFamily="18" charset="0"/>
              </a:rPr>
              <a:t>M</a:t>
            </a:r>
            <a:r>
              <a:rPr lang="it-IT" sz="2200" i="1" baseline="-25000" dirty="0" smtClean="0">
                <a:latin typeface="Times New Roman" pitchFamily="18" charset="0"/>
                <a:cs typeface="Times New Roman" pitchFamily="18" charset="0"/>
              </a:rPr>
              <a:t>ij</a:t>
            </a:r>
            <a:r>
              <a:rPr lang="it-IT" sz="2000" dirty="0">
                <a:latin typeface="Verdana" pitchFamily="34" charset="0"/>
              </a:rPr>
              <a:t>, </a:t>
            </a:r>
            <a:r>
              <a:rPr lang="it-IT" sz="2000" dirty="0" smtClean="0">
                <a:latin typeface="Verdana" pitchFamily="34" charset="0"/>
              </a:rPr>
              <a:t>for each pair of amino acids</a:t>
            </a:r>
            <a:endParaRPr lang="it-IT" sz="2000" dirty="0">
              <a:latin typeface="Verdana" pitchFamily="34" charset="0"/>
            </a:endParaRPr>
          </a:p>
          <a:p>
            <a:pPr marL="1371600" lvl="2" indent="-457200" algn="ctr">
              <a:spcBef>
                <a:spcPct val="20000"/>
              </a:spcBef>
              <a:buSzPct val="90000"/>
              <a:defRPr/>
            </a:pPr>
            <a:r>
              <a:rPr lang="it-IT" sz="2000" i="1" dirty="0">
                <a:latin typeface="Times New Roman" pitchFamily="18" charset="0"/>
                <a:cs typeface="Times New Roman" pitchFamily="18" charset="0"/>
              </a:rPr>
              <a:t>M</a:t>
            </a:r>
            <a:r>
              <a:rPr lang="it-IT" sz="2000" i="1" baseline="-25000" dirty="0">
                <a:latin typeface="Times New Roman" pitchFamily="18" charset="0"/>
                <a:cs typeface="Times New Roman" pitchFamily="18" charset="0"/>
              </a:rPr>
              <a:t>ij</a:t>
            </a:r>
            <a:r>
              <a:rPr lang="it-IT" sz="2000" dirty="0" smtClean="0">
                <a:latin typeface="Times New Roman" pitchFamily="18" charset="0"/>
                <a:cs typeface="Times New Roman" pitchFamily="18" charset="0"/>
                <a:sym typeface="Symbol" pitchFamily="18" charset="2"/>
              </a:rPr>
              <a:t></a:t>
            </a:r>
            <a:r>
              <a:rPr lang="it-IT" sz="2000" i="1" dirty="0" smtClean="0">
                <a:latin typeface="Times New Roman" pitchFamily="18" charset="0"/>
                <a:cs typeface="Times New Roman" pitchFamily="18" charset="0"/>
                <a:sym typeface="Symbol" pitchFamily="18" charset="2"/>
              </a:rPr>
              <a:t>n</a:t>
            </a:r>
            <a:r>
              <a:rPr lang="it-IT" sz="2000" i="1" baseline="-25000" dirty="0" smtClean="0">
                <a:latin typeface="Times New Roman" pitchFamily="18" charset="0"/>
                <a:cs typeface="Times New Roman" pitchFamily="18" charset="0"/>
                <a:sym typeface="Symbol" pitchFamily="18" charset="2"/>
              </a:rPr>
              <a:t>j</a:t>
            </a:r>
            <a:r>
              <a:rPr lang="it-IT" sz="2000" i="1" dirty="0" smtClean="0">
                <a:latin typeface="Times New Roman" pitchFamily="18" charset="0"/>
                <a:cs typeface="Times New Roman" pitchFamily="18" charset="0"/>
                <a:sym typeface="Symbol" pitchFamily="18" charset="2"/>
              </a:rPr>
              <a:t>F</a:t>
            </a:r>
            <a:r>
              <a:rPr lang="it-IT" sz="2000" i="1" baseline="-25000" dirty="0" smtClean="0">
                <a:latin typeface="Times New Roman" pitchFamily="18" charset="0"/>
                <a:cs typeface="Times New Roman" pitchFamily="18" charset="0"/>
                <a:sym typeface="Symbol" pitchFamily="18" charset="2"/>
              </a:rPr>
              <a:t>ij</a:t>
            </a:r>
            <a:r>
              <a:rPr lang="it-IT" dirty="0">
                <a:latin typeface="Verdana" pitchFamily="34" charset="0"/>
                <a:cs typeface="Courier New" pitchFamily="49" charset="0"/>
                <a:sym typeface="Symbol" pitchFamily="18" charset="2"/>
              </a:rPr>
              <a:t>/</a:t>
            </a:r>
            <a:r>
              <a:rPr lang="it-IT" sz="2400" dirty="0" smtClean="0">
                <a:latin typeface="Verdana" pitchFamily="34" charset="0"/>
                <a:cs typeface="Courier New" pitchFamily="49" charset="0"/>
                <a:sym typeface="Symbol" pitchFamily="18" charset="2"/>
              </a:rPr>
              <a:t></a:t>
            </a:r>
            <a:r>
              <a:rPr lang="it-IT" sz="2000" i="1" baseline="-25000" dirty="0" smtClean="0">
                <a:latin typeface="Times New Roman" pitchFamily="18" charset="0"/>
                <a:cs typeface="Times New Roman" pitchFamily="18" charset="0"/>
                <a:sym typeface="Symbol" pitchFamily="18" charset="2"/>
              </a:rPr>
              <a:t>i</a:t>
            </a:r>
            <a:r>
              <a:rPr lang="it-IT" sz="800" i="1" baseline="-25000" dirty="0" smtClean="0">
                <a:latin typeface="Times New Roman" pitchFamily="18" charset="0"/>
                <a:cs typeface="Times New Roman" pitchFamily="18" charset="0"/>
                <a:sym typeface="Symbol" pitchFamily="18" charset="2"/>
              </a:rPr>
              <a:t> </a:t>
            </a:r>
            <a:r>
              <a:rPr lang="it-IT" sz="2000" i="1" dirty="0" smtClean="0">
                <a:latin typeface="Times New Roman" pitchFamily="18" charset="0"/>
                <a:cs typeface="Times New Roman" pitchFamily="18" charset="0"/>
                <a:sym typeface="Symbol" pitchFamily="18" charset="2"/>
              </a:rPr>
              <a:t>F</a:t>
            </a:r>
            <a:r>
              <a:rPr lang="it-IT" sz="2000" i="1" baseline="-25000" dirty="0" smtClean="0">
                <a:latin typeface="Times New Roman" pitchFamily="18" charset="0"/>
                <a:cs typeface="Times New Roman" pitchFamily="18" charset="0"/>
                <a:sym typeface="Symbol" pitchFamily="18" charset="2"/>
              </a:rPr>
              <a:t>ij</a:t>
            </a:r>
            <a:endParaRPr lang="it-IT" sz="2000" i="1" baseline="-25000" dirty="0">
              <a:latin typeface="Times New Roman" pitchFamily="18" charset="0"/>
              <a:cs typeface="Times New Roman" pitchFamily="18" charset="0"/>
              <a:sym typeface="Symbol" pitchFamily="18" charset="2"/>
            </a:endParaRPr>
          </a:p>
          <a:p>
            <a:pPr marL="1371600" lvl="2" indent="-457200" algn="just">
              <a:spcBef>
                <a:spcPct val="20000"/>
              </a:spcBef>
              <a:buSzPct val="90000"/>
              <a:defRPr/>
            </a:pPr>
            <a:r>
              <a:rPr lang="it-IT" sz="2000" dirty="0" smtClean="0">
                <a:latin typeface="Verdana" pitchFamily="34" charset="0"/>
                <a:cs typeface="Courier New" pitchFamily="49" charset="0"/>
                <a:sym typeface="Symbol" pitchFamily="18" charset="2"/>
              </a:rPr>
              <a:t>and then…</a:t>
            </a:r>
            <a:endParaRPr lang="it-IT" sz="2000" dirty="0">
              <a:latin typeface="Verdana" pitchFamily="34" charset="0"/>
              <a:cs typeface="Courier New" pitchFamily="49" charset="0"/>
              <a:sym typeface="Symbol" pitchFamily="18" charset="2"/>
            </a:endParaRPr>
          </a:p>
          <a:p>
            <a:pPr marL="1371600" lvl="2" indent="-457200" algn="ctr">
              <a:spcBef>
                <a:spcPct val="20000"/>
              </a:spcBef>
              <a:buSzPct val="90000"/>
              <a:defRPr/>
            </a:pPr>
            <a:r>
              <a:rPr lang="it-IT" sz="2000" i="1" dirty="0">
                <a:latin typeface="Times New Roman" pitchFamily="18" charset="0"/>
                <a:cs typeface="Times New Roman" pitchFamily="18" charset="0"/>
                <a:sym typeface="Symbol" pitchFamily="18" charset="2"/>
              </a:rPr>
              <a:t>M</a:t>
            </a:r>
            <a:r>
              <a:rPr lang="it-IT" b="1" baseline="-25000" dirty="0">
                <a:latin typeface="Courier New" pitchFamily="49" charset="0"/>
                <a:cs typeface="Courier New" pitchFamily="49" charset="0"/>
                <a:sym typeface="Symbol" pitchFamily="18" charset="2"/>
              </a:rPr>
              <a:t>G,A</a:t>
            </a:r>
            <a:r>
              <a:rPr lang="it-IT" dirty="0">
                <a:latin typeface="Verdana" pitchFamily="34" charset="0"/>
                <a:cs typeface="Courier New" pitchFamily="49" charset="0"/>
                <a:sym typeface="Symbol" pitchFamily="18" charset="2"/>
              </a:rPr>
              <a:t>(0.02093)4</a:t>
            </a:r>
            <a:r>
              <a:rPr lang="it-IT" dirty="0" smtClean="0">
                <a:latin typeface="Verdana" pitchFamily="34" charset="0"/>
                <a:cs typeface="Courier New" pitchFamily="49" charset="0"/>
                <a:sym typeface="Symbol" pitchFamily="18" charset="2"/>
              </a:rPr>
              <a:t>0.0156</a:t>
            </a:r>
          </a:p>
          <a:p>
            <a:pPr marL="1188000" lvl="2" algn="just">
              <a:spcBef>
                <a:spcPts val="0"/>
              </a:spcBef>
              <a:buSzPct val="90000"/>
              <a:defRPr/>
            </a:pPr>
            <a:endParaRPr lang="it-IT" dirty="0" smtClean="0">
              <a:latin typeface="Verdana" pitchFamily="34" charset="0"/>
              <a:cs typeface="Courier New" pitchFamily="49" charset="0"/>
              <a:sym typeface="Symbol" pitchFamily="18" charset="2"/>
            </a:endParaRPr>
          </a:p>
          <a:p>
            <a:pPr lvl="2" algn="just">
              <a:spcBef>
                <a:spcPts val="0"/>
              </a:spcBef>
              <a:buSzPct val="90000"/>
              <a:defRPr/>
            </a:pPr>
            <a:r>
              <a:rPr lang="it-IT" sz="2000" dirty="0" smtClean="0">
                <a:latin typeface="Verdana" pitchFamily="34" charset="0"/>
                <a:cs typeface="Courier New" pitchFamily="49" charset="0"/>
                <a:sym typeface="Symbol" pitchFamily="18" charset="2"/>
              </a:rPr>
              <a:t>where the denominator </a:t>
            </a:r>
            <a:r>
              <a:rPr lang="it-IT" sz="2400" dirty="0" smtClean="0">
                <a:latin typeface="Verdana" pitchFamily="34" charset="0"/>
                <a:cs typeface="Courier New" pitchFamily="49" charset="0"/>
                <a:sym typeface="Symbol" pitchFamily="18" charset="2"/>
              </a:rPr>
              <a:t></a:t>
            </a:r>
            <a:r>
              <a:rPr lang="it-IT" sz="2000" i="1" baseline="-25000" dirty="0" smtClean="0">
                <a:latin typeface="Times New Roman" pitchFamily="18" charset="0"/>
                <a:cs typeface="Times New Roman" pitchFamily="18" charset="0"/>
                <a:sym typeface="Symbol" pitchFamily="18" charset="2"/>
              </a:rPr>
              <a:t>i</a:t>
            </a:r>
            <a:r>
              <a:rPr lang="it-IT" sz="2000" i="1" dirty="0" smtClean="0">
                <a:latin typeface="Times New Roman" pitchFamily="18" charset="0"/>
                <a:cs typeface="Times New Roman" pitchFamily="18" charset="0"/>
                <a:sym typeface="Symbol" pitchFamily="18" charset="2"/>
              </a:rPr>
              <a:t>F</a:t>
            </a:r>
            <a:r>
              <a:rPr lang="it-IT" sz="2000" i="1" baseline="-25000" dirty="0" smtClean="0">
                <a:latin typeface="Times New Roman" pitchFamily="18" charset="0"/>
                <a:cs typeface="Times New Roman" pitchFamily="18" charset="0"/>
                <a:sym typeface="Symbol" pitchFamily="18" charset="2"/>
              </a:rPr>
              <a:t>ij</a:t>
            </a:r>
            <a:r>
              <a:rPr lang="it-IT" sz="2000" dirty="0" smtClean="0">
                <a:latin typeface="Verdana" pitchFamily="34" charset="0"/>
                <a:cs typeface="Courier New" pitchFamily="49" charset="0"/>
                <a:sym typeface="Symbol" pitchFamily="18" charset="2"/>
              </a:rPr>
              <a:t> represents the total number of substitutions that involves </a:t>
            </a:r>
            <a:r>
              <a:rPr lang="it-IT" sz="2000" b="1" dirty="0" smtClean="0">
                <a:latin typeface="Courier New" pitchFamily="49" charset="0"/>
                <a:cs typeface="Courier New" pitchFamily="49" charset="0"/>
                <a:sym typeface="Symbol" pitchFamily="18" charset="2"/>
              </a:rPr>
              <a:t>A </a:t>
            </a:r>
            <a:r>
              <a:rPr lang="it-IT" sz="2000" dirty="0" smtClean="0">
                <a:latin typeface="Verdana" pitchFamily="34" charset="0"/>
                <a:cs typeface="Courier New" pitchFamily="49" charset="0"/>
                <a:sym typeface="Symbol" pitchFamily="18" charset="2"/>
              </a:rPr>
              <a:t>in the </a:t>
            </a:r>
            <a:r>
              <a:rPr lang="en-US" sz="2000" dirty="0" err="1" smtClean="0">
                <a:latin typeface="Verdana" pitchFamily="34" charset="0"/>
                <a:ea typeface="Verdana" pitchFamily="34" charset="0"/>
                <a:cs typeface="Verdana" pitchFamily="34" charset="0"/>
              </a:rPr>
              <a:t>phylogenetic</a:t>
            </a:r>
            <a:r>
              <a:rPr lang="en-US" sz="2000" dirty="0" smtClean="0">
                <a:latin typeface="Verdana" pitchFamily="34" charset="0"/>
                <a:ea typeface="Verdana" pitchFamily="34" charset="0"/>
                <a:cs typeface="Verdana" pitchFamily="34" charset="0"/>
              </a:rPr>
              <a:t> tree </a:t>
            </a:r>
            <a:endParaRPr lang="it-IT" sz="2000" dirty="0" smtClean="0">
              <a:latin typeface="Verdana" pitchFamily="34" charset="0"/>
              <a:cs typeface="Courier New" pitchFamily="49" charset="0"/>
              <a:sym typeface="Symbol" pitchFamily="18" charset="2"/>
            </a:endParaRPr>
          </a:p>
        </p:txBody>
      </p:sp>
      <p:sp>
        <p:nvSpPr>
          <p:cNvPr id="19" name="TextBox 18"/>
          <p:cNvSpPr txBox="1"/>
          <p:nvPr/>
        </p:nvSpPr>
        <p:spPr>
          <a:xfrm>
            <a:off x="4876800" y="3276600"/>
            <a:ext cx="2743200" cy="307777"/>
          </a:xfrm>
          <a:prstGeom prst="rect">
            <a:avLst/>
          </a:prstGeom>
          <a:noFill/>
        </p:spPr>
        <p:txBody>
          <a:bodyPr wrap="square" rtlCol="0">
            <a:spAutoFit/>
          </a:bodyPr>
          <a:lstStyle/>
          <a:p>
            <a:r>
              <a:rPr lang="it-IT" sz="14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total replacements  </a:t>
            </a:r>
            <a:r>
              <a:rPr lang="it-IT" sz="1400" i="1" dirty="0" smtClean="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j</a:t>
            </a:r>
            <a:r>
              <a:rPr lang="it-IT" sz="800" b="1" dirty="0" smtClean="0">
                <a:solidFill>
                  <a:srgbClr val="FF0000"/>
                </a:solidFill>
                <a:effectLst>
                  <a:outerShdw blurRad="38100" dist="38100" dir="2700000" algn="tl">
                    <a:srgbClr val="000000">
                      <a:alpha val="43137"/>
                    </a:srgbClr>
                  </a:outerShdw>
                </a:effectLst>
                <a:latin typeface="Courier New" pitchFamily="49" charset="0"/>
                <a:ea typeface="Verdana" pitchFamily="34" charset="0"/>
                <a:cs typeface="Courier New" pitchFamily="49" charset="0"/>
              </a:rPr>
              <a:t>  </a:t>
            </a:r>
            <a:r>
              <a:rPr lang="it-IT" sz="1400" b="1" dirty="0" smtClean="0">
                <a:solidFill>
                  <a:srgbClr val="FF0000"/>
                </a:solidFill>
                <a:effectLst>
                  <a:outerShdw blurRad="38100" dist="38100" dir="2700000" algn="tl">
                    <a:srgbClr val="000000">
                      <a:alpha val="43137"/>
                    </a:srgbClr>
                  </a:outerShdw>
                </a:effectLst>
                <a:latin typeface="Courier New" pitchFamily="49" charset="0"/>
                <a:ea typeface="Verdana" pitchFamily="34" charset="0"/>
                <a:cs typeface="Courier New" pitchFamily="49" charset="0"/>
              </a:rPr>
              <a:t>   </a:t>
            </a:r>
            <a:r>
              <a:rPr lang="it-IT" sz="1400" i="1" dirty="0" smtClean="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i</a:t>
            </a:r>
            <a:endParaRPr lang="it-IT" sz="1400" i="1" dirty="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endParaRPr>
          </a:p>
        </p:txBody>
      </p:sp>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10</a:t>
            </a:r>
            <a:endParaRPr lang="it-IT" dirty="0" smtClean="0">
              <a:effectLst>
                <a:outerShdw blurRad="38100" dist="38100" dir="2700000" algn="tl">
                  <a:srgbClr val="000000">
                    <a:alpha val="43137"/>
                  </a:srgbClr>
                </a:outerShdw>
              </a:effectLst>
              <a:latin typeface="Verdana" pitchFamily="34" charset="0"/>
            </a:endParaRPr>
          </a:p>
        </p:txBody>
      </p:sp>
      <p:sp>
        <p:nvSpPr>
          <p:cNvPr id="34819" name="Segnaposto numero diapositiva 3"/>
          <p:cNvSpPr>
            <a:spLocks noGrp="1"/>
          </p:cNvSpPr>
          <p:nvPr>
            <p:ph type="sldNum" sz="quarter" idx="12"/>
          </p:nvPr>
        </p:nvSpPr>
        <p:spPr>
          <a:noFill/>
        </p:spPr>
        <p:txBody>
          <a:bodyPr/>
          <a:lstStyle/>
          <a:p>
            <a:fld id="{306BA770-F69C-45CD-8447-7A8C685ACEB2}" type="slidenum">
              <a:rPr lang="it-IT" smtClean="0"/>
              <a:pPr/>
              <a:t>34</a:t>
            </a:fld>
            <a:endParaRPr lang="it-IT" smtClean="0"/>
          </a:p>
        </p:txBody>
      </p:sp>
      <p:sp>
        <p:nvSpPr>
          <p:cNvPr id="5" name="TextBox 4"/>
          <p:cNvSpPr txBox="1"/>
          <p:nvPr/>
        </p:nvSpPr>
        <p:spPr>
          <a:xfrm>
            <a:off x="6096000" y="2743200"/>
            <a:ext cx="1981200" cy="523220"/>
          </a:xfrm>
          <a:prstGeom prst="rect">
            <a:avLst/>
          </a:prstGeom>
          <a:noFill/>
        </p:spPr>
        <p:txBody>
          <a:bodyPr wrap="square" rtlCol="0">
            <a:spAutoFit/>
          </a:bodyPr>
          <a:lstStyle/>
          <a:p>
            <a:r>
              <a:rPr lang="it-IT" sz="14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total replacements involving </a:t>
            </a:r>
            <a:r>
              <a:rPr lang="it-IT" sz="1400" i="1" dirty="0" smtClean="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j</a:t>
            </a:r>
            <a:endParaRPr lang="it-IT" sz="1400" i="1" dirty="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endParaRPr>
          </a:p>
        </p:txBody>
      </p:sp>
      <p:cxnSp>
        <p:nvCxnSpPr>
          <p:cNvPr id="10" name="Straight Arrow Connector 9"/>
          <p:cNvCxnSpPr/>
          <p:nvPr/>
        </p:nvCxnSpPr>
        <p:spPr>
          <a:xfrm flipH="1">
            <a:off x="4876800" y="2743200"/>
            <a:ext cx="76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00600" y="2438400"/>
            <a:ext cx="3048000" cy="307777"/>
          </a:xfrm>
          <a:prstGeom prst="rect">
            <a:avLst/>
          </a:prstGeom>
          <a:noFill/>
        </p:spPr>
        <p:txBody>
          <a:bodyPr wrap="square" rtlCol="0">
            <a:spAutoFit/>
          </a:bodyPr>
          <a:lstStyle/>
          <a:p>
            <a:r>
              <a:rPr lang="it-IT" sz="14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relative mutability of </a:t>
            </a:r>
            <a:r>
              <a:rPr lang="it-IT" sz="1400" i="1" dirty="0" smtClean="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j</a:t>
            </a:r>
            <a:endParaRPr lang="it-IT" sz="1400" i="1" dirty="0">
              <a:solidFill>
                <a:srgbClr val="FF0000"/>
              </a:solidFill>
              <a:effectLst>
                <a:outerShdw blurRad="38100" dist="38100" dir="2700000" algn="tl">
                  <a:srgbClr val="000000">
                    <a:alpha val="43137"/>
                  </a:srgbClr>
                </a:outerShdw>
              </a:effectLst>
              <a:latin typeface="Times New Roman" pitchFamily="18" charset="0"/>
              <a:ea typeface="Verdana" pitchFamily="34" charset="0"/>
              <a:cs typeface="Times New Roman" pitchFamily="18" charset="0"/>
            </a:endParaRPr>
          </a:p>
        </p:txBody>
      </p:sp>
      <p:cxnSp>
        <p:nvCxnSpPr>
          <p:cNvPr id="13" name="Straight Arrow Connector 12"/>
          <p:cNvCxnSpPr/>
          <p:nvPr/>
        </p:nvCxnSpPr>
        <p:spPr>
          <a:xfrm>
            <a:off x="6858000" y="3429000"/>
            <a:ext cx="3048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29200" y="3200400"/>
            <a:ext cx="76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867400" y="2895600"/>
            <a:ext cx="304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11</a:t>
            </a:r>
            <a:endParaRPr lang="it-IT" dirty="0" smtClean="0">
              <a:effectLst>
                <a:outerShdw blurRad="38100" dist="38100" dir="2700000" algn="tl">
                  <a:srgbClr val="000000">
                    <a:alpha val="43137"/>
                  </a:srgbClr>
                </a:outerShdw>
              </a:effectLst>
              <a:latin typeface="Verdana" pitchFamily="34" charset="0"/>
            </a:endParaRPr>
          </a:p>
        </p:txBody>
      </p:sp>
      <p:sp>
        <p:nvSpPr>
          <p:cNvPr id="35843" name="Segnaposto numero diapositiva 3"/>
          <p:cNvSpPr>
            <a:spLocks noGrp="1"/>
          </p:cNvSpPr>
          <p:nvPr>
            <p:ph type="sldNum" sz="quarter" idx="12"/>
          </p:nvPr>
        </p:nvSpPr>
        <p:spPr>
          <a:noFill/>
        </p:spPr>
        <p:txBody>
          <a:bodyPr/>
          <a:lstStyle/>
          <a:p>
            <a:fld id="{1B59E872-3E8A-49BD-8F7C-53101F7EDD17}" type="slidenum">
              <a:rPr lang="it-IT" smtClean="0"/>
              <a:pPr/>
              <a:t>35</a:t>
            </a:fld>
            <a:endParaRPr lang="it-IT" smtClean="0"/>
          </a:p>
        </p:txBody>
      </p:sp>
      <p:sp>
        <p:nvSpPr>
          <p:cNvPr id="30" name="Rectangle 3"/>
          <p:cNvSpPr txBox="1">
            <a:spLocks noChangeArrowheads="1"/>
          </p:cNvSpPr>
          <p:nvPr/>
        </p:nvSpPr>
        <p:spPr bwMode="auto">
          <a:xfrm>
            <a:off x="457200" y="1600200"/>
            <a:ext cx="8305800" cy="48006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Example</a:t>
            </a:r>
            <a:endParaRPr lang="it-IT" sz="2400" dirty="0">
              <a:solidFill>
                <a:srgbClr val="FF0000"/>
              </a:solidFill>
              <a:effectLst>
                <a:outerShdw blurRad="38100" dist="38100" dir="2700000" algn="tl">
                  <a:srgbClr val="000000">
                    <a:alpha val="43137"/>
                  </a:srgbClr>
                </a:outerShdw>
              </a:effectLst>
              <a:latin typeface="Verdana" pitchFamily="34" charset="0"/>
            </a:endParaRPr>
          </a:p>
          <a:p>
            <a:pPr marL="914400" lvl="1" indent="-457200" algn="just">
              <a:spcBef>
                <a:spcPct val="20000"/>
              </a:spcBef>
              <a:buSzPct val="90000"/>
              <a:buFont typeface="Arial" charset="0"/>
              <a:buAutoNum type="arabicParenR" startAt="6"/>
              <a:defRPr/>
            </a:pPr>
            <a:r>
              <a:rPr lang="it-IT" sz="2000" dirty="0" smtClean="0">
                <a:latin typeface="Verdana" pitchFamily="34" charset="0"/>
              </a:rPr>
              <a:t>Finally, each </a:t>
            </a:r>
            <a:r>
              <a:rPr lang="it-IT" sz="2200" i="1" dirty="0">
                <a:latin typeface="Times New Roman" pitchFamily="18" charset="0"/>
                <a:cs typeface="Times New Roman" pitchFamily="18" charset="0"/>
              </a:rPr>
              <a:t>M</a:t>
            </a:r>
            <a:r>
              <a:rPr lang="it-IT" sz="2200" i="1" baseline="-25000" dirty="0">
                <a:latin typeface="Times New Roman" pitchFamily="18" charset="0"/>
                <a:cs typeface="Times New Roman" pitchFamily="18" charset="0"/>
              </a:rPr>
              <a:t>ij</a:t>
            </a:r>
            <a:r>
              <a:rPr lang="it-IT" sz="2000" dirty="0">
                <a:latin typeface="Verdana" pitchFamily="34" charset="0"/>
              </a:rPr>
              <a:t> </a:t>
            </a:r>
            <a:r>
              <a:rPr lang="it-IT" sz="2000" dirty="0" smtClean="0">
                <a:latin typeface="Verdana" pitchFamily="34" charset="0"/>
              </a:rPr>
              <a:t>must be divided by the frequency of the residue </a:t>
            </a:r>
            <a:r>
              <a:rPr lang="it-IT" sz="2200" i="1" dirty="0" smtClean="0">
                <a:latin typeface="Times New Roman" pitchFamily="18" charset="0"/>
                <a:cs typeface="Times New Roman" pitchFamily="18" charset="0"/>
              </a:rPr>
              <a:t>i</a:t>
            </a:r>
            <a:r>
              <a:rPr lang="it-IT" sz="2000" dirty="0" smtClean="0">
                <a:latin typeface="Verdana" pitchFamily="34" charset="0"/>
                <a:ea typeface="Verdana" pitchFamily="34" charset="0"/>
                <a:cs typeface="Verdana" pitchFamily="34" charset="0"/>
              </a:rPr>
              <a:t>;</a:t>
            </a:r>
            <a:r>
              <a:rPr lang="it-IT" sz="2000" dirty="0" smtClean="0">
                <a:latin typeface="Verdana" pitchFamily="34" charset="0"/>
              </a:rPr>
              <a:t> the logarithm of the resulting value constitutes the corresponding element of the PAM matrix, </a:t>
            </a:r>
            <a:r>
              <a:rPr lang="it-IT" sz="2200" i="1" dirty="0" smtClean="0">
                <a:latin typeface="Times New Roman" pitchFamily="18" charset="0"/>
                <a:cs typeface="Times New Roman" pitchFamily="18" charset="0"/>
              </a:rPr>
              <a:t>P</a:t>
            </a:r>
            <a:r>
              <a:rPr lang="it-IT" sz="2200" i="1" baseline="-25000" dirty="0" smtClean="0">
                <a:latin typeface="Times New Roman" pitchFamily="18" charset="0"/>
                <a:cs typeface="Times New Roman" pitchFamily="18" charset="0"/>
              </a:rPr>
              <a:t>ij</a:t>
            </a:r>
            <a:endParaRPr lang="it-IT" sz="2000" dirty="0" smtClean="0">
              <a:latin typeface="Verdana" pitchFamily="34" charset="0"/>
            </a:endParaRPr>
          </a:p>
          <a:p>
            <a:pPr marL="1371600" lvl="2" indent="-457200" algn="just">
              <a:spcBef>
                <a:spcPct val="20000"/>
              </a:spcBef>
              <a:buSzPct val="70000"/>
              <a:buFontTx/>
              <a:buBlip>
                <a:blip r:embed="rId3"/>
              </a:buBlip>
              <a:defRPr/>
            </a:pPr>
            <a:r>
              <a:rPr lang="it-IT" dirty="0" smtClean="0">
                <a:latin typeface="Verdana" pitchFamily="34" charset="0"/>
                <a:cs typeface="Courier New" pitchFamily="49" charset="0"/>
                <a:sym typeface="Symbol" pitchFamily="18" charset="2"/>
              </a:rPr>
              <a:t>For </a:t>
            </a:r>
            <a:r>
              <a:rPr lang="it-IT" b="1" dirty="0">
                <a:latin typeface="Courier New" pitchFamily="49" charset="0"/>
                <a:cs typeface="Courier New" pitchFamily="49" charset="0"/>
                <a:sym typeface="Symbol" pitchFamily="18" charset="2"/>
              </a:rPr>
              <a:t>G</a:t>
            </a:r>
            <a:r>
              <a:rPr lang="it-IT" dirty="0">
                <a:latin typeface="Verdana" pitchFamily="34" charset="0"/>
                <a:cs typeface="Courier New" pitchFamily="49" charset="0"/>
                <a:sym typeface="Symbol" pitchFamily="18" charset="2"/>
              </a:rPr>
              <a:t>, </a:t>
            </a:r>
            <a:r>
              <a:rPr lang="it-IT" dirty="0" smtClean="0">
                <a:latin typeface="Verdana" pitchFamily="34" charset="0"/>
                <a:cs typeface="Courier New" pitchFamily="49" charset="0"/>
                <a:sym typeface="Symbol" pitchFamily="18" charset="2"/>
              </a:rPr>
              <a:t>the frequency  </a:t>
            </a:r>
            <a:r>
              <a:rPr lang="it-IT" sz="2000" i="1" dirty="0">
                <a:latin typeface="Times New Roman" pitchFamily="18" charset="0"/>
                <a:cs typeface="Times New Roman" pitchFamily="18" charset="0"/>
                <a:sym typeface="Symbol" pitchFamily="18" charset="2"/>
              </a:rPr>
              <a:t>f</a:t>
            </a:r>
            <a:r>
              <a:rPr lang="it-IT" b="1" baseline="-25000" dirty="0">
                <a:latin typeface="Courier New" pitchFamily="49" charset="0"/>
                <a:cs typeface="Courier New" pitchFamily="49" charset="0"/>
                <a:sym typeface="Symbol" pitchFamily="18" charset="2"/>
              </a:rPr>
              <a:t>G</a:t>
            </a:r>
            <a:r>
              <a:rPr lang="it-IT" dirty="0">
                <a:latin typeface="Verdana" pitchFamily="34" charset="0"/>
                <a:cs typeface="Courier New" pitchFamily="49" charset="0"/>
                <a:sym typeface="Symbol" pitchFamily="18" charset="2"/>
              </a:rPr>
              <a:t> </a:t>
            </a:r>
            <a:r>
              <a:rPr lang="it-IT" dirty="0" smtClean="0">
                <a:latin typeface="Verdana" pitchFamily="34" charset="0"/>
                <a:cs typeface="Courier New" pitchFamily="49" charset="0"/>
                <a:sym typeface="Symbol" pitchFamily="18" charset="2"/>
              </a:rPr>
              <a:t>is equal to 0.159 (1063</a:t>
            </a:r>
            <a:r>
              <a:rPr lang="it-IT" dirty="0" smtClean="0">
                <a:latin typeface="Verdana" pitchFamily="34" charset="0"/>
                <a:ea typeface="Verdana" pitchFamily="34" charset="0"/>
                <a:cs typeface="Verdana" pitchFamily="34" charset="0"/>
                <a:sym typeface="Symbol" pitchFamily="18" charset="2"/>
              </a:rPr>
              <a:t>)</a:t>
            </a:r>
            <a:r>
              <a:rPr lang="en-US" dirty="0" smtClean="0">
                <a:latin typeface="Verdana" pitchFamily="34" charset="0"/>
                <a:ea typeface="Verdana" pitchFamily="34" charset="0"/>
                <a:cs typeface="Verdana" pitchFamily="34" charset="0"/>
              </a:rPr>
              <a:t> </a:t>
            </a:r>
            <a:endParaRPr lang="it-IT" dirty="0">
              <a:latin typeface="Verdana" pitchFamily="34" charset="0"/>
              <a:cs typeface="Courier New" pitchFamily="49" charset="0"/>
              <a:sym typeface="Symbol" pitchFamily="18" charset="2"/>
            </a:endParaRPr>
          </a:p>
          <a:p>
            <a:pPr marL="1371600" lvl="2" indent="-457200" algn="just">
              <a:spcBef>
                <a:spcPct val="20000"/>
              </a:spcBef>
              <a:buSzPct val="70000"/>
              <a:buFontTx/>
              <a:buBlip>
                <a:blip r:embed="rId3"/>
              </a:buBlip>
              <a:defRPr/>
            </a:pPr>
            <a:r>
              <a:rPr lang="it-IT" dirty="0" smtClean="0">
                <a:latin typeface="Verdana" pitchFamily="34" charset="0"/>
                <a:cs typeface="Courier New" pitchFamily="49" charset="0"/>
                <a:sym typeface="Symbol" pitchFamily="18" charset="2"/>
              </a:rPr>
              <a:t>For </a:t>
            </a:r>
            <a:r>
              <a:rPr lang="it-IT" b="1" dirty="0" smtClean="0">
                <a:latin typeface="Courier New" pitchFamily="49" charset="0"/>
                <a:cs typeface="Courier New" pitchFamily="49" charset="0"/>
                <a:sym typeface="Symbol" pitchFamily="18" charset="2"/>
              </a:rPr>
              <a:t>G </a:t>
            </a:r>
            <a:r>
              <a:rPr lang="it-IT" dirty="0" smtClean="0">
                <a:latin typeface="Verdana" pitchFamily="34" charset="0"/>
                <a:ea typeface="Verdana" pitchFamily="34" charset="0"/>
                <a:cs typeface="Verdana" pitchFamily="34" charset="0"/>
                <a:sym typeface="Symbol" pitchFamily="18" charset="2"/>
              </a:rPr>
              <a:t>and</a:t>
            </a:r>
            <a:r>
              <a:rPr lang="it-IT" b="1" dirty="0" smtClean="0">
                <a:latin typeface="Courier New" pitchFamily="49" charset="0"/>
                <a:cs typeface="Courier New" pitchFamily="49" charset="0"/>
                <a:sym typeface="Symbol" pitchFamily="18" charset="2"/>
              </a:rPr>
              <a:t> A, </a:t>
            </a:r>
            <a:r>
              <a:rPr lang="it-IT" sz="2000" i="1" dirty="0" smtClean="0">
                <a:latin typeface="Times New Roman" pitchFamily="18" charset="0"/>
                <a:cs typeface="Times New Roman" pitchFamily="18" charset="0"/>
                <a:sym typeface="Symbol" pitchFamily="18" charset="2"/>
              </a:rPr>
              <a:t>P</a:t>
            </a:r>
            <a:r>
              <a:rPr lang="it-IT" b="1" baseline="-25000" dirty="0" smtClean="0">
                <a:latin typeface="Courier New" pitchFamily="49" charset="0"/>
                <a:cs typeface="Courier New" pitchFamily="49" charset="0"/>
                <a:sym typeface="Symbol" pitchFamily="18" charset="2"/>
              </a:rPr>
              <a:t>G,A</a:t>
            </a:r>
            <a:r>
              <a:rPr lang="it-IT" dirty="0">
                <a:latin typeface="Verdana" pitchFamily="34" charset="0"/>
                <a:cs typeface="Courier New" pitchFamily="49" charset="0"/>
                <a:sym typeface="Symbol" pitchFamily="18" charset="2"/>
              </a:rPr>
              <a:t></a:t>
            </a:r>
            <a:r>
              <a:rPr lang="it-IT" sz="2000" i="1" dirty="0">
                <a:latin typeface="Times New Roman" pitchFamily="18" charset="0"/>
                <a:cs typeface="Times New Roman" pitchFamily="18" charset="0"/>
                <a:sym typeface="Symbol" pitchFamily="18" charset="2"/>
              </a:rPr>
              <a:t>log</a:t>
            </a:r>
            <a:r>
              <a:rPr lang="it-IT" dirty="0">
                <a:latin typeface="Verdana" pitchFamily="34" charset="0"/>
                <a:cs typeface="Courier New" pitchFamily="49" charset="0"/>
                <a:sym typeface="Symbol" pitchFamily="18" charset="2"/>
              </a:rPr>
              <a:t>(0.01560.159)1.01 </a:t>
            </a:r>
            <a:endParaRPr lang="it-IT" sz="2000" dirty="0">
              <a:latin typeface="Verdana" pitchFamily="34" charset="0"/>
            </a:endParaRPr>
          </a:p>
          <a:p>
            <a:pPr marL="914400" lvl="1" indent="-457200" algn="just">
              <a:spcBef>
                <a:spcPct val="20000"/>
              </a:spcBef>
              <a:buSzPct val="90000"/>
              <a:buFont typeface="Arial" charset="0"/>
              <a:buAutoNum type="arabicParenR" startAt="6"/>
              <a:defRPr/>
            </a:pPr>
            <a:r>
              <a:rPr lang="en-US" sz="2000" dirty="0" smtClean="0">
                <a:latin typeface="Verdana" pitchFamily="34" charset="0"/>
                <a:ea typeface="Verdana" pitchFamily="34" charset="0"/>
                <a:cs typeface="Verdana" pitchFamily="34" charset="0"/>
              </a:rPr>
              <a:t>By repeating the above procedure for each pair of amino acids we can obtain all the </a:t>
            </a:r>
            <a:r>
              <a:rPr lang="en-US" sz="2000" dirty="0" err="1" smtClean="0">
                <a:latin typeface="Verdana" pitchFamily="34" charset="0"/>
                <a:ea typeface="Verdana" pitchFamily="34" charset="0"/>
                <a:cs typeface="Verdana" pitchFamily="34" charset="0"/>
              </a:rPr>
              <a:t>extradiagonal</a:t>
            </a:r>
            <a:r>
              <a:rPr lang="en-US" sz="2000" dirty="0" smtClean="0">
                <a:latin typeface="Verdana" pitchFamily="34" charset="0"/>
                <a:ea typeface="Verdana" pitchFamily="34" charset="0"/>
                <a:cs typeface="Verdana" pitchFamily="34" charset="0"/>
              </a:rPr>
              <a:t> values ​​of the PAM matrix, whereas</a:t>
            </a:r>
            <a:r>
              <a:rPr lang="it-IT" sz="2000" dirty="0" smtClean="0">
                <a:latin typeface="Verdana" pitchFamily="34" charset="0"/>
              </a:rPr>
              <a:t> </a:t>
            </a:r>
            <a:r>
              <a:rPr lang="it-IT" sz="2200" i="1" dirty="0">
                <a:latin typeface="Times New Roman" pitchFamily="18" charset="0"/>
                <a:cs typeface="Times New Roman" pitchFamily="18" charset="0"/>
              </a:rPr>
              <a:t>P</a:t>
            </a:r>
            <a:r>
              <a:rPr lang="it-IT" sz="2200" i="1" baseline="-25000" dirty="0">
                <a:latin typeface="Times New Roman" pitchFamily="18" charset="0"/>
                <a:cs typeface="Times New Roman" pitchFamily="18" charset="0"/>
              </a:rPr>
              <a:t>ii</a:t>
            </a:r>
            <a:r>
              <a:rPr lang="it-IT" sz="2200" i="1" dirty="0">
                <a:latin typeface="Times New Roman" pitchFamily="18" charset="0"/>
                <a:cs typeface="Times New Roman" pitchFamily="18" charset="0"/>
              </a:rPr>
              <a:t> </a:t>
            </a:r>
            <a:r>
              <a:rPr lang="it-IT" sz="2000" dirty="0" smtClean="0">
                <a:latin typeface="Verdana" pitchFamily="34" charset="0"/>
              </a:rPr>
              <a:t>are calculated posing </a:t>
            </a:r>
            <a:r>
              <a:rPr lang="it-IT" sz="2200" i="1" dirty="0">
                <a:latin typeface="Times New Roman" pitchFamily="18" charset="0"/>
                <a:cs typeface="Times New Roman" pitchFamily="18" charset="0"/>
              </a:rPr>
              <a:t>M</a:t>
            </a:r>
            <a:r>
              <a:rPr lang="it-IT" sz="2200" i="1" baseline="-25000" dirty="0">
                <a:latin typeface="Times New Roman" pitchFamily="18" charset="0"/>
                <a:cs typeface="Times New Roman" pitchFamily="18" charset="0"/>
              </a:rPr>
              <a:t>ii</a:t>
            </a:r>
            <a:r>
              <a:rPr lang="it-IT" sz="1000" i="1" baseline="-25000" dirty="0">
                <a:latin typeface="Times New Roman" pitchFamily="18" charset="0"/>
                <a:cs typeface="Times New Roman" pitchFamily="18" charset="0"/>
              </a:rPr>
              <a:t> </a:t>
            </a:r>
            <a:r>
              <a:rPr lang="it-IT" sz="2000" dirty="0">
                <a:latin typeface="Verdana" pitchFamily="34" charset="0"/>
                <a:sym typeface="Symbol" pitchFamily="18" charset="2"/>
              </a:rPr>
              <a:t>1</a:t>
            </a:r>
            <a:r>
              <a:rPr lang="it-IT" sz="2200" i="1" dirty="0">
                <a:latin typeface="Times New Roman" pitchFamily="18" charset="0"/>
                <a:cs typeface="Times New Roman" pitchFamily="18" charset="0"/>
                <a:sym typeface="Symbol" pitchFamily="18" charset="2"/>
              </a:rPr>
              <a:t>n</a:t>
            </a:r>
            <a:r>
              <a:rPr lang="it-IT" sz="2200" i="1" baseline="-25000" dirty="0">
                <a:latin typeface="Times New Roman" pitchFamily="18" charset="0"/>
                <a:cs typeface="Times New Roman" pitchFamily="18" charset="0"/>
                <a:sym typeface="Symbol" pitchFamily="18" charset="2"/>
              </a:rPr>
              <a:t>i</a:t>
            </a:r>
            <a:r>
              <a:rPr lang="it-IT" sz="2000" dirty="0">
                <a:latin typeface="Verdana" pitchFamily="34" charset="0"/>
                <a:sym typeface="Symbol" pitchFamily="18" charset="2"/>
              </a:rPr>
              <a:t> </a:t>
            </a:r>
            <a:r>
              <a:rPr lang="it-IT" sz="2000" dirty="0" smtClean="0">
                <a:latin typeface="Verdana" pitchFamily="34" charset="0"/>
                <a:sym typeface="Symbol" pitchFamily="18" charset="2"/>
              </a:rPr>
              <a:t>and executing </a:t>
            </a:r>
            <a:r>
              <a:rPr lang="it-IT" dirty="0">
                <a:latin typeface="Verdana" pitchFamily="34" charset="0"/>
                <a:sym typeface="Symbol" pitchFamily="18" charset="2"/>
              </a:rPr>
              <a:t>6)</a:t>
            </a:r>
            <a:r>
              <a:rPr lang="it-IT" sz="2000" dirty="0">
                <a:latin typeface="Verdana" pitchFamily="34" charset="0"/>
                <a:sym typeface="Symbol" pitchFamily="18" charset="2"/>
              </a:rPr>
              <a:t> </a:t>
            </a:r>
            <a:endParaRPr lang="it-IT" sz="2000" dirty="0">
              <a:latin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12</a:t>
            </a:r>
            <a:endParaRPr lang="it-IT" dirty="0" smtClean="0">
              <a:effectLst>
                <a:outerShdw blurRad="38100" dist="38100" dir="2700000" algn="tl">
                  <a:srgbClr val="000000">
                    <a:alpha val="43137"/>
                  </a:srgbClr>
                </a:outerShdw>
              </a:effectLst>
              <a:latin typeface="Verdana" pitchFamily="34" charset="0"/>
            </a:endParaRPr>
          </a:p>
        </p:txBody>
      </p:sp>
      <p:sp>
        <p:nvSpPr>
          <p:cNvPr id="36868" name="Segnaposto numero diapositiva 3"/>
          <p:cNvSpPr>
            <a:spLocks noGrp="1"/>
          </p:cNvSpPr>
          <p:nvPr>
            <p:ph type="sldNum" sz="quarter" idx="12"/>
          </p:nvPr>
        </p:nvSpPr>
        <p:spPr>
          <a:noFill/>
        </p:spPr>
        <p:txBody>
          <a:bodyPr/>
          <a:lstStyle/>
          <a:p>
            <a:fld id="{ECED424E-FB8C-40E1-81CF-D4993F3BA5EC}" type="slidenum">
              <a:rPr lang="it-IT" smtClean="0"/>
              <a:pPr/>
              <a:t>36</a:t>
            </a:fld>
            <a:endParaRPr lang="it-IT" dirty="0" smtClean="0"/>
          </a:p>
        </p:txBody>
      </p:sp>
      <p:sp>
        <p:nvSpPr>
          <p:cNvPr id="36867" name="Rectangle 3"/>
          <p:cNvSpPr>
            <a:spLocks noGrp="1" noChangeArrowheads="1"/>
          </p:cNvSpPr>
          <p:nvPr>
            <p:ph type="body" idx="1"/>
          </p:nvPr>
        </p:nvSpPr>
        <p:spPr>
          <a:xfrm>
            <a:off x="457200" y="1295400"/>
            <a:ext cx="8382000" cy="4953000"/>
          </a:xfrm>
        </p:spPr>
        <p:txBody>
          <a:bodyPr/>
          <a:lstStyle/>
          <a:p>
            <a:pPr algn="just" eaLnBrk="1" hangingPunct="1">
              <a:buFontTx/>
              <a:buBlip>
                <a:blip r:embed="rId2"/>
              </a:buBlip>
            </a:pPr>
            <a:r>
              <a:rPr lang="en-US" sz="2200" dirty="0" smtClean="0">
                <a:latin typeface="Verdana" pitchFamily="34" charset="0"/>
                <a:ea typeface="Verdana" pitchFamily="34" charset="0"/>
                <a:cs typeface="Verdana" pitchFamily="34" charset="0"/>
              </a:rPr>
              <a:t>High order PAM matrices are generated by successive multiplications of the PAM 1 matrix, since the probability of two independent events is equal to the product of the probabilities of each individual event</a:t>
            </a:r>
          </a:p>
          <a:p>
            <a:pPr algn="just" eaLnBrk="1" hangingPunct="1">
              <a:buBlip>
                <a:blip r:embed="rId2"/>
              </a:buBlip>
            </a:pPr>
            <a:r>
              <a:rPr lang="en-US" sz="2200" dirty="0" smtClean="0">
                <a:latin typeface="Verdana" pitchFamily="34" charset="0"/>
                <a:ea typeface="Verdana" pitchFamily="34" charset="0"/>
                <a:cs typeface="Verdana" pitchFamily="34" charset="0"/>
              </a:rPr>
              <a:t>While for the PAM 1 matrix it holds that a mutational event corresponds to a difference of </a:t>
            </a:r>
            <a:r>
              <a:rPr lang="it-IT" sz="2200" dirty="0" smtClean="0">
                <a:latin typeface="Verdana" pitchFamily="34" charset="0"/>
                <a:sym typeface="Symbol" pitchFamily="18" charset="2"/>
              </a:rPr>
              <a:t></a:t>
            </a:r>
            <a:r>
              <a:rPr lang="en-US" sz="2200" dirty="0" smtClean="0">
                <a:latin typeface="Verdana" pitchFamily="34" charset="0"/>
                <a:ea typeface="Verdana" pitchFamily="34" charset="0"/>
                <a:cs typeface="Verdana" pitchFamily="34" charset="0"/>
              </a:rPr>
              <a:t>1%, this is not true for higher order PAM matrices</a:t>
            </a:r>
          </a:p>
          <a:p>
            <a:pPr algn="just" eaLnBrk="1" hangingPunct="1">
              <a:buBlip>
                <a:blip r:embed="rId2"/>
              </a:buBlip>
            </a:pPr>
            <a:r>
              <a:rPr lang="en-US" sz="2200" dirty="0" smtClean="0">
                <a:latin typeface="Verdana" pitchFamily="34" charset="0"/>
                <a:ea typeface="Verdana" pitchFamily="34" charset="0"/>
                <a:cs typeface="Verdana" pitchFamily="34" charset="0"/>
              </a:rPr>
              <a:t>Indeed, subsequent mutations have a gradually increasing chance to happen in correspondence of already mutated amino acids</a:t>
            </a:r>
          </a:p>
          <a:p>
            <a:pPr algn="just" eaLnBrk="1" hangingPunct="1">
              <a:buBlip>
                <a:blip r:embed="rId2"/>
              </a:buBlip>
            </a:pPr>
            <a:r>
              <a:rPr lang="en-US" sz="2200" dirty="0" smtClean="0">
                <a:latin typeface="Verdana" pitchFamily="34" charset="0"/>
                <a:ea typeface="Verdana" pitchFamily="34" charset="0"/>
                <a:cs typeface="Verdana" pitchFamily="34" charset="0"/>
              </a:rPr>
              <a:t>The degree of difference increases with the increase in the number of mutations, but while the number of mutations can tend to infinity, the difference tends asymptotically to 100%</a:t>
            </a:r>
            <a:endParaRPr lang="it-IT" sz="2200" dirty="0" smtClean="0">
              <a:latin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13</a:t>
            </a:r>
            <a:endParaRPr lang="it-IT" dirty="0" smtClean="0">
              <a:effectLst>
                <a:outerShdw blurRad="38100" dist="38100" dir="2700000" algn="tl">
                  <a:srgbClr val="000000">
                    <a:alpha val="43137"/>
                  </a:srgbClr>
                </a:outerShdw>
              </a:effectLst>
              <a:latin typeface="Verdana" pitchFamily="34" charset="0"/>
            </a:endParaRPr>
          </a:p>
        </p:txBody>
      </p:sp>
      <p:sp>
        <p:nvSpPr>
          <p:cNvPr id="37891" name="Rectangle 3"/>
          <p:cNvSpPr>
            <a:spLocks noGrp="1" noChangeArrowheads="1"/>
          </p:cNvSpPr>
          <p:nvPr>
            <p:ph type="body" idx="1"/>
          </p:nvPr>
        </p:nvSpPr>
        <p:spPr>
          <a:xfrm>
            <a:off x="457200" y="1600200"/>
            <a:ext cx="8305800" cy="4953000"/>
          </a:xfrm>
        </p:spPr>
        <p:txBody>
          <a:bodyPr/>
          <a:lstStyle/>
          <a:p>
            <a:pPr algn="just" eaLnBrk="1" hangingPunct="1">
              <a:buFontTx/>
              <a:buBlip>
                <a:blip r:embed="rId2"/>
              </a:buBlip>
            </a:pPr>
            <a:r>
              <a:rPr lang="en-US" sz="2000" dirty="0" smtClean="0">
                <a:latin typeface="Verdana" pitchFamily="34" charset="0"/>
                <a:ea typeface="Verdana" pitchFamily="34" charset="0"/>
                <a:cs typeface="Verdana" pitchFamily="34" charset="0"/>
              </a:rPr>
              <a:t>The choice of the most suitable PAM matrix with respect to a particular alignment of sequences, depends on their length and on their correlation degree </a:t>
            </a:r>
          </a:p>
          <a:p>
            <a:pPr algn="just" eaLnBrk="1" hangingPunct="1">
              <a:buFontTx/>
              <a:buBlip>
                <a:blip r:embed="rId2"/>
              </a:buBlip>
            </a:pPr>
            <a:r>
              <a:rPr lang="en-US" sz="2000" dirty="0" smtClean="0">
                <a:latin typeface="Verdana" pitchFamily="34" charset="0"/>
                <a:ea typeface="Verdana" pitchFamily="34" charset="0"/>
                <a:cs typeface="Verdana" pitchFamily="34" charset="0"/>
              </a:rPr>
              <a:t>PAM 2 is calculated from PAM 1 assuming another evolutionary step</a:t>
            </a:r>
          </a:p>
          <a:p>
            <a:pPr algn="just" eaLnBrk="1" hangingPunct="1">
              <a:buBlip>
                <a:blip r:embed="rId2"/>
              </a:buBlip>
            </a:pPr>
            <a:r>
              <a:rPr lang="it-IT" sz="2000" dirty="0" smtClean="0">
                <a:latin typeface="Verdana" pitchFamily="34" charset="0"/>
              </a:rPr>
              <a:t>PAM </a:t>
            </a:r>
            <a:r>
              <a:rPr lang="it-IT" sz="2200" i="1" dirty="0" smtClean="0">
                <a:latin typeface="Times New Roman" pitchFamily="18" charset="0"/>
                <a:cs typeface="Times New Roman" pitchFamily="18" charset="0"/>
              </a:rPr>
              <a:t>n</a:t>
            </a:r>
            <a:r>
              <a:rPr lang="it-IT" sz="2000" dirty="0" smtClean="0">
                <a:latin typeface="Verdana" pitchFamily="34" charset="0"/>
              </a:rPr>
              <a:t> is obtained from PAM </a:t>
            </a:r>
            <a:r>
              <a:rPr lang="it-IT" sz="2200" i="1" dirty="0" smtClean="0">
                <a:latin typeface="Times New Roman" pitchFamily="18" charset="0"/>
                <a:cs typeface="Times New Roman" pitchFamily="18" charset="0"/>
              </a:rPr>
              <a:t>n</a:t>
            </a:r>
            <a:r>
              <a:rPr lang="it-IT" sz="2000" dirty="0" smtClean="0">
                <a:latin typeface="Verdana" pitchFamily="34" charset="0"/>
                <a:sym typeface="Symbol" pitchFamily="18" charset="2"/>
              </a:rPr>
              <a:t></a:t>
            </a:r>
            <a:r>
              <a:rPr lang="it-IT" sz="2000" dirty="0" smtClean="0">
                <a:latin typeface="Verdana" pitchFamily="34" charset="0"/>
              </a:rPr>
              <a:t>1</a:t>
            </a:r>
          </a:p>
          <a:p>
            <a:pPr algn="just" eaLnBrk="1" hangingPunct="1">
              <a:buFontTx/>
              <a:buBlip>
                <a:blip r:embed="rId2"/>
              </a:buBlip>
            </a:pPr>
            <a:r>
              <a:rPr lang="en-US" sz="2000" dirty="0" smtClean="0">
                <a:latin typeface="Verdana" pitchFamily="34" charset="0"/>
                <a:ea typeface="Verdana" pitchFamily="34" charset="0"/>
                <a:cs typeface="Verdana" pitchFamily="34" charset="0"/>
              </a:rPr>
              <a:t>PAM 100, therefore, represents 100 evolutionary steps, in each of which there was a 1% of substitutions more compared to the previous step</a:t>
            </a:r>
            <a:endParaRPr lang="it-IT" sz="2000" dirty="0" smtClean="0">
              <a:latin typeface="Verdana" pitchFamily="34" charset="0"/>
              <a:ea typeface="Verdana" pitchFamily="34" charset="0"/>
              <a:cs typeface="Verdana" pitchFamily="34" charset="0"/>
            </a:endParaRPr>
          </a:p>
        </p:txBody>
      </p:sp>
      <p:sp>
        <p:nvSpPr>
          <p:cNvPr id="37892" name="Segnaposto numero diapositiva 3"/>
          <p:cNvSpPr>
            <a:spLocks noGrp="1"/>
          </p:cNvSpPr>
          <p:nvPr>
            <p:ph type="sldNum" sz="quarter" idx="12"/>
          </p:nvPr>
        </p:nvSpPr>
        <p:spPr>
          <a:noFill/>
        </p:spPr>
        <p:txBody>
          <a:bodyPr/>
          <a:lstStyle/>
          <a:p>
            <a:fld id="{E4E7FA35-1809-4D4C-A0A3-862664D58B6A}" type="slidenum">
              <a:rPr lang="it-IT" smtClean="0"/>
              <a:pPr/>
              <a:t>37</a:t>
            </a:fld>
            <a:endParaRPr lang="it-IT" smtClean="0"/>
          </a:p>
        </p:txBody>
      </p:sp>
      <p:sp>
        <p:nvSpPr>
          <p:cNvPr id="37893" name="Line 6"/>
          <p:cNvSpPr>
            <a:spLocks noChangeShapeType="1"/>
          </p:cNvSpPr>
          <p:nvPr/>
        </p:nvSpPr>
        <p:spPr bwMode="auto">
          <a:xfrm>
            <a:off x="2362200" y="5699125"/>
            <a:ext cx="4343400" cy="0"/>
          </a:xfrm>
          <a:prstGeom prst="line">
            <a:avLst/>
          </a:prstGeom>
          <a:noFill/>
          <a:ln w="50800">
            <a:solidFill>
              <a:srgbClr val="0066FF"/>
            </a:solidFill>
            <a:round/>
            <a:headEnd/>
            <a:tailEnd type="triangle" w="med" len="med"/>
          </a:ln>
        </p:spPr>
        <p:txBody>
          <a:bodyPr/>
          <a:lstStyle/>
          <a:p>
            <a:endParaRPr lang="it-IT"/>
          </a:p>
        </p:txBody>
      </p:sp>
      <p:sp>
        <p:nvSpPr>
          <p:cNvPr id="35847" name="Text Box 7"/>
          <p:cNvSpPr txBox="1">
            <a:spLocks noChangeArrowheads="1"/>
          </p:cNvSpPr>
          <p:nvPr/>
        </p:nvSpPr>
        <p:spPr bwMode="auto">
          <a:xfrm>
            <a:off x="2209800" y="5821363"/>
            <a:ext cx="719138" cy="274637"/>
          </a:xfrm>
          <a:prstGeom prst="rect">
            <a:avLst/>
          </a:prstGeom>
          <a:noFill/>
          <a:ln w="9525">
            <a:noFill/>
            <a:miter lim="800000"/>
            <a:headEnd/>
            <a:tailEnd/>
          </a:ln>
          <a:effectLst/>
        </p:spPr>
        <p:txBody>
          <a:bodyPr wrap="none">
            <a:spAutoFit/>
          </a:bodyPr>
          <a:lstStyle/>
          <a:p>
            <a:pPr eaLnBrk="0" hangingPunct="0">
              <a:defRPr/>
            </a:pPr>
            <a:r>
              <a:rPr lang="it-IT" sz="1200" b="1" dirty="0">
                <a:solidFill>
                  <a:srgbClr val="0066FF"/>
                </a:solidFill>
                <a:effectLst>
                  <a:outerShdw blurRad="38100" dist="38100" dir="2700000" algn="tl">
                    <a:srgbClr val="000000">
                      <a:alpha val="43137"/>
                    </a:srgbClr>
                  </a:outerShdw>
                </a:effectLst>
                <a:latin typeface="Verdana" pitchFamily="34" charset="0"/>
              </a:rPr>
              <a:t>PAM 1</a:t>
            </a:r>
          </a:p>
        </p:txBody>
      </p:sp>
      <p:sp>
        <p:nvSpPr>
          <p:cNvPr id="35848" name="Text Box 8"/>
          <p:cNvSpPr txBox="1">
            <a:spLocks noChangeArrowheads="1"/>
          </p:cNvSpPr>
          <p:nvPr/>
        </p:nvSpPr>
        <p:spPr bwMode="auto">
          <a:xfrm>
            <a:off x="3671888" y="5821363"/>
            <a:ext cx="935037" cy="274637"/>
          </a:xfrm>
          <a:prstGeom prst="rect">
            <a:avLst/>
          </a:prstGeom>
          <a:noFill/>
          <a:ln w="9525">
            <a:noFill/>
            <a:miter lim="800000"/>
            <a:headEnd/>
            <a:tailEnd/>
          </a:ln>
          <a:effectLst/>
        </p:spPr>
        <p:txBody>
          <a:bodyPr wrap="none">
            <a:spAutoFit/>
          </a:bodyPr>
          <a:lstStyle/>
          <a:p>
            <a:pPr eaLnBrk="0" hangingPunct="0">
              <a:defRPr/>
            </a:pPr>
            <a:r>
              <a:rPr lang="it-IT" sz="1200" b="1" dirty="0">
                <a:solidFill>
                  <a:srgbClr val="0066FF"/>
                </a:solidFill>
                <a:effectLst>
                  <a:outerShdw blurRad="38100" dist="38100" dir="2700000" algn="tl">
                    <a:srgbClr val="000000">
                      <a:alpha val="43137"/>
                    </a:srgbClr>
                  </a:outerShdw>
                </a:effectLst>
                <a:latin typeface="Verdana" pitchFamily="34" charset="0"/>
              </a:rPr>
              <a:t>PAM 100</a:t>
            </a:r>
          </a:p>
        </p:txBody>
      </p:sp>
      <p:sp>
        <p:nvSpPr>
          <p:cNvPr id="35849" name="Text Box 9"/>
          <p:cNvSpPr txBox="1">
            <a:spLocks noChangeArrowheads="1"/>
          </p:cNvSpPr>
          <p:nvPr/>
        </p:nvSpPr>
        <p:spPr bwMode="auto">
          <a:xfrm>
            <a:off x="5957888" y="5821363"/>
            <a:ext cx="935037" cy="274637"/>
          </a:xfrm>
          <a:prstGeom prst="rect">
            <a:avLst/>
          </a:prstGeom>
          <a:noFill/>
          <a:ln w="9525">
            <a:noFill/>
            <a:miter lim="800000"/>
            <a:headEnd/>
            <a:tailEnd/>
          </a:ln>
          <a:effectLst/>
        </p:spPr>
        <p:txBody>
          <a:bodyPr wrap="none">
            <a:spAutoFit/>
          </a:bodyPr>
          <a:lstStyle/>
          <a:p>
            <a:pPr eaLnBrk="0" hangingPunct="0">
              <a:defRPr/>
            </a:pPr>
            <a:r>
              <a:rPr lang="it-IT" sz="1200" b="1" dirty="0">
                <a:solidFill>
                  <a:srgbClr val="0066FF"/>
                </a:solidFill>
                <a:effectLst>
                  <a:outerShdw blurRad="38100" dist="38100" dir="2700000" algn="tl">
                    <a:srgbClr val="000000">
                      <a:alpha val="43137"/>
                    </a:srgbClr>
                  </a:outerShdw>
                </a:effectLst>
                <a:latin typeface="Verdana" pitchFamily="34" charset="0"/>
              </a:rPr>
              <a:t>PAM 250</a:t>
            </a:r>
          </a:p>
        </p:txBody>
      </p:sp>
      <p:sp>
        <p:nvSpPr>
          <p:cNvPr id="35850" name="Text Box 10"/>
          <p:cNvSpPr txBox="1">
            <a:spLocks noChangeArrowheads="1"/>
          </p:cNvSpPr>
          <p:nvPr/>
        </p:nvSpPr>
        <p:spPr bwMode="auto">
          <a:xfrm>
            <a:off x="2667000" y="4889500"/>
            <a:ext cx="1752600" cy="461665"/>
          </a:xfrm>
          <a:prstGeom prst="rect">
            <a:avLst/>
          </a:prstGeom>
          <a:noFill/>
          <a:ln w="9525">
            <a:noFill/>
            <a:miter lim="800000"/>
            <a:headEnd/>
            <a:tailEnd/>
          </a:ln>
          <a:effectLst/>
        </p:spPr>
        <p:txBody>
          <a:bodyPr>
            <a:spAutoFit/>
          </a:bodyPr>
          <a:lstStyle/>
          <a:p>
            <a:pPr algn="just" eaLnBrk="0" hangingPunct="0">
              <a:defRPr/>
            </a:pPr>
            <a:r>
              <a:rPr lang="it-IT" sz="1200" b="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phylogenetically close sequences</a:t>
            </a:r>
            <a:endParaRPr lang="it-IT" sz="1200" b="1"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5851" name="Text Box 11"/>
          <p:cNvSpPr txBox="1">
            <a:spLocks noChangeArrowheads="1"/>
          </p:cNvSpPr>
          <p:nvPr/>
        </p:nvSpPr>
        <p:spPr bwMode="auto">
          <a:xfrm>
            <a:off x="4953000" y="4889500"/>
            <a:ext cx="1752600" cy="461665"/>
          </a:xfrm>
          <a:prstGeom prst="rect">
            <a:avLst/>
          </a:prstGeom>
          <a:noFill/>
          <a:ln w="9525">
            <a:noFill/>
            <a:miter lim="800000"/>
            <a:headEnd/>
            <a:tailEnd/>
          </a:ln>
          <a:effectLst/>
        </p:spPr>
        <p:txBody>
          <a:bodyPr>
            <a:spAutoFit/>
          </a:bodyPr>
          <a:lstStyle/>
          <a:p>
            <a:pPr algn="just" eaLnBrk="0" hangingPunct="0">
              <a:defRPr/>
            </a:pPr>
            <a:r>
              <a:rPr lang="it-IT" sz="1200" b="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phylogenetically distant sequences</a:t>
            </a:r>
            <a:endParaRPr lang="it-IT" sz="1200" b="1"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14</a:t>
            </a:r>
            <a:endParaRPr lang="it-IT" dirty="0" smtClean="0">
              <a:effectLst>
                <a:outerShdw blurRad="38100" dist="38100" dir="2700000" algn="tl">
                  <a:srgbClr val="000000">
                    <a:alpha val="43137"/>
                  </a:srgbClr>
                </a:outerShdw>
              </a:effectLst>
              <a:latin typeface="Verdana" pitchFamily="34" charset="0"/>
            </a:endParaRPr>
          </a:p>
        </p:txBody>
      </p:sp>
      <p:sp>
        <p:nvSpPr>
          <p:cNvPr id="38915" name="Segnaposto numero diapositiva 3"/>
          <p:cNvSpPr>
            <a:spLocks noGrp="1"/>
          </p:cNvSpPr>
          <p:nvPr>
            <p:ph type="sldNum" sz="quarter" idx="12"/>
          </p:nvPr>
        </p:nvSpPr>
        <p:spPr>
          <a:noFill/>
        </p:spPr>
        <p:txBody>
          <a:bodyPr/>
          <a:lstStyle/>
          <a:p>
            <a:fld id="{E16698C3-F247-49B8-9392-4B9B5FCDA2AB}" type="slidenum">
              <a:rPr lang="it-IT" smtClean="0"/>
              <a:pPr/>
              <a:t>38</a:t>
            </a:fld>
            <a:endParaRPr lang="it-IT" smtClean="0"/>
          </a:p>
        </p:txBody>
      </p:sp>
      <p:pic>
        <p:nvPicPr>
          <p:cNvPr id="38916" name="Immagine 5" descr="PAM250.JPG"/>
          <p:cNvPicPr>
            <a:picLocks noChangeAspect="1"/>
          </p:cNvPicPr>
          <p:nvPr/>
        </p:nvPicPr>
        <p:blipFill>
          <a:blip r:embed="rId2" cstate="print"/>
          <a:srcRect/>
          <a:stretch>
            <a:fillRect/>
          </a:stretch>
        </p:blipFill>
        <p:spPr bwMode="auto">
          <a:xfrm>
            <a:off x="1371600" y="1676400"/>
            <a:ext cx="6797675" cy="3886200"/>
          </a:xfrm>
          <a:prstGeom prst="rect">
            <a:avLst/>
          </a:prstGeom>
          <a:noFill/>
          <a:ln w="38100" cmpd="dbl">
            <a:solidFill>
              <a:srgbClr val="FF0000"/>
            </a:solidFill>
            <a:miter lim="800000"/>
            <a:headEnd/>
            <a:tailEnd/>
          </a:ln>
        </p:spPr>
      </p:pic>
      <p:sp>
        <p:nvSpPr>
          <p:cNvPr id="7" name="CasellaDiTesto 6"/>
          <p:cNvSpPr txBox="1"/>
          <p:nvPr/>
        </p:nvSpPr>
        <p:spPr>
          <a:xfrm>
            <a:off x="3657600" y="5638800"/>
            <a:ext cx="2209800" cy="369888"/>
          </a:xfrm>
          <a:prstGeom prst="rect">
            <a:avLst/>
          </a:prstGeom>
          <a:noFill/>
        </p:spPr>
        <p:txBody>
          <a:bodyPr>
            <a:spAutoFit/>
          </a:bodyPr>
          <a:lstStyle/>
          <a:p>
            <a:pPr>
              <a:defRPr/>
            </a:pPr>
            <a:r>
              <a:rPr lang="it-IT" dirty="0" smtClean="0">
                <a:effectLst>
                  <a:outerShdw blurRad="38100" dist="38100" dir="2700000" algn="tl">
                    <a:srgbClr val="000000">
                      <a:alpha val="43137"/>
                    </a:srgbClr>
                  </a:outerShdw>
                </a:effectLst>
                <a:latin typeface="Verdana" pitchFamily="34" charset="0"/>
              </a:rPr>
              <a:t>PAM 250 matrix</a:t>
            </a:r>
            <a:endParaRPr lang="it-IT" dirty="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matrices </a:t>
            </a:r>
            <a:r>
              <a:rPr lang="it-IT" dirty="0" smtClean="0">
                <a:effectLst>
                  <a:outerShdw blurRad="38100" dist="38100" dir="2700000" algn="tl">
                    <a:srgbClr val="000000">
                      <a:alpha val="43137"/>
                    </a:srgbClr>
                  </a:outerShdw>
                </a:effectLst>
                <a:latin typeface="Verdana" pitchFamily="34" charset="0"/>
                <a:sym typeface="Symbol" pitchFamily="18" charset="2"/>
              </a:rPr>
              <a:t> 15</a:t>
            </a:r>
            <a:endParaRPr lang="it-IT" dirty="0" smtClean="0">
              <a:effectLst>
                <a:outerShdw blurRad="38100" dist="38100" dir="2700000" algn="tl">
                  <a:srgbClr val="000000">
                    <a:alpha val="43137"/>
                  </a:srgbClr>
                </a:outerShdw>
              </a:effectLst>
              <a:latin typeface="Verdana" pitchFamily="34" charset="0"/>
            </a:endParaRPr>
          </a:p>
        </p:txBody>
      </p:sp>
      <p:sp>
        <p:nvSpPr>
          <p:cNvPr id="39939" name="Segnaposto numero diapositiva 3"/>
          <p:cNvSpPr>
            <a:spLocks noGrp="1"/>
          </p:cNvSpPr>
          <p:nvPr>
            <p:ph type="sldNum" sz="quarter" idx="12"/>
          </p:nvPr>
        </p:nvSpPr>
        <p:spPr>
          <a:noFill/>
        </p:spPr>
        <p:txBody>
          <a:bodyPr/>
          <a:lstStyle/>
          <a:p>
            <a:fld id="{6DEEE88B-FAFD-4295-8F1B-392C27CABBF6}" type="slidenum">
              <a:rPr lang="it-IT" smtClean="0"/>
              <a:pPr/>
              <a:t>39</a:t>
            </a:fld>
            <a:endParaRPr lang="it-IT" smtClean="0"/>
          </a:p>
        </p:txBody>
      </p:sp>
      <p:sp>
        <p:nvSpPr>
          <p:cNvPr id="6" name="Rectangle 3"/>
          <p:cNvSpPr txBox="1">
            <a:spLocks noChangeArrowheads="1"/>
          </p:cNvSpPr>
          <p:nvPr/>
        </p:nvSpPr>
        <p:spPr bwMode="auto">
          <a:xfrm>
            <a:off x="457200" y="1600200"/>
            <a:ext cx="8305800" cy="4191000"/>
          </a:xfrm>
          <a:prstGeom prst="rect">
            <a:avLst/>
          </a:prstGeom>
          <a:noFill/>
          <a:ln w="9525">
            <a:noFill/>
            <a:miter lim="800000"/>
            <a:headEnd/>
            <a:tailEnd/>
          </a:ln>
        </p:spPr>
        <p:txBody>
          <a:bodyPr/>
          <a:lstStyle/>
          <a:p>
            <a:pPr marL="342900" indent="-342900" algn="just">
              <a:spcBef>
                <a:spcPct val="20000"/>
              </a:spcBef>
              <a:buFontTx/>
              <a:buBlip>
                <a:blip r:embed="rId2"/>
              </a:buBlip>
              <a:defRPr/>
            </a:pPr>
            <a:r>
              <a:rPr lang="it-IT" sz="2400" dirty="0" smtClean="0">
                <a:latin typeface="Verdana" pitchFamily="34" charset="0"/>
              </a:rPr>
              <a:t>It is worth noting that:</a:t>
            </a:r>
            <a:endParaRPr lang="it-IT" sz="2400" dirty="0">
              <a:latin typeface="Verdana" pitchFamily="34" charset="0"/>
            </a:endParaRPr>
          </a:p>
          <a:p>
            <a:pPr marL="800100" lvl="1" indent="-342900" algn="just">
              <a:spcBef>
                <a:spcPct val="20000"/>
              </a:spcBef>
              <a:buSzPct val="70000"/>
              <a:buFontTx/>
              <a:buBlip>
                <a:blip r:embed="rId3"/>
              </a:buBlip>
              <a:defRPr/>
            </a:pPr>
            <a:r>
              <a:rPr lang="it-IT" sz="2200" dirty="0" smtClean="0">
                <a:latin typeface="Verdana" pitchFamily="34" charset="0"/>
                <a:cs typeface="Tahoma" pitchFamily="34" charset="0"/>
              </a:rPr>
              <a:t>Each PAM matrix element </a:t>
            </a:r>
            <a:r>
              <a:rPr lang="it-IT" sz="2400" i="1" dirty="0" smtClean="0">
                <a:latin typeface="Times New Roman" pitchFamily="18" charset="0"/>
                <a:cs typeface="Times New Roman" pitchFamily="18" charset="0"/>
              </a:rPr>
              <a:t>P</a:t>
            </a:r>
            <a:r>
              <a:rPr lang="it-IT" sz="2400" i="1" baseline="-25000" dirty="0" smtClean="0">
                <a:latin typeface="Times New Roman" pitchFamily="18" charset="0"/>
                <a:cs typeface="Times New Roman" pitchFamily="18" charset="0"/>
              </a:rPr>
              <a:t>ij</a:t>
            </a:r>
            <a:r>
              <a:rPr lang="it-IT" sz="2400" dirty="0" smtClean="0">
                <a:latin typeface="Verdana" pitchFamily="34" charset="0"/>
              </a:rPr>
              <a:t> </a:t>
            </a:r>
            <a:r>
              <a:rPr lang="it-IT" sz="2200" dirty="0" smtClean="0">
                <a:latin typeface="Verdana" pitchFamily="34" charset="0"/>
              </a:rPr>
              <a:t>describes how much the substitution of the amino acid </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j</a:t>
            </a:r>
            <a:r>
              <a:rPr lang="it-IT" sz="2200" dirty="0" smtClean="0">
                <a:latin typeface="Verdana" pitchFamily="34" charset="0"/>
              </a:rPr>
              <a:t> with the amino acid </a:t>
            </a:r>
            <a:r>
              <a:rPr lang="it-IT" sz="2400" i="1" dirty="0" smtClean="0">
                <a:latin typeface="Times New Roman" pitchFamily="18" charset="0"/>
                <a:cs typeface="Times New Roman" pitchFamily="18" charset="0"/>
              </a:rPr>
              <a:t>A</a:t>
            </a:r>
            <a:r>
              <a:rPr lang="it-IT" sz="2400" i="1" baseline="-25000" dirty="0">
                <a:latin typeface="Times New Roman" pitchFamily="18" charset="0"/>
                <a:cs typeface="Times New Roman" pitchFamily="18" charset="0"/>
              </a:rPr>
              <a:t>i</a:t>
            </a:r>
            <a:r>
              <a:rPr lang="it-IT" sz="2200" dirty="0" smtClean="0">
                <a:latin typeface="Verdana" pitchFamily="34" charset="0"/>
              </a:rPr>
              <a:t> is more (or less) frequent that a random mutation</a:t>
            </a:r>
            <a:endParaRPr lang="it-IT" sz="2400" dirty="0">
              <a:solidFill>
                <a:srgbClr val="FF0000"/>
              </a:solidFill>
              <a:effectLst>
                <a:outerShdw blurRad="38100" dist="38100" dir="2700000" algn="tl">
                  <a:srgbClr val="C0C0C0"/>
                </a:outerShdw>
              </a:effectLst>
              <a:latin typeface="Verdana" pitchFamily="34" charset="0"/>
            </a:endParaRPr>
          </a:p>
          <a:p>
            <a:pPr marL="800100" lvl="1" indent="-342900" algn="just">
              <a:spcBef>
                <a:spcPct val="20000"/>
              </a:spcBef>
              <a:buSzPct val="70000"/>
              <a:buFontTx/>
              <a:buBlip>
                <a:blip r:embed="rId3"/>
              </a:buBlip>
              <a:defRPr/>
            </a:pPr>
            <a:r>
              <a:rPr lang="it-IT" sz="2200" dirty="0" smtClean="0">
                <a:latin typeface="Verdana" pitchFamily="34" charset="0"/>
              </a:rPr>
              <a:t>Therefore:</a:t>
            </a:r>
            <a:endParaRPr lang="it-IT" sz="2200" dirty="0">
              <a:latin typeface="Verdana" pitchFamily="34" charset="0"/>
            </a:endParaRPr>
          </a:p>
          <a:p>
            <a:pPr marL="800100" lvl="1" indent="-342900" algn="just">
              <a:spcBef>
                <a:spcPct val="20000"/>
              </a:spcBef>
              <a:defRPr/>
            </a:pPr>
            <a:r>
              <a:rPr lang="it-IT" sz="2200" dirty="0">
                <a:latin typeface="Verdana" pitchFamily="34" charset="0"/>
              </a:rPr>
              <a:t>	</a:t>
            </a:r>
            <a:r>
              <a:rPr lang="it-IT" sz="2400" i="1" dirty="0">
                <a:latin typeface="Times New Roman" pitchFamily="18" charset="0"/>
                <a:cs typeface="Times New Roman" pitchFamily="18" charset="0"/>
              </a:rPr>
              <a:t> P</a:t>
            </a:r>
            <a:r>
              <a:rPr lang="it-IT" sz="2400" i="1" baseline="-25000" dirty="0">
                <a:latin typeface="Times New Roman" pitchFamily="18" charset="0"/>
                <a:cs typeface="Times New Roman" pitchFamily="18" charset="0"/>
              </a:rPr>
              <a:t>ij</a:t>
            </a:r>
            <a:r>
              <a:rPr lang="it-IT" sz="2400" dirty="0">
                <a:latin typeface="Times New Roman" pitchFamily="18" charset="0"/>
                <a:cs typeface="Times New Roman" pitchFamily="18" charset="0"/>
              </a:rPr>
              <a:t> </a:t>
            </a:r>
            <a:r>
              <a:rPr lang="it-IT" sz="2400" dirty="0">
                <a:latin typeface="Times New Roman" pitchFamily="18" charset="0"/>
                <a:cs typeface="Times New Roman" pitchFamily="18" charset="0"/>
                <a:sym typeface="Symbol" pitchFamily="18" charset="2"/>
              </a:rPr>
              <a:t></a:t>
            </a:r>
            <a:r>
              <a:rPr lang="it-IT" sz="2400" dirty="0">
                <a:latin typeface="Times New Roman" pitchFamily="18" charset="0"/>
                <a:cs typeface="Times New Roman" pitchFamily="18" charset="0"/>
              </a:rPr>
              <a:t> 0 </a:t>
            </a:r>
            <a:r>
              <a:rPr lang="it-IT" sz="2200" dirty="0" smtClean="0">
                <a:latin typeface="Verdana" pitchFamily="34" charset="0"/>
                <a:cs typeface="Tahoma" pitchFamily="34" charset="0"/>
              </a:rPr>
              <a:t>more frequent than a random mutation</a:t>
            </a:r>
            <a:endParaRPr lang="it-IT" sz="2200" dirty="0">
              <a:latin typeface="Verdana" pitchFamily="34" charset="0"/>
              <a:cs typeface="Tahoma" pitchFamily="34" charset="0"/>
            </a:endParaRPr>
          </a:p>
          <a:p>
            <a:pPr marL="800100" lvl="1" indent="-342900" algn="just">
              <a:spcBef>
                <a:spcPct val="20000"/>
              </a:spcBef>
              <a:defRPr/>
            </a:pPr>
            <a:r>
              <a:rPr lang="it-IT" sz="2400" dirty="0">
                <a:latin typeface="Verdana" pitchFamily="34" charset="0"/>
              </a:rPr>
              <a:t>	</a:t>
            </a:r>
            <a:r>
              <a:rPr lang="it-IT" sz="2400" i="1" dirty="0">
                <a:latin typeface="Times New Roman" pitchFamily="18" charset="0"/>
                <a:cs typeface="Times New Roman" pitchFamily="18" charset="0"/>
              </a:rPr>
              <a:t> P</a:t>
            </a:r>
            <a:r>
              <a:rPr lang="it-IT" sz="2400" i="1" baseline="-25000" dirty="0">
                <a:latin typeface="Times New Roman" pitchFamily="18" charset="0"/>
                <a:cs typeface="Times New Roman" pitchFamily="18" charset="0"/>
              </a:rPr>
              <a:t>ij </a:t>
            </a:r>
            <a:r>
              <a:rPr lang="it-IT" sz="2400" dirty="0">
                <a:latin typeface="Times New Roman" pitchFamily="18" charset="0"/>
                <a:cs typeface="Times New Roman" pitchFamily="18" charset="0"/>
                <a:sym typeface="Symbol" pitchFamily="18" charset="2"/>
              </a:rPr>
              <a:t> 0 </a:t>
            </a:r>
            <a:r>
              <a:rPr lang="it-IT" sz="2200" dirty="0" smtClean="0">
                <a:latin typeface="Verdana" pitchFamily="34" charset="0"/>
                <a:cs typeface="Tahoma" pitchFamily="34" charset="0"/>
                <a:sym typeface="Symbol" pitchFamily="18" charset="2"/>
              </a:rPr>
              <a:t>frequent as a random mutation</a:t>
            </a:r>
            <a:endParaRPr lang="it-IT" sz="2200" dirty="0">
              <a:latin typeface="Verdana" pitchFamily="34" charset="0"/>
              <a:cs typeface="Tahoma" pitchFamily="34" charset="0"/>
            </a:endParaRPr>
          </a:p>
          <a:p>
            <a:pPr marL="800100" lvl="1" indent="-342900" algn="just">
              <a:spcBef>
                <a:spcPct val="20000"/>
              </a:spcBef>
              <a:defRPr/>
            </a:pPr>
            <a:r>
              <a:rPr lang="it-IT" sz="2400" i="1" baseline="-25000" dirty="0">
                <a:latin typeface="Times New Roman" pitchFamily="18" charset="0"/>
                <a:cs typeface="Times New Roman" pitchFamily="18" charset="0"/>
              </a:rPr>
              <a:t>	</a:t>
            </a:r>
            <a:r>
              <a:rPr lang="it-IT" sz="2400" i="1" dirty="0">
                <a:latin typeface="Times New Roman" pitchFamily="18" charset="0"/>
                <a:cs typeface="Times New Roman" pitchFamily="18" charset="0"/>
              </a:rPr>
              <a:t> P</a:t>
            </a:r>
            <a:r>
              <a:rPr lang="it-IT" sz="2400" i="1" baseline="-25000" dirty="0">
                <a:latin typeface="Times New Roman" pitchFamily="18" charset="0"/>
                <a:cs typeface="Times New Roman" pitchFamily="18" charset="0"/>
              </a:rPr>
              <a:t>ij</a:t>
            </a:r>
            <a:r>
              <a:rPr lang="it-IT" sz="2400" dirty="0">
                <a:latin typeface="Times New Roman" pitchFamily="18" charset="0"/>
                <a:cs typeface="Times New Roman" pitchFamily="18" charset="0"/>
              </a:rPr>
              <a:t> </a:t>
            </a:r>
            <a:r>
              <a:rPr lang="it-IT" sz="2400" dirty="0">
                <a:latin typeface="Times New Roman" pitchFamily="18" charset="0"/>
                <a:cs typeface="Times New Roman" pitchFamily="18" charset="0"/>
                <a:sym typeface="Symbol" pitchFamily="18" charset="2"/>
              </a:rPr>
              <a:t></a:t>
            </a:r>
            <a:r>
              <a:rPr lang="it-IT" sz="2400" dirty="0">
                <a:latin typeface="Times New Roman" pitchFamily="18" charset="0"/>
                <a:cs typeface="Times New Roman" pitchFamily="18" charset="0"/>
              </a:rPr>
              <a:t> </a:t>
            </a:r>
            <a:r>
              <a:rPr lang="it-IT" sz="2400" dirty="0" smtClean="0">
                <a:latin typeface="Times New Roman" pitchFamily="18" charset="0"/>
                <a:cs typeface="Times New Roman" pitchFamily="18" charset="0"/>
              </a:rPr>
              <a:t>0 </a:t>
            </a:r>
            <a:r>
              <a:rPr lang="it-IT" sz="2200" dirty="0" smtClean="0">
                <a:latin typeface="Verdana" pitchFamily="34" charset="0"/>
                <a:cs typeface="Tahoma" pitchFamily="34" charset="0"/>
              </a:rPr>
              <a:t>less frequent than a random mutation</a:t>
            </a:r>
            <a:endParaRPr lang="it-IT" sz="2200" dirty="0">
              <a:latin typeface="Verdan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p:txBody>
          <a:bodyPr/>
          <a:lstStyle/>
          <a:p>
            <a:pPr algn="just" eaLnBrk="1" hangingPunct="1">
              <a:buFontTx/>
              <a:buBlip>
                <a:blip r:embed="rId2"/>
              </a:buBlip>
            </a:pPr>
            <a:r>
              <a:rPr lang="en-US" sz="2400" dirty="0" smtClean="0">
                <a:latin typeface="Verdana" pitchFamily="34" charset="0"/>
                <a:ea typeface="Verdana" pitchFamily="34" charset="0"/>
                <a:cs typeface="Verdana" pitchFamily="34" charset="0"/>
              </a:rPr>
              <a:t>Sequences closely related to each other are usually easy to align and, conversely, the quality of an alignment is an important indicator of their level of correlation</a:t>
            </a:r>
          </a:p>
          <a:p>
            <a:pPr algn="just" eaLnBrk="1" hangingPunct="1">
              <a:buFontTx/>
              <a:buBlip>
                <a:blip r:embed="rId2"/>
              </a:buBlip>
            </a:pPr>
            <a:r>
              <a:rPr lang="en-US" sz="2400" dirty="0" smtClean="0">
                <a:latin typeface="Verdana" pitchFamily="34" charset="0"/>
                <a:ea typeface="Verdana" pitchFamily="34" charset="0"/>
                <a:cs typeface="Verdana" pitchFamily="34" charset="0"/>
              </a:rPr>
              <a:t>Sequence alignments are used to:</a:t>
            </a:r>
            <a:endParaRPr lang="it-IT" sz="2400" dirty="0" smtClean="0">
              <a:latin typeface="Verdana" pitchFamily="34" charset="0"/>
              <a:ea typeface="Verdana" pitchFamily="34" charset="0"/>
              <a:cs typeface="Verdana" pitchFamily="34" charset="0"/>
            </a:endParaRP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determine the function of a newly discovered genetic sequence (comparison with similar sequences)</a:t>
            </a: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determine the evolutionary relationships between genes, proteins, and entire species</a:t>
            </a: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predict the structure and the function of new proteins based on known “similar” proteins</a:t>
            </a:r>
            <a:endParaRPr lang="it-IT" sz="2200" dirty="0" smtClean="0">
              <a:latin typeface="Verdana" pitchFamily="34" charset="0"/>
            </a:endParaRPr>
          </a:p>
        </p:txBody>
      </p:sp>
      <p:sp>
        <p:nvSpPr>
          <p:cNvPr id="5123" name="Segnaposto numero diapositiva 3"/>
          <p:cNvSpPr>
            <a:spLocks noGrp="1"/>
          </p:cNvSpPr>
          <p:nvPr>
            <p:ph type="sldNum" sz="quarter" idx="12"/>
          </p:nvPr>
        </p:nvSpPr>
        <p:spPr>
          <a:noFill/>
        </p:spPr>
        <p:txBody>
          <a:bodyPr/>
          <a:lstStyle/>
          <a:p>
            <a:fld id="{5F3AEF9C-3AFA-4596-9724-99DF49530A22}" type="slidenum">
              <a:rPr lang="it-IT" smtClean="0"/>
              <a:pPr/>
              <a:t>4</a:t>
            </a:fld>
            <a:endParaRPr lang="it-IT" smtClean="0"/>
          </a:p>
        </p:txBody>
      </p:sp>
      <p:sp>
        <p:nvSpPr>
          <p:cNvPr id="6"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Introduction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BLOSUM matrices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4294967295"/>
          </p:nvPr>
        </p:nvSpPr>
        <p:spPr>
          <a:xfrm>
            <a:off x="457200" y="1295400"/>
            <a:ext cx="8305800" cy="4800600"/>
          </a:xfrm>
        </p:spPr>
        <p:txBody>
          <a:bodyPr/>
          <a:lstStyle/>
          <a:p>
            <a:pPr algn="just" eaLnBrk="1" hangingPunct="1">
              <a:lnSpc>
                <a:spcPct val="80000"/>
              </a:lnSpc>
              <a:buFontTx/>
              <a:buBlip>
                <a:blip r:embed="rId2"/>
              </a:buBlip>
              <a:defRPr/>
            </a:pPr>
            <a:r>
              <a:rPr lang="it-IT" sz="2000" dirty="0" smtClean="0">
                <a:solidFill>
                  <a:srgbClr val="FF3300"/>
                </a:solidFill>
                <a:effectLst>
                  <a:outerShdw blurRad="38100" dist="38100" dir="2700000" algn="tl">
                    <a:srgbClr val="000000">
                      <a:alpha val="43137"/>
                    </a:srgbClr>
                  </a:outerShdw>
                </a:effectLst>
                <a:latin typeface="Verdana" pitchFamily="34" charset="0"/>
              </a:rPr>
              <a:t>BLOSUM</a:t>
            </a:r>
            <a:r>
              <a:rPr lang="it-IT" sz="2000" dirty="0" smtClean="0">
                <a:latin typeface="Verdana" pitchFamily="34" charset="0"/>
              </a:rPr>
              <a:t> matrices (</a:t>
            </a:r>
            <a:r>
              <a:rPr lang="it-IT" sz="2000" i="1" dirty="0" smtClean="0">
                <a:effectLst>
                  <a:outerShdw blurRad="38100" dist="38100" dir="2700000" algn="tl">
                    <a:srgbClr val="000000">
                      <a:alpha val="43137"/>
                    </a:srgbClr>
                  </a:outerShdw>
                </a:effectLst>
                <a:latin typeface="Verdana" pitchFamily="34" charset="0"/>
              </a:rPr>
              <a:t>BLOcks amino acid SUbstitution Matrices</a:t>
            </a:r>
            <a:r>
              <a:rPr lang="it-IT" sz="2000" dirty="0" smtClean="0">
                <a:latin typeface="Verdana" pitchFamily="34" charset="0"/>
              </a:rPr>
              <a:t>) </a:t>
            </a:r>
            <a:r>
              <a:rPr lang="en-US" sz="2000" dirty="0" smtClean="0">
                <a:latin typeface="Verdana" pitchFamily="34" charset="0"/>
                <a:ea typeface="Verdana" pitchFamily="34" charset="0"/>
                <a:cs typeface="Verdana" pitchFamily="34" charset="0"/>
              </a:rPr>
              <a:t>were introduced in 1992 by S. </a:t>
            </a:r>
            <a:r>
              <a:rPr lang="en-US" sz="2000" dirty="0" err="1" smtClean="0">
                <a:latin typeface="Verdana" pitchFamily="34" charset="0"/>
                <a:ea typeface="Verdana" pitchFamily="34" charset="0"/>
                <a:cs typeface="Verdana" pitchFamily="34" charset="0"/>
              </a:rPr>
              <a:t>Henikoff</a:t>
            </a:r>
            <a:r>
              <a:rPr lang="en-US" sz="2000" dirty="0" smtClean="0">
                <a:latin typeface="Verdana" pitchFamily="34" charset="0"/>
                <a:ea typeface="Verdana" pitchFamily="34" charset="0"/>
                <a:cs typeface="Verdana" pitchFamily="34" charset="0"/>
              </a:rPr>
              <a:t> and J. G. </a:t>
            </a:r>
            <a:r>
              <a:rPr lang="en-US" sz="2000" dirty="0" err="1" smtClean="0">
                <a:latin typeface="Verdana" pitchFamily="34" charset="0"/>
                <a:ea typeface="Verdana" pitchFamily="34" charset="0"/>
                <a:cs typeface="Verdana" pitchFamily="34" charset="0"/>
              </a:rPr>
              <a:t>Henikoff</a:t>
            </a:r>
            <a:r>
              <a:rPr lang="en-US" sz="2000" dirty="0" smtClean="0">
                <a:latin typeface="Verdana" pitchFamily="34" charset="0"/>
                <a:ea typeface="Verdana" pitchFamily="34" charset="0"/>
                <a:cs typeface="Verdana" pitchFamily="34" charset="0"/>
              </a:rPr>
              <a:t> to assign a score to substitutions between amino acid sequences</a:t>
            </a:r>
          </a:p>
          <a:p>
            <a:pPr algn="just" eaLnBrk="1" hangingPunct="1">
              <a:lnSpc>
                <a:spcPct val="80000"/>
              </a:lnSpc>
              <a:buFontTx/>
              <a:buBlip>
                <a:blip r:embed="rId2"/>
              </a:buBlip>
              <a:defRPr/>
            </a:pPr>
            <a:r>
              <a:rPr lang="en-US" sz="2000" dirty="0" smtClean="0">
                <a:latin typeface="Verdana" pitchFamily="34" charset="0"/>
                <a:ea typeface="Verdana" pitchFamily="34" charset="0"/>
                <a:cs typeface="Verdana" pitchFamily="34" charset="0"/>
              </a:rPr>
              <a:t>Their purpose was to replace the PAM matrices, making use of the increased amount of data that had become available after the work of </a:t>
            </a:r>
            <a:r>
              <a:rPr lang="en-US" sz="2000" dirty="0" err="1" smtClean="0">
                <a:latin typeface="Verdana" pitchFamily="34" charset="0"/>
                <a:ea typeface="Verdana" pitchFamily="34" charset="0"/>
                <a:cs typeface="Verdana" pitchFamily="34" charset="0"/>
              </a:rPr>
              <a:t>Dayhoff</a:t>
            </a:r>
            <a:endParaRPr lang="en-US" sz="2000" dirty="0" smtClean="0">
              <a:latin typeface="Verdana" pitchFamily="34" charset="0"/>
              <a:ea typeface="Verdana" pitchFamily="34" charset="0"/>
              <a:cs typeface="Verdana" pitchFamily="34" charset="0"/>
            </a:endParaRPr>
          </a:p>
          <a:p>
            <a:pPr algn="just" eaLnBrk="1" hangingPunct="1">
              <a:lnSpc>
                <a:spcPct val="80000"/>
              </a:lnSpc>
              <a:buFontTx/>
              <a:buBlip>
                <a:blip r:embed="rId2"/>
              </a:buBlip>
              <a:defRPr/>
            </a:pPr>
            <a:r>
              <a:rPr lang="en-US" sz="2000" dirty="0" smtClean="0">
                <a:latin typeface="Verdana" pitchFamily="34" charset="0"/>
                <a:ea typeface="Verdana" pitchFamily="34" charset="0"/>
                <a:cs typeface="Verdana" pitchFamily="34" charset="0"/>
              </a:rPr>
              <a:t>They were supposed to work better than PAMs especially with respect to poorly correlated sequences</a:t>
            </a:r>
          </a:p>
          <a:p>
            <a:pPr algn="just" eaLnBrk="1" hangingPunct="1">
              <a:lnSpc>
                <a:spcPct val="80000"/>
              </a:lnSpc>
              <a:buFontTx/>
              <a:buBlip>
                <a:blip r:embed="rId2"/>
              </a:buBlip>
              <a:defRPr/>
            </a:pPr>
            <a:r>
              <a:rPr lang="en-US" sz="2000" dirty="0" smtClean="0">
                <a:latin typeface="Verdana" pitchFamily="34" charset="0"/>
                <a:ea typeface="Verdana" pitchFamily="34" charset="0"/>
                <a:cs typeface="Verdana" pitchFamily="34" charset="0"/>
              </a:rPr>
              <a:t>The </a:t>
            </a: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BLOCKS</a:t>
            </a:r>
            <a:r>
              <a:rPr lang="en-US" sz="2000" dirty="0" smtClean="0">
                <a:latin typeface="Verdana" pitchFamily="34" charset="0"/>
                <a:ea typeface="Verdana" pitchFamily="34" charset="0"/>
                <a:cs typeface="Verdana" pitchFamily="34" charset="0"/>
              </a:rPr>
              <a:t> database contains multiply aligned </a:t>
            </a:r>
            <a:r>
              <a:rPr lang="en-US" sz="2000" dirty="0" err="1" smtClean="0">
                <a:latin typeface="Verdana" pitchFamily="34" charset="0"/>
                <a:ea typeface="Verdana" pitchFamily="34" charset="0"/>
                <a:cs typeface="Verdana" pitchFamily="34" charset="0"/>
              </a:rPr>
              <a:t>ungapped</a:t>
            </a:r>
            <a:r>
              <a:rPr lang="en-US" sz="2000" dirty="0" smtClean="0">
                <a:latin typeface="Verdana" pitchFamily="34" charset="0"/>
                <a:ea typeface="Verdana" pitchFamily="34" charset="0"/>
                <a:cs typeface="Verdana" pitchFamily="34" charset="0"/>
              </a:rPr>
              <a:t> segments corresponding to the most highly conserved regions of proteins</a:t>
            </a:r>
          </a:p>
          <a:p>
            <a:pPr algn="just" eaLnBrk="1" hangingPunct="1">
              <a:lnSpc>
                <a:spcPct val="80000"/>
              </a:lnSpc>
              <a:buFontTx/>
              <a:buBlip>
                <a:blip r:embed="rId2"/>
              </a:buBlip>
            </a:pPr>
            <a:r>
              <a:rPr lang="en-US" sz="2000" dirty="0" smtClean="0">
                <a:latin typeface="Verdana" pitchFamily="34" charset="0"/>
                <a:ea typeface="Verdana" pitchFamily="34" charset="0"/>
                <a:cs typeface="Verdana" pitchFamily="34" charset="0"/>
              </a:rPr>
              <a:t>Each alignment block contains sequences with a number of identical amino acids grater than a certain percentage </a:t>
            </a:r>
            <a:r>
              <a:rPr lang="it-IT" sz="2000" i="1" dirty="0" smtClean="0">
                <a:latin typeface="Times New Roman" pitchFamily="18" charset="0"/>
                <a:cs typeface="Times New Roman" pitchFamily="18" charset="0"/>
              </a:rPr>
              <a:t>N</a:t>
            </a:r>
            <a:endParaRPr lang="en-US" sz="2000" dirty="0" smtClean="0">
              <a:latin typeface="Verdana" pitchFamily="34" charset="0"/>
              <a:ea typeface="Verdana" pitchFamily="34" charset="0"/>
              <a:cs typeface="Verdana" pitchFamily="34" charset="0"/>
            </a:endParaRPr>
          </a:p>
          <a:p>
            <a:pPr algn="just" eaLnBrk="1" hangingPunct="1">
              <a:lnSpc>
                <a:spcPct val="80000"/>
              </a:lnSpc>
              <a:buFontTx/>
              <a:buBlip>
                <a:blip r:embed="rId2"/>
              </a:buBlip>
            </a:pPr>
            <a:r>
              <a:rPr lang="en-US" sz="2000" dirty="0" smtClean="0">
                <a:latin typeface="Verdana" pitchFamily="34" charset="0"/>
                <a:ea typeface="Verdana" pitchFamily="34" charset="0"/>
                <a:cs typeface="Verdana" pitchFamily="34" charset="0"/>
              </a:rPr>
              <a:t>From each block, it is possible to derive the relative frequency of amino acid replacements, which can be used to calculate a score matrix </a:t>
            </a:r>
            <a:endParaRPr lang="it-IT" sz="2000" dirty="0" smtClean="0">
              <a:latin typeface="Verdana" pitchFamily="34" charset="0"/>
              <a:ea typeface="Verdana" pitchFamily="34" charset="0"/>
              <a:cs typeface="Verdana" pitchFamily="34" charset="0"/>
            </a:endParaRPr>
          </a:p>
          <a:p>
            <a:pPr algn="just" eaLnBrk="1" hangingPunct="1">
              <a:lnSpc>
                <a:spcPct val="80000"/>
              </a:lnSpc>
              <a:buFontTx/>
              <a:buBlip>
                <a:blip r:embed="rId2"/>
              </a:buBlip>
              <a:defRPr/>
            </a:pPr>
            <a:endParaRPr lang="en-US" sz="2200" dirty="0" smtClean="0">
              <a:latin typeface="Verdana" pitchFamily="34" charset="0"/>
              <a:ea typeface="Verdana" pitchFamily="34" charset="0"/>
              <a:cs typeface="Verdana" pitchFamily="34" charset="0"/>
            </a:endParaRPr>
          </a:p>
          <a:p>
            <a:pPr algn="just" eaLnBrk="1" hangingPunct="1">
              <a:lnSpc>
                <a:spcPct val="80000"/>
              </a:lnSpc>
              <a:buNone/>
              <a:defRPr/>
            </a:pPr>
            <a:endPar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lgn="just" eaLnBrk="1" hangingPunct="1">
              <a:lnSpc>
                <a:spcPct val="80000"/>
              </a:lnSpc>
              <a:buNone/>
              <a:defRPr/>
            </a:pPr>
            <a:endParaRPr lang="it-IT" sz="2200" dirty="0" smtClean="0">
              <a:latin typeface="Verdana" pitchFamily="34" charset="0"/>
              <a:ea typeface="Verdana" pitchFamily="34" charset="0"/>
              <a:cs typeface="Verdana" pitchFamily="34" charset="0"/>
            </a:endParaRPr>
          </a:p>
        </p:txBody>
      </p:sp>
      <p:sp>
        <p:nvSpPr>
          <p:cNvPr id="40964"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AF0D311-464C-4DEF-9AEB-35F5F10BAABF}" type="slidenum">
              <a:rPr lang="it-IT" sz="1400"/>
              <a:pPr algn="r"/>
              <a:t>40</a:t>
            </a:fld>
            <a:endParaRPr lang="it-IT" sz="1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BLOSUM matrices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sp>
        <p:nvSpPr>
          <p:cNvPr id="43011" name="Rectangle 3"/>
          <p:cNvSpPr>
            <a:spLocks noGrp="1" noChangeArrowheads="1"/>
          </p:cNvSpPr>
          <p:nvPr>
            <p:ph type="body" idx="4294967295"/>
          </p:nvPr>
        </p:nvSpPr>
        <p:spPr>
          <a:xfrm>
            <a:off x="457200" y="1219200"/>
            <a:ext cx="8305800" cy="4800600"/>
          </a:xfrm>
        </p:spPr>
        <p:txBody>
          <a:bodyPr/>
          <a:lstStyle/>
          <a:p>
            <a:pPr algn="just" eaLnBrk="1" hangingPunct="1">
              <a:lnSpc>
                <a:spcPct val="80000"/>
              </a:lnSpc>
              <a:buFontTx/>
              <a:buBlip>
                <a:blip r:embed="rId2"/>
              </a:buBlip>
            </a:pPr>
            <a:r>
              <a:rPr lang="it-IT" sz="2200" dirty="0" smtClean="0">
                <a:latin typeface="Verdana" pitchFamily="34" charset="0"/>
              </a:rPr>
              <a:t>The elements of the BLOSUM matrix, </a:t>
            </a:r>
            <a:r>
              <a:rPr lang="it-IT" sz="2400" i="1" dirty="0" smtClean="0">
                <a:latin typeface="Times New Roman" pitchFamily="18" charset="0"/>
                <a:cs typeface="Times New Roman" pitchFamily="18" charset="0"/>
              </a:rPr>
              <a:t>B</a:t>
            </a:r>
            <a:r>
              <a:rPr lang="it-IT" sz="2400" i="1" baseline="-25000" dirty="0" smtClean="0">
                <a:latin typeface="Times New Roman" pitchFamily="18" charset="0"/>
                <a:cs typeface="Times New Roman" pitchFamily="18" charset="0"/>
              </a:rPr>
              <a:t>ij</a:t>
            </a:r>
            <a:r>
              <a:rPr lang="it-IT" sz="2200" dirty="0" smtClean="0">
                <a:latin typeface="Verdana" pitchFamily="34" charset="0"/>
              </a:rPr>
              <a:t>, are evaluated based on the following relation</a:t>
            </a:r>
          </a:p>
          <a:p>
            <a:pPr algn="just" eaLnBrk="1" hangingPunct="1">
              <a:lnSpc>
                <a:spcPct val="80000"/>
              </a:lnSpc>
              <a:buFontTx/>
              <a:buNone/>
            </a:pPr>
            <a:r>
              <a:rPr lang="it-IT" sz="2400" i="1" dirty="0" smtClean="0">
                <a:latin typeface="Times New Roman" pitchFamily="18" charset="0"/>
                <a:cs typeface="Times New Roman" pitchFamily="18" charset="0"/>
              </a:rPr>
              <a:t>		         B</a:t>
            </a:r>
            <a:r>
              <a:rPr lang="it-IT" sz="2400" i="1" baseline="-25000" dirty="0" smtClean="0">
                <a:latin typeface="Times New Roman" pitchFamily="18" charset="0"/>
                <a:cs typeface="Times New Roman" pitchFamily="18" charset="0"/>
              </a:rPr>
              <a:t>ij</a:t>
            </a:r>
            <a:r>
              <a:rPr lang="it-IT" sz="2400" i="1" dirty="0" smtClean="0">
                <a:latin typeface="Times New Roman" pitchFamily="18" charset="0"/>
                <a:cs typeface="Times New Roman" pitchFamily="18" charset="0"/>
              </a:rPr>
              <a:t> = </a:t>
            </a:r>
            <a:r>
              <a:rPr lang="it-IT" sz="2400" dirty="0" smtClean="0">
                <a:latin typeface="Times New Roman" pitchFamily="18" charset="0"/>
                <a:cs typeface="Times New Roman" pitchFamily="18" charset="0"/>
                <a:sym typeface="Symbol" pitchFamily="18" charset="2"/>
              </a:rPr>
              <a:t></a:t>
            </a:r>
            <a:r>
              <a:rPr lang="it-IT" sz="2400" i="1" dirty="0" smtClean="0">
                <a:latin typeface="Times New Roman" pitchFamily="18" charset="0"/>
                <a:cs typeface="Times New Roman" pitchFamily="18" charset="0"/>
                <a:sym typeface="Symbol" pitchFamily="18" charset="2"/>
              </a:rPr>
              <a:t>k</a:t>
            </a:r>
            <a:r>
              <a:rPr lang="it-IT" sz="2400" i="1" dirty="0" smtClean="0">
                <a:latin typeface="Times New Roman" pitchFamily="18" charset="0"/>
                <a:cs typeface="Times New Roman" pitchFamily="18" charset="0"/>
              </a:rPr>
              <a:t>log</a:t>
            </a:r>
            <a:r>
              <a:rPr lang="it-IT" sz="2200" dirty="0" smtClean="0">
                <a:latin typeface="Verdana" pitchFamily="34" charset="0"/>
                <a:cs typeface="Times New Roman" pitchFamily="18" charset="0"/>
              </a:rPr>
              <a:t>(</a:t>
            </a:r>
            <a:r>
              <a:rPr lang="it-IT" sz="2400" i="1" dirty="0" smtClean="0">
                <a:latin typeface="Times New Roman" pitchFamily="18" charset="0"/>
                <a:cs typeface="Times New Roman" pitchFamily="18" charset="0"/>
              </a:rPr>
              <a:t>M</a:t>
            </a:r>
            <a:r>
              <a:rPr lang="it-IT" sz="2200" dirty="0" smtClean="0">
                <a:latin typeface="Verdana" pitchFamily="34" charset="0"/>
                <a:cs typeface="Times New Roman" pitchFamily="18" charset="0"/>
              </a:rPr>
              <a:t>(</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i</a:t>
            </a:r>
            <a:r>
              <a:rPr lang="it-IT" sz="2200" i="1" dirty="0" smtClean="0">
                <a:latin typeface="Verdana" pitchFamily="34" charset="0"/>
                <a:cs typeface="Times New Roman" pitchFamily="18" charset="0"/>
              </a:rPr>
              <a:t>,</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j</a:t>
            </a:r>
            <a:r>
              <a:rPr lang="it-IT" sz="2200" dirty="0" smtClean="0">
                <a:latin typeface="Verdana" pitchFamily="34" charset="0"/>
                <a:cs typeface="Times New Roman" pitchFamily="18" charset="0"/>
              </a:rPr>
              <a:t>)</a:t>
            </a:r>
            <a:r>
              <a:rPr lang="it-IT" sz="2400" dirty="0" smtClean="0">
                <a:latin typeface="Times New Roman" pitchFamily="18" charset="0"/>
                <a:cs typeface="Times New Roman" pitchFamily="18" charset="0"/>
              </a:rPr>
              <a:t>/</a:t>
            </a:r>
            <a:r>
              <a:rPr lang="it-IT" sz="2400" i="1" dirty="0" smtClean="0">
                <a:latin typeface="Times New Roman" pitchFamily="18" charset="0"/>
                <a:cs typeface="Times New Roman" pitchFamily="18" charset="0"/>
              </a:rPr>
              <a:t>C</a:t>
            </a:r>
            <a:r>
              <a:rPr lang="it-IT" sz="2200" dirty="0" smtClean="0">
                <a:latin typeface="Verdana" pitchFamily="34" charset="0"/>
                <a:cs typeface="Times New Roman" pitchFamily="18" charset="0"/>
              </a:rPr>
              <a:t>(</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i</a:t>
            </a:r>
            <a:r>
              <a:rPr lang="it-IT" sz="2200" i="1" dirty="0" smtClean="0">
                <a:latin typeface="Verdana" pitchFamily="34" charset="0"/>
                <a:cs typeface="Times New Roman" pitchFamily="18" charset="0"/>
              </a:rPr>
              <a:t>,</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j</a:t>
            </a:r>
            <a:r>
              <a:rPr lang="it-IT" sz="2200" dirty="0" smtClean="0">
                <a:latin typeface="Verdana" pitchFamily="34" charset="0"/>
                <a:cs typeface="Times New Roman" pitchFamily="18" charset="0"/>
              </a:rPr>
              <a:t>))</a:t>
            </a:r>
            <a:r>
              <a:rPr lang="it-IT" sz="2400" dirty="0" smtClean="0">
                <a:latin typeface="Times New Roman" pitchFamily="18" charset="0"/>
                <a:cs typeface="Times New Roman" pitchFamily="18" charset="0"/>
                <a:sym typeface="Symbol" pitchFamily="18" charset="2"/>
              </a:rPr>
              <a:t></a:t>
            </a:r>
            <a:r>
              <a:rPr lang="it-IT" sz="2200" dirty="0" smtClean="0">
                <a:latin typeface="Verdana" pitchFamily="34" charset="0"/>
                <a:cs typeface="Times New Roman" pitchFamily="18" charset="0"/>
                <a:sym typeface="Symbol" pitchFamily="18" charset="2"/>
              </a:rPr>
              <a:t>,</a:t>
            </a:r>
            <a:r>
              <a:rPr lang="it-IT" sz="2400" dirty="0" smtClean="0">
                <a:latin typeface="Times New Roman" pitchFamily="18" charset="0"/>
                <a:cs typeface="Times New Roman" pitchFamily="18" charset="0"/>
                <a:sym typeface="Symbol" pitchFamily="18" charset="2"/>
              </a:rPr>
              <a:t>  </a:t>
            </a:r>
            <a:r>
              <a:rPr lang="it-IT" sz="2400" i="1" dirty="0" smtClean="0">
                <a:latin typeface="Times New Roman" pitchFamily="18" charset="0"/>
                <a:cs typeface="Times New Roman" pitchFamily="18" charset="0"/>
                <a:sym typeface="Symbol" pitchFamily="18" charset="2"/>
              </a:rPr>
              <a:t>k</a:t>
            </a:r>
            <a:r>
              <a:rPr lang="it-IT" sz="2400" dirty="0" smtClean="0">
                <a:latin typeface="Times New Roman" pitchFamily="18" charset="0"/>
                <a:cs typeface="Times New Roman" pitchFamily="18" charset="0"/>
                <a:sym typeface="Symbol" pitchFamily="18" charset="2"/>
              </a:rPr>
              <a:t> </a:t>
            </a:r>
            <a:r>
              <a:rPr lang="it-IT" sz="2200" dirty="0" smtClean="0">
                <a:latin typeface="Verdana" pitchFamily="34" charset="0"/>
                <a:cs typeface="Times New Roman" pitchFamily="18" charset="0"/>
                <a:sym typeface="Symbol" pitchFamily="18" charset="2"/>
              </a:rPr>
              <a:t>costant</a:t>
            </a:r>
            <a:endParaRPr lang="it-IT" sz="2200" dirty="0" smtClean="0">
              <a:latin typeface="Verdana" pitchFamily="34" charset="0"/>
              <a:cs typeface="Times New Roman" pitchFamily="18" charset="0"/>
            </a:endParaRPr>
          </a:p>
          <a:p>
            <a:pPr lvl="1" algn="just"/>
            <a:r>
              <a:rPr lang="it-IT" sz="2200" i="1" dirty="0" smtClean="0">
                <a:latin typeface="Times New Roman" pitchFamily="18" charset="0"/>
                <a:cs typeface="Times New Roman" pitchFamily="18" charset="0"/>
              </a:rPr>
              <a:t>M</a:t>
            </a:r>
            <a:r>
              <a:rPr lang="it-IT" sz="2000" dirty="0" smtClean="0">
                <a:latin typeface="Verdana" pitchFamily="34" charset="0"/>
                <a:cs typeface="Times New Roman" pitchFamily="18" charset="0"/>
              </a:rPr>
              <a:t>(</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i</a:t>
            </a:r>
            <a:r>
              <a:rPr lang="it-IT" sz="2000" i="1" dirty="0" smtClean="0">
                <a:latin typeface="Verdana" pitchFamily="34" charset="0"/>
                <a:cs typeface="Times New Roman" pitchFamily="18" charset="0"/>
              </a:rPr>
              <a:t>,</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j</a:t>
            </a:r>
            <a:r>
              <a:rPr lang="it-IT" sz="2000" dirty="0" smtClean="0">
                <a:latin typeface="Verdana" pitchFamily="34" charset="0"/>
                <a:cs typeface="Times New Roman" pitchFamily="18" charset="0"/>
              </a:rPr>
              <a:t>)</a:t>
            </a:r>
            <a:r>
              <a:rPr lang="it-IT" sz="2000" dirty="0" smtClean="0">
                <a:latin typeface="Verdana" pitchFamily="34" charset="0"/>
              </a:rPr>
              <a:t> is the substitution frequency of the amino acid </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j</a:t>
            </a:r>
            <a:r>
              <a:rPr lang="it-IT" sz="2000" dirty="0" smtClean="0">
                <a:latin typeface="Verdana" pitchFamily="34" charset="0"/>
              </a:rPr>
              <a:t> with the amino acid </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i</a:t>
            </a:r>
            <a:r>
              <a:rPr lang="it-IT" sz="2000" dirty="0" smtClean="0">
                <a:latin typeface="Verdana" pitchFamily="34" charset="0"/>
              </a:rPr>
              <a:t>, </a:t>
            </a:r>
            <a:r>
              <a:rPr lang="it-IT" sz="2000" dirty="0" smtClean="0">
                <a:effectLst>
                  <a:outerShdw blurRad="38100" dist="38100" dir="2700000" algn="tl">
                    <a:srgbClr val="000000">
                      <a:alpha val="43137"/>
                    </a:srgbClr>
                  </a:outerShdw>
                </a:effectLst>
                <a:latin typeface="Verdana" pitchFamily="34" charset="0"/>
              </a:rPr>
              <a:t>observed </a:t>
            </a:r>
            <a:r>
              <a:rPr lang="it-IT" sz="2000" dirty="0" smtClean="0">
                <a:latin typeface="Verdana" pitchFamily="34" charset="0"/>
              </a:rPr>
              <a:t>in the block of the considered homologous proteins</a:t>
            </a:r>
          </a:p>
          <a:p>
            <a:pPr lvl="1" algn="just"/>
            <a:r>
              <a:rPr lang="it-IT" sz="2200" i="1" dirty="0" smtClean="0">
                <a:latin typeface="Times New Roman" pitchFamily="18" charset="0"/>
                <a:cs typeface="Times New Roman" pitchFamily="18" charset="0"/>
              </a:rPr>
              <a:t>C</a:t>
            </a:r>
            <a:r>
              <a:rPr lang="it-IT" sz="2000" dirty="0" smtClean="0">
                <a:latin typeface="Verdana" pitchFamily="34" charset="0"/>
                <a:cs typeface="Times New Roman" pitchFamily="18" charset="0"/>
              </a:rPr>
              <a:t>(</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i</a:t>
            </a:r>
            <a:r>
              <a:rPr lang="it-IT" sz="2000" i="1" dirty="0" smtClean="0">
                <a:latin typeface="Verdana" pitchFamily="34" charset="0"/>
                <a:cs typeface="Times New Roman" pitchFamily="18" charset="0"/>
              </a:rPr>
              <a:t>,</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j</a:t>
            </a:r>
            <a:r>
              <a:rPr lang="it-IT" sz="2000" dirty="0" smtClean="0">
                <a:latin typeface="Verdana" pitchFamily="34" charset="0"/>
                <a:cs typeface="Times New Roman" pitchFamily="18" charset="0"/>
              </a:rPr>
              <a:t>)</a:t>
            </a:r>
            <a:r>
              <a:rPr lang="it-IT" sz="2000" dirty="0" smtClean="0">
                <a:latin typeface="Times New Roman" pitchFamily="18" charset="0"/>
                <a:cs typeface="Times New Roman" pitchFamily="18" charset="0"/>
              </a:rPr>
              <a:t> </a:t>
            </a:r>
            <a:r>
              <a:rPr lang="it-IT" sz="2000" dirty="0" smtClean="0">
                <a:latin typeface="Verdana" pitchFamily="34" charset="0"/>
              </a:rPr>
              <a:t>is the </a:t>
            </a:r>
            <a:r>
              <a:rPr lang="it-IT" sz="2000" dirty="0" smtClean="0">
                <a:effectLst>
                  <a:outerShdw blurRad="38100" dist="38100" dir="2700000" algn="tl">
                    <a:srgbClr val="000000">
                      <a:alpha val="43137"/>
                    </a:srgbClr>
                  </a:outerShdw>
                </a:effectLst>
                <a:latin typeface="Verdana" pitchFamily="34" charset="0"/>
              </a:rPr>
              <a:t>expected</a:t>
            </a:r>
            <a:r>
              <a:rPr lang="it-IT" sz="2000" dirty="0" smtClean="0">
                <a:latin typeface="Verdana" pitchFamily="34" charset="0"/>
              </a:rPr>
              <a:t> substitution frequency, represented by the product of the substitution frequencies of amino acids </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i</a:t>
            </a:r>
            <a:r>
              <a:rPr lang="it-IT" sz="2200" dirty="0" smtClean="0">
                <a:latin typeface="Verdana" pitchFamily="34" charset="0"/>
              </a:rPr>
              <a:t> </a:t>
            </a:r>
            <a:r>
              <a:rPr lang="it-IT" sz="2000" dirty="0" smtClean="0">
                <a:latin typeface="Verdana" pitchFamily="34" charset="0"/>
                <a:sym typeface="Wingdings 3"/>
              </a:rPr>
              <a:t>and</a:t>
            </a:r>
            <a:r>
              <a:rPr lang="it-IT" sz="2000" dirty="0" smtClean="0">
                <a:latin typeface="Verdana" pitchFamily="34" charset="0"/>
              </a:rPr>
              <a:t> </a:t>
            </a:r>
            <a:r>
              <a:rPr lang="it-IT" sz="2200" i="1" dirty="0" smtClean="0">
                <a:latin typeface="Times New Roman" pitchFamily="18" charset="0"/>
                <a:cs typeface="Times New Roman" pitchFamily="18" charset="0"/>
              </a:rPr>
              <a:t>A</a:t>
            </a:r>
            <a:r>
              <a:rPr lang="it-IT" sz="2200" i="1" baseline="-25000" dirty="0" smtClean="0">
                <a:latin typeface="Times New Roman" pitchFamily="18" charset="0"/>
                <a:cs typeface="Times New Roman" pitchFamily="18" charset="0"/>
              </a:rPr>
              <a:t>j</a:t>
            </a:r>
            <a:r>
              <a:rPr lang="it-IT" sz="2000" dirty="0" smtClean="0">
                <a:latin typeface="Verdana" pitchFamily="34" charset="0"/>
              </a:rPr>
              <a:t> in all the groups of the considered homologous proteins</a:t>
            </a:r>
          </a:p>
          <a:p>
            <a:pPr algn="just" eaLnBrk="1" hangingPunct="1">
              <a:lnSpc>
                <a:spcPct val="80000"/>
              </a:lnSpc>
              <a:buFontTx/>
              <a:buBlip>
                <a:blip r:embed="rId2"/>
              </a:buBlip>
            </a:pPr>
            <a:r>
              <a:rPr lang="it-IT" sz="2200" dirty="0" smtClean="0">
                <a:latin typeface="Verdana" pitchFamily="34" charset="0"/>
              </a:rPr>
              <a:t>Even in this case, the matrix element (</a:t>
            </a:r>
            <a:r>
              <a:rPr lang="it-IT" sz="2400" i="1" dirty="0" smtClean="0">
                <a:latin typeface="Times New Roman" pitchFamily="18" charset="0"/>
                <a:cs typeface="Times New Roman" pitchFamily="18" charset="0"/>
              </a:rPr>
              <a:t>i</a:t>
            </a:r>
            <a:r>
              <a:rPr lang="it-IT" sz="2200" dirty="0" smtClean="0">
                <a:latin typeface="Verdana" pitchFamily="34" charset="0"/>
              </a:rPr>
              <a:t>,</a:t>
            </a:r>
            <a:r>
              <a:rPr lang="it-IT" sz="2400" i="1" dirty="0" smtClean="0">
                <a:latin typeface="Times New Roman" pitchFamily="18" charset="0"/>
                <a:cs typeface="Times New Roman" pitchFamily="18" charset="0"/>
              </a:rPr>
              <a:t>j</a:t>
            </a:r>
            <a:r>
              <a:rPr lang="it-IT" sz="2200" dirty="0" smtClean="0">
                <a:latin typeface="Verdana" pitchFamily="34" charset="0"/>
              </a:rPr>
              <a:t>) is proportional to the substitution frequency of the amino acid </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j</a:t>
            </a:r>
            <a:r>
              <a:rPr lang="it-IT" sz="2400" i="1" dirty="0" smtClean="0">
                <a:latin typeface="Times New Roman" pitchFamily="18" charset="0"/>
                <a:cs typeface="Times New Roman" pitchFamily="18" charset="0"/>
              </a:rPr>
              <a:t> </a:t>
            </a:r>
            <a:r>
              <a:rPr lang="it-IT" sz="2200" dirty="0" smtClean="0">
                <a:latin typeface="Verdana" pitchFamily="34" charset="0"/>
              </a:rPr>
              <a:t>with the amino acid </a:t>
            </a:r>
            <a:r>
              <a:rPr lang="it-IT" sz="2400" i="1" dirty="0" smtClean="0">
                <a:latin typeface="Times New Roman" pitchFamily="18" charset="0"/>
                <a:cs typeface="Times New Roman" pitchFamily="18" charset="0"/>
              </a:rPr>
              <a:t>A</a:t>
            </a:r>
            <a:r>
              <a:rPr lang="it-IT" sz="2400" i="1" baseline="-25000" dirty="0" smtClean="0">
                <a:latin typeface="Times New Roman" pitchFamily="18" charset="0"/>
                <a:cs typeface="Times New Roman" pitchFamily="18" charset="0"/>
              </a:rPr>
              <a:t>i</a:t>
            </a:r>
            <a:endParaRPr lang="it-IT" sz="2400" b="1" i="1" baseline="-25000" dirty="0" smtClean="0">
              <a:latin typeface="Times New Roman" pitchFamily="18" charset="0"/>
              <a:cs typeface="Times New Roman" pitchFamily="18" charset="0"/>
            </a:endParaRPr>
          </a:p>
          <a:p>
            <a:pPr algn="just" eaLnBrk="1" hangingPunct="1">
              <a:lnSpc>
                <a:spcPct val="80000"/>
              </a:lnSpc>
              <a:buFontTx/>
              <a:buNone/>
            </a:pPr>
            <a:endParaRPr lang="it-IT" sz="2200" dirty="0" smtClean="0">
              <a:latin typeface="Verdana" pitchFamily="34" charset="0"/>
            </a:endParaRPr>
          </a:p>
        </p:txBody>
      </p:sp>
      <p:sp>
        <p:nvSpPr>
          <p:cNvPr id="43012"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0E988CC-B932-47A1-88CA-D82BA3DF78D3}" type="slidenum">
              <a:rPr lang="it-IT" sz="1400"/>
              <a:pPr algn="r"/>
              <a:t>41</a:t>
            </a:fld>
            <a:endParaRPr lang="it-IT" sz="1400"/>
          </a:p>
        </p:txBody>
      </p:sp>
      <p:sp>
        <p:nvSpPr>
          <p:cNvPr id="43013" name="Line 5"/>
          <p:cNvSpPr>
            <a:spLocks noChangeShapeType="1"/>
          </p:cNvSpPr>
          <p:nvPr/>
        </p:nvSpPr>
        <p:spPr bwMode="auto">
          <a:xfrm>
            <a:off x="1981200" y="6384925"/>
            <a:ext cx="5105400" cy="0"/>
          </a:xfrm>
          <a:prstGeom prst="line">
            <a:avLst/>
          </a:prstGeom>
          <a:noFill/>
          <a:ln w="50800">
            <a:solidFill>
              <a:srgbClr val="0066FF"/>
            </a:solidFill>
            <a:round/>
            <a:headEnd/>
            <a:tailEnd type="triangle" w="med" len="med"/>
          </a:ln>
        </p:spPr>
        <p:txBody>
          <a:bodyPr/>
          <a:lstStyle/>
          <a:p>
            <a:endParaRPr lang="it-IT"/>
          </a:p>
        </p:txBody>
      </p:sp>
      <p:sp>
        <p:nvSpPr>
          <p:cNvPr id="52230" name="Text Box 6"/>
          <p:cNvSpPr txBox="1">
            <a:spLocks noChangeArrowheads="1"/>
          </p:cNvSpPr>
          <p:nvPr/>
        </p:nvSpPr>
        <p:spPr bwMode="auto">
          <a:xfrm>
            <a:off x="2971800" y="6507163"/>
            <a:ext cx="1119188" cy="274637"/>
          </a:xfrm>
          <a:prstGeom prst="rect">
            <a:avLst/>
          </a:prstGeom>
          <a:noFill/>
          <a:ln w="9525">
            <a:noFill/>
            <a:miter lim="800000"/>
            <a:headEnd/>
            <a:tailEnd/>
          </a:ln>
          <a:effectLst/>
        </p:spPr>
        <p:txBody>
          <a:bodyPr wrap="none">
            <a:spAutoFit/>
          </a:bodyPr>
          <a:lstStyle/>
          <a:p>
            <a:pPr eaLnBrk="0" hangingPunct="0">
              <a:defRPr/>
            </a:pPr>
            <a:r>
              <a:rPr lang="it-IT" sz="1200" b="1" dirty="0">
                <a:solidFill>
                  <a:srgbClr val="0066FF"/>
                </a:solidFill>
                <a:effectLst>
                  <a:outerShdw blurRad="38100" dist="38100" dir="2700000" algn="tl">
                    <a:srgbClr val="000000">
                      <a:alpha val="43137"/>
                    </a:srgbClr>
                  </a:outerShdw>
                </a:effectLst>
                <a:latin typeface="Verdana" pitchFamily="34" charset="0"/>
              </a:rPr>
              <a:t>BLOSUM35</a:t>
            </a:r>
          </a:p>
        </p:txBody>
      </p:sp>
      <p:sp>
        <p:nvSpPr>
          <p:cNvPr id="52231" name="Text Box 7"/>
          <p:cNvSpPr txBox="1">
            <a:spLocks noChangeArrowheads="1"/>
          </p:cNvSpPr>
          <p:nvPr/>
        </p:nvSpPr>
        <p:spPr bwMode="auto">
          <a:xfrm>
            <a:off x="5334000" y="6507163"/>
            <a:ext cx="1119188" cy="274637"/>
          </a:xfrm>
          <a:prstGeom prst="rect">
            <a:avLst/>
          </a:prstGeom>
          <a:noFill/>
          <a:ln w="9525">
            <a:noFill/>
            <a:miter lim="800000"/>
            <a:headEnd/>
            <a:tailEnd/>
          </a:ln>
          <a:effectLst/>
        </p:spPr>
        <p:txBody>
          <a:bodyPr wrap="none">
            <a:spAutoFit/>
          </a:bodyPr>
          <a:lstStyle/>
          <a:p>
            <a:pPr eaLnBrk="0" hangingPunct="0">
              <a:defRPr/>
            </a:pPr>
            <a:r>
              <a:rPr lang="it-IT" sz="1200" b="1" dirty="0">
                <a:solidFill>
                  <a:srgbClr val="0066FF"/>
                </a:solidFill>
                <a:effectLst>
                  <a:outerShdw blurRad="38100" dist="38100" dir="2700000" algn="tl">
                    <a:srgbClr val="000000">
                      <a:alpha val="43137"/>
                    </a:srgbClr>
                  </a:outerShdw>
                </a:effectLst>
                <a:latin typeface="Verdana" pitchFamily="34" charset="0"/>
              </a:rPr>
              <a:t>BLOSUM62</a:t>
            </a:r>
          </a:p>
        </p:txBody>
      </p:sp>
      <p:sp>
        <p:nvSpPr>
          <p:cNvPr id="10" name="Text Box 10"/>
          <p:cNvSpPr txBox="1">
            <a:spLocks noChangeArrowheads="1"/>
          </p:cNvSpPr>
          <p:nvPr/>
        </p:nvSpPr>
        <p:spPr bwMode="auto">
          <a:xfrm>
            <a:off x="5257800" y="5542260"/>
            <a:ext cx="1752600" cy="461665"/>
          </a:xfrm>
          <a:prstGeom prst="rect">
            <a:avLst/>
          </a:prstGeom>
          <a:noFill/>
          <a:ln w="9525">
            <a:noFill/>
            <a:miter lim="800000"/>
            <a:headEnd/>
            <a:tailEnd/>
          </a:ln>
          <a:effectLst/>
        </p:spPr>
        <p:txBody>
          <a:bodyPr>
            <a:spAutoFit/>
          </a:bodyPr>
          <a:lstStyle/>
          <a:p>
            <a:pPr algn="just" eaLnBrk="0" hangingPunct="0">
              <a:defRPr/>
            </a:pPr>
            <a:r>
              <a:rPr lang="it-IT" sz="1200" b="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phylogenetically close sequences</a:t>
            </a:r>
            <a:endParaRPr lang="it-IT" sz="1200" b="1"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1" name="Text Box 11"/>
          <p:cNvSpPr txBox="1">
            <a:spLocks noChangeArrowheads="1"/>
          </p:cNvSpPr>
          <p:nvPr/>
        </p:nvSpPr>
        <p:spPr bwMode="auto">
          <a:xfrm>
            <a:off x="2590800" y="5542260"/>
            <a:ext cx="1752600" cy="461665"/>
          </a:xfrm>
          <a:prstGeom prst="rect">
            <a:avLst/>
          </a:prstGeom>
          <a:noFill/>
          <a:ln w="9525">
            <a:noFill/>
            <a:miter lim="800000"/>
            <a:headEnd/>
            <a:tailEnd/>
          </a:ln>
          <a:effectLst/>
        </p:spPr>
        <p:txBody>
          <a:bodyPr>
            <a:spAutoFit/>
          </a:bodyPr>
          <a:lstStyle/>
          <a:p>
            <a:pPr algn="just" eaLnBrk="0" hangingPunct="0">
              <a:defRPr/>
            </a:pPr>
            <a:r>
              <a:rPr lang="it-IT" sz="1200" b="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phylogenetically distant sequences</a:t>
            </a:r>
            <a:endParaRPr lang="it-IT" sz="1200" b="1"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Example: BLOSUM62</a:t>
            </a:r>
          </a:p>
        </p:txBody>
      </p:sp>
      <p:sp>
        <p:nvSpPr>
          <p:cNvPr id="4403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000166F-D3B4-432D-8E9F-167F7FEB8F5D}" type="slidenum">
              <a:rPr lang="it-IT" sz="1400"/>
              <a:pPr algn="r"/>
              <a:t>42</a:t>
            </a:fld>
            <a:endParaRPr lang="it-IT" sz="1400"/>
          </a:p>
        </p:txBody>
      </p:sp>
      <p:pic>
        <p:nvPicPr>
          <p:cNvPr id="44036" name="Picture 10"/>
          <p:cNvPicPr>
            <a:picLocks noChangeAspect="1" noChangeArrowheads="1"/>
          </p:cNvPicPr>
          <p:nvPr/>
        </p:nvPicPr>
        <p:blipFill>
          <a:blip r:embed="rId2" cstate="print"/>
          <a:srcRect/>
          <a:stretch>
            <a:fillRect/>
          </a:stretch>
        </p:blipFill>
        <p:spPr bwMode="auto">
          <a:xfrm>
            <a:off x="2514600" y="1371600"/>
            <a:ext cx="4041775" cy="5181600"/>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or BLOSUM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45059" name="Rectangle 3"/>
          <p:cNvSpPr>
            <a:spLocks noGrp="1" noChangeArrowheads="1"/>
          </p:cNvSpPr>
          <p:nvPr>
            <p:ph type="body" idx="4294967295"/>
          </p:nvPr>
        </p:nvSpPr>
        <p:spPr>
          <a:xfrm>
            <a:off x="457200" y="1600200"/>
            <a:ext cx="8305800" cy="4800600"/>
          </a:xfrm>
        </p:spPr>
        <p:txBody>
          <a:bodyPr/>
          <a:lstStyle/>
          <a:p>
            <a:pPr algn="just" eaLnBrk="1" hangingPunct="1">
              <a:lnSpc>
                <a:spcPct val="80000"/>
              </a:lnSpc>
              <a:buFontTx/>
              <a:buBlip>
                <a:blip r:embed="rId2"/>
              </a:buBlip>
            </a:pPr>
            <a:r>
              <a:rPr lang="en-US" sz="2200" dirty="0" smtClean="0">
                <a:latin typeface="Verdana" pitchFamily="34" charset="0"/>
                <a:ea typeface="Verdana" pitchFamily="34" charset="0"/>
                <a:cs typeface="Verdana" pitchFamily="34" charset="0"/>
              </a:rPr>
              <a:t>The two types of matrices start from different assumptions </a:t>
            </a:r>
            <a:endParaRPr lang="it-IT" sz="2200" dirty="0" smtClean="0">
              <a:latin typeface="Verdana" pitchFamily="34" charset="0"/>
              <a:ea typeface="Verdana" pitchFamily="34" charset="0"/>
              <a:cs typeface="Verdana" pitchFamily="34" charset="0"/>
            </a:endParaRPr>
          </a:p>
          <a:p>
            <a:pPr lvl="1" algn="just" eaLnBrk="1" hangingPunct="1">
              <a:spcBef>
                <a:spcPct val="0"/>
              </a:spcBef>
              <a:buSzPct val="70000"/>
              <a:buFontTx/>
              <a:buBlip>
                <a:blip r:embed="rId3"/>
              </a:buBlip>
            </a:pPr>
            <a:r>
              <a:rPr lang="en-US" sz="2000" dirty="0" smtClean="0">
                <a:latin typeface="Verdana" pitchFamily="34" charset="0"/>
                <a:ea typeface="Verdana" pitchFamily="34" charset="0"/>
                <a:cs typeface="Verdana" pitchFamily="34" charset="0"/>
              </a:rPr>
              <a:t>For PAM matrices, it is assumed that the observed amino acid substitutions for large evolutionary distances derive solely by the summing of many independent mutations; the resulting scores express how likely it is that the alignment of a particular couple of amino acids is due to homology rather than to randomness</a:t>
            </a:r>
          </a:p>
          <a:p>
            <a:pPr lvl="1" algn="just" eaLnBrk="1" hangingPunct="1">
              <a:spcBef>
                <a:spcPct val="0"/>
              </a:spcBef>
              <a:buSzPct val="70000"/>
              <a:buFontTx/>
              <a:buBlip>
                <a:blip r:embed="rId3"/>
              </a:buBlip>
            </a:pPr>
            <a:r>
              <a:rPr lang="en-US" sz="2000" dirty="0" smtClean="0">
                <a:latin typeface="Verdana" pitchFamily="34" charset="0"/>
                <a:ea typeface="Verdana" pitchFamily="34" charset="0"/>
                <a:cs typeface="Verdana" pitchFamily="34" charset="0"/>
              </a:rPr>
              <a:t>The BLOSUM matrices are not explicitly based on an evolutionary model of mutations; each block is obtained from the direct observation of a family of related proteins (so probably also evolutionarily related), but without explicitly evaluate their similarity</a:t>
            </a:r>
            <a:endParaRPr lang="it-IT" sz="2000" dirty="0" smtClean="0">
              <a:latin typeface="Verdana" pitchFamily="34" charset="0"/>
              <a:ea typeface="Verdana" pitchFamily="34" charset="0"/>
              <a:cs typeface="Verdana" pitchFamily="34" charset="0"/>
            </a:endParaRPr>
          </a:p>
        </p:txBody>
      </p:sp>
      <p:sp>
        <p:nvSpPr>
          <p:cNvPr id="45060"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DC9DFC3-61AC-4A71-B9AD-1FBB16AF5BFE}" type="slidenum">
              <a:rPr lang="it-IT" sz="1400"/>
              <a:pPr algn="r"/>
              <a:t>43</a:t>
            </a:fld>
            <a:endParaRPr lang="it-IT" sz="1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or BLOSUM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sp>
        <p:nvSpPr>
          <p:cNvPr id="46083" name="Rectangle 3"/>
          <p:cNvSpPr>
            <a:spLocks noGrp="1" noChangeArrowheads="1"/>
          </p:cNvSpPr>
          <p:nvPr>
            <p:ph type="body" idx="4294967295"/>
          </p:nvPr>
        </p:nvSpPr>
        <p:spPr>
          <a:xfrm>
            <a:off x="457200" y="1600200"/>
            <a:ext cx="8305800" cy="4800600"/>
          </a:xfrm>
        </p:spPr>
        <p:txBody>
          <a:bodyPr/>
          <a:lstStyle/>
          <a:p>
            <a:pPr lvl="1" algn="just" eaLnBrk="1" hangingPunct="1">
              <a:spcBef>
                <a:spcPct val="0"/>
              </a:spcBef>
              <a:buSzPct val="70000"/>
              <a:buFontTx/>
              <a:buBlip>
                <a:blip r:embed="rId2"/>
              </a:buBlip>
            </a:pPr>
            <a:r>
              <a:rPr lang="en-US" sz="2000" dirty="0" smtClean="0">
                <a:latin typeface="Verdana" pitchFamily="34" charset="0"/>
                <a:ea typeface="Verdana" pitchFamily="34" charset="0"/>
                <a:cs typeface="Verdana" pitchFamily="34" charset="0"/>
              </a:rPr>
              <a:t>An increasing PAM index describes a suitable score for “distant” proteins, expressing also an evolutionary distance; instead, an increasing BLOSUM index represents a suitable score for protein similar to each others, expressing the minimum conservation value for the BLOCK</a:t>
            </a:r>
          </a:p>
          <a:p>
            <a:pPr lvl="1" algn="just" eaLnBrk="1" hangingPunct="1">
              <a:spcBef>
                <a:spcPct val="0"/>
              </a:spcBef>
              <a:buSzPct val="70000"/>
              <a:buFontTx/>
              <a:buBlip>
                <a:blip r:embed="rId2"/>
              </a:buBlip>
            </a:pPr>
            <a:r>
              <a:rPr lang="en-US" sz="2000" dirty="0" smtClean="0">
                <a:latin typeface="Verdana" pitchFamily="34" charset="0"/>
                <a:ea typeface="Verdana" pitchFamily="34" charset="0"/>
                <a:cs typeface="Verdana" pitchFamily="34" charset="0"/>
              </a:rPr>
              <a:t>PAM matrices tend to reward amino acid substitutions resulting from single base mutations, also penalizing substitutions involving more complex changes in the </a:t>
            </a:r>
            <a:r>
              <a:rPr lang="en-US" sz="2000" dirty="0" err="1" smtClean="0">
                <a:latin typeface="Verdana" pitchFamily="34" charset="0"/>
                <a:ea typeface="Verdana" pitchFamily="34" charset="0"/>
                <a:cs typeface="Verdana" pitchFamily="34" charset="0"/>
              </a:rPr>
              <a:t>codons</a:t>
            </a:r>
            <a:r>
              <a:rPr lang="en-US" sz="2000" dirty="0" smtClean="0">
                <a:latin typeface="Verdana" pitchFamily="34" charset="0"/>
                <a:ea typeface="Verdana" pitchFamily="34" charset="0"/>
                <a:cs typeface="Verdana" pitchFamily="34" charset="0"/>
              </a:rPr>
              <a:t>; instead, they do not reward structural amino acid motifs, as the BLOSUMs do</a:t>
            </a:r>
            <a:endParaRPr lang="it-IT" sz="2000" dirty="0" smtClean="0">
              <a:latin typeface="Verdana" pitchFamily="34" charset="0"/>
              <a:ea typeface="Verdana" pitchFamily="34" charset="0"/>
              <a:cs typeface="Verdana" pitchFamily="34" charset="0"/>
            </a:endParaRPr>
          </a:p>
          <a:p>
            <a:pPr algn="just" eaLnBrk="1" hangingPunct="1">
              <a:lnSpc>
                <a:spcPct val="80000"/>
              </a:lnSpc>
              <a:buFontTx/>
              <a:buBlip>
                <a:blip r:embed="rId3"/>
              </a:buBlip>
            </a:pPr>
            <a:endParaRPr lang="it-IT" sz="2200" dirty="0" smtClean="0">
              <a:latin typeface="Verdana" pitchFamily="34" charset="0"/>
            </a:endParaRPr>
          </a:p>
        </p:txBody>
      </p:sp>
      <p:sp>
        <p:nvSpPr>
          <p:cNvPr id="46084"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20024D7-BB7E-4E8F-B352-DBEAD97710E1}" type="slidenum">
              <a:rPr lang="it-IT" sz="1400"/>
              <a:pPr algn="r"/>
              <a:t>44</a:t>
            </a:fld>
            <a:endParaRPr lang="it-IT" sz="1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or BLOSUM </a:t>
            </a:r>
            <a:r>
              <a:rPr lang="it-IT" dirty="0" smtClean="0">
                <a:effectLst>
                  <a:outerShdw blurRad="38100" dist="38100" dir="2700000" algn="tl">
                    <a:srgbClr val="000000">
                      <a:alpha val="43137"/>
                    </a:srgbClr>
                  </a:outerShdw>
                </a:effectLst>
                <a:latin typeface="Verdana" pitchFamily="34" charset="0"/>
                <a:sym typeface="Symbol" pitchFamily="18" charset="2"/>
              </a:rPr>
              <a:t> 3</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4294967295"/>
          </p:nvPr>
        </p:nvSpPr>
        <p:spPr>
          <a:xfrm>
            <a:off x="457200" y="1601788"/>
            <a:ext cx="8305800" cy="4648200"/>
          </a:xfrm>
        </p:spPr>
        <p:txBody>
          <a:bodyPr/>
          <a:lstStyle/>
          <a:p>
            <a:pPr algn="just" eaLnBrk="1" hangingPunct="1">
              <a:lnSpc>
                <a:spcPct val="80000"/>
              </a:lnSpc>
              <a:buFontTx/>
              <a:buBlip>
                <a:blip r:embed="rId2"/>
              </a:buBlip>
              <a:defRPr/>
            </a:pPr>
            <a:r>
              <a:rPr lang="en-US" sz="2200" dirty="0" smtClean="0">
                <a:latin typeface="Verdana" pitchFamily="34" charset="0"/>
                <a:ea typeface="Verdana" pitchFamily="34" charset="0"/>
                <a:cs typeface="Verdana" pitchFamily="34" charset="0"/>
              </a:rPr>
              <a:t>The comparison between PAM and BLOSUM, to a comparable level of substitutions, indicates that the two types of matrices produce similar results </a:t>
            </a:r>
          </a:p>
        </p:txBody>
      </p:sp>
      <p:sp>
        <p:nvSpPr>
          <p:cNvPr id="47108"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BD423DA-B3B7-4F6E-A263-79F4FC5AED0D}" type="slidenum">
              <a:rPr lang="it-IT" sz="1400"/>
              <a:pPr algn="r"/>
              <a:t>45</a:t>
            </a:fld>
            <a:endParaRPr lang="it-IT" sz="1400"/>
          </a:p>
        </p:txBody>
      </p:sp>
      <p:sp>
        <p:nvSpPr>
          <p:cNvPr id="6" name="Rectangle 5"/>
          <p:cNvSpPr/>
          <p:nvPr/>
        </p:nvSpPr>
        <p:spPr>
          <a:xfrm>
            <a:off x="1219200" y="2667000"/>
            <a:ext cx="6477000" cy="2862322"/>
          </a:xfrm>
          <a:prstGeom prst="rect">
            <a:avLst/>
          </a:prstGeom>
        </p:spPr>
        <p:txBody>
          <a:bodyPr wrap="square">
            <a:spAutoFit/>
          </a:bodyPr>
          <a:lstStyle/>
          <a:p>
            <a:r>
              <a:rPr lang="it-IT" sz="2200" dirty="0" smtClean="0">
                <a:latin typeface="Verdana" pitchFamily="34" charset="0"/>
                <a:ea typeface="Verdana" pitchFamily="34" charset="0"/>
                <a:cs typeface="Verdana" pitchFamily="34" charset="0"/>
              </a:rPr>
              <a:t>Equivalent PAM and BLOSUM matrices</a:t>
            </a:r>
          </a:p>
          <a:p>
            <a:endParaRPr lang="it-IT" sz="800" dirty="0" smtClean="0">
              <a:latin typeface="Verdana" pitchFamily="34" charset="0"/>
              <a:ea typeface="Verdana" pitchFamily="34" charset="0"/>
              <a:cs typeface="Verdana" pitchFamily="34" charset="0"/>
            </a:endParaRPr>
          </a:p>
          <a:p>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PAM1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it-IT" sz="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Blosum100</a:t>
            </a:r>
          </a:p>
          <a:p>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PAM100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Blosum90</a:t>
            </a:r>
          </a:p>
          <a:p>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PAM120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Blosum80</a:t>
            </a:r>
          </a:p>
          <a:p>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PAM160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Blosum62</a:t>
            </a:r>
          </a:p>
          <a:p>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PAM200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Blosum52</a:t>
            </a:r>
          </a:p>
          <a:p>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PAM250 </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Blosum45</a:t>
            </a:r>
          </a:p>
          <a:p>
            <a:endParaRPr lang="it-IT"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PAM or BLOSUM </a:t>
            </a:r>
            <a:r>
              <a:rPr lang="it-IT" dirty="0" smtClean="0">
                <a:effectLst>
                  <a:outerShdw blurRad="38100" dist="38100" dir="2700000" algn="tl">
                    <a:srgbClr val="000000">
                      <a:alpha val="43137"/>
                    </a:srgbClr>
                  </a:outerShdw>
                </a:effectLst>
                <a:latin typeface="Verdana" pitchFamily="34" charset="0"/>
                <a:sym typeface="Symbol" pitchFamily="18" charset="2"/>
              </a:rPr>
              <a:t> 4</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4294967295"/>
          </p:nvPr>
        </p:nvSpPr>
        <p:spPr>
          <a:xfrm>
            <a:off x="457200" y="1601788"/>
            <a:ext cx="8305800" cy="4648200"/>
          </a:xfrm>
        </p:spPr>
        <p:txBody>
          <a:bodyPr/>
          <a:lstStyle/>
          <a:p>
            <a:pPr algn="just" eaLnBrk="1" hangingPunct="1">
              <a:lnSpc>
                <a:spcPct val="80000"/>
              </a:lnSpc>
              <a:buFontTx/>
              <a:buBlip>
                <a:blip r:embed="rId2"/>
              </a:buBlip>
              <a:defRPr/>
            </a:pPr>
            <a:r>
              <a:rPr lang="en-US" sz="2200" dirty="0" smtClean="0">
                <a:latin typeface="Verdana" pitchFamily="34" charset="0"/>
                <a:ea typeface="Verdana" pitchFamily="34" charset="0"/>
                <a:cs typeface="Verdana" pitchFamily="34" charset="0"/>
              </a:rPr>
              <a:t>Typically, the BLOSUM matrices are deemed most suitable to search for sequence similarity</a:t>
            </a:r>
          </a:p>
          <a:p>
            <a:pPr algn="just" eaLnBrk="1" hangingPunct="1">
              <a:lnSpc>
                <a:spcPct val="80000"/>
              </a:lnSpc>
              <a:buFontTx/>
              <a:buBlip>
                <a:blip r:embed="rId2"/>
              </a:buBlip>
              <a:defRPr/>
            </a:pPr>
            <a:r>
              <a:rPr lang="en-US" sz="2200" dirty="0" smtClean="0">
                <a:latin typeface="Verdana" pitchFamily="34" charset="0"/>
                <a:ea typeface="Verdana" pitchFamily="34" charset="0"/>
                <a:cs typeface="Verdana" pitchFamily="34" charset="0"/>
              </a:rPr>
              <a:t>The </a:t>
            </a:r>
            <a:r>
              <a:rPr lang="en-US"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BLOSUM62</a:t>
            </a:r>
            <a:r>
              <a:rPr lang="en-US" sz="2200" dirty="0" smtClean="0">
                <a:latin typeface="Verdana" pitchFamily="34" charset="0"/>
                <a:ea typeface="Verdana" pitchFamily="34" charset="0"/>
                <a:cs typeface="Verdana" pitchFamily="34" charset="0"/>
              </a:rPr>
              <a:t> matrix is normally set as the default in the similarity search software</a:t>
            </a:r>
          </a:p>
          <a:p>
            <a:pPr algn="just" eaLnBrk="1" hangingPunct="1">
              <a:lnSpc>
                <a:spcPct val="80000"/>
              </a:lnSpc>
              <a:buFontTx/>
              <a:buBlip>
                <a:blip r:embed="rId2"/>
              </a:buBlip>
              <a:defRPr/>
            </a:pPr>
            <a:r>
              <a:rPr lang="en-US" sz="2200" dirty="0" smtClean="0">
                <a:latin typeface="Verdana" pitchFamily="34" charset="0"/>
                <a:ea typeface="Verdana" pitchFamily="34" charset="0"/>
                <a:cs typeface="Verdana" pitchFamily="34" charset="0"/>
              </a:rPr>
              <a:t>In any case, it is important to choose the most suitable matrix based on the </a:t>
            </a:r>
            <a:r>
              <a:rPr lang="en-US" sz="2200" dirty="0" err="1" smtClean="0">
                <a:latin typeface="Verdana" pitchFamily="34" charset="0"/>
                <a:ea typeface="Verdana" pitchFamily="34" charset="0"/>
                <a:cs typeface="Verdana" pitchFamily="34" charset="0"/>
              </a:rPr>
              <a:t>phylogenetic</a:t>
            </a:r>
            <a:r>
              <a:rPr lang="en-US" sz="2200" dirty="0" smtClean="0">
                <a:latin typeface="Verdana" pitchFamily="34" charset="0"/>
                <a:ea typeface="Verdana" pitchFamily="34" charset="0"/>
                <a:cs typeface="Verdana" pitchFamily="34" charset="0"/>
              </a:rPr>
              <a:t> distance between the sequences to be compared</a:t>
            </a:r>
          </a:p>
          <a:p>
            <a:pPr algn="just" eaLnBrk="1" hangingPunct="1">
              <a:lnSpc>
                <a:spcPct val="80000"/>
              </a:lnSpc>
              <a:buFontTx/>
              <a:buBlip>
                <a:blip r:embed="rId2"/>
              </a:buBlip>
              <a:defRPr/>
            </a:pPr>
            <a:r>
              <a:rPr lang="en-US" sz="2200" dirty="0" smtClean="0">
                <a:latin typeface="Verdana" pitchFamily="34" charset="0"/>
                <a:ea typeface="Verdana" pitchFamily="34" charset="0"/>
                <a:cs typeface="Verdana" pitchFamily="34" charset="0"/>
              </a:rPr>
              <a:t>For </a:t>
            </a:r>
            <a:r>
              <a:rPr lang="en-US" sz="2200" dirty="0" err="1" smtClean="0">
                <a:latin typeface="Verdana" pitchFamily="34" charset="0"/>
                <a:ea typeface="Verdana" pitchFamily="34" charset="0"/>
                <a:cs typeface="Verdana" pitchFamily="34" charset="0"/>
              </a:rPr>
              <a:t>phylogenetically</a:t>
            </a:r>
            <a:r>
              <a:rPr lang="en-US" sz="2200" dirty="0" smtClean="0">
                <a:latin typeface="Verdana" pitchFamily="34" charset="0"/>
                <a:ea typeface="Verdana" pitchFamily="34" charset="0"/>
                <a:cs typeface="Verdana" pitchFamily="34" charset="0"/>
              </a:rPr>
              <a:t> close sequences (and organisms) low index PAM or high index BLOSUM must be chosen</a:t>
            </a:r>
          </a:p>
          <a:p>
            <a:pPr algn="just" eaLnBrk="1" hangingPunct="1">
              <a:lnSpc>
                <a:spcPct val="80000"/>
              </a:lnSpc>
              <a:buFontTx/>
              <a:buBlip>
                <a:blip r:embed="rId2"/>
              </a:buBlip>
              <a:defRPr/>
            </a:pPr>
            <a:r>
              <a:rPr lang="en-US" sz="2200" dirty="0" smtClean="0">
                <a:latin typeface="Verdana" pitchFamily="34" charset="0"/>
                <a:ea typeface="Verdana" pitchFamily="34" charset="0"/>
                <a:cs typeface="Verdana" pitchFamily="34" charset="0"/>
              </a:rPr>
              <a:t>For </a:t>
            </a:r>
            <a:r>
              <a:rPr lang="en-US" sz="2200" dirty="0" err="1" smtClean="0">
                <a:latin typeface="Verdana" pitchFamily="34" charset="0"/>
                <a:ea typeface="Verdana" pitchFamily="34" charset="0"/>
                <a:cs typeface="Verdana" pitchFamily="34" charset="0"/>
              </a:rPr>
              <a:t>phylogenetically</a:t>
            </a:r>
            <a:r>
              <a:rPr lang="en-US" sz="2200" dirty="0" smtClean="0">
                <a:latin typeface="Verdana" pitchFamily="34" charset="0"/>
                <a:ea typeface="Verdana" pitchFamily="34" charset="0"/>
                <a:cs typeface="Verdana" pitchFamily="34" charset="0"/>
              </a:rPr>
              <a:t> distant sequences, high index PAM or low index BLOSUM are suitable</a:t>
            </a:r>
            <a:endParaRPr lang="it-IT" sz="2200" dirty="0" smtClean="0">
              <a:latin typeface="Verdana" pitchFamily="34" charset="0"/>
              <a:ea typeface="Verdana" pitchFamily="34" charset="0"/>
              <a:cs typeface="Verdana" pitchFamily="34" charset="0"/>
            </a:endParaRPr>
          </a:p>
        </p:txBody>
      </p:sp>
      <p:sp>
        <p:nvSpPr>
          <p:cNvPr id="47108"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BD423DA-B3B7-4F6E-A263-79F4FC5AED0D}" type="slidenum">
              <a:rPr lang="it-IT" sz="1400"/>
              <a:pPr algn="r"/>
              <a:t>46</a:t>
            </a:fld>
            <a:endParaRPr lang="it-IT" sz="1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304800" y="274638"/>
            <a:ext cx="8382000" cy="1143000"/>
          </a:xfrm>
        </p:spPr>
        <p:txBody>
          <a:bodyPr/>
          <a:lstStyle/>
          <a:p>
            <a:pPr algn="l" eaLnBrk="1" hangingPunct="1">
              <a:defRPr/>
            </a:pPr>
            <a:r>
              <a:rPr lang="it-IT" sz="3200" dirty="0" smtClean="0">
                <a:effectLst>
                  <a:outerShdw blurRad="38100" dist="38100" dir="2700000" algn="tl">
                    <a:srgbClr val="000000">
                      <a:alpha val="43137"/>
                    </a:srgbClr>
                  </a:outerShdw>
                </a:effectLst>
                <a:latin typeface="Verdana" pitchFamily="34" charset="0"/>
              </a:rPr>
              <a:t>Dynamic Programming:</a:t>
            </a:r>
            <a:br>
              <a:rPr lang="it-IT" sz="3200" dirty="0" smtClean="0">
                <a:effectLst>
                  <a:outerShdw blurRad="38100" dist="38100" dir="2700000" algn="tl">
                    <a:srgbClr val="000000">
                      <a:alpha val="43137"/>
                    </a:srgbClr>
                  </a:outerShdw>
                </a:effectLst>
                <a:latin typeface="Verdana" pitchFamily="34" charset="0"/>
              </a:rPr>
            </a:br>
            <a:r>
              <a:rPr lang="it-IT" sz="3000" dirty="0" smtClean="0">
                <a:effectLst>
                  <a:outerShdw blurRad="38100" dist="38100" dir="2700000" algn="tl">
                    <a:srgbClr val="000000">
                      <a:alpha val="43137"/>
                    </a:srgbClr>
                  </a:outerShdw>
                </a:effectLst>
                <a:latin typeface="Verdana" pitchFamily="34" charset="0"/>
              </a:rPr>
              <a:t>The</a:t>
            </a:r>
            <a:r>
              <a:rPr lang="it-IT" sz="3200" dirty="0" smtClean="0">
                <a:effectLst>
                  <a:outerShdw blurRad="38100" dist="38100" dir="2700000" algn="tl">
                    <a:srgbClr val="000000">
                      <a:alpha val="43137"/>
                    </a:srgbClr>
                  </a:outerShdw>
                </a:effectLst>
                <a:latin typeface="Verdana" pitchFamily="34" charset="0"/>
              </a:rPr>
              <a:t> </a:t>
            </a:r>
            <a:r>
              <a:rPr lang="it-IT" sz="3000" dirty="0" smtClean="0">
                <a:effectLst>
                  <a:outerShdw blurRad="38100" dist="38100" dir="2700000" algn="tl">
                    <a:srgbClr val="000000">
                      <a:alpha val="43137"/>
                    </a:srgbClr>
                  </a:outerShdw>
                </a:effectLst>
                <a:latin typeface="Verdana" pitchFamily="34" charset="0"/>
              </a:rPr>
              <a:t>Needleman-Wunsch algorithm </a:t>
            </a:r>
            <a:r>
              <a:rPr lang="it-IT" sz="3200" dirty="0" smtClean="0">
                <a:effectLst>
                  <a:outerShdw blurRad="38100" dist="38100" dir="2700000" algn="tl">
                    <a:srgbClr val="000000">
                      <a:alpha val="43137"/>
                    </a:srgbClr>
                  </a:outerShdw>
                </a:effectLst>
                <a:latin typeface="Verdana" pitchFamily="34" charset="0"/>
                <a:sym typeface="Symbol" pitchFamily="18" charset="2"/>
              </a:rPr>
              <a:t> 1</a:t>
            </a:r>
            <a:endParaRPr lang="it-IT" sz="3200"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4294967295"/>
          </p:nvPr>
        </p:nvSpPr>
        <p:spPr>
          <a:xfrm>
            <a:off x="457200" y="1600200"/>
            <a:ext cx="8305800" cy="4800600"/>
          </a:xfrm>
        </p:spPr>
        <p:txBody>
          <a:bodyPr/>
          <a:lstStyle/>
          <a:p>
            <a:pPr algn="just" eaLnBrk="1" hangingPunct="1">
              <a:spcBef>
                <a:spcPct val="0"/>
              </a:spcBef>
              <a:buFontTx/>
              <a:buBlip>
                <a:blip r:embed="rId2"/>
              </a:buBlip>
              <a:defRPr/>
            </a:pPr>
            <a:r>
              <a:rPr lang="en-US" sz="2200" dirty="0" smtClean="0">
                <a:latin typeface="Verdana" pitchFamily="34" charset="0"/>
                <a:ea typeface="Verdana" pitchFamily="34" charset="0"/>
                <a:cs typeface="Verdana" pitchFamily="34" charset="0"/>
              </a:rPr>
              <a:t>Once having selected a method for assigning a score to an alignment, it is necessary to define an algorithm to determine the best alignment(s) between two sequences</a:t>
            </a:r>
          </a:p>
          <a:p>
            <a:pPr algn="just" eaLnBrk="1" hangingPunct="1">
              <a:spcBef>
                <a:spcPct val="0"/>
              </a:spcBef>
              <a:buFontTx/>
              <a:buBlip>
                <a:blip r:embed="rId2"/>
              </a:buBlip>
              <a:defRPr/>
            </a:pPr>
            <a:r>
              <a:rPr lang="en-US" sz="2200" dirty="0" smtClean="0">
                <a:latin typeface="Verdana" pitchFamily="34" charset="0"/>
                <a:ea typeface="Verdana" pitchFamily="34" charset="0"/>
                <a:cs typeface="Verdana" pitchFamily="34" charset="0"/>
              </a:rPr>
              <a:t>The exhaustive search among all possible alignments is generally </a:t>
            </a:r>
            <a:r>
              <a:rPr lang="it-IT" sz="2200" dirty="0" smtClean="0">
                <a:latin typeface="Verdana" pitchFamily="34" charset="0"/>
                <a:ea typeface="Verdana" pitchFamily="34" charset="0"/>
                <a:cs typeface="Verdana" pitchFamily="34" charset="0"/>
              </a:rPr>
              <a:t>impractical</a:t>
            </a:r>
          </a:p>
          <a:p>
            <a:pPr lvl="1" algn="just" eaLnBrk="1" hangingPunct="1">
              <a:spcBef>
                <a:spcPct val="0"/>
              </a:spcBef>
              <a:buSzPct val="70000"/>
              <a:buFontTx/>
              <a:buBlip>
                <a:blip r:embed="rId3"/>
              </a:buBlip>
              <a:defRPr/>
            </a:pPr>
            <a:r>
              <a:rPr lang="en-US" sz="1800" dirty="0" smtClean="0">
                <a:latin typeface="Verdana" pitchFamily="34" charset="0"/>
                <a:ea typeface="Verdana" pitchFamily="34" charset="0"/>
                <a:cs typeface="Verdana" pitchFamily="34" charset="0"/>
              </a:rPr>
              <a:t>For two sequences, respectively 100 and 95 nucleotide long, there are </a:t>
            </a:r>
            <a:r>
              <a:rPr lang="it-IT" sz="1800" dirty="0" smtClean="0">
                <a:latin typeface="Verdana" pitchFamily="34" charset="0"/>
                <a:ea typeface="Verdana" pitchFamily="34" charset="0"/>
                <a:cs typeface="Verdana" pitchFamily="34" charset="0"/>
                <a:sym typeface="Symbol" pitchFamily="18" charset="2"/>
              </a:rPr>
              <a:t></a:t>
            </a:r>
            <a:r>
              <a:rPr lang="en-US" sz="1800" dirty="0" smtClean="0">
                <a:latin typeface="Verdana" pitchFamily="34" charset="0"/>
                <a:ea typeface="Verdana" pitchFamily="34" charset="0"/>
                <a:cs typeface="Verdana" pitchFamily="34" charset="0"/>
              </a:rPr>
              <a:t>55 millions possible alignments, just only in the case of five gaps inserted in the shorter sequence </a:t>
            </a:r>
            <a:endParaRPr lang="it-IT" sz="1800" dirty="0" smtClean="0">
              <a:latin typeface="Verdana" pitchFamily="34" charset="0"/>
              <a:ea typeface="Verdana" pitchFamily="34" charset="0"/>
              <a:cs typeface="Verdana" pitchFamily="34" charset="0"/>
              <a:sym typeface="Symbol" pitchFamily="18" charset="2"/>
            </a:endParaRPr>
          </a:p>
          <a:p>
            <a:pPr algn="just" eaLnBrk="1" hangingPunct="1">
              <a:spcBef>
                <a:spcPct val="0"/>
              </a:spcBef>
              <a:buFontTx/>
              <a:buBlip>
                <a:blip r:embed="rId2"/>
              </a:buBlip>
              <a:defRPr/>
            </a:pPr>
            <a:r>
              <a:rPr lang="en-US" sz="2200" dirty="0" smtClean="0">
                <a:latin typeface="Verdana" pitchFamily="34" charset="0"/>
                <a:ea typeface="Verdana" pitchFamily="34" charset="0"/>
                <a:cs typeface="Verdana" pitchFamily="34" charset="0"/>
              </a:rPr>
              <a:t>The exhaustive search approach becomes rapidly intractable </a:t>
            </a:r>
            <a:endParaRPr lang="it-IT" sz="2200" dirty="0" smtClean="0">
              <a:latin typeface="Verdana" pitchFamily="34" charset="0"/>
              <a:ea typeface="Verdana" pitchFamily="34" charset="0"/>
              <a:cs typeface="Verdana" pitchFamily="34" charset="0"/>
              <a:sym typeface="Symbol" pitchFamily="18" charset="2"/>
            </a:endParaRPr>
          </a:p>
          <a:p>
            <a:pPr lvl="1" algn="just" eaLnBrk="1" hangingPunct="1">
              <a:spcBef>
                <a:spcPct val="0"/>
              </a:spcBef>
              <a:buFontTx/>
              <a:buBlip>
                <a:blip r:embed="rId4"/>
              </a:buBlip>
              <a:defRPr/>
            </a:pPr>
            <a:r>
              <a:rPr lang="en-US" sz="1800" dirty="0" smtClean="0">
                <a:latin typeface="Verdana" pitchFamily="34" charset="0"/>
                <a:ea typeface="Verdana" pitchFamily="34" charset="0"/>
                <a:cs typeface="Verdana" pitchFamily="34" charset="0"/>
              </a:rPr>
              <a:t>Using dynamic programming, the problem can be divided into </a:t>
            </a:r>
            <a:r>
              <a:rPr lang="en-US" sz="1800" dirty="0" err="1" smtClean="0">
                <a:latin typeface="Verdana" pitchFamily="34" charset="0"/>
                <a:ea typeface="Verdana" pitchFamily="34" charset="0"/>
                <a:cs typeface="Verdana" pitchFamily="34" charset="0"/>
              </a:rPr>
              <a:t>subproblems</a:t>
            </a:r>
            <a:r>
              <a:rPr lang="en-US" sz="1800" dirty="0" smtClean="0">
                <a:latin typeface="Verdana" pitchFamily="34" charset="0"/>
                <a:ea typeface="Verdana" pitchFamily="34" charset="0"/>
                <a:cs typeface="Verdana" pitchFamily="34" charset="0"/>
              </a:rPr>
              <a:t> of more “reasonable” size, whose solutions must be recombined to form the solution of the original problem</a:t>
            </a:r>
            <a:endParaRPr lang="it-IT" sz="1800" dirty="0" smtClean="0">
              <a:latin typeface="Verdana" pitchFamily="34" charset="0"/>
              <a:ea typeface="Verdana" pitchFamily="34" charset="0"/>
              <a:cs typeface="Verdana" pitchFamily="34" charset="0"/>
            </a:endParaRPr>
          </a:p>
        </p:txBody>
      </p:sp>
      <p:sp>
        <p:nvSpPr>
          <p:cNvPr id="48132"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2B71A12-2DB5-4D09-BC42-603C2BA79721}" type="slidenum">
              <a:rPr lang="it-IT" sz="1400"/>
              <a:pPr algn="r"/>
              <a:t>47</a:t>
            </a:fld>
            <a:endParaRPr lang="it-IT" sz="1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457200" y="1600200"/>
            <a:ext cx="8305800" cy="3886200"/>
          </a:xfrm>
        </p:spPr>
        <p:txBody>
          <a:bodyPr/>
          <a:lstStyle/>
          <a:p>
            <a:pPr algn="just" eaLnBrk="1" hangingPunct="1">
              <a:spcBef>
                <a:spcPts val="0"/>
              </a:spcBef>
              <a:buFontTx/>
              <a:buBlip>
                <a:blip r:embed="rId2"/>
              </a:buBlip>
              <a:defRPr/>
            </a:pPr>
            <a:r>
              <a:rPr lang="en-US" sz="2200" dirty="0" smtClean="0">
                <a:latin typeface="Verdana" pitchFamily="34" charset="0"/>
                <a:ea typeface="Verdana" pitchFamily="34" charset="0"/>
                <a:cs typeface="Verdana" pitchFamily="34" charset="0"/>
              </a:rPr>
              <a:t>S. B. Needleman and C. D. </a:t>
            </a:r>
            <a:r>
              <a:rPr lang="en-US" sz="2200" dirty="0" err="1" smtClean="0">
                <a:latin typeface="Verdana" pitchFamily="34" charset="0"/>
                <a:ea typeface="Verdana" pitchFamily="34" charset="0"/>
                <a:cs typeface="Verdana" pitchFamily="34" charset="0"/>
              </a:rPr>
              <a:t>Wunsch</a:t>
            </a:r>
            <a:r>
              <a:rPr lang="en-US" sz="2200" dirty="0" smtClean="0">
                <a:latin typeface="Verdana" pitchFamily="34" charset="0"/>
                <a:ea typeface="Verdana" pitchFamily="34" charset="0"/>
                <a:cs typeface="Verdana" pitchFamily="34" charset="0"/>
              </a:rPr>
              <a:t>, in 1970, were the first who solved this problem with an algorithm able to find </a:t>
            </a:r>
            <a:r>
              <a:rPr lang="en-US"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global similarities</a:t>
            </a:r>
            <a:r>
              <a:rPr lang="en-US" sz="2200" dirty="0" smtClean="0">
                <a:latin typeface="Verdana" pitchFamily="34" charset="0"/>
                <a:ea typeface="Verdana" pitchFamily="34" charset="0"/>
                <a:cs typeface="Verdana" pitchFamily="34" charset="0"/>
              </a:rPr>
              <a:t>, in a time proportional to the product of the lengths of the two sequences</a:t>
            </a:r>
          </a:p>
          <a:p>
            <a:pPr algn="just" eaLnBrk="1" hangingPunct="1">
              <a:spcBef>
                <a:spcPts val="0"/>
              </a:spcBef>
              <a:buFontTx/>
              <a:buBlip>
                <a:blip r:embed="rId2"/>
              </a:buBlip>
              <a:defRPr/>
            </a:pPr>
            <a:r>
              <a:rPr lang="en-US" sz="2200" dirty="0" smtClean="0">
                <a:latin typeface="Verdana" pitchFamily="34" charset="0"/>
                <a:ea typeface="Verdana" pitchFamily="34" charset="0"/>
                <a:cs typeface="Verdana" pitchFamily="34" charset="0"/>
              </a:rPr>
              <a:t>The key for understanding this approach is to observe how the alignment problem can be divided into </a:t>
            </a:r>
            <a:r>
              <a:rPr lang="en-US" sz="2200" dirty="0" err="1" smtClean="0">
                <a:latin typeface="Verdana" pitchFamily="34" charset="0"/>
                <a:ea typeface="Verdana" pitchFamily="34" charset="0"/>
                <a:cs typeface="Verdana" pitchFamily="34" charset="0"/>
              </a:rPr>
              <a:t>subproblems</a:t>
            </a:r>
            <a:endParaRPr lang="it-IT" sz="2200" dirty="0" smtClean="0">
              <a:latin typeface="Verdana" pitchFamily="34" charset="0"/>
              <a:ea typeface="Verdana" pitchFamily="34" charset="0"/>
              <a:cs typeface="Verdana" pitchFamily="34" charset="0"/>
            </a:endParaRPr>
          </a:p>
        </p:txBody>
      </p:sp>
      <p:sp>
        <p:nvSpPr>
          <p:cNvPr id="49156"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35C158A-BE8A-40D2-BFCE-8A4402962A3A}" type="slidenum">
              <a:rPr lang="it-IT" sz="1400"/>
              <a:pPr algn="r"/>
              <a:t>48</a:t>
            </a:fld>
            <a:endParaRPr lang="it-IT" sz="1400"/>
          </a:p>
        </p:txBody>
      </p:sp>
      <p:sp>
        <p:nvSpPr>
          <p:cNvPr id="5"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C805840-2CD9-46CD-90B9-E568BDBCA7CD}" type="slidenum">
              <a:rPr lang="it-IT" sz="1400"/>
              <a:pPr algn="r"/>
              <a:t>49</a:t>
            </a:fld>
            <a:endParaRPr lang="it-IT" sz="1400"/>
          </a:p>
        </p:txBody>
      </p:sp>
      <p:sp>
        <p:nvSpPr>
          <p:cNvPr id="5"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
        <p:nvSpPr>
          <p:cNvPr id="6" name="Rectangle 3"/>
          <p:cNvSpPr txBox="1">
            <a:spLocks noChangeArrowheads="1"/>
          </p:cNvSpPr>
          <p:nvPr/>
        </p:nvSpPr>
        <p:spPr bwMode="auto">
          <a:xfrm>
            <a:off x="457200" y="16020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r>
              <a:rPr kumimoji="0" lang="it-IT" sz="22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Verdana" pitchFamily="34" charset="0"/>
                <a:ea typeface="+mn-ea"/>
                <a:cs typeface="+mn-cs"/>
              </a:rPr>
              <a:t>Example</a:t>
            </a:r>
            <a:r>
              <a:rPr kumimoji="0" lang="it-IT" sz="22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Verdana" pitchFamily="34" charset="0"/>
                <a:ea typeface="+mn-ea"/>
                <a:cs typeface="+mn-cs"/>
              </a:rPr>
              <a:t> </a:t>
            </a:r>
            <a:r>
              <a:rPr kumimoji="0" lang="it-IT" sz="22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Verdana" pitchFamily="34" charset="0"/>
                <a:ea typeface="+mn-ea"/>
                <a:cs typeface="+mn-cs"/>
              </a:rPr>
              <a:t>(to be continued) </a:t>
            </a:r>
          </a:p>
          <a:p>
            <a:pPr marL="342900" marR="0" lvl="0" indent="-342900" algn="just" defTabSz="914400" rtl="0" eaLnBrk="1" fontAlgn="base" latinLnBrk="0" hangingPunct="1">
              <a:lnSpc>
                <a:spcPct val="90000"/>
              </a:lnSpc>
              <a:spcBef>
                <a:spcPct val="0"/>
              </a:spcBef>
              <a:spcAft>
                <a:spcPct val="0"/>
              </a:spcAft>
              <a:buClrTx/>
              <a:buSzTx/>
              <a:buFontTx/>
              <a:buNone/>
              <a:tabLst/>
              <a:defRPr/>
            </a:pPr>
            <a:r>
              <a:rPr kumimoji="0" lang="it-IT" sz="2200" b="0" i="0" u="none" strike="noStrike" kern="0" cap="none" spc="0" normalizeH="0" baseline="0" noProof="0" dirty="0" smtClean="0">
                <a:ln>
                  <a:noFill/>
                </a:ln>
                <a:solidFill>
                  <a:schemeClr val="tx1"/>
                </a:solidFill>
                <a:effectLst/>
                <a:uLnTx/>
                <a:uFillTx/>
                <a:latin typeface="Verdana" pitchFamily="34" charset="0"/>
                <a:ea typeface="+mn-ea"/>
                <a:cs typeface="+mn-cs"/>
              </a:rPr>
              <a:t>	A</a:t>
            </a:r>
            <a:r>
              <a:rPr kumimoji="0" lang="en-US" sz="2200" b="0" i="0" u="none" strike="noStrike" kern="0" cap="none" spc="0" normalizeH="0" baseline="0" noProof="0" dirty="0" err="1" smtClean="0">
                <a:ln>
                  <a:noFill/>
                </a:ln>
                <a:solidFill>
                  <a:schemeClr val="tx1"/>
                </a:solidFill>
                <a:effectLst/>
                <a:uLnTx/>
                <a:uFillTx/>
                <a:latin typeface="Verdana" pitchFamily="34" charset="0"/>
                <a:ea typeface="+mn-ea"/>
                <a:cs typeface="+mn-cs"/>
              </a:rPr>
              <a:t>lign</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CACGA</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 and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CGA</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 with the assumption of uniformly penalizing gaps and mismatches</a:t>
            </a:r>
            <a:endParaRPr kumimoji="0" lang="it-IT" sz="2200" b="0" i="0" u="none" strike="noStrike" kern="0" cap="none" spc="0" normalizeH="0" baseline="0" noProof="0" dirty="0" smtClean="0">
              <a:ln>
                <a:noFill/>
              </a:ln>
              <a:solidFill>
                <a:schemeClr val="tx1"/>
              </a:solidFill>
              <a:effectLst/>
              <a:uLnTx/>
              <a:uFillTx/>
              <a:latin typeface="Verdana" pitchFamily="34" charset="0"/>
              <a:ea typeface="+mn-ea"/>
              <a:cs typeface="+mn-cs"/>
            </a:endParaRPr>
          </a:p>
          <a:p>
            <a:pPr marL="742950" marR="0" lvl="1" indent="-285750" algn="just" defTabSz="914400" rtl="0" eaLnBrk="1" fontAlgn="base" latinLnBrk="0" hangingPunct="1">
              <a:lnSpc>
                <a:spcPct val="90000"/>
              </a:lnSpc>
              <a:spcBef>
                <a:spcPct val="0"/>
              </a:spcBef>
              <a:spcAft>
                <a:spcPct val="0"/>
              </a:spcAft>
              <a:buClrTx/>
              <a:buSzPct val="70000"/>
              <a:buFontTx/>
              <a:buBlip>
                <a:blip r:embed="rId3"/>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rPr>
              <a:t>Possible choices to be made with respect to the first character:</a:t>
            </a:r>
            <a:endParaRPr kumimoji="0" lang="it-IT" sz="2000" b="0" i="0" u="none" strike="noStrike" kern="0" cap="none" spc="0" normalizeH="0" baseline="0" noProof="0" dirty="0" smtClean="0">
              <a:ln>
                <a:noFill/>
              </a:ln>
              <a:solidFill>
                <a:schemeClr val="tx1"/>
              </a:solidFill>
              <a:effectLst/>
              <a:uLnTx/>
              <a:uFillTx/>
              <a:latin typeface="Verdana" pitchFamily="34" charset="0"/>
            </a:endParaRPr>
          </a:p>
          <a:p>
            <a:pPr marL="1257300" marR="0" lvl="2" indent="-342900" algn="just" defTabSz="914400" rtl="0" eaLnBrk="1" fontAlgn="base" latinLnBrk="0" hangingPunct="1">
              <a:lnSpc>
                <a:spcPct val="90000"/>
              </a:lnSpc>
              <a:spcBef>
                <a:spcPct val="0"/>
              </a:spcBef>
              <a:spcAft>
                <a:spcPct val="0"/>
              </a:spcAft>
              <a:buClrTx/>
              <a:buSzPct val="90000"/>
              <a:buFontTx/>
              <a:buAutoNum type="arabicParenR"/>
              <a:tabLst/>
              <a:defRPr/>
            </a:pPr>
            <a:r>
              <a:rPr kumimoji="0" lang="en-US" sz="1800" b="0" i="0" u="none" strike="noStrike" kern="0" cap="none" spc="0" normalizeH="0" baseline="0" noProof="0" dirty="0" smtClean="0">
                <a:ln>
                  <a:noFill/>
                </a:ln>
                <a:solidFill>
                  <a:schemeClr val="tx1"/>
                </a:solidFill>
                <a:effectLst/>
                <a:uLnTx/>
                <a:uFillTx/>
                <a:latin typeface="Verdana" pitchFamily="34" charset="0"/>
              </a:rPr>
              <a:t>Place a gap in the first place of the first sequence (counterintuitive, given that the first sequence is longer)</a:t>
            </a:r>
          </a:p>
          <a:p>
            <a:pPr marL="1257300" marR="0" lvl="2" indent="-342900" algn="just" defTabSz="914400" rtl="0" eaLnBrk="1" fontAlgn="base" latinLnBrk="0" hangingPunct="1">
              <a:lnSpc>
                <a:spcPct val="90000"/>
              </a:lnSpc>
              <a:spcBef>
                <a:spcPct val="0"/>
              </a:spcBef>
              <a:spcAft>
                <a:spcPct val="0"/>
              </a:spcAft>
              <a:buClrTx/>
              <a:buSzPct val="90000"/>
              <a:buFontTx/>
              <a:buAutoNum type="arabicParenR"/>
              <a:tabLst/>
              <a:defRPr/>
            </a:pPr>
            <a:r>
              <a:rPr kumimoji="0" lang="en-US" sz="1800" b="0" i="0" u="none" strike="noStrike" kern="0" cap="none" spc="0" normalizeH="0" baseline="0" noProof="0" dirty="0" smtClean="0">
                <a:ln>
                  <a:noFill/>
                </a:ln>
                <a:solidFill>
                  <a:schemeClr val="tx1"/>
                </a:solidFill>
                <a:effectLst/>
                <a:uLnTx/>
                <a:uFillTx/>
                <a:latin typeface="Verdana" pitchFamily="34" charset="0"/>
              </a:rPr>
              <a:t>Place a gap in the first place of the second sequence </a:t>
            </a:r>
          </a:p>
          <a:p>
            <a:pPr marL="1257300" marR="0" lvl="2" indent="-342900" algn="just" defTabSz="914400" rtl="0" eaLnBrk="1" fontAlgn="base" latinLnBrk="0" hangingPunct="1">
              <a:lnSpc>
                <a:spcPct val="90000"/>
              </a:lnSpc>
              <a:spcBef>
                <a:spcPct val="0"/>
              </a:spcBef>
              <a:spcAft>
                <a:spcPct val="0"/>
              </a:spcAft>
              <a:buClrTx/>
              <a:buSzPct val="90000"/>
              <a:buFontTx/>
              <a:buAutoNum type="arabicParenR"/>
              <a:tabLst/>
              <a:defRPr/>
            </a:pPr>
            <a:r>
              <a:rPr kumimoji="0" lang="en-US" sz="1800" b="0" i="0" u="none" strike="noStrike" kern="0" cap="none" spc="0" normalizeH="0" baseline="0" noProof="0" dirty="0" smtClean="0">
                <a:ln>
                  <a:noFill/>
                </a:ln>
                <a:solidFill>
                  <a:schemeClr val="tx1"/>
                </a:solidFill>
                <a:effectLst/>
                <a:uLnTx/>
                <a:uFillTx/>
                <a:latin typeface="Verdana" pitchFamily="34" charset="0"/>
              </a:rPr>
              <a:t>Align the first two characters</a:t>
            </a:r>
            <a:r>
              <a:rPr kumimoji="0" lang="it-IT" sz="1800" b="0" i="0" u="none" strike="noStrike" kern="0" cap="none" spc="0" normalizeH="0" baseline="0" noProof="0" dirty="0" smtClean="0">
                <a:ln>
                  <a:noFill/>
                </a:ln>
                <a:solidFill>
                  <a:schemeClr val="tx1"/>
                </a:solidFill>
                <a:effectLst/>
                <a:uLnTx/>
                <a:uFillTx/>
                <a:latin typeface="Verdana" pitchFamily="34" charset="0"/>
              </a:rPr>
              <a:t> </a:t>
            </a:r>
          </a:p>
          <a:p>
            <a:pPr marL="1257300" marR="0" lvl="2" indent="-342900" algn="just" defTabSz="914400" rtl="0" eaLnBrk="1" fontAlgn="base" latinLnBrk="0" hangingPunct="1">
              <a:lnSpc>
                <a:spcPct val="90000"/>
              </a:lnSpc>
              <a:spcBef>
                <a:spcPct val="0"/>
              </a:spcBef>
              <a:spcAft>
                <a:spcPct val="0"/>
              </a:spcAft>
              <a:buClrTx/>
              <a:buSzPct val="90000"/>
              <a:buFontTx/>
              <a:buNone/>
              <a:tabLst/>
              <a:defRPr/>
            </a:pPr>
            <a:endParaRPr kumimoji="0" lang="it-IT" sz="800" b="0" i="0" u="none" strike="noStrike" kern="0" cap="none" spc="0" normalizeH="0" baseline="0" noProof="0" dirty="0" smtClean="0">
              <a:ln>
                <a:noFill/>
              </a:ln>
              <a:solidFill>
                <a:schemeClr val="tx1"/>
              </a:solidFill>
              <a:effectLst/>
              <a:uLnTx/>
              <a:uFillTx/>
              <a:latin typeface="Verdana" pitchFamily="34" charset="0"/>
            </a:endParaRPr>
          </a:p>
          <a:p>
            <a:pPr marL="742950" marR="0" lvl="1" indent="-285750" algn="just" defTabSz="914400" rtl="0" eaLnBrk="1" fontAlgn="base" latinLnBrk="0" hangingPunct="1">
              <a:lnSpc>
                <a:spcPct val="90000"/>
              </a:lnSpc>
              <a:spcBef>
                <a:spcPct val="0"/>
              </a:spcBef>
              <a:spcAft>
                <a:spcPct val="0"/>
              </a:spcAft>
              <a:buClrTx/>
              <a:buSzPct val="70000"/>
              <a:buFontTx/>
              <a:buBlip>
                <a:blip r:embed="rId3"/>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rPr>
              <a:t>In the first two cases, the alignment score for the first position will be equal to the gap penalty </a:t>
            </a:r>
          </a:p>
          <a:p>
            <a:pPr marL="742950" marR="0" lvl="1" indent="-285750" algn="just" defTabSz="914400" rtl="0" eaLnBrk="1" fontAlgn="base" latinLnBrk="0" hangingPunct="1">
              <a:lnSpc>
                <a:spcPct val="90000"/>
              </a:lnSpc>
              <a:spcBef>
                <a:spcPct val="0"/>
              </a:spcBef>
              <a:spcAft>
                <a:spcPct val="0"/>
              </a:spcAft>
              <a:buClrTx/>
              <a:buSzPct val="70000"/>
              <a:buFontTx/>
              <a:buBlip>
                <a:blip r:embed="rId3"/>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rPr>
              <a:t>In the third case, the alignment score for the first position will be equal to the match score</a:t>
            </a:r>
          </a:p>
          <a:p>
            <a:pPr marL="742950" marR="0" lvl="1" indent="-285750" algn="just" defTabSz="914400" rtl="0" eaLnBrk="1" fontAlgn="base" latinLnBrk="0" hangingPunct="1">
              <a:lnSpc>
                <a:spcPct val="90000"/>
              </a:lnSpc>
              <a:spcBef>
                <a:spcPct val="0"/>
              </a:spcBef>
              <a:spcAft>
                <a:spcPct val="0"/>
              </a:spcAft>
              <a:buClrTx/>
              <a:buSzPct val="70000"/>
              <a:buFontTx/>
              <a:buBlip>
                <a:blip r:embed="rId3"/>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rPr>
              <a:t>The rest of the score will depend, in all the cases, on the way in which the remaining part of the two sequences will be aligned</a:t>
            </a:r>
            <a:endParaRPr kumimoji="0" lang="it-IT" sz="2000" b="0" i="0" u="none" strike="noStrike" kern="0" cap="none" spc="0" normalizeH="0" baseline="0" noProof="0" dirty="0" smtClean="0">
              <a:ln>
                <a:noFill/>
              </a:ln>
              <a:solidFill>
                <a:schemeClr val="tx1"/>
              </a:solidFill>
              <a:effectLst/>
              <a:uLnTx/>
              <a:uFillTx/>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Dot plots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a:xfrm>
            <a:off x="457200" y="1600200"/>
            <a:ext cx="8305800" cy="4800600"/>
          </a:xfrm>
        </p:spPr>
        <p:txBody>
          <a:bodyPr/>
          <a:lstStyle/>
          <a:p>
            <a:pPr algn="just" eaLnBrk="1" hangingPunct="1">
              <a:buFontTx/>
              <a:buBlip>
                <a:blip r:embed="rId2"/>
              </a:buBlip>
            </a:pPr>
            <a:r>
              <a:rPr lang="en-US" sz="2400" dirty="0" smtClean="0">
                <a:latin typeface="Verdana" pitchFamily="34" charset="0"/>
                <a:ea typeface="Verdana" pitchFamily="34" charset="0"/>
                <a:cs typeface="Verdana" pitchFamily="34" charset="0"/>
              </a:rPr>
              <a:t>Probably, the simplest method to reveal analogies between two sequences consists in displaying the similarity regions using </a:t>
            </a:r>
            <a:r>
              <a:rPr lang="en-US" sz="24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dot plots</a:t>
            </a: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The dot plot is a graphical method to display </a:t>
            </a:r>
            <a:r>
              <a:rPr lang="en-US" sz="2200" dirty="0" err="1" smtClean="0">
                <a:latin typeface="Verdana" pitchFamily="34" charset="0"/>
                <a:ea typeface="Verdana" pitchFamily="34" charset="0"/>
                <a:cs typeface="Verdana" pitchFamily="34" charset="0"/>
              </a:rPr>
              <a:t>pairwise</a:t>
            </a:r>
            <a:r>
              <a:rPr lang="en-US" sz="2200" dirty="0" smtClean="0">
                <a:latin typeface="Verdana" pitchFamily="34" charset="0"/>
                <a:ea typeface="Verdana" pitchFamily="34" charset="0"/>
                <a:cs typeface="Verdana" pitchFamily="34" charset="0"/>
              </a:rPr>
              <a:t> similarities</a:t>
            </a: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Less intuitive is its close relationship with </a:t>
            </a:r>
            <a:r>
              <a:rPr lang="en-US" sz="2200" dirty="0" err="1" smtClean="0">
                <a:latin typeface="Verdana" pitchFamily="34" charset="0"/>
                <a:ea typeface="Verdana" pitchFamily="34" charset="0"/>
                <a:cs typeface="Verdana" pitchFamily="34" charset="0"/>
              </a:rPr>
              <a:t>pairwise</a:t>
            </a:r>
            <a:r>
              <a:rPr lang="en-US" sz="2200" dirty="0" smtClean="0">
                <a:latin typeface="Verdana" pitchFamily="34" charset="0"/>
                <a:ea typeface="Verdana" pitchFamily="34" charset="0"/>
                <a:cs typeface="Verdana" pitchFamily="34" charset="0"/>
              </a:rPr>
              <a:t> alignments</a:t>
            </a:r>
            <a:endParaRPr lang="it-IT" sz="2200" dirty="0" smtClean="0">
              <a:latin typeface="Verdana" pitchFamily="34" charset="0"/>
            </a:endParaRPr>
          </a:p>
          <a:p>
            <a:pPr algn="just" eaLnBrk="1" hangingPunct="1">
              <a:buFontTx/>
              <a:buBlip>
                <a:blip r:embed="rId2"/>
              </a:buBlip>
            </a:pPr>
            <a:r>
              <a:rPr lang="en-US" sz="2400" dirty="0" smtClean="0">
                <a:latin typeface="Verdana" pitchFamily="34" charset="0"/>
                <a:ea typeface="Verdana" pitchFamily="34" charset="0"/>
                <a:cs typeface="Verdana" pitchFamily="34" charset="0"/>
              </a:rPr>
              <a:t>The dot plot is represented by a table or a matrix or, alternatively, in a Cartesian plane</a:t>
            </a:r>
            <a:endParaRPr lang="it-IT" sz="2400" dirty="0" smtClean="0">
              <a:latin typeface="Verdana" pitchFamily="34" charset="0"/>
              <a:ea typeface="Verdana" pitchFamily="34" charset="0"/>
              <a:cs typeface="Verdana" pitchFamily="34" charset="0"/>
            </a:endParaRP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The rows or the </a:t>
            </a:r>
            <a:r>
              <a:rPr lang="en-US" sz="2200" dirty="0" err="1" smtClean="0">
                <a:latin typeface="Verdana" pitchFamily="34" charset="0"/>
                <a:ea typeface="Verdana" pitchFamily="34" charset="0"/>
                <a:cs typeface="Verdana" pitchFamily="34" charset="0"/>
              </a:rPr>
              <a:t>x</a:t>
            </a:r>
            <a:r>
              <a:rPr lang="en-US" sz="2200" dirty="0" err="1" smtClean="0">
                <a:latin typeface="Verdana" pitchFamily="34" charset="0"/>
                <a:ea typeface="Verdana" pitchFamily="34" charset="0"/>
                <a:cs typeface="Verdana" pitchFamily="34" charset="0"/>
                <a:sym typeface="Symbol" pitchFamily="18" charset="2"/>
              </a:rPr>
              <a:t></a:t>
            </a:r>
            <a:r>
              <a:rPr lang="en-US" sz="2200" dirty="0" err="1" smtClean="0">
                <a:latin typeface="Verdana" pitchFamily="34" charset="0"/>
                <a:ea typeface="Verdana" pitchFamily="34" charset="0"/>
                <a:cs typeface="Verdana" pitchFamily="34" charset="0"/>
              </a:rPr>
              <a:t>axis</a:t>
            </a:r>
            <a:r>
              <a:rPr lang="en-US" sz="2200" dirty="0" smtClean="0">
                <a:latin typeface="Verdana" pitchFamily="34" charset="0"/>
                <a:ea typeface="Verdana" pitchFamily="34" charset="0"/>
                <a:cs typeface="Verdana" pitchFamily="34" charset="0"/>
              </a:rPr>
              <a:t> correspond to the residues of a sequence, and the columns or the </a:t>
            </a:r>
            <a:r>
              <a:rPr lang="en-US" sz="2200" dirty="0" err="1" smtClean="0">
                <a:latin typeface="Verdana" pitchFamily="34" charset="0"/>
                <a:ea typeface="Verdana" pitchFamily="34" charset="0"/>
                <a:cs typeface="Verdana" pitchFamily="34" charset="0"/>
              </a:rPr>
              <a:t>y</a:t>
            </a:r>
            <a:r>
              <a:rPr lang="en-US" sz="2200" dirty="0" err="1" smtClean="0">
                <a:latin typeface="Verdana" pitchFamily="34" charset="0"/>
                <a:ea typeface="Verdana" pitchFamily="34" charset="0"/>
                <a:cs typeface="Verdana" pitchFamily="34" charset="0"/>
                <a:sym typeface="Symbol" pitchFamily="18" charset="2"/>
              </a:rPr>
              <a:t></a:t>
            </a:r>
            <a:r>
              <a:rPr lang="en-US" sz="2200" dirty="0" err="1" smtClean="0">
                <a:latin typeface="Verdana" pitchFamily="34" charset="0"/>
                <a:ea typeface="Verdana" pitchFamily="34" charset="0"/>
                <a:cs typeface="Verdana" pitchFamily="34" charset="0"/>
              </a:rPr>
              <a:t>axis</a:t>
            </a:r>
            <a:r>
              <a:rPr lang="en-US" sz="2200" dirty="0" smtClean="0">
                <a:latin typeface="Verdana" pitchFamily="34" charset="0"/>
                <a:ea typeface="Verdana" pitchFamily="34" charset="0"/>
                <a:cs typeface="Verdana" pitchFamily="34" charset="0"/>
              </a:rPr>
              <a:t> to the residues of the other</a:t>
            </a:r>
            <a:endParaRPr lang="it-IT" sz="2200" dirty="0" smtClean="0">
              <a:latin typeface="Verdana" pitchFamily="34" charset="0"/>
              <a:ea typeface="Verdana" pitchFamily="34" charset="0"/>
              <a:cs typeface="Verdana" pitchFamily="34" charset="0"/>
            </a:endParaRPr>
          </a:p>
        </p:txBody>
      </p:sp>
      <p:sp>
        <p:nvSpPr>
          <p:cNvPr id="6148" name="Segnaposto numero diapositiva 3"/>
          <p:cNvSpPr>
            <a:spLocks noGrp="1"/>
          </p:cNvSpPr>
          <p:nvPr>
            <p:ph type="sldNum" sz="quarter" idx="12"/>
          </p:nvPr>
        </p:nvSpPr>
        <p:spPr>
          <a:noFill/>
        </p:spPr>
        <p:txBody>
          <a:bodyPr/>
          <a:lstStyle/>
          <a:p>
            <a:fld id="{44BAF455-7755-4E80-98AC-FFF45EA9CCAC}" type="slidenum">
              <a:rPr lang="it-IT" smtClean="0"/>
              <a:pPr/>
              <a:t>5</a:t>
            </a:fld>
            <a:endParaRPr lang="it-IT"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A5B2E76-E8C3-4FF9-8EB5-6882D476631B}" type="slidenum">
              <a:rPr lang="it-IT" sz="1400"/>
              <a:pPr algn="r"/>
              <a:t>50</a:t>
            </a:fld>
            <a:endParaRPr lang="it-IT" sz="1400"/>
          </a:p>
        </p:txBody>
      </p:sp>
      <p:sp>
        <p:nvSpPr>
          <p:cNvPr id="8"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4</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
        <p:nvSpPr>
          <p:cNvPr id="9"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r>
              <a:rPr kumimoji="0" lang="it-IT" sz="22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Verdana" pitchFamily="34" charset="0"/>
                <a:ea typeface="+mn-ea"/>
                <a:cs typeface="+mn-cs"/>
              </a:rPr>
              <a:t>Example (to be continued)</a:t>
            </a: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2"/>
              </a:buBlip>
              <a:tabLst/>
              <a:defRPr/>
            </a:pPr>
            <a:endPar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endParaRPr>
          </a:p>
          <a:p>
            <a:pPr marL="742950" marR="0" lvl="1" indent="-285750" algn="just" defTabSz="914400" rtl="0" eaLnBrk="1" fontAlgn="base" latinLnBrk="0" hangingPunct="1">
              <a:lnSpc>
                <a:spcPct val="90000"/>
              </a:lnSpc>
              <a:spcBef>
                <a:spcPct val="0"/>
              </a:spcBef>
              <a:spcAft>
                <a:spcPct val="0"/>
              </a:spcAft>
              <a:buClrTx/>
              <a:buSzPct val="70000"/>
              <a:buFontTx/>
              <a:buBlip>
                <a:blip r:embed="rId3"/>
              </a:buBlip>
              <a:tabLst/>
              <a:defRPr/>
            </a:pPr>
            <a:r>
              <a:rPr kumimoji="0" lang="en-US" sz="2000" b="0" i="0" u="none" strike="noStrike" kern="0" cap="none" spc="0" normalizeH="0" baseline="0" noProof="0" dirty="0" smtClean="0">
                <a:ln>
                  <a:noFill/>
                </a:ln>
                <a:solidFill>
                  <a:schemeClr val="tx1"/>
                </a:solidFill>
                <a:effectLst/>
                <a:uLnTx/>
                <a:uFillTx/>
                <a:latin typeface="Verdana" pitchFamily="34" charset="0"/>
              </a:rPr>
              <a:t>If we knew the score for the best alignment between the remaining parts of the sequences, we could easily calculate the best overall score relative to the three possible choices</a:t>
            </a:r>
            <a:endParaRPr kumimoji="0" lang="it-IT" sz="2000" b="0" i="0" u="none" strike="noStrike" kern="0" cap="none" spc="0" normalizeH="0" baseline="0" noProof="0" dirty="0" smtClean="0">
              <a:ln>
                <a:noFill/>
              </a:ln>
              <a:solidFill>
                <a:schemeClr val="tx1"/>
              </a:solidFill>
              <a:effectLst/>
              <a:uLnTx/>
              <a:uFillTx/>
              <a:latin typeface="Verdana" pitchFamily="34" charset="0"/>
            </a:endParaRPr>
          </a:p>
        </p:txBody>
      </p:sp>
      <p:graphicFrame>
        <p:nvGraphicFramePr>
          <p:cNvPr id="10" name="Tabella 4"/>
          <p:cNvGraphicFramePr>
            <a:graphicFrameLocks noGrp="1"/>
          </p:cNvGraphicFramePr>
          <p:nvPr/>
        </p:nvGraphicFramePr>
        <p:xfrm>
          <a:off x="1371600" y="2209800"/>
          <a:ext cx="6858000" cy="2291715"/>
        </p:xfrm>
        <a:graphic>
          <a:graphicData uri="http://schemas.openxmlformats.org/drawingml/2006/table">
            <a:tbl>
              <a:tblPr/>
              <a:tblGrid>
                <a:gridCol w="2101850"/>
                <a:gridCol w="1681163"/>
                <a:gridCol w="307498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Verdana" pitchFamily="34" charset="0"/>
                        </a:rPr>
                        <a:t>First position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Verdana" pitchFamily="34" charset="0"/>
                        </a:rPr>
                        <a:t>Score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Verdana" pitchFamily="34" charset="0"/>
                        </a:rPr>
                        <a:t>Sequences to be aligned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 </a:t>
                      </a:r>
                    </a:p>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sym typeface="Symbol" pitchFamily="18" charset="2"/>
                        </a:rPr>
                        <a:t>C</a:t>
                      </a: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smtClean="0">
                          <a:ln>
                            <a:noFill/>
                          </a:ln>
                          <a:solidFill>
                            <a:srgbClr val="000000"/>
                          </a:solidFill>
                          <a:effectLst/>
                          <a:latin typeface="Courier New" pitchFamily="49" charset="0"/>
                          <a:cs typeface="Courier New" pitchFamily="49" charset="0"/>
                        </a:rPr>
                        <a:t>        ACGA</a:t>
                      </a:r>
                    </a:p>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smtClean="0">
                          <a:ln>
                            <a:noFill/>
                          </a:ln>
                          <a:solidFill>
                            <a:srgbClr val="000000"/>
                          </a:solidFill>
                          <a:effectLst/>
                          <a:latin typeface="Courier New" pitchFamily="49" charset="0"/>
                          <a:cs typeface="Courier New" pitchFamily="49" charset="0"/>
                        </a:rPr>
                        <a:t>        GA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sym typeface="Symbol" pitchFamily="18" charset="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sym typeface="Symbol" pitchFamily="18" charset="2"/>
                        </a:rPr>
                        <a:t>C</a:t>
                      </a: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        CACGA</a:t>
                      </a:r>
                    </a:p>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        GA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sym typeface="Symbol" pitchFamily="18" charset="2"/>
                        </a:rPr>
                        <a:t></a:t>
                      </a: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        ACGA</a:t>
                      </a:r>
                    </a:p>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        CGA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11" name="Rettangolo 6"/>
          <p:cNvSpPr/>
          <p:nvPr/>
        </p:nvSpPr>
        <p:spPr>
          <a:xfrm>
            <a:off x="1295400" y="2133600"/>
            <a:ext cx="6934200" cy="24384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it-IT">
              <a:solidFill>
                <a:srgbClr val="FFFFFF"/>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6F1FC63-D3AA-4FEC-9DD7-A71D00573FE7}" type="slidenum">
              <a:rPr lang="it-IT" sz="1400"/>
              <a:pPr algn="r"/>
              <a:t>51</a:t>
            </a:fld>
            <a:endParaRPr lang="it-IT" sz="1400"/>
          </a:p>
        </p:txBody>
      </p:sp>
      <p:sp>
        <p:nvSpPr>
          <p:cNvPr id="5"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5</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
        <p:nvSpPr>
          <p:cNvPr id="6"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ct val="90000"/>
              </a:lnSpc>
              <a:buBlip>
                <a:blip r:embed="rId2"/>
              </a:buBlip>
              <a:defRPr/>
            </a:pPr>
            <a:r>
              <a:rPr lang="it-IT" sz="2200" kern="0" dirty="0" smtClean="0">
                <a:solidFill>
                  <a:srgbClr val="FF0000"/>
                </a:solidFill>
                <a:effectLst>
                  <a:outerShdw blurRad="38100" dist="38100" dir="2700000" algn="tl">
                    <a:srgbClr val="000000">
                      <a:alpha val="43137"/>
                    </a:srgbClr>
                  </a:outerShdw>
                </a:effectLst>
                <a:latin typeface="Verdana" pitchFamily="34" charset="0"/>
              </a:rPr>
              <a:t>Example</a:t>
            </a:r>
            <a:endParaRPr kumimoji="0" lang="it-IT" sz="22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None/>
              <a:tabLst/>
              <a:defRPr/>
            </a:pPr>
            <a:r>
              <a:rPr kumimoji="0" lang="it-IT" sz="2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Verdana" pitchFamily="34" charset="0"/>
                <a:ea typeface="+mn-ea"/>
                <a:cs typeface="+mn-cs"/>
              </a:rPr>
              <a:t>	</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Starting from the assumption of aligning the two initial characters (without inserting gaps), it remains to calculate the alignment score for the sequences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ACGA</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 and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GA</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it-IT" sz="2200" b="0" i="0" u="none" strike="noStrike" kern="0" cap="none" spc="0" normalizeH="0" baseline="0" noProof="0" dirty="0" smtClean="0">
              <a:ln>
                <a:noFill/>
              </a:ln>
              <a:solidFill>
                <a:schemeClr val="tx1"/>
              </a:solidFill>
              <a:effectLst/>
              <a:uLnTx/>
              <a:uFillTx/>
              <a:latin typeface="Verdana" pitchFamily="34" charset="0"/>
              <a:ea typeface="+mn-ea"/>
              <a:cs typeface="+mn-cs"/>
            </a:endParaRPr>
          </a:p>
          <a:p>
            <a:pPr marL="342900" marR="0" lvl="0" indent="-342900" algn="just" defTabSz="914400" rtl="0" eaLnBrk="1" fontAlgn="base" latinLnBrk="0" hangingPunct="1">
              <a:lnSpc>
                <a:spcPct val="90000"/>
              </a:lnSpc>
              <a:spcBef>
                <a:spcPct val="0"/>
              </a:spcBef>
              <a:spcAft>
                <a:spcPct val="0"/>
              </a:spcAft>
              <a:buClrTx/>
              <a:buSzTx/>
              <a:buFontTx/>
              <a:buBlip>
                <a:blip r:embed="rId3"/>
              </a:buBlip>
              <a:tabLst/>
              <a:defRPr/>
            </a:pP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In this operation, it will often be necessary to calculate scores for subsequences (e.g.: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ACGA</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 and </a:t>
            </a:r>
            <a:r>
              <a:rPr kumimoji="0" lang="en-US" sz="2200"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GA</a:t>
            </a: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a:t>
            </a:r>
          </a:p>
          <a:p>
            <a:pPr marL="342900" marR="0" lvl="0" indent="-342900" algn="just" defTabSz="914400" rtl="0" eaLnBrk="1" fontAlgn="base" latinLnBrk="0" hangingPunct="1">
              <a:lnSpc>
                <a:spcPct val="90000"/>
              </a:lnSpc>
              <a:spcBef>
                <a:spcPct val="0"/>
              </a:spcBef>
              <a:spcAft>
                <a:spcPct val="0"/>
              </a:spcAft>
              <a:buClrTx/>
              <a:buSzTx/>
              <a:buFontTx/>
              <a:buBlip>
                <a:blip r:embed="rId3"/>
              </a:buBlip>
              <a:tabLst/>
              <a:defRPr/>
            </a:pPr>
            <a:r>
              <a:rPr kumimoji="0" lang="en-US" sz="2200" b="0" i="0" u="none" strike="noStrike" kern="0" cap="none" spc="0" normalizeH="0" baseline="0" noProof="0" dirty="0" smtClean="0">
                <a:ln>
                  <a:noFill/>
                </a:ln>
                <a:solidFill>
                  <a:schemeClr val="tx1"/>
                </a:solidFill>
                <a:effectLst/>
                <a:uLnTx/>
                <a:uFillTx/>
                <a:latin typeface="Verdana" pitchFamily="34" charset="0"/>
                <a:ea typeface="+mn-ea"/>
                <a:cs typeface="+mn-cs"/>
              </a:rPr>
              <a:t>Dynamic programming is based on constructing a table, in which the partial alignment scores are stored, in order to avoid to recalculate them many times</a:t>
            </a:r>
          </a:p>
          <a:p>
            <a:pPr marL="342900" marR="0" lvl="0" indent="-342900" algn="just" defTabSz="914400" rtl="0" eaLnBrk="1" fontAlgn="base" latinLnBrk="0" hangingPunct="1">
              <a:lnSpc>
                <a:spcPct val="90000"/>
              </a:lnSpc>
              <a:spcBef>
                <a:spcPct val="0"/>
              </a:spcBef>
              <a:spcAft>
                <a:spcPct val="0"/>
              </a:spcAft>
              <a:buClrTx/>
              <a:buSzTx/>
              <a:buFontTx/>
              <a:buBlip>
                <a:blip r:embed="rId3"/>
              </a:buBlip>
              <a:tabLst/>
              <a:defRPr/>
            </a:pPr>
            <a:endParaRPr kumimoji="0" lang="it-IT" sz="2200" b="0" i="0" u="none" strike="noStrike" kern="0" cap="none" spc="0" normalizeH="0" baseline="0" noProof="0" dirty="0" smtClean="0">
              <a:ln>
                <a:noFill/>
              </a:ln>
              <a:solidFill>
                <a:schemeClr val="tx1"/>
              </a:solidFill>
              <a:effectLst/>
              <a:uLnTx/>
              <a:uFillTx/>
              <a:latin typeface="Verdana" pitchFamily="34" charset="0"/>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457200" y="3276600"/>
            <a:ext cx="4267200" cy="3124200"/>
          </a:xfrm>
        </p:spPr>
        <p:txBody>
          <a:bodyPr/>
          <a:lstStyle/>
          <a:p>
            <a:pPr algn="just" eaLnBrk="1" hangingPunct="1">
              <a:spcBef>
                <a:spcPct val="0"/>
              </a:spcBef>
              <a:buFontTx/>
              <a:buBlip>
                <a:blip r:embed="rId2"/>
              </a:buBlip>
              <a:defRPr/>
            </a:pPr>
            <a:r>
              <a:rPr lang="en-US"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Example:</a:t>
            </a:r>
            <a:r>
              <a:rPr lang="en-US" sz="2200" dirty="0" smtClean="0">
                <a:latin typeface="Verdana" pitchFamily="34" charset="0"/>
                <a:ea typeface="Verdana" pitchFamily="34" charset="0"/>
                <a:cs typeface="Verdana" pitchFamily="34" charset="0"/>
              </a:rPr>
              <a:t> table for the alignment of </a:t>
            </a:r>
            <a:r>
              <a:rPr lang="en-US" sz="2200" b="1" dirty="0" smtClean="0">
                <a:latin typeface="Courier New" pitchFamily="49" charset="0"/>
                <a:ea typeface="Verdana" pitchFamily="34" charset="0"/>
                <a:cs typeface="Courier New" pitchFamily="49" charset="0"/>
              </a:rPr>
              <a:t>ACAGTAG</a:t>
            </a:r>
            <a:r>
              <a:rPr lang="en-US" sz="2200" dirty="0" smtClean="0">
                <a:latin typeface="Verdana" pitchFamily="34" charset="0"/>
                <a:ea typeface="Verdana" pitchFamily="34" charset="0"/>
                <a:cs typeface="Verdana" pitchFamily="34" charset="0"/>
              </a:rPr>
              <a:t> and </a:t>
            </a:r>
            <a:r>
              <a:rPr lang="en-US" sz="2200" b="1" dirty="0" smtClean="0">
                <a:latin typeface="Courier New" pitchFamily="49" charset="0"/>
                <a:ea typeface="Verdana" pitchFamily="34" charset="0"/>
                <a:cs typeface="Courier New" pitchFamily="49" charset="0"/>
              </a:rPr>
              <a:t>ACTCG</a:t>
            </a:r>
            <a:r>
              <a:rPr lang="en-US" sz="2200" dirty="0" smtClean="0">
                <a:latin typeface="Verdana" pitchFamily="34" charset="0"/>
                <a:ea typeface="Verdana" pitchFamily="34" charset="0"/>
                <a:cs typeface="Verdana" pitchFamily="34" charset="0"/>
              </a:rPr>
              <a:t>, with a gap penalty of </a:t>
            </a:r>
            <a:r>
              <a:rPr lang="en-US" sz="2200" dirty="0" smtClean="0">
                <a:latin typeface="Verdana" pitchFamily="34" charset="0"/>
                <a:ea typeface="Verdana" pitchFamily="34" charset="0"/>
                <a:cs typeface="Verdana" pitchFamily="34" charset="0"/>
                <a:sym typeface="Symbol"/>
              </a:rPr>
              <a:t></a:t>
            </a:r>
            <a:r>
              <a:rPr lang="en-US" sz="2200" dirty="0" smtClean="0">
                <a:latin typeface="Verdana" pitchFamily="34" charset="0"/>
                <a:ea typeface="Verdana" pitchFamily="34" charset="0"/>
                <a:cs typeface="Verdana" pitchFamily="34" charset="0"/>
              </a:rPr>
              <a:t>1 and a score of </a:t>
            </a:r>
            <a:r>
              <a:rPr lang="en-US" sz="2200" dirty="0" err="1" smtClean="0">
                <a:latin typeface="Verdana" pitchFamily="34" charset="0"/>
                <a:ea typeface="Verdana" pitchFamily="34" charset="0"/>
                <a:cs typeface="Verdana" pitchFamily="34" charset="0"/>
              </a:rPr>
              <a:t>mis</a:t>
            </a:r>
            <a:r>
              <a:rPr lang="en-US" sz="2200" dirty="0" smtClean="0">
                <a:latin typeface="Verdana" pitchFamily="34" charset="0"/>
                <a:ea typeface="Verdana" pitchFamily="34" charset="0"/>
                <a:cs typeface="Verdana" pitchFamily="34" charset="0"/>
              </a:rPr>
              <a:t>/ matching equal to 0/1</a:t>
            </a:r>
            <a:endParaRPr lang="it-IT" sz="2200" dirty="0" smtClean="0">
              <a:latin typeface="Verdana" pitchFamily="34" charset="0"/>
              <a:ea typeface="Verdana" pitchFamily="34" charset="0"/>
              <a:cs typeface="Verdana" pitchFamily="34" charset="0"/>
            </a:endParaRPr>
          </a:p>
        </p:txBody>
      </p:sp>
      <p:sp>
        <p:nvSpPr>
          <p:cNvPr id="53252"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12F8CDB-2AA6-436D-896D-2BCF5F28BE87}" type="slidenum">
              <a:rPr lang="it-IT" sz="1400"/>
              <a:pPr algn="r"/>
              <a:t>52</a:t>
            </a:fld>
            <a:endParaRPr lang="it-IT" sz="1400"/>
          </a:p>
        </p:txBody>
      </p:sp>
      <p:graphicFrame>
        <p:nvGraphicFramePr>
          <p:cNvPr id="6" name="Tabella 5"/>
          <p:cNvGraphicFramePr>
            <a:graphicFrameLocks noGrp="1"/>
          </p:cNvGraphicFramePr>
          <p:nvPr/>
        </p:nvGraphicFramePr>
        <p:xfrm>
          <a:off x="4800600" y="3379787"/>
          <a:ext cx="3505200" cy="3297555"/>
        </p:xfrm>
        <a:graphic>
          <a:graphicData uri="http://schemas.openxmlformats.org/drawingml/2006/table">
            <a:tbl>
              <a:tblPr/>
              <a:tblGrid>
                <a:gridCol w="609600"/>
                <a:gridCol w="533400"/>
                <a:gridCol w="533400"/>
                <a:gridCol w="457200"/>
                <a:gridCol w="457200"/>
                <a:gridCol w="457200"/>
                <a:gridCol w="45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6</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12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7</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7" name="Rectangle 3"/>
          <p:cNvSpPr txBox="1">
            <a:spLocks noChangeArrowheads="1"/>
          </p:cNvSpPr>
          <p:nvPr/>
        </p:nvSpPr>
        <p:spPr bwMode="auto">
          <a:xfrm>
            <a:off x="457200" y="1600200"/>
            <a:ext cx="8305800" cy="1828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dynamic programming algorithm computes the optimal alignment between two sequences filling a table with partial scores </a:t>
            </a:r>
            <a:endParaRPr lang="it-IT" sz="2200" kern="0" dirty="0">
              <a:latin typeface="Verdana" pitchFamily="34" charset="0"/>
              <a:ea typeface="Verdana" pitchFamily="34" charset="0"/>
              <a:cs typeface="Verdana" pitchFamily="34" charset="0"/>
            </a:endParaRPr>
          </a:p>
          <a:p>
            <a:pPr marL="742950" lvl="1" indent="-28575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The horizontal and vertical axes describe, respectively, the two sequences to be aligned</a:t>
            </a:r>
            <a:endParaRPr lang="it-IT" sz="2000" kern="0" dirty="0">
              <a:latin typeface="Verdana" pitchFamily="34" charset="0"/>
              <a:ea typeface="Verdana" pitchFamily="34" charset="0"/>
              <a:cs typeface="Verdana" pitchFamily="34" charset="0"/>
            </a:endParaRPr>
          </a:p>
        </p:txBody>
      </p:sp>
      <p:sp>
        <p:nvSpPr>
          <p:cNvPr id="8" name="Rettangolo 7"/>
          <p:cNvSpPr/>
          <p:nvPr/>
        </p:nvSpPr>
        <p:spPr>
          <a:xfrm>
            <a:off x="5410200" y="3760787"/>
            <a:ext cx="2895600" cy="2944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cxnSp>
        <p:nvCxnSpPr>
          <p:cNvPr id="10" name="Connettore 1 9"/>
          <p:cNvCxnSpPr/>
          <p:nvPr/>
        </p:nvCxnSpPr>
        <p:spPr>
          <a:xfrm>
            <a:off x="5943600" y="3760787"/>
            <a:ext cx="0" cy="2922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5410200" y="4073525"/>
            <a:ext cx="2895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6</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372928A-C6E0-4753-B067-3FD71C216575}" type="slidenum">
              <a:rPr lang="it-IT" sz="1400"/>
              <a:pPr algn="r"/>
              <a:t>53</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alignment of the two sequences is equivalent to build a path that goes from the upper left to the lower right corner of the table</a:t>
            </a:r>
            <a:endParaRPr lang="it-IT" sz="2200" kern="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A horizontal shift represents a gap inserted in the vertical sequence and vice versa</a:t>
            </a:r>
          </a:p>
          <a:p>
            <a:pPr marL="800100" lvl="1" indent="-342900" algn="just">
              <a:spcBef>
                <a:spcPts val="0"/>
              </a:spcBef>
              <a:buSzPct val="70000"/>
              <a:buFontTx/>
              <a:buBlip>
                <a:blip r:embed="rId3"/>
              </a:buBlip>
              <a:defRPr/>
            </a:pPr>
            <a:r>
              <a:rPr lang="en-US" sz="2000" dirty="0" smtClean="0">
                <a:latin typeface="Verdana" pitchFamily="34" charset="0"/>
                <a:ea typeface="Verdana" pitchFamily="34" charset="0"/>
                <a:cs typeface="Verdana" pitchFamily="34" charset="0"/>
              </a:rPr>
              <a:t>Moving along the diagonal means aligning the corresponding nucleotides in the two sequences</a:t>
            </a:r>
            <a:endParaRPr lang="it-IT" sz="2000" kern="0" dirty="0">
              <a:latin typeface="Verdana" pitchFamily="34" charset="0"/>
            </a:endParaRPr>
          </a:p>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first row and the first column of the table are initialized with multiples of the gap penalty (in fact, each gap adds a penalty to the total alignment score)</a:t>
            </a:r>
            <a:endParaRPr lang="it-IT" sz="2200" kern="0" dirty="0">
              <a:latin typeface="Verdana" pitchFamily="34" charset="0"/>
            </a:endParaRPr>
          </a:p>
        </p:txBody>
      </p:sp>
      <p:sp>
        <p:nvSpPr>
          <p:cNvPr id="5"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7</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5BF8872-3B07-4BE8-9D66-2F54A782CC58}" type="slidenum">
              <a:rPr lang="it-IT" sz="1400"/>
              <a:pPr algn="r"/>
              <a:t>54</a:t>
            </a:fld>
            <a:endParaRPr lang="it-IT" sz="1400"/>
          </a:p>
        </p:txBody>
      </p:sp>
      <p:sp>
        <p:nvSpPr>
          <p:cNvPr id="55300"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pPr>
            <a:r>
              <a:rPr lang="en-US" sz="2000" dirty="0" smtClean="0">
                <a:latin typeface="Verdana" pitchFamily="34" charset="0"/>
                <a:ea typeface="Verdana" pitchFamily="34" charset="0"/>
                <a:cs typeface="Verdana" pitchFamily="34" charset="0"/>
              </a:rPr>
              <a:t>How can we calculate the other elements in the table? </a:t>
            </a:r>
          </a:p>
          <a:p>
            <a:pPr marL="342900" indent="-342900" algn="just">
              <a:buFontTx/>
              <a:buBlip>
                <a:blip r:embed="rId2"/>
              </a:buBlip>
            </a:pPr>
            <a:r>
              <a:rPr lang="en-US" sz="2000" dirty="0" smtClean="0">
                <a:latin typeface="Verdana" pitchFamily="34" charset="0"/>
                <a:ea typeface="Verdana" pitchFamily="34" charset="0"/>
                <a:cs typeface="Verdana" pitchFamily="34" charset="0"/>
              </a:rPr>
              <a:t>The element in position (2,2) is calculated by exploring the following three possibilities:</a:t>
            </a:r>
            <a:endParaRPr lang="it-IT" sz="2000" dirty="0">
              <a:latin typeface="Verdana" pitchFamily="34" charset="0"/>
              <a:ea typeface="Verdana" pitchFamily="34" charset="0"/>
              <a:cs typeface="Verdana" pitchFamily="34" charset="0"/>
            </a:endParaRPr>
          </a:p>
          <a:p>
            <a:pPr marL="914400" lvl="1" indent="-457200" algn="just">
              <a:buSzPct val="90000"/>
              <a:buFont typeface="Arial" charset="0"/>
              <a:buAutoNum type="arabicParenR"/>
            </a:pPr>
            <a:r>
              <a:rPr lang="en-US" dirty="0" smtClean="0">
                <a:latin typeface="Verdana" pitchFamily="34" charset="0"/>
                <a:ea typeface="Verdana" pitchFamily="34" charset="0"/>
                <a:cs typeface="Verdana" pitchFamily="34" charset="0"/>
              </a:rPr>
              <a:t>Adding up the gap penalty to the entry in position (2,1), which corresponds to consider a gap in the vertical sequence </a:t>
            </a:r>
          </a:p>
          <a:p>
            <a:pPr marL="914400" lvl="1" indent="-457200" algn="just">
              <a:buSzPct val="90000"/>
              <a:buFont typeface="Arial" charset="0"/>
              <a:buAutoNum type="arabicParenR"/>
            </a:pPr>
            <a:r>
              <a:rPr lang="en-US" dirty="0" smtClean="0">
                <a:latin typeface="Verdana" pitchFamily="34" charset="0"/>
                <a:ea typeface="Verdana" pitchFamily="34" charset="0"/>
                <a:cs typeface="Verdana" pitchFamily="34" charset="0"/>
              </a:rPr>
              <a:t>Adding up the gap penalty to the entry in position (1,2), which corresponds to consider a gap in the horizontal sequence </a:t>
            </a:r>
          </a:p>
          <a:p>
            <a:pPr marL="914400" lvl="1" indent="-457200" algn="just">
              <a:buSzPct val="90000"/>
              <a:buFont typeface="Arial" charset="0"/>
              <a:buAutoNum type="arabicParenR"/>
            </a:pPr>
            <a:r>
              <a:rPr lang="en-US" dirty="0" smtClean="0">
                <a:latin typeface="Verdana" pitchFamily="34" charset="0"/>
                <a:ea typeface="Verdana" pitchFamily="34" charset="0"/>
                <a:cs typeface="Verdana" pitchFamily="34" charset="0"/>
              </a:rPr>
              <a:t>Adding up the </a:t>
            </a:r>
            <a:r>
              <a:rPr lang="en-US" dirty="0" err="1" smtClean="0">
                <a:latin typeface="Verdana" pitchFamily="34" charset="0"/>
                <a:ea typeface="Verdana" pitchFamily="34" charset="0"/>
                <a:cs typeface="Verdana" pitchFamily="34" charset="0"/>
              </a:rPr>
              <a:t>mis</a:t>
            </a:r>
            <a:r>
              <a:rPr lang="en-US" dirty="0" smtClean="0">
                <a:latin typeface="Verdana" pitchFamily="34" charset="0"/>
                <a:ea typeface="Verdana" pitchFamily="34" charset="0"/>
                <a:cs typeface="Verdana" pitchFamily="34" charset="0"/>
              </a:rPr>
              <a:t>/match score to the entry in the diagonal position (1,1), which corresponds to the alignment of the related nucleotides</a:t>
            </a:r>
            <a:endParaRPr lang="it-IT" dirty="0">
              <a:latin typeface="Verdana" pitchFamily="34" charset="0"/>
              <a:ea typeface="Verdana" pitchFamily="34" charset="0"/>
              <a:cs typeface="Verdana" pitchFamily="34" charset="0"/>
            </a:endParaRPr>
          </a:p>
          <a:p>
            <a:pPr marL="342900" indent="-342900" algn="just">
              <a:buSzPct val="100000"/>
              <a:buFontTx/>
              <a:buBlip>
                <a:blip r:embed="rId2"/>
              </a:buBlip>
            </a:pPr>
            <a:r>
              <a:rPr lang="en-US" sz="2000" dirty="0" smtClean="0">
                <a:latin typeface="Verdana" pitchFamily="34" charset="0"/>
                <a:ea typeface="Verdana" pitchFamily="34" charset="0"/>
                <a:cs typeface="Verdana" pitchFamily="34" charset="0"/>
              </a:rPr>
              <a:t>The maximum value among those obtained for the three options </a:t>
            </a:r>
            <a:r>
              <a:rPr lang="it-IT" sz="2000" dirty="0" smtClean="0">
                <a:latin typeface="Verdana" pitchFamily="34" charset="0"/>
                <a:ea typeface="Verdana" pitchFamily="34" charset="0"/>
                <a:cs typeface="Verdana" pitchFamily="34" charset="0"/>
              </a:rPr>
              <a:t>(</a:t>
            </a:r>
            <a:r>
              <a:rPr lang="it-IT" sz="2000" dirty="0" smtClean="0">
                <a:latin typeface="Verdana" pitchFamily="34" charset="0"/>
                <a:ea typeface="Verdana" pitchFamily="34" charset="0"/>
                <a:cs typeface="Verdana" pitchFamily="34" charset="0"/>
                <a:sym typeface="Symbol" pitchFamily="18" charset="2"/>
              </a:rPr>
              <a:t>2,2,1) is then </a:t>
            </a:r>
            <a:r>
              <a:rPr lang="en-US" sz="2000" dirty="0" smtClean="0">
                <a:latin typeface="Verdana" pitchFamily="34" charset="0"/>
                <a:ea typeface="Verdana" pitchFamily="34" charset="0"/>
                <a:cs typeface="Verdana" pitchFamily="34" charset="0"/>
              </a:rPr>
              <a:t>assigned to the element in position (2,2)</a:t>
            </a:r>
            <a:endParaRPr lang="it-IT" sz="2000" dirty="0">
              <a:latin typeface="Verdana" pitchFamily="34" charset="0"/>
              <a:ea typeface="Verdana" pitchFamily="34" charset="0"/>
              <a:cs typeface="Verdana" pitchFamily="34" charset="0"/>
            </a:endParaRPr>
          </a:p>
          <a:p>
            <a:pPr marL="914400" lvl="1" indent="-457200" algn="just">
              <a:buFontTx/>
              <a:buBlip>
                <a:blip r:embed="rId2"/>
              </a:buBlip>
            </a:pPr>
            <a:endParaRPr lang="it-IT" sz="2000" dirty="0">
              <a:latin typeface="Verdana" pitchFamily="34" charset="0"/>
            </a:endParaRPr>
          </a:p>
        </p:txBody>
      </p:sp>
      <p:sp>
        <p:nvSpPr>
          <p:cNvPr id="5"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8</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6016955-B99B-4CA7-93E0-BC13728719FB}" type="slidenum">
              <a:rPr lang="it-IT" sz="1400"/>
              <a:pPr algn="r"/>
              <a:t>55</a:t>
            </a:fld>
            <a:endParaRPr lang="it-IT" sz="1400"/>
          </a:p>
        </p:txBody>
      </p:sp>
      <p:sp>
        <p:nvSpPr>
          <p:cNvPr id="7" name="Rectangle 3"/>
          <p:cNvSpPr txBox="1">
            <a:spLocks noChangeArrowheads="1"/>
          </p:cNvSpPr>
          <p:nvPr/>
        </p:nvSpPr>
        <p:spPr bwMode="auto">
          <a:xfrm>
            <a:off x="457200" y="1602000"/>
            <a:ext cx="8305800" cy="1447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We can then proceed to fill the entire second row, then move on to the next row, up to complete the table</a:t>
            </a:r>
            <a:endParaRPr lang="it-IT" sz="2200" kern="0" dirty="0">
              <a:latin typeface="Verdana" pitchFamily="34" charset="0"/>
              <a:ea typeface="Verdana" pitchFamily="34" charset="0"/>
              <a:cs typeface="Verdana" pitchFamily="34" charset="0"/>
            </a:endParaRPr>
          </a:p>
        </p:txBody>
      </p:sp>
      <p:graphicFrame>
        <p:nvGraphicFramePr>
          <p:cNvPr id="5" name="Tabella 4"/>
          <p:cNvGraphicFramePr>
            <a:graphicFrameLocks noGrp="1"/>
          </p:cNvGraphicFramePr>
          <p:nvPr/>
        </p:nvGraphicFramePr>
        <p:xfrm>
          <a:off x="533400" y="2874963"/>
          <a:ext cx="3505200" cy="3297555"/>
        </p:xfrm>
        <a:graphic>
          <a:graphicData uri="http://schemas.openxmlformats.org/drawingml/2006/table">
            <a:tbl>
              <a:tblPr/>
              <a:tblGrid>
                <a:gridCol w="609600"/>
                <a:gridCol w="533400"/>
                <a:gridCol w="533400"/>
                <a:gridCol w="457200"/>
                <a:gridCol w="457200"/>
                <a:gridCol w="457200"/>
                <a:gridCol w="45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6</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12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7</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6" name="Rettangolo 5"/>
          <p:cNvSpPr/>
          <p:nvPr/>
        </p:nvSpPr>
        <p:spPr>
          <a:xfrm>
            <a:off x="1143000" y="3227388"/>
            <a:ext cx="2895600" cy="294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8" name="Rectangle 3"/>
          <p:cNvSpPr txBox="1">
            <a:spLocks noChangeArrowheads="1"/>
          </p:cNvSpPr>
          <p:nvPr/>
        </p:nvSpPr>
        <p:spPr bwMode="auto">
          <a:xfrm>
            <a:off x="4038600" y="2819400"/>
            <a:ext cx="4800600" cy="12954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a:t>
            </a:r>
            <a:endParaRPr lang="it-IT" sz="2200" dirty="0">
              <a:solidFill>
                <a:srgbClr val="FF0000"/>
              </a:solidFill>
              <a:effectLst>
                <a:outerShdw blurRad="38100" dist="38100" dir="2700000" algn="tl">
                  <a:srgbClr val="000000">
                    <a:alpha val="43137"/>
                  </a:srgbClr>
                </a:outerShdw>
              </a:effectLst>
              <a:latin typeface="Verdana" pitchFamily="34" charset="0"/>
            </a:endParaRPr>
          </a:p>
          <a:p>
            <a:pPr marL="342900" indent="-342900" algn="just">
              <a:defRPr/>
            </a:pPr>
            <a:r>
              <a:rPr lang="it-IT" dirty="0">
                <a:latin typeface="Verdana" pitchFamily="34" charset="0"/>
              </a:rPr>
              <a:t>	N(3,5) </a:t>
            </a:r>
            <a:r>
              <a:rPr lang="it-IT" dirty="0">
                <a:latin typeface="Verdana" pitchFamily="34" charset="0"/>
                <a:sym typeface="Symbol" pitchFamily="18" charset="2"/>
              </a:rPr>
              <a:t> </a:t>
            </a:r>
            <a:r>
              <a:rPr lang="it-IT" sz="2000" i="1" dirty="0">
                <a:latin typeface="Times New Roman" pitchFamily="18" charset="0"/>
                <a:cs typeface="Times New Roman" pitchFamily="18" charset="0"/>
                <a:sym typeface="Symbol" pitchFamily="18" charset="2"/>
              </a:rPr>
              <a:t>max</a:t>
            </a:r>
            <a:r>
              <a:rPr lang="it-IT" dirty="0" smtClean="0">
                <a:latin typeface="Verdana" pitchFamily="34" charset="0"/>
                <a:sym typeface="Symbol" pitchFamily="18" charset="2"/>
              </a:rPr>
              <a:t>{(11),(1</a:t>
            </a:r>
            <a:r>
              <a:rPr lang="it-IT" dirty="0" smtClean="0">
                <a:latin typeface="Verdana" pitchFamily="34" charset="0"/>
                <a:sym typeface="Symbol"/>
              </a:rPr>
              <a:t>1</a:t>
            </a:r>
            <a:r>
              <a:rPr lang="it-IT" dirty="0" smtClean="0">
                <a:latin typeface="Verdana" pitchFamily="34" charset="0"/>
                <a:sym typeface="Symbol" pitchFamily="18" charset="2"/>
              </a:rPr>
              <a:t>),(21)}</a:t>
            </a:r>
            <a:endParaRPr lang="it-IT" dirty="0">
              <a:latin typeface="Verdana" pitchFamily="34" charset="0"/>
              <a:sym typeface="Symbol" pitchFamily="18" charset="2"/>
            </a:endParaRPr>
          </a:p>
          <a:p>
            <a:pPr marL="342900" indent="-342900" algn="just">
              <a:defRPr/>
            </a:pPr>
            <a:r>
              <a:rPr lang="it-IT" dirty="0">
                <a:latin typeface="Verdana" pitchFamily="34" charset="0"/>
                <a:cs typeface="Courier New" pitchFamily="49" charset="0"/>
                <a:sym typeface="Symbol" pitchFamily="18" charset="2"/>
              </a:rPr>
              <a:t>	    </a:t>
            </a:r>
            <a:r>
              <a:rPr lang="it-IT" sz="1400" dirty="0">
                <a:latin typeface="Verdana" pitchFamily="34" charset="0"/>
                <a:cs typeface="Courier New" pitchFamily="49" charset="0"/>
                <a:sym typeface="Symbol" pitchFamily="18" charset="2"/>
              </a:rPr>
              <a:t> </a:t>
            </a:r>
            <a:r>
              <a:rPr lang="it-IT" dirty="0">
                <a:latin typeface="Verdana" pitchFamily="34" charset="0"/>
                <a:cs typeface="Courier New" pitchFamily="49" charset="0"/>
                <a:sym typeface="Symbol" pitchFamily="18" charset="2"/>
              </a:rPr>
              <a:t>     </a:t>
            </a:r>
            <a:r>
              <a:rPr lang="it-IT" sz="1000" dirty="0">
                <a:latin typeface="Verdana" pitchFamily="34" charset="0"/>
                <a:cs typeface="Courier New" pitchFamily="49" charset="0"/>
                <a:sym typeface="Symbol" pitchFamily="18" charset="2"/>
              </a:rPr>
              <a:t> </a:t>
            </a:r>
            <a:r>
              <a:rPr lang="it-IT" dirty="0">
                <a:latin typeface="Verdana" pitchFamily="34" charset="0"/>
                <a:cs typeface="Courier New" pitchFamily="49" charset="0"/>
                <a:sym typeface="Symbol" pitchFamily="18" charset="2"/>
              </a:rPr>
              <a:t> </a:t>
            </a:r>
            <a:r>
              <a:rPr lang="it-IT" sz="2000" i="1" dirty="0" smtClean="0">
                <a:latin typeface="Times New Roman" pitchFamily="18" charset="0"/>
                <a:cs typeface="Times New Roman" pitchFamily="18" charset="0"/>
                <a:sym typeface="Symbol" pitchFamily="18" charset="2"/>
              </a:rPr>
              <a:t>max</a:t>
            </a:r>
            <a:r>
              <a:rPr lang="it-IT" dirty="0" smtClean="0">
                <a:latin typeface="Verdana" pitchFamily="34" charset="0"/>
                <a:sym typeface="Symbol" pitchFamily="18" charset="2"/>
              </a:rPr>
              <a:t>{0,0,3)} </a:t>
            </a:r>
            <a:r>
              <a:rPr lang="it-IT" dirty="0">
                <a:latin typeface="Verdana" pitchFamily="34" charset="0"/>
                <a:sym typeface="Symbol" pitchFamily="18" charset="2"/>
              </a:rPr>
              <a:t> 0</a:t>
            </a:r>
          </a:p>
          <a:p>
            <a:pPr marL="342900" indent="-342900" algn="just">
              <a:defRPr/>
            </a:pPr>
            <a:endParaRPr lang="it-IT" dirty="0">
              <a:latin typeface="Verdana" pitchFamily="34" charset="0"/>
              <a:sym typeface="Symbol" pitchFamily="18" charset="2"/>
            </a:endParaRPr>
          </a:p>
        </p:txBody>
      </p:sp>
      <p:cxnSp>
        <p:nvCxnSpPr>
          <p:cNvPr id="9" name="Connettore 1 8"/>
          <p:cNvCxnSpPr/>
          <p:nvPr/>
        </p:nvCxnSpPr>
        <p:spPr>
          <a:xfrm>
            <a:off x="1143000" y="3581400"/>
            <a:ext cx="2895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1676400" y="3217863"/>
            <a:ext cx="0" cy="2924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9</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8F54A00-F4B1-4B42-A6D0-BB499A1E0C78}" type="slidenum">
              <a:rPr lang="it-IT" sz="1400"/>
              <a:pPr algn="r"/>
              <a:t>56</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After completing the table, the value in the lower right corner is the score for the optimal alignment between the two sequences (2, in the example) </a:t>
            </a:r>
          </a:p>
          <a:p>
            <a:pPr marL="342900" indent="-342900" algn="just">
              <a:spcBef>
                <a:spcPts val="0"/>
              </a:spcBef>
              <a:buFontTx/>
              <a:buBlip>
                <a:blip r:embed="rId2"/>
              </a:buBlip>
              <a:defRPr/>
            </a:pPr>
            <a:r>
              <a:rPr lang="en-US"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Remark: </a:t>
            </a:r>
            <a:r>
              <a:rPr lang="en-US" sz="2200" dirty="0" smtClean="0">
                <a:latin typeface="Verdana" pitchFamily="34" charset="0"/>
                <a:ea typeface="Verdana" pitchFamily="34" charset="0"/>
                <a:cs typeface="Verdana" pitchFamily="34" charset="0"/>
              </a:rPr>
              <a:t>The score was determined without having to assign a score to all the possible alignments between the two sequences</a:t>
            </a:r>
          </a:p>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table of the partial scores allows to reconstruct the optimal alignments (generally more than one) between the two sequences</a:t>
            </a:r>
          </a:p>
          <a:p>
            <a:pPr marL="800100" lvl="1" indent="-342900" algn="just">
              <a:spcBef>
                <a:spcPts val="0"/>
              </a:spcBef>
              <a:buFontTx/>
              <a:buBlip>
                <a:blip r:embed="rId3"/>
              </a:buBlip>
              <a:defRPr/>
            </a:pP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Tracing a path from the lower right to the upper left position</a:t>
            </a:r>
            <a:endParaRPr lang="it-IT" sz="2000" kern="0" dirty="0">
              <a:effectLst>
                <a:outerShdw blurRad="38100" dist="38100" dir="2700000" algn="tl">
                  <a:srgbClr val="000000">
                    <a:alpha val="43137"/>
                  </a:srgbClr>
                </a:outerShdw>
              </a:effectLst>
              <a:latin typeface="Verdana" pitchFamily="34" charset="0"/>
            </a:endParaRPr>
          </a:p>
        </p:txBody>
      </p:sp>
      <p:sp>
        <p:nvSpPr>
          <p:cNvPr id="5" name="Rectangle 2"/>
          <p:cNvSpPr txBox="1">
            <a:spLocks noChangeArrowheads="1"/>
          </p:cNvSpPr>
          <p:nvPr/>
        </p:nvSpPr>
        <p:spPr bwMode="auto">
          <a:xfrm>
            <a:off x="304800" y="274638"/>
            <a:ext cx="8839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10</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0386A05-9C0B-409E-8DD0-2DF28FE9BD54}" type="slidenum">
              <a:rPr lang="it-IT" sz="1400"/>
              <a:pPr algn="r"/>
              <a:t>57</a:t>
            </a:fld>
            <a:endParaRPr lang="it-IT" sz="1400"/>
          </a:p>
        </p:txBody>
      </p:sp>
      <p:sp>
        <p:nvSpPr>
          <p:cNvPr id="7" name="Rectangle 3"/>
          <p:cNvSpPr txBox="1">
            <a:spLocks noChangeArrowheads="1"/>
          </p:cNvSpPr>
          <p:nvPr/>
        </p:nvSpPr>
        <p:spPr bwMode="auto">
          <a:xfrm>
            <a:off x="457200" y="3200400"/>
            <a:ext cx="4343400" cy="3505200"/>
          </a:xfrm>
          <a:prstGeom prst="rect">
            <a:avLst/>
          </a:prstGeom>
          <a:noFill/>
          <a:ln w="9525">
            <a:noFill/>
            <a:miter lim="800000"/>
            <a:headEnd/>
            <a:tailEnd/>
          </a:ln>
        </p:spPr>
        <p:txBody>
          <a:bodyPr/>
          <a:lstStyle/>
          <a:p>
            <a:pPr marL="342900" indent="-342900" algn="just">
              <a:buFontTx/>
              <a:buBlip>
                <a:blip r:embed="rId2"/>
              </a:buBlip>
            </a:pPr>
            <a:r>
              <a:rPr lang="en-US" sz="2000" dirty="0" smtClean="0">
                <a:latin typeface="Verdana" pitchFamily="34" charset="0"/>
                <a:ea typeface="Verdana" pitchFamily="34" charset="0"/>
                <a:cs typeface="Verdana" pitchFamily="34" charset="0"/>
              </a:rPr>
              <a:t>Again, for the value </a:t>
            </a:r>
            <a:r>
              <a:rPr lang="it-IT" sz="2000" dirty="0" smtClean="0">
                <a:latin typeface="Verdana" pitchFamily="34" charset="0"/>
                <a:ea typeface="Verdana" pitchFamily="34" charset="0"/>
                <a:cs typeface="Verdana" pitchFamily="34" charset="0"/>
              </a:rPr>
              <a:t>N(7,5) </a:t>
            </a:r>
            <a:r>
              <a:rPr lang="en-US" sz="2000" dirty="0" smtClean="0">
                <a:latin typeface="Verdana" pitchFamily="34" charset="0"/>
                <a:ea typeface="Verdana" pitchFamily="34" charset="0"/>
                <a:cs typeface="Verdana" pitchFamily="34" charset="0"/>
              </a:rPr>
              <a:t>exists only one possibility, which leads to the element </a:t>
            </a:r>
            <a:r>
              <a:rPr lang="it-IT" sz="2000" dirty="0" smtClean="0">
                <a:latin typeface="Verdana" pitchFamily="34" charset="0"/>
                <a:ea typeface="Verdana" pitchFamily="34" charset="0"/>
                <a:cs typeface="Verdana" pitchFamily="34" charset="0"/>
                <a:sym typeface="Symbol" pitchFamily="18" charset="2"/>
              </a:rPr>
              <a:t>N(6,4)1 </a:t>
            </a:r>
            <a:r>
              <a:rPr lang="en-US" sz="2000" dirty="0" smtClean="0">
                <a:latin typeface="Verdana" pitchFamily="34" charset="0"/>
                <a:ea typeface="Verdana" pitchFamily="34" charset="0"/>
                <a:cs typeface="Verdana" pitchFamily="34" charset="0"/>
              </a:rPr>
              <a:t>(with 0 mismatch score between the two nucleotides) </a:t>
            </a:r>
          </a:p>
          <a:p>
            <a:pPr marL="342900" indent="-342900" algn="just">
              <a:buFontTx/>
              <a:buBlip>
                <a:blip r:embed="rId2"/>
              </a:buBlip>
            </a:pPr>
            <a:r>
              <a:rPr lang="en-US" sz="2000" dirty="0" smtClean="0">
                <a:latin typeface="Verdana" pitchFamily="34" charset="0"/>
                <a:ea typeface="Verdana" pitchFamily="34" charset="0"/>
                <a:cs typeface="Verdana" pitchFamily="34" charset="0"/>
              </a:rPr>
              <a:t>The process must be repeated until all the possible paths are completed, to reach the final position (1,1)</a:t>
            </a:r>
            <a:endParaRPr lang="it-IT" sz="2000" dirty="0">
              <a:latin typeface="Verdana" pitchFamily="34" charset="0"/>
              <a:ea typeface="Verdana" pitchFamily="34" charset="0"/>
              <a:cs typeface="Verdana" pitchFamily="34" charset="0"/>
              <a:sym typeface="Symbol" pitchFamily="18" charset="2"/>
            </a:endParaRPr>
          </a:p>
        </p:txBody>
      </p:sp>
      <p:graphicFrame>
        <p:nvGraphicFramePr>
          <p:cNvPr id="5" name="Tabella 4"/>
          <p:cNvGraphicFramePr>
            <a:graphicFrameLocks noGrp="1"/>
          </p:cNvGraphicFramePr>
          <p:nvPr/>
        </p:nvGraphicFramePr>
        <p:xfrm>
          <a:off x="4800600" y="3027363"/>
          <a:ext cx="3505200" cy="3297555"/>
        </p:xfrm>
        <a:graphic>
          <a:graphicData uri="http://schemas.openxmlformats.org/drawingml/2006/table">
            <a:tbl>
              <a:tblPr/>
              <a:tblGrid>
                <a:gridCol w="609600"/>
                <a:gridCol w="533400"/>
                <a:gridCol w="533400"/>
                <a:gridCol w="457200"/>
                <a:gridCol w="457200"/>
                <a:gridCol w="457200"/>
                <a:gridCol w="45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6</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12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7</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6" name="Rettangolo 5"/>
          <p:cNvSpPr/>
          <p:nvPr/>
        </p:nvSpPr>
        <p:spPr>
          <a:xfrm>
            <a:off x="5410200" y="3373438"/>
            <a:ext cx="2895600" cy="294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8" name="Ovale 7"/>
          <p:cNvSpPr/>
          <p:nvPr/>
        </p:nvSpPr>
        <p:spPr>
          <a:xfrm>
            <a:off x="7924800" y="6026150"/>
            <a:ext cx="3048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9" name="Rectangle 3"/>
          <p:cNvSpPr txBox="1">
            <a:spLocks noChangeArrowheads="1"/>
          </p:cNvSpPr>
          <p:nvPr/>
        </p:nvSpPr>
        <p:spPr bwMode="auto">
          <a:xfrm>
            <a:off x="457200" y="1602000"/>
            <a:ext cx="8305800" cy="16764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a:t>
            </a:r>
            <a:endParaRPr lang="it-IT" sz="2200" dirty="0">
              <a:effectLst>
                <a:outerShdw blurRad="38100" dist="38100" dir="2700000" algn="tl">
                  <a:srgbClr val="000000">
                    <a:alpha val="43137"/>
                  </a:srgbClr>
                </a:outerShdw>
              </a:effectLst>
              <a:latin typeface="Verdana" pitchFamily="34" charset="0"/>
            </a:endParaRPr>
          </a:p>
          <a:p>
            <a:pPr marL="342900" indent="-342900" algn="just">
              <a:defRPr/>
            </a:pPr>
            <a:r>
              <a:rPr lang="it-IT" sz="2200" dirty="0">
                <a:latin typeface="Verdana" pitchFamily="34" charset="0"/>
              </a:rPr>
              <a:t>	</a:t>
            </a:r>
            <a:r>
              <a:rPr lang="it-IT" sz="2000" dirty="0" smtClean="0">
                <a:latin typeface="Verdana" pitchFamily="34" charset="0"/>
                <a:ea typeface="Verdana" pitchFamily="34" charset="0"/>
                <a:cs typeface="Verdana" pitchFamily="34" charset="0"/>
              </a:rPr>
              <a:t>The value N(8,6</a:t>
            </a:r>
            <a:r>
              <a:rPr lang="it-IT" sz="2000" dirty="0">
                <a:latin typeface="Verdana" pitchFamily="34" charset="0"/>
                <a:ea typeface="Verdana" pitchFamily="34" charset="0"/>
                <a:cs typeface="Verdana" pitchFamily="34" charset="0"/>
              </a:rPr>
              <a:t>)</a:t>
            </a:r>
            <a:r>
              <a:rPr lang="it-IT" sz="2000" dirty="0">
                <a:latin typeface="Verdana" pitchFamily="34" charset="0"/>
                <a:ea typeface="Verdana" pitchFamily="34" charset="0"/>
                <a:cs typeface="Verdana" pitchFamily="34" charset="0"/>
                <a:sym typeface="Symbol" pitchFamily="18" charset="2"/>
              </a:rPr>
              <a:t></a:t>
            </a:r>
            <a:r>
              <a:rPr lang="it-IT" sz="2000" dirty="0" smtClean="0">
                <a:latin typeface="Verdana" pitchFamily="34" charset="0"/>
                <a:ea typeface="Verdana" pitchFamily="34" charset="0"/>
                <a:cs typeface="Verdana" pitchFamily="34" charset="0"/>
                <a:sym typeface="Symbol" pitchFamily="18" charset="2"/>
              </a:rPr>
              <a:t>2 </a:t>
            </a:r>
            <a:r>
              <a:rPr lang="en-US" sz="2000" dirty="0" smtClean="0">
                <a:latin typeface="Verdana" pitchFamily="34" charset="0"/>
                <a:ea typeface="Verdana" pitchFamily="34" charset="0"/>
                <a:cs typeface="Verdana" pitchFamily="34" charset="0"/>
              </a:rPr>
              <a:t>may have been obtained following three different routes, but the only one that can produce a value of 2 is that coming from</a:t>
            </a:r>
            <a:r>
              <a:rPr lang="it-IT" sz="2000" dirty="0" smtClean="0">
                <a:latin typeface="Verdana" pitchFamily="34" charset="0"/>
                <a:ea typeface="Verdana" pitchFamily="34" charset="0"/>
                <a:cs typeface="Verdana" pitchFamily="34" charset="0"/>
                <a:sym typeface="Symbol" pitchFamily="18" charset="2"/>
              </a:rPr>
              <a:t> N(7,5)1 (alignment of </a:t>
            </a:r>
            <a:r>
              <a:rPr lang="it-IT" sz="2000" b="1" dirty="0" smtClean="0">
                <a:latin typeface="Courier New" pitchFamily="49" charset="0"/>
                <a:cs typeface="Courier New" pitchFamily="49" charset="0"/>
                <a:sym typeface="Symbol" pitchFamily="18" charset="2"/>
              </a:rPr>
              <a:t>G</a:t>
            </a:r>
            <a:r>
              <a:rPr lang="it-IT" sz="2000" dirty="0" smtClean="0">
                <a:latin typeface="Verdana" pitchFamily="34" charset="0"/>
                <a:sym typeface="Symbol" pitchFamily="18" charset="2"/>
              </a:rPr>
              <a:t> in both the sequences)</a:t>
            </a:r>
            <a:endParaRPr lang="it-IT" sz="2000" dirty="0" smtClean="0">
              <a:latin typeface="Verdana" pitchFamily="34" charset="0"/>
            </a:endParaRPr>
          </a:p>
          <a:p>
            <a:pPr marL="342900" indent="-342900" algn="just">
              <a:defRPr/>
            </a:pPr>
            <a:endParaRPr lang="it-IT" sz="2000" dirty="0" smtClean="0">
              <a:latin typeface="Verdana" pitchFamily="34" charset="0"/>
            </a:endParaRPr>
          </a:p>
          <a:p>
            <a:pPr marL="342900" indent="-342900" algn="just">
              <a:defRPr/>
            </a:pPr>
            <a:endParaRPr lang="it-IT" sz="2200" dirty="0">
              <a:latin typeface="Verdana" pitchFamily="34" charset="0"/>
            </a:endParaRPr>
          </a:p>
        </p:txBody>
      </p:sp>
      <p:cxnSp>
        <p:nvCxnSpPr>
          <p:cNvPr id="11" name="Connettore 2 10"/>
          <p:cNvCxnSpPr/>
          <p:nvPr/>
        </p:nvCxnSpPr>
        <p:spPr>
          <a:xfrm rot="16200000" flipV="1">
            <a:off x="7279481" y="55221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rot="16200000" flipV="1">
            <a:off x="7736681" y="58269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ttore 1 12"/>
          <p:cNvCxnSpPr/>
          <p:nvPr/>
        </p:nvCxnSpPr>
        <p:spPr>
          <a:xfrm>
            <a:off x="5943600" y="3352800"/>
            <a:ext cx="0" cy="2922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5410200" y="3733800"/>
            <a:ext cx="2895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2"/>
          <p:cNvSpPr txBox="1">
            <a:spLocks noChangeArrowheads="1"/>
          </p:cNvSpPr>
          <p:nvPr/>
        </p:nvSpPr>
        <p:spPr bwMode="auto">
          <a:xfrm>
            <a:off x="304800" y="274638"/>
            <a:ext cx="8839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11</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2255EB2-A326-4D54-95AC-97B59AD95281}" type="slidenum">
              <a:rPr lang="it-IT" sz="1400"/>
              <a:pPr algn="r"/>
              <a:t>58</a:t>
            </a:fld>
            <a:endParaRPr lang="it-IT" sz="1400"/>
          </a:p>
        </p:txBody>
      </p:sp>
      <p:sp>
        <p:nvSpPr>
          <p:cNvPr id="59396" name="Rectangle 3"/>
          <p:cNvSpPr txBox="1">
            <a:spLocks noChangeArrowheads="1"/>
          </p:cNvSpPr>
          <p:nvPr/>
        </p:nvSpPr>
        <p:spPr bwMode="auto">
          <a:xfrm>
            <a:off x="457200" y="1600200"/>
            <a:ext cx="8305800" cy="4572000"/>
          </a:xfrm>
          <a:prstGeom prst="rect">
            <a:avLst/>
          </a:prstGeom>
          <a:noFill/>
          <a:ln w="9525">
            <a:noFill/>
            <a:miter lim="800000"/>
            <a:headEnd/>
            <a:tailEnd/>
          </a:ln>
        </p:spPr>
        <p:txBody>
          <a:bodyPr/>
          <a:lstStyle/>
          <a:p>
            <a:pPr marL="342900" indent="-342900" algn="just">
              <a:buFontTx/>
              <a:buBlip>
                <a:blip r:embed="rId2"/>
              </a:buBlip>
            </a:pPr>
            <a:r>
              <a:rPr lang="en-US" sz="2200" dirty="0" smtClean="0">
                <a:latin typeface="Verdana" pitchFamily="34" charset="0"/>
                <a:ea typeface="Verdana" pitchFamily="34" charset="0"/>
                <a:cs typeface="Verdana" pitchFamily="34" charset="0"/>
                <a:sym typeface="Symbol"/>
              </a:rPr>
              <a:t>If </a:t>
            </a:r>
            <a:r>
              <a:rPr lang="en-US" sz="2400" i="1" dirty="0" smtClean="0">
                <a:latin typeface="Times New Roman" pitchFamily="18" charset="0"/>
                <a:ea typeface="Verdana" pitchFamily="34" charset="0"/>
                <a:cs typeface="Times New Roman" pitchFamily="18" charset="0"/>
              </a:rPr>
              <a:t>n</a:t>
            </a:r>
            <a:r>
              <a:rPr lang="en-US" sz="2200" dirty="0" smtClean="0">
                <a:latin typeface="Verdana" pitchFamily="34" charset="0"/>
                <a:ea typeface="Verdana" pitchFamily="34" charset="0"/>
                <a:cs typeface="Verdana" pitchFamily="34" charset="0"/>
              </a:rPr>
              <a:t> and </a:t>
            </a:r>
            <a:r>
              <a:rPr lang="en-US" sz="2400" i="1" dirty="0" smtClean="0">
                <a:latin typeface="Times New Roman" pitchFamily="18" charset="0"/>
                <a:ea typeface="Verdana" pitchFamily="34" charset="0"/>
                <a:cs typeface="Times New Roman" pitchFamily="18" charset="0"/>
              </a:rPr>
              <a:t>m</a:t>
            </a:r>
            <a:r>
              <a:rPr lang="en-US" sz="2200" dirty="0" smtClean="0">
                <a:latin typeface="Verdana" pitchFamily="34" charset="0"/>
                <a:ea typeface="Verdana" pitchFamily="34" charset="0"/>
                <a:cs typeface="Verdana" pitchFamily="34" charset="0"/>
              </a:rPr>
              <a:t> represent the lengths of the two sequences to be aligned, to convert a path in an alignment, each path from</a:t>
            </a:r>
            <a:r>
              <a:rPr lang="it-IT" sz="2200" dirty="0" smtClean="0">
                <a:latin typeface="Verdana" pitchFamily="34" charset="0"/>
              </a:rPr>
              <a:t> </a:t>
            </a:r>
            <a:r>
              <a:rPr lang="it-IT" sz="2200" dirty="0">
                <a:latin typeface="Verdana" pitchFamily="34" charset="0"/>
              </a:rPr>
              <a:t>(</a:t>
            </a:r>
            <a:r>
              <a:rPr lang="it-IT" sz="2400" i="1" dirty="0">
                <a:latin typeface="Times New Roman" pitchFamily="18" charset="0"/>
                <a:cs typeface="Times New Roman" pitchFamily="18" charset="0"/>
              </a:rPr>
              <a:t>n</a:t>
            </a:r>
            <a:r>
              <a:rPr lang="it-IT" sz="2200" dirty="0">
                <a:latin typeface="Verdana" pitchFamily="34" charset="0"/>
                <a:cs typeface="Times New Roman" pitchFamily="18" charset="0"/>
                <a:sym typeface="Symbol" pitchFamily="18" charset="2"/>
              </a:rPr>
              <a:t>1</a:t>
            </a:r>
            <a:r>
              <a:rPr lang="it-IT" sz="2200" dirty="0">
                <a:latin typeface="Verdana" pitchFamily="34" charset="0"/>
              </a:rPr>
              <a:t>,</a:t>
            </a:r>
            <a:r>
              <a:rPr lang="it-IT" sz="2400" i="1" dirty="0">
                <a:latin typeface="Times New Roman" pitchFamily="18" charset="0"/>
                <a:cs typeface="Times New Roman" pitchFamily="18" charset="0"/>
              </a:rPr>
              <a:t>m</a:t>
            </a:r>
            <a:r>
              <a:rPr lang="it-IT" sz="2200" dirty="0">
                <a:latin typeface="Verdana" pitchFamily="34" charset="0"/>
                <a:cs typeface="Times New Roman" pitchFamily="18" charset="0"/>
                <a:sym typeface="Symbol" pitchFamily="18" charset="2"/>
              </a:rPr>
              <a:t></a:t>
            </a:r>
            <a:r>
              <a:rPr lang="it-IT" sz="2200" dirty="0" smtClean="0">
                <a:latin typeface="Verdana" pitchFamily="34" charset="0"/>
                <a:cs typeface="Times New Roman" pitchFamily="18" charset="0"/>
                <a:sym typeface="Symbol" pitchFamily="18" charset="2"/>
              </a:rPr>
              <a:t>1</a:t>
            </a:r>
            <a:r>
              <a:rPr lang="it-IT" sz="2200" dirty="0" smtClean="0">
                <a:latin typeface="Verdana" pitchFamily="34" charset="0"/>
              </a:rPr>
              <a:t>) to </a:t>
            </a:r>
            <a:r>
              <a:rPr lang="it-IT" sz="2200" dirty="0">
                <a:latin typeface="Verdana" pitchFamily="34" charset="0"/>
              </a:rPr>
              <a:t>(1,1</a:t>
            </a:r>
            <a:r>
              <a:rPr lang="it-IT" sz="2200" dirty="0" smtClean="0">
                <a:latin typeface="Verdana" pitchFamily="34" charset="0"/>
              </a:rPr>
              <a:t>) must be traveled backwards, recalling that:</a:t>
            </a:r>
            <a:endParaRPr lang="it-IT" sz="2200" dirty="0">
              <a:latin typeface="Verdana" pitchFamily="34" charset="0"/>
            </a:endParaRP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a vertical movement represents a gap in the sequence along the horizontal axis</a:t>
            </a: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a horizontal movement represents a gap in the sequence along the vertical axis</a:t>
            </a: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a diagonal movement represents an alignment of the nucleotides, belonging to the two sequences, at the current position </a:t>
            </a:r>
            <a:endParaRPr lang="it-IT" sz="2000" dirty="0">
              <a:latin typeface="Verdana" pitchFamily="34" charset="0"/>
              <a:ea typeface="Verdana" pitchFamily="34" charset="0"/>
              <a:cs typeface="Verdana" pitchFamily="34" charset="0"/>
            </a:endParaRPr>
          </a:p>
          <a:p>
            <a:pPr marL="800100" lvl="1" indent="-342900" algn="just">
              <a:buFontTx/>
              <a:buBlip>
                <a:blip r:embed="rId2"/>
              </a:buBlip>
            </a:pPr>
            <a:endParaRPr lang="it-IT" sz="2200" dirty="0">
              <a:latin typeface="Verdana" pitchFamily="34" charset="0"/>
            </a:endParaRPr>
          </a:p>
          <a:p>
            <a:pPr marL="800100" lvl="1" indent="-342900" algn="just">
              <a:buFontTx/>
              <a:buBlip>
                <a:blip r:embed="rId2"/>
              </a:buBlip>
            </a:pPr>
            <a:endParaRPr lang="it-IT" sz="2200" dirty="0">
              <a:latin typeface="Verdana" pitchFamily="34" charset="0"/>
            </a:endParaRPr>
          </a:p>
        </p:txBody>
      </p:sp>
      <p:sp>
        <p:nvSpPr>
          <p:cNvPr id="5" name="Rectangle 2"/>
          <p:cNvSpPr txBox="1">
            <a:spLocks noChangeArrowheads="1"/>
          </p:cNvSpPr>
          <p:nvPr/>
        </p:nvSpPr>
        <p:spPr bwMode="auto">
          <a:xfrm>
            <a:off x="304800" y="274638"/>
            <a:ext cx="8839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12</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57200" y="1447800"/>
            <a:ext cx="4191000" cy="26670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a:t>
            </a:r>
            <a:endParaRPr lang="it-IT" sz="2200" dirty="0">
              <a:solidFill>
                <a:srgbClr val="FF0000"/>
              </a:solidFill>
              <a:effectLst>
                <a:outerShdw blurRad="38100" dist="38100" dir="2700000" algn="tl">
                  <a:srgbClr val="000000">
                    <a:alpha val="43137"/>
                  </a:srgbClr>
                </a:outerShdw>
              </a:effectLst>
              <a:latin typeface="Verdana" pitchFamily="34" charset="0"/>
            </a:endParaRPr>
          </a:p>
          <a:p>
            <a:pPr marL="342900" indent="-342900" algn="just">
              <a:defRPr/>
            </a:pPr>
            <a:r>
              <a:rPr lang="it-IT" sz="2200" dirty="0">
                <a:solidFill>
                  <a:srgbClr val="FF0000"/>
                </a:solidFill>
                <a:latin typeface="Verdana" pitchFamily="34" charset="0"/>
              </a:rPr>
              <a:t>	</a:t>
            </a:r>
            <a:r>
              <a:rPr lang="it-IT" sz="2200" b="1" dirty="0">
                <a:latin typeface="Courier New" pitchFamily="49" charset="0"/>
                <a:cs typeface="Courier New" pitchFamily="49" charset="0"/>
              </a:rPr>
              <a:t>G</a:t>
            </a:r>
          </a:p>
          <a:p>
            <a:pPr marL="342900" indent="-342900" algn="just">
              <a:defRPr/>
            </a:pPr>
            <a:r>
              <a:rPr lang="it-IT" sz="2200" b="1" dirty="0">
                <a:latin typeface="Courier New" pitchFamily="49" charset="0"/>
                <a:cs typeface="Courier New" pitchFamily="49" charset="0"/>
              </a:rPr>
              <a:t>	G</a:t>
            </a:r>
          </a:p>
          <a:p>
            <a:pPr marL="342900" indent="-342900" algn="just">
              <a:defRPr/>
            </a:pPr>
            <a:r>
              <a:rPr lang="it-IT" sz="2200" b="1" dirty="0">
                <a:latin typeface="Courier New" pitchFamily="49" charset="0"/>
                <a:cs typeface="Courier New" pitchFamily="49" charset="0"/>
              </a:rPr>
              <a:t>	CG</a:t>
            </a:r>
          </a:p>
          <a:p>
            <a:pPr marL="342900" indent="-342900" algn="just">
              <a:defRPr/>
            </a:pPr>
            <a:r>
              <a:rPr lang="it-IT" sz="2200" b="1" dirty="0">
                <a:latin typeface="Courier New" pitchFamily="49" charset="0"/>
                <a:cs typeface="Courier New" pitchFamily="49" charset="0"/>
              </a:rPr>
              <a:t>	AG</a:t>
            </a:r>
          </a:p>
          <a:p>
            <a:pPr marL="342900" indent="-342900" algn="just">
              <a:defRPr/>
            </a:pPr>
            <a:r>
              <a:rPr lang="it-IT" sz="2200" b="1" dirty="0">
                <a:latin typeface="Courier New" pitchFamily="49" charset="0"/>
                <a:cs typeface="Courier New" pitchFamily="49" charset="0"/>
              </a:rPr>
              <a:t>	TCG	</a:t>
            </a:r>
          </a:p>
          <a:p>
            <a:pPr marL="342900" indent="-342900" algn="just">
              <a:defRPr/>
            </a:pPr>
            <a:r>
              <a:rPr lang="it-IT" sz="2200" b="1" dirty="0">
                <a:latin typeface="Courier New" pitchFamily="49" charset="0"/>
                <a:cs typeface="Courier New" pitchFamily="49" charset="0"/>
              </a:rPr>
              <a:t>	TAG</a:t>
            </a:r>
          </a:p>
          <a:p>
            <a:pPr marL="342900" indent="-342900" algn="just">
              <a:defRPr/>
            </a:pPr>
            <a:endParaRPr lang="it-IT" sz="2400" b="1" dirty="0">
              <a:latin typeface="Courier New" pitchFamily="49" charset="0"/>
              <a:cs typeface="Courier New" pitchFamily="49" charset="0"/>
              <a:sym typeface="Symbol" pitchFamily="18" charset="2"/>
            </a:endParaRPr>
          </a:p>
          <a:p>
            <a:pPr marL="342900" indent="-342900" algn="just">
              <a:defRPr/>
            </a:pPr>
            <a:endParaRPr lang="it-IT" sz="2400" b="1" dirty="0">
              <a:latin typeface="Courier New" pitchFamily="49" charset="0"/>
              <a:cs typeface="Courier New" pitchFamily="49" charset="0"/>
            </a:endParaRPr>
          </a:p>
          <a:p>
            <a:pPr marL="342900" indent="-342900" algn="just">
              <a:defRPr/>
            </a:pPr>
            <a:endParaRPr lang="it-IT" sz="2400" b="1" dirty="0">
              <a:latin typeface="Courier New" pitchFamily="49" charset="0"/>
              <a:cs typeface="Courier New" pitchFamily="49" charset="0"/>
            </a:endParaRPr>
          </a:p>
        </p:txBody>
      </p:sp>
      <p:sp>
        <p:nvSpPr>
          <p:cNvPr id="60420"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2102BBC-4B5A-4CBF-B47E-8B486BC9FBC6}" type="slidenum">
              <a:rPr lang="it-IT" sz="1400"/>
              <a:pPr algn="r"/>
              <a:t>59</a:t>
            </a:fld>
            <a:endParaRPr lang="it-IT" sz="1400"/>
          </a:p>
        </p:txBody>
      </p:sp>
      <p:graphicFrame>
        <p:nvGraphicFramePr>
          <p:cNvPr id="5" name="Tabella 4"/>
          <p:cNvGraphicFramePr>
            <a:graphicFrameLocks noGrp="1"/>
          </p:cNvGraphicFramePr>
          <p:nvPr/>
        </p:nvGraphicFramePr>
        <p:xfrm>
          <a:off x="2895600" y="1884363"/>
          <a:ext cx="3505200" cy="3297555"/>
        </p:xfrm>
        <a:graphic>
          <a:graphicData uri="http://schemas.openxmlformats.org/drawingml/2006/table">
            <a:tbl>
              <a:tblPr/>
              <a:tblGrid>
                <a:gridCol w="609600"/>
                <a:gridCol w="533400"/>
                <a:gridCol w="533400"/>
                <a:gridCol w="457200"/>
                <a:gridCol w="457200"/>
                <a:gridCol w="457200"/>
                <a:gridCol w="45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6</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12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7</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a:t>
                      </a: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6" name="Rettangolo 5"/>
          <p:cNvSpPr/>
          <p:nvPr/>
        </p:nvSpPr>
        <p:spPr>
          <a:xfrm>
            <a:off x="3505200" y="2230438"/>
            <a:ext cx="2895600" cy="294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8" name="Ovale 7"/>
          <p:cNvSpPr/>
          <p:nvPr/>
        </p:nvSpPr>
        <p:spPr>
          <a:xfrm>
            <a:off x="6019800" y="4883150"/>
            <a:ext cx="3048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cxnSp>
        <p:nvCxnSpPr>
          <p:cNvPr id="11" name="Connettore 2 10"/>
          <p:cNvCxnSpPr/>
          <p:nvPr/>
        </p:nvCxnSpPr>
        <p:spPr>
          <a:xfrm rot="16200000" flipV="1">
            <a:off x="3926681" y="24741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rot="16200000" flipV="1">
            <a:off x="5831681" y="46839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rot="16200000" flipV="1">
            <a:off x="5374481" y="43791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rot="5400000" flipH="1" flipV="1">
            <a:off x="4725194" y="3352006"/>
            <a:ext cx="152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5400000" flipH="1" flipV="1">
            <a:off x="4724401" y="3733800"/>
            <a:ext cx="152400" cy="31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rot="16200000" flipV="1">
            <a:off x="4917281" y="39981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p:nvPr/>
        </p:nvCxnSpPr>
        <p:spPr>
          <a:xfrm rot="16200000" flipV="1">
            <a:off x="4460081" y="28551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bwMode="auto">
          <a:xfrm>
            <a:off x="457200" y="3810000"/>
            <a:ext cx="4191000" cy="838200"/>
          </a:xfrm>
          <a:prstGeom prst="rect">
            <a:avLst/>
          </a:prstGeom>
          <a:noFill/>
          <a:ln w="9525">
            <a:noFill/>
            <a:miter lim="800000"/>
            <a:headEnd/>
            <a:tailEnd/>
          </a:ln>
        </p:spPr>
        <p:txBody>
          <a:bodyPr/>
          <a:lstStyle/>
          <a:p>
            <a:pPr marL="342900" indent="-342900" algn="just"/>
            <a:r>
              <a:rPr lang="it-IT" sz="2200">
                <a:latin typeface="Verdana" pitchFamily="34" charset="0"/>
              </a:rPr>
              <a:t>	</a:t>
            </a:r>
            <a:r>
              <a:rPr lang="it-IT" sz="2200" b="1">
                <a:latin typeface="Courier New" pitchFamily="49" charset="0"/>
                <a:cs typeface="Courier New" pitchFamily="49" charset="0"/>
                <a:sym typeface="Symbol" pitchFamily="18" charset="2"/>
              </a:rPr>
              <a:t>TCG</a:t>
            </a:r>
          </a:p>
          <a:p>
            <a:pPr marL="342900" indent="-342900" algn="just"/>
            <a:r>
              <a:rPr lang="it-IT" sz="2200" b="1">
                <a:latin typeface="Courier New" pitchFamily="49" charset="0"/>
                <a:cs typeface="Courier New" pitchFamily="49" charset="0"/>
                <a:sym typeface="Symbol" pitchFamily="18" charset="2"/>
              </a:rPr>
              <a:t>	GTAG</a:t>
            </a:r>
            <a:endParaRPr lang="it-IT" sz="2200" b="1">
              <a:latin typeface="Courier New" pitchFamily="49" charset="0"/>
              <a:cs typeface="Courier New" pitchFamily="49" charset="0"/>
            </a:endParaRPr>
          </a:p>
        </p:txBody>
      </p:sp>
      <p:sp>
        <p:nvSpPr>
          <p:cNvPr id="19" name="Rectangle 3"/>
          <p:cNvSpPr txBox="1">
            <a:spLocks noChangeArrowheads="1"/>
          </p:cNvSpPr>
          <p:nvPr/>
        </p:nvSpPr>
        <p:spPr bwMode="auto">
          <a:xfrm>
            <a:off x="457200" y="4495800"/>
            <a:ext cx="4191000" cy="838200"/>
          </a:xfrm>
          <a:prstGeom prst="rect">
            <a:avLst/>
          </a:prstGeom>
          <a:noFill/>
          <a:ln w="9525">
            <a:noFill/>
            <a:miter lim="800000"/>
            <a:headEnd/>
            <a:tailEnd/>
          </a:ln>
        </p:spPr>
        <p:txBody>
          <a:bodyPr/>
          <a:lstStyle/>
          <a:p>
            <a:pPr marL="342900" indent="-342900" algn="just"/>
            <a:r>
              <a:rPr lang="it-IT" sz="2200" dirty="0">
                <a:latin typeface="Verdana" pitchFamily="34" charset="0"/>
              </a:rPr>
              <a:t>	</a:t>
            </a:r>
            <a:r>
              <a:rPr lang="it-IT" sz="2200" b="1" dirty="0">
                <a:latin typeface="Courier New" pitchFamily="49" charset="0"/>
                <a:cs typeface="Courier New" pitchFamily="49" charset="0"/>
                <a:sym typeface="Symbol" pitchFamily="18" charset="2"/>
              </a:rPr>
              <a:t>TCG</a:t>
            </a:r>
          </a:p>
          <a:p>
            <a:pPr marL="342900" indent="-342900" algn="just"/>
            <a:r>
              <a:rPr lang="it-IT" sz="2200" b="1" dirty="0">
                <a:latin typeface="Courier New" pitchFamily="49" charset="0"/>
                <a:cs typeface="Courier New" pitchFamily="49" charset="0"/>
                <a:sym typeface="Symbol" pitchFamily="18" charset="2"/>
              </a:rPr>
              <a:t>	AGTAG</a:t>
            </a:r>
            <a:endParaRPr lang="it-IT" sz="2200" b="1" dirty="0">
              <a:latin typeface="Courier New" pitchFamily="49" charset="0"/>
              <a:cs typeface="Courier New" pitchFamily="49" charset="0"/>
            </a:endParaRPr>
          </a:p>
        </p:txBody>
      </p:sp>
      <p:sp>
        <p:nvSpPr>
          <p:cNvPr id="20" name="Rectangle 3"/>
          <p:cNvSpPr txBox="1">
            <a:spLocks noChangeArrowheads="1"/>
          </p:cNvSpPr>
          <p:nvPr/>
        </p:nvSpPr>
        <p:spPr bwMode="auto">
          <a:xfrm>
            <a:off x="457200" y="5181600"/>
            <a:ext cx="4191000" cy="838200"/>
          </a:xfrm>
          <a:prstGeom prst="rect">
            <a:avLst/>
          </a:prstGeom>
          <a:noFill/>
          <a:ln w="9525">
            <a:noFill/>
            <a:miter lim="800000"/>
            <a:headEnd/>
            <a:tailEnd/>
          </a:ln>
        </p:spPr>
        <p:txBody>
          <a:bodyPr/>
          <a:lstStyle/>
          <a:p>
            <a:pPr marL="342900" indent="-342900" algn="just"/>
            <a:r>
              <a:rPr lang="it-IT" sz="2200" dirty="0">
                <a:latin typeface="Verdana" pitchFamily="34" charset="0"/>
              </a:rPr>
              <a:t>	</a:t>
            </a:r>
            <a:r>
              <a:rPr lang="it-IT" sz="2200" b="1" dirty="0">
                <a:latin typeface="Courier New" pitchFamily="49" charset="0"/>
                <a:cs typeface="Courier New" pitchFamily="49" charset="0"/>
              </a:rPr>
              <a:t>C</a:t>
            </a:r>
            <a:r>
              <a:rPr lang="it-IT" sz="2200" b="1" dirty="0">
                <a:latin typeface="Courier New" pitchFamily="49" charset="0"/>
                <a:cs typeface="Courier New" pitchFamily="49" charset="0"/>
                <a:sym typeface="Symbol" pitchFamily="18" charset="2"/>
              </a:rPr>
              <a:t>TCG</a:t>
            </a:r>
          </a:p>
          <a:p>
            <a:pPr marL="342900" indent="-342900" algn="just"/>
            <a:r>
              <a:rPr lang="it-IT" sz="2200" b="1" dirty="0">
                <a:latin typeface="Courier New" pitchFamily="49" charset="0"/>
                <a:cs typeface="Courier New" pitchFamily="49" charset="0"/>
                <a:sym typeface="Symbol" pitchFamily="18" charset="2"/>
              </a:rPr>
              <a:t>	CAGTAG</a:t>
            </a:r>
            <a:endParaRPr lang="it-IT" sz="2200" b="1" dirty="0">
              <a:latin typeface="Courier New" pitchFamily="49" charset="0"/>
              <a:cs typeface="Courier New" pitchFamily="49" charset="0"/>
            </a:endParaRPr>
          </a:p>
        </p:txBody>
      </p:sp>
      <p:sp>
        <p:nvSpPr>
          <p:cNvPr id="21" name="Rectangle 3"/>
          <p:cNvSpPr txBox="1">
            <a:spLocks noChangeArrowheads="1"/>
          </p:cNvSpPr>
          <p:nvPr/>
        </p:nvSpPr>
        <p:spPr bwMode="auto">
          <a:xfrm>
            <a:off x="457200" y="5867400"/>
            <a:ext cx="4191000" cy="838200"/>
          </a:xfrm>
          <a:prstGeom prst="rect">
            <a:avLst/>
          </a:prstGeom>
          <a:noFill/>
          <a:ln w="9525">
            <a:noFill/>
            <a:miter lim="800000"/>
            <a:headEnd/>
            <a:tailEnd/>
          </a:ln>
        </p:spPr>
        <p:txBody>
          <a:bodyPr/>
          <a:lstStyle/>
          <a:p>
            <a:pPr marL="342900" indent="-342900" algn="just">
              <a:defRPr/>
            </a:pPr>
            <a:r>
              <a:rPr lang="it-IT" sz="2200" dirty="0">
                <a:latin typeface="Verdana" pitchFamily="34" charset="0"/>
              </a:rPr>
              <a:t>	</a:t>
            </a:r>
            <a:r>
              <a:rPr lang="it-IT" sz="2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AC</a:t>
            </a:r>
            <a:r>
              <a:rPr lang="it-IT" sz="2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TCG</a:t>
            </a:r>
          </a:p>
          <a:p>
            <a:pPr marL="342900" indent="-342900" algn="just">
              <a:defRPr/>
            </a:pPr>
            <a:r>
              <a:rPr lang="it-IT" sz="2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	ACAGTAG</a:t>
            </a:r>
            <a:endParaRPr lang="it-IT" sz="2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22" name="Rectangle 3"/>
          <p:cNvSpPr txBox="1">
            <a:spLocks noChangeArrowheads="1"/>
          </p:cNvSpPr>
          <p:nvPr/>
        </p:nvSpPr>
        <p:spPr bwMode="auto">
          <a:xfrm>
            <a:off x="2438400" y="5334000"/>
            <a:ext cx="6248400" cy="1219200"/>
          </a:xfrm>
          <a:prstGeom prst="rect">
            <a:avLst/>
          </a:prstGeom>
          <a:noFill/>
          <a:ln w="9525">
            <a:noFill/>
            <a:miter lim="800000"/>
            <a:headEnd/>
            <a:tailEnd/>
          </a:ln>
        </p:spPr>
        <p:txBody>
          <a:bodyPr/>
          <a:lstStyle/>
          <a:p>
            <a:pPr marL="342900" indent="-342900" algn="just">
              <a:spcBef>
                <a:spcPts val="0"/>
              </a:spcBef>
              <a:defRPr/>
            </a:pPr>
            <a:r>
              <a:rPr lang="it-IT" kern="0" dirty="0">
                <a:latin typeface="Verdana" pitchFamily="34" charset="0"/>
              </a:rPr>
              <a:t>	</a:t>
            </a:r>
            <a:r>
              <a:rPr lang="it-IT" kern="0" dirty="0" smtClean="0">
                <a:solidFill>
                  <a:srgbClr val="0070C0"/>
                </a:solidFill>
                <a:effectLst>
                  <a:outerShdw blurRad="38100" dist="38100" dir="2700000" algn="tl">
                    <a:srgbClr val="000000">
                      <a:alpha val="43137"/>
                    </a:srgbClr>
                  </a:outerShdw>
                </a:effectLst>
                <a:latin typeface="Verdana" pitchFamily="34" charset="0"/>
              </a:rPr>
              <a:t>Remark:</a:t>
            </a:r>
            <a:r>
              <a:rPr lang="it-IT" kern="0" dirty="0" smtClean="0">
                <a:latin typeface="Verdana" pitchFamily="34" charset="0"/>
              </a:rPr>
              <a:t> Following all the paths (</a:t>
            </a:r>
            <a:r>
              <a:rPr lang="it-IT" sz="2000" i="1" kern="0" dirty="0" smtClean="0">
                <a:latin typeface="Times New Roman" pitchFamily="18" charset="0"/>
                <a:cs typeface="Times New Roman" pitchFamily="18" charset="0"/>
              </a:rPr>
              <a:t>n</a:t>
            </a:r>
            <a:r>
              <a:rPr lang="it-IT" kern="0" dirty="0">
                <a:latin typeface="Verdana" pitchFamily="34" charset="0"/>
                <a:cs typeface="Times New Roman" pitchFamily="18" charset="0"/>
                <a:sym typeface="Symbol"/>
              </a:rPr>
              <a:t>1</a:t>
            </a:r>
            <a:r>
              <a:rPr lang="it-IT" kern="0" dirty="0">
                <a:latin typeface="Verdana" pitchFamily="34" charset="0"/>
              </a:rPr>
              <a:t>,</a:t>
            </a:r>
            <a:r>
              <a:rPr lang="it-IT" sz="2000" i="1" kern="0" dirty="0">
                <a:latin typeface="Times New Roman" pitchFamily="18" charset="0"/>
                <a:cs typeface="Times New Roman" pitchFamily="18" charset="0"/>
              </a:rPr>
              <a:t>m</a:t>
            </a:r>
            <a:r>
              <a:rPr lang="it-IT" kern="0" dirty="0">
                <a:latin typeface="Verdana" pitchFamily="34" charset="0"/>
                <a:cs typeface="Times New Roman" pitchFamily="18" charset="0"/>
                <a:sym typeface="Symbol"/>
              </a:rPr>
              <a:t>1</a:t>
            </a:r>
            <a:r>
              <a:rPr lang="it-IT" kern="0" dirty="0">
                <a:latin typeface="Verdana" pitchFamily="34" charset="0"/>
              </a:rPr>
              <a:t>)</a:t>
            </a:r>
            <a:r>
              <a:rPr lang="it-IT" kern="0" dirty="0">
                <a:latin typeface="Verdana" pitchFamily="34" charset="0"/>
                <a:sym typeface="Symbol"/>
              </a:rPr>
              <a:t>(1,1</a:t>
            </a:r>
            <a:r>
              <a:rPr lang="it-IT" kern="0" dirty="0" smtClean="0">
                <a:latin typeface="Verdana" pitchFamily="34" charset="0"/>
                <a:sym typeface="Symbol"/>
              </a:rPr>
              <a:t>) </a:t>
            </a:r>
            <a:r>
              <a:rPr lang="en-US" dirty="0" smtClean="0">
                <a:latin typeface="Verdana" pitchFamily="34" charset="0"/>
                <a:ea typeface="Verdana" pitchFamily="34" charset="0"/>
                <a:cs typeface="Verdana" pitchFamily="34" charset="0"/>
              </a:rPr>
              <a:t>in the table of the partial scores, all the possible optimal alignments between the two sequences</a:t>
            </a:r>
            <a:r>
              <a:rPr lang="it-IT" kern="0" dirty="0" smtClean="0">
                <a:latin typeface="Verdana" pitchFamily="34" charset="0"/>
                <a:ea typeface="Verdana" pitchFamily="34" charset="0"/>
                <a:cs typeface="Verdana" pitchFamily="34" charset="0"/>
              </a:rPr>
              <a:t> can be reconstructed</a:t>
            </a:r>
            <a:endParaRPr lang="it-IT" kern="0" dirty="0">
              <a:latin typeface="Verdana" pitchFamily="34" charset="0"/>
              <a:ea typeface="Verdana" pitchFamily="34" charset="0"/>
              <a:cs typeface="Verdana" pitchFamily="34" charset="0"/>
            </a:endParaRPr>
          </a:p>
        </p:txBody>
      </p:sp>
      <p:cxnSp>
        <p:nvCxnSpPr>
          <p:cNvPr id="23" name="Connettore 1 22"/>
          <p:cNvCxnSpPr/>
          <p:nvPr/>
        </p:nvCxnSpPr>
        <p:spPr>
          <a:xfrm>
            <a:off x="3505200" y="2613025"/>
            <a:ext cx="2895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4038600" y="2209800"/>
            <a:ext cx="0" cy="2922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
          <p:cNvSpPr txBox="1">
            <a:spLocks noChangeArrowheads="1"/>
          </p:cNvSpPr>
          <p:nvPr/>
        </p:nvSpPr>
        <p:spPr bwMode="auto">
          <a:xfrm>
            <a:off x="304800" y="274638"/>
            <a:ext cx="8839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Dynamic Programming:</a:t>
            </a:r>
            <a:b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Needleman-Wunsch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13</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2000"/>
                                        <p:tgtEl>
                                          <p:spTgt spid="9">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20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fade">
                                      <p:cBhvr>
                                        <p:cTn id="38" dur="2000"/>
                                        <p:tgtEl>
                                          <p:spTgt spid="9">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fade">
                                      <p:cBhvr>
                                        <p:cTn id="41" dur="2000"/>
                                        <p:tgtEl>
                                          <p:spTgt spid="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2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2000"/>
                                        <p:tgtEl>
                                          <p:spTgt spid="18">
                                            <p:txEl>
                                              <p:pRg st="0" end="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xEl>
                                              <p:pRg st="1" end="1"/>
                                            </p:txEl>
                                          </p:spTgt>
                                        </p:tgtEl>
                                        <p:attrNameLst>
                                          <p:attrName>style.visibility</p:attrName>
                                        </p:attrNameLst>
                                      </p:cBhvr>
                                      <p:to>
                                        <p:strVal val="visible"/>
                                      </p:to>
                                    </p:set>
                                    <p:animEffect transition="in" filter="fade">
                                      <p:cBhvr>
                                        <p:cTn id="54" dur="2000"/>
                                        <p:tgtEl>
                                          <p:spTgt spid="18">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9">
                                            <p:txEl>
                                              <p:pRg st="0" end="0"/>
                                            </p:txEl>
                                          </p:spTgt>
                                        </p:tgtEl>
                                        <p:attrNameLst>
                                          <p:attrName>style.visibility</p:attrName>
                                        </p:attrNameLst>
                                      </p:cBhvr>
                                      <p:to>
                                        <p:strVal val="visible"/>
                                      </p:to>
                                    </p:set>
                                    <p:animEffect transition="in" filter="fade">
                                      <p:cBhvr>
                                        <p:cTn id="64" dur="2000"/>
                                        <p:tgtEl>
                                          <p:spTgt spid="19">
                                            <p:txEl>
                                              <p:pRg st="0" end="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9">
                                            <p:txEl>
                                              <p:pRg st="1" end="1"/>
                                            </p:txEl>
                                          </p:spTgt>
                                        </p:tgtEl>
                                        <p:attrNameLst>
                                          <p:attrName>style.visibility</p:attrName>
                                        </p:attrNameLst>
                                      </p:cBhvr>
                                      <p:to>
                                        <p:strVal val="visible"/>
                                      </p:to>
                                    </p:set>
                                    <p:animEffect transition="in" filter="fade">
                                      <p:cBhvr>
                                        <p:cTn id="67" dur="2000"/>
                                        <p:tgtEl>
                                          <p:spTgt spid="1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20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xEl>
                                              <p:pRg st="0" end="0"/>
                                            </p:txEl>
                                          </p:spTgt>
                                        </p:tgtEl>
                                        <p:attrNameLst>
                                          <p:attrName>style.visibility</p:attrName>
                                        </p:attrNameLst>
                                      </p:cBhvr>
                                      <p:to>
                                        <p:strVal val="visible"/>
                                      </p:to>
                                    </p:set>
                                    <p:animEffect transition="in" filter="fade">
                                      <p:cBhvr>
                                        <p:cTn id="77" dur="2000"/>
                                        <p:tgtEl>
                                          <p:spTgt spid="20">
                                            <p:txEl>
                                              <p:pRg st="0" end="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0">
                                            <p:txEl>
                                              <p:pRg st="1" end="1"/>
                                            </p:txEl>
                                          </p:spTgt>
                                        </p:tgtEl>
                                        <p:attrNameLst>
                                          <p:attrName>style.visibility</p:attrName>
                                        </p:attrNameLst>
                                      </p:cBhvr>
                                      <p:to>
                                        <p:strVal val="visible"/>
                                      </p:to>
                                    </p:set>
                                    <p:animEffect transition="in" filter="fade">
                                      <p:cBhvr>
                                        <p:cTn id="80" dur="2000"/>
                                        <p:tgtEl>
                                          <p:spTgt spid="20">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20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1">
                                            <p:txEl>
                                              <p:pRg st="0" end="0"/>
                                            </p:txEl>
                                          </p:spTgt>
                                        </p:tgtEl>
                                        <p:attrNameLst>
                                          <p:attrName>style.visibility</p:attrName>
                                        </p:attrNameLst>
                                      </p:cBhvr>
                                      <p:to>
                                        <p:strVal val="visible"/>
                                      </p:to>
                                    </p:set>
                                    <p:animEffect transition="in" filter="fade">
                                      <p:cBhvr>
                                        <p:cTn id="90" dur="2000"/>
                                        <p:tgtEl>
                                          <p:spTgt spid="21">
                                            <p:txEl>
                                              <p:pRg st="0" end="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21">
                                            <p:txEl>
                                              <p:pRg st="1" end="1"/>
                                            </p:txEl>
                                          </p:spTgt>
                                        </p:tgtEl>
                                        <p:attrNameLst>
                                          <p:attrName>style.visibility</p:attrName>
                                        </p:attrNameLst>
                                      </p:cBhvr>
                                      <p:to>
                                        <p:strVal val="visible"/>
                                      </p:to>
                                    </p:set>
                                    <p:animEffect transition="in" filter="fade">
                                      <p:cBhvr>
                                        <p:cTn id="93" dur="2000"/>
                                        <p:tgtEl>
                                          <p:spTgt spid="21">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checkerboard(across)">
                                      <p:cBhvr>
                                        <p:cTn id="9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Dot plots </a:t>
            </a:r>
            <a:r>
              <a:rPr lang="it-IT" dirty="0" smtClean="0">
                <a:effectLst>
                  <a:outerShdw blurRad="38100" dist="38100" dir="2700000" algn="tl">
                    <a:srgbClr val="000000">
                      <a:alpha val="43137"/>
                    </a:srgbClr>
                  </a:outerShdw>
                </a:effectLst>
                <a:latin typeface="Verdana" pitchFamily="34" charset="0"/>
                <a:sym typeface="Symbol" pitchFamily="18" charset="2"/>
              </a:rPr>
              <a:t> 2 </a:t>
            </a:r>
            <a:endParaRPr lang="it-IT" dirty="0" smtClean="0">
              <a:effectLst>
                <a:outerShdw blurRad="38100" dist="38100" dir="2700000" algn="tl">
                  <a:srgbClr val="000000">
                    <a:alpha val="43137"/>
                  </a:srgbClr>
                </a:outerShdw>
              </a:effectLst>
              <a:latin typeface="Verdana" pitchFamily="34" charset="0"/>
            </a:endParaRPr>
          </a:p>
        </p:txBody>
      </p:sp>
      <p:sp>
        <p:nvSpPr>
          <p:cNvPr id="7171" name="Segnaposto numero diapositiva 3"/>
          <p:cNvSpPr>
            <a:spLocks noGrp="1"/>
          </p:cNvSpPr>
          <p:nvPr>
            <p:ph type="sldNum" sz="quarter" idx="12"/>
          </p:nvPr>
        </p:nvSpPr>
        <p:spPr>
          <a:noFill/>
        </p:spPr>
        <p:txBody>
          <a:bodyPr/>
          <a:lstStyle/>
          <a:p>
            <a:fld id="{AFAAD128-1CBF-4E22-BE6A-A50BBBE2B12C}" type="slidenum">
              <a:rPr lang="it-IT" smtClean="0"/>
              <a:pPr/>
              <a:t>6</a:t>
            </a:fld>
            <a:endParaRPr lang="it-IT" smtClean="0"/>
          </a:p>
        </p:txBody>
      </p:sp>
      <p:pic>
        <p:nvPicPr>
          <p:cNvPr id="7172" name="Immagine 5" descr="bkg_noise_dot.gif"/>
          <p:cNvPicPr>
            <a:picLocks noChangeAspect="1"/>
          </p:cNvPicPr>
          <p:nvPr/>
        </p:nvPicPr>
        <p:blipFill>
          <a:blip r:embed="rId2" cstate="print"/>
          <a:srcRect/>
          <a:stretch>
            <a:fillRect/>
          </a:stretch>
        </p:blipFill>
        <p:spPr bwMode="auto">
          <a:xfrm>
            <a:off x="457200" y="1905000"/>
            <a:ext cx="3981450" cy="2809875"/>
          </a:xfrm>
          <a:prstGeom prst="rect">
            <a:avLst/>
          </a:prstGeom>
          <a:noFill/>
          <a:ln w="38100" cmpd="dbl">
            <a:solidFill>
              <a:srgbClr val="FF0000"/>
            </a:solidFill>
            <a:miter lim="800000"/>
            <a:headEnd/>
            <a:tailEnd/>
          </a:ln>
        </p:spPr>
      </p:pic>
      <p:pic>
        <p:nvPicPr>
          <p:cNvPr id="7173" name="Immagine 7" descr="dotplot.jpg"/>
          <p:cNvPicPr>
            <a:picLocks noChangeAspect="1"/>
          </p:cNvPicPr>
          <p:nvPr/>
        </p:nvPicPr>
        <p:blipFill>
          <a:blip r:embed="rId3" cstate="print"/>
          <a:srcRect/>
          <a:stretch>
            <a:fillRect/>
          </a:stretch>
        </p:blipFill>
        <p:spPr bwMode="auto">
          <a:xfrm>
            <a:off x="4572000" y="1905000"/>
            <a:ext cx="3975100" cy="2811463"/>
          </a:xfrm>
          <a:prstGeom prst="rect">
            <a:avLst/>
          </a:prstGeom>
          <a:noFill/>
          <a:ln w="38100" cmpd="dbl">
            <a:solidFill>
              <a:srgbClr val="FF0000"/>
            </a:solidFill>
            <a:miter lim="800000"/>
            <a:headEnd/>
            <a:tailEnd/>
          </a:ln>
        </p:spPr>
      </p:pic>
      <p:sp>
        <p:nvSpPr>
          <p:cNvPr id="9" name="CasellaDiTesto 8"/>
          <p:cNvSpPr txBox="1"/>
          <p:nvPr/>
        </p:nvSpPr>
        <p:spPr>
          <a:xfrm>
            <a:off x="304800" y="5407025"/>
            <a:ext cx="8534400" cy="307975"/>
          </a:xfrm>
          <a:prstGeom prst="rect">
            <a:avLst/>
          </a:prstGeom>
          <a:noFill/>
        </p:spPr>
        <p:txBody>
          <a:bodyPr>
            <a:spAutoFit/>
          </a:bodyPr>
          <a:lstStyle/>
          <a:p>
            <a:pPr algn="just"/>
            <a:r>
              <a:rPr lang="en-US" sz="1400" dirty="0">
                <a:effectLst>
                  <a:outerShdw blurRad="38100" dist="38100" dir="2700000" algn="tl">
                    <a:srgbClr val="000000">
                      <a:alpha val="43137"/>
                    </a:srgbClr>
                  </a:outerShdw>
                </a:effectLst>
                <a:latin typeface="Verdana" pitchFamily="34" charset="0"/>
                <a:ea typeface="Verdana" pitchFamily="34" charset="0"/>
                <a:cs typeface="Verdana" pitchFamily="34" charset="0"/>
              </a:rPr>
              <a:t>Dot plots: (a) matrix representation and (b) graphical representation in the Cartesian plane</a:t>
            </a:r>
            <a:endParaRPr lang="it-IT" sz="14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0" name="CasellaDiTesto 9"/>
          <p:cNvSpPr txBox="1"/>
          <p:nvPr/>
        </p:nvSpPr>
        <p:spPr>
          <a:xfrm>
            <a:off x="2286000" y="4800600"/>
            <a:ext cx="533400" cy="307975"/>
          </a:xfrm>
          <a:prstGeom prst="rect">
            <a:avLst/>
          </a:prstGeom>
          <a:noFill/>
        </p:spPr>
        <p:txBody>
          <a:bodyPr>
            <a:spAutoFit/>
          </a:bodyPr>
          <a:lstStyle/>
          <a:p>
            <a:pPr>
              <a:defRPr/>
            </a:pPr>
            <a:r>
              <a:rPr lang="it-IT" sz="1400" dirty="0">
                <a:effectLst>
                  <a:outerShdw blurRad="38100" dist="38100" dir="2700000" algn="tl">
                    <a:srgbClr val="000000">
                      <a:alpha val="43137"/>
                    </a:srgbClr>
                  </a:outerShdw>
                </a:effectLst>
                <a:latin typeface="Verdana" pitchFamily="34" charset="0"/>
              </a:rPr>
              <a:t>(a)</a:t>
            </a:r>
          </a:p>
        </p:txBody>
      </p:sp>
      <p:sp>
        <p:nvSpPr>
          <p:cNvPr id="11" name="CasellaDiTesto 10"/>
          <p:cNvSpPr txBox="1"/>
          <p:nvPr/>
        </p:nvSpPr>
        <p:spPr>
          <a:xfrm>
            <a:off x="6553200" y="4800600"/>
            <a:ext cx="533400" cy="307975"/>
          </a:xfrm>
          <a:prstGeom prst="rect">
            <a:avLst/>
          </a:prstGeom>
          <a:noFill/>
        </p:spPr>
        <p:txBody>
          <a:bodyPr>
            <a:spAutoFit/>
          </a:bodyPr>
          <a:lstStyle/>
          <a:p>
            <a:pPr>
              <a:defRPr/>
            </a:pPr>
            <a:r>
              <a:rPr lang="it-IT" sz="1400" dirty="0">
                <a:effectLst>
                  <a:outerShdw blurRad="38100" dist="38100" dir="2700000" algn="tl">
                    <a:srgbClr val="000000">
                      <a:alpha val="43137"/>
                    </a:srgbClr>
                  </a:outerShdw>
                </a:effectLst>
                <a:latin typeface="Verdana" pitchFamily="34" charset="0"/>
              </a:rPr>
              <a:t>(b)</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lgn="l" eaLnBrk="1" hangingPunct="1">
              <a:defRPr/>
            </a:pPr>
            <a:r>
              <a:rPr lang="it-IT" sz="3000" dirty="0" smtClean="0">
                <a:effectLst>
                  <a:outerShdw blurRad="38100" dist="38100" dir="2700000" algn="tl">
                    <a:srgbClr val="000000">
                      <a:alpha val="43137"/>
                    </a:srgbClr>
                  </a:outerShdw>
                </a:effectLst>
                <a:latin typeface="Verdana" pitchFamily="34" charset="0"/>
              </a:rPr>
              <a:t>The Needleman-Wunsch algorithm</a:t>
            </a:r>
            <a:br>
              <a:rPr lang="it-IT" sz="3000" dirty="0" smtClean="0">
                <a:effectLst>
                  <a:outerShdw blurRad="38100" dist="38100" dir="2700000" algn="tl">
                    <a:srgbClr val="000000">
                      <a:alpha val="43137"/>
                    </a:srgbClr>
                  </a:outerShdw>
                </a:effectLst>
                <a:latin typeface="Verdana" pitchFamily="34" charset="0"/>
              </a:rPr>
            </a:br>
            <a:r>
              <a:rPr lang="it-IT" sz="3000" dirty="0" smtClean="0">
                <a:effectLst>
                  <a:outerShdw blurRad="38100" dist="38100" dir="2700000" algn="tl">
                    <a:srgbClr val="000000">
                      <a:alpha val="43137"/>
                    </a:srgbClr>
                  </a:outerShdw>
                </a:effectLst>
                <a:latin typeface="Verdana" pitchFamily="34" charset="0"/>
              </a:rPr>
              <a:t>Example </a:t>
            </a:r>
            <a:r>
              <a:rPr lang="it-IT" sz="3000" dirty="0" smtClean="0">
                <a:effectLst>
                  <a:outerShdw blurRad="38100" dist="38100" dir="2700000" algn="tl">
                    <a:srgbClr val="000000">
                      <a:alpha val="43137"/>
                    </a:srgbClr>
                  </a:outerShdw>
                </a:effectLst>
                <a:latin typeface="Verdana" pitchFamily="34" charset="0"/>
                <a:sym typeface="Symbol" pitchFamily="18" charset="2"/>
              </a:rPr>
              <a:t> 1</a:t>
            </a:r>
            <a:endParaRPr lang="it-IT" sz="3200" dirty="0" smtClean="0">
              <a:effectLst>
                <a:outerShdw blurRad="38100" dist="38100" dir="2700000" algn="tl">
                  <a:srgbClr val="000000">
                    <a:alpha val="43137"/>
                  </a:srgbClr>
                </a:outerShdw>
              </a:effectLst>
              <a:latin typeface="Verdana" pitchFamily="34" charset="0"/>
            </a:endParaRPr>
          </a:p>
        </p:txBody>
      </p:sp>
      <p:sp>
        <p:nvSpPr>
          <p:cNvPr id="6144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FEE1F29-06A8-4DE7-8242-688D304F534E}" type="slidenum">
              <a:rPr lang="it-IT" sz="1400"/>
              <a:pPr algn="r"/>
              <a:t>60</a:t>
            </a:fld>
            <a:endParaRPr lang="it-IT" sz="1400"/>
          </a:p>
        </p:txBody>
      </p:sp>
      <p:graphicFrame>
        <p:nvGraphicFramePr>
          <p:cNvPr id="5" name="Tabella 4"/>
          <p:cNvGraphicFramePr>
            <a:graphicFrameLocks noGrp="1"/>
          </p:cNvGraphicFramePr>
          <p:nvPr/>
        </p:nvGraphicFramePr>
        <p:xfrm>
          <a:off x="228600" y="1905000"/>
          <a:ext cx="2590800" cy="2566035"/>
        </p:xfrm>
        <a:graphic>
          <a:graphicData uri="http://schemas.openxmlformats.org/drawingml/2006/table">
            <a:tbl>
              <a:tblPr/>
              <a:tblGrid>
                <a:gridCol w="609600"/>
                <a:gridCol w="533400"/>
                <a:gridCol w="533400"/>
                <a:gridCol w="457200"/>
                <a:gridCol w="45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6" name="Rettangolo 5"/>
          <p:cNvSpPr/>
          <p:nvPr/>
        </p:nvSpPr>
        <p:spPr>
          <a:xfrm>
            <a:off x="838200" y="2271713"/>
            <a:ext cx="1981200"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9" name="Rectangle 3"/>
          <p:cNvSpPr txBox="1">
            <a:spLocks noChangeArrowheads="1"/>
          </p:cNvSpPr>
          <p:nvPr/>
        </p:nvSpPr>
        <p:spPr bwMode="auto">
          <a:xfrm>
            <a:off x="457200" y="1447800"/>
            <a:ext cx="8458200" cy="26670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Alignment of the sequences </a:t>
            </a:r>
            <a:r>
              <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CACGA</a:t>
            </a:r>
            <a:r>
              <a:rPr lang="it-IT" sz="20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 </a:t>
            </a:r>
            <a:r>
              <a:rPr lang="it-IT" sz="200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sym typeface="Symbol" pitchFamily="18" charset="2"/>
              </a:rPr>
              <a:t>and</a:t>
            </a:r>
            <a:r>
              <a:rPr lang="it-IT" sz="20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 </a:t>
            </a:r>
            <a:r>
              <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CGA</a:t>
            </a:r>
            <a:endPar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a:p>
            <a:pPr marL="342900" indent="-342900" algn="just">
              <a:buFontTx/>
              <a:buBlip>
                <a:blip r:embed="rId2"/>
              </a:buBlip>
              <a:defRPr/>
            </a:pPr>
            <a:endParaRPr lang="it-IT" sz="2200" dirty="0">
              <a:solidFill>
                <a:srgbClr val="FF0000"/>
              </a:solidFill>
              <a:effectLst>
                <a:outerShdw blurRad="38100" dist="38100" dir="2700000" algn="tl">
                  <a:srgbClr val="C0C0C0"/>
                </a:outerShdw>
              </a:effectLst>
              <a:latin typeface="Verdana" pitchFamily="34" charset="0"/>
            </a:endParaRPr>
          </a:p>
          <a:p>
            <a:pPr marL="342900" indent="-342900" algn="just">
              <a:defRPr/>
            </a:pPr>
            <a:r>
              <a:rPr lang="it-IT" sz="2200" dirty="0">
                <a:solidFill>
                  <a:srgbClr val="FF0000"/>
                </a:solidFill>
                <a:latin typeface="Verdana" pitchFamily="34" charset="0"/>
              </a:rPr>
              <a:t>	</a:t>
            </a:r>
            <a:endParaRPr lang="it-IT" sz="2400" b="1" dirty="0">
              <a:latin typeface="Courier New" pitchFamily="49" charset="0"/>
              <a:cs typeface="Courier New" pitchFamily="49" charset="0"/>
            </a:endParaRPr>
          </a:p>
        </p:txBody>
      </p:sp>
      <p:sp>
        <p:nvSpPr>
          <p:cNvPr id="61496" name="CasellaDiTesto 22"/>
          <p:cNvSpPr txBox="1">
            <a:spLocks noChangeArrowheads="1"/>
          </p:cNvSpPr>
          <p:nvPr/>
        </p:nvSpPr>
        <p:spPr bwMode="auto">
          <a:xfrm>
            <a:off x="838200" y="4552950"/>
            <a:ext cx="8001000" cy="2000250"/>
          </a:xfrm>
          <a:prstGeom prst="rect">
            <a:avLst/>
          </a:prstGeom>
          <a:noFill/>
          <a:ln w="9525">
            <a:noFill/>
            <a:miter lim="800000"/>
            <a:headEnd/>
            <a:tailEnd/>
          </a:ln>
        </p:spPr>
        <p:txBody>
          <a:bodyPr>
            <a:spAutoFit/>
          </a:bodyPr>
          <a:lstStyle/>
          <a:p>
            <a:pPr marL="342900" indent="-342900" algn="just"/>
            <a:r>
              <a:rPr lang="it-IT" sz="1600">
                <a:latin typeface="Verdana" pitchFamily="34" charset="0"/>
              </a:rPr>
              <a:t>N(5,2)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{(41),(11),(30)}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{5,2,3)}  2</a:t>
            </a:r>
          </a:p>
          <a:p>
            <a:pPr marL="342900" indent="-342900" algn="just"/>
            <a:r>
              <a:rPr lang="it-IT" sz="1600">
                <a:latin typeface="Verdana" pitchFamily="34" charset="0"/>
              </a:rPr>
              <a:t>N(5,3)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{(21),(01),(11)}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{3,1,0)}  0</a:t>
            </a:r>
          </a:p>
          <a:p>
            <a:pPr marL="342900" indent="-342900" algn="just"/>
            <a:r>
              <a:rPr lang="it-IT" sz="1600">
                <a:latin typeface="Verdana" pitchFamily="34" charset="0"/>
              </a:rPr>
              <a:t>N(5,4)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{(01),(11),(00)}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{1,0,0)}  0</a:t>
            </a:r>
          </a:p>
          <a:p>
            <a:pPr marL="342900" indent="-342900" algn="just"/>
            <a:r>
              <a:rPr lang="it-IT" sz="1600">
                <a:latin typeface="Verdana" pitchFamily="34" charset="0"/>
              </a:rPr>
              <a:t>N(6,2)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{(51),(21),(40)}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{6,3,4)}  3</a:t>
            </a:r>
          </a:p>
          <a:p>
            <a:pPr marL="342900" indent="-342900" algn="just"/>
            <a:r>
              <a:rPr lang="it-IT" sz="1600">
                <a:latin typeface="Verdana" pitchFamily="34" charset="0"/>
              </a:rPr>
              <a:t>N(6,3)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{(31),(01),(20)}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{4,1,2)}  1</a:t>
            </a:r>
          </a:p>
          <a:p>
            <a:pPr marL="342900" indent="-342900" algn="just"/>
            <a:r>
              <a:rPr lang="it-IT" sz="1600">
                <a:latin typeface="Verdana" pitchFamily="34" charset="0"/>
              </a:rPr>
              <a:t>N(6,4)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{(11),(01),(01)}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{2,1,1)}  1</a:t>
            </a:r>
          </a:p>
          <a:p>
            <a:pPr marL="342900" indent="-342900" algn="just"/>
            <a:endParaRPr lang="it-IT" sz="1600">
              <a:latin typeface="Verdana" pitchFamily="34" charset="0"/>
              <a:sym typeface="Symbol" pitchFamily="18" charset="2"/>
            </a:endParaRPr>
          </a:p>
        </p:txBody>
      </p:sp>
      <p:sp>
        <p:nvSpPr>
          <p:cNvPr id="61497" name="CasellaDiTesto 23"/>
          <p:cNvSpPr txBox="1">
            <a:spLocks noChangeArrowheads="1"/>
          </p:cNvSpPr>
          <p:nvPr/>
        </p:nvSpPr>
        <p:spPr bwMode="auto">
          <a:xfrm>
            <a:off x="2895600" y="2062163"/>
            <a:ext cx="6248400" cy="2586037"/>
          </a:xfrm>
          <a:prstGeom prst="rect">
            <a:avLst/>
          </a:prstGeom>
          <a:noFill/>
          <a:ln w="9525">
            <a:noFill/>
            <a:miter lim="800000"/>
            <a:headEnd/>
            <a:tailEnd/>
          </a:ln>
        </p:spPr>
        <p:txBody>
          <a:bodyPr>
            <a:spAutoFit/>
          </a:bodyPr>
          <a:lstStyle/>
          <a:p>
            <a:pPr marL="342900" indent="-342900" algn="just"/>
            <a:r>
              <a:rPr lang="it-IT" sz="1600">
                <a:latin typeface="Verdana" pitchFamily="34" charset="0"/>
              </a:rPr>
              <a:t>N(2,2)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{(11),(11),(01)}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{2,2,1)}  1</a:t>
            </a:r>
          </a:p>
          <a:p>
            <a:pPr marL="342900" indent="-342900" algn="just"/>
            <a:r>
              <a:rPr lang="it-IT" sz="1600">
                <a:latin typeface="Verdana" pitchFamily="34" charset="0"/>
              </a:rPr>
              <a:t>N(2,3)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{(11),(21),(10)}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{0,3,1)}  0</a:t>
            </a:r>
          </a:p>
          <a:p>
            <a:pPr marL="342900" indent="-342900" algn="just"/>
            <a:r>
              <a:rPr lang="it-IT" sz="1600">
                <a:latin typeface="Verdana" pitchFamily="34" charset="0"/>
              </a:rPr>
              <a:t>N(2,4)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{(01),(31),(20)}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{1,4,2)}  1</a:t>
            </a:r>
          </a:p>
          <a:p>
            <a:pPr marL="342900" indent="-342900" algn="just"/>
            <a:r>
              <a:rPr lang="it-IT" sz="1600">
                <a:latin typeface="Verdana" pitchFamily="34" charset="0"/>
              </a:rPr>
              <a:t>N(3,2)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{(21),(11),(10)}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{3,0,1)}  0</a:t>
            </a:r>
          </a:p>
          <a:p>
            <a:pPr marL="342900" indent="-342900" algn="just"/>
            <a:r>
              <a:rPr lang="it-IT" sz="1600">
                <a:latin typeface="Verdana" pitchFamily="34" charset="0"/>
              </a:rPr>
              <a:t>N(3,3)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{(01),(01),(10)}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{1,1,1)}  1</a:t>
            </a:r>
          </a:p>
          <a:p>
            <a:pPr marL="342900" indent="-342900" algn="just"/>
            <a:r>
              <a:rPr lang="it-IT" sz="1600">
                <a:latin typeface="Verdana" pitchFamily="34" charset="0"/>
              </a:rPr>
              <a:t>N(3,4)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{(11),(11),(01)}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{0,2,1)}  1</a:t>
            </a:r>
          </a:p>
          <a:p>
            <a:pPr marL="342900" indent="-342900" algn="just"/>
            <a:r>
              <a:rPr lang="it-IT" sz="1600">
                <a:latin typeface="Verdana" pitchFamily="34" charset="0"/>
              </a:rPr>
              <a:t>N(4,2)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{(31),(01),(21)}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{4,1,1)}  1</a:t>
            </a:r>
          </a:p>
          <a:p>
            <a:pPr marL="342900" indent="-342900" algn="just"/>
            <a:r>
              <a:rPr lang="it-IT" sz="1600">
                <a:latin typeface="Verdana" pitchFamily="34" charset="0"/>
              </a:rPr>
              <a:t>N(4,3)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{(11),(11),(00)}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{2,0,0)}  0</a:t>
            </a:r>
          </a:p>
          <a:p>
            <a:pPr marL="342900" indent="-342900" algn="just"/>
            <a:r>
              <a:rPr lang="it-IT" sz="1600">
                <a:latin typeface="Verdana" pitchFamily="34" charset="0"/>
              </a:rPr>
              <a:t>N(4,4) </a:t>
            </a:r>
            <a:r>
              <a:rPr lang="it-IT" sz="1600">
                <a:latin typeface="Verdana" pitchFamily="34"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{(01),(11),(10)} </a:t>
            </a:r>
            <a:r>
              <a:rPr lang="it-IT" sz="1600">
                <a:latin typeface="Verdana" pitchFamily="34" charset="0"/>
                <a:cs typeface="Courier New" pitchFamily="49" charset="0"/>
                <a:sym typeface="Symbol" pitchFamily="18" charset="2"/>
              </a:rPr>
              <a:t> </a:t>
            </a:r>
            <a:r>
              <a:rPr lang="it-IT" i="1">
                <a:latin typeface="Times New Roman" pitchFamily="18" charset="0"/>
                <a:cs typeface="Times New Roman" pitchFamily="18" charset="0"/>
                <a:sym typeface="Symbol" pitchFamily="18" charset="2"/>
              </a:rPr>
              <a:t>max</a:t>
            </a:r>
            <a:r>
              <a:rPr lang="it-IT" sz="1600">
                <a:latin typeface="Verdana" pitchFamily="34" charset="0"/>
                <a:sym typeface="Symbol" pitchFamily="18" charset="2"/>
              </a:rPr>
              <a:t>{1,0,1)}  1</a:t>
            </a:r>
          </a:p>
        </p:txBody>
      </p:sp>
      <p:cxnSp>
        <p:nvCxnSpPr>
          <p:cNvPr id="15" name="Connettore 1 14"/>
          <p:cNvCxnSpPr/>
          <p:nvPr/>
        </p:nvCxnSpPr>
        <p:spPr>
          <a:xfrm>
            <a:off x="838200" y="2613025"/>
            <a:ext cx="198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ttore 1 16"/>
          <p:cNvCxnSpPr/>
          <p:nvPr/>
        </p:nvCxnSpPr>
        <p:spPr>
          <a:xfrm>
            <a:off x="1371600" y="2286000"/>
            <a:ext cx="0" cy="21955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1C8772C-6C48-4D47-8BAD-CC182056AE3F}" type="slidenum">
              <a:rPr lang="it-IT" sz="1400"/>
              <a:pPr algn="r"/>
              <a:t>61</a:t>
            </a:fld>
            <a:endParaRPr lang="it-IT" sz="1400"/>
          </a:p>
        </p:txBody>
      </p:sp>
      <p:graphicFrame>
        <p:nvGraphicFramePr>
          <p:cNvPr id="5" name="Tabella 4"/>
          <p:cNvGraphicFramePr>
            <a:graphicFrameLocks noGrp="1"/>
          </p:cNvGraphicFramePr>
          <p:nvPr/>
        </p:nvGraphicFramePr>
        <p:xfrm>
          <a:off x="1447800" y="1995488"/>
          <a:ext cx="2590800" cy="2566035"/>
        </p:xfrm>
        <a:graphic>
          <a:graphicData uri="http://schemas.openxmlformats.org/drawingml/2006/table">
            <a:tbl>
              <a:tblPr/>
              <a:tblGrid>
                <a:gridCol w="609600"/>
                <a:gridCol w="533400"/>
                <a:gridCol w="533400"/>
                <a:gridCol w="457200"/>
                <a:gridCol w="457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2</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cs typeface="Courier New" pitchFamily="49" charset="0"/>
                          <a:sym typeface="Symbol" pitchFamily="18" charset="2"/>
                        </a:rPr>
                        <a:t>5</a:t>
                      </a:r>
                      <a:endParaRPr kumimoji="0" lang="it-IT" sz="1800" b="0" i="0" u="none" strike="noStrike" cap="none" normalizeH="0" baseline="0" smtClean="0">
                        <a:ln>
                          <a:noFill/>
                        </a:ln>
                        <a:solidFill>
                          <a:srgbClr val="000000"/>
                        </a:solidFill>
                        <a:effectLst/>
                        <a:latin typeface="Verdana" pitchFamily="34"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3</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1</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6" name="Rettangolo 5"/>
          <p:cNvSpPr/>
          <p:nvPr/>
        </p:nvSpPr>
        <p:spPr>
          <a:xfrm>
            <a:off x="2057400" y="2362200"/>
            <a:ext cx="1981200"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9" name="Rectangle 3"/>
          <p:cNvSpPr txBox="1">
            <a:spLocks noChangeArrowheads="1"/>
          </p:cNvSpPr>
          <p:nvPr/>
        </p:nvSpPr>
        <p:spPr bwMode="auto">
          <a:xfrm>
            <a:off x="457200" y="1447800"/>
            <a:ext cx="8382000" cy="457200"/>
          </a:xfrm>
          <a:prstGeom prst="rect">
            <a:avLst/>
          </a:prstGeom>
          <a:noFill/>
          <a:ln w="9525">
            <a:noFill/>
            <a:miter lim="800000"/>
            <a:headEnd/>
            <a:tailEnd/>
          </a:ln>
        </p:spPr>
        <p:txBody>
          <a:bodyPr/>
          <a:lstStyle/>
          <a:p>
            <a:pPr marL="342900" indent="-342900" algn="just">
              <a:buFontTx/>
              <a:buBlip>
                <a:blip r:embed="rId2"/>
              </a:buBlip>
              <a:defRPr/>
            </a:pPr>
            <a:r>
              <a:rPr lang="it-IT" sz="2400" dirty="0" smtClean="0">
                <a:solidFill>
                  <a:srgbClr val="FF0000"/>
                </a:solidFill>
                <a:effectLst>
                  <a:outerShdw blurRad="38100" dist="38100" dir="2700000" algn="tl">
                    <a:srgbClr val="000000">
                      <a:alpha val="43137"/>
                    </a:srgbClr>
                  </a:outerShdw>
                </a:effectLst>
                <a:latin typeface="Verdana" pitchFamily="34" charset="0"/>
              </a:rPr>
              <a:t>Alignment of the sequences </a:t>
            </a:r>
            <a:r>
              <a:rPr lang="it-IT" sz="24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CACGA </a:t>
            </a:r>
            <a:r>
              <a:rPr lang="it-IT" sz="240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sym typeface="Symbol" pitchFamily="18" charset="2"/>
              </a:rPr>
              <a:t>and</a:t>
            </a:r>
            <a:r>
              <a:rPr lang="it-IT" sz="24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 CGA</a:t>
            </a:r>
            <a:endParaRPr lang="it-IT" sz="24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a:p>
            <a:pPr marL="342900" indent="-342900" algn="just">
              <a:defRPr/>
            </a:pPr>
            <a:r>
              <a:rPr lang="it-IT" sz="2200" dirty="0">
                <a:solidFill>
                  <a:srgbClr val="FF0000"/>
                </a:solidFill>
                <a:latin typeface="Verdana" pitchFamily="34" charset="0"/>
              </a:rPr>
              <a:t>	</a:t>
            </a:r>
            <a:endParaRPr lang="it-IT" sz="2400" b="1" dirty="0">
              <a:latin typeface="Courier New" pitchFamily="49" charset="0"/>
              <a:cs typeface="Courier New" pitchFamily="49" charset="0"/>
            </a:endParaRPr>
          </a:p>
        </p:txBody>
      </p:sp>
      <p:sp>
        <p:nvSpPr>
          <p:cNvPr id="10" name="Ovale 9"/>
          <p:cNvSpPr/>
          <p:nvPr/>
        </p:nvSpPr>
        <p:spPr>
          <a:xfrm>
            <a:off x="3657600" y="4281488"/>
            <a:ext cx="3048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cxnSp>
        <p:nvCxnSpPr>
          <p:cNvPr id="11" name="Connettore 2 10"/>
          <p:cNvCxnSpPr/>
          <p:nvPr/>
        </p:nvCxnSpPr>
        <p:spPr>
          <a:xfrm rot="16200000" flipV="1">
            <a:off x="3469481" y="4048919"/>
            <a:ext cx="192088"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rot="16200000" flipV="1">
            <a:off x="2555081" y="3326607"/>
            <a:ext cx="192087" cy="273050"/>
          </a:xfrm>
          <a:prstGeom prst="straightConnector1">
            <a:avLst/>
          </a:prstGeom>
          <a:ln w="25400">
            <a:solidFill>
              <a:srgbClr val="FF9933"/>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rot="5400000" flipH="1" flipV="1">
            <a:off x="2774951" y="3071812"/>
            <a:ext cx="152400" cy="31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5400000" flipH="1" flipV="1">
            <a:off x="2774951" y="3503612"/>
            <a:ext cx="152400" cy="31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rot="16200000" flipV="1">
            <a:off x="3012281" y="3707607"/>
            <a:ext cx="192087"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p:nvPr/>
        </p:nvCxnSpPr>
        <p:spPr>
          <a:xfrm rot="16200000" flipV="1">
            <a:off x="2478881" y="2564607"/>
            <a:ext cx="192087" cy="273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5400000" flipH="1" flipV="1">
            <a:off x="2238376" y="3071812"/>
            <a:ext cx="152400" cy="3175"/>
          </a:xfrm>
          <a:prstGeom prst="straightConnector1">
            <a:avLst/>
          </a:prstGeom>
          <a:ln w="25400">
            <a:solidFill>
              <a:srgbClr val="FF9933"/>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rot="5400000" flipH="1" flipV="1">
            <a:off x="2238376" y="2755900"/>
            <a:ext cx="152400" cy="3175"/>
          </a:xfrm>
          <a:prstGeom prst="straightConnector1">
            <a:avLst/>
          </a:prstGeom>
          <a:ln w="25400">
            <a:solidFill>
              <a:srgbClr val="FF9933"/>
            </a:solidFill>
            <a:tailEnd type="arrow"/>
          </a:ln>
        </p:spPr>
        <p:style>
          <a:lnRef idx="1">
            <a:schemeClr val="accent1"/>
          </a:lnRef>
          <a:fillRef idx="0">
            <a:schemeClr val="accent1"/>
          </a:fillRef>
          <a:effectRef idx="0">
            <a:schemeClr val="accent1"/>
          </a:effectRef>
          <a:fontRef idx="minor">
            <a:schemeClr val="tx1"/>
          </a:fontRef>
        </p:style>
      </p:cxnSp>
      <p:sp>
        <p:nvSpPr>
          <p:cNvPr id="62529" name="Rectangle 3"/>
          <p:cNvSpPr txBox="1">
            <a:spLocks noChangeArrowheads="1"/>
          </p:cNvSpPr>
          <p:nvPr/>
        </p:nvSpPr>
        <p:spPr bwMode="auto">
          <a:xfrm>
            <a:off x="533400" y="4724400"/>
            <a:ext cx="7620000" cy="609600"/>
          </a:xfrm>
          <a:prstGeom prst="rect">
            <a:avLst/>
          </a:prstGeom>
          <a:noFill/>
          <a:ln w="9525">
            <a:noFill/>
            <a:miter lim="800000"/>
            <a:headEnd/>
            <a:tailEnd/>
          </a:ln>
        </p:spPr>
        <p:txBody>
          <a:bodyPr/>
          <a:lstStyle/>
          <a:p>
            <a:pPr marL="800100" lvl="1" indent="-342900" algn="just">
              <a:buSzPct val="70000"/>
              <a:buFontTx/>
              <a:buBlip>
                <a:blip r:embed="rId3"/>
              </a:buBlip>
            </a:pPr>
            <a:r>
              <a:rPr lang="it-IT" sz="2200" dirty="0" smtClean="0">
                <a:latin typeface="Verdana" pitchFamily="34" charset="0"/>
              </a:rPr>
              <a:t>Two optimal alignments with score equal to </a:t>
            </a:r>
            <a:r>
              <a:rPr lang="it-IT" sz="2200" dirty="0" smtClean="0">
                <a:latin typeface="Verdana" pitchFamily="34" charset="0"/>
                <a:sym typeface="Symbol" pitchFamily="18" charset="2"/>
              </a:rPr>
              <a:t>1</a:t>
            </a:r>
            <a:endParaRPr lang="it-IT" sz="2200" dirty="0">
              <a:latin typeface="Verdana" pitchFamily="34" charset="0"/>
            </a:endParaRPr>
          </a:p>
          <a:p>
            <a:pPr marL="800100" lvl="1" indent="-342900" algn="just">
              <a:buFontTx/>
              <a:buBlip>
                <a:blip r:embed="rId2"/>
              </a:buBlip>
            </a:pPr>
            <a:endParaRPr lang="it-IT" sz="2200" dirty="0">
              <a:latin typeface="Verdana" pitchFamily="34" charset="0"/>
            </a:endParaRPr>
          </a:p>
          <a:p>
            <a:pPr marL="800100" lvl="1" indent="-342900" algn="just">
              <a:buFontTx/>
              <a:buBlip>
                <a:blip r:embed="rId2"/>
              </a:buBlip>
            </a:pPr>
            <a:endParaRPr lang="it-IT" sz="2200" dirty="0">
              <a:latin typeface="Verdana" pitchFamily="34" charset="0"/>
            </a:endParaRPr>
          </a:p>
        </p:txBody>
      </p:sp>
      <p:sp>
        <p:nvSpPr>
          <p:cNvPr id="25" name="Rettangolo 24"/>
          <p:cNvSpPr/>
          <p:nvPr/>
        </p:nvSpPr>
        <p:spPr>
          <a:xfrm>
            <a:off x="4800600" y="5334000"/>
            <a:ext cx="1219200" cy="830263"/>
          </a:xfrm>
          <a:prstGeom prst="rect">
            <a:avLst/>
          </a:prstGeom>
        </p:spPr>
        <p:txBody>
          <a:bodyPr>
            <a:spAutoFit/>
          </a:bodyPr>
          <a:lstStyle/>
          <a:p>
            <a:pPr marL="342900" indent="-342900" algn="just">
              <a:defRPr/>
            </a:pPr>
            <a:r>
              <a:rPr lang="it-IT" sz="2400" b="1" dirty="0">
                <a:solidFill>
                  <a:srgbClr val="FF9933"/>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CGA</a:t>
            </a:r>
          </a:p>
          <a:p>
            <a:pPr marL="342900" indent="-342900" algn="just">
              <a:defRPr/>
            </a:pPr>
            <a:r>
              <a:rPr lang="it-IT" sz="2400" b="1" dirty="0">
                <a:solidFill>
                  <a:srgbClr val="FF9933"/>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CACGA</a:t>
            </a:r>
            <a:endParaRPr lang="it-IT" sz="2400" b="1" dirty="0">
              <a:solidFill>
                <a:srgbClr val="FF9933"/>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26" name="Rettangolo 25"/>
          <p:cNvSpPr/>
          <p:nvPr/>
        </p:nvSpPr>
        <p:spPr>
          <a:xfrm>
            <a:off x="2895600" y="5334000"/>
            <a:ext cx="1219200" cy="830263"/>
          </a:xfrm>
          <a:prstGeom prst="rect">
            <a:avLst/>
          </a:prstGeom>
        </p:spPr>
        <p:txBody>
          <a:bodyPr>
            <a:spAutoFit/>
          </a:bodyPr>
          <a:lstStyle/>
          <a:p>
            <a:pPr marL="342900" indent="-342900" algn="just">
              <a:defRPr/>
            </a:pPr>
            <a:r>
              <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C</a:t>
            </a:r>
            <a:r>
              <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GA</a:t>
            </a:r>
          </a:p>
          <a:p>
            <a:pPr marL="342900" indent="-342900" algn="just">
              <a:defRPr/>
            </a:pPr>
            <a:r>
              <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CACGA</a:t>
            </a:r>
            <a:endParaRPr lang="it-IT"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27" name="Rettangolo 26"/>
          <p:cNvSpPr/>
          <p:nvPr/>
        </p:nvSpPr>
        <p:spPr>
          <a:xfrm>
            <a:off x="4188358" y="2895600"/>
            <a:ext cx="3865545" cy="461665"/>
          </a:xfrm>
          <a:prstGeom prst="rect">
            <a:avLst/>
          </a:prstGeom>
        </p:spPr>
        <p:txBody>
          <a:bodyPr wrap="none">
            <a:spAutoFit/>
          </a:bodyPr>
          <a:lstStyle/>
          <a:p>
            <a:pPr marL="342900" indent="-342900" algn="just">
              <a:defRPr/>
            </a:pPr>
            <a:r>
              <a:rPr lang="it-IT" sz="2400" dirty="0">
                <a:solidFill>
                  <a:srgbClr val="FF0000"/>
                </a:solidFill>
                <a:effectLst>
                  <a:outerShdw blurRad="38100" dist="38100" dir="2700000" algn="tl">
                    <a:srgbClr val="000000">
                      <a:alpha val="43137"/>
                    </a:srgbClr>
                  </a:outerShdw>
                </a:effectLst>
                <a:latin typeface="Verdana" pitchFamily="34" charset="0"/>
                <a:cs typeface="Courier New" pitchFamily="49" charset="0"/>
                <a:sym typeface="Wingdings" pitchFamily="2" charset="2"/>
              </a:rPr>
              <a:t></a:t>
            </a:r>
            <a:r>
              <a:rPr lang="it-IT" sz="2400" dirty="0">
                <a:latin typeface="Verdana" pitchFamily="34" charset="0"/>
                <a:cs typeface="Courier New" pitchFamily="49" charset="0"/>
                <a:sym typeface="Wingdings" pitchFamily="2" charset="2"/>
              </a:rPr>
              <a:t> </a:t>
            </a:r>
            <a:r>
              <a:rPr lang="it-IT" sz="2400" dirty="0" smtClean="0">
                <a:effectLst>
                  <a:outerShdw blurRad="38100" dist="38100" dir="2700000" algn="tl">
                    <a:srgbClr val="000000">
                      <a:alpha val="43137"/>
                    </a:srgbClr>
                  </a:outerShdw>
                </a:effectLst>
                <a:latin typeface="Verdana" pitchFamily="34" charset="0"/>
                <a:cs typeface="Courier New" pitchFamily="49" charset="0"/>
                <a:sym typeface="Wingdings" pitchFamily="2" charset="2"/>
              </a:rPr>
              <a:t>Two admissible paths</a:t>
            </a:r>
            <a:endParaRPr lang="it-IT" sz="2400" dirty="0">
              <a:effectLst>
                <a:outerShdw blurRad="38100" dist="38100" dir="2700000" algn="tl">
                  <a:srgbClr val="000000">
                    <a:alpha val="43137"/>
                  </a:srgbClr>
                </a:outerShdw>
              </a:effectLst>
              <a:latin typeface="Verdana" pitchFamily="34" charset="0"/>
              <a:cs typeface="Courier New" pitchFamily="49" charset="0"/>
            </a:endParaRPr>
          </a:p>
        </p:txBody>
      </p:sp>
      <p:cxnSp>
        <p:nvCxnSpPr>
          <p:cNvPr id="22" name="Connettore 1 21"/>
          <p:cNvCxnSpPr/>
          <p:nvPr/>
        </p:nvCxnSpPr>
        <p:spPr>
          <a:xfrm>
            <a:off x="2590800" y="2376488"/>
            <a:ext cx="0" cy="21955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2057400" y="2720975"/>
            <a:ext cx="1981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 Needleman-Wunsch algorithm</a:t>
            </a:r>
            <a:b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b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Example </a:t>
            </a:r>
            <a:r>
              <a:rPr kumimoji="0" lang="it-IT" sz="3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sz="4000" dirty="0" smtClean="0">
                <a:effectLst>
                  <a:outerShdw blurRad="38100" dist="38100" dir="2700000" algn="tl">
                    <a:srgbClr val="000000">
                      <a:alpha val="43137"/>
                    </a:srgbClr>
                  </a:outerShdw>
                </a:effectLst>
                <a:latin typeface="Verdana" pitchFamily="34" charset="0"/>
              </a:rPr>
              <a:t>Global and local alignments </a:t>
            </a:r>
            <a:r>
              <a:rPr lang="it-IT" sz="4000" dirty="0" smtClean="0">
                <a:effectLst>
                  <a:outerShdw blurRad="38100" dist="38100" dir="2700000" algn="tl">
                    <a:srgbClr val="000000">
                      <a:alpha val="43137"/>
                    </a:srgbClr>
                  </a:outerShdw>
                </a:effectLst>
                <a:latin typeface="Verdana" pitchFamily="34" charset="0"/>
                <a:sym typeface="Symbol" pitchFamily="18" charset="2"/>
              </a:rPr>
              <a:t> 1</a:t>
            </a:r>
            <a:endParaRPr lang="it-IT" sz="4000" dirty="0" smtClean="0">
              <a:effectLst>
                <a:outerShdw blurRad="38100" dist="38100" dir="2700000" algn="tl">
                  <a:srgbClr val="000000">
                    <a:alpha val="43137"/>
                  </a:srgbClr>
                </a:outerShdw>
              </a:effectLst>
              <a:latin typeface="Verdana" pitchFamily="34" charset="0"/>
            </a:endParaRPr>
          </a:p>
        </p:txBody>
      </p:sp>
      <p:sp>
        <p:nvSpPr>
          <p:cNvPr id="6349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728D5A6-5056-48DC-8C44-1515D8BF311C}" type="slidenum">
              <a:rPr lang="it-IT" sz="1400"/>
              <a:pPr algn="r"/>
              <a:t>62</a:t>
            </a:fld>
            <a:endParaRPr lang="it-IT" sz="1400"/>
          </a:p>
        </p:txBody>
      </p:sp>
      <p:sp>
        <p:nvSpPr>
          <p:cNvPr id="7" name="Rectangle 3"/>
          <p:cNvSpPr txBox="1">
            <a:spLocks noChangeArrowheads="1"/>
          </p:cNvSpPr>
          <p:nvPr/>
        </p:nvSpPr>
        <p:spPr bwMode="auto">
          <a:xfrm>
            <a:off x="457200" y="1371600"/>
            <a:ext cx="8305800" cy="46482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Global alignment:</a:t>
            </a:r>
            <a:r>
              <a:rPr lang="en-US" sz="2000" dirty="0" smtClean="0">
                <a:latin typeface="Verdana" pitchFamily="34" charset="0"/>
                <a:ea typeface="Verdana" pitchFamily="34" charset="0"/>
                <a:cs typeface="Verdana" pitchFamily="34" charset="0"/>
              </a:rPr>
              <a:t> obtained by trying to align the maximum number of characters between two sequences; ideal candidates are sequences of similar length </a:t>
            </a:r>
          </a:p>
          <a:p>
            <a:pPr marL="342900" indent="-342900" algn="just">
              <a:spcBef>
                <a:spcPts val="0"/>
              </a:spcBef>
              <a:buFontTx/>
              <a:buBlip>
                <a:blip r:embed="rId2"/>
              </a:buBlip>
              <a:defRPr/>
            </a:pP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Local alignment:</a:t>
            </a:r>
            <a:r>
              <a:rPr lang="en-US" sz="2000" dirty="0" smtClean="0">
                <a:latin typeface="Verdana" pitchFamily="34" charset="0"/>
                <a:ea typeface="Verdana" pitchFamily="34" charset="0"/>
                <a:cs typeface="Verdana" pitchFamily="34" charset="0"/>
              </a:rPr>
              <a:t> obtained by trying to align “pieces” of sequences with a high degree of similarity; the alignment terminates when “the island of coupling” ends; ideal candidates are sequences with significantly different lengths, which contain highly conserved regions</a:t>
            </a:r>
            <a:endParaRPr lang="it-IT" sz="2000" dirty="0">
              <a:latin typeface="Verdana" pitchFamily="34" charset="0"/>
              <a:ea typeface="Verdana" pitchFamily="34" charset="0"/>
              <a:cs typeface="Verdana" pitchFamily="34" charset="0"/>
            </a:endParaRPr>
          </a:p>
        </p:txBody>
      </p:sp>
      <p:pic>
        <p:nvPicPr>
          <p:cNvPr id="6" name="Picture 5" descr="Global-local-alignment.png"/>
          <p:cNvPicPr>
            <a:picLocks noChangeAspect="1"/>
          </p:cNvPicPr>
          <p:nvPr/>
        </p:nvPicPr>
        <p:blipFill>
          <a:blip r:embed="rId3" cstate="print"/>
          <a:stretch>
            <a:fillRect/>
          </a:stretch>
        </p:blipFill>
        <p:spPr>
          <a:xfrm>
            <a:off x="76200" y="4108528"/>
            <a:ext cx="3581400" cy="1606472"/>
          </a:xfrm>
          <a:prstGeom prst="rect">
            <a:avLst/>
          </a:prstGeom>
          <a:ln w="38100" cmpd="dbl">
            <a:solidFill>
              <a:srgbClr val="FF0000"/>
            </a:solidFill>
          </a:ln>
        </p:spPr>
      </p:pic>
      <p:pic>
        <p:nvPicPr>
          <p:cNvPr id="8" name="Picture 3"/>
          <p:cNvPicPr>
            <a:picLocks noChangeAspect="1" noChangeArrowheads="1"/>
          </p:cNvPicPr>
          <p:nvPr/>
        </p:nvPicPr>
        <p:blipFill>
          <a:blip r:embed="rId4" cstate="print"/>
          <a:srcRect/>
          <a:stretch>
            <a:fillRect/>
          </a:stretch>
        </p:blipFill>
        <p:spPr bwMode="auto">
          <a:xfrm>
            <a:off x="3767959" y="4495800"/>
            <a:ext cx="5223641" cy="2133600"/>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DDA53F1-4EE7-477F-BEFD-E93C14E76930}" type="slidenum">
              <a:rPr lang="it-IT" sz="1400"/>
              <a:pPr algn="r"/>
              <a:t>63</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en-US" sz="2000" dirty="0" smtClean="0">
                <a:latin typeface="Verdana" pitchFamily="34" charset="0"/>
                <a:ea typeface="Verdana" pitchFamily="34" charset="0"/>
                <a:cs typeface="Verdana" pitchFamily="34" charset="0"/>
              </a:rPr>
              <a:t>The Needleman-</a:t>
            </a:r>
            <a:r>
              <a:rPr lang="en-US" sz="2000" dirty="0" err="1" smtClean="0">
                <a:latin typeface="Verdana" pitchFamily="34" charset="0"/>
                <a:ea typeface="Verdana" pitchFamily="34" charset="0"/>
                <a:cs typeface="Verdana" pitchFamily="34" charset="0"/>
              </a:rPr>
              <a:t>Wunsch</a:t>
            </a:r>
            <a:r>
              <a:rPr lang="en-US" sz="2000" dirty="0" smtClean="0">
                <a:latin typeface="Verdana" pitchFamily="34" charset="0"/>
                <a:ea typeface="Verdana" pitchFamily="34" charset="0"/>
                <a:cs typeface="Verdana" pitchFamily="34" charset="0"/>
              </a:rPr>
              <a:t> algorithm performs </a:t>
            </a: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global alignments</a:t>
            </a:r>
            <a:r>
              <a:rPr lang="en-US" sz="2000" dirty="0" smtClean="0">
                <a:latin typeface="Verdana" pitchFamily="34" charset="0"/>
                <a:ea typeface="Verdana" pitchFamily="34" charset="0"/>
                <a:cs typeface="Verdana" pitchFamily="34" charset="0"/>
              </a:rPr>
              <a:t>, i.e. it compares sequences in their entirety</a:t>
            </a:r>
            <a:endParaRPr lang="it-IT" sz="20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en-US" dirty="0" smtClean="0">
                <a:latin typeface="Verdana" pitchFamily="34" charset="0"/>
                <a:ea typeface="Verdana" pitchFamily="34" charset="0"/>
                <a:cs typeface="Verdana" pitchFamily="34" charset="0"/>
              </a:rPr>
              <a:t>The gap penalty is fixed, without weighing the gap position (located inside or at the ends of the sequences)</a:t>
            </a:r>
            <a:endParaRPr lang="it-IT" dirty="0">
              <a:latin typeface="Verdana" pitchFamily="34" charset="0"/>
              <a:ea typeface="Verdana" pitchFamily="34" charset="0"/>
              <a:cs typeface="Verdana" pitchFamily="34" charset="0"/>
            </a:endParaRPr>
          </a:p>
          <a:p>
            <a:pPr marL="342900" indent="-342900" algn="just">
              <a:buFontTx/>
              <a:buBlip>
                <a:blip r:embed="rId4"/>
              </a:buBlip>
              <a:defRPr/>
            </a:pPr>
            <a:r>
              <a:rPr lang="en-US" sz="2000" dirty="0" smtClean="0">
                <a:latin typeface="Verdana" pitchFamily="34" charset="0"/>
                <a:ea typeface="Verdana" pitchFamily="34" charset="0"/>
                <a:cs typeface="Verdana" pitchFamily="34" charset="0"/>
              </a:rPr>
              <a:t>It is not always the best way to perform the alignment</a:t>
            </a:r>
            <a:endParaRPr lang="it-IT" sz="2000" dirty="0">
              <a:latin typeface="Verdana" pitchFamily="34" charset="0"/>
            </a:endParaRPr>
          </a:p>
          <a:p>
            <a:pPr marL="342900" indent="-342900" algn="just">
              <a:buFontTx/>
              <a:buBlip>
                <a:blip r:embed="rId2"/>
              </a:buBlip>
              <a:defRPr/>
            </a:pP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Example:</a:t>
            </a:r>
            <a:r>
              <a:rPr lang="en-US" sz="2000" dirty="0" smtClean="0">
                <a:latin typeface="Verdana" pitchFamily="34" charset="0"/>
                <a:ea typeface="Verdana" pitchFamily="34" charset="0"/>
                <a:cs typeface="Verdana" pitchFamily="34" charset="0"/>
              </a:rPr>
              <a:t> let us suppose to search for an occurrence of the short subsequence</a:t>
            </a:r>
            <a:r>
              <a:rPr lang="it-IT" sz="2000" b="1" dirty="0" smtClean="0">
                <a:latin typeface="Courier New" pitchFamily="49" charset="0"/>
                <a:cs typeface="Courier New" pitchFamily="49" charset="0"/>
              </a:rPr>
              <a:t> ACGT</a:t>
            </a:r>
            <a:r>
              <a:rPr lang="en-US" sz="2000" dirty="0" smtClean="0">
                <a:latin typeface="Verdana" pitchFamily="34" charset="0"/>
                <a:ea typeface="Verdana" pitchFamily="34" charset="0"/>
                <a:cs typeface="Verdana" pitchFamily="34" charset="0"/>
              </a:rPr>
              <a:t> within the longer sequence </a:t>
            </a:r>
            <a:r>
              <a:rPr lang="it-IT" sz="2000" b="1" dirty="0" smtClean="0">
                <a:latin typeface="Courier New" pitchFamily="49" charset="0"/>
                <a:cs typeface="Courier New" pitchFamily="49" charset="0"/>
              </a:rPr>
              <a:t>AAACACGTGTCT</a:t>
            </a:r>
            <a:r>
              <a:rPr lang="en-US" sz="2000" dirty="0" smtClean="0">
                <a:latin typeface="Verdana" pitchFamily="34" charset="0"/>
                <a:ea typeface="Verdana" pitchFamily="34" charset="0"/>
                <a:cs typeface="Verdana" pitchFamily="34" charset="0"/>
              </a:rPr>
              <a:t> (this is a </a:t>
            </a: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pattern matching </a:t>
            </a:r>
            <a:r>
              <a:rPr lang="en-US" sz="2000" dirty="0" smtClean="0">
                <a:latin typeface="Verdana" pitchFamily="34" charset="0"/>
                <a:ea typeface="Verdana" pitchFamily="34" charset="0"/>
                <a:cs typeface="Verdana" pitchFamily="34" charset="0"/>
              </a:rPr>
              <a:t>approach)</a:t>
            </a:r>
            <a:endParaRPr lang="it-IT" sz="2000" dirty="0">
              <a:latin typeface="Verdana" pitchFamily="34" charset="0"/>
            </a:endParaRPr>
          </a:p>
          <a:p>
            <a:pPr marL="800100" lvl="1" indent="-342900" algn="just">
              <a:buSzPct val="70000"/>
              <a:buFontTx/>
              <a:buBlip>
                <a:blip r:embed="rId3"/>
              </a:buBlip>
              <a:defRPr/>
            </a:pPr>
            <a:r>
              <a:rPr lang="en-US" dirty="0" smtClean="0">
                <a:latin typeface="Verdana" pitchFamily="34" charset="0"/>
                <a:ea typeface="Verdana" pitchFamily="34" charset="0"/>
                <a:cs typeface="Verdana" pitchFamily="34" charset="0"/>
              </a:rPr>
              <a:t>Among several possibilities, the alignment of interest is:</a:t>
            </a:r>
            <a:endParaRPr lang="it-IT" dirty="0">
              <a:latin typeface="Verdana" pitchFamily="34" charset="0"/>
              <a:ea typeface="Verdana" pitchFamily="34" charset="0"/>
              <a:cs typeface="Verdana" pitchFamily="34" charset="0"/>
            </a:endParaRPr>
          </a:p>
          <a:p>
            <a:pPr marL="800100" lvl="1" indent="-342900">
              <a:buSzPct val="70000"/>
              <a:defRPr/>
            </a:pPr>
            <a:r>
              <a:rPr lang="it-IT" sz="2000" b="1" dirty="0">
                <a:latin typeface="Courier New" pitchFamily="49" charset="0"/>
                <a:cs typeface="Courier New" pitchFamily="49" charset="0"/>
              </a:rPr>
              <a:t>	AAACACGTGTCT</a:t>
            </a:r>
          </a:p>
          <a:p>
            <a:pPr marL="800100" lvl="1" indent="-342900">
              <a:buSzPct val="70000"/>
              <a:defRPr/>
            </a:pPr>
            <a:r>
              <a:rPr lang="it-IT" sz="2000" b="1" dirty="0">
                <a:latin typeface="Courier New" pitchFamily="49" charset="0"/>
                <a:cs typeface="Courier New" pitchFamily="49" charset="0"/>
                <a:sym typeface="Symbol" pitchFamily="18" charset="2"/>
              </a:rPr>
              <a:t>	ACG</a:t>
            </a:r>
            <a:r>
              <a:rPr lang="it-IT" sz="100" b="1" dirty="0">
                <a:latin typeface="Courier New" pitchFamily="49" charset="0"/>
                <a:cs typeface="Courier New" pitchFamily="49" charset="0"/>
                <a:sym typeface="Symbol" pitchFamily="18" charset="2"/>
              </a:rPr>
              <a:t> </a:t>
            </a:r>
            <a:r>
              <a:rPr lang="it-IT" sz="2000" b="1" dirty="0">
                <a:latin typeface="Courier New" pitchFamily="49" charset="0"/>
                <a:cs typeface="Courier New" pitchFamily="49" charset="0"/>
                <a:sym typeface="Symbol" pitchFamily="18" charset="2"/>
              </a:rPr>
              <a:t>T</a:t>
            </a:r>
            <a:r>
              <a:rPr lang="it-IT" sz="300" b="1" dirty="0">
                <a:latin typeface="Courier New" pitchFamily="49" charset="0"/>
                <a:cs typeface="Courier New" pitchFamily="49" charset="0"/>
                <a:sym typeface="Symbol" pitchFamily="18" charset="2"/>
              </a:rPr>
              <a:t> </a:t>
            </a:r>
            <a:r>
              <a:rPr lang="it-IT" sz="2000" b="1" dirty="0" smtClean="0">
                <a:latin typeface="Courier New" pitchFamily="49" charset="0"/>
                <a:cs typeface="Courier New" pitchFamily="49" charset="0"/>
                <a:sym typeface="Symbol" pitchFamily="18" charset="2"/>
              </a:rPr>
              <a:t> </a:t>
            </a:r>
            <a:endParaRPr lang="it-IT" sz="2000" b="1" dirty="0">
              <a:latin typeface="Courier New" pitchFamily="49" charset="0"/>
              <a:cs typeface="Courier New" pitchFamily="49" charset="0"/>
              <a:sym typeface="Symbol" pitchFamily="18" charset="2"/>
            </a:endParaRPr>
          </a:p>
          <a:p>
            <a:pPr marL="800100" lvl="1" indent="-342900" algn="just">
              <a:buSzPct val="100000"/>
              <a:buFontTx/>
              <a:buBlip>
                <a:blip r:embed="rId4"/>
              </a:buBlip>
              <a:defRPr/>
            </a:pPr>
            <a:r>
              <a:rPr lang="en-US" dirty="0" smtClean="0">
                <a:latin typeface="Verdana" pitchFamily="34" charset="0"/>
                <a:ea typeface="Verdana" pitchFamily="34" charset="0"/>
                <a:cs typeface="Verdana" pitchFamily="34" charset="0"/>
              </a:rPr>
              <a:t>When searching for the best alignment between a short sequence and a whole genome (to isolate a gene, for instance), penalizing the gaps that appear at one or both the ends of a sequence should be avoided</a:t>
            </a:r>
            <a:endParaRPr lang="it-IT" dirty="0">
              <a:latin typeface="Verdana" pitchFamily="34" charset="0"/>
            </a:endParaRPr>
          </a:p>
          <a:p>
            <a:pPr marL="800100" lvl="1" indent="-342900" algn="just">
              <a:buFontTx/>
              <a:buBlip>
                <a:blip r:embed="rId2"/>
              </a:buBlip>
              <a:defRPr/>
            </a:pPr>
            <a:endParaRPr lang="it-IT" sz="2000" dirty="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2B3FA47-BE41-4FBB-928A-5F028CDE6773}" type="slidenum">
              <a:rPr lang="it-IT" sz="1400"/>
              <a:pPr algn="r"/>
              <a:t>64</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en-US" sz="2000" dirty="0" smtClean="0">
                <a:latin typeface="Verdana" pitchFamily="34" charset="0"/>
                <a:ea typeface="Verdana" pitchFamily="34" charset="0"/>
                <a:cs typeface="Verdana" pitchFamily="34" charset="0"/>
              </a:rPr>
              <a:t>The flanking gaps are usually the result of an incomplete data acquisition and have no biological significance</a:t>
            </a:r>
            <a:endParaRPr lang="it-IT" sz="2000" dirty="0">
              <a:latin typeface="Verdana" pitchFamily="34" charset="0"/>
              <a:ea typeface="Verdana" pitchFamily="34" charset="0"/>
              <a:cs typeface="Verdana" pitchFamily="34" charset="0"/>
            </a:endParaRPr>
          </a:p>
          <a:p>
            <a:pPr marL="800100" lvl="1" indent="-342900" algn="just">
              <a:buFontTx/>
              <a:buBlip>
                <a:blip r:embed="rId3"/>
              </a:buBlip>
              <a:defRPr/>
            </a:pPr>
            <a:r>
              <a:rPr lang="en-US" dirty="0" smtClean="0">
                <a:latin typeface="Verdana" pitchFamily="34" charset="0"/>
                <a:ea typeface="Verdana" pitchFamily="34" charset="0"/>
                <a:cs typeface="Verdana" pitchFamily="34" charset="0"/>
              </a:rPr>
              <a:t>it is appropriate to treat them differently from internal gaps </a:t>
            </a:r>
          </a:p>
          <a:p>
            <a:pPr marL="800100" lvl="1" indent="-342900" algn="just">
              <a:buFontTx/>
              <a:buBlip>
                <a:blip r:embed="rId3"/>
              </a:buBlip>
              <a:defRPr/>
            </a:pPr>
            <a:r>
              <a:rPr lang="en-US" dirty="0" err="1"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semiglobal</a:t>
            </a:r>
            <a:r>
              <a:rPr lang="en-US"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alignment</a:t>
            </a:r>
            <a:endParaRPr lang="it-IT"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pic>
        <p:nvPicPr>
          <p:cNvPr id="6" name="Picture 5" descr="HABfZ4E.png"/>
          <p:cNvPicPr>
            <a:picLocks noChangeAspect="1"/>
          </p:cNvPicPr>
          <p:nvPr/>
        </p:nvPicPr>
        <p:blipFill>
          <a:blip r:embed="rId4" cstate="print"/>
          <a:stretch>
            <a:fillRect/>
          </a:stretch>
        </p:blipFill>
        <p:spPr>
          <a:xfrm>
            <a:off x="1512140" y="3276600"/>
            <a:ext cx="6406138" cy="2971800"/>
          </a:xfrm>
          <a:prstGeom prst="rect">
            <a:avLst/>
          </a:prstGeom>
          <a:ln w="38100" cmpd="dbl">
            <a:solidFill>
              <a:srgbClr val="FF0000"/>
            </a:solid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2B3FA47-BE41-4FBB-928A-5F028CDE6773}" type="slidenum">
              <a:rPr lang="it-IT" sz="1400"/>
              <a:pPr algn="r"/>
              <a:t>65</a:t>
            </a:fld>
            <a:endParaRPr lang="it-IT" sz="1400"/>
          </a:p>
        </p:txBody>
      </p:sp>
      <p:sp>
        <p:nvSpPr>
          <p:cNvPr id="7" name="Rectangle 3"/>
          <p:cNvSpPr txBox="1">
            <a:spLocks noChangeArrowheads="1"/>
          </p:cNvSpPr>
          <p:nvPr/>
        </p:nvSpPr>
        <p:spPr bwMode="auto">
          <a:xfrm>
            <a:off x="457200" y="1600200"/>
            <a:ext cx="8305800" cy="2743200"/>
          </a:xfrm>
          <a:prstGeom prst="rect">
            <a:avLst/>
          </a:prstGeom>
          <a:noFill/>
          <a:ln w="9525">
            <a:noFill/>
            <a:miter lim="800000"/>
            <a:headEnd/>
            <a:tailEnd/>
          </a:ln>
        </p:spPr>
        <p:txBody>
          <a:bodyPr/>
          <a:lstStyle/>
          <a:p>
            <a:pPr marL="342900" indent="-342900" algn="just">
              <a:buFontTx/>
              <a:buBlip>
                <a:blip r:embed="rId2"/>
              </a:buBlip>
              <a:defRPr/>
            </a:pPr>
            <a:r>
              <a:rPr lang="en-US" sz="2000" dirty="0" smtClean="0">
                <a:latin typeface="Verdana" pitchFamily="34" charset="0"/>
                <a:ea typeface="Verdana" pitchFamily="34" charset="0"/>
                <a:cs typeface="Verdana" pitchFamily="34" charset="0"/>
              </a:rPr>
              <a:t>How can we change the dynamic programming algorithm to wire this new behavior?</a:t>
            </a:r>
          </a:p>
          <a:p>
            <a:pPr marL="342900" indent="-342900" algn="just">
              <a:buFontTx/>
              <a:buBlip>
                <a:blip r:embed="rId2"/>
              </a:buBlip>
              <a:defRPr/>
            </a:pPr>
            <a:r>
              <a:rPr lang="en-US" sz="2000" dirty="0" smtClean="0">
                <a:latin typeface="Verdana" pitchFamily="34" charset="0"/>
                <a:ea typeface="Verdana" pitchFamily="34" charset="0"/>
                <a:cs typeface="Verdana" pitchFamily="34" charset="0"/>
              </a:rPr>
              <a:t>Let us consider again the two sequences </a:t>
            </a:r>
            <a:r>
              <a:rPr lang="it-IT" sz="2000" b="1" dirty="0" smtClean="0">
                <a:latin typeface="Courier New" pitchFamily="49" charset="0"/>
                <a:cs typeface="Courier New" pitchFamily="49" charset="0"/>
              </a:rPr>
              <a:t>ACTCG</a:t>
            </a:r>
            <a:r>
              <a:rPr lang="it-IT" sz="2000" dirty="0" smtClean="0">
                <a:latin typeface="Verdana" pitchFamily="34" charset="0"/>
              </a:rPr>
              <a:t> and </a:t>
            </a:r>
            <a:r>
              <a:rPr lang="it-IT" sz="2000" b="1" dirty="0" smtClean="0">
                <a:latin typeface="Courier New" pitchFamily="49" charset="0"/>
                <a:cs typeface="Courier New" pitchFamily="49" charset="0"/>
              </a:rPr>
              <a:t>ACAGTAG</a:t>
            </a:r>
            <a:r>
              <a:rPr lang="en-US" sz="2000" dirty="0" smtClean="0">
                <a:latin typeface="Verdana" pitchFamily="34" charset="0"/>
                <a:ea typeface="Verdana" pitchFamily="34" charset="0"/>
                <a:cs typeface="Verdana" pitchFamily="34" charset="0"/>
              </a:rPr>
              <a:t>: we can first move vertically towards the bottom row of the table, and then horizontally to the last column, until we reach the last entry, obtaining:</a:t>
            </a:r>
            <a:endParaRPr lang="it-IT" sz="2000" dirty="0" smtClean="0">
              <a:latin typeface="Verdana" pitchFamily="34" charset="0"/>
              <a:ea typeface="Verdana" pitchFamily="34" charset="0"/>
              <a:cs typeface="Verdana" pitchFamily="34" charset="0"/>
            </a:endParaRPr>
          </a:p>
          <a:p>
            <a:pPr marL="342900" indent="-342900" algn="just">
              <a:defRPr/>
            </a:pPr>
            <a:endParaRPr lang="it-IT" sz="1200" dirty="0">
              <a:latin typeface="Verdana" pitchFamily="34" charset="0"/>
            </a:endParaRPr>
          </a:p>
          <a:p>
            <a:pPr marL="342900" indent="-342900" algn="just">
              <a:defRPr/>
            </a:pPr>
            <a:r>
              <a:rPr lang="it-IT" sz="2000" b="1" dirty="0">
                <a:latin typeface="Courier New" pitchFamily="49" charset="0"/>
                <a:cs typeface="Courier New" pitchFamily="49" charset="0"/>
                <a:sym typeface="Symbol" pitchFamily="18" charset="2"/>
              </a:rPr>
              <a:t>				</a:t>
            </a:r>
            <a:r>
              <a:rPr lang="it-IT" sz="20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a:t>
            </a:r>
            <a:r>
              <a:rPr lang="it-IT" sz="3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 </a:t>
            </a:r>
            <a:r>
              <a:rPr lang="it-IT" sz="20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ACTCG</a:t>
            </a:r>
          </a:p>
          <a:p>
            <a:pPr marL="342900" indent="-342900" algn="just">
              <a:defRPr/>
            </a:pPr>
            <a:r>
              <a:rPr lang="it-IT" sz="20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ACAGTAG</a:t>
            </a:r>
            <a:r>
              <a:rPr lang="it-IT" sz="2000" b="1" dirty="0" smtClean="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rPr>
              <a:t> </a:t>
            </a:r>
            <a:endParaRPr lang="it-IT" sz="20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sym typeface="Symbol" pitchFamily="18" charset="2"/>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4</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
        <p:nvSpPr>
          <p:cNvPr id="6" name="Rectangle 3"/>
          <p:cNvSpPr txBox="1">
            <a:spLocks noChangeArrowheads="1"/>
          </p:cNvSpPr>
          <p:nvPr/>
        </p:nvSpPr>
        <p:spPr bwMode="auto">
          <a:xfrm>
            <a:off x="457200" y="4267200"/>
            <a:ext cx="8305800" cy="2133600"/>
          </a:xfrm>
          <a:prstGeom prst="rect">
            <a:avLst/>
          </a:prstGeom>
          <a:noFill/>
          <a:ln w="9525">
            <a:noFill/>
            <a:miter lim="800000"/>
            <a:headEnd/>
            <a:tailEnd/>
          </a:ln>
        </p:spPr>
        <p:txBody>
          <a:bodyPr/>
          <a:lstStyle/>
          <a:p>
            <a:pPr marL="342900" indent="-342900" algn="just">
              <a:buFontTx/>
              <a:buBlip>
                <a:blip r:embed="rId2"/>
              </a:buBlip>
            </a:pPr>
            <a:r>
              <a:rPr lang="en-US" sz="2000" dirty="0" smtClean="0">
                <a:latin typeface="Verdana" pitchFamily="34" charset="0"/>
                <a:ea typeface="Verdana" pitchFamily="34" charset="0"/>
                <a:cs typeface="Verdana" pitchFamily="34" charset="0"/>
              </a:rPr>
              <a:t>Indeed, from the upper left of the table, each downward movement adds an additional gap at the beginning of the first sequence... </a:t>
            </a:r>
          </a:p>
          <a:p>
            <a:pPr marL="342900" indent="-342900" algn="just">
              <a:buBlip>
                <a:blip r:embed="rId2"/>
              </a:buBlip>
            </a:pPr>
            <a:r>
              <a:rPr lang="en-US" sz="2000" dirty="0" smtClean="0">
                <a:latin typeface="Verdana" pitchFamily="34" charset="0"/>
                <a:ea typeface="Verdana" pitchFamily="34" charset="0"/>
                <a:cs typeface="Verdana" pitchFamily="34" charset="0"/>
              </a:rPr>
              <a:t>...and, since each gap adds a gap penalty to the total score of the alignment, the first column is initialized with the gap penalty multiples</a:t>
            </a:r>
            <a:endParaRPr lang="it-IT" sz="2000" dirty="0">
              <a:latin typeface="Verdana"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AC63B27-E53C-4594-AB65-7CD659CFB727}" type="slidenum">
              <a:rPr lang="it-IT" sz="1400"/>
              <a:pPr algn="r"/>
              <a:t>66</a:t>
            </a:fld>
            <a:endParaRPr lang="it-IT" sz="1400"/>
          </a:p>
        </p:txBody>
      </p:sp>
      <p:sp>
        <p:nvSpPr>
          <p:cNvPr id="66564"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pPr>
            <a:r>
              <a:rPr lang="en-US" sz="2000" dirty="0" smtClean="0">
                <a:latin typeface="Verdana" pitchFamily="34" charset="0"/>
                <a:ea typeface="Verdana" pitchFamily="34" charset="0"/>
                <a:cs typeface="Verdana" pitchFamily="34" charset="0"/>
              </a:rPr>
              <a:t>Conversely, if we want to allow the presence of initial gaps in the first sequence without assigning any penalty </a:t>
            </a:r>
            <a:endParaRPr lang="it-IT" sz="2000" dirty="0">
              <a:latin typeface="Verdana" pitchFamily="34" charset="0"/>
              <a:cs typeface="Courier New" pitchFamily="49" charset="0"/>
              <a:sym typeface="Symbol" pitchFamily="18" charset="2"/>
            </a:endParaRPr>
          </a:p>
          <a:p>
            <a:pPr marL="800100" lvl="1" indent="-342900" algn="just">
              <a:buFontTx/>
              <a:buBlip>
                <a:blip r:embed="rId3"/>
              </a:buBlip>
            </a:pPr>
            <a:r>
              <a:rPr lang="en-US" dirty="0" smtClean="0">
                <a:latin typeface="Verdana" pitchFamily="34" charset="0"/>
                <a:ea typeface="Verdana" pitchFamily="34" charset="0"/>
                <a:cs typeface="Verdana" pitchFamily="34" charset="0"/>
              </a:rPr>
              <a:t>The first column entries should be set to zero </a:t>
            </a:r>
            <a:endParaRPr lang="it-IT"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pPr>
            <a:r>
              <a:rPr lang="en-US" sz="2000" dirty="0" smtClean="0">
                <a:latin typeface="Verdana" pitchFamily="34" charset="0"/>
                <a:ea typeface="Verdana" pitchFamily="34" charset="0"/>
                <a:cs typeface="Verdana" pitchFamily="34" charset="0"/>
              </a:rPr>
              <a:t>Likewise, initializing the first row of the table with all zeroes, we allow the presence of initial gaps in the second sequence without assigning penalties</a:t>
            </a:r>
          </a:p>
          <a:p>
            <a:pPr marL="342900" indent="-342900" algn="just">
              <a:buBlip>
                <a:blip r:embed="rId2"/>
              </a:buBlip>
            </a:pPr>
            <a:r>
              <a:rPr lang="en-US" sz="2000" dirty="0" smtClean="0">
                <a:latin typeface="Verdana" pitchFamily="34" charset="0"/>
                <a:ea typeface="Verdana" pitchFamily="34" charset="0"/>
                <a:cs typeface="Verdana" pitchFamily="34" charset="0"/>
              </a:rPr>
              <a:t>Moreover, to admit no gap penalties at the end of a sequence, the meaning of some movement within the table must be differently reinterpreted</a:t>
            </a:r>
          </a:p>
          <a:p>
            <a:pPr marL="342900" indent="-342900" algn="just"/>
            <a:endParaRPr lang="it-IT" sz="2000"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pPr>
            <a:endParaRPr lang="it-IT" sz="2000" dirty="0">
              <a:latin typeface="Courier New" pitchFamily="49" charset="0"/>
              <a:cs typeface="Courier New" pitchFamily="49" charset="0"/>
              <a:sym typeface="Symbol" pitchFamily="18" charset="2"/>
            </a:endParaRPr>
          </a:p>
          <a:p>
            <a:pPr marL="342900" indent="-342900" algn="just">
              <a:buFontTx/>
              <a:buBlip>
                <a:blip r:embed="rId2"/>
              </a:buBlip>
            </a:pPr>
            <a:endParaRPr lang="it-IT" sz="2000" dirty="0">
              <a:latin typeface="Verdana" pitchFamily="34" charset="0"/>
            </a:endParaRPr>
          </a:p>
          <a:p>
            <a:pPr marL="800100" lvl="1" indent="-342900" algn="just">
              <a:buFontTx/>
              <a:buBlip>
                <a:blip r:embed="rId2"/>
              </a:buBlip>
            </a:pPr>
            <a:endParaRPr lang="it-IT" sz="2000" dirty="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5</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D55AB54-EC46-4111-BEA8-03BC3BEF3F6E}" type="slidenum">
              <a:rPr lang="it-IT" sz="1400"/>
              <a:pPr algn="r"/>
              <a:t>67</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00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sym typeface="Symbol" pitchFamily="18" charset="2"/>
              </a:rPr>
              <a:t>Example: </a:t>
            </a:r>
            <a:r>
              <a:rPr lang="it-IT" sz="2000" dirty="0" smtClean="0">
                <a:latin typeface="Verdana" pitchFamily="34" charset="0"/>
                <a:cs typeface="Courier New" pitchFamily="49" charset="0"/>
                <a:sym typeface="Symbol" pitchFamily="18" charset="2"/>
              </a:rPr>
              <a:t>Let us suppose to have the following alignment:</a:t>
            </a:r>
          </a:p>
          <a:p>
            <a:pPr marL="342900" indent="-342900" algn="just">
              <a:defRPr/>
            </a:pPr>
            <a:r>
              <a:rPr lang="it-IT" sz="2000" b="1" dirty="0">
                <a:latin typeface="Courier New" pitchFamily="49" charset="0"/>
                <a:cs typeface="Courier New" pitchFamily="49" charset="0"/>
                <a:sym typeface="Symbol" pitchFamily="18" charset="2"/>
              </a:rPr>
              <a:t>				</a:t>
            </a:r>
            <a:r>
              <a:rPr lang="it-IT" sz="2000" b="1" dirty="0">
                <a:effectLst>
                  <a:outerShdw blurRad="38100" dist="38100" dir="2700000" algn="tl">
                    <a:srgbClr val="C0C0C0"/>
                  </a:outerShdw>
                </a:effectLst>
                <a:latin typeface="Courier New" pitchFamily="49" charset="0"/>
                <a:cs typeface="Courier New" pitchFamily="49" charset="0"/>
                <a:sym typeface="Symbol" pitchFamily="18" charset="2"/>
              </a:rPr>
              <a:t>ACACTGATCG</a:t>
            </a:r>
          </a:p>
          <a:p>
            <a:pPr marL="342900" indent="-342900" algn="just">
              <a:defRPr/>
            </a:pPr>
            <a:r>
              <a:rPr lang="it-IT" sz="2000" b="1" dirty="0">
                <a:effectLst>
                  <a:outerShdw blurRad="38100" dist="38100" dir="2700000" algn="tl">
                    <a:srgbClr val="C0C0C0"/>
                  </a:outerShdw>
                </a:effectLst>
                <a:latin typeface="Courier New" pitchFamily="49" charset="0"/>
                <a:cs typeface="Courier New" pitchFamily="49" charset="0"/>
                <a:sym typeface="Symbol" pitchFamily="18" charset="2"/>
              </a:rPr>
              <a:t>				</a:t>
            </a:r>
            <a:r>
              <a:rPr lang="it-IT" sz="2000" b="1" dirty="0" smtClean="0">
                <a:effectLst>
                  <a:outerShdw blurRad="38100" dist="38100" dir="2700000" algn="tl">
                    <a:srgbClr val="C0C0C0"/>
                  </a:outerShdw>
                </a:effectLst>
                <a:latin typeface="Courier New" pitchFamily="49" charset="0"/>
                <a:cs typeface="Courier New" pitchFamily="49" charset="0"/>
                <a:sym typeface="Symbol" pitchFamily="18" charset="2"/>
              </a:rPr>
              <a:t>ACACTG</a:t>
            </a:r>
            <a:r>
              <a:rPr lang="it-IT" sz="400" b="1" dirty="0" smtClean="0">
                <a:effectLst>
                  <a:outerShdw blurRad="38100" dist="38100" dir="2700000" algn="tl">
                    <a:srgbClr val="C0C0C0"/>
                  </a:outerShdw>
                </a:effectLst>
                <a:latin typeface="Courier New" pitchFamily="49" charset="0"/>
                <a:cs typeface="Courier New" pitchFamily="49" charset="0"/>
                <a:sym typeface="Symbol" pitchFamily="18" charset="2"/>
              </a:rPr>
              <a:t> </a:t>
            </a:r>
            <a:r>
              <a:rPr lang="it-IT" sz="2000" b="1" dirty="0" smtClean="0">
                <a:effectLst>
                  <a:outerShdw blurRad="38100" dist="38100" dir="2700000" algn="tl">
                    <a:srgbClr val="C0C0C0"/>
                  </a:outerShdw>
                </a:effectLst>
                <a:latin typeface="Courier New" pitchFamily="49" charset="0"/>
                <a:cs typeface="Courier New" pitchFamily="49" charset="0"/>
                <a:sym typeface="Symbol" pitchFamily="18" charset="2"/>
              </a:rPr>
              <a:t></a:t>
            </a:r>
            <a:endParaRPr lang="it-IT" sz="2000" b="1" dirty="0">
              <a:effectLst>
                <a:outerShdw blurRad="38100" dist="38100" dir="2700000" algn="tl">
                  <a:srgbClr val="C0C0C0"/>
                </a:outerShdw>
              </a:effectLst>
              <a:latin typeface="Courier New" pitchFamily="49" charset="0"/>
              <a:cs typeface="Courier New" pitchFamily="49" charset="0"/>
              <a:sym typeface="Symbol" pitchFamily="18" charset="2"/>
            </a:endParaRPr>
          </a:p>
          <a:p>
            <a:pPr marL="800100" lvl="1" indent="-342900" algn="just">
              <a:buSzPct val="70000"/>
              <a:buFontTx/>
              <a:buBlip>
                <a:blip r:embed="rId3"/>
              </a:buBlip>
              <a:defRPr/>
            </a:pPr>
            <a:r>
              <a:rPr lang="en-US" dirty="0" smtClean="0">
                <a:latin typeface="Verdana" pitchFamily="34" charset="0"/>
                <a:ea typeface="Verdana" pitchFamily="34" charset="0"/>
                <a:cs typeface="Verdana" pitchFamily="34" charset="0"/>
              </a:rPr>
              <a:t>Using Needleman-</a:t>
            </a:r>
            <a:r>
              <a:rPr lang="en-US" dirty="0" err="1" smtClean="0">
                <a:latin typeface="Verdana" pitchFamily="34" charset="0"/>
                <a:ea typeface="Verdana" pitchFamily="34" charset="0"/>
                <a:cs typeface="Verdana" pitchFamily="34" charset="0"/>
              </a:rPr>
              <a:t>Wunsch</a:t>
            </a:r>
            <a:r>
              <a:rPr lang="en-US" dirty="0" smtClean="0">
                <a:latin typeface="Verdana" pitchFamily="34" charset="0"/>
                <a:ea typeface="Verdana" pitchFamily="34" charset="0"/>
                <a:cs typeface="Verdana" pitchFamily="34" charset="0"/>
              </a:rPr>
              <a:t> algorithm to build a path in the table of partial scores, after aligning the first six nucleotides, we reach the bottom row</a:t>
            </a:r>
          </a:p>
          <a:p>
            <a:pPr marL="800100" lvl="1" indent="-342900" algn="just">
              <a:buSzPct val="70000"/>
              <a:buFontTx/>
              <a:buBlip>
                <a:blip r:embed="rId3"/>
              </a:buBlip>
              <a:defRPr/>
            </a:pPr>
            <a:r>
              <a:rPr lang="en-US" dirty="0" smtClean="0">
                <a:latin typeface="Verdana" pitchFamily="34" charset="0"/>
                <a:ea typeface="Verdana" pitchFamily="34" charset="0"/>
                <a:cs typeface="Verdana" pitchFamily="34" charset="0"/>
              </a:rPr>
              <a:t>Then, to reach the lower right corner, we should perform four horizontal movements</a:t>
            </a:r>
            <a:endParaRPr lang="it-IT" dirty="0" smtClean="0">
              <a:latin typeface="Verdana" pitchFamily="34" charset="0"/>
              <a:ea typeface="Verdana" pitchFamily="34" charset="0"/>
              <a:cs typeface="Verdana" pitchFamily="34" charset="0"/>
              <a:sym typeface="Symbol" pitchFamily="18" charset="2"/>
            </a:endParaRPr>
          </a:p>
          <a:p>
            <a:pPr marL="800100" lvl="1" indent="-342900" algn="just">
              <a:buFontTx/>
              <a:buBlip>
                <a:blip r:embed="rId4"/>
              </a:buBlip>
              <a:defRPr/>
            </a:pPr>
            <a:r>
              <a:rPr lang="en-US" dirty="0" smtClean="0">
                <a:latin typeface="Verdana" pitchFamily="34" charset="0"/>
                <a:ea typeface="Verdana" pitchFamily="34" charset="0"/>
                <a:cs typeface="Verdana" pitchFamily="34" charset="0"/>
              </a:rPr>
              <a:t>Allow horizontal movements in the last row to have no </a:t>
            </a:r>
            <a:r>
              <a:rPr lang="en-US" smtClean="0">
                <a:latin typeface="Verdana" pitchFamily="34" charset="0"/>
                <a:ea typeface="Verdana" pitchFamily="34" charset="0"/>
                <a:cs typeface="Verdana" pitchFamily="34" charset="0"/>
              </a:rPr>
              <a:t>gap penalties </a:t>
            </a:r>
            <a:endParaRPr lang="en-US" dirty="0" smtClean="0">
              <a:latin typeface="Verdana" pitchFamily="34" charset="0"/>
              <a:ea typeface="Verdana" pitchFamily="34" charset="0"/>
              <a:cs typeface="Verdana" pitchFamily="34" charset="0"/>
            </a:endParaRPr>
          </a:p>
          <a:p>
            <a:pPr marL="800100" lvl="1" indent="-342900" algn="just">
              <a:buFontTx/>
              <a:buBlip>
                <a:blip r:embed="rId4"/>
              </a:buBlip>
              <a:defRPr/>
            </a:pPr>
            <a:r>
              <a:rPr lang="en-US" dirty="0" smtClean="0">
                <a:latin typeface="Verdana" pitchFamily="34" charset="0"/>
                <a:ea typeface="Verdana" pitchFamily="34" charset="0"/>
                <a:cs typeface="Verdana" pitchFamily="34" charset="0"/>
              </a:rPr>
              <a:t>Similarly, vertical movements on the last column should not be penalized</a:t>
            </a:r>
            <a:endParaRPr lang="it-IT"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defRPr/>
            </a:pPr>
            <a:endParaRPr lang="it-IT" sz="2000" dirty="0">
              <a:latin typeface="Verdana" pitchFamily="34" charset="0"/>
            </a:endParaRPr>
          </a:p>
          <a:p>
            <a:pPr marL="800100" lvl="1" indent="-342900" algn="just">
              <a:buFontTx/>
              <a:buBlip>
                <a:blip r:embed="rId2"/>
              </a:buBlip>
              <a:defRPr/>
            </a:pPr>
            <a:endParaRPr lang="it-IT" sz="2000" dirty="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6</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35781E3-4458-4888-A6DD-339B5C0CB56D}" type="slidenum">
              <a:rPr lang="it-IT" sz="1400"/>
              <a:pPr algn="r"/>
              <a:t>68</a:t>
            </a:fld>
            <a:endParaRPr lang="it-IT" sz="1400"/>
          </a:p>
        </p:txBody>
      </p:sp>
      <p:graphicFrame>
        <p:nvGraphicFramePr>
          <p:cNvPr id="6" name="Tabella 5"/>
          <p:cNvGraphicFramePr>
            <a:graphicFrameLocks noGrp="1"/>
          </p:cNvGraphicFramePr>
          <p:nvPr/>
        </p:nvGraphicFramePr>
        <p:xfrm>
          <a:off x="1676400" y="1985963"/>
          <a:ext cx="6096000" cy="2971800"/>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chemeClr val="tx1"/>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cxnSp>
        <p:nvCxnSpPr>
          <p:cNvPr id="9" name="Connettore 2 8"/>
          <p:cNvCxnSpPr/>
          <p:nvPr/>
        </p:nvCxnSpPr>
        <p:spPr>
          <a:xfrm rot="10800000">
            <a:off x="5486400" y="4800600"/>
            <a:ext cx="304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rot="10800000">
            <a:off x="7010400" y="4800600"/>
            <a:ext cx="304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6477000" y="4800600"/>
            <a:ext cx="304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rot="10800000">
            <a:off x="5943600" y="4800600"/>
            <a:ext cx="304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rot="16200000" flipV="1">
            <a:off x="2514600" y="2514600"/>
            <a:ext cx="228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16200000" flipV="1">
            <a:off x="4953000" y="4495800"/>
            <a:ext cx="3048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rot="16200000" flipV="1">
            <a:off x="4495800" y="4114800"/>
            <a:ext cx="228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p:nvPr/>
        </p:nvCxnSpPr>
        <p:spPr>
          <a:xfrm rot="16200000" flipV="1">
            <a:off x="4038600" y="3733800"/>
            <a:ext cx="228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ttore 2 17"/>
          <p:cNvCxnSpPr/>
          <p:nvPr/>
        </p:nvCxnSpPr>
        <p:spPr>
          <a:xfrm rot="16200000" flipV="1">
            <a:off x="3505200" y="3276600"/>
            <a:ext cx="228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16200000" flipV="1">
            <a:off x="3048000" y="2895600"/>
            <a:ext cx="228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1600200" y="1905000"/>
            <a:ext cx="6248400" cy="31242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20" name="Rettangolo 19"/>
          <p:cNvSpPr/>
          <p:nvPr/>
        </p:nvSpPr>
        <p:spPr>
          <a:xfrm>
            <a:off x="2133600" y="2362200"/>
            <a:ext cx="56388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cxnSp>
        <p:nvCxnSpPr>
          <p:cNvPr id="23" name="Connettore 1 22"/>
          <p:cNvCxnSpPr/>
          <p:nvPr/>
        </p:nvCxnSpPr>
        <p:spPr>
          <a:xfrm>
            <a:off x="2133600" y="2727325"/>
            <a:ext cx="563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ttore 1 24"/>
          <p:cNvCxnSpPr/>
          <p:nvPr/>
        </p:nvCxnSpPr>
        <p:spPr>
          <a:xfrm>
            <a:off x="2667000" y="2362200"/>
            <a:ext cx="0" cy="259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7</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5AD1998-2C19-4071-95F7-F6E9B51E9A03}" type="slidenum">
              <a:rPr lang="it-IT" sz="1400"/>
              <a:pPr algn="r"/>
              <a:t>69</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latin typeface="Verdana" pitchFamily="34" charset="0"/>
                <a:sym typeface="Symbol" pitchFamily="18" charset="2"/>
              </a:rPr>
              <a:t>In summary:</a:t>
            </a:r>
            <a:endParaRPr lang="it-IT" sz="2200" dirty="0">
              <a:latin typeface="Verdana" pitchFamily="34" charset="0"/>
              <a:sym typeface="Symbol" pitchFamily="18" charset="2"/>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By initializing the first row and the first column of the table with all zeroes… </a:t>
            </a:r>
            <a:endParaRPr lang="it-IT" sz="2000" dirty="0">
              <a:latin typeface="Verdana" pitchFamily="34" charset="0"/>
              <a:ea typeface="Verdana" pitchFamily="34" charset="0"/>
              <a:cs typeface="Verdana" pitchFamily="34" charset="0"/>
              <a:sym typeface="Symbol" pitchFamily="18" charset="2"/>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…and allowing </a:t>
            </a:r>
            <a:r>
              <a:rPr lang="en-US" sz="2000" dirty="0" err="1" smtClean="0">
                <a:latin typeface="Verdana" pitchFamily="34" charset="0"/>
                <a:ea typeface="Verdana" pitchFamily="34" charset="0"/>
                <a:cs typeface="Verdana" pitchFamily="34" charset="0"/>
              </a:rPr>
              <a:t>non</a:t>
            </a:r>
            <a:r>
              <a:rPr lang="en-US" sz="2000" dirty="0" err="1" smtClean="0">
                <a:latin typeface="Verdana" pitchFamily="34" charset="0"/>
                <a:ea typeface="Verdana" pitchFamily="34" charset="0"/>
                <a:cs typeface="Verdana" pitchFamily="34" charset="0"/>
                <a:sym typeface="Symbol"/>
              </a:rPr>
              <a:t>penalized</a:t>
            </a:r>
            <a:r>
              <a:rPr lang="en-US" sz="2000" dirty="0" smtClean="0">
                <a:latin typeface="Verdana" pitchFamily="34" charset="0"/>
                <a:ea typeface="Verdana" pitchFamily="34" charset="0"/>
                <a:cs typeface="Verdana" pitchFamily="34" charset="0"/>
                <a:sym typeface="Symbol"/>
              </a:rPr>
              <a:t> </a:t>
            </a:r>
            <a:r>
              <a:rPr lang="en-US" sz="2000" dirty="0" smtClean="0">
                <a:latin typeface="Verdana" pitchFamily="34" charset="0"/>
                <a:ea typeface="Verdana" pitchFamily="34" charset="0"/>
                <a:cs typeface="Verdana" pitchFamily="34" charset="0"/>
              </a:rPr>
              <a:t>horizontal and vertical movements, respectively, in the last row and in the last column of the table </a:t>
            </a:r>
            <a:endParaRPr lang="it-IT" sz="2000" dirty="0">
              <a:latin typeface="Verdana" pitchFamily="34" charset="0"/>
              <a:ea typeface="Verdana" pitchFamily="34" charset="0"/>
              <a:cs typeface="Verdana" pitchFamily="34" charset="0"/>
              <a:sym typeface="Symbol" pitchFamily="18" charset="2"/>
            </a:endParaRPr>
          </a:p>
          <a:p>
            <a:pPr marL="800100" lvl="1" indent="-342900" algn="just">
              <a:buFontTx/>
              <a:buBlip>
                <a:blip r:embed="rId4"/>
              </a:buBlip>
              <a:defRPr/>
            </a:pPr>
            <a:r>
              <a:rPr lang="it-IT" sz="2000" dirty="0" smtClean="0">
                <a:effectLst>
                  <a:outerShdw blurRad="38100" dist="38100" dir="2700000" algn="tl">
                    <a:srgbClr val="000000">
                      <a:alpha val="43137"/>
                    </a:srgbClr>
                  </a:outerShdw>
                </a:effectLst>
                <a:latin typeface="Verdana" pitchFamily="34" charset="0"/>
                <a:cs typeface="Courier New" pitchFamily="49" charset="0"/>
                <a:sym typeface="Symbol" pitchFamily="18" charset="2"/>
              </a:rPr>
              <a:t>A semiglobal alignment is performed</a:t>
            </a:r>
            <a:endParaRPr lang="it-IT" sz="2000" dirty="0">
              <a:effectLst>
                <a:outerShdw blurRad="38100" dist="38100" dir="2700000" algn="tl">
                  <a:srgbClr val="000000">
                    <a:alpha val="43137"/>
                  </a:srgbClr>
                </a:outerShdw>
              </a:effectLst>
              <a:latin typeface="Verdana" pitchFamily="34" charset="0"/>
              <a:cs typeface="Courier New" pitchFamily="49" charset="0"/>
              <a:sym typeface="Symbol" pitchFamily="18" charset="2"/>
            </a:endParaRPr>
          </a:p>
          <a:p>
            <a:pPr marL="800100" lvl="1" indent="-342900" algn="just">
              <a:buFontTx/>
              <a:buBlip>
                <a:blip r:embed="rId4"/>
              </a:buBlip>
              <a:defRPr/>
            </a:pPr>
            <a:endParaRPr lang="it-IT" sz="1000" dirty="0">
              <a:effectLst>
                <a:outerShdw blurRad="38100" dist="38100" dir="2700000" algn="tl">
                  <a:srgbClr val="C0C0C0"/>
                </a:outerShdw>
              </a:effectLst>
              <a:latin typeface="Verdana" pitchFamily="34" charset="0"/>
              <a:cs typeface="Courier New" pitchFamily="49" charset="0"/>
              <a:sym typeface="Symbol" pitchFamily="18" charset="2"/>
            </a:endParaRP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Unfortunately, not even </a:t>
            </a:r>
            <a:r>
              <a:rPr lang="en-US" sz="2200" dirty="0" err="1" smtClean="0">
                <a:latin typeface="Verdana" pitchFamily="34" charset="0"/>
                <a:ea typeface="Verdana" pitchFamily="34" charset="0"/>
                <a:cs typeface="Verdana" pitchFamily="34" charset="0"/>
              </a:rPr>
              <a:t>semiglobal</a:t>
            </a:r>
            <a:r>
              <a:rPr lang="en-US" sz="2200" dirty="0" smtClean="0">
                <a:latin typeface="Verdana" pitchFamily="34" charset="0"/>
                <a:ea typeface="Verdana" pitchFamily="34" charset="0"/>
                <a:cs typeface="Verdana" pitchFamily="34" charset="0"/>
              </a:rPr>
              <a:t> alignments offer  sufficient flexibility to address all the possible issues related to sequence alignments</a:t>
            </a:r>
            <a:endParaRPr lang="it-IT" sz="2200"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defRPr/>
            </a:pPr>
            <a:endParaRPr lang="it-IT" sz="2000" dirty="0">
              <a:latin typeface="Verdana" pitchFamily="34" charset="0"/>
            </a:endParaRPr>
          </a:p>
          <a:p>
            <a:pPr marL="800100" lvl="1" indent="-342900" algn="just">
              <a:buFontTx/>
              <a:buBlip>
                <a:blip r:embed="rId2"/>
              </a:buBlip>
              <a:defRPr/>
            </a:pPr>
            <a:endParaRPr lang="it-IT" sz="2000" dirty="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Global and local alignments </a:t>
            </a:r>
            <a:r>
              <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a:t>
            </a:r>
            <a:r>
              <a:rPr lang="it-IT" sz="4000" kern="0" dirty="0" smtClean="0">
                <a:solidFill>
                  <a:schemeClr val="tx2"/>
                </a:solidFill>
                <a:effectLst>
                  <a:outerShdw blurRad="38100" dist="38100" dir="2700000" algn="tl">
                    <a:srgbClr val="000000">
                      <a:alpha val="43137"/>
                    </a:srgbClr>
                  </a:outerShdw>
                </a:effectLst>
                <a:latin typeface="Verdana" pitchFamily="34" charset="0"/>
                <a:ea typeface="+mj-ea"/>
                <a:cs typeface="+mj-cs"/>
                <a:sym typeface="Symbol" pitchFamily="18" charset="2"/>
              </a:rPr>
              <a:t>8</a:t>
            </a:r>
            <a:endParaRPr kumimoji="0" lang="it-IT" sz="4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57200" y="1295400"/>
            <a:ext cx="8229600" cy="4114800"/>
          </a:xfrm>
          <a:prstGeom prst="rect">
            <a:avLst/>
          </a:prstGeom>
          <a:noFill/>
          <a:ln w="9525">
            <a:noFill/>
            <a:miter lim="800000"/>
            <a:headEnd/>
            <a:tailEnd/>
          </a:ln>
        </p:spPr>
        <p:txBody>
          <a:bodyPr/>
          <a:lstStyle/>
          <a:p>
            <a:pPr marL="342900" indent="-342900" algn="just">
              <a:spcBef>
                <a:spcPct val="20000"/>
              </a:spcBef>
              <a:buFontTx/>
              <a:buBlip>
                <a:blip r:embed="rId2"/>
              </a:buBlip>
            </a:pPr>
            <a:r>
              <a:rPr lang="en-US" sz="2200" dirty="0">
                <a:latin typeface="Verdana" pitchFamily="34" charset="0"/>
                <a:ea typeface="Verdana" pitchFamily="34" charset="0"/>
                <a:cs typeface="Verdana" pitchFamily="34" charset="0"/>
              </a:rPr>
              <a:t>The similarity regions will thus be viewed as diagonal lines, that proceed from </a:t>
            </a:r>
            <a:r>
              <a:rPr lang="en-US" sz="2200" dirty="0" err="1">
                <a:latin typeface="Verdana" pitchFamily="34" charset="0"/>
                <a:ea typeface="Verdana" pitchFamily="34" charset="0"/>
                <a:cs typeface="Verdana" pitchFamily="34" charset="0"/>
              </a:rPr>
              <a:t>South</a:t>
            </a:r>
            <a:r>
              <a:rPr lang="en-US" sz="2200" dirty="0" err="1">
                <a:latin typeface="Verdana" pitchFamily="34" charset="0"/>
                <a:ea typeface="Verdana" pitchFamily="34" charset="0"/>
                <a:cs typeface="Verdana" pitchFamily="34" charset="0"/>
                <a:sym typeface="Symbol" pitchFamily="18" charset="2"/>
              </a:rPr>
              <a:t>West</a:t>
            </a:r>
            <a:r>
              <a:rPr lang="en-US" sz="2200" dirty="0">
                <a:latin typeface="Verdana" pitchFamily="34" charset="0"/>
                <a:ea typeface="Verdana" pitchFamily="34" charset="0"/>
                <a:cs typeface="Verdana" pitchFamily="34" charset="0"/>
                <a:sym typeface="Symbol" pitchFamily="18" charset="2"/>
              </a:rPr>
              <a:t> to </a:t>
            </a:r>
            <a:r>
              <a:rPr lang="en-US" sz="2200" dirty="0" err="1">
                <a:latin typeface="Verdana" pitchFamily="34" charset="0"/>
                <a:ea typeface="Verdana" pitchFamily="34" charset="0"/>
                <a:cs typeface="Verdana" pitchFamily="34" charset="0"/>
                <a:sym typeface="Symbol" pitchFamily="18" charset="2"/>
              </a:rPr>
              <a:t>North</a:t>
            </a:r>
            <a:r>
              <a:rPr lang="en-US" sz="2200" dirty="0" err="1">
                <a:latin typeface="Verdana" pitchFamily="34" charset="0"/>
                <a:ea typeface="Verdana" pitchFamily="34" charset="0"/>
                <a:cs typeface="Verdana" pitchFamily="34" charset="0"/>
              </a:rPr>
              <a:t>East</a:t>
            </a:r>
            <a:r>
              <a:rPr lang="en-US" sz="2200" dirty="0">
                <a:latin typeface="Verdana" pitchFamily="34" charset="0"/>
                <a:ea typeface="Verdana" pitchFamily="34" charset="0"/>
                <a:cs typeface="Verdana" pitchFamily="34" charset="0"/>
              </a:rPr>
              <a:t>; repeated sequences will produce </a:t>
            </a:r>
            <a:r>
              <a:rPr lang="en-US" sz="2200" dirty="0" smtClean="0">
                <a:latin typeface="Verdana" pitchFamily="34" charset="0"/>
                <a:ea typeface="Verdana" pitchFamily="34" charset="0"/>
                <a:cs typeface="Verdana" pitchFamily="34" charset="0"/>
              </a:rPr>
              <a:t>parallel diagonals</a:t>
            </a:r>
            <a:endParaRPr lang="en-US" sz="2200" dirty="0">
              <a:latin typeface="Verdana" pitchFamily="34" charset="0"/>
              <a:ea typeface="Verdana" pitchFamily="34" charset="0"/>
              <a:cs typeface="Verdana" pitchFamily="34" charset="0"/>
            </a:endParaRPr>
          </a:p>
          <a:p>
            <a:pPr marL="342900" indent="-342900" algn="just">
              <a:spcBef>
                <a:spcPct val="20000"/>
              </a:spcBef>
              <a:buFontTx/>
              <a:buBlip>
                <a:blip r:embed="rId2"/>
              </a:buBlip>
            </a:pPr>
            <a:r>
              <a:rPr lang="en-US" sz="2200" dirty="0">
                <a:latin typeface="Verdana" pitchFamily="34" charset="0"/>
                <a:ea typeface="Verdana" pitchFamily="34" charset="0"/>
                <a:cs typeface="Verdana" pitchFamily="34" charset="0"/>
              </a:rPr>
              <a:t>Therefore, dot plots capture, in a single image, not only the overall similarity between two sequences, but also the complete set and the relative quality of the different possible alignments</a:t>
            </a:r>
          </a:p>
          <a:p>
            <a:pPr marL="342900" indent="-342900" algn="just">
              <a:spcBef>
                <a:spcPct val="20000"/>
              </a:spcBef>
              <a:buFontTx/>
              <a:buBlip>
                <a:blip r:embed="rId2"/>
              </a:buBlip>
            </a:pPr>
            <a:r>
              <a:rPr lang="en-US" sz="2200" dirty="0">
                <a:latin typeface="Verdana" pitchFamily="34" charset="0"/>
                <a:ea typeface="Verdana" pitchFamily="34" charset="0"/>
                <a:cs typeface="Verdana" pitchFamily="34" charset="0"/>
              </a:rPr>
              <a:t>Often, some similarity may be shifted, so as to appear on parallel, but not collinear, diagonals</a:t>
            </a:r>
            <a:endParaRPr lang="it-IT" sz="2200" dirty="0">
              <a:latin typeface="Verdana" pitchFamily="34" charset="0"/>
              <a:ea typeface="Verdana" pitchFamily="34" charset="0"/>
              <a:cs typeface="Verdana" pitchFamily="34" charset="0"/>
            </a:endParaRPr>
          </a:p>
        </p:txBody>
      </p:sp>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Dot plots </a:t>
            </a:r>
            <a:r>
              <a:rPr lang="it-IT" dirty="0" smtClean="0">
                <a:effectLst>
                  <a:outerShdw blurRad="38100" dist="38100" dir="2700000" algn="tl">
                    <a:srgbClr val="000000">
                      <a:alpha val="43137"/>
                    </a:srgbClr>
                  </a:outerShdw>
                </a:effectLst>
                <a:latin typeface="Verdana" pitchFamily="34" charset="0"/>
                <a:sym typeface="Symbol" pitchFamily="18" charset="2"/>
              </a:rPr>
              <a:t> 3 </a:t>
            </a:r>
            <a:endParaRPr lang="it-IT" dirty="0" smtClean="0">
              <a:effectLst>
                <a:outerShdw blurRad="38100" dist="38100" dir="2700000" algn="tl">
                  <a:srgbClr val="000000">
                    <a:alpha val="43137"/>
                  </a:srgbClr>
                </a:outerShdw>
              </a:effectLst>
              <a:latin typeface="Verdana" pitchFamily="34" charset="0"/>
            </a:endParaRPr>
          </a:p>
        </p:txBody>
      </p:sp>
      <p:sp>
        <p:nvSpPr>
          <p:cNvPr id="8196" name="Rectangle 3"/>
          <p:cNvSpPr>
            <a:spLocks noGrp="1" noChangeArrowheads="1"/>
          </p:cNvSpPr>
          <p:nvPr>
            <p:ph type="body" idx="1"/>
          </p:nvPr>
        </p:nvSpPr>
        <p:spPr>
          <a:xfrm>
            <a:off x="457200" y="4495800"/>
            <a:ext cx="5943600" cy="1295400"/>
          </a:xfrm>
        </p:spPr>
        <p:txBody>
          <a:bodyPr/>
          <a:lstStyle/>
          <a:p>
            <a:pPr lvl="1" algn="just" eaLnBrk="1" hangingPunct="1">
              <a:buSzPct val="70000"/>
              <a:buFontTx/>
              <a:buBlip>
                <a:blip r:embed="rId3"/>
              </a:buBlip>
            </a:pPr>
            <a:r>
              <a:rPr lang="en-US" sz="2000" dirty="0" smtClean="0">
                <a:latin typeface="Verdana" pitchFamily="34" charset="0"/>
                <a:ea typeface="Verdana" pitchFamily="34" charset="0"/>
                <a:cs typeface="Verdana" pitchFamily="34" charset="0"/>
              </a:rPr>
              <a:t>This indicates the presence of insertion/deletion phenomena occurred in the segments between the similarity regions</a:t>
            </a:r>
            <a:endParaRPr lang="it-IT" sz="2000" dirty="0" smtClean="0">
              <a:latin typeface="Verdana" pitchFamily="34" charset="0"/>
              <a:ea typeface="Verdana" pitchFamily="34" charset="0"/>
              <a:cs typeface="Verdana" pitchFamily="34" charset="0"/>
            </a:endParaRPr>
          </a:p>
        </p:txBody>
      </p:sp>
      <p:sp>
        <p:nvSpPr>
          <p:cNvPr id="8197" name="Segnaposto numero diapositiva 3"/>
          <p:cNvSpPr>
            <a:spLocks noGrp="1"/>
          </p:cNvSpPr>
          <p:nvPr>
            <p:ph type="sldNum" sz="quarter" idx="12"/>
          </p:nvPr>
        </p:nvSpPr>
        <p:spPr>
          <a:noFill/>
        </p:spPr>
        <p:txBody>
          <a:bodyPr/>
          <a:lstStyle/>
          <a:p>
            <a:fld id="{5609179C-5382-4D8F-8229-50FB37ECC353}" type="slidenum">
              <a:rPr lang="it-IT" smtClean="0"/>
              <a:pPr/>
              <a:t>7</a:t>
            </a:fld>
            <a:endParaRPr lang="it-IT" smtClean="0"/>
          </a:p>
        </p:txBody>
      </p:sp>
      <p:pic>
        <p:nvPicPr>
          <p:cNvPr id="8198" name="Picture 7"/>
          <p:cNvPicPr>
            <a:picLocks noChangeAspect="1" noChangeArrowheads="1"/>
          </p:cNvPicPr>
          <p:nvPr/>
        </p:nvPicPr>
        <p:blipFill>
          <a:blip r:embed="rId4" cstate="print"/>
          <a:srcRect/>
          <a:stretch>
            <a:fillRect/>
          </a:stretch>
        </p:blipFill>
        <p:spPr bwMode="auto">
          <a:xfrm>
            <a:off x="6629400" y="4343400"/>
            <a:ext cx="1946275" cy="1651000"/>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lgn="l" eaLnBrk="1" hangingPunct="1">
              <a:defRPr/>
            </a:pPr>
            <a:r>
              <a:rPr lang="it-IT" sz="3200" dirty="0" smtClean="0">
                <a:effectLst>
                  <a:outerShdw blurRad="38100" dist="38100" dir="2700000" algn="tl">
                    <a:srgbClr val="000000">
                      <a:alpha val="43137"/>
                    </a:srgbClr>
                  </a:outerShdw>
                </a:effectLst>
                <a:latin typeface="Verdana" pitchFamily="34" charset="0"/>
              </a:rPr>
              <a:t>The Smith-Waterman algorithm </a:t>
            </a:r>
            <a:r>
              <a:rPr lang="it-IT" sz="3200" dirty="0" smtClean="0">
                <a:effectLst>
                  <a:outerShdw blurRad="38100" dist="38100" dir="2700000" algn="tl">
                    <a:srgbClr val="000000">
                      <a:alpha val="43137"/>
                    </a:srgbClr>
                  </a:outerShdw>
                </a:effectLst>
                <a:latin typeface="Verdana" pitchFamily="34" charset="0"/>
                <a:sym typeface="Symbol" pitchFamily="18" charset="2"/>
              </a:rPr>
              <a:t> 1</a:t>
            </a:r>
            <a:endParaRPr lang="it-IT" sz="3200" dirty="0" smtClean="0">
              <a:effectLst>
                <a:outerShdw blurRad="38100" dist="38100" dir="2700000" algn="tl">
                  <a:srgbClr val="000000">
                    <a:alpha val="43137"/>
                  </a:srgbClr>
                </a:outerShdw>
              </a:effectLst>
              <a:latin typeface="Verdana" pitchFamily="34" charset="0"/>
            </a:endParaRPr>
          </a:p>
        </p:txBody>
      </p:sp>
      <p:sp>
        <p:nvSpPr>
          <p:cNvPr id="7065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F5B6D0B-AD4D-4779-B1E0-4B0D585A5343}" type="slidenum">
              <a:rPr lang="it-IT" sz="1400"/>
              <a:pPr algn="r"/>
              <a:t>70</a:t>
            </a:fld>
            <a:endParaRPr lang="it-IT" sz="1400"/>
          </a:p>
        </p:txBody>
      </p:sp>
      <p:sp>
        <p:nvSpPr>
          <p:cNvPr id="7" name="Rectangle 3"/>
          <p:cNvSpPr txBox="1">
            <a:spLocks noChangeArrowheads="1"/>
          </p:cNvSpPr>
          <p:nvPr/>
        </p:nvSpPr>
        <p:spPr bwMode="auto">
          <a:xfrm>
            <a:off x="457200" y="1219200"/>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000" dirty="0" smtClean="0">
                <a:latin typeface="Verdana" pitchFamily="34" charset="0"/>
                <a:ea typeface="Verdana" pitchFamily="34" charset="0"/>
                <a:cs typeface="Verdana" pitchFamily="34" charset="0"/>
              </a:rPr>
              <a:t>In 1981, T. F. Smith and M. S. Waterman developed a new algorithm capable of detecting also local similarity </a:t>
            </a:r>
            <a:endParaRPr lang="it-IT" sz="2000" dirty="0">
              <a:latin typeface="Verdana" pitchFamily="34" charset="0"/>
              <a:ea typeface="Verdana" pitchFamily="34" charset="0"/>
              <a:cs typeface="Verdana" pitchFamily="34" charset="0"/>
            </a:endParaRPr>
          </a:p>
          <a:p>
            <a:pPr marL="342900" indent="-342900" algn="just">
              <a:buFontTx/>
              <a:buBlip>
                <a:blip r:embed="rId2"/>
              </a:buBlip>
              <a:defRPr/>
            </a:pPr>
            <a:r>
              <a:rPr lang="it-IT" sz="2000" dirty="0" smtClean="0">
                <a:solidFill>
                  <a:srgbClr val="FF0000"/>
                </a:solidFill>
                <a:effectLst>
                  <a:outerShdw blurRad="38100" dist="38100" dir="2700000" algn="tl">
                    <a:srgbClr val="000000">
                      <a:alpha val="43137"/>
                    </a:srgbClr>
                  </a:outerShdw>
                </a:effectLst>
                <a:latin typeface="Verdana" pitchFamily="34" charset="0"/>
              </a:rPr>
              <a:t>Example:</a:t>
            </a:r>
            <a:r>
              <a:rPr lang="it-IT" sz="2000" dirty="0" smtClean="0">
                <a:latin typeface="Verdana" pitchFamily="34" charset="0"/>
              </a:rPr>
              <a:t> </a:t>
            </a:r>
            <a:r>
              <a:rPr lang="en-US" sz="2000" dirty="0" smtClean="0">
                <a:latin typeface="Verdana" pitchFamily="34" charset="0"/>
                <a:ea typeface="Verdana" pitchFamily="34" charset="0"/>
                <a:cs typeface="Verdana" pitchFamily="34" charset="0"/>
              </a:rPr>
              <a:t>Let us suppose to have a long DNA sequence and want to isolate each subsequence similar to each part of the yeast genome </a:t>
            </a:r>
            <a:endParaRPr lang="it-IT" sz="2000" dirty="0">
              <a:latin typeface="Verdana" pitchFamily="34" charset="0"/>
              <a:ea typeface="Verdana" pitchFamily="34" charset="0"/>
              <a:cs typeface="Verdana" pitchFamily="34" charset="0"/>
            </a:endParaRPr>
          </a:p>
          <a:p>
            <a:pPr marL="800100" lvl="1" indent="-342900" algn="just">
              <a:buFontTx/>
              <a:buBlip>
                <a:blip r:embed="rId3"/>
              </a:buBlip>
              <a:defRPr/>
            </a:pPr>
            <a:r>
              <a:rPr lang="en-US" dirty="0" smtClean="0">
                <a:latin typeface="Verdana" pitchFamily="34" charset="0"/>
                <a:ea typeface="Verdana" pitchFamily="34" charset="0"/>
                <a:cs typeface="Verdana" pitchFamily="34" charset="0"/>
              </a:rPr>
              <a:t>A </a:t>
            </a:r>
            <a:r>
              <a:rPr lang="en-US" dirty="0" err="1" smtClean="0">
                <a:latin typeface="Verdana" pitchFamily="34" charset="0"/>
                <a:ea typeface="Verdana" pitchFamily="34" charset="0"/>
                <a:cs typeface="Verdana" pitchFamily="34" charset="0"/>
              </a:rPr>
              <a:t>semiglobal</a:t>
            </a:r>
            <a:r>
              <a:rPr lang="en-US" dirty="0" smtClean="0">
                <a:latin typeface="Verdana" pitchFamily="34" charset="0"/>
                <a:ea typeface="Verdana" pitchFamily="34" charset="0"/>
                <a:cs typeface="Verdana" pitchFamily="34" charset="0"/>
              </a:rPr>
              <a:t> alignment is not sufficient because it will however penalize each </a:t>
            </a:r>
            <a:r>
              <a:rPr lang="en-US" dirty="0" err="1" smtClean="0">
                <a:latin typeface="Verdana" pitchFamily="34" charset="0"/>
                <a:ea typeface="Verdana" pitchFamily="34" charset="0"/>
                <a:cs typeface="Verdana" pitchFamily="34" charset="0"/>
              </a:rPr>
              <a:t>non</a:t>
            </a:r>
            <a:r>
              <a:rPr lang="en-US" dirty="0" err="1" smtClean="0">
                <a:latin typeface="Verdana" pitchFamily="34" charset="0"/>
                <a:ea typeface="Verdana" pitchFamily="34" charset="0"/>
                <a:cs typeface="Verdana" pitchFamily="34" charset="0"/>
                <a:sym typeface="Symbol"/>
              </a:rPr>
              <a:t></a:t>
            </a:r>
            <a:r>
              <a:rPr lang="en-US" dirty="0" err="1" smtClean="0">
                <a:latin typeface="Verdana" pitchFamily="34" charset="0"/>
                <a:ea typeface="Verdana" pitchFamily="34" charset="0"/>
                <a:cs typeface="Verdana" pitchFamily="34" charset="0"/>
              </a:rPr>
              <a:t>correspondence</a:t>
            </a:r>
            <a:r>
              <a:rPr lang="en-US" dirty="0" smtClean="0">
                <a:latin typeface="Verdana" pitchFamily="34" charset="0"/>
                <a:ea typeface="Verdana" pitchFamily="34" charset="0"/>
                <a:cs typeface="Verdana" pitchFamily="34" charset="0"/>
              </a:rPr>
              <a:t> position  </a:t>
            </a:r>
          </a:p>
          <a:p>
            <a:pPr marL="800100" lvl="1" indent="-342900" algn="just">
              <a:buFontTx/>
              <a:buBlip>
                <a:blip r:embed="rId3"/>
              </a:buBlip>
              <a:defRPr/>
            </a:pPr>
            <a:r>
              <a:rPr lang="en-US" dirty="0" smtClean="0">
                <a:latin typeface="Verdana" pitchFamily="34" charset="0"/>
                <a:ea typeface="Verdana" pitchFamily="34" charset="0"/>
                <a:cs typeface="Verdana" pitchFamily="34" charset="0"/>
              </a:rPr>
              <a:t>Even if there were an interesting subsequence, partly coincident with the yeast genome, all </a:t>
            </a:r>
            <a:r>
              <a:rPr lang="en-US" dirty="0" err="1" smtClean="0">
                <a:latin typeface="Verdana" pitchFamily="34" charset="0"/>
                <a:ea typeface="Verdana" pitchFamily="34" charset="0"/>
                <a:cs typeface="Verdana" pitchFamily="34" charset="0"/>
              </a:rPr>
              <a:t>non</a:t>
            </a:r>
            <a:r>
              <a:rPr lang="en-US" dirty="0" err="1" smtClean="0">
                <a:latin typeface="Verdana" pitchFamily="34" charset="0"/>
                <a:ea typeface="Verdana" pitchFamily="34" charset="0"/>
                <a:cs typeface="Verdana" pitchFamily="34" charset="0"/>
                <a:sym typeface="Symbol"/>
              </a:rPr>
              <a:t>correspondent</a:t>
            </a:r>
            <a:r>
              <a:rPr lang="en-US" dirty="0" smtClean="0">
                <a:latin typeface="Verdana" pitchFamily="34" charset="0"/>
                <a:ea typeface="Verdana" pitchFamily="34" charset="0"/>
                <a:cs typeface="Verdana" pitchFamily="34" charset="0"/>
                <a:sym typeface="Symbol"/>
              </a:rPr>
              <a:t> </a:t>
            </a:r>
            <a:r>
              <a:rPr lang="en-US" dirty="0" smtClean="0">
                <a:latin typeface="Verdana" pitchFamily="34" charset="0"/>
                <a:ea typeface="Verdana" pitchFamily="34" charset="0"/>
                <a:cs typeface="Verdana" pitchFamily="34" charset="0"/>
              </a:rPr>
              <a:t>nucleotides will contribute to generate an unsatisfactory alignment score</a:t>
            </a:r>
            <a:endParaRPr lang="it-IT" dirty="0" smtClean="0">
              <a:latin typeface="Verdana" pitchFamily="34" charset="0"/>
              <a:ea typeface="Verdana" pitchFamily="34" charset="0"/>
              <a:cs typeface="Verdana" pitchFamily="34" charset="0"/>
            </a:endParaRPr>
          </a:p>
          <a:p>
            <a:pPr marL="800100" lvl="1" indent="-342900" algn="just">
              <a:buFontTx/>
              <a:buBlip>
                <a:blip r:embed="rId3"/>
              </a:buBlip>
              <a:defRPr/>
            </a:pPr>
            <a:r>
              <a:rPr lang="it-IT" dirty="0" smtClean="0">
                <a:solidFill>
                  <a:srgbClr val="FF0000"/>
                </a:solidFill>
                <a:effectLst>
                  <a:outerShdw blurRad="38100" dist="38100" dir="2700000" algn="tl">
                    <a:srgbClr val="000000">
                      <a:alpha val="43137"/>
                    </a:srgbClr>
                  </a:outerShdw>
                </a:effectLst>
                <a:latin typeface="Verdana" pitchFamily="34" charset="0"/>
              </a:rPr>
              <a:t>Local alignment</a:t>
            </a:r>
            <a:endParaRPr lang="it-IT" dirty="0">
              <a:solidFill>
                <a:srgbClr val="FF0000"/>
              </a:solidFill>
              <a:effectLst>
                <a:outerShdw blurRad="38100" dist="38100" dir="2700000" algn="tl">
                  <a:srgbClr val="000000">
                    <a:alpha val="43137"/>
                  </a:srgbClr>
                </a:outerShdw>
              </a:effectLst>
              <a:latin typeface="Verdana" pitchFamily="34" charset="0"/>
            </a:endParaRPr>
          </a:p>
          <a:p>
            <a:pPr marL="800100" lvl="1" indent="-342900" algn="just">
              <a:buFontTx/>
              <a:buBlip>
                <a:blip r:embed="rId2"/>
              </a:buBlip>
              <a:defRPr/>
            </a:pPr>
            <a:endParaRPr lang="it-IT" sz="2000" dirty="0">
              <a:latin typeface="Verdana" pitchFamily="34" charset="0"/>
            </a:endParaRPr>
          </a:p>
        </p:txBody>
      </p:sp>
      <p:pic>
        <p:nvPicPr>
          <p:cNvPr id="6" name="Picture 5" descr="global.jpg"/>
          <p:cNvPicPr>
            <a:picLocks noChangeAspect="1"/>
          </p:cNvPicPr>
          <p:nvPr/>
        </p:nvPicPr>
        <p:blipFill>
          <a:blip r:embed="rId4" cstate="print"/>
          <a:stretch>
            <a:fillRect/>
          </a:stretch>
        </p:blipFill>
        <p:spPr>
          <a:xfrm>
            <a:off x="3581400" y="4267200"/>
            <a:ext cx="3594533" cy="2467226"/>
          </a:xfrm>
          <a:prstGeom prst="rect">
            <a:avLst/>
          </a:prstGeom>
          <a:ln w="38100" cmpd="dbl">
            <a:solidFill>
              <a:srgbClr val="FF0000"/>
            </a:solid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D82BCBD-051F-44DA-9FF9-5500881BF8F4}" type="slidenum">
              <a:rPr lang="it-IT" sz="1400"/>
              <a:pPr algn="r"/>
              <a:t>71</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000" dirty="0" smtClean="0">
                <a:solidFill>
                  <a:srgbClr val="FF0000"/>
                </a:solidFill>
                <a:effectLst>
                  <a:outerShdw blurRad="38100" dist="38100" dir="2700000" algn="tl">
                    <a:srgbClr val="000000">
                      <a:alpha val="43137"/>
                    </a:srgbClr>
                  </a:outerShdw>
                </a:effectLst>
                <a:latin typeface="Verdana" pitchFamily="34" charset="0"/>
              </a:rPr>
              <a:t>Example:</a:t>
            </a:r>
            <a:r>
              <a:rPr lang="it-IT" sz="2000" dirty="0" smtClean="0">
                <a:latin typeface="Verdana" pitchFamily="34" charset="0"/>
              </a:rPr>
              <a:t> Let us consider the two sequences </a:t>
            </a:r>
            <a:r>
              <a:rPr lang="it-IT" sz="2000" b="1" dirty="0" smtClean="0">
                <a:latin typeface="Courier New" pitchFamily="49" charset="0"/>
                <a:cs typeface="Courier New" pitchFamily="49" charset="0"/>
              </a:rPr>
              <a:t>AACCTATAGCT </a:t>
            </a:r>
            <a:r>
              <a:rPr lang="it-IT" sz="2000" dirty="0" smtClean="0">
                <a:latin typeface="Verdana" pitchFamily="34" charset="0"/>
              </a:rPr>
              <a:t>and </a:t>
            </a:r>
            <a:r>
              <a:rPr lang="it-IT" sz="2000" b="1" dirty="0">
                <a:latin typeface="Courier New" pitchFamily="49" charset="0"/>
                <a:cs typeface="Courier New" pitchFamily="49" charset="0"/>
              </a:rPr>
              <a:t>GCGATATA</a:t>
            </a:r>
          </a:p>
          <a:p>
            <a:pPr marL="800100" lvl="1" indent="-342900" algn="just">
              <a:buSzPct val="70000"/>
              <a:buFontTx/>
              <a:buBlip>
                <a:blip r:embed="rId3"/>
              </a:buBlip>
              <a:defRPr/>
            </a:pPr>
            <a:r>
              <a:rPr lang="it-IT" dirty="0" smtClean="0">
                <a:latin typeface="Verdana" pitchFamily="34" charset="0"/>
                <a:cs typeface="Courier New" pitchFamily="49" charset="0"/>
              </a:rPr>
              <a:t>By using a semiglobal alignment with a </a:t>
            </a:r>
            <a:r>
              <a:rPr lang="it-IT" dirty="0" smtClean="0">
                <a:latin typeface="Verdana" pitchFamily="34" charset="0"/>
                <a:cs typeface="Courier New" pitchFamily="49" charset="0"/>
                <a:sym typeface="Symbol" pitchFamily="18" charset="2"/>
              </a:rPr>
              <a:t>1 </a:t>
            </a:r>
            <a:r>
              <a:rPr lang="it-IT" dirty="0" smtClean="0">
                <a:latin typeface="Verdana" pitchFamily="34" charset="0"/>
                <a:cs typeface="Courier New" pitchFamily="49" charset="0"/>
              </a:rPr>
              <a:t>gap </a:t>
            </a:r>
            <a:r>
              <a:rPr lang="it-IT" dirty="0">
                <a:latin typeface="Verdana" pitchFamily="34" charset="0"/>
                <a:cs typeface="Courier New" pitchFamily="49" charset="0"/>
              </a:rPr>
              <a:t>penalty </a:t>
            </a:r>
            <a:r>
              <a:rPr lang="it-IT" dirty="0" smtClean="0">
                <a:latin typeface="Verdana" pitchFamily="34" charset="0"/>
                <a:cs typeface="Courier New" pitchFamily="49" charset="0"/>
                <a:sym typeface="Symbol" pitchFamily="18" charset="2"/>
              </a:rPr>
              <a:t>and non/correspondence scores equal to </a:t>
            </a:r>
            <a:r>
              <a:rPr lang="it-IT" dirty="0">
                <a:latin typeface="Verdana" pitchFamily="34" charset="0"/>
                <a:cs typeface="Courier New" pitchFamily="49" charset="0"/>
                <a:sym typeface="Symbol" pitchFamily="18" charset="2"/>
              </a:rPr>
              <a:t>1/1, </a:t>
            </a:r>
            <a:r>
              <a:rPr lang="it-IT" dirty="0" smtClean="0">
                <a:latin typeface="Verdana" pitchFamily="34" charset="0"/>
                <a:cs typeface="Courier New" pitchFamily="49" charset="0"/>
                <a:sym typeface="Symbol" pitchFamily="18" charset="2"/>
              </a:rPr>
              <a:t>we will obtain the following alignment:</a:t>
            </a:r>
            <a:endParaRPr lang="it-IT" dirty="0">
              <a:latin typeface="Verdana" pitchFamily="34" charset="0"/>
              <a:cs typeface="Courier New" pitchFamily="49" charset="0"/>
              <a:sym typeface="Symbol" pitchFamily="18" charset="2"/>
            </a:endParaRPr>
          </a:p>
          <a:p>
            <a:pPr marL="800100" lvl="1" indent="-342900" algn="just">
              <a:buSzPct val="70000"/>
              <a:buFontTx/>
              <a:buBlip>
                <a:blip r:embed="rId3"/>
              </a:buBlip>
              <a:defRPr/>
            </a:pPr>
            <a:endParaRPr lang="it-IT" sz="800" dirty="0">
              <a:latin typeface="Verdana" pitchFamily="34" charset="0"/>
              <a:cs typeface="Courier New" pitchFamily="49" charset="0"/>
              <a:sym typeface="Symbol" pitchFamily="18" charset="2"/>
            </a:endParaRPr>
          </a:p>
          <a:p>
            <a:pPr marL="800100" lvl="1" indent="-342900" algn="just">
              <a:buSzPct val="70000"/>
              <a:defRPr/>
            </a:pPr>
            <a:r>
              <a:rPr lang="it-IT" b="1" dirty="0">
                <a:latin typeface="Courier New" pitchFamily="49" charset="0"/>
                <a:cs typeface="Courier New" pitchFamily="49" charset="0"/>
                <a:sym typeface="Symbol" pitchFamily="18" charset="2"/>
              </a:rPr>
              <a:t>	AACCTATAGCT</a:t>
            </a:r>
          </a:p>
          <a:p>
            <a:pPr marL="800100" lvl="1" indent="-342900" algn="just">
              <a:buSzPct val="70000"/>
              <a:defRPr/>
            </a:pPr>
            <a:r>
              <a:rPr lang="it-IT" b="1" dirty="0">
                <a:latin typeface="Courier New" pitchFamily="49" charset="0"/>
                <a:cs typeface="Courier New" pitchFamily="49" charset="0"/>
                <a:sym typeface="Symbol" pitchFamily="18" charset="2"/>
              </a:rPr>
              <a:t>	GCAATATA</a:t>
            </a:r>
          </a:p>
          <a:p>
            <a:pPr marL="800100" lvl="1" indent="-342900" algn="just">
              <a:buSzPct val="70000"/>
              <a:defRPr/>
            </a:pPr>
            <a:endParaRPr lang="it-IT" sz="800" b="1" dirty="0">
              <a:latin typeface="Courier New" pitchFamily="49" charset="0"/>
              <a:cs typeface="Courier New" pitchFamily="49" charset="0"/>
              <a:sym typeface="Symbol" pitchFamily="18" charset="2"/>
            </a:endParaRPr>
          </a:p>
          <a:p>
            <a:pPr marL="800100" lvl="1" indent="-342900" algn="just">
              <a:buSzPct val="70000"/>
              <a:defRPr/>
            </a:pPr>
            <a:r>
              <a:rPr lang="it-IT" dirty="0">
                <a:latin typeface="Verdana" pitchFamily="34" charset="0"/>
                <a:cs typeface="Courier New" pitchFamily="49" charset="0"/>
                <a:sym typeface="Symbol" pitchFamily="18" charset="2"/>
              </a:rPr>
              <a:t>	</a:t>
            </a:r>
            <a:r>
              <a:rPr lang="en-US" dirty="0" smtClean="0">
                <a:latin typeface="Verdana" pitchFamily="34" charset="0"/>
                <a:ea typeface="Verdana" pitchFamily="34" charset="0"/>
                <a:cs typeface="Verdana" pitchFamily="34" charset="0"/>
              </a:rPr>
              <a:t>which is pretty poor, given that four of the top five positions are mismatches or gaps, as well as the last three positions</a:t>
            </a:r>
            <a:endParaRPr lang="it-IT" dirty="0">
              <a:latin typeface="Verdana" pitchFamily="34" charset="0"/>
              <a:ea typeface="Verdana" pitchFamily="34" charset="0"/>
              <a:cs typeface="Verdana" pitchFamily="34" charset="0"/>
              <a:sym typeface="Symbol" pitchFamily="18" charset="2"/>
            </a:endParaRPr>
          </a:p>
          <a:p>
            <a:pPr marL="800100" lvl="1" indent="-342900" algn="just">
              <a:buSzPct val="70000"/>
              <a:buFontTx/>
              <a:buBlip>
                <a:blip r:embed="rId3"/>
              </a:buBlip>
              <a:defRPr/>
            </a:pPr>
            <a:r>
              <a:rPr lang="en-US" dirty="0" smtClean="0">
                <a:latin typeface="Verdana" pitchFamily="34" charset="0"/>
                <a:ea typeface="Verdana" pitchFamily="34" charset="0"/>
                <a:cs typeface="Verdana" pitchFamily="34" charset="0"/>
              </a:rPr>
              <a:t>However, there is a “correspondence region” within the two sequences: the </a:t>
            </a:r>
            <a:r>
              <a:rPr lang="it-IT" b="1" dirty="0" smtClean="0">
                <a:latin typeface="Courier New" pitchFamily="49" charset="0"/>
                <a:ea typeface="Verdana" pitchFamily="34" charset="0"/>
                <a:cs typeface="Courier New" pitchFamily="49" charset="0"/>
                <a:sym typeface="Symbol" pitchFamily="18" charset="2"/>
              </a:rPr>
              <a:t>TATA</a:t>
            </a:r>
            <a:r>
              <a:rPr lang="en-US" dirty="0" smtClean="0">
                <a:latin typeface="Verdana" pitchFamily="34" charset="0"/>
                <a:ea typeface="Verdana" pitchFamily="34" charset="0"/>
                <a:cs typeface="Verdana" pitchFamily="34" charset="0"/>
              </a:rPr>
              <a:t> subsequence </a:t>
            </a:r>
            <a:endParaRPr lang="it-IT" b="1" dirty="0" smtClean="0">
              <a:latin typeface="Verdana" pitchFamily="34" charset="0"/>
              <a:ea typeface="Verdana" pitchFamily="34" charset="0"/>
              <a:cs typeface="Verdana" pitchFamily="34" charset="0"/>
              <a:sym typeface="Symbol" pitchFamily="18" charset="2"/>
            </a:endParaRPr>
          </a:p>
          <a:p>
            <a:pPr marL="800100" lvl="1" indent="-342900" algn="just">
              <a:buSzPct val="100000"/>
              <a:buFontTx/>
              <a:buBlip>
                <a:blip r:embed="rId4"/>
              </a:buBlip>
              <a:defRPr/>
            </a:pPr>
            <a:r>
              <a:rPr lang="en-US" dirty="0" smtClean="0">
                <a:latin typeface="Verdana" pitchFamily="34" charset="0"/>
                <a:ea typeface="Verdana" pitchFamily="34" charset="0"/>
                <a:cs typeface="Verdana" pitchFamily="34" charset="0"/>
              </a:rPr>
              <a:t>Change the algorithm in order to identify matches between subsequences, ignoring mismatches and gaps before and after the region of correspondence</a:t>
            </a:r>
            <a:endParaRPr lang="it-IT" dirty="0">
              <a:latin typeface="Verdana" pitchFamily="34" charset="0"/>
              <a:ea typeface="Verdana" pitchFamily="34" charset="0"/>
              <a:cs typeface="Verdana" pitchFamily="34" charset="0"/>
              <a:sym typeface="Symbol" pitchFamily="18" charset="2"/>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 Smith-Waterman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08F5331-BAEC-44D1-A221-98C43DC7A8AC}" type="slidenum">
              <a:rPr lang="it-IT" sz="1400"/>
              <a:pPr algn="r"/>
              <a:t>72</a:t>
            </a:fld>
            <a:endParaRPr lang="it-IT" sz="1400"/>
          </a:p>
        </p:txBody>
      </p:sp>
      <p:sp>
        <p:nvSpPr>
          <p:cNvPr id="72708"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pPr>
            <a:r>
              <a:rPr lang="it-IT" sz="2200" dirty="0" smtClean="0">
                <a:latin typeface="Verdana" pitchFamily="34" charset="0"/>
                <a:sym typeface="Symbol" pitchFamily="18" charset="2"/>
              </a:rPr>
              <a:t>For the local alignment of two sequences</a:t>
            </a:r>
            <a:r>
              <a:rPr lang="it-IT" sz="2200" dirty="0" smtClean="0">
                <a:latin typeface="Verdana" pitchFamily="34" charset="0"/>
                <a:cs typeface="Courier New" pitchFamily="49" charset="0"/>
                <a:sym typeface="Symbol" pitchFamily="18" charset="2"/>
              </a:rPr>
              <a:t>: </a:t>
            </a:r>
            <a:endParaRPr lang="it-IT" sz="2200" dirty="0">
              <a:latin typeface="Verdana" pitchFamily="34" charset="0"/>
              <a:cs typeface="Courier New" pitchFamily="49" charset="0"/>
              <a:sym typeface="Symbol" pitchFamily="18" charset="2"/>
            </a:endParaRP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Initialize the first row and the first column to zero (as in the </a:t>
            </a:r>
            <a:r>
              <a:rPr lang="en-US" sz="2000" dirty="0" err="1" smtClean="0">
                <a:latin typeface="Verdana" pitchFamily="34" charset="0"/>
                <a:ea typeface="Verdana" pitchFamily="34" charset="0"/>
                <a:cs typeface="Verdana" pitchFamily="34" charset="0"/>
              </a:rPr>
              <a:t>semiglobal</a:t>
            </a:r>
            <a:r>
              <a:rPr lang="en-US" sz="2000" dirty="0" smtClean="0">
                <a:latin typeface="Verdana" pitchFamily="34" charset="0"/>
                <a:ea typeface="Verdana" pitchFamily="34" charset="0"/>
                <a:cs typeface="Verdana" pitchFamily="34" charset="0"/>
              </a:rPr>
              <a:t> alignment)</a:t>
            </a: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Set the mismatch penalty to</a:t>
            </a:r>
            <a:r>
              <a:rPr lang="it-IT" sz="2000" dirty="0" smtClean="0">
                <a:latin typeface="Verdana" pitchFamily="34" charset="0"/>
                <a:cs typeface="Courier New" pitchFamily="49" charset="0"/>
                <a:sym typeface="Symbol" pitchFamily="18" charset="2"/>
              </a:rPr>
              <a:t> 1</a:t>
            </a:r>
            <a:endParaRPr lang="en-US" sz="2000" dirty="0" smtClean="0">
              <a:latin typeface="Verdana" pitchFamily="34" charset="0"/>
              <a:ea typeface="Verdana" pitchFamily="34" charset="0"/>
              <a:cs typeface="Verdana" pitchFamily="34" charset="0"/>
            </a:endParaRP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Enter a zero entry in the table wherever all the other routes return a negative score </a:t>
            </a:r>
            <a:endParaRPr lang="it-IT" sz="2000"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pPr>
            <a:r>
              <a:rPr lang="it-IT" sz="2200" dirty="0" smtClean="0">
                <a:latin typeface="Verdana" pitchFamily="34" charset="0"/>
                <a:cs typeface="Courier New" pitchFamily="49" charset="0"/>
                <a:sym typeface="Symbol" pitchFamily="18" charset="2"/>
              </a:rPr>
              <a:t>After having built the table:</a:t>
            </a:r>
            <a:endParaRPr lang="it-IT" sz="2200" dirty="0">
              <a:latin typeface="Verdana" pitchFamily="34" charset="0"/>
              <a:cs typeface="Courier New" pitchFamily="49" charset="0"/>
              <a:sym typeface="Symbol" pitchFamily="18" charset="2"/>
            </a:endParaRP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Find the maximum partial score</a:t>
            </a: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Proceed backwards, to rebuild the alignment, until a zero entry is reached </a:t>
            </a:r>
          </a:p>
          <a:p>
            <a:pPr marL="800100" lvl="1" indent="-342900" algn="just">
              <a:buSzPct val="70000"/>
              <a:buFontTx/>
              <a:buBlip>
                <a:blip r:embed="rId3"/>
              </a:buBlip>
            </a:pPr>
            <a:r>
              <a:rPr lang="en-US" sz="2000" dirty="0" smtClean="0">
                <a:latin typeface="Verdana" pitchFamily="34" charset="0"/>
                <a:ea typeface="Verdana" pitchFamily="34" charset="0"/>
                <a:cs typeface="Verdana" pitchFamily="34" charset="0"/>
              </a:rPr>
              <a:t>The resulting local alignment represents the best matching subsequence between the two given sequences</a:t>
            </a:r>
            <a:endParaRPr lang="it-IT" sz="2000" dirty="0">
              <a:latin typeface="Verdana" pitchFamily="34" charset="0"/>
              <a:ea typeface="Verdana" pitchFamily="34" charset="0"/>
              <a:cs typeface="Verdana" pitchFamily="34" charset="0"/>
              <a:sym typeface="Symbol" pitchFamily="18" charset="2"/>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 Smith-Waterman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D0F6C29-6888-430F-B4F8-87DAC61006E4}" type="slidenum">
              <a:rPr lang="it-IT" sz="1400"/>
              <a:pPr algn="r"/>
              <a:t>73</a:t>
            </a:fld>
            <a:endParaRPr lang="it-IT" sz="1400"/>
          </a:p>
        </p:txBody>
      </p:sp>
      <p:graphicFrame>
        <p:nvGraphicFramePr>
          <p:cNvPr id="5" name="Tabella 4"/>
          <p:cNvGraphicFramePr>
            <a:graphicFrameLocks noGrp="1"/>
          </p:cNvGraphicFramePr>
          <p:nvPr/>
        </p:nvGraphicFramePr>
        <p:xfrm>
          <a:off x="1524000" y="1314450"/>
          <a:ext cx="6096000" cy="3714750"/>
        </p:xfrm>
        <a:graphic>
          <a:graphicData uri="http://schemas.openxmlformats.org/drawingml/2006/table">
            <a:tbl>
              <a:tblPr/>
              <a:tblGrid>
                <a:gridCol w="468313"/>
                <a:gridCol w="469900"/>
                <a:gridCol w="468312"/>
                <a:gridCol w="469900"/>
                <a:gridCol w="468313"/>
                <a:gridCol w="468312"/>
                <a:gridCol w="469900"/>
                <a:gridCol w="468313"/>
                <a:gridCol w="468312"/>
                <a:gridCol w="469900"/>
                <a:gridCol w="468313"/>
                <a:gridCol w="469900"/>
                <a:gridCol w="468312"/>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smtClean="0">
                        <a:ln>
                          <a:noFill/>
                        </a:ln>
                        <a:solidFill>
                          <a:schemeClr val="tx1"/>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6" name="Ovale 5"/>
          <p:cNvSpPr/>
          <p:nvPr/>
        </p:nvSpPr>
        <p:spPr>
          <a:xfrm>
            <a:off x="5867400" y="4718050"/>
            <a:ext cx="228600" cy="228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cxnSp>
        <p:nvCxnSpPr>
          <p:cNvPr id="9" name="Connettore 2 8"/>
          <p:cNvCxnSpPr/>
          <p:nvPr/>
        </p:nvCxnSpPr>
        <p:spPr>
          <a:xfrm rot="10800000">
            <a:off x="4191000" y="3575050"/>
            <a:ext cx="3048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rot="10800000">
            <a:off x="5105400" y="4184650"/>
            <a:ext cx="3048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5562600" y="4489450"/>
            <a:ext cx="3048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rot="10800000">
            <a:off x="4648200" y="3879850"/>
            <a:ext cx="3048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524000" y="1289050"/>
            <a:ext cx="6096000" cy="37338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15" name="Rettangolo 14"/>
          <p:cNvSpPr/>
          <p:nvPr/>
        </p:nvSpPr>
        <p:spPr>
          <a:xfrm>
            <a:off x="4419600" y="1379538"/>
            <a:ext cx="1676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13" name="Rectangle 3"/>
          <p:cNvSpPr txBox="1">
            <a:spLocks noChangeArrowheads="1"/>
          </p:cNvSpPr>
          <p:nvPr/>
        </p:nvSpPr>
        <p:spPr bwMode="auto">
          <a:xfrm>
            <a:off x="457200" y="5105400"/>
            <a:ext cx="8305800" cy="1524000"/>
          </a:xfrm>
          <a:prstGeom prst="rect">
            <a:avLst/>
          </a:prstGeom>
          <a:noFill/>
          <a:ln w="9525">
            <a:noFill/>
            <a:miter lim="800000"/>
            <a:headEnd/>
            <a:tailEnd/>
          </a:ln>
        </p:spPr>
        <p:txBody>
          <a:bodyPr/>
          <a:lstStyle/>
          <a:p>
            <a:pPr marL="342900" indent="-342900" algn="just">
              <a:buFontTx/>
              <a:buBlip>
                <a:blip r:embed="rId2"/>
              </a:buBlip>
              <a:defRPr/>
            </a:pPr>
            <a:r>
              <a:rPr lang="it-IT" sz="2000" dirty="0" smtClean="0">
                <a:latin typeface="Verdana" pitchFamily="34" charset="0"/>
              </a:rPr>
              <a:t>In summary… </a:t>
            </a:r>
            <a:r>
              <a:rPr lang="en-US" sz="2000" dirty="0" smtClean="0">
                <a:latin typeface="Verdana" pitchFamily="34" charset="0"/>
                <a:ea typeface="Verdana" pitchFamily="34" charset="0"/>
                <a:cs typeface="Verdana" pitchFamily="34" charset="0"/>
              </a:rPr>
              <a:t>when working with long sequences, of several thousands, or millions, of nucleotides, local alignment methods can identify common subsequences, impossible to be found by means of global or </a:t>
            </a:r>
            <a:r>
              <a:rPr lang="en-US" sz="2000" dirty="0" err="1" smtClean="0">
                <a:latin typeface="Verdana" pitchFamily="34" charset="0"/>
                <a:ea typeface="Verdana" pitchFamily="34" charset="0"/>
                <a:cs typeface="Verdana" pitchFamily="34" charset="0"/>
              </a:rPr>
              <a:t>semiglobal</a:t>
            </a:r>
            <a:r>
              <a:rPr lang="en-US" sz="2000" dirty="0" smtClean="0">
                <a:latin typeface="Verdana" pitchFamily="34" charset="0"/>
                <a:ea typeface="Verdana" pitchFamily="34" charset="0"/>
                <a:cs typeface="Verdana" pitchFamily="34" charset="0"/>
              </a:rPr>
              <a:t> alignments</a:t>
            </a:r>
            <a:endParaRPr lang="it-IT" sz="200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6" name="Rettangolo 15"/>
          <p:cNvSpPr/>
          <p:nvPr/>
        </p:nvSpPr>
        <p:spPr>
          <a:xfrm>
            <a:off x="1981200" y="1670050"/>
            <a:ext cx="5638800" cy="3352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cxnSp>
        <p:nvCxnSpPr>
          <p:cNvPr id="18" name="Connettore 1 17"/>
          <p:cNvCxnSpPr/>
          <p:nvPr/>
        </p:nvCxnSpPr>
        <p:spPr>
          <a:xfrm>
            <a:off x="1981200" y="2051050"/>
            <a:ext cx="563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ttore 1 19"/>
          <p:cNvCxnSpPr/>
          <p:nvPr/>
        </p:nvCxnSpPr>
        <p:spPr>
          <a:xfrm>
            <a:off x="2438400" y="1670050"/>
            <a:ext cx="0" cy="3352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The Smith-Waterman algorithm </a:t>
            </a:r>
            <a:r>
              <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4</a:t>
            </a:r>
            <a:endParaRPr kumimoji="0" lang="it-IT"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C0C0C0"/>
                  </a:outerShdw>
                </a:effectLst>
                <a:latin typeface="Verdana" pitchFamily="34" charset="0"/>
              </a:rPr>
              <a:t> </a:t>
            </a:r>
            <a:r>
              <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Biological data </a:t>
            </a:r>
            <a:r>
              <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 1</a:t>
            </a:r>
            <a:endPar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475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7A3B890-C114-4105-A1C7-2403FF9178BD}" type="slidenum">
              <a:rPr lang="it-IT" sz="1400"/>
              <a:pPr algn="r"/>
              <a:t>74</a:t>
            </a:fld>
            <a:endParaRPr lang="it-IT" sz="1400"/>
          </a:p>
        </p:txBody>
      </p:sp>
      <p:sp>
        <p:nvSpPr>
          <p:cNvPr id="74756" name="Rectangle 3"/>
          <p:cNvSpPr txBox="1">
            <a:spLocks noChangeArrowheads="1"/>
          </p:cNvSpPr>
          <p:nvPr/>
        </p:nvSpPr>
        <p:spPr bwMode="auto">
          <a:xfrm>
            <a:off x="457200" y="1295400"/>
            <a:ext cx="6096000" cy="5181600"/>
          </a:xfrm>
          <a:prstGeom prst="rect">
            <a:avLst/>
          </a:prstGeom>
          <a:noFill/>
          <a:ln w="9525">
            <a:noFill/>
            <a:miter lim="800000"/>
            <a:headEnd/>
            <a:tailEnd/>
          </a:ln>
        </p:spPr>
        <p:txBody>
          <a:bodyPr/>
          <a:lstStyle/>
          <a:p>
            <a:pPr marL="342900" indent="-342900" algn="just">
              <a:buFontTx/>
              <a:buBlip>
                <a:blip r:embed="rId2"/>
              </a:buBlip>
            </a:pPr>
            <a:r>
              <a:rPr lang="it-IT" sz="2000" dirty="0">
                <a:latin typeface="Verdana" pitchFamily="34" charset="0"/>
              </a:rPr>
              <a:t>1965: </a:t>
            </a:r>
            <a:r>
              <a:rPr lang="en-US" sz="2000" dirty="0" smtClean="0">
                <a:latin typeface="Verdana" pitchFamily="34" charset="0"/>
                <a:ea typeface="Verdana" pitchFamily="34" charset="0"/>
                <a:cs typeface="Verdana" pitchFamily="34" charset="0"/>
              </a:rPr>
              <a:t>Margaret </a:t>
            </a:r>
            <a:r>
              <a:rPr lang="en-US" sz="2000" dirty="0" err="1" smtClean="0">
                <a:latin typeface="Verdana" pitchFamily="34" charset="0"/>
                <a:ea typeface="Verdana" pitchFamily="34" charset="0"/>
                <a:cs typeface="Verdana" pitchFamily="34" charset="0"/>
              </a:rPr>
              <a:t>Dayhoff</a:t>
            </a:r>
            <a:r>
              <a:rPr lang="en-US" sz="2000" dirty="0" smtClean="0">
                <a:latin typeface="Verdana" pitchFamily="34" charset="0"/>
                <a:ea typeface="Verdana" pitchFamily="34" charset="0"/>
                <a:cs typeface="Verdana" pitchFamily="34" charset="0"/>
              </a:rPr>
              <a:t> defines an atlas of homologous proteins, studying the </a:t>
            </a:r>
            <a:r>
              <a:rPr lang="en-US" sz="2000" dirty="0" smtClean="0">
                <a:latin typeface="Verdana" pitchFamily="34" charset="0"/>
                <a:ea typeface="Verdana" pitchFamily="34" charset="0"/>
                <a:cs typeface="Verdana" pitchFamily="34" charset="0"/>
              </a:rPr>
              <a:t>relationships </a:t>
            </a:r>
            <a:r>
              <a:rPr lang="en-US" sz="2000" dirty="0" smtClean="0">
                <a:latin typeface="Verdana" pitchFamily="34" charset="0"/>
                <a:ea typeface="Verdana" pitchFamily="34" charset="0"/>
                <a:cs typeface="Verdana" pitchFamily="34" charset="0"/>
              </a:rPr>
              <a:t>among their primary sequence; the collected data were distributed in 1970, in the database NBRF (National Biomedical Research Foundation) </a:t>
            </a:r>
            <a:endParaRPr lang="it-IT" sz="2000" dirty="0">
              <a:latin typeface="Verdana" pitchFamily="34" charset="0"/>
              <a:ea typeface="Verdana" pitchFamily="34" charset="0"/>
              <a:cs typeface="Verdana" pitchFamily="34" charset="0"/>
            </a:endParaRPr>
          </a:p>
          <a:p>
            <a:pPr marL="342900" indent="-342900" algn="just">
              <a:buFontTx/>
              <a:buBlip>
                <a:blip r:embed="rId2"/>
              </a:buBlip>
            </a:pPr>
            <a:r>
              <a:rPr lang="it-IT" sz="2000" dirty="0" smtClean="0">
                <a:latin typeface="Verdana" pitchFamily="34" charset="0"/>
              </a:rPr>
              <a:t>Early ‘70s: </a:t>
            </a:r>
            <a:r>
              <a:rPr lang="en-US" sz="2000" dirty="0" smtClean="0">
                <a:latin typeface="Verdana" pitchFamily="34" charset="0"/>
                <a:ea typeface="Verdana" pitchFamily="34" charset="0"/>
                <a:cs typeface="Verdana" pitchFamily="34" charset="0"/>
              </a:rPr>
              <a:t>The recombinant DNA technology (fundamental for cloning) is established, which allows the manipulation of the nucleotide sequences, guaranteeing the comprehension of the DNA structure, function and organization </a:t>
            </a:r>
            <a:endParaRPr lang="it-IT" sz="2000" dirty="0">
              <a:latin typeface="Verdana" pitchFamily="34" charset="0"/>
              <a:ea typeface="Verdana" pitchFamily="34" charset="0"/>
              <a:cs typeface="Verdana" pitchFamily="34" charset="0"/>
            </a:endParaRPr>
          </a:p>
          <a:p>
            <a:pPr marL="342900" indent="-342900" algn="just">
              <a:buFontTx/>
              <a:buBlip>
                <a:blip r:embed="rId2"/>
              </a:buBlip>
            </a:pPr>
            <a:r>
              <a:rPr lang="it-IT" sz="2000" dirty="0" smtClean="0">
                <a:latin typeface="Verdana" pitchFamily="34" charset="0"/>
              </a:rPr>
              <a:t>Late ‘70s: </a:t>
            </a:r>
            <a:r>
              <a:rPr lang="en-US" sz="2000" dirty="0" smtClean="0">
                <a:latin typeface="Verdana" pitchFamily="34" charset="0"/>
                <a:ea typeface="Verdana" pitchFamily="34" charset="0"/>
                <a:cs typeface="Verdana" pitchFamily="34" charset="0"/>
              </a:rPr>
              <a:t>Publication of the first genomic data (F. Sanger), with a small number of nucleotide encoding sequences, freely accessible via the network (restricted to few universities) </a:t>
            </a:r>
            <a:endParaRPr lang="it-IT" sz="2000" dirty="0">
              <a:latin typeface="Verdana" pitchFamily="34" charset="0"/>
              <a:ea typeface="Verdana" pitchFamily="34" charset="0"/>
              <a:cs typeface="Verdana" pitchFamily="34" charset="0"/>
            </a:endParaRPr>
          </a:p>
          <a:p>
            <a:pPr marL="342900" indent="-342900" algn="just"/>
            <a:endParaRPr lang="it-IT" sz="2000" dirty="0">
              <a:latin typeface="Verdana" pitchFamily="34" charset="0"/>
              <a:ea typeface="Verdana" pitchFamily="34" charset="0"/>
              <a:cs typeface="Verdana" pitchFamily="34" charset="0"/>
            </a:endParaRPr>
          </a:p>
        </p:txBody>
      </p:sp>
      <p:pic>
        <p:nvPicPr>
          <p:cNvPr id="40962" name="Picture 2" descr="http://upload.wikimedia.org/wikipedia/en/thumb/0/01/Recombinant_formation_of_plasmids.svg/280px-Recombinant_formation_of_plasmids.svg.png"/>
          <p:cNvPicPr>
            <a:picLocks noChangeAspect="1" noChangeArrowheads="1"/>
          </p:cNvPicPr>
          <p:nvPr/>
        </p:nvPicPr>
        <p:blipFill>
          <a:blip r:embed="rId3" cstate="print"/>
          <a:srcRect/>
          <a:stretch>
            <a:fillRect/>
          </a:stretch>
        </p:blipFill>
        <p:spPr bwMode="auto">
          <a:xfrm>
            <a:off x="6477000" y="2971800"/>
            <a:ext cx="2537761" cy="2057400"/>
          </a:xfrm>
          <a:prstGeom prst="rect">
            <a:avLst/>
          </a:prstGeom>
          <a:noFill/>
        </p:spPr>
      </p:pic>
      <p:pic>
        <p:nvPicPr>
          <p:cNvPr id="40963" name="Picture 3"/>
          <p:cNvPicPr>
            <a:picLocks noChangeAspect="1" noChangeArrowheads="1"/>
          </p:cNvPicPr>
          <p:nvPr/>
        </p:nvPicPr>
        <p:blipFill>
          <a:blip r:embed="rId4" cstate="print"/>
          <a:srcRect/>
          <a:stretch>
            <a:fillRect/>
          </a:stretch>
        </p:blipFill>
        <p:spPr bwMode="auto">
          <a:xfrm>
            <a:off x="6781800" y="1371600"/>
            <a:ext cx="1793033" cy="1508302"/>
          </a:xfrm>
          <a:prstGeom prst="rect">
            <a:avLst/>
          </a:prstGeom>
          <a:noFill/>
          <a:ln w="9525">
            <a:noFill/>
            <a:miter lim="800000"/>
            <a:headEnd/>
            <a:tailEnd/>
          </a:ln>
        </p:spPr>
      </p:pic>
      <p:pic>
        <p:nvPicPr>
          <p:cNvPr id="40964" name="Picture 4"/>
          <p:cNvPicPr>
            <a:picLocks noChangeAspect="1" noChangeArrowheads="1"/>
          </p:cNvPicPr>
          <p:nvPr/>
        </p:nvPicPr>
        <p:blipFill>
          <a:blip r:embed="rId5" cstate="print"/>
          <a:srcRect/>
          <a:stretch>
            <a:fillRect/>
          </a:stretch>
        </p:blipFill>
        <p:spPr bwMode="auto">
          <a:xfrm>
            <a:off x="6781800" y="5181600"/>
            <a:ext cx="1447800" cy="15981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C0C0C0"/>
                  </a:outerShdw>
                </a:effectLst>
                <a:latin typeface="Verdana" pitchFamily="34" charset="0"/>
              </a:rPr>
              <a:t> </a:t>
            </a:r>
            <a:r>
              <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Biological data </a:t>
            </a:r>
            <a:r>
              <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 2</a:t>
            </a:r>
            <a:endParaRPr lang="it-IT"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475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77A3B890-C114-4105-A1C7-2403FF9178BD}" type="slidenum">
              <a:rPr lang="it-IT" sz="1400"/>
              <a:pPr algn="r"/>
              <a:t>75</a:t>
            </a:fld>
            <a:endParaRPr lang="it-IT" sz="1400"/>
          </a:p>
        </p:txBody>
      </p:sp>
      <p:sp>
        <p:nvSpPr>
          <p:cNvPr id="74756" name="Rectangle 3"/>
          <p:cNvSpPr txBox="1">
            <a:spLocks noChangeArrowheads="1"/>
          </p:cNvSpPr>
          <p:nvPr/>
        </p:nvSpPr>
        <p:spPr bwMode="auto">
          <a:xfrm>
            <a:off x="457200" y="1295400"/>
            <a:ext cx="8153400" cy="5181600"/>
          </a:xfrm>
          <a:prstGeom prst="rect">
            <a:avLst/>
          </a:prstGeom>
          <a:noFill/>
          <a:ln w="9525">
            <a:noFill/>
            <a:miter lim="800000"/>
            <a:headEnd/>
            <a:tailEnd/>
          </a:ln>
        </p:spPr>
        <p:txBody>
          <a:bodyPr/>
          <a:lstStyle/>
          <a:p>
            <a:pPr marL="342900" indent="-342900" algn="just">
              <a:buFontTx/>
              <a:buBlip>
                <a:blip r:embed="rId2"/>
              </a:buBlip>
            </a:pPr>
            <a:r>
              <a:rPr lang="it-IT" sz="2000" dirty="0" smtClean="0">
                <a:latin typeface="Verdana" pitchFamily="34" charset="0"/>
              </a:rPr>
              <a:t>1980 </a:t>
            </a:r>
            <a:r>
              <a:rPr lang="it-IT" sz="2000" dirty="0">
                <a:latin typeface="Verdana" pitchFamily="34" charset="0"/>
              </a:rPr>
              <a:t>[Kurt Stueber]: </a:t>
            </a:r>
            <a:r>
              <a:rPr lang="it-IT" sz="2000" dirty="0" smtClean="0">
                <a:latin typeface="Verdana" pitchFamily="34" charset="0"/>
                <a:ea typeface="Verdana" pitchFamily="34" charset="0"/>
                <a:cs typeface="Verdana" pitchFamily="34" charset="0"/>
              </a:rPr>
              <a:t>B</a:t>
            </a:r>
            <a:r>
              <a:rPr lang="en-US" sz="2000" dirty="0" err="1" smtClean="0">
                <a:latin typeface="Verdana" pitchFamily="34" charset="0"/>
                <a:ea typeface="Verdana" pitchFamily="34" charset="0"/>
                <a:cs typeface="Verdana" pitchFamily="34" charset="0"/>
              </a:rPr>
              <a:t>irth</a:t>
            </a:r>
            <a:r>
              <a:rPr lang="en-US" sz="2000" dirty="0" smtClean="0">
                <a:latin typeface="Verdana" pitchFamily="34" charset="0"/>
                <a:ea typeface="Verdana" pitchFamily="34" charset="0"/>
                <a:cs typeface="Verdana" pitchFamily="34" charset="0"/>
              </a:rPr>
              <a:t> of the first genomic database, at the European Molecular Biology Laboratory (EMBL) in Heidelberg </a:t>
            </a:r>
            <a:endParaRPr lang="it-IT" sz="2000" dirty="0">
              <a:latin typeface="Verdana" pitchFamily="34" charset="0"/>
              <a:ea typeface="Verdana" pitchFamily="34" charset="0"/>
              <a:cs typeface="Verdana" pitchFamily="34" charset="0"/>
            </a:endParaRPr>
          </a:p>
          <a:p>
            <a:pPr marL="342900" indent="-342900" algn="just">
              <a:buFontTx/>
              <a:buBlip>
                <a:blip r:embed="rId2"/>
              </a:buBlip>
            </a:pPr>
            <a:r>
              <a:rPr lang="it-IT" sz="2000" dirty="0">
                <a:latin typeface="Verdana" pitchFamily="34" charset="0"/>
              </a:rPr>
              <a:t>1982 [Walter Goad]: </a:t>
            </a:r>
            <a:r>
              <a:rPr lang="en-US" sz="2000" dirty="0" smtClean="0">
                <a:latin typeface="Verdana" pitchFamily="34" charset="0"/>
                <a:ea typeface="Verdana" pitchFamily="34" charset="0"/>
                <a:cs typeface="Verdana" pitchFamily="34" charset="0"/>
              </a:rPr>
              <a:t>Birth of a similar database in the USA, which will converge later in </a:t>
            </a:r>
            <a:r>
              <a:rPr lang="en-US" sz="2000"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GenBank</a:t>
            </a:r>
            <a:r>
              <a:rPr lang="en-US" sz="2000" dirty="0" smtClean="0">
                <a:latin typeface="Verdana" pitchFamily="34" charset="0"/>
                <a:ea typeface="Verdana" pitchFamily="34" charset="0"/>
                <a:cs typeface="Verdana" pitchFamily="34" charset="0"/>
              </a:rPr>
              <a:t> </a:t>
            </a:r>
            <a:endParaRPr lang="it-IT" sz="2000" dirty="0">
              <a:latin typeface="Verdana" pitchFamily="34" charset="0"/>
              <a:ea typeface="Verdana" pitchFamily="34" charset="0"/>
              <a:cs typeface="Verdana" pitchFamily="34" charset="0"/>
            </a:endParaRPr>
          </a:p>
          <a:p>
            <a:pPr marL="342900" indent="-342900" algn="just">
              <a:buFontTx/>
              <a:buBlip>
                <a:blip r:embed="rId2"/>
              </a:buBlip>
            </a:pPr>
            <a:r>
              <a:rPr lang="it-IT" sz="2000" dirty="0">
                <a:latin typeface="Verdana" pitchFamily="34" charset="0"/>
              </a:rPr>
              <a:t>1986: </a:t>
            </a:r>
            <a:r>
              <a:rPr lang="en-US" sz="2000" dirty="0" smtClean="0">
                <a:latin typeface="Verdana" pitchFamily="34" charset="0"/>
                <a:ea typeface="Verdana" pitchFamily="34" charset="0"/>
                <a:cs typeface="Verdana" pitchFamily="34" charset="0"/>
              </a:rPr>
              <a:t>A mirror of </a:t>
            </a:r>
            <a:r>
              <a:rPr lang="en-US" sz="2000" dirty="0" err="1" smtClean="0">
                <a:latin typeface="Verdana" pitchFamily="34" charset="0"/>
                <a:ea typeface="Verdana" pitchFamily="34" charset="0"/>
                <a:cs typeface="Verdana" pitchFamily="34" charset="0"/>
              </a:rPr>
              <a:t>GenBank</a:t>
            </a:r>
            <a:r>
              <a:rPr lang="en-US" sz="2000" dirty="0" smtClean="0">
                <a:latin typeface="Verdana" pitchFamily="34" charset="0"/>
                <a:ea typeface="Verdana" pitchFamily="34" charset="0"/>
                <a:cs typeface="Verdana" pitchFamily="34" charset="0"/>
              </a:rPr>
              <a:t>, </a:t>
            </a: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DDBJ</a:t>
            </a:r>
            <a:r>
              <a:rPr lang="en-US" sz="2000" dirty="0" smtClean="0">
                <a:latin typeface="Verdana" pitchFamily="34" charset="0"/>
                <a:ea typeface="Verdana" pitchFamily="34" charset="0"/>
                <a:cs typeface="Verdana" pitchFamily="34" charset="0"/>
              </a:rPr>
              <a:t> (DNA </a:t>
            </a:r>
            <a:r>
              <a:rPr lang="en-US" sz="2000" dirty="0" err="1" smtClean="0">
                <a:latin typeface="Verdana" pitchFamily="34" charset="0"/>
                <a:ea typeface="Verdana" pitchFamily="34" charset="0"/>
                <a:cs typeface="Verdana" pitchFamily="34" charset="0"/>
              </a:rPr>
              <a:t>DataBank</a:t>
            </a:r>
            <a:r>
              <a:rPr lang="en-US" sz="2000" dirty="0" smtClean="0">
                <a:latin typeface="Verdana" pitchFamily="34" charset="0"/>
                <a:ea typeface="Verdana" pitchFamily="34" charset="0"/>
                <a:cs typeface="Verdana" pitchFamily="34" charset="0"/>
              </a:rPr>
              <a:t> of Japan), was set up at the National Institute of Genetics in </a:t>
            </a:r>
            <a:r>
              <a:rPr lang="en-US" sz="2000" dirty="0" err="1" smtClean="0">
                <a:latin typeface="Verdana" pitchFamily="34" charset="0"/>
                <a:ea typeface="Verdana" pitchFamily="34" charset="0"/>
                <a:cs typeface="Verdana" pitchFamily="34" charset="0"/>
              </a:rPr>
              <a:t>Mishima</a:t>
            </a:r>
            <a:r>
              <a:rPr lang="en-US" sz="2000" dirty="0" smtClean="0">
                <a:latin typeface="Verdana" pitchFamily="34" charset="0"/>
                <a:ea typeface="Verdana" pitchFamily="34" charset="0"/>
                <a:cs typeface="Verdana" pitchFamily="34" charset="0"/>
              </a:rPr>
              <a:t> (Japan)</a:t>
            </a:r>
            <a:endParaRPr lang="it-IT" sz="2000" dirty="0">
              <a:latin typeface="Verdana" pitchFamily="34" charset="0"/>
              <a:ea typeface="Verdana" pitchFamily="34" charset="0"/>
              <a:cs typeface="Verdana" pitchFamily="34" charset="0"/>
            </a:endParaRPr>
          </a:p>
          <a:p>
            <a:pPr marL="342900" indent="-342900" algn="just">
              <a:buFontTx/>
              <a:buBlip>
                <a:blip r:embed="rId2"/>
              </a:buBlip>
            </a:pPr>
            <a:r>
              <a:rPr lang="it-IT" sz="2000" dirty="0" smtClean="0">
                <a:latin typeface="Verdana" pitchFamily="34" charset="0"/>
              </a:rPr>
              <a:t>2001: </a:t>
            </a:r>
            <a:r>
              <a:rPr lang="en-US" sz="2000" dirty="0" smtClean="0">
                <a:latin typeface="Verdana" pitchFamily="34" charset="0"/>
                <a:ea typeface="Verdana" pitchFamily="34" charset="0"/>
                <a:cs typeface="Verdana" pitchFamily="34" charset="0"/>
              </a:rPr>
              <a:t>The International Public Consortium and Celera Genomics provide the complete human genome</a:t>
            </a:r>
            <a:endParaRPr lang="it-IT" sz="2000" dirty="0">
              <a:latin typeface="Verdana" pitchFamily="34" charset="0"/>
              <a:ea typeface="Verdana" pitchFamily="34" charset="0"/>
              <a:cs typeface="Verdana" pitchFamily="34" charset="0"/>
            </a:endParaRPr>
          </a:p>
          <a:p>
            <a:pPr marL="342900" indent="-342900" algn="just">
              <a:buFontTx/>
              <a:buBlip>
                <a:blip r:embed="rId2"/>
              </a:buBlip>
            </a:pPr>
            <a:endParaRPr lang="it-IT" sz="2000" dirty="0">
              <a:latin typeface="Verdana" pitchFamily="34" charset="0"/>
              <a:ea typeface="Verdana" pitchFamily="34" charset="0"/>
              <a:cs typeface="Verdana" pitchFamily="34" charset="0"/>
            </a:endParaRPr>
          </a:p>
        </p:txBody>
      </p:sp>
      <p:pic>
        <p:nvPicPr>
          <p:cNvPr id="1026" name="Picture 2" descr="http://boydfuturist.files.wordpress.com/2011/09/human_genome.jpg"/>
          <p:cNvPicPr>
            <a:picLocks noChangeAspect="1" noChangeArrowheads="1"/>
          </p:cNvPicPr>
          <p:nvPr/>
        </p:nvPicPr>
        <p:blipFill>
          <a:blip r:embed="rId3" cstate="print"/>
          <a:srcRect/>
          <a:stretch>
            <a:fillRect/>
          </a:stretch>
        </p:blipFill>
        <p:spPr bwMode="auto">
          <a:xfrm>
            <a:off x="5715000" y="4572000"/>
            <a:ext cx="1828800" cy="2071456"/>
          </a:xfrm>
          <a:prstGeom prst="rect">
            <a:avLst/>
          </a:prstGeom>
          <a:noFill/>
        </p:spPr>
      </p:pic>
      <p:pic>
        <p:nvPicPr>
          <p:cNvPr id="1028" name="Picture 4" descr="http://labmed.hallym.ac.kr/genome/genome-photo/99-1133r.jpg"/>
          <p:cNvPicPr>
            <a:picLocks noChangeAspect="1" noChangeArrowheads="1"/>
          </p:cNvPicPr>
          <p:nvPr/>
        </p:nvPicPr>
        <p:blipFill>
          <a:blip r:embed="rId4" cstate="print"/>
          <a:srcRect/>
          <a:stretch>
            <a:fillRect/>
          </a:stretch>
        </p:blipFill>
        <p:spPr bwMode="auto">
          <a:xfrm>
            <a:off x="1828800" y="4470401"/>
            <a:ext cx="3352799" cy="2235199"/>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Biological databases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7577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E1DD0E1-8A5B-4A3D-9373-DA46263A8F8B}" type="slidenum">
              <a:rPr lang="it-IT" sz="1400"/>
              <a:pPr algn="r"/>
              <a:t>76</a:t>
            </a:fld>
            <a:endParaRPr lang="it-IT" sz="1400"/>
          </a:p>
        </p:txBody>
      </p:sp>
      <p:sp>
        <p:nvSpPr>
          <p:cNvPr id="7" name="Rectangle 3"/>
          <p:cNvSpPr txBox="1">
            <a:spLocks noChangeArrowheads="1"/>
          </p:cNvSpPr>
          <p:nvPr/>
        </p:nvSpPr>
        <p:spPr bwMode="auto">
          <a:xfrm>
            <a:off x="457200" y="1602000"/>
            <a:ext cx="8305800" cy="4114200"/>
          </a:xfrm>
          <a:prstGeom prst="rect">
            <a:avLst/>
          </a:prstGeom>
          <a:noFill/>
          <a:ln w="9525">
            <a:noFill/>
            <a:miter lim="800000"/>
            <a:headEnd/>
            <a:tailEnd/>
          </a:ln>
        </p:spPr>
        <p:txBody>
          <a:bodyPr/>
          <a:lstStyle/>
          <a:p>
            <a:pPr marL="342900" indent="-342900" algn="just">
              <a:buFontTx/>
              <a:buBlip>
                <a:blip r:embed="rId2"/>
              </a:buBlip>
              <a:defRPr/>
            </a:pPr>
            <a:r>
              <a:rPr lang="en-US" sz="2400" dirty="0" smtClean="0">
                <a:latin typeface="Verdana" pitchFamily="34" charset="0"/>
                <a:ea typeface="Verdana" pitchFamily="34" charset="0"/>
                <a:cs typeface="Verdana" pitchFamily="34" charset="0"/>
              </a:rPr>
              <a:t>Molecular biotechnology developments have led to the production of a huge amount of biological data</a:t>
            </a:r>
          </a:p>
          <a:p>
            <a:pPr marL="342900" indent="-342900" algn="just">
              <a:buFontTx/>
              <a:buBlip>
                <a:blip r:embed="rId2"/>
              </a:buBlip>
              <a:defRPr/>
            </a:pPr>
            <a:r>
              <a:rPr lang="en-US" sz="2400" dirty="0" smtClean="0">
                <a:latin typeface="Verdana" pitchFamily="34" charset="0"/>
                <a:ea typeface="Verdana" pitchFamily="34" charset="0"/>
                <a:cs typeface="Verdana" pitchFamily="34" charset="0"/>
              </a:rPr>
              <a:t>Biological databases are designed as containers, constructed to store data in an efficient and rational way, and to make them easily accessible to the users</a:t>
            </a:r>
          </a:p>
          <a:p>
            <a:pPr marL="342900" indent="-342900" algn="just">
              <a:buFontTx/>
              <a:buBlip>
                <a:blip r:embed="rId2"/>
              </a:buBlip>
              <a:defRPr/>
            </a:pPr>
            <a:r>
              <a:rPr lang="en-US" sz="2400" dirty="0" smtClean="0">
                <a:latin typeface="Verdana" pitchFamily="34" charset="0"/>
                <a:ea typeface="Verdana" pitchFamily="34" charset="0"/>
                <a:cs typeface="Verdana" pitchFamily="34" charset="0"/>
              </a:rPr>
              <a:t>Their ultimate goal consists in collecting </a:t>
            </a:r>
            <a:r>
              <a:rPr lang="en-US" sz="2400" dirty="0" smtClean="0">
                <a:latin typeface="Verdana" pitchFamily="34" charset="0"/>
                <a:ea typeface="Verdana" pitchFamily="34" charset="0"/>
                <a:cs typeface="Verdana" pitchFamily="34" charset="0"/>
              </a:rPr>
              <a:t>data and in providing </a:t>
            </a:r>
            <a:r>
              <a:rPr lang="en-US" sz="2800" i="1" dirty="0" smtClean="0">
                <a:latin typeface="Times New Roman" pitchFamily="18" charset="0"/>
                <a:ea typeface="Verdana" pitchFamily="34" charset="0"/>
                <a:cs typeface="Times New Roman" pitchFamily="18" charset="0"/>
              </a:rPr>
              <a:t>ad hoc</a:t>
            </a:r>
            <a:r>
              <a:rPr lang="en-US" sz="2800" dirty="0" smtClean="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tools </a:t>
            </a:r>
            <a:r>
              <a:rPr lang="en-US" sz="2400" dirty="0" smtClean="0">
                <a:latin typeface="Verdana" pitchFamily="34" charset="0"/>
                <a:ea typeface="Verdana" pitchFamily="34" charset="0"/>
                <a:cs typeface="Verdana" pitchFamily="34" charset="0"/>
                <a:sym typeface="Symbol"/>
              </a:rPr>
              <a:t> </a:t>
            </a:r>
            <a:r>
              <a:rPr lang="en-US" sz="2400" dirty="0" smtClean="0">
                <a:latin typeface="Verdana" pitchFamily="34" charset="0"/>
                <a:ea typeface="Verdana" pitchFamily="34" charset="0"/>
                <a:cs typeface="Verdana" pitchFamily="34" charset="0"/>
              </a:rPr>
              <a:t>available within each database </a:t>
            </a:r>
            <a:r>
              <a:rPr lang="en-US" sz="2400" dirty="0" smtClean="0">
                <a:latin typeface="Verdana" pitchFamily="34" charset="0"/>
                <a:ea typeface="Verdana" pitchFamily="34" charset="0"/>
                <a:cs typeface="Verdana" pitchFamily="34" charset="0"/>
                <a:sym typeface="Symbol"/>
              </a:rPr>
              <a:t> </a:t>
            </a:r>
            <a:r>
              <a:rPr lang="en-US" sz="2400" dirty="0" smtClean="0">
                <a:latin typeface="Verdana" pitchFamily="34" charset="0"/>
                <a:ea typeface="Verdana" pitchFamily="34" charset="0"/>
                <a:cs typeface="Verdana" pitchFamily="34" charset="0"/>
              </a:rPr>
              <a:t>to </a:t>
            </a:r>
            <a:r>
              <a:rPr lang="en-US" sz="2400" dirty="0" smtClean="0">
                <a:latin typeface="Verdana" pitchFamily="34" charset="0"/>
                <a:ea typeface="Verdana" pitchFamily="34" charset="0"/>
                <a:cs typeface="Verdana" pitchFamily="34" charset="0"/>
              </a:rPr>
              <a:t>analyze them</a:t>
            </a:r>
            <a:endParaRPr lang="en-US" sz="2400" dirty="0" smtClean="0">
              <a:latin typeface="Verdana" pitchFamily="34" charset="0"/>
              <a:ea typeface="Verdana" pitchFamily="34" charset="0"/>
              <a:cs typeface="Verdana" pitchFamily="34" charset="0"/>
            </a:endParaRPr>
          </a:p>
          <a:p>
            <a:pPr marL="1257300" lvl="2" indent="-342900" algn="just">
              <a:buSzPct val="90000"/>
              <a:defRPr/>
            </a:pPr>
            <a:endParaRPr lang="it-IT" dirty="0">
              <a:latin typeface="Verdana" pitchFamily="34" charset="0"/>
              <a:ea typeface="Verdana" pitchFamily="34" charset="0"/>
              <a:cs typeface="Verdana" pitchFamily="34" charset="0"/>
            </a:endParaRPr>
          </a:p>
          <a:p>
            <a:pPr marL="342900" indent="-342900" algn="just">
              <a:buFontTx/>
              <a:buBlip>
                <a:blip r:embed="rId2"/>
              </a:buBlip>
              <a:defRPr/>
            </a:pPr>
            <a:endParaRPr lang="it-IT" sz="2200" dirty="0">
              <a:latin typeface="Verdana" pitchFamily="34"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Biological databases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sp>
        <p:nvSpPr>
          <p:cNvPr id="7577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E1DD0E1-8A5B-4A3D-9373-DA46263A8F8B}" type="slidenum">
              <a:rPr lang="it-IT" sz="1400"/>
              <a:pPr algn="r"/>
              <a:t>77</a:t>
            </a:fld>
            <a:endParaRPr lang="it-IT" sz="1400"/>
          </a:p>
        </p:txBody>
      </p:sp>
      <p:sp>
        <p:nvSpPr>
          <p:cNvPr id="7" name="Rectangle 3"/>
          <p:cNvSpPr txBox="1">
            <a:spLocks noChangeArrowheads="1"/>
          </p:cNvSpPr>
          <p:nvPr/>
        </p:nvSpPr>
        <p:spPr bwMode="auto">
          <a:xfrm>
            <a:off x="457200" y="1219200"/>
            <a:ext cx="8305800" cy="54864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Numerous biological databanks exist today: </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000" dirty="0" smtClean="0">
                <a:solidFill>
                  <a:srgbClr val="0070C0"/>
                </a:solidFill>
                <a:effectLst>
                  <a:outerShdw blurRad="38100" dist="38100" dir="2700000" algn="tl">
                    <a:srgbClr val="000000">
                      <a:alpha val="43137"/>
                    </a:srgbClr>
                  </a:outerShdw>
                </a:effectLst>
                <a:latin typeface="Verdana" pitchFamily="34" charset="0"/>
              </a:rPr>
              <a:t>Primary Databanks</a:t>
            </a:r>
          </a:p>
          <a:p>
            <a:pPr marL="1257300" lvl="2" indent="-342900" algn="just">
              <a:buSzPct val="90000"/>
              <a:buBlip>
                <a:blip r:embed="rId4"/>
              </a:buBlip>
              <a:defRPr/>
            </a:pPr>
            <a:r>
              <a:rPr lang="it-IT" dirty="0" smtClean="0">
                <a:effectLst>
                  <a:outerShdw blurRad="38100" dist="38100" dir="2700000" algn="tl">
                    <a:srgbClr val="000000">
                      <a:alpha val="43137"/>
                    </a:srgbClr>
                  </a:outerShdw>
                </a:effectLst>
                <a:latin typeface="Verdana" pitchFamily="34" charset="0"/>
              </a:rPr>
              <a:t>Nucleotide and amino acid sequences</a:t>
            </a:r>
            <a:endParaRPr lang="it-IT" dirty="0">
              <a:effectLst>
                <a:outerShdw blurRad="38100" dist="38100" dir="2700000" algn="tl">
                  <a:srgbClr val="000000">
                    <a:alpha val="43137"/>
                  </a:srgbClr>
                </a:outerShdw>
              </a:effectLst>
              <a:latin typeface="Verdana" pitchFamily="34" charset="0"/>
            </a:endParaRPr>
          </a:p>
          <a:p>
            <a:pPr marL="800100" lvl="1" indent="-342900" algn="just">
              <a:buSzPct val="70000"/>
              <a:buFontTx/>
              <a:buBlip>
                <a:blip r:embed="rId3"/>
              </a:buBlip>
              <a:defRPr/>
            </a:pPr>
            <a:r>
              <a:rPr lang="it-IT" sz="2000" dirty="0" smtClean="0">
                <a:solidFill>
                  <a:srgbClr val="0070C0"/>
                </a:solidFill>
                <a:effectLst>
                  <a:outerShdw blurRad="38100" dist="38100" dir="2700000" algn="tl">
                    <a:srgbClr val="000000">
                      <a:alpha val="43137"/>
                    </a:srgbClr>
                  </a:outerShdw>
                </a:effectLst>
                <a:latin typeface="Verdana" pitchFamily="34" charset="0"/>
              </a:rPr>
              <a:t>Specialized databanks </a:t>
            </a:r>
          </a:p>
          <a:p>
            <a:pPr marL="1257300" lvl="2" indent="-342900" algn="just">
              <a:buSzPct val="90000"/>
              <a:buBlip>
                <a:blip r:embed="rId4"/>
              </a:buBlip>
              <a:defRPr/>
            </a:pPr>
            <a:r>
              <a:rPr lang="it-IT" dirty="0" smtClean="0">
                <a:effectLst>
                  <a:outerShdw blurRad="38100" dist="38100" dir="2700000" algn="tl">
                    <a:srgbClr val="000000">
                      <a:alpha val="43137"/>
                    </a:srgbClr>
                  </a:outerShdw>
                </a:effectLst>
                <a:latin typeface="Verdana" pitchFamily="34" charset="0"/>
              </a:rPr>
              <a:t>Genes</a:t>
            </a:r>
          </a:p>
          <a:p>
            <a:pPr marL="1257300" lvl="2" indent="-342900" algn="just">
              <a:buSzPct val="90000"/>
              <a:buBlip>
                <a:blip r:embed="rId4"/>
              </a:buBlip>
              <a:defRPr/>
            </a:pPr>
            <a:r>
              <a:rPr lang="it-IT" dirty="0" smtClean="0">
                <a:effectLst>
                  <a:outerShdw blurRad="38100" dist="38100" dir="2700000" algn="tl">
                    <a:srgbClr val="000000">
                      <a:alpha val="43137"/>
                    </a:srgbClr>
                  </a:outerShdw>
                </a:effectLst>
                <a:latin typeface="Verdana" pitchFamily="34" charset="0"/>
              </a:rPr>
              <a:t>Protein structures</a:t>
            </a:r>
          </a:p>
          <a:p>
            <a:pPr marL="1257300" lvl="2" indent="-342900" algn="just">
              <a:buSzPct val="90000"/>
              <a:buBlip>
                <a:blip r:embed="rId4"/>
              </a:buBlip>
              <a:defRPr/>
            </a:pPr>
            <a:r>
              <a:rPr lang="it-IT" dirty="0" smtClean="0">
                <a:effectLst>
                  <a:outerShdw blurRad="38100" dist="38100" dir="2700000" algn="tl">
                    <a:srgbClr val="000000">
                      <a:alpha val="43137"/>
                    </a:srgbClr>
                  </a:outerShdw>
                </a:effectLst>
                <a:latin typeface="Verdana" pitchFamily="34" charset="0"/>
              </a:rPr>
              <a:t>Protein </a:t>
            </a:r>
            <a:r>
              <a:rPr lang="fr-FR"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domains</a:t>
            </a:r>
            <a:r>
              <a:rPr lang="fr-FR"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and motifs</a:t>
            </a:r>
            <a:r>
              <a:rPr lang="fr-FR" dirty="0" smtClean="0">
                <a:latin typeface="Verdana" pitchFamily="34" charset="0"/>
                <a:ea typeface="Verdana" pitchFamily="34" charset="0"/>
                <a:cs typeface="Verdana" pitchFamily="34" charset="0"/>
              </a:rPr>
              <a:t> </a:t>
            </a:r>
            <a:r>
              <a:rPr lang="fr-FR" dirty="0" smtClean="0">
                <a:latin typeface="Verdana" pitchFamily="34" charset="0"/>
                <a:ea typeface="Verdana" pitchFamily="34" charset="0"/>
                <a:cs typeface="Verdana" pitchFamily="34" charset="0"/>
                <a:sym typeface="Symbol"/>
              </a:rPr>
              <a:t></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protein</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domains</a:t>
            </a:r>
            <a:r>
              <a:rPr lang="fr-FR" dirty="0" smtClean="0">
                <a:latin typeface="Verdana" pitchFamily="34" charset="0"/>
                <a:ea typeface="Verdana" pitchFamily="34" charset="0"/>
                <a:cs typeface="Verdana" pitchFamily="34" charset="0"/>
              </a:rPr>
              <a:t> are </a:t>
            </a:r>
            <a:r>
              <a:rPr lang="en-US" dirty="0" smtClean="0">
                <a:latin typeface="Verdana" pitchFamily="34" charset="0"/>
                <a:ea typeface="Verdana" pitchFamily="34" charset="0"/>
                <a:cs typeface="Verdana" pitchFamily="34" charset="0"/>
              </a:rPr>
              <a:t>compact </a:t>
            </a:r>
            <a:r>
              <a:rPr lang="en-US" dirty="0" err="1" smtClean="0">
                <a:latin typeface="Verdana" pitchFamily="34" charset="0"/>
                <a:ea typeface="Verdana" pitchFamily="34" charset="0"/>
                <a:cs typeface="Verdana" pitchFamily="34" charset="0"/>
              </a:rPr>
              <a:t>semi</a:t>
            </a:r>
            <a:r>
              <a:rPr lang="en-US" dirty="0" err="1" smtClean="0">
                <a:latin typeface="Verdana" pitchFamily="34" charset="0"/>
                <a:ea typeface="Verdana" pitchFamily="34" charset="0"/>
                <a:cs typeface="Verdana" pitchFamily="34" charset="0"/>
                <a:sym typeface="Symbol"/>
              </a:rPr>
              <a:t></a:t>
            </a:r>
            <a:r>
              <a:rPr lang="en-US" dirty="0" err="1" smtClean="0">
                <a:latin typeface="Verdana" pitchFamily="34" charset="0"/>
                <a:ea typeface="Verdana" pitchFamily="34" charset="0"/>
                <a:cs typeface="Verdana" pitchFamily="34" charset="0"/>
              </a:rPr>
              <a:t>independent</a:t>
            </a:r>
            <a:r>
              <a:rPr lang="en-US" dirty="0" smtClean="0">
                <a:latin typeface="Verdana" pitchFamily="34" charset="0"/>
                <a:ea typeface="Verdana" pitchFamily="34" charset="0"/>
                <a:cs typeface="Verdana" pitchFamily="34" charset="0"/>
              </a:rPr>
              <a:t> regions with distinctive functions, linked to the rest of the protein by a portion of the polypeptide chain that serves as a hinge</a:t>
            </a:r>
            <a:endParaRPr lang="fr-FR" dirty="0" smtClean="0">
              <a:latin typeface="Verdana" pitchFamily="34" charset="0"/>
              <a:ea typeface="Verdana" pitchFamily="34" charset="0"/>
              <a:cs typeface="Verdana" pitchFamily="34" charset="0"/>
            </a:endParaRPr>
          </a:p>
          <a:p>
            <a:pPr marL="1257300" lvl="2" indent="-342900" algn="just">
              <a:buSzPct val="90000"/>
              <a:buBlip>
                <a:blip r:embed="rId4"/>
              </a:buBlip>
              <a:defRPr/>
            </a:pPr>
            <a:r>
              <a:rPr lang="fr-FR"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Transcriptome</a:t>
            </a:r>
            <a:r>
              <a:rPr lang="fr-FR"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expression profiles</a:t>
            </a:r>
            <a:r>
              <a:rPr lang="fr-FR" dirty="0" smtClean="0">
                <a:latin typeface="Verdana" pitchFamily="34" charset="0"/>
                <a:ea typeface="Verdana" pitchFamily="34" charset="0"/>
                <a:cs typeface="Verdana" pitchFamily="34" charset="0"/>
              </a:rPr>
              <a:t> </a:t>
            </a:r>
            <a:r>
              <a:rPr lang="fr-FR" dirty="0" smtClean="0">
                <a:latin typeface="Verdana" pitchFamily="34" charset="0"/>
                <a:ea typeface="Verdana" pitchFamily="34" charset="0"/>
                <a:cs typeface="Verdana" pitchFamily="34" charset="0"/>
                <a:sym typeface="Symbol"/>
              </a:rPr>
              <a:t></a:t>
            </a:r>
            <a:r>
              <a:rPr lang="fr-FR" dirty="0" smtClean="0">
                <a:latin typeface="Verdana" pitchFamily="34" charset="0"/>
                <a:ea typeface="Verdana" pitchFamily="34" charset="0"/>
                <a:cs typeface="Verdana" pitchFamily="34" charset="0"/>
              </a:rPr>
              <a:t> </a:t>
            </a:r>
            <a:r>
              <a:rPr lang="fr-FR" dirty="0" err="1" smtClean="0">
                <a:latin typeface="Verdana" pitchFamily="34" charset="0"/>
                <a:ea typeface="Verdana" pitchFamily="34" charset="0"/>
                <a:cs typeface="Verdana" pitchFamily="34" charset="0"/>
              </a:rPr>
              <a:t>transcriptome</a:t>
            </a:r>
            <a:r>
              <a:rPr lang="fr-FR"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a term analogous to genome, proteome or </a:t>
            </a:r>
            <a:r>
              <a:rPr lang="en-US" dirty="0" err="1" smtClean="0">
                <a:latin typeface="Verdana" pitchFamily="34" charset="0"/>
                <a:ea typeface="Verdana" pitchFamily="34" charset="0"/>
                <a:cs typeface="Verdana" pitchFamily="34" charset="0"/>
              </a:rPr>
              <a:t>metabolome</a:t>
            </a:r>
            <a:r>
              <a:rPr lang="en-US" dirty="0" smtClean="0">
                <a:latin typeface="Verdana" pitchFamily="34" charset="0"/>
                <a:ea typeface="Verdana" pitchFamily="34" charset="0"/>
                <a:cs typeface="Verdana" pitchFamily="34" charset="0"/>
              </a:rPr>
              <a:t>) means the set of all transcripts (messenger RNA or mRNA) of a given organism or cell type </a:t>
            </a:r>
            <a:endParaRPr lang="fr-FR" dirty="0" smtClean="0">
              <a:latin typeface="Verdana" pitchFamily="34" charset="0"/>
              <a:ea typeface="Verdana" pitchFamily="34" charset="0"/>
              <a:cs typeface="Verdana" pitchFamily="34" charset="0"/>
            </a:endParaRPr>
          </a:p>
          <a:p>
            <a:pPr marL="1257300" lvl="2" indent="-342900" algn="just">
              <a:buSzPct val="90000"/>
              <a:buBlip>
                <a:blip r:embed="rId4"/>
              </a:buBlip>
              <a:defRPr/>
            </a:pPr>
            <a:r>
              <a:rPr lang="fr-FR"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Metabolic</a:t>
            </a:r>
            <a:r>
              <a:rPr lang="fr-FR"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fr-FR"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pathways</a:t>
            </a:r>
            <a:r>
              <a:rPr lang="fr-FR" dirty="0" smtClean="0">
                <a:latin typeface="Verdana" pitchFamily="34" charset="0"/>
                <a:ea typeface="Verdana" pitchFamily="34" charset="0"/>
                <a:cs typeface="Verdana" pitchFamily="34" charset="0"/>
              </a:rPr>
              <a:t> </a:t>
            </a:r>
            <a:r>
              <a:rPr lang="fr-FR" dirty="0" smtClean="0">
                <a:latin typeface="Verdana" pitchFamily="34" charset="0"/>
                <a:ea typeface="Verdana" pitchFamily="34" charset="0"/>
                <a:cs typeface="Verdana" pitchFamily="34" charset="0"/>
                <a:sym typeface="Symbol"/>
              </a:rPr>
              <a:t></a:t>
            </a:r>
            <a:r>
              <a:rPr lang="fr-FR"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a metabolic pathway (or simply a pathway) is the set of chemical reactions involved in one or more processes of anabolism or catabolism within a cell</a:t>
            </a:r>
            <a:endParaRPr lang="fr-FR" dirty="0" smtClean="0">
              <a:latin typeface="Verdana" pitchFamily="34" charset="0"/>
              <a:ea typeface="Verdana" pitchFamily="34" charset="0"/>
              <a:cs typeface="Verdana" pitchFamily="34" charset="0"/>
            </a:endParaRPr>
          </a:p>
          <a:p>
            <a:pPr marL="1257300" lvl="2" indent="-342900" algn="just">
              <a:buSzPct val="90000"/>
              <a:buBlip>
                <a:blip r:embed="rId4"/>
              </a:buBlip>
              <a:defRPr/>
            </a:pPr>
            <a:r>
              <a:rPr lang="fr-FR"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022754B-04F2-46D8-934D-DF7D88EE9DCF}" type="slidenum">
              <a:rPr lang="it-IT" sz="1400"/>
              <a:pPr algn="r"/>
              <a:t>78</a:t>
            </a:fld>
            <a:endParaRPr lang="it-IT" sz="1400"/>
          </a:p>
        </p:txBody>
      </p:sp>
      <p:sp>
        <p:nvSpPr>
          <p:cNvPr id="7" name="Rectangle 3"/>
          <p:cNvSpPr txBox="1">
            <a:spLocks noChangeArrowheads="1"/>
          </p:cNvSpPr>
          <p:nvPr/>
        </p:nvSpPr>
        <p:spPr bwMode="auto">
          <a:xfrm>
            <a:off x="457200" y="1295400"/>
            <a:ext cx="8305800" cy="51054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Biological databases collect information and data derived from:</a:t>
            </a:r>
          </a:p>
          <a:p>
            <a:pPr marL="800100" lvl="1" indent="-342900" algn="just">
              <a:buSzPct val="70000"/>
              <a:buFontTx/>
              <a:buBlip>
                <a:blip r:embed="rId3"/>
              </a:buBlip>
              <a:defRPr/>
            </a:pPr>
            <a:r>
              <a:rPr lang="it-IT" sz="2000" dirty="0" smtClean="0">
                <a:latin typeface="Verdana" pitchFamily="34" charset="0"/>
              </a:rPr>
              <a:t>the literature</a:t>
            </a:r>
          </a:p>
          <a:p>
            <a:pPr marL="800100" lvl="1" indent="-342900" algn="just">
              <a:buSzPct val="70000"/>
              <a:buFontTx/>
              <a:buBlip>
                <a:blip r:embed="rId3"/>
              </a:buBlip>
              <a:defRPr/>
            </a:pPr>
            <a:r>
              <a:rPr lang="it-IT" sz="2000" dirty="0" smtClean="0">
                <a:latin typeface="Verdana" pitchFamily="34" charset="0"/>
              </a:rPr>
              <a:t>laboratory analyses (</a:t>
            </a:r>
            <a:r>
              <a:rPr lang="it-IT" sz="2000" i="1" dirty="0" smtClean="0">
                <a:effectLst>
                  <a:outerShdw blurRad="38100" dist="38100" dir="2700000" algn="tl">
                    <a:srgbClr val="000000">
                      <a:alpha val="43137"/>
                    </a:srgbClr>
                  </a:outerShdw>
                </a:effectLst>
                <a:latin typeface="Verdana" pitchFamily="34" charset="0"/>
              </a:rPr>
              <a:t>in vitro</a:t>
            </a:r>
            <a:r>
              <a:rPr lang="it-IT" sz="2000" dirty="0" smtClean="0">
                <a:effectLst>
                  <a:outerShdw blurRad="38100" dist="38100" dir="2700000" algn="tl">
                    <a:srgbClr val="000000">
                      <a:alpha val="43137"/>
                    </a:srgbClr>
                  </a:outerShdw>
                </a:effectLst>
                <a:latin typeface="Verdana" pitchFamily="34" charset="0"/>
              </a:rPr>
              <a:t> </a:t>
            </a:r>
            <a:r>
              <a:rPr lang="it-IT" sz="2000" dirty="0" smtClean="0">
                <a:latin typeface="Verdana" pitchFamily="34" charset="0"/>
              </a:rPr>
              <a:t>and </a:t>
            </a:r>
            <a:r>
              <a:rPr lang="it-IT" sz="2000" i="1" dirty="0" smtClean="0">
                <a:effectLst>
                  <a:outerShdw blurRad="38100" dist="38100" dir="2700000" algn="tl">
                    <a:srgbClr val="000000">
                      <a:alpha val="43137"/>
                    </a:srgbClr>
                  </a:outerShdw>
                </a:effectLst>
                <a:latin typeface="Verdana" pitchFamily="34" charset="0"/>
              </a:rPr>
              <a:t>in vivo</a:t>
            </a:r>
            <a:r>
              <a:rPr lang="it-IT" sz="2000" dirty="0" smtClean="0">
                <a:latin typeface="Verdana" pitchFamily="34" charset="0"/>
              </a:rPr>
              <a:t>)</a:t>
            </a:r>
          </a:p>
          <a:p>
            <a:pPr marL="800100" lvl="1" indent="-342900" algn="just">
              <a:buSzPct val="70000"/>
              <a:buFontTx/>
              <a:buBlip>
                <a:blip r:embed="rId3"/>
              </a:buBlip>
              <a:defRPr/>
            </a:pPr>
            <a:r>
              <a:rPr lang="it-IT" sz="2000" dirty="0" smtClean="0">
                <a:latin typeface="Verdana" pitchFamily="34" charset="0"/>
              </a:rPr>
              <a:t>bioinformatic analyses (</a:t>
            </a:r>
            <a:r>
              <a:rPr lang="it-IT" sz="2000" i="1" dirty="0" smtClean="0">
                <a:effectLst>
                  <a:outerShdw blurRad="38100" dist="38100" dir="2700000" algn="tl">
                    <a:srgbClr val="000000">
                      <a:alpha val="43137"/>
                    </a:srgbClr>
                  </a:outerShdw>
                </a:effectLst>
                <a:latin typeface="Verdana" pitchFamily="34" charset="0"/>
              </a:rPr>
              <a:t>in silico</a:t>
            </a:r>
            <a:r>
              <a:rPr lang="it-IT" sz="2000" dirty="0" smtClean="0">
                <a:latin typeface="Verdana" pitchFamily="34" charset="0"/>
              </a:rPr>
              <a:t>)</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Many biological data are freely downloadable in </a:t>
            </a:r>
            <a:r>
              <a:rPr lang="en-US" sz="2200" i="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flat format</a:t>
            </a:r>
            <a:r>
              <a:rPr lang="en-US" sz="2200" dirty="0" smtClean="0">
                <a:latin typeface="Verdana" pitchFamily="34" charset="0"/>
                <a:ea typeface="Verdana" pitchFamily="34" charset="0"/>
                <a:cs typeface="Verdana" pitchFamily="34" charset="0"/>
              </a:rPr>
              <a:t>, i.e. in the form of sequential file in which each record is described by one or more consecutive text lines, identified by a particular unique code (a </a:t>
            </a: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key</a:t>
            </a:r>
            <a:r>
              <a:rPr lang="en-US" sz="2200" dirty="0" smtClean="0">
                <a:latin typeface="Verdana" pitchFamily="34" charset="0"/>
                <a:ea typeface="Verdana" pitchFamily="34" charset="0"/>
                <a:cs typeface="Verdana" pitchFamily="34" charset="0"/>
              </a:rPr>
              <a:t>)</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These files are therefore text files, that can be analyzed by means of suitable tools, able to extract the information of interest</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Alternative: data in </a:t>
            </a: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HTML</a:t>
            </a:r>
            <a:r>
              <a:rPr lang="en-US" sz="2200" dirty="0" smtClean="0">
                <a:latin typeface="Verdana" pitchFamily="34" charset="0"/>
                <a:ea typeface="Verdana" pitchFamily="34" charset="0"/>
                <a:cs typeface="Verdana" pitchFamily="34" charset="0"/>
              </a:rPr>
              <a:t> or </a:t>
            </a: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XML</a:t>
            </a:r>
            <a:r>
              <a:rPr lang="en-US" sz="2200" dirty="0" smtClean="0">
                <a:latin typeface="Verdana" pitchFamily="34" charset="0"/>
                <a:ea typeface="Verdana" pitchFamily="34" charset="0"/>
                <a:cs typeface="Verdana" pitchFamily="34" charset="0"/>
              </a:rPr>
              <a:t> format, easy to be consulted via browsers</a:t>
            </a:r>
            <a:endParaRPr lang="it-IT" sz="2200" dirty="0" smtClean="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Biological databases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3BB47A1-9235-42C8-9423-EAD9A8C9D5AA}" type="slidenum">
              <a:rPr lang="it-IT" sz="1400"/>
              <a:pPr algn="r"/>
              <a:t>79</a:t>
            </a:fld>
            <a:endParaRPr lang="it-IT" sz="1400"/>
          </a:p>
        </p:txBody>
      </p:sp>
      <p:sp>
        <p:nvSpPr>
          <p:cNvPr id="7" name="Rectangle 3"/>
          <p:cNvSpPr txBox="1">
            <a:spLocks noChangeArrowheads="1"/>
          </p:cNvSpPr>
          <p:nvPr/>
        </p:nvSpPr>
        <p:spPr bwMode="auto">
          <a:xfrm>
            <a:off x="457200" y="1295400"/>
            <a:ext cx="8305800" cy="50292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Each database is characterized by a </a:t>
            </a:r>
            <a:r>
              <a:rPr lang="en-US" sz="2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central biological element</a:t>
            </a:r>
            <a:r>
              <a:rPr lang="en-US" sz="2200" dirty="0" smtClean="0">
                <a:latin typeface="Verdana" pitchFamily="34" charset="0"/>
                <a:ea typeface="Verdana" pitchFamily="34" charset="0"/>
                <a:cs typeface="Verdana" pitchFamily="34" charset="0"/>
              </a:rPr>
              <a:t> that constitutes the object around which the database records are built </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Therefore, each record collects the information that characterizes the central element (i.e., its attributes) </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A record of a DNA database may contain, in addition to the sequence of a DNA molecule,</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the name of the organism to which the sequence belongs </a:t>
            </a: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its functional characteristics (i.e., if it corresponds to a gene or a to a </a:t>
            </a:r>
            <a:r>
              <a:rPr lang="en-US" sz="2000" dirty="0" err="1" smtClean="0">
                <a:latin typeface="Verdana" pitchFamily="34" charset="0"/>
                <a:ea typeface="Verdana" pitchFamily="34" charset="0"/>
                <a:cs typeface="Verdana" pitchFamily="34" charset="0"/>
              </a:rPr>
              <a:t>non</a:t>
            </a:r>
            <a:r>
              <a:rPr lang="en-US" sz="2000" dirty="0" err="1" smtClean="0">
                <a:latin typeface="Verdana" pitchFamily="34" charset="0"/>
                <a:ea typeface="Verdana" pitchFamily="34" charset="0"/>
                <a:cs typeface="Verdana" pitchFamily="34" charset="0"/>
                <a:sym typeface="Symbol"/>
              </a:rPr>
              <a:t></a:t>
            </a:r>
            <a:r>
              <a:rPr lang="en-US" sz="2000" dirty="0" err="1" smtClean="0">
                <a:latin typeface="Verdana" pitchFamily="34" charset="0"/>
                <a:ea typeface="Verdana" pitchFamily="34" charset="0"/>
                <a:cs typeface="Verdana" pitchFamily="34" charset="0"/>
              </a:rPr>
              <a:t>coding</a:t>
            </a:r>
            <a:r>
              <a:rPr lang="en-US" sz="2000" dirty="0" smtClean="0">
                <a:latin typeface="Verdana" pitchFamily="34" charset="0"/>
                <a:ea typeface="Verdana" pitchFamily="34" charset="0"/>
                <a:cs typeface="Verdana" pitchFamily="34" charset="0"/>
              </a:rPr>
              <a:t> sequence)</a:t>
            </a: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a list of scientific papers reporting data on that sequence</a:t>
            </a: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other interesting information</a:t>
            </a:r>
            <a:endParaRPr lang="it-IT" sz="2000" dirty="0" smtClean="0">
              <a:latin typeface="Verdana" pitchFamily="34" charset="0"/>
              <a:ea typeface="Verdana" pitchFamily="34" charset="0"/>
              <a:cs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Biological databases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4</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txBox="1">
            <a:spLocks noChangeArrowheads="1"/>
          </p:cNvSpPr>
          <p:nvPr/>
        </p:nvSpPr>
        <p:spPr bwMode="auto">
          <a:xfrm>
            <a:off x="457200" y="1600200"/>
            <a:ext cx="8229600" cy="2286000"/>
          </a:xfrm>
          <a:prstGeom prst="rect">
            <a:avLst/>
          </a:prstGeom>
          <a:noFill/>
          <a:ln w="9525">
            <a:noFill/>
            <a:miter lim="800000"/>
            <a:headEnd/>
            <a:tailEnd/>
          </a:ln>
        </p:spPr>
        <p:txBody>
          <a:bodyPr/>
          <a:lstStyle/>
          <a:p>
            <a:pPr marL="342900" indent="-342900" algn="just">
              <a:spcBef>
                <a:spcPct val="20000"/>
              </a:spcBef>
              <a:buFontTx/>
              <a:buBlip>
                <a:blip r:embed="rId2"/>
              </a:buBlip>
            </a:pPr>
            <a:r>
              <a:rPr lang="en-US" sz="2400">
                <a:latin typeface="Verdana" pitchFamily="34" charset="0"/>
                <a:ea typeface="Verdana" pitchFamily="34" charset="0"/>
                <a:cs typeface="Verdana" pitchFamily="34" charset="0"/>
              </a:rPr>
              <a:t>In the dot plot matrices, random identities produce a high background noise (especially for long sequences) </a:t>
            </a:r>
          </a:p>
          <a:p>
            <a:pPr marL="342900" indent="-342900" algn="just">
              <a:spcBef>
                <a:spcPct val="20000"/>
              </a:spcBef>
              <a:buFontTx/>
              <a:buBlip>
                <a:blip r:embed="rId2"/>
              </a:buBlip>
            </a:pPr>
            <a:r>
              <a:rPr lang="en-US" sz="2400">
                <a:latin typeface="Verdana" pitchFamily="34" charset="0"/>
                <a:ea typeface="Verdana" pitchFamily="34" charset="0"/>
                <a:cs typeface="Verdana" pitchFamily="34" charset="0"/>
              </a:rPr>
              <a:t>This happens almost always in the alignments between nucleic acids, due to the alphabet composed by only four letters</a:t>
            </a:r>
          </a:p>
          <a:p>
            <a:pPr marL="342900" indent="-342900" algn="just">
              <a:spcBef>
                <a:spcPct val="20000"/>
              </a:spcBef>
              <a:buFontTx/>
              <a:buBlip>
                <a:blip r:embed="rId2"/>
              </a:buBlip>
            </a:pPr>
            <a:endParaRPr lang="it-IT" sz="2400">
              <a:latin typeface="Verdana" pitchFamily="34" charset="0"/>
            </a:endParaRPr>
          </a:p>
          <a:p>
            <a:pPr marL="342900" indent="-342900" algn="just">
              <a:spcBef>
                <a:spcPct val="20000"/>
              </a:spcBef>
              <a:buFontTx/>
              <a:buBlip>
                <a:blip r:embed="rId2"/>
              </a:buBlip>
            </a:pPr>
            <a:endParaRPr lang="it-IT" sz="2400">
              <a:latin typeface="Verdana" pitchFamily="34" charset="0"/>
            </a:endParaRPr>
          </a:p>
          <a:p>
            <a:pPr marL="342900" indent="-342900" algn="just">
              <a:spcBef>
                <a:spcPct val="20000"/>
              </a:spcBef>
              <a:buFontTx/>
              <a:buBlip>
                <a:blip r:embed="rId2"/>
              </a:buBlip>
            </a:pPr>
            <a:endParaRPr lang="it-IT" sz="2400">
              <a:latin typeface="Verdana" pitchFamily="34" charset="0"/>
            </a:endParaRPr>
          </a:p>
        </p:txBody>
      </p:sp>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Dot plots </a:t>
            </a:r>
            <a:r>
              <a:rPr lang="it-IT" dirty="0" smtClean="0">
                <a:effectLst>
                  <a:outerShdw blurRad="38100" dist="38100" dir="2700000" algn="tl">
                    <a:srgbClr val="000000">
                      <a:alpha val="43137"/>
                    </a:srgbClr>
                  </a:outerShdw>
                </a:effectLst>
                <a:latin typeface="Verdana" pitchFamily="34" charset="0"/>
                <a:sym typeface="Symbol" pitchFamily="18" charset="2"/>
              </a:rPr>
              <a:t> 4</a:t>
            </a:r>
            <a:endParaRPr lang="it-IT" dirty="0" smtClean="0">
              <a:effectLst>
                <a:outerShdw blurRad="38100" dist="38100" dir="2700000" algn="tl">
                  <a:srgbClr val="000000">
                    <a:alpha val="43137"/>
                  </a:srgbClr>
                </a:outerShdw>
              </a:effectLst>
              <a:latin typeface="Verdana" pitchFamily="34" charset="0"/>
            </a:endParaRPr>
          </a:p>
        </p:txBody>
      </p:sp>
      <p:sp>
        <p:nvSpPr>
          <p:cNvPr id="9220" name="Rectangle 3"/>
          <p:cNvSpPr>
            <a:spLocks noGrp="1" noChangeArrowheads="1"/>
          </p:cNvSpPr>
          <p:nvPr>
            <p:ph type="body" idx="1"/>
          </p:nvPr>
        </p:nvSpPr>
        <p:spPr>
          <a:xfrm>
            <a:off x="533400" y="3505200"/>
            <a:ext cx="5562600" cy="3124200"/>
          </a:xfrm>
        </p:spPr>
        <p:txBody>
          <a:bodyPr/>
          <a:lstStyle/>
          <a:p>
            <a:pPr algn="just" eaLnBrk="1" hangingPunct="1">
              <a:buFontTx/>
              <a:buNone/>
            </a:pPr>
            <a:endParaRPr lang="it-IT" sz="2400" dirty="0" smtClean="0"/>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To reduce the noise, short sequences (in sliding windows) should be compared instead of single nucleotides</a:t>
            </a:r>
          </a:p>
          <a:p>
            <a:pPr lvl="1" algn="just" eaLnBrk="1" hangingPunct="1">
              <a:buSzPct val="70000"/>
              <a:buFontTx/>
              <a:buBlip>
                <a:blip r:embed="rId3"/>
              </a:buBlip>
            </a:pPr>
            <a:r>
              <a:rPr lang="en-US" sz="2200" dirty="0" smtClean="0">
                <a:latin typeface="Verdana" pitchFamily="34" charset="0"/>
                <a:ea typeface="Verdana" pitchFamily="34" charset="0"/>
                <a:cs typeface="Verdana" pitchFamily="34" charset="0"/>
              </a:rPr>
              <a:t>In this case, the dot is reported only when </a:t>
            </a:r>
            <a:r>
              <a:rPr lang="en-US" sz="2400" i="1" dirty="0" smtClean="0">
                <a:latin typeface="Times New Roman" pitchFamily="18" charset="0"/>
                <a:cs typeface="Times New Roman" pitchFamily="18" charset="0"/>
              </a:rPr>
              <a:t>s</a:t>
            </a:r>
            <a:r>
              <a:rPr lang="en-US" sz="2400" dirty="0" smtClean="0"/>
              <a:t> </a:t>
            </a:r>
            <a:r>
              <a:rPr lang="en-US" sz="2200" dirty="0" smtClean="0">
                <a:latin typeface="Verdana" pitchFamily="34" charset="0"/>
                <a:ea typeface="Verdana" pitchFamily="34" charset="0"/>
                <a:cs typeface="Verdana" pitchFamily="34" charset="0"/>
              </a:rPr>
              <a:t>residues coincide within a window of dimension </a:t>
            </a:r>
            <a:r>
              <a:rPr lang="en-US" sz="2400" i="1" dirty="0" smtClean="0">
                <a:latin typeface="Times New Roman" pitchFamily="18" charset="0"/>
                <a:cs typeface="Times New Roman" pitchFamily="18" charset="0"/>
              </a:rPr>
              <a:t>w</a:t>
            </a:r>
            <a:endParaRPr lang="it-IT" sz="2200" dirty="0" smtClean="0">
              <a:latin typeface="Verdana" pitchFamily="34" charset="0"/>
              <a:ea typeface="Verdana" pitchFamily="34" charset="0"/>
              <a:cs typeface="Verdana" pitchFamily="34" charset="0"/>
            </a:endParaRPr>
          </a:p>
        </p:txBody>
      </p:sp>
      <p:sp>
        <p:nvSpPr>
          <p:cNvPr id="9221" name="Segnaposto numero diapositiva 3"/>
          <p:cNvSpPr>
            <a:spLocks noGrp="1"/>
          </p:cNvSpPr>
          <p:nvPr>
            <p:ph type="sldNum" sz="quarter" idx="12"/>
          </p:nvPr>
        </p:nvSpPr>
        <p:spPr>
          <a:noFill/>
        </p:spPr>
        <p:txBody>
          <a:bodyPr/>
          <a:lstStyle/>
          <a:p>
            <a:fld id="{557682CF-386B-423E-BE18-A00211B98956}" type="slidenum">
              <a:rPr lang="it-IT" smtClean="0"/>
              <a:pPr/>
              <a:t>8</a:t>
            </a:fld>
            <a:endParaRPr lang="it-IT" smtClean="0"/>
          </a:p>
        </p:txBody>
      </p:sp>
      <p:pic>
        <p:nvPicPr>
          <p:cNvPr id="9222" name="Picture 2"/>
          <p:cNvPicPr>
            <a:picLocks noChangeAspect="1" noChangeArrowheads="1"/>
          </p:cNvPicPr>
          <p:nvPr/>
        </p:nvPicPr>
        <p:blipFill>
          <a:blip r:embed="rId4" cstate="print"/>
          <a:srcRect/>
          <a:stretch>
            <a:fillRect/>
          </a:stretch>
        </p:blipFill>
        <p:spPr bwMode="auto">
          <a:xfrm>
            <a:off x="6324600" y="3962400"/>
            <a:ext cx="2514600" cy="2514600"/>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80836164-6CF5-4E3B-B655-EDDDCEE48A71}" type="slidenum">
              <a:rPr lang="it-IT" sz="1400"/>
              <a:pPr algn="r"/>
              <a:t>80</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en-US" sz="2400" dirty="0" smtClean="0">
                <a:latin typeface="Verdana" pitchFamily="34" charset="0"/>
                <a:ea typeface="Verdana" pitchFamily="34" charset="0"/>
                <a:cs typeface="Verdana" pitchFamily="34" charset="0"/>
              </a:rPr>
              <a:t>Biological databases provide bioinformatics tools for processing the data they contain, including: </a:t>
            </a:r>
            <a:endParaRPr lang="it-IT" sz="24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200" dirty="0" smtClean="0">
                <a:latin typeface="Verdana" pitchFamily="34" charset="0"/>
                <a:ea typeface="Verdana" pitchFamily="34" charset="0"/>
                <a:cs typeface="Verdana" pitchFamily="34" charset="0"/>
              </a:rPr>
              <a:t>Query systems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ENTREZ</a:t>
            </a:r>
            <a:r>
              <a:rPr lang="it-IT" sz="2200" dirty="0" smtClean="0">
                <a:latin typeface="Verdana" pitchFamily="34" charset="0"/>
                <a:ea typeface="Verdana" pitchFamily="34" charset="0"/>
                <a:cs typeface="Verdana" pitchFamily="34" charset="0"/>
              </a:rPr>
              <a:t>, associated with GenBank,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SRS</a:t>
            </a:r>
            <a:r>
              <a:rPr lang="it-IT" sz="2200" dirty="0" smtClean="0">
                <a:latin typeface="Verdana" pitchFamily="34" charset="0"/>
                <a:ea typeface="Verdana" pitchFamily="34" charset="0"/>
                <a:cs typeface="Verdana" pitchFamily="34" charset="0"/>
              </a:rPr>
              <a:t>, for EMBL,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DBGET</a:t>
            </a:r>
            <a:r>
              <a:rPr lang="it-IT" sz="2200" dirty="0" smtClean="0">
                <a:latin typeface="Verdana" pitchFamily="34" charset="0"/>
                <a:ea typeface="Verdana" pitchFamily="34" charset="0"/>
                <a:cs typeface="Verdana" pitchFamily="34" charset="0"/>
              </a:rPr>
              <a:t>, for DDBJ)</a:t>
            </a:r>
          </a:p>
          <a:p>
            <a:pPr marL="800100" lvl="1" indent="-342900" algn="just">
              <a:buSzPct val="70000"/>
              <a:buFontTx/>
              <a:buBlip>
                <a:blip r:embed="rId3"/>
              </a:buBlip>
              <a:defRPr/>
            </a:pPr>
            <a:r>
              <a:rPr lang="it-IT" sz="2200" dirty="0" smtClean="0">
                <a:latin typeface="Verdana" pitchFamily="34" charset="0"/>
                <a:ea typeface="Verdana" pitchFamily="34" charset="0"/>
                <a:cs typeface="Verdana" pitchFamily="34" charset="0"/>
              </a:rPr>
              <a:t>Screening tools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BLAST</a:t>
            </a:r>
            <a:r>
              <a:rPr lang="it-IT" sz="2200" dirty="0" smtClean="0">
                <a:latin typeface="Verdana" pitchFamily="34" charset="0"/>
                <a:ea typeface="Verdana" pitchFamily="34" charset="0"/>
                <a:cs typeface="Verdana" pitchFamily="34" charset="0"/>
              </a:rPr>
              <a:t>,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FASTA</a:t>
            </a:r>
            <a:r>
              <a:rPr lang="it-IT" sz="2200" dirty="0" smtClean="0">
                <a:latin typeface="Verdana" pitchFamily="34" charset="0"/>
                <a:ea typeface="Verdana" pitchFamily="34" charset="0"/>
                <a:cs typeface="Verdana" pitchFamily="34" charset="0"/>
              </a:rPr>
              <a:t>)</a:t>
            </a:r>
          </a:p>
          <a:p>
            <a:pPr marL="800100" lvl="1" indent="-342900" algn="just">
              <a:buSzPct val="70000"/>
              <a:buFontTx/>
              <a:buBlip>
                <a:blip r:embed="rId3"/>
              </a:buBlip>
              <a:defRPr/>
            </a:pPr>
            <a:r>
              <a:rPr lang="it-IT" sz="2200" dirty="0" smtClean="0">
                <a:latin typeface="Verdana" pitchFamily="34" charset="0"/>
                <a:ea typeface="Verdana" pitchFamily="34" charset="0"/>
                <a:cs typeface="Verdana" pitchFamily="34" charset="0"/>
              </a:rPr>
              <a:t>Multiple sequence alignment tools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ClustalW</a:t>
            </a:r>
            <a:r>
              <a:rPr lang="it-IT" sz="2200" dirty="0" smtClean="0">
                <a:latin typeface="Verdana" pitchFamily="34" charset="0"/>
                <a:ea typeface="Verdana" pitchFamily="34" charset="0"/>
                <a:cs typeface="Verdana" pitchFamily="34" charset="0"/>
              </a:rPr>
              <a:t>,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AntiClustal</a:t>
            </a:r>
            <a:r>
              <a:rPr lang="it-IT" sz="2200" dirty="0" smtClean="0">
                <a:latin typeface="Verdana" pitchFamily="34" charset="0"/>
                <a:ea typeface="Verdana" pitchFamily="34" charset="0"/>
                <a:cs typeface="Verdana" pitchFamily="34" charset="0"/>
              </a:rPr>
              <a:t>,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Coffee</a:t>
            </a:r>
            <a:r>
              <a:rPr lang="it-IT" sz="2200" dirty="0" smtClean="0">
                <a:latin typeface="Verdana" pitchFamily="34" charset="0"/>
                <a:ea typeface="Verdana" pitchFamily="34" charset="0"/>
                <a:cs typeface="Verdana" pitchFamily="34" charset="0"/>
              </a:rPr>
              <a:t>,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ProbCons</a:t>
            </a:r>
            <a:r>
              <a:rPr lang="it-IT" sz="2200" dirty="0" smtClean="0">
                <a:latin typeface="Verdana" pitchFamily="34" charset="0"/>
                <a:ea typeface="Verdana" pitchFamily="34" charset="0"/>
                <a:cs typeface="Verdana" pitchFamily="34" charset="0"/>
              </a:rPr>
              <a:t>)</a:t>
            </a:r>
          </a:p>
          <a:p>
            <a:pPr marL="800100" lvl="1" indent="-342900" algn="just">
              <a:buSzPct val="70000"/>
              <a:buFontTx/>
              <a:buBlip>
                <a:blip r:embed="rId3"/>
              </a:buBlip>
              <a:defRPr/>
            </a:pPr>
            <a:r>
              <a:rPr lang="it-IT" sz="2200" smtClean="0">
                <a:latin typeface="Verdana" pitchFamily="34" charset="0"/>
                <a:ea typeface="Verdana" pitchFamily="34" charset="0"/>
                <a:cs typeface="Verdana" pitchFamily="34" charset="0"/>
              </a:rPr>
              <a:t>Tools </a:t>
            </a:r>
            <a:r>
              <a:rPr lang="it-IT" sz="2200" dirty="0" smtClean="0">
                <a:latin typeface="Verdana" pitchFamily="34" charset="0"/>
                <a:ea typeface="Verdana" pitchFamily="34" charset="0"/>
                <a:cs typeface="Verdana" pitchFamily="34" charset="0"/>
              </a:rPr>
              <a:t>for the identification of exons and regulatory elements that characterize a gene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GenScan</a:t>
            </a:r>
            <a:r>
              <a:rPr lang="it-IT" sz="2200" dirty="0" smtClean="0">
                <a:latin typeface="Verdana" pitchFamily="34" charset="0"/>
                <a:ea typeface="Verdana" pitchFamily="34" charset="0"/>
                <a:cs typeface="Verdana" pitchFamily="34" charset="0"/>
              </a:rPr>
              <a:t>,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Promoser</a:t>
            </a:r>
            <a:r>
              <a:rPr lang="it-IT" sz="2200" dirty="0" smtClean="0">
                <a:latin typeface="Verdana" pitchFamily="34" charset="0"/>
                <a:ea typeface="Verdana" pitchFamily="34" charset="0"/>
                <a:cs typeface="Verdana" pitchFamily="34" charset="0"/>
              </a:rPr>
              <a:t>)</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200" dirty="0" smtClean="0">
                <a:latin typeface="Verdana" pitchFamily="34" charset="0"/>
              </a:rPr>
              <a:t>…</a:t>
            </a:r>
            <a:endParaRPr lang="it-IT" sz="2200" dirty="0">
              <a:latin typeface="Verdana" pitchFamily="34" charset="0"/>
            </a:endParaRPr>
          </a:p>
          <a:p>
            <a:pPr marL="342900" indent="-342900" algn="just">
              <a:buFontTx/>
              <a:buBlip>
                <a:blip r:embed="rId2"/>
              </a:buBlip>
              <a:defRPr/>
            </a:pPr>
            <a:endParaRPr lang="it-IT" sz="2000" dirty="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Biological databases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5</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Primary biobanks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7987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0C4F467-6B13-4AB6-B668-025466D6815A}" type="slidenum">
              <a:rPr lang="it-IT" sz="1400"/>
              <a:pPr algn="r"/>
              <a:t>81</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Primary databases </a:t>
            </a:r>
            <a:r>
              <a:rPr lang="en-US" sz="2200" dirty="0" smtClean="0">
                <a:latin typeface="Verdana" pitchFamily="34" charset="0"/>
                <a:ea typeface="Verdana" pitchFamily="34" charset="0"/>
                <a:cs typeface="Verdana" pitchFamily="34" charset="0"/>
              </a:rPr>
              <a:t>contain nucleotide (DNA and RNA) or amino acid (protein) sequences</a:t>
            </a:r>
          </a:p>
          <a:p>
            <a:pPr marL="342900" indent="-342900" algn="just">
              <a:spcBef>
                <a:spcPts val="0"/>
              </a:spcBef>
              <a:buFontTx/>
              <a:buBlip>
                <a:blip r:embed="rId2"/>
              </a:buBlip>
              <a:defRPr/>
            </a:pPr>
            <a:r>
              <a:rPr lang="en-US" sz="2200" dirty="0" smtClean="0">
                <a:latin typeface="Verdana" pitchFamily="34" charset="0"/>
                <a:ea typeface="Verdana" pitchFamily="34" charset="0"/>
                <a:cs typeface="Verdana" pitchFamily="34" charset="0"/>
              </a:rPr>
              <a:t>The main primary databases are:</a:t>
            </a:r>
          </a:p>
          <a:p>
            <a:pPr marL="800100" lvl="1" indent="-342900" algn="just">
              <a:spcBef>
                <a:spcPts val="0"/>
              </a:spcBef>
              <a:buSzPct val="70000"/>
              <a:buFontTx/>
              <a:buBlip>
                <a:blip r:embed="rId3"/>
              </a:buBlip>
              <a:defRPr/>
            </a:pPr>
            <a:r>
              <a:rPr lang="it-IT" sz="2000" dirty="0" smtClean="0">
                <a:solidFill>
                  <a:srgbClr val="FF0000"/>
                </a:solidFill>
                <a:effectLst>
                  <a:outerShdw blurRad="38100" dist="38100" dir="2700000" algn="tl">
                    <a:srgbClr val="000000">
                      <a:alpha val="43137"/>
                    </a:srgbClr>
                  </a:outerShdw>
                </a:effectLst>
                <a:latin typeface="Verdana" pitchFamily="34" charset="0"/>
              </a:rPr>
              <a:t>GenBank</a:t>
            </a:r>
            <a:r>
              <a:rPr lang="it-IT" sz="2000" dirty="0" smtClean="0">
                <a:latin typeface="Verdana" pitchFamily="34" charset="0"/>
              </a:rPr>
              <a:t> </a:t>
            </a:r>
            <a:r>
              <a:rPr lang="it-IT" sz="2000" dirty="0">
                <a:latin typeface="Verdana" pitchFamily="34" charset="0"/>
                <a:ea typeface="Verdana" pitchFamily="34" charset="0"/>
                <a:cs typeface="Verdana" pitchFamily="34" charset="0"/>
              </a:rPr>
              <a:t>(</a:t>
            </a:r>
            <a:r>
              <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rPr>
              <a:t>NCBI </a:t>
            </a:r>
            <a:r>
              <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a:rPr>
              <a:t></a:t>
            </a:r>
            <a:r>
              <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it-IT" sz="2000" i="1" dirty="0">
                <a:effectLst>
                  <a:outerShdw blurRad="38100" dist="38100" dir="2700000" algn="tl">
                    <a:srgbClr val="000000">
                      <a:alpha val="43137"/>
                    </a:srgbClr>
                  </a:outerShdw>
                </a:effectLst>
                <a:latin typeface="Verdana" pitchFamily="34" charset="0"/>
                <a:ea typeface="Verdana" pitchFamily="34" charset="0"/>
                <a:cs typeface="Verdana" pitchFamily="34" charset="0"/>
              </a:rPr>
              <a:t>National Center for Biotechnology Information</a:t>
            </a:r>
            <a:r>
              <a:rPr lang="it-IT" sz="2000" i="1" dirty="0">
                <a:latin typeface="Verdana" pitchFamily="34" charset="0"/>
                <a:ea typeface="Verdana" pitchFamily="34" charset="0"/>
                <a:cs typeface="Verdana" pitchFamily="34" charset="0"/>
              </a:rPr>
              <a:t>, </a:t>
            </a:r>
            <a:r>
              <a:rPr lang="it-IT" sz="2000" dirty="0" smtClean="0">
                <a:latin typeface="Verdana" pitchFamily="34" charset="0"/>
                <a:ea typeface="Verdana" pitchFamily="34" charset="0"/>
                <a:cs typeface="Verdana" pitchFamily="34" charset="0"/>
              </a:rPr>
              <a:t>founded in </a:t>
            </a:r>
            <a:r>
              <a:rPr lang="it-IT" sz="2000" dirty="0">
                <a:latin typeface="Verdana" pitchFamily="34" charset="0"/>
                <a:ea typeface="Verdana" pitchFamily="34" charset="0"/>
                <a:cs typeface="Verdana" pitchFamily="34" charset="0"/>
              </a:rPr>
              <a:t>1982 </a:t>
            </a:r>
            <a:r>
              <a:rPr lang="it-IT" sz="2000" dirty="0" smtClean="0">
                <a:latin typeface="Verdana" pitchFamily="34" charset="0"/>
                <a:ea typeface="Verdana" pitchFamily="34" charset="0"/>
                <a:cs typeface="Verdana" pitchFamily="34" charset="0"/>
              </a:rPr>
              <a:t>in </a:t>
            </a:r>
            <a:r>
              <a:rPr lang="it-IT" sz="2000" dirty="0">
                <a:latin typeface="Verdana" pitchFamily="34" charset="0"/>
                <a:ea typeface="Verdana" pitchFamily="34" charset="0"/>
                <a:cs typeface="Verdana" pitchFamily="34" charset="0"/>
              </a:rPr>
              <a:t>Bethesda, USA,</a:t>
            </a:r>
            <a:r>
              <a:rPr lang="it-IT" sz="2000" dirty="0">
                <a:latin typeface="Verdana" pitchFamily="34" charset="0"/>
                <a:ea typeface="Verdana" pitchFamily="34" charset="0"/>
                <a:cs typeface="Verdana" pitchFamily="34" charset="0"/>
                <a:hlinkClick r:id="rId4"/>
              </a:rPr>
              <a:t> </a:t>
            </a:r>
            <a:r>
              <a:rPr lang="it-IT" dirty="0">
                <a:solidFill>
                  <a:srgbClr val="0070C0"/>
                </a:solidFill>
                <a:latin typeface="Verdana" pitchFamily="34" charset="0"/>
                <a:ea typeface="Verdana" pitchFamily="34" charset="0"/>
                <a:cs typeface="Verdana" pitchFamily="34" charset="0"/>
                <a:hlinkClick r:id="rId4"/>
              </a:rPr>
              <a:t>http://www.ncbi.nlm.nih.gov</a:t>
            </a:r>
            <a:r>
              <a:rPr lang="it-IT" sz="2000" dirty="0">
                <a:latin typeface="Verdana" pitchFamily="34" charset="0"/>
                <a:ea typeface="Verdana" pitchFamily="34" charset="0"/>
                <a:cs typeface="Verdana" pitchFamily="34" charset="0"/>
              </a:rPr>
              <a:t>); </a:t>
            </a:r>
            <a:r>
              <a:rPr lang="it-IT" sz="2000" dirty="0" smtClean="0">
                <a:latin typeface="Verdana" pitchFamily="34" charset="0"/>
                <a:ea typeface="Verdana" pitchFamily="34" charset="0"/>
                <a:cs typeface="Verdana" pitchFamily="34" charset="0"/>
              </a:rPr>
              <a:t>the standard database contains </a:t>
            </a:r>
            <a:r>
              <a:rPr lang="it-IT" sz="2000" dirty="0" smtClean="0">
                <a:latin typeface="Verdana" pitchFamily="34" charset="0"/>
                <a:ea typeface="Verdana" pitchFamily="34" charset="0"/>
                <a:cs typeface="Verdana" pitchFamily="34" charset="0"/>
              </a:rPr>
              <a:t>217971437647</a:t>
            </a:r>
            <a:r>
              <a:rPr lang="it-IT" sz="2000" dirty="0" smtClean="0">
                <a:latin typeface="Verdana" pitchFamily="34" charset="0"/>
                <a:ea typeface="Verdana" pitchFamily="34" charset="0"/>
                <a:cs typeface="Verdana" pitchFamily="34" charset="0"/>
              </a:rPr>
              <a:t> </a:t>
            </a:r>
            <a:r>
              <a:rPr lang="it-IT" sz="2000" dirty="0" smtClean="0">
                <a:latin typeface="Verdana" pitchFamily="34" charset="0"/>
                <a:ea typeface="Verdana" pitchFamily="34" charset="0"/>
                <a:cs typeface="Verdana" pitchFamily="34" charset="0"/>
              </a:rPr>
              <a:t>bases belonging to </a:t>
            </a:r>
            <a:r>
              <a:rPr lang="it-IT" sz="2000" dirty="0" smtClean="0">
                <a:latin typeface="Verdana" pitchFamily="34" charset="0"/>
                <a:ea typeface="Verdana" pitchFamily="34" charset="0"/>
                <a:cs typeface="Verdana" pitchFamily="34" charset="0"/>
              </a:rPr>
              <a:t>196120831</a:t>
            </a:r>
            <a:r>
              <a:rPr lang="it-IT" sz="2000" dirty="0" smtClean="0">
                <a:latin typeface="Verdana" pitchFamily="34" charset="0"/>
                <a:ea typeface="Verdana" pitchFamily="34" charset="0"/>
                <a:cs typeface="Verdana" pitchFamily="34" charset="0"/>
              </a:rPr>
              <a:t> </a:t>
            </a:r>
            <a:r>
              <a:rPr lang="it-IT" sz="2000" dirty="0" smtClean="0">
                <a:latin typeface="Verdana" pitchFamily="34" charset="0"/>
                <a:ea typeface="Verdana" pitchFamily="34" charset="0"/>
                <a:cs typeface="Verdana" pitchFamily="34" charset="0"/>
              </a:rPr>
              <a:t>sequences (August </a:t>
            </a:r>
            <a:r>
              <a:rPr lang="it-IT" sz="2000" dirty="0" smtClean="0">
                <a:latin typeface="Verdana" pitchFamily="34" charset="0"/>
                <a:ea typeface="Verdana" pitchFamily="34" charset="0"/>
                <a:cs typeface="Verdana" pitchFamily="34" charset="0"/>
              </a:rPr>
              <a:t>2016)</a:t>
            </a:r>
            <a:endParaRPr lang="it-IT" sz="200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it-IT" sz="2000" dirty="0">
                <a:solidFill>
                  <a:srgbClr val="FF0000"/>
                </a:solidFill>
                <a:effectLst>
                  <a:outerShdw blurRad="38100" dist="38100" dir="2700000" algn="tl">
                    <a:srgbClr val="000000">
                      <a:alpha val="43137"/>
                    </a:srgbClr>
                  </a:outerShdw>
                </a:effectLst>
                <a:latin typeface="Verdana" pitchFamily="34" charset="0"/>
              </a:rPr>
              <a:t>EMBL datalibrary </a:t>
            </a:r>
            <a:r>
              <a:rPr lang="it-IT" sz="2000" dirty="0" smtClean="0">
                <a:latin typeface="Verdana" pitchFamily="34" charset="0"/>
              </a:rPr>
              <a:t>(founded in 1980 at </a:t>
            </a:r>
            <a:r>
              <a:rPr lang="it-IT" sz="2000" dirty="0" smtClean="0">
                <a:effectLst>
                  <a:outerShdw blurRad="38100" dist="38100" dir="2700000" algn="tl">
                    <a:srgbClr val="000000">
                      <a:alpha val="43137"/>
                    </a:srgbClr>
                  </a:outerShdw>
                </a:effectLst>
                <a:latin typeface="Verdana" pitchFamily="34" charset="0"/>
              </a:rPr>
              <a:t>EMBL </a:t>
            </a:r>
            <a:r>
              <a:rPr lang="it-IT" sz="2000" dirty="0">
                <a:effectLst>
                  <a:outerShdw blurRad="38100" dist="38100" dir="2700000" algn="tl">
                    <a:srgbClr val="000000">
                      <a:alpha val="43137"/>
                    </a:srgbClr>
                  </a:outerShdw>
                </a:effectLst>
                <a:latin typeface="Verdana" pitchFamily="34" charset="0"/>
                <a:sym typeface="Symbol"/>
              </a:rPr>
              <a:t></a:t>
            </a:r>
            <a:r>
              <a:rPr lang="it-IT" sz="2000" dirty="0">
                <a:effectLst>
                  <a:outerShdw blurRad="38100" dist="38100" dir="2700000" algn="tl">
                    <a:srgbClr val="000000">
                      <a:alpha val="43137"/>
                    </a:srgbClr>
                  </a:outerShdw>
                </a:effectLst>
                <a:latin typeface="Verdana" pitchFamily="34" charset="0"/>
              </a:rPr>
              <a:t> </a:t>
            </a:r>
            <a:r>
              <a:rPr lang="it-IT" sz="2000" i="1" dirty="0">
                <a:effectLst>
                  <a:outerShdw blurRad="38100" dist="38100" dir="2700000" algn="tl">
                    <a:srgbClr val="000000">
                      <a:alpha val="43137"/>
                    </a:srgbClr>
                  </a:outerShdw>
                </a:effectLst>
                <a:latin typeface="Verdana" pitchFamily="34" charset="0"/>
              </a:rPr>
              <a:t>European Molecular Biology Laboratory</a:t>
            </a:r>
            <a:r>
              <a:rPr lang="it-IT" sz="2000" dirty="0">
                <a:latin typeface="Verdana" pitchFamily="34" charset="0"/>
              </a:rPr>
              <a:t>, </a:t>
            </a:r>
            <a:r>
              <a:rPr lang="it-IT" sz="2000" dirty="0" smtClean="0">
                <a:latin typeface="Verdana" pitchFamily="34" charset="0"/>
              </a:rPr>
              <a:t>in </a:t>
            </a:r>
            <a:r>
              <a:rPr lang="it-IT" sz="2000" dirty="0">
                <a:latin typeface="Verdana" pitchFamily="34" charset="0"/>
              </a:rPr>
              <a:t>Heidelberg, </a:t>
            </a:r>
            <a:r>
              <a:rPr lang="it-IT" sz="2000" dirty="0" smtClean="0">
                <a:latin typeface="Verdana" pitchFamily="34" charset="0"/>
              </a:rPr>
              <a:t>Germany, </a:t>
            </a:r>
            <a:r>
              <a:rPr lang="it-IT" sz="2000" dirty="0">
                <a:latin typeface="Verdana" pitchFamily="34" charset="0"/>
                <a:hlinkClick r:id="rId5"/>
              </a:rPr>
              <a:t>http://www.embl.de</a:t>
            </a:r>
            <a:r>
              <a:rPr lang="it-IT" sz="2000" dirty="0">
                <a:latin typeface="Verdana" pitchFamily="34" charset="0"/>
              </a:rPr>
              <a:t>)</a:t>
            </a:r>
          </a:p>
          <a:p>
            <a:pPr marL="800100" lvl="1" indent="-342900" algn="just">
              <a:spcBef>
                <a:spcPts val="0"/>
              </a:spcBef>
              <a:buSzPct val="70000"/>
              <a:buFontTx/>
              <a:buBlip>
                <a:blip r:embed="rId3"/>
              </a:buBlip>
              <a:defRPr/>
            </a:pPr>
            <a:r>
              <a:rPr lang="it-IT" sz="2000" dirty="0">
                <a:solidFill>
                  <a:srgbClr val="FF0000"/>
                </a:solidFill>
                <a:effectLst>
                  <a:outerShdw blurRad="38100" dist="38100" dir="2700000" algn="tl">
                    <a:srgbClr val="000000">
                      <a:alpha val="43137"/>
                    </a:srgbClr>
                  </a:outerShdw>
                </a:effectLst>
                <a:latin typeface="Verdana" pitchFamily="34" charset="0"/>
              </a:rPr>
              <a:t>DDBJ</a:t>
            </a:r>
            <a:r>
              <a:rPr lang="it-IT" sz="2000" dirty="0">
                <a:latin typeface="Verdana" pitchFamily="34" charset="0"/>
              </a:rPr>
              <a:t> (</a:t>
            </a:r>
            <a:r>
              <a:rPr lang="it-IT" sz="2000" i="1" dirty="0">
                <a:effectLst>
                  <a:outerShdw blurRad="38100" dist="38100" dir="2700000" algn="tl">
                    <a:srgbClr val="000000">
                      <a:alpha val="43137"/>
                    </a:srgbClr>
                  </a:outerShdw>
                </a:effectLst>
                <a:latin typeface="Verdana" pitchFamily="34" charset="0"/>
              </a:rPr>
              <a:t>DNA DataBase of Japan</a:t>
            </a:r>
            <a:r>
              <a:rPr lang="it-IT" sz="2000" dirty="0">
                <a:latin typeface="Verdana" pitchFamily="34" charset="0"/>
              </a:rPr>
              <a:t>, </a:t>
            </a:r>
            <a:r>
              <a:rPr lang="it-IT" sz="2000" dirty="0" smtClean="0">
                <a:latin typeface="Verdana" pitchFamily="34" charset="0"/>
              </a:rPr>
              <a:t>constituted in 1986 by the </a:t>
            </a:r>
            <a:r>
              <a:rPr lang="it-IT" sz="2000" i="1" dirty="0">
                <a:effectLst>
                  <a:outerShdw blurRad="38100" dist="38100" dir="2700000" algn="tl">
                    <a:srgbClr val="000000">
                      <a:alpha val="43137"/>
                    </a:srgbClr>
                  </a:outerShdw>
                </a:effectLst>
                <a:latin typeface="Verdana" pitchFamily="34" charset="0"/>
              </a:rPr>
              <a:t>National Institute of Genetics </a:t>
            </a:r>
            <a:r>
              <a:rPr lang="it-IT" sz="2000" dirty="0" smtClean="0">
                <a:latin typeface="Verdana" pitchFamily="34" charset="0"/>
              </a:rPr>
              <a:t>in Mishima, Japan, </a:t>
            </a:r>
            <a:r>
              <a:rPr lang="it-IT" sz="2000" dirty="0">
                <a:latin typeface="Verdana" pitchFamily="34" charset="0"/>
                <a:hlinkClick r:id="rId6"/>
              </a:rPr>
              <a:t>http://www.ddbj.nig.ac.jp/index-e.html</a:t>
            </a:r>
            <a:r>
              <a:rPr lang="it-IT" sz="2000" dirty="0">
                <a:latin typeface="Verdana" pitchFamily="34" charset="0"/>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F1AAB352-3D1E-4272-8013-BDD1F4694778}" type="slidenum">
              <a:rPr lang="it-IT" sz="1400"/>
              <a:pPr algn="r"/>
              <a:t>82</a:t>
            </a:fld>
            <a:endParaRPr lang="it-IT" sz="1400"/>
          </a:p>
        </p:txBody>
      </p:sp>
      <p:sp>
        <p:nvSpPr>
          <p:cNvPr id="80900" name="Rectangle 3"/>
          <p:cNvSpPr txBox="1">
            <a:spLocks noChangeArrowheads="1"/>
          </p:cNvSpPr>
          <p:nvPr/>
        </p:nvSpPr>
        <p:spPr bwMode="auto">
          <a:xfrm>
            <a:off x="457200" y="1600200"/>
            <a:ext cx="8305800" cy="3733800"/>
          </a:xfrm>
          <a:prstGeom prst="rect">
            <a:avLst/>
          </a:prstGeom>
          <a:noFill/>
          <a:ln w="9525">
            <a:noFill/>
            <a:miter lim="800000"/>
            <a:headEnd/>
            <a:tailEnd/>
          </a:ln>
        </p:spPr>
        <p:txBody>
          <a:bodyPr/>
          <a:lstStyle/>
          <a:p>
            <a:pPr marL="342900" indent="-342900" algn="just">
              <a:buBlip>
                <a:blip r:embed="rId2"/>
              </a:buBlip>
            </a:pPr>
            <a:r>
              <a:rPr lang="en-US" sz="2400" dirty="0" smtClean="0">
                <a:latin typeface="Verdana" pitchFamily="34" charset="0"/>
                <a:ea typeface="Verdana" pitchFamily="34" charset="0"/>
                <a:cs typeface="Verdana" pitchFamily="34" charset="0"/>
              </a:rPr>
              <a:t>Among the three main biological databanks, an international agreement has been established to ensure that DNA data are kept consistent (daily updates made ​​in each bank are automatically transferred to the others)</a:t>
            </a:r>
          </a:p>
          <a:p>
            <a:pPr marL="342900" indent="-342900" algn="just">
              <a:buBlip>
                <a:blip r:embed="rId2"/>
              </a:buBlip>
            </a:pPr>
            <a:endParaRPr lang="en-US" sz="1000" dirty="0" smtClean="0">
              <a:latin typeface="Verdana" pitchFamily="34" charset="0"/>
              <a:ea typeface="Verdana" pitchFamily="34" charset="0"/>
              <a:cs typeface="Verdana" pitchFamily="34" charset="0"/>
            </a:endParaRPr>
          </a:p>
          <a:p>
            <a:pPr marL="342900" indent="-342900" algn="just">
              <a:buBlip>
                <a:blip r:embed="rId2"/>
              </a:buBlip>
            </a:pPr>
            <a:r>
              <a:rPr lang="en-US" sz="2400" dirty="0" smtClean="0">
                <a:latin typeface="Verdana" pitchFamily="34" charset="0"/>
                <a:ea typeface="Verdana" pitchFamily="34" charset="0"/>
                <a:cs typeface="Verdana" pitchFamily="34" charset="0"/>
              </a:rPr>
              <a:t>Moreover, the three institutions cooperate to share and make publicly available all the data they collect, that differ only in the format in which they are released</a:t>
            </a:r>
          </a:p>
          <a:p>
            <a:pPr marL="342900" indent="-342900" algn="just"/>
            <a:endParaRPr lang="it-IT" sz="2200" dirty="0">
              <a:latin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Primary biobanks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28600" y="1219200"/>
            <a:ext cx="5868000" cy="3311259"/>
          </a:xfrm>
          <a:prstGeom prst="rect">
            <a:avLst/>
          </a:prstGeom>
          <a:noFill/>
          <a:ln w="38100" cmpd="dbl">
            <a:solidFill>
              <a:srgbClr val="FF0000"/>
            </a:solidFill>
            <a:miter lim="800000"/>
            <a:headEnd/>
            <a:tailEnd/>
          </a:ln>
        </p:spPr>
      </p:pic>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NCBI </a:t>
            </a:r>
            <a:r>
              <a:rPr lang="it-IT" dirty="0" smtClean="0">
                <a:effectLst>
                  <a:outerShdw blurRad="38100" dist="38100" dir="2700000" algn="tl">
                    <a:srgbClr val="000000">
                      <a:alpha val="43137"/>
                    </a:srgbClr>
                  </a:outerShdw>
                </a:effectLst>
                <a:latin typeface="Verdana" pitchFamily="34" charset="0"/>
                <a:sym typeface="Symbol"/>
              </a:rPr>
              <a:t> 1</a:t>
            </a:r>
            <a:r>
              <a:rPr lang="it-IT" dirty="0" smtClean="0">
                <a:effectLst>
                  <a:outerShdw blurRad="38100" dist="38100" dir="2700000" algn="tl">
                    <a:srgbClr val="000000">
                      <a:alpha val="43137"/>
                    </a:srgbClr>
                  </a:outerShdw>
                </a:effectLst>
                <a:latin typeface="Verdana" pitchFamily="34" charset="0"/>
              </a:rPr>
              <a:t> </a:t>
            </a:r>
          </a:p>
        </p:txBody>
      </p:sp>
      <p:sp>
        <p:nvSpPr>
          <p:cNvPr id="8192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5454B2E-9E1F-4A99-8231-510FC1AD7D3F}" type="slidenum">
              <a:rPr lang="it-IT" sz="1400"/>
              <a:pPr algn="r"/>
              <a:t>83</a:t>
            </a:fld>
            <a:endParaRPr lang="it-IT" sz="1400"/>
          </a:p>
        </p:txBody>
      </p:sp>
      <p:sp>
        <p:nvSpPr>
          <p:cNvPr id="7" name="TextBox 6"/>
          <p:cNvSpPr txBox="1"/>
          <p:nvPr/>
        </p:nvSpPr>
        <p:spPr>
          <a:xfrm>
            <a:off x="6172200" y="1066800"/>
            <a:ext cx="2971800" cy="2462213"/>
          </a:xfrm>
          <a:prstGeom prst="rect">
            <a:avLst/>
          </a:prstGeom>
          <a:noFill/>
        </p:spPr>
        <p:txBody>
          <a:bodyPr wrap="square" rtlCol="0">
            <a:spAutoFit/>
          </a:bodyPr>
          <a:lstStyle/>
          <a:p>
            <a:pPr algn="just"/>
            <a:r>
              <a:rPr lang="en-US" sz="1400" dirty="0" smtClean="0">
                <a:latin typeface="Verdana" pitchFamily="34" charset="0"/>
                <a:ea typeface="Verdana" pitchFamily="34" charset="0"/>
                <a:cs typeface="Verdana" pitchFamily="34" charset="0"/>
              </a:rPr>
              <a:t>The Agc1 deficit is a </a:t>
            </a:r>
            <a:r>
              <a:rPr lang="en-US" sz="1400" dirty="0" err="1" smtClean="0">
                <a:latin typeface="Verdana" pitchFamily="34" charset="0"/>
                <a:ea typeface="Verdana" pitchFamily="34" charset="0"/>
                <a:cs typeface="Verdana" pitchFamily="34" charset="0"/>
              </a:rPr>
              <a:t>neuro</a:t>
            </a:r>
            <a:r>
              <a:rPr lang="en-US" sz="1400" dirty="0" smtClean="0">
                <a:latin typeface="Verdana" pitchFamily="34" charset="0"/>
                <a:ea typeface="Verdana" pitchFamily="34" charset="0"/>
                <a:cs typeface="Verdana" pitchFamily="34" charset="0"/>
              </a:rPr>
              <a:t>-degenerative syndrome that causes a reduction of the content of myelin, the sheath surrounding nervous cells in the brain. Since the very first months of life, it implies severe psychomotor problems, seizures and difficulties in breathing and in movements controlling.</a:t>
            </a:r>
            <a:endParaRPr lang="it-IT" sz="1400" dirty="0">
              <a:latin typeface="Verdana" pitchFamily="34" charset="0"/>
              <a:ea typeface="Verdana" pitchFamily="34" charset="0"/>
              <a:cs typeface="Verdan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3200400" y="3488842"/>
            <a:ext cx="5868000" cy="3292958"/>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NCBI </a:t>
            </a:r>
            <a:r>
              <a:rPr lang="it-IT" dirty="0" smtClean="0">
                <a:effectLst>
                  <a:outerShdw blurRad="38100" dist="38100" dir="2700000" algn="tl">
                    <a:srgbClr val="000000">
                      <a:alpha val="43137"/>
                    </a:srgbClr>
                  </a:outerShdw>
                </a:effectLst>
                <a:latin typeface="Verdana" pitchFamily="34" charset="0"/>
                <a:sym typeface="Symbol"/>
              </a:rPr>
              <a:t> 2</a:t>
            </a:r>
            <a:r>
              <a:rPr lang="it-IT" dirty="0" smtClean="0">
                <a:effectLst>
                  <a:outerShdw blurRad="38100" dist="38100" dir="2700000" algn="tl">
                    <a:srgbClr val="000000">
                      <a:alpha val="43137"/>
                    </a:srgbClr>
                  </a:outerShdw>
                </a:effectLst>
                <a:latin typeface="Verdana" pitchFamily="34" charset="0"/>
              </a:rPr>
              <a:t> </a:t>
            </a:r>
          </a:p>
        </p:txBody>
      </p:sp>
      <p:sp>
        <p:nvSpPr>
          <p:cNvPr id="8294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509F9D51-5E27-4DCA-A323-C56183ECFC8C}" type="slidenum">
              <a:rPr lang="it-IT" sz="1400"/>
              <a:pPr algn="r"/>
              <a:t>84</a:t>
            </a:fld>
            <a:endParaRPr lang="it-IT" sz="1400"/>
          </a:p>
        </p:txBody>
      </p:sp>
      <p:sp>
        <p:nvSpPr>
          <p:cNvPr id="6" name="Rectangle 3"/>
          <p:cNvSpPr txBox="1">
            <a:spLocks noChangeArrowheads="1"/>
          </p:cNvSpPr>
          <p:nvPr/>
        </p:nvSpPr>
        <p:spPr bwMode="auto">
          <a:xfrm>
            <a:off x="457200" y="1295400"/>
            <a:ext cx="8305800" cy="51054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latin typeface="Verdana" pitchFamily="34" charset="0"/>
                <a:ea typeface="Verdana" pitchFamily="34" charset="0"/>
                <a:cs typeface="Verdana" pitchFamily="34" charset="0"/>
              </a:rPr>
              <a:t>NCBI is a database of genetic sequences, owned by the USA National Institute of Health; it contains an annotated collection of all publicly available DNA sequences</a:t>
            </a: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Access to data through </a:t>
            </a:r>
            <a:r>
              <a:rPr lang="en-US"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ENTREZ</a:t>
            </a:r>
            <a:r>
              <a:rPr lang="en-US" sz="2200" dirty="0" smtClean="0">
                <a:latin typeface="Verdana" pitchFamily="34" charset="0"/>
                <a:ea typeface="Verdana" pitchFamily="34" charset="0"/>
                <a:cs typeface="Verdana" pitchFamily="34" charset="0"/>
              </a:rPr>
              <a:t>, the query system used for all the different databases managed by NCBI, which therefore constitutes a complete hub to search for information</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Available via web, for the search and the extraction of information from databases of nucleotide and protein sequences, from the bibliographic database </a:t>
            </a:r>
            <a:r>
              <a:rPr lang="en-US" sz="2000"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PubMed</a:t>
            </a:r>
            <a:r>
              <a:rPr lang="en-US" sz="2000" dirty="0" smtClean="0">
                <a:latin typeface="Verdana" pitchFamily="34" charset="0"/>
                <a:ea typeface="Verdana" pitchFamily="34" charset="0"/>
                <a:cs typeface="Verdana" pitchFamily="34" charset="0"/>
              </a:rPr>
              <a:t>, the database of </a:t>
            </a:r>
            <a:r>
              <a:rPr lang="en-US" sz="2000" dirty="0" err="1" smtClean="0">
                <a:latin typeface="Verdana" pitchFamily="34" charset="0"/>
                <a:ea typeface="Verdana" pitchFamily="34" charset="0"/>
                <a:cs typeface="Verdana" pitchFamily="34" charset="0"/>
              </a:rPr>
              <a:t>Mendelian</a:t>
            </a:r>
            <a:r>
              <a:rPr lang="en-US" sz="2000" dirty="0" smtClean="0">
                <a:latin typeface="Verdana" pitchFamily="34" charset="0"/>
                <a:ea typeface="Verdana" pitchFamily="34" charset="0"/>
                <a:cs typeface="Verdana" pitchFamily="34" charset="0"/>
              </a:rPr>
              <a:t> diseases </a:t>
            </a: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OMIM</a:t>
            </a:r>
            <a:r>
              <a:rPr lang="en-US" sz="2000" dirty="0" smtClean="0">
                <a:latin typeface="Verdana" pitchFamily="34" charset="0"/>
                <a:ea typeface="Verdana" pitchFamily="34" charset="0"/>
                <a:cs typeface="Verdana" pitchFamily="34" charset="0"/>
              </a:rPr>
              <a:t>, and any database developed by NCBI </a:t>
            </a:r>
          </a:p>
          <a:p>
            <a:pPr marL="800100" lvl="1" indent="-342900" algn="just">
              <a:buSzPct val="70000"/>
              <a:buFontTx/>
              <a:buBlip>
                <a:blip r:embed="rId3"/>
              </a:buBlip>
              <a:defRPr/>
            </a:pPr>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Closed system: the software that runs the system cannot be downloaded</a:t>
            </a:r>
            <a:endPar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342900" indent="-342900" algn="just">
              <a:buFontTx/>
              <a:buBlip>
                <a:blip r:embed="rId2"/>
              </a:buBlip>
              <a:defRPr/>
            </a:pPr>
            <a:endParaRPr lang="it-IT" sz="2200" dirty="0">
              <a:latin typeface="Verdana"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NCBI </a:t>
            </a:r>
            <a:r>
              <a:rPr lang="it-IT" dirty="0" smtClean="0">
                <a:effectLst>
                  <a:outerShdw blurRad="38100" dist="38100" dir="2700000" algn="tl">
                    <a:srgbClr val="000000">
                      <a:alpha val="43137"/>
                    </a:srgbClr>
                  </a:outerShdw>
                </a:effectLst>
                <a:latin typeface="Verdana" pitchFamily="34" charset="0"/>
                <a:sym typeface="Symbol" pitchFamily="18" charset="2"/>
              </a:rPr>
              <a:t> 3</a:t>
            </a:r>
            <a:endParaRPr lang="it-IT" dirty="0" smtClean="0">
              <a:effectLst>
                <a:outerShdw blurRad="38100" dist="38100" dir="2700000" algn="tl">
                  <a:srgbClr val="000000">
                    <a:alpha val="43137"/>
                  </a:srgbClr>
                </a:outerShdw>
              </a:effectLst>
              <a:latin typeface="Verdana" pitchFamily="34" charset="0"/>
            </a:endParaRPr>
          </a:p>
        </p:txBody>
      </p:sp>
      <p:sp>
        <p:nvSpPr>
          <p:cNvPr id="8397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AC4EEC66-0AF9-4468-ACF6-63107A4BCEE4}" type="slidenum">
              <a:rPr lang="it-IT" sz="1400"/>
              <a:pPr algn="r"/>
              <a:t>85</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latin typeface="Verdana" pitchFamily="34" charset="0"/>
              </a:rPr>
              <a:t>Main databases </a:t>
            </a:r>
            <a:r>
              <a:rPr lang="it-IT" sz="2200" dirty="0">
                <a:latin typeface="Verdana" pitchFamily="34" charset="0"/>
              </a:rPr>
              <a:t>in </a:t>
            </a:r>
            <a:r>
              <a:rPr lang="it-IT" sz="2200" dirty="0">
                <a:effectLst>
                  <a:outerShdw blurRad="38100" dist="38100" dir="2700000" algn="tl">
                    <a:srgbClr val="C0C0C0"/>
                  </a:outerShdw>
                </a:effectLst>
                <a:latin typeface="Verdana" pitchFamily="34" charset="0"/>
              </a:rPr>
              <a:t>NCBI</a:t>
            </a:r>
            <a:r>
              <a:rPr lang="it-IT" sz="2200" dirty="0">
                <a:latin typeface="Verdana" pitchFamily="34" charset="0"/>
              </a:rPr>
              <a:t>:</a:t>
            </a:r>
          </a:p>
          <a:p>
            <a:pPr marL="800100" lvl="1" indent="-342900" algn="just">
              <a:buSzPct val="70000"/>
              <a:buFontTx/>
              <a:buBlip>
                <a:blip r:embed="rId3"/>
              </a:buBlip>
              <a:defRPr/>
            </a:pPr>
            <a:r>
              <a:rPr lang="it-IT" sz="2000" dirty="0">
                <a:solidFill>
                  <a:srgbClr val="0070C0"/>
                </a:solidFill>
                <a:effectLst>
                  <a:outerShdw blurRad="38100" dist="38100" dir="2700000" algn="tl">
                    <a:srgbClr val="000000">
                      <a:alpha val="43137"/>
                    </a:srgbClr>
                  </a:outerShdw>
                </a:effectLst>
                <a:latin typeface="Verdana" pitchFamily="34" charset="0"/>
              </a:rPr>
              <a:t>Gene:</a:t>
            </a:r>
            <a:r>
              <a:rPr lang="it-IT" sz="2000" dirty="0">
                <a:latin typeface="Verdana" pitchFamily="34" charset="0"/>
              </a:rPr>
              <a:t> </a:t>
            </a:r>
            <a:r>
              <a:rPr lang="it-IT" sz="2000" dirty="0" smtClean="0">
                <a:latin typeface="Verdana" pitchFamily="34" charset="0"/>
                <a:ea typeface="Verdana" pitchFamily="34" charset="0"/>
                <a:cs typeface="Verdana" pitchFamily="34" charset="0"/>
              </a:rPr>
              <a:t>It </a:t>
            </a:r>
            <a:r>
              <a:rPr lang="en-US" sz="2000" dirty="0" smtClean="0">
                <a:latin typeface="Verdana" pitchFamily="34" charset="0"/>
                <a:ea typeface="Verdana" pitchFamily="34" charset="0"/>
                <a:cs typeface="Verdana" pitchFamily="34" charset="0"/>
              </a:rPr>
              <a:t>contains data related to the genes of all the characterized species, such as gene structure and genomic context, </a:t>
            </a:r>
            <a:r>
              <a:rPr lang="en-US" sz="2000" dirty="0" err="1" smtClean="0">
                <a:latin typeface="Verdana" pitchFamily="34" charset="0"/>
                <a:ea typeface="Verdana" pitchFamily="34" charset="0"/>
                <a:cs typeface="Verdana" pitchFamily="34" charset="0"/>
              </a:rPr>
              <a:t>ontologies</a:t>
            </a:r>
            <a:r>
              <a:rPr lang="en-US" sz="2000" dirty="0" smtClean="0">
                <a:latin typeface="Verdana" pitchFamily="34" charset="0"/>
                <a:ea typeface="Verdana" pitchFamily="34" charset="0"/>
                <a:cs typeface="Verdana" pitchFamily="34" charset="0"/>
              </a:rPr>
              <a:t>, interactions with other genes and links to related sequences and scientific publications </a:t>
            </a:r>
          </a:p>
          <a:p>
            <a:pPr marL="800100" lvl="1" indent="-342900" algn="just">
              <a:buSzPct val="70000"/>
              <a:buFontTx/>
              <a:buBlip>
                <a:blip r:embed="rId3"/>
              </a:buBlip>
              <a:defRPr/>
            </a:pPr>
            <a:r>
              <a:rPr lang="it-IT" sz="2000" dirty="0" smtClean="0">
                <a:solidFill>
                  <a:srgbClr val="0070C0"/>
                </a:solidFill>
                <a:effectLst>
                  <a:outerShdw blurRad="38100" dist="38100" dir="2700000" algn="tl">
                    <a:srgbClr val="000000">
                      <a:alpha val="43137"/>
                    </a:srgbClr>
                  </a:outerShdw>
                </a:effectLst>
                <a:latin typeface="Verdana" pitchFamily="34" charset="0"/>
              </a:rPr>
              <a:t>Nucleotide</a:t>
            </a:r>
            <a:r>
              <a:rPr lang="it-IT" sz="2000" dirty="0">
                <a:solidFill>
                  <a:srgbClr val="0070C0"/>
                </a:solidFill>
                <a:effectLst>
                  <a:outerShdw blurRad="38100" dist="38100" dir="2700000" algn="tl">
                    <a:srgbClr val="000000">
                      <a:alpha val="43137"/>
                    </a:srgbClr>
                  </a:outerShdw>
                </a:effectLst>
                <a:latin typeface="Verdana" pitchFamily="34" charset="0"/>
              </a:rPr>
              <a:t>: </a:t>
            </a:r>
            <a:r>
              <a:rPr lang="en-US" sz="2000" dirty="0" smtClean="0">
                <a:latin typeface="Verdana" pitchFamily="34" charset="0"/>
                <a:ea typeface="Verdana" pitchFamily="34" charset="0"/>
                <a:cs typeface="Verdana" pitchFamily="34" charset="0"/>
              </a:rPr>
              <a:t>It contains the nucleotide non/coding sequences of all the characterized species</a:t>
            </a:r>
            <a:endParaRPr lang="it-IT" sz="20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000" dirty="0">
                <a:solidFill>
                  <a:srgbClr val="0070C0"/>
                </a:solidFill>
                <a:effectLst>
                  <a:outerShdw blurRad="38100" dist="38100" dir="2700000" algn="tl">
                    <a:srgbClr val="000000">
                      <a:alpha val="43137"/>
                    </a:srgbClr>
                  </a:outerShdw>
                </a:effectLst>
                <a:latin typeface="Verdana" pitchFamily="34" charset="0"/>
              </a:rPr>
              <a:t>Protein:</a:t>
            </a:r>
            <a:r>
              <a:rPr lang="it-IT" sz="2000" dirty="0">
                <a:latin typeface="Verdana" pitchFamily="34" charset="0"/>
              </a:rPr>
              <a:t> </a:t>
            </a:r>
            <a:r>
              <a:rPr lang="it-IT" sz="2000" dirty="0" smtClean="0">
                <a:latin typeface="Verdana" pitchFamily="34" charset="0"/>
                <a:ea typeface="Verdana" pitchFamily="34" charset="0"/>
                <a:cs typeface="Verdana" pitchFamily="34" charset="0"/>
              </a:rPr>
              <a:t>It </a:t>
            </a:r>
            <a:r>
              <a:rPr lang="en-US" sz="2000" dirty="0" smtClean="0">
                <a:latin typeface="Verdana" pitchFamily="34" charset="0"/>
                <a:ea typeface="Verdana" pitchFamily="34" charset="0"/>
                <a:cs typeface="Verdana" pitchFamily="34" charset="0"/>
              </a:rPr>
              <a:t>shares the same structure of Nucleotide, but it contains amino acid sequences</a:t>
            </a:r>
            <a:endParaRPr lang="it-IT" sz="2000" dirty="0" smtClean="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000" dirty="0" smtClean="0">
                <a:solidFill>
                  <a:srgbClr val="0070C0"/>
                </a:solidFill>
                <a:effectLst>
                  <a:outerShdw blurRad="38100" dist="38100" dir="2700000" algn="tl">
                    <a:srgbClr val="000000">
                      <a:alpha val="43137"/>
                    </a:srgbClr>
                  </a:outerShdw>
                </a:effectLst>
                <a:latin typeface="Verdana" pitchFamily="34" charset="0"/>
              </a:rPr>
              <a:t>PubMed</a:t>
            </a:r>
            <a:r>
              <a:rPr lang="it-IT" sz="2000" dirty="0">
                <a:solidFill>
                  <a:srgbClr val="0070C0"/>
                </a:solidFill>
                <a:effectLst>
                  <a:outerShdw blurRad="38100" dist="38100" dir="2700000" algn="tl">
                    <a:srgbClr val="000000">
                      <a:alpha val="43137"/>
                    </a:srgbClr>
                  </a:outerShdw>
                </a:effectLst>
                <a:latin typeface="Verdana" pitchFamily="34" charset="0"/>
              </a:rPr>
              <a:t>:</a:t>
            </a:r>
            <a:r>
              <a:rPr lang="it-IT" sz="2000" dirty="0">
                <a:latin typeface="Verdana" pitchFamily="34" charset="0"/>
              </a:rPr>
              <a:t> </a:t>
            </a:r>
            <a:r>
              <a:rPr lang="it-IT" sz="2000" dirty="0" smtClean="0">
                <a:latin typeface="Verdana" pitchFamily="34" charset="0"/>
              </a:rPr>
              <a:t>It </a:t>
            </a:r>
            <a:r>
              <a:rPr lang="en-US" sz="2000" dirty="0" smtClean="0">
                <a:latin typeface="Verdana" pitchFamily="34" charset="0"/>
                <a:ea typeface="Verdana" pitchFamily="34" charset="0"/>
                <a:cs typeface="Verdana" pitchFamily="34" charset="0"/>
              </a:rPr>
              <a:t>is the database of scientific biological and biomedical publications; the abstract is available for each paper; </a:t>
            </a:r>
            <a:r>
              <a:rPr lang="en-US" sz="2000" dirty="0" err="1" smtClean="0">
                <a:latin typeface="Verdana" pitchFamily="34" charset="0"/>
                <a:ea typeface="Verdana" pitchFamily="34" charset="0"/>
                <a:cs typeface="Verdana" pitchFamily="34" charset="0"/>
              </a:rPr>
              <a:t>PubMed</a:t>
            </a:r>
            <a:r>
              <a:rPr lang="en-US" sz="2000" dirty="0" smtClean="0">
                <a:latin typeface="Verdana" pitchFamily="34" charset="0"/>
                <a:ea typeface="Verdana" pitchFamily="34" charset="0"/>
                <a:cs typeface="Verdana" pitchFamily="34" charset="0"/>
              </a:rPr>
              <a:t> Central contains </a:t>
            </a:r>
            <a:r>
              <a:rPr lang="en-US" sz="2000" dirty="0" err="1" smtClean="0">
                <a:latin typeface="Verdana" pitchFamily="34" charset="0"/>
                <a:ea typeface="Verdana" pitchFamily="34" charset="0"/>
                <a:cs typeface="Verdana" pitchFamily="34" charset="0"/>
              </a:rPr>
              <a:t>full</a:t>
            </a:r>
            <a:r>
              <a:rPr lang="en-US" sz="2000" dirty="0" err="1" smtClean="0">
                <a:latin typeface="Verdana" pitchFamily="34" charset="0"/>
                <a:ea typeface="Verdana" pitchFamily="34" charset="0"/>
                <a:cs typeface="Verdana" pitchFamily="34" charset="0"/>
                <a:sym typeface="Symbol"/>
              </a:rPr>
              <a:t></a:t>
            </a:r>
            <a:r>
              <a:rPr lang="en-US" sz="2000" dirty="0" err="1" smtClean="0">
                <a:latin typeface="Verdana" pitchFamily="34" charset="0"/>
                <a:ea typeface="Verdana" pitchFamily="34" charset="0"/>
                <a:cs typeface="Verdana" pitchFamily="34" charset="0"/>
              </a:rPr>
              <a:t>text</a:t>
            </a:r>
            <a:r>
              <a:rPr lang="en-US" sz="2000" dirty="0" smtClean="0">
                <a:latin typeface="Verdana" pitchFamily="34" charset="0"/>
                <a:ea typeface="Verdana" pitchFamily="34" charset="0"/>
                <a:cs typeface="Verdana" pitchFamily="34" charset="0"/>
              </a:rPr>
              <a:t> articles available for free download</a:t>
            </a:r>
            <a:endParaRPr lang="it-IT" sz="2000" dirty="0" smtClean="0">
              <a:latin typeface="Verdana" pitchFamily="34" charset="0"/>
            </a:endParaRPr>
          </a:p>
          <a:p>
            <a:pPr marL="800100" lvl="1" indent="-342900" algn="just">
              <a:buSzPct val="70000"/>
              <a:buFontTx/>
              <a:buBlip>
                <a:blip r:embed="rId3"/>
              </a:buBlip>
              <a:defRPr/>
            </a:pPr>
            <a:endParaRPr lang="it-IT" sz="2200" dirty="0">
              <a:latin typeface="Verdana" pitchFamily="34"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NCBI </a:t>
            </a:r>
            <a:r>
              <a:rPr lang="it-IT" dirty="0" smtClean="0">
                <a:effectLst>
                  <a:outerShdw blurRad="38100" dist="38100" dir="2700000" algn="tl">
                    <a:srgbClr val="000000">
                      <a:alpha val="43137"/>
                    </a:srgbClr>
                  </a:outerShdw>
                </a:effectLst>
                <a:latin typeface="Verdana" pitchFamily="34" charset="0"/>
                <a:sym typeface="Symbol"/>
              </a:rPr>
              <a:t> 4</a:t>
            </a:r>
            <a:r>
              <a:rPr lang="it-IT" dirty="0" smtClean="0">
                <a:effectLst>
                  <a:outerShdw blurRad="38100" dist="38100" dir="2700000" algn="tl">
                    <a:srgbClr val="000000">
                      <a:alpha val="43137"/>
                    </a:srgbClr>
                  </a:outerShdw>
                </a:effectLst>
                <a:latin typeface="Verdana" pitchFamily="34" charset="0"/>
              </a:rPr>
              <a:t> </a:t>
            </a:r>
          </a:p>
        </p:txBody>
      </p:sp>
      <p:sp>
        <p:nvSpPr>
          <p:cNvPr id="8499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C69476C2-2E75-4262-AECF-2FD5B3B7F9A8}" type="slidenum">
              <a:rPr lang="it-IT" sz="1400"/>
              <a:pPr algn="r"/>
              <a:t>86</a:t>
            </a:fld>
            <a:endParaRPr lang="it-IT" sz="1400"/>
          </a:p>
        </p:txBody>
      </p:sp>
      <p:sp>
        <p:nvSpPr>
          <p:cNvPr id="6"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200" dirty="0">
                <a:effectLst>
                  <a:outerShdw blurRad="38100" dist="38100" dir="2700000" algn="tl">
                    <a:srgbClr val="000000">
                      <a:alpha val="43137"/>
                    </a:srgbClr>
                  </a:outerShdw>
                </a:effectLst>
                <a:latin typeface="Verdana" pitchFamily="34" charset="0"/>
              </a:rPr>
              <a:t>Entrez</a:t>
            </a:r>
            <a:r>
              <a:rPr lang="it-IT" sz="2200" dirty="0">
                <a:latin typeface="Verdana" pitchFamily="34" charset="0"/>
              </a:rPr>
              <a:t> </a:t>
            </a:r>
            <a:r>
              <a:rPr lang="en-US" sz="2200" dirty="0" smtClean="0">
                <a:latin typeface="Verdana" pitchFamily="34" charset="0"/>
                <a:ea typeface="Verdana" pitchFamily="34" charset="0"/>
                <a:cs typeface="Verdana" pitchFamily="34" charset="0"/>
              </a:rPr>
              <a:t>also provides the possibility to make </a:t>
            </a:r>
            <a:r>
              <a:rPr lang="en-US" sz="2200" dirty="0" err="1" smtClean="0">
                <a:latin typeface="Verdana" pitchFamily="34" charset="0"/>
                <a:ea typeface="Verdana" pitchFamily="34" charset="0"/>
                <a:cs typeface="Verdana" pitchFamily="34" charset="0"/>
              </a:rPr>
              <a:t>cross</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searching</a:t>
            </a:r>
            <a:r>
              <a:rPr lang="en-US" sz="2200" dirty="0" smtClean="0">
                <a:latin typeface="Verdana" pitchFamily="34" charset="0"/>
                <a:ea typeface="Verdana" pitchFamily="34" charset="0"/>
                <a:cs typeface="Verdana" pitchFamily="34" charset="0"/>
              </a:rPr>
              <a:t>, for collecting information from the various NCBI databases (</a:t>
            </a:r>
            <a:r>
              <a:rPr lang="en-US" sz="2200" dirty="0" err="1" smtClean="0">
                <a:latin typeface="Verdana" pitchFamily="34" charset="0"/>
                <a:ea typeface="Verdana" pitchFamily="34" charset="0"/>
                <a:cs typeface="Verdana" pitchFamily="34" charset="0"/>
              </a:rPr>
              <a:t>sequence</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structure</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genetic</a:t>
            </a:r>
            <a:r>
              <a:rPr lang="en-US" sz="2200" dirty="0" smtClean="0">
                <a:latin typeface="Verdana" pitchFamily="34" charset="0"/>
                <a:ea typeface="Verdana" pitchFamily="34" charset="0"/>
                <a:cs typeface="Verdana" pitchFamily="34" charset="0"/>
              </a:rPr>
              <a:t> </a:t>
            </a:r>
            <a:r>
              <a:rPr lang="en-US" sz="2200" dirty="0" err="1" smtClean="0">
                <a:latin typeface="Verdana" pitchFamily="34" charset="0"/>
                <a:ea typeface="Verdana" pitchFamily="34" charset="0"/>
                <a:cs typeface="Verdana" pitchFamily="34" charset="0"/>
              </a:rPr>
              <a:t>map</a:t>
            </a:r>
            <a:r>
              <a:rPr lang="en-US" sz="2200" dirty="0" err="1" smtClean="0">
                <a:latin typeface="Verdana" pitchFamily="34" charset="0"/>
                <a:ea typeface="Verdana" pitchFamily="34" charset="0"/>
                <a:cs typeface="Verdana" pitchFamily="34" charset="0"/>
                <a:sym typeface="Symbol"/>
              </a:rPr>
              <a:t></a:t>
            </a:r>
            <a:r>
              <a:rPr lang="en-US" sz="2200" dirty="0" err="1" smtClean="0">
                <a:latin typeface="Verdana" pitchFamily="34" charset="0"/>
                <a:ea typeface="Verdana" pitchFamily="34" charset="0"/>
                <a:cs typeface="Verdana" pitchFamily="34" charset="0"/>
              </a:rPr>
              <a:t>literature</a:t>
            </a:r>
            <a:r>
              <a:rPr lang="en-US" sz="2200" dirty="0" smtClean="0">
                <a:latin typeface="Verdana" pitchFamily="34" charset="0"/>
                <a:ea typeface="Verdana" pitchFamily="34" charset="0"/>
                <a:cs typeface="Verdana" pitchFamily="34" charset="0"/>
              </a:rPr>
              <a:t>)</a:t>
            </a:r>
            <a:endParaRPr lang="it-IT" sz="2200" dirty="0">
              <a:latin typeface="Verdana" pitchFamily="34" charset="0"/>
              <a:ea typeface="Verdana" pitchFamily="34" charset="0"/>
              <a:cs typeface="Verdana" pitchFamily="34" charset="0"/>
            </a:endParaRPr>
          </a:p>
        </p:txBody>
      </p:sp>
      <p:pic>
        <p:nvPicPr>
          <p:cNvPr id="84997" name="Picture 2"/>
          <p:cNvPicPr>
            <a:picLocks noChangeAspect="1" noChangeArrowheads="1"/>
          </p:cNvPicPr>
          <p:nvPr/>
        </p:nvPicPr>
        <p:blipFill>
          <a:blip r:embed="rId3" cstate="print"/>
          <a:srcRect/>
          <a:stretch>
            <a:fillRect/>
          </a:stretch>
        </p:blipFill>
        <p:spPr bwMode="auto">
          <a:xfrm>
            <a:off x="2743200" y="3276600"/>
            <a:ext cx="4572000" cy="2887663"/>
          </a:xfrm>
          <a:prstGeom prst="rect">
            <a:avLst/>
          </a:prstGeom>
          <a:noFill/>
          <a:ln w="38100" cmpd="dbl">
            <a:solidFill>
              <a:srgbClr val="FF0000"/>
            </a:solid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Protein databanks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8601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D865608-4C9B-40AA-9245-A88D982BC068}" type="slidenum">
              <a:rPr lang="it-IT" sz="1400"/>
              <a:pPr algn="r"/>
              <a:t>87</a:t>
            </a:fld>
            <a:endParaRPr lang="it-IT" sz="1400"/>
          </a:p>
        </p:txBody>
      </p:sp>
      <p:sp>
        <p:nvSpPr>
          <p:cNvPr id="86020"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pPr>
            <a:r>
              <a:rPr lang="it-IT" sz="2400" dirty="0" smtClean="0">
                <a:latin typeface="Verdana" pitchFamily="34" charset="0"/>
                <a:ea typeface="Verdana" pitchFamily="34" charset="0"/>
                <a:cs typeface="Verdana" pitchFamily="34" charset="0"/>
              </a:rPr>
              <a:t>Protein sequences may be obtained in the following ways:</a:t>
            </a:r>
            <a:endParaRPr lang="it-IT" sz="2400" dirty="0">
              <a:latin typeface="Verdana" pitchFamily="34" charset="0"/>
            </a:endParaRPr>
          </a:p>
          <a:p>
            <a:pPr marL="800100" lvl="1" indent="-342900" algn="just">
              <a:buSzPct val="70000"/>
              <a:buFontTx/>
              <a:buBlip>
                <a:blip r:embed="rId3"/>
              </a:buBlip>
            </a:pPr>
            <a:r>
              <a:rPr lang="it-IT" sz="2200" dirty="0" smtClean="0">
                <a:latin typeface="Verdana" pitchFamily="34" charset="0"/>
                <a:ea typeface="Verdana" pitchFamily="34" charset="0"/>
                <a:cs typeface="Verdana" pitchFamily="34" charset="0"/>
              </a:rPr>
              <a:t>Directly determining the protein sequence</a:t>
            </a:r>
          </a:p>
          <a:p>
            <a:pPr marL="800100" lvl="1" indent="-342900" algn="just">
              <a:buSzPct val="70000"/>
              <a:buFontTx/>
              <a:buBlip>
                <a:blip r:embed="rId3"/>
              </a:buBlip>
            </a:pPr>
            <a:r>
              <a:rPr lang="it-IT" sz="2200" dirty="0" smtClean="0">
                <a:latin typeface="Verdana" pitchFamily="34" charset="0"/>
                <a:ea typeface="Verdana" pitchFamily="34" charset="0"/>
                <a:cs typeface="Verdana" pitchFamily="34" charset="0"/>
              </a:rPr>
              <a:t>Translating the nucleotide sequences for which the function of the encoding gene has been identified or predicted</a:t>
            </a:r>
          </a:p>
          <a:p>
            <a:pPr marL="800100" lvl="1" indent="-342900" algn="just">
              <a:buSzPct val="70000"/>
              <a:buFontTx/>
              <a:buBlip>
                <a:blip r:embed="rId3"/>
              </a:buBlip>
            </a:pPr>
            <a:r>
              <a:rPr lang="it-IT" sz="2200" dirty="0" smtClean="0">
                <a:latin typeface="Verdana" pitchFamily="34" charset="0"/>
                <a:ea typeface="Verdana" pitchFamily="34" charset="0"/>
                <a:cs typeface="Verdana" pitchFamily="34" charset="0"/>
              </a:rPr>
              <a:t>Studying gene expressions</a:t>
            </a:r>
          </a:p>
          <a:p>
            <a:pPr marL="800100" lvl="1" indent="-342900" algn="just">
              <a:buSzPct val="70000"/>
              <a:buFontTx/>
              <a:buBlip>
                <a:blip r:embed="rId3"/>
              </a:buBlip>
            </a:pPr>
            <a:r>
              <a:rPr lang="it-IT" sz="2200" dirty="0" smtClean="0">
                <a:latin typeface="Verdana" pitchFamily="34" charset="0"/>
                <a:ea typeface="Verdana" pitchFamily="34" charset="0"/>
                <a:cs typeface="Verdana" pitchFamily="34" charset="0"/>
              </a:rPr>
              <a:t>Via crystallography, by the determination of secondary and tertiary structures</a:t>
            </a:r>
            <a:endParaRPr lang="it-IT" sz="2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3D27BDE-DA1F-457B-816F-061703653F8D}" type="slidenum">
              <a:rPr lang="it-IT" sz="1400"/>
              <a:pPr algn="r"/>
              <a:t>88</a:t>
            </a:fld>
            <a:endParaRPr lang="it-IT" sz="1400"/>
          </a:p>
        </p:txBody>
      </p:sp>
      <p:sp>
        <p:nvSpPr>
          <p:cNvPr id="74756" name="Rectangle 3"/>
          <p:cNvSpPr txBox="1">
            <a:spLocks noChangeArrowheads="1"/>
          </p:cNvSpPr>
          <p:nvPr/>
        </p:nvSpPr>
        <p:spPr bwMode="auto">
          <a:xfrm>
            <a:off x="457200" y="1295400"/>
            <a:ext cx="8305800" cy="5257800"/>
          </a:xfrm>
          <a:prstGeom prst="rect">
            <a:avLst/>
          </a:prstGeom>
          <a:noFill/>
          <a:ln w="9525">
            <a:noFill/>
            <a:miter lim="800000"/>
            <a:headEnd/>
            <a:tailEnd/>
          </a:ln>
        </p:spPr>
        <p:txBody>
          <a:bodyPr/>
          <a:lstStyle/>
          <a:p>
            <a:pPr marL="342900" indent="-342900" algn="just">
              <a:buFontTx/>
              <a:buBlip>
                <a:blip r:embed="rId2"/>
              </a:buBlip>
              <a:defRPr/>
            </a:pPr>
            <a:r>
              <a:rPr lang="it-IT" sz="2200" dirty="0">
                <a:solidFill>
                  <a:srgbClr val="FF0000"/>
                </a:solidFill>
                <a:effectLst>
                  <a:outerShdw blurRad="38100" dist="38100" dir="2700000" algn="tl">
                    <a:srgbClr val="000000">
                      <a:alpha val="43137"/>
                    </a:srgbClr>
                  </a:outerShdw>
                </a:effectLst>
                <a:latin typeface="Verdana" pitchFamily="34" charset="0"/>
              </a:rPr>
              <a:t>SWISS-PROT</a:t>
            </a:r>
            <a:r>
              <a:rPr lang="it-IT" sz="2200" b="1" dirty="0">
                <a:latin typeface="Verdana" pitchFamily="34" charset="0"/>
              </a:rPr>
              <a:t> </a:t>
            </a:r>
            <a:r>
              <a:rPr lang="it-IT" sz="2200" dirty="0">
                <a:latin typeface="Verdana" pitchFamily="34" charset="0"/>
              </a:rPr>
              <a:t>(</a:t>
            </a:r>
            <a:r>
              <a:rPr lang="it-IT" sz="2200" i="1" dirty="0">
                <a:effectLst>
                  <a:outerShdw blurRad="38100" dist="38100" dir="2700000" algn="tl">
                    <a:srgbClr val="000000">
                      <a:alpha val="43137"/>
                    </a:srgbClr>
                  </a:outerShdw>
                </a:effectLst>
                <a:latin typeface="Verdana" pitchFamily="34" charset="0"/>
              </a:rPr>
              <a:t>Protein knowledgebase</a:t>
            </a:r>
            <a:r>
              <a:rPr lang="it-IT" sz="2200" dirty="0">
                <a:latin typeface="Verdana" pitchFamily="34" charset="0"/>
              </a:rPr>
              <a:t>, 1986): </a:t>
            </a:r>
            <a:r>
              <a:rPr lang="it-IT" sz="2200" dirty="0" smtClean="0">
                <a:latin typeface="Verdana" pitchFamily="34" charset="0"/>
                <a:ea typeface="Verdana" pitchFamily="34" charset="0"/>
                <a:cs typeface="Verdana" pitchFamily="34" charset="0"/>
              </a:rPr>
              <a:t>reference database </a:t>
            </a:r>
            <a:r>
              <a:rPr lang="it-IT" sz="2200" dirty="0" smtClean="0">
                <a:latin typeface="Verdana" pitchFamily="34" charset="0"/>
                <a:ea typeface="Verdana" pitchFamily="34" charset="0"/>
                <a:cs typeface="Verdana" pitchFamily="34" charset="0"/>
              </a:rPr>
              <a:t>developed at the Swiss Institute of Bioinformatics (SIB) </a:t>
            </a:r>
            <a:r>
              <a:rPr lang="it-IT" sz="2200" dirty="0" smtClean="0">
                <a:latin typeface="Verdana" pitchFamily="34" charset="0"/>
                <a:ea typeface="Verdana" pitchFamily="34" charset="0"/>
                <a:cs typeface="Verdana" pitchFamily="34" charset="0"/>
              </a:rPr>
              <a:t>in </a:t>
            </a:r>
            <a:r>
              <a:rPr lang="it-IT" sz="2200" dirty="0" smtClean="0">
                <a:latin typeface="Verdana" pitchFamily="34" charset="0"/>
                <a:ea typeface="Verdana" pitchFamily="34" charset="0"/>
                <a:cs typeface="Verdana" pitchFamily="34" charset="0"/>
              </a:rPr>
              <a:t>Geneve, Switzerland; </a:t>
            </a:r>
            <a:r>
              <a:rPr lang="it-IT" sz="2200" dirty="0" smtClean="0">
                <a:latin typeface="Verdana" pitchFamily="34" charset="0"/>
                <a:ea typeface="Verdana" pitchFamily="34" charset="0"/>
                <a:cs typeface="Verdana" pitchFamily="34" charset="0"/>
              </a:rPr>
              <a:t>it contains carefully annotated </a:t>
            </a:r>
            <a:r>
              <a:rPr lang="it-IT" sz="2200" dirty="0" smtClean="0">
                <a:latin typeface="Verdana" pitchFamily="34" charset="0"/>
                <a:ea typeface="Verdana" pitchFamily="34" charset="0"/>
                <a:cs typeface="Verdana" pitchFamily="34" charset="0"/>
              </a:rPr>
              <a:t>protein information </a:t>
            </a:r>
            <a:r>
              <a:rPr lang="it-IT" sz="2200" dirty="0" smtClean="0">
                <a:latin typeface="Verdana" pitchFamily="34" charset="0"/>
                <a:ea typeface="Verdana" pitchFamily="34" charset="0"/>
                <a:cs typeface="Verdana" pitchFamily="34" charset="0"/>
              </a:rPr>
              <a:t>(often hand</a:t>
            </a:r>
            <a:r>
              <a:rPr lang="it-IT" sz="2200" dirty="0" smtClean="0">
                <a:latin typeface="Verdana" pitchFamily="34" charset="0"/>
                <a:ea typeface="Verdana" pitchFamily="34" charset="0"/>
                <a:cs typeface="Verdana" pitchFamily="34" charset="0"/>
                <a:sym typeface="Symbol"/>
              </a:rPr>
              <a:t></a:t>
            </a:r>
            <a:r>
              <a:rPr lang="it-IT" sz="2200" dirty="0" smtClean="0">
                <a:latin typeface="Verdana" pitchFamily="34" charset="0"/>
                <a:ea typeface="Verdana" pitchFamily="34" charset="0"/>
                <a:cs typeface="Verdana" pitchFamily="34" charset="0"/>
              </a:rPr>
              <a:t>made) </a:t>
            </a:r>
          </a:p>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TrEMBL</a:t>
            </a:r>
            <a:r>
              <a:rPr lang="it-IT" sz="2200" dirty="0" smtClean="0">
                <a:latin typeface="Verdana" pitchFamily="34" charset="0"/>
              </a:rPr>
              <a:t> </a:t>
            </a:r>
            <a:r>
              <a:rPr lang="it-IT" sz="2200" dirty="0">
                <a:latin typeface="Verdana" pitchFamily="34" charset="0"/>
              </a:rPr>
              <a:t>(</a:t>
            </a:r>
            <a:r>
              <a:rPr lang="it-IT" sz="2200" i="1" dirty="0">
                <a:effectLst>
                  <a:outerShdw blurRad="38100" dist="38100" dir="2700000" algn="tl">
                    <a:srgbClr val="000000">
                      <a:alpha val="43137"/>
                    </a:srgbClr>
                  </a:outerShdw>
                </a:effectLst>
                <a:latin typeface="Verdana" pitchFamily="34" charset="0"/>
              </a:rPr>
              <a:t>Translated EMBL</a:t>
            </a:r>
            <a:r>
              <a:rPr lang="it-IT" sz="2200" i="1" dirty="0">
                <a:latin typeface="Verdana" pitchFamily="34" charset="0"/>
              </a:rPr>
              <a:t>)</a:t>
            </a:r>
            <a:r>
              <a:rPr lang="it-IT" sz="2200" dirty="0">
                <a:latin typeface="Verdana" pitchFamily="34" charset="0"/>
              </a:rPr>
              <a:t>:</a:t>
            </a:r>
            <a:r>
              <a:rPr lang="it-IT" sz="2200" i="1" dirty="0">
                <a:latin typeface="Verdana" pitchFamily="34" charset="0"/>
              </a:rPr>
              <a:t> </a:t>
            </a:r>
            <a:r>
              <a:rPr lang="it-IT" sz="2200" dirty="0" smtClean="0">
                <a:latin typeface="Verdana" pitchFamily="34" charset="0"/>
                <a:ea typeface="Verdana" pitchFamily="34" charset="0"/>
                <a:cs typeface="Verdana" pitchFamily="34" charset="0"/>
              </a:rPr>
              <a:t>it results from the automatic translation </a:t>
            </a:r>
            <a:r>
              <a:rPr lang="it-IT" sz="2200" dirty="0" smtClean="0">
                <a:latin typeface="Verdana" pitchFamily="34" charset="0"/>
                <a:ea typeface="Verdana" pitchFamily="34" charset="0"/>
                <a:cs typeface="Verdana" pitchFamily="34" charset="0"/>
                <a:sym typeface="Symbol"/>
              </a:rPr>
              <a:t></a:t>
            </a:r>
            <a:r>
              <a:rPr lang="it-IT" sz="2200" dirty="0" smtClean="0">
                <a:latin typeface="Verdana" pitchFamily="34" charset="0"/>
                <a:ea typeface="Verdana" pitchFamily="34" charset="0"/>
                <a:cs typeface="Verdana" pitchFamily="34" charset="0"/>
              </a:rPr>
              <a:t> into amino acid sequences </a:t>
            </a:r>
            <a:r>
              <a:rPr lang="it-IT" sz="2200" dirty="0" smtClean="0">
                <a:latin typeface="Verdana" pitchFamily="34" charset="0"/>
                <a:ea typeface="Verdana" pitchFamily="34" charset="0"/>
                <a:cs typeface="Verdana" pitchFamily="34" charset="0"/>
                <a:sym typeface="Symbol"/>
              </a:rPr>
              <a:t> </a:t>
            </a:r>
            <a:r>
              <a:rPr lang="it-IT" sz="2200" dirty="0" smtClean="0">
                <a:latin typeface="Verdana" pitchFamily="34" charset="0"/>
                <a:ea typeface="Verdana" pitchFamily="34" charset="0"/>
                <a:cs typeface="Verdana" pitchFamily="34" charset="0"/>
              </a:rPr>
              <a:t>of all the DNA sequences belonging to the EMBL database and annotated as encoding proteins; supplementary to SWISS-PROT</a:t>
            </a:r>
            <a:endParaRPr lang="it-IT" sz="2200" dirty="0">
              <a:latin typeface="Verdana" pitchFamily="34" charset="0"/>
              <a:ea typeface="Verdana" pitchFamily="34" charset="0"/>
              <a:cs typeface="Verdana" pitchFamily="34" charset="0"/>
            </a:endParaRPr>
          </a:p>
          <a:p>
            <a:pPr marL="342900" indent="-342900" algn="just">
              <a:buFontTx/>
              <a:buBlip>
                <a:blip r:embed="rId2"/>
              </a:buBlip>
              <a:defRPr/>
            </a:pPr>
            <a:r>
              <a:rPr lang="it-IT" sz="22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PIR</a:t>
            </a:r>
            <a:r>
              <a:rPr lang="it-IT" sz="2200" dirty="0">
                <a:latin typeface="Verdana" pitchFamily="34" charset="0"/>
                <a:ea typeface="Verdana" pitchFamily="34" charset="0"/>
                <a:cs typeface="Verdana" pitchFamily="34" charset="0"/>
              </a:rPr>
              <a:t> (</a:t>
            </a:r>
            <a:r>
              <a:rPr lang="it-IT" sz="2200" i="1" dirty="0">
                <a:effectLst>
                  <a:outerShdw blurRad="38100" dist="38100" dir="2700000" algn="tl">
                    <a:srgbClr val="000000">
                      <a:alpha val="43137"/>
                    </a:srgbClr>
                  </a:outerShdw>
                </a:effectLst>
                <a:latin typeface="Verdana" pitchFamily="34" charset="0"/>
                <a:ea typeface="Verdana" pitchFamily="34" charset="0"/>
                <a:cs typeface="Verdana" pitchFamily="34" charset="0"/>
              </a:rPr>
              <a:t>Protein Information Resource</a:t>
            </a:r>
            <a:r>
              <a:rPr lang="it-IT" sz="2200" i="1" dirty="0">
                <a:latin typeface="Verdana" pitchFamily="34" charset="0"/>
                <a:ea typeface="Verdana" pitchFamily="34" charset="0"/>
                <a:cs typeface="Verdana" pitchFamily="34" charset="0"/>
              </a:rPr>
              <a:t>)</a:t>
            </a:r>
            <a:r>
              <a:rPr lang="it-IT" sz="2200" dirty="0">
                <a:latin typeface="Verdana" pitchFamily="34" charset="0"/>
                <a:ea typeface="Verdana" pitchFamily="34" charset="0"/>
                <a:cs typeface="Verdana" pitchFamily="34" charset="0"/>
              </a:rPr>
              <a:t>:</a:t>
            </a:r>
            <a:r>
              <a:rPr lang="it-IT" sz="2200" i="1" dirty="0">
                <a:latin typeface="Verdana" pitchFamily="34" charset="0"/>
                <a:ea typeface="Verdana" pitchFamily="34" charset="0"/>
                <a:cs typeface="Verdana" pitchFamily="34" charset="0"/>
              </a:rPr>
              <a:t> </a:t>
            </a:r>
            <a:r>
              <a:rPr lang="it-IT" sz="2200" dirty="0" smtClean="0">
                <a:latin typeface="Verdana" pitchFamily="34" charset="0"/>
                <a:ea typeface="Verdana" pitchFamily="34" charset="0"/>
                <a:cs typeface="Verdana" pitchFamily="34" charset="0"/>
              </a:rPr>
              <a:t>mainly devoted to define the annotation standards</a:t>
            </a:r>
          </a:p>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TrEMBL </a:t>
            </a:r>
            <a:r>
              <a:rPr lang="it-IT" sz="2200" dirty="0" smtClean="0">
                <a:latin typeface="Verdana" pitchFamily="34" charset="0"/>
                <a:ea typeface="Verdana" pitchFamily="34" charset="0"/>
                <a:cs typeface="Verdana" pitchFamily="34" charset="0"/>
              </a:rPr>
              <a:t>and </a:t>
            </a:r>
            <a:r>
              <a:rPr lang="it-IT"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PIR </a:t>
            </a:r>
            <a:r>
              <a:rPr lang="it-IT" sz="2200" dirty="0" smtClean="0">
                <a:latin typeface="Verdana" pitchFamily="34" charset="0"/>
                <a:ea typeface="Verdana" pitchFamily="34" charset="0"/>
                <a:cs typeface="Verdana" pitchFamily="34" charset="0"/>
              </a:rPr>
              <a:t>together (2002) </a:t>
            </a:r>
            <a:r>
              <a:rPr lang="it-IT" sz="2200" dirty="0" smtClean="0">
                <a:latin typeface="Verdana" pitchFamily="34" charset="0"/>
                <a:ea typeface="Verdana" pitchFamily="34" charset="0"/>
                <a:cs typeface="Verdana" pitchFamily="34" charset="0"/>
              </a:rPr>
              <a:t>formed the </a:t>
            </a: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UniProt</a:t>
            </a:r>
            <a:r>
              <a:rPr lang="it-IT" sz="2200" dirty="0" smtClean="0">
                <a:latin typeface="Verdana" pitchFamily="34" charset="0"/>
                <a:ea typeface="Verdana" pitchFamily="34" charset="0"/>
                <a:cs typeface="Verdana" pitchFamily="34" charset="0"/>
              </a:rPr>
              <a:t> consortium, the centralized repository of all the protein </a:t>
            </a:r>
            <a:r>
              <a:rPr lang="it-IT" sz="2200" dirty="0" smtClean="0">
                <a:latin typeface="Verdana" pitchFamily="34" charset="0"/>
                <a:ea typeface="Verdana" pitchFamily="34" charset="0"/>
                <a:cs typeface="Verdana" pitchFamily="34" charset="0"/>
              </a:rPr>
              <a:t>sequences </a:t>
            </a:r>
            <a:r>
              <a:rPr lang="it-IT" sz="2200" dirty="0" smtClean="0">
                <a:latin typeface="Verdana" pitchFamily="34" charset="0"/>
                <a:ea typeface="Verdana" pitchFamily="34" charset="0"/>
                <a:cs typeface="Verdana" pitchFamily="34" charset="0"/>
              </a:rPr>
              <a:t>(</a:t>
            </a:r>
            <a:r>
              <a:rPr lang="it-IT" sz="2200" dirty="0" smtClean="0">
                <a:latin typeface="Verdana" pitchFamily="34" charset="0"/>
                <a:ea typeface="Verdana" pitchFamily="34" charset="0"/>
                <a:cs typeface="Verdana" pitchFamily="34" charset="0"/>
                <a:hlinkClick r:id="rId3"/>
              </a:rPr>
              <a:t>http://www.uniprot.org</a:t>
            </a:r>
            <a:r>
              <a:rPr lang="it-IT" sz="2200" dirty="0" smtClean="0">
                <a:latin typeface="Verdana" pitchFamily="34" charset="0"/>
                <a:ea typeface="Verdana" pitchFamily="34" charset="0"/>
                <a:cs typeface="Verdana" pitchFamily="34" charset="0"/>
              </a:rPr>
              <a:t>)</a:t>
            </a:r>
            <a:endParaRPr lang="it-IT" sz="2200" dirty="0" smtClean="0">
              <a:latin typeface="Verdana" pitchFamily="34" charset="0"/>
              <a:ea typeface="Verdana" pitchFamily="34" charset="0"/>
              <a:cs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Protein databanks </a:t>
            </a:r>
            <a:r>
              <a:rPr kumimoji="0" lang="it-IT" sz="4400" b="0" i="0" u="none" strike="noStrike" kern="0" cap="none" spc="0" normalizeH="0" baseline="0" noProof="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1</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Specialized databases</a:t>
            </a:r>
          </a:p>
        </p:txBody>
      </p:sp>
      <p:sp>
        <p:nvSpPr>
          <p:cNvPr id="8806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06C0F15-3059-4369-8325-E32FF0843637}" type="slidenum">
              <a:rPr lang="it-IT" sz="1400"/>
              <a:pPr algn="r"/>
              <a:t>89</a:t>
            </a:fld>
            <a:endParaRPr lang="it-IT" sz="1400"/>
          </a:p>
        </p:txBody>
      </p:sp>
      <p:sp>
        <p:nvSpPr>
          <p:cNvPr id="74756" name="Rectangle 3"/>
          <p:cNvSpPr txBox="1">
            <a:spLocks noChangeArrowheads="1"/>
          </p:cNvSpPr>
          <p:nvPr/>
        </p:nvSpPr>
        <p:spPr bwMode="auto">
          <a:xfrm>
            <a:off x="457200" y="1295400"/>
            <a:ext cx="8305800" cy="48768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Specialized databases </a:t>
            </a:r>
            <a:r>
              <a:rPr lang="it-IT" sz="2200" dirty="0" smtClean="0">
                <a:latin typeface="Verdana" pitchFamily="34" charset="0"/>
                <a:ea typeface="Verdana" pitchFamily="34" charset="0"/>
                <a:cs typeface="Verdana" pitchFamily="34" charset="0"/>
              </a:rPr>
              <a:t>have been developed later</a:t>
            </a:r>
          </a:p>
          <a:p>
            <a:pPr marL="342900" indent="-342900" algn="just">
              <a:buFontTx/>
              <a:buBlip>
                <a:blip r:embed="rId2"/>
              </a:buBlip>
              <a:defRPr/>
            </a:pPr>
            <a:r>
              <a:rPr lang="it-IT" sz="2200" dirty="0" smtClean="0">
                <a:latin typeface="Verdana" pitchFamily="34" charset="0"/>
                <a:ea typeface="Verdana" pitchFamily="34" charset="0"/>
                <a:cs typeface="Verdana" pitchFamily="34" charset="0"/>
              </a:rPr>
              <a:t>They collect sets of homogeneous data from the taxonomic and/or functional point of view, available in primary databases and/or in literature, or derived from experimental approaches, revised and annotated with more information</a:t>
            </a:r>
            <a:endParaRPr lang="it-IT" sz="2200" dirty="0">
              <a:latin typeface="Verdana" pitchFamily="34" charset="0"/>
              <a:ea typeface="Verdana" pitchFamily="34" charset="0"/>
              <a:cs typeface="Verdana" pitchFamily="34" charset="0"/>
            </a:endParaRPr>
          </a:p>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Examples:</a:t>
            </a:r>
            <a:endParaRPr lang="it-IT" sz="2200" dirty="0">
              <a:effectLst>
                <a:outerShdw blurRad="38100" dist="38100" dir="2700000" algn="tl">
                  <a:srgbClr val="000000">
                    <a:alpha val="43137"/>
                  </a:srgbClr>
                </a:outerShdw>
              </a:effectLst>
              <a:latin typeface="Verdana" pitchFamily="34" charset="0"/>
            </a:endParaRPr>
          </a:p>
          <a:p>
            <a:pPr marL="800100" lvl="1" indent="-342900" algn="just">
              <a:buSzPct val="70000"/>
              <a:buFontTx/>
              <a:buBlip>
                <a:blip r:embed="rId3"/>
              </a:buBlip>
              <a:defRPr/>
            </a:pPr>
            <a:r>
              <a:rPr lang="it-IT" dirty="0">
                <a:solidFill>
                  <a:srgbClr val="FF0000"/>
                </a:solidFill>
                <a:effectLst>
                  <a:outerShdw blurRad="38100" dist="38100" dir="2700000" algn="tl">
                    <a:srgbClr val="000000">
                      <a:alpha val="43137"/>
                    </a:srgbClr>
                  </a:outerShdw>
                </a:effectLst>
                <a:latin typeface="Verdana" pitchFamily="34" charset="0"/>
              </a:rPr>
              <a:t>wwPDB</a:t>
            </a:r>
            <a:r>
              <a:rPr lang="it-IT" dirty="0">
                <a:latin typeface="Verdana" pitchFamily="34" charset="0"/>
              </a:rPr>
              <a:t> (</a:t>
            </a:r>
            <a:r>
              <a:rPr lang="it-IT" i="1" dirty="0">
                <a:latin typeface="Verdana" pitchFamily="34" charset="0"/>
              </a:rPr>
              <a:t>world wide Protein Data Bank</a:t>
            </a:r>
            <a:r>
              <a:rPr lang="it-IT" dirty="0">
                <a:latin typeface="Verdana" pitchFamily="34" charset="0"/>
                <a:ea typeface="Verdana" pitchFamily="34" charset="0"/>
                <a:cs typeface="Verdana" pitchFamily="34" charset="0"/>
              </a:rPr>
              <a:t>), </a:t>
            </a:r>
            <a:r>
              <a:rPr lang="it-IT" dirty="0" smtClean="0">
                <a:latin typeface="Verdana" pitchFamily="34" charset="0"/>
                <a:ea typeface="Verdana" pitchFamily="34" charset="0"/>
                <a:cs typeface="Verdana" pitchFamily="34" charset="0"/>
              </a:rPr>
              <a:t>the reference database for 3D protein data, equipped with the atomic coordinates determined through X</a:t>
            </a:r>
            <a:r>
              <a:rPr lang="it-IT" dirty="0" smtClean="0">
                <a:latin typeface="Verdana" pitchFamily="34" charset="0"/>
                <a:ea typeface="Verdana" pitchFamily="34" charset="0"/>
                <a:cs typeface="Verdana" pitchFamily="34" charset="0"/>
                <a:sym typeface="Symbol"/>
              </a:rPr>
              <a:t></a:t>
            </a:r>
            <a:r>
              <a:rPr lang="it-IT" dirty="0" smtClean="0">
                <a:latin typeface="Verdana" pitchFamily="34" charset="0"/>
                <a:ea typeface="Verdana" pitchFamily="34" charset="0"/>
                <a:cs typeface="Verdana" pitchFamily="34" charset="0"/>
              </a:rPr>
              <a:t>ray cristallography, NMR analysis, etc.</a:t>
            </a:r>
            <a:endParaRPr lang="it-IT" dirty="0">
              <a:latin typeface="Verdana" pitchFamily="34" charset="0"/>
            </a:endParaRPr>
          </a:p>
          <a:p>
            <a:pPr marL="800100" lvl="1" indent="-342900" algn="just">
              <a:buSzPct val="70000"/>
              <a:buFontTx/>
              <a:buBlip>
                <a:blip r:embed="rId3"/>
              </a:buBlip>
              <a:defRPr/>
            </a:pPr>
            <a:r>
              <a:rPr lang="it-IT" dirty="0">
                <a:latin typeface="Verdana" pitchFamily="34" charset="0"/>
              </a:rPr>
              <a:t>Database </a:t>
            </a:r>
            <a:r>
              <a:rPr lang="it-IT" dirty="0" smtClean="0">
                <a:latin typeface="Verdana" pitchFamily="34" charset="0"/>
              </a:rPr>
              <a:t>of genomic sequences: </a:t>
            </a:r>
            <a:r>
              <a:rPr lang="it-IT" dirty="0">
                <a:solidFill>
                  <a:srgbClr val="FF0000"/>
                </a:solidFill>
                <a:effectLst>
                  <a:outerShdw blurRad="38100" dist="38100" dir="2700000" algn="tl">
                    <a:srgbClr val="000000">
                      <a:alpha val="43137"/>
                    </a:srgbClr>
                  </a:outerShdw>
                </a:effectLst>
                <a:latin typeface="Verdana" pitchFamily="34" charset="0"/>
              </a:rPr>
              <a:t>GDB</a:t>
            </a:r>
            <a:r>
              <a:rPr lang="it-IT" b="1" dirty="0">
                <a:latin typeface="Verdana" pitchFamily="34" charset="0"/>
              </a:rPr>
              <a:t> </a:t>
            </a:r>
            <a:r>
              <a:rPr lang="it-IT" dirty="0" smtClean="0">
                <a:latin typeface="Verdana" pitchFamily="34" charset="0"/>
              </a:rPr>
              <a:t>(man), </a:t>
            </a:r>
            <a:r>
              <a:rPr lang="it-IT" dirty="0">
                <a:solidFill>
                  <a:srgbClr val="FF0000"/>
                </a:solidFill>
                <a:effectLst>
                  <a:outerShdw blurRad="38100" dist="38100" dir="2700000" algn="tl">
                    <a:srgbClr val="000000">
                      <a:alpha val="43137"/>
                    </a:srgbClr>
                  </a:outerShdw>
                </a:effectLst>
                <a:latin typeface="Verdana" pitchFamily="34" charset="0"/>
              </a:rPr>
              <a:t>MGI </a:t>
            </a:r>
            <a:r>
              <a:rPr lang="it-IT" dirty="0" smtClean="0">
                <a:latin typeface="Verdana" pitchFamily="34" charset="0"/>
              </a:rPr>
              <a:t>(mouse), </a:t>
            </a:r>
            <a:r>
              <a:rPr lang="it-IT" dirty="0">
                <a:solidFill>
                  <a:srgbClr val="FF0000"/>
                </a:solidFill>
                <a:effectLst>
                  <a:outerShdw blurRad="38100" dist="38100" dir="2700000" algn="tl">
                    <a:srgbClr val="000000">
                      <a:alpha val="43137"/>
                    </a:srgbClr>
                  </a:outerShdw>
                </a:effectLst>
                <a:latin typeface="Verdana" pitchFamily="34" charset="0"/>
              </a:rPr>
              <a:t>SGD</a:t>
            </a:r>
            <a:r>
              <a:rPr lang="it-IT" dirty="0">
                <a:latin typeface="Verdana" pitchFamily="34" charset="0"/>
              </a:rPr>
              <a:t> </a:t>
            </a:r>
            <a:r>
              <a:rPr lang="it-IT" dirty="0" smtClean="0">
                <a:latin typeface="Verdana" pitchFamily="34" charset="0"/>
              </a:rPr>
              <a:t>(yeast)</a:t>
            </a:r>
            <a:endParaRPr lang="it-IT" dirty="0">
              <a:latin typeface="Verdana" pitchFamily="34" charset="0"/>
            </a:endParaRPr>
          </a:p>
          <a:p>
            <a:pPr marL="800100" lvl="1" indent="-342900" algn="just">
              <a:buSzPct val="70000"/>
              <a:buFontTx/>
              <a:buBlip>
                <a:blip r:embed="rId3"/>
              </a:buBlip>
              <a:defRPr/>
            </a:pPr>
            <a:r>
              <a:rPr lang="it-IT" dirty="0">
                <a:latin typeface="Verdana" pitchFamily="34" charset="0"/>
              </a:rPr>
              <a:t>Database </a:t>
            </a:r>
            <a:r>
              <a:rPr lang="it-IT" dirty="0" smtClean="0">
                <a:latin typeface="Verdana" pitchFamily="34" charset="0"/>
              </a:rPr>
              <a:t>of genes and transcripts: </a:t>
            </a:r>
            <a:r>
              <a:rPr lang="it-IT" dirty="0">
                <a:solidFill>
                  <a:srgbClr val="FF0000"/>
                </a:solidFill>
                <a:effectLst>
                  <a:outerShdw blurRad="38100" dist="38100" dir="2700000" algn="tl">
                    <a:srgbClr val="000000">
                      <a:alpha val="43137"/>
                    </a:srgbClr>
                  </a:outerShdw>
                </a:effectLst>
                <a:latin typeface="Verdana" pitchFamily="34" charset="0"/>
              </a:rPr>
              <a:t>UniGene</a:t>
            </a:r>
            <a:r>
              <a:rPr lang="it-IT" dirty="0">
                <a:latin typeface="Verdana" pitchFamily="34" charset="0"/>
              </a:rPr>
              <a:t>, </a:t>
            </a:r>
            <a:r>
              <a:rPr lang="it-IT" dirty="0">
                <a:solidFill>
                  <a:srgbClr val="FF0000"/>
                </a:solidFill>
                <a:effectLst>
                  <a:outerShdw blurRad="38100" dist="38100" dir="2700000" algn="tl">
                    <a:srgbClr val="000000">
                      <a:alpha val="43137"/>
                    </a:srgbClr>
                  </a:outerShdw>
                </a:effectLst>
                <a:latin typeface="Verdana" pitchFamily="34" charset="0"/>
              </a:rPr>
              <a:t>LocusLink</a:t>
            </a:r>
            <a:r>
              <a:rPr lang="it-IT" dirty="0">
                <a:latin typeface="Verdana" pitchFamily="34" charset="0"/>
              </a:rPr>
              <a:t>, </a:t>
            </a:r>
            <a:r>
              <a:rPr lang="it-IT" dirty="0">
                <a:solidFill>
                  <a:srgbClr val="FF0000"/>
                </a:solidFill>
                <a:effectLst>
                  <a:outerShdw blurRad="38100" dist="38100" dir="2700000" algn="tl">
                    <a:srgbClr val="000000">
                      <a:alpha val="43137"/>
                    </a:srgbClr>
                  </a:outerShdw>
                </a:effectLst>
                <a:latin typeface="Verdana" pitchFamily="34" charset="0"/>
              </a:rPr>
              <a:t>dbEST</a:t>
            </a:r>
            <a:r>
              <a:rPr lang="it-IT" dirty="0">
                <a:latin typeface="Verdana" pitchFamily="34" charset="0"/>
              </a:rPr>
              <a:t>,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Dot plots </a:t>
            </a:r>
            <a:r>
              <a:rPr lang="it-IT" dirty="0" smtClean="0">
                <a:effectLst>
                  <a:outerShdw blurRad="38100" dist="38100" dir="2700000" algn="tl">
                    <a:srgbClr val="000000">
                      <a:alpha val="43137"/>
                    </a:srgbClr>
                  </a:outerShdw>
                </a:effectLst>
                <a:latin typeface="Verdana" pitchFamily="34" charset="0"/>
                <a:sym typeface="Symbol" pitchFamily="18" charset="2"/>
              </a:rPr>
              <a:t> 5</a:t>
            </a:r>
            <a:endParaRPr lang="it-IT" dirty="0" smtClean="0">
              <a:effectLst>
                <a:outerShdw blurRad="38100" dist="38100" dir="2700000" algn="tl">
                  <a:srgbClr val="000000">
                    <a:alpha val="43137"/>
                  </a:srgbClr>
                </a:outerShdw>
              </a:effectLst>
              <a:latin typeface="Verdana" pitchFamily="34" charset="0"/>
            </a:endParaRPr>
          </a:p>
        </p:txBody>
      </p:sp>
      <p:sp>
        <p:nvSpPr>
          <p:cNvPr id="10243" name="Rectangle 3"/>
          <p:cNvSpPr>
            <a:spLocks noGrp="1" noChangeArrowheads="1"/>
          </p:cNvSpPr>
          <p:nvPr>
            <p:ph type="body" idx="1"/>
          </p:nvPr>
        </p:nvSpPr>
        <p:spPr/>
        <p:txBody>
          <a:bodyPr/>
          <a:lstStyle/>
          <a:p>
            <a:pPr algn="just" eaLnBrk="1" hangingPunct="1">
              <a:buFontTx/>
              <a:buBlip>
                <a:blip r:embed="rId2"/>
              </a:buBlip>
            </a:pPr>
            <a:r>
              <a:rPr lang="en-US" sz="2400" dirty="0" smtClean="0">
                <a:latin typeface="Verdana" pitchFamily="34" charset="0"/>
                <a:ea typeface="Verdana" pitchFamily="34" charset="0"/>
                <a:cs typeface="Verdana" pitchFamily="34" charset="0"/>
              </a:rPr>
              <a:t>Increasing </a:t>
            </a:r>
            <a:r>
              <a:rPr lang="en-US" sz="2600" i="1" dirty="0" smtClean="0">
                <a:latin typeface="Times New Roman" pitchFamily="18" charset="0"/>
                <a:ea typeface="Verdana" pitchFamily="34" charset="0"/>
                <a:cs typeface="Times New Roman" pitchFamily="18" charset="0"/>
              </a:rPr>
              <a:t>s</a:t>
            </a:r>
            <a:r>
              <a:rPr lang="en-US" sz="2400" dirty="0" smtClean="0">
                <a:latin typeface="Verdana" pitchFamily="34" charset="0"/>
                <a:ea typeface="Verdana" pitchFamily="34" charset="0"/>
                <a:cs typeface="Verdana" pitchFamily="34" charset="0"/>
              </a:rPr>
              <a:t> values ​​corresponds to increase the requested precision (maximum for </a:t>
            </a:r>
            <a:r>
              <a:rPr lang="en-US" sz="2600" i="1" dirty="0" smtClean="0">
                <a:latin typeface="Times New Roman" pitchFamily="18" charset="0"/>
                <a:ea typeface="Verdana" pitchFamily="34" charset="0"/>
                <a:cs typeface="Times New Roman" pitchFamily="18" charset="0"/>
              </a:rPr>
              <a:t>s = w</a:t>
            </a:r>
            <a:r>
              <a:rPr lang="en-US" sz="2400" dirty="0" smtClean="0">
                <a:latin typeface="Verdana" pitchFamily="34" charset="0"/>
                <a:ea typeface="Verdana" pitchFamily="34" charset="0"/>
                <a:cs typeface="Verdana" pitchFamily="34" charset="0"/>
              </a:rPr>
              <a:t>) </a:t>
            </a:r>
          </a:p>
          <a:p>
            <a:pPr algn="just" eaLnBrk="1" hangingPunct="1">
              <a:buFontTx/>
              <a:buBlip>
                <a:blip r:embed="rId2"/>
              </a:buBlip>
            </a:pPr>
            <a:r>
              <a:rPr lang="en-US" sz="2400" dirty="0" smtClean="0">
                <a:latin typeface="Verdana" pitchFamily="34" charset="0"/>
                <a:ea typeface="Verdana" pitchFamily="34" charset="0"/>
                <a:cs typeface="Verdana" pitchFamily="34" charset="0"/>
              </a:rPr>
              <a:t>Obviously, the variation of </a:t>
            </a:r>
            <a:r>
              <a:rPr lang="en-US" sz="2600" i="1" dirty="0" smtClean="0">
                <a:latin typeface="Times New Roman" pitchFamily="18" charset="0"/>
                <a:ea typeface="Verdana" pitchFamily="34" charset="0"/>
                <a:cs typeface="Times New Roman" pitchFamily="18" charset="0"/>
              </a:rPr>
              <a:t>w</a:t>
            </a:r>
            <a:r>
              <a:rPr lang="en-US" sz="2400" dirty="0" smtClean="0">
                <a:latin typeface="Verdana" pitchFamily="34" charset="0"/>
                <a:ea typeface="Verdana" pitchFamily="34" charset="0"/>
                <a:cs typeface="Verdana" pitchFamily="34" charset="0"/>
              </a:rPr>
              <a:t> and </a:t>
            </a:r>
            <a:r>
              <a:rPr lang="en-US" sz="2600" i="1" dirty="0" smtClean="0">
                <a:latin typeface="Times New Roman" pitchFamily="18" charset="0"/>
                <a:ea typeface="Verdana" pitchFamily="34" charset="0"/>
                <a:cs typeface="Times New Roman" pitchFamily="18" charset="0"/>
              </a:rPr>
              <a:t>s</a:t>
            </a:r>
            <a:r>
              <a:rPr lang="en-US" sz="2400" dirty="0" smtClean="0">
                <a:latin typeface="Verdana" pitchFamily="34" charset="0"/>
                <a:ea typeface="Verdana" pitchFamily="34" charset="0"/>
                <a:cs typeface="Verdana" pitchFamily="34" charset="0"/>
              </a:rPr>
              <a:t> has a significant influence on the background noise </a:t>
            </a:r>
          </a:p>
          <a:p>
            <a:pPr algn="just" eaLnBrk="1" hangingPunct="1">
              <a:buFontTx/>
              <a:buBlip>
                <a:blip r:embed="rId2"/>
              </a:buBlip>
            </a:pPr>
            <a:r>
              <a:rPr lang="en-US" sz="2400" dirty="0" smtClean="0">
                <a:latin typeface="Verdana" pitchFamily="34" charset="0"/>
                <a:ea typeface="Verdana" pitchFamily="34" charset="0"/>
                <a:cs typeface="Verdana" pitchFamily="34" charset="0"/>
              </a:rPr>
              <a:t>The best experimental values ​​for </a:t>
            </a:r>
            <a:r>
              <a:rPr lang="en-US" sz="2600" i="1" dirty="0" smtClean="0">
                <a:latin typeface="Times New Roman" pitchFamily="18" charset="0"/>
                <a:ea typeface="Verdana" pitchFamily="34" charset="0"/>
                <a:cs typeface="Times New Roman" pitchFamily="18" charset="0"/>
              </a:rPr>
              <a:t>w</a:t>
            </a:r>
            <a:r>
              <a:rPr lang="en-US" sz="2400" dirty="0" smtClean="0">
                <a:latin typeface="Verdana" pitchFamily="34" charset="0"/>
                <a:ea typeface="Verdana" pitchFamily="34" charset="0"/>
                <a:cs typeface="Verdana" pitchFamily="34" charset="0"/>
              </a:rPr>
              <a:t> and </a:t>
            </a:r>
            <a:r>
              <a:rPr lang="en-US" sz="2600" i="1" dirty="0" smtClean="0">
                <a:latin typeface="Times New Roman" pitchFamily="18" charset="0"/>
                <a:ea typeface="Verdana" pitchFamily="34" charset="0"/>
                <a:cs typeface="Times New Roman" pitchFamily="18" charset="0"/>
              </a:rPr>
              <a:t>s</a:t>
            </a:r>
            <a:r>
              <a:rPr lang="en-US" sz="2400" dirty="0" smtClean="0">
                <a:latin typeface="Verdana" pitchFamily="34" charset="0"/>
                <a:ea typeface="Verdana" pitchFamily="34" charset="0"/>
                <a:cs typeface="Verdana" pitchFamily="34" charset="0"/>
              </a:rPr>
              <a:t>, with respect to nucleotide and protein sequences, are empirically determined by a</a:t>
            </a:r>
            <a:r>
              <a:rPr lang="it-IT" sz="2400" dirty="0" smtClean="0">
                <a:latin typeface="Verdana" pitchFamily="34" charset="0"/>
              </a:rPr>
              <a:t> </a:t>
            </a:r>
            <a:r>
              <a:rPr lang="it-IT" sz="2400" i="1" dirty="0" smtClean="0">
                <a:effectLst>
                  <a:outerShdw blurRad="38100" dist="38100" dir="2700000" algn="tl">
                    <a:srgbClr val="000000">
                      <a:alpha val="43137"/>
                    </a:srgbClr>
                  </a:outerShdw>
                </a:effectLst>
                <a:latin typeface="Verdana" pitchFamily="34" charset="0"/>
              </a:rPr>
              <a:t>trial</a:t>
            </a:r>
            <a:r>
              <a:rPr lang="it-IT" sz="2400" dirty="0" smtClean="0">
                <a:effectLst>
                  <a:outerShdw blurRad="38100" dist="38100" dir="2700000" algn="tl">
                    <a:srgbClr val="000000">
                      <a:alpha val="43137"/>
                    </a:srgbClr>
                  </a:outerShdw>
                </a:effectLst>
                <a:latin typeface="Verdana" pitchFamily="34" charset="0"/>
                <a:sym typeface="Symbol" pitchFamily="18" charset="2"/>
              </a:rPr>
              <a:t></a:t>
            </a:r>
            <a:r>
              <a:rPr lang="it-IT" sz="2400" i="1" dirty="0" smtClean="0">
                <a:effectLst>
                  <a:outerShdw blurRad="38100" dist="38100" dir="2700000" algn="tl">
                    <a:srgbClr val="000000">
                      <a:alpha val="43137"/>
                    </a:srgbClr>
                  </a:outerShdw>
                </a:effectLst>
                <a:latin typeface="Verdana" pitchFamily="34" charset="0"/>
                <a:sym typeface="Symbol" pitchFamily="18" charset="2"/>
              </a:rPr>
              <a:t>and</a:t>
            </a:r>
            <a:r>
              <a:rPr lang="it-IT" sz="2400" dirty="0" smtClean="0">
                <a:effectLst>
                  <a:outerShdw blurRad="38100" dist="38100" dir="2700000" algn="tl">
                    <a:srgbClr val="000000">
                      <a:alpha val="43137"/>
                    </a:srgbClr>
                  </a:outerShdw>
                </a:effectLst>
                <a:latin typeface="Verdana" pitchFamily="34" charset="0"/>
                <a:sym typeface="Symbol" pitchFamily="18" charset="2"/>
              </a:rPr>
              <a:t></a:t>
            </a:r>
            <a:r>
              <a:rPr lang="it-IT" sz="2400" i="1" dirty="0" smtClean="0">
                <a:effectLst>
                  <a:outerShdw blurRad="38100" dist="38100" dir="2700000" algn="tl">
                    <a:srgbClr val="000000">
                      <a:alpha val="43137"/>
                    </a:srgbClr>
                  </a:outerShdw>
                </a:effectLst>
                <a:latin typeface="Verdana" pitchFamily="34" charset="0"/>
                <a:sym typeface="Symbol" pitchFamily="18" charset="2"/>
              </a:rPr>
              <a:t>error </a:t>
            </a:r>
            <a:r>
              <a:rPr lang="it-IT" sz="2400" dirty="0" smtClean="0">
                <a:latin typeface="Verdana" pitchFamily="34" charset="0"/>
              </a:rPr>
              <a:t>procedure</a:t>
            </a:r>
            <a:endParaRPr lang="en-US" sz="2400" dirty="0" smtClean="0">
              <a:latin typeface="Verdana" pitchFamily="34" charset="0"/>
              <a:ea typeface="Verdana" pitchFamily="34" charset="0"/>
              <a:cs typeface="Verdana" pitchFamily="34" charset="0"/>
            </a:endParaRPr>
          </a:p>
        </p:txBody>
      </p:sp>
      <p:sp>
        <p:nvSpPr>
          <p:cNvPr id="10244" name="Segnaposto numero diapositiva 3"/>
          <p:cNvSpPr>
            <a:spLocks noGrp="1"/>
          </p:cNvSpPr>
          <p:nvPr>
            <p:ph type="sldNum" sz="quarter" idx="12"/>
          </p:nvPr>
        </p:nvSpPr>
        <p:spPr>
          <a:noFill/>
        </p:spPr>
        <p:txBody>
          <a:bodyPr/>
          <a:lstStyle/>
          <a:p>
            <a:fld id="{AB108A28-4969-4E98-B41C-B5F9F43940D4}" type="slidenum">
              <a:rPr lang="it-IT" smtClean="0"/>
              <a:pPr/>
              <a:t>9</a:t>
            </a:fld>
            <a:endParaRPr lang="it-IT"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Database search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8909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8907C75-0738-49FF-8CEE-5D819436E0B5}" type="slidenum">
              <a:rPr lang="it-IT" sz="1400"/>
              <a:pPr algn="r"/>
              <a:t>90</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latin typeface="Verdana" pitchFamily="34" charset="0"/>
                <a:ea typeface="Verdana" pitchFamily="34" charset="0"/>
                <a:cs typeface="Verdana" pitchFamily="34" charset="0"/>
              </a:rPr>
              <a:t>Sequence alignments can be a valuable tool for comparing two known sequences</a:t>
            </a:r>
          </a:p>
          <a:p>
            <a:pPr marL="342900" indent="-342900" algn="just">
              <a:buFontTx/>
              <a:buBlip>
                <a:blip r:embed="rId2"/>
              </a:buBlip>
              <a:defRPr/>
            </a:pPr>
            <a:r>
              <a:rPr lang="it-IT" sz="2200" dirty="0" smtClean="0">
                <a:latin typeface="Verdana" pitchFamily="34" charset="0"/>
                <a:ea typeface="Verdana" pitchFamily="34" charset="0"/>
                <a:cs typeface="Verdana" pitchFamily="34" charset="0"/>
              </a:rPr>
              <a:t>A more common use of alignments, however, consists in the search within a database, containing biological data, of the sequences that are similar to a particular sequence of interest</a:t>
            </a:r>
          </a:p>
          <a:p>
            <a:pPr marL="342900" indent="-342900" algn="just">
              <a:buFontTx/>
              <a:buBlip>
                <a:blip r:embed="rId2"/>
              </a:buBlip>
              <a:defRPr/>
            </a:pPr>
            <a:r>
              <a:rPr lang="it-IT" sz="2200" dirty="0" smtClean="0">
                <a:latin typeface="Verdana" pitchFamily="34" charset="0"/>
                <a:ea typeface="Verdana" pitchFamily="34" charset="0"/>
                <a:cs typeface="Verdana" pitchFamily="34" charset="0"/>
              </a:rPr>
              <a:t>The search results, which consist of other sequences that align well with (and thus are similar to) the </a:t>
            </a:r>
            <a:r>
              <a:rPr lang="it-IT" sz="2200" i="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query sequence</a:t>
            </a:r>
            <a:r>
              <a:rPr lang="it-IT" sz="2200" dirty="0" smtClean="0">
                <a:latin typeface="Verdana" pitchFamily="34" charset="0"/>
                <a:ea typeface="Verdana" pitchFamily="34" charset="0"/>
                <a:cs typeface="Verdana" pitchFamily="34" charset="0"/>
              </a:rPr>
              <a:t>, may in fact provide:</a:t>
            </a:r>
            <a:endParaRPr lang="it-IT" sz="22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sz="2000" dirty="0" smtClean="0">
                <a:latin typeface="Verdana" pitchFamily="34" charset="0"/>
                <a:ea typeface="Verdana" pitchFamily="34" charset="0"/>
                <a:cs typeface="Verdana" pitchFamily="34" charset="0"/>
              </a:rPr>
              <a:t>a suggestion on the functional role of the sequence at hand</a:t>
            </a:r>
          </a:p>
          <a:p>
            <a:pPr marL="800100" lvl="1" indent="-342900" algn="just">
              <a:buSzPct val="70000"/>
              <a:buFontTx/>
              <a:buBlip>
                <a:blip r:embed="rId3"/>
              </a:buBlip>
              <a:defRPr/>
            </a:pPr>
            <a:r>
              <a:rPr lang="it-IT" sz="2000" dirty="0" smtClean="0">
                <a:latin typeface="Verdana" pitchFamily="34" charset="0"/>
                <a:ea typeface="Verdana" pitchFamily="34" charset="0"/>
                <a:cs typeface="Verdana" pitchFamily="34" charset="0"/>
              </a:rPr>
              <a:t>some clues about its regulation and expression in connection with similar sequences in other species</a:t>
            </a:r>
          </a:p>
          <a:p>
            <a:pPr marL="800100" lvl="1" indent="-342900" algn="just">
              <a:buSzPct val="70000"/>
              <a:defRPr/>
            </a:pPr>
            <a:r>
              <a:rPr lang="it-IT" sz="2000" dirty="0" smtClean="0"/>
              <a:t/>
            </a:r>
            <a:br>
              <a:rPr lang="it-IT" sz="2000" dirty="0" smtClean="0"/>
            </a:br>
            <a:endParaRPr lang="it-IT" sz="2000" dirty="0">
              <a:latin typeface="Verdana" pitchFamily="34" charset="0"/>
              <a:cs typeface="Courier New"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0C5AF1F1-4290-426E-8785-5EA75AB3AF25}" type="slidenum">
              <a:rPr lang="it-IT" sz="1400"/>
              <a:pPr algn="r"/>
              <a:t>91</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it-IT" sz="2200" kern="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rPr>
              <a:t>Example:</a:t>
            </a:r>
            <a:r>
              <a:rPr lang="it-IT" sz="2200" kern="0" dirty="0" smtClean="0">
                <a:latin typeface="Verdana" pitchFamily="34" charset="0"/>
                <a:cs typeface="Courier New" pitchFamily="49" charset="0"/>
              </a:rPr>
              <a:t> </a:t>
            </a:r>
            <a:endParaRPr lang="it-IT" sz="2200" kern="0" dirty="0">
              <a:latin typeface="Verdana" pitchFamily="34" charset="0"/>
              <a:cs typeface="Courier New" pitchFamily="49" charset="0"/>
            </a:endParaRPr>
          </a:p>
          <a:p>
            <a:pPr marL="800100" lvl="1" indent="-342900" algn="just">
              <a:spcBef>
                <a:spcPts val="0"/>
              </a:spcBef>
              <a:buSzPct val="70000"/>
              <a:buFontTx/>
              <a:buBlip>
                <a:blip r:embed="rId3"/>
              </a:buBlip>
              <a:defRPr/>
            </a:pPr>
            <a:r>
              <a:rPr lang="it-IT" sz="2000" dirty="0" smtClean="0">
                <a:latin typeface="Verdana" pitchFamily="34" charset="0"/>
                <a:ea typeface="Verdana" pitchFamily="34" charset="0"/>
                <a:cs typeface="Verdana" pitchFamily="34" charset="0"/>
              </a:rPr>
              <a:t>sequencing of a part of the human genome that could constitute a gene not previously identified</a:t>
            </a:r>
            <a:endParaRPr lang="it-IT" sz="2000" kern="0" dirty="0">
              <a:latin typeface="Verdana" pitchFamily="34" charset="0"/>
              <a:ea typeface="Verdana" pitchFamily="34" charset="0"/>
              <a:cs typeface="Verdana" pitchFamily="34" charset="0"/>
            </a:endParaRPr>
          </a:p>
          <a:p>
            <a:pPr marL="800100" lvl="1" indent="-342900" algn="just">
              <a:spcBef>
                <a:spcPts val="0"/>
              </a:spcBef>
              <a:buFontTx/>
              <a:buBlip>
                <a:blip r:embed="rId4"/>
              </a:buBlip>
              <a:defRPr/>
            </a:pPr>
            <a:r>
              <a:rPr lang="it-IT" sz="2000" dirty="0" smtClean="0">
                <a:latin typeface="Verdana" pitchFamily="34" charset="0"/>
                <a:ea typeface="Verdana" pitchFamily="34" charset="0"/>
                <a:cs typeface="Verdana" pitchFamily="34" charset="0"/>
              </a:rPr>
              <a:t>comparison of the “putative” gene with millions of sequences deposited in the database </a:t>
            </a:r>
            <a:r>
              <a:rPr lang="it-IT"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GenBank</a:t>
            </a:r>
            <a:r>
              <a:rPr lang="it-IT" sz="2000" dirty="0" smtClean="0">
                <a:latin typeface="Verdana" pitchFamily="34" charset="0"/>
                <a:ea typeface="Verdana" pitchFamily="34" charset="0"/>
                <a:cs typeface="Verdana" pitchFamily="34" charset="0"/>
              </a:rPr>
              <a:t> at the NCBI</a:t>
            </a:r>
            <a:endParaRPr lang="it-IT" sz="2000" kern="0" dirty="0">
              <a:latin typeface="Verdana" pitchFamily="34" charset="0"/>
              <a:ea typeface="Verdana" pitchFamily="34" charset="0"/>
              <a:cs typeface="Verdana" pitchFamily="34" charset="0"/>
            </a:endParaRPr>
          </a:p>
          <a:p>
            <a:pPr marL="342900" indent="-342900" algn="just">
              <a:spcBef>
                <a:spcPts val="0"/>
              </a:spcBef>
              <a:buFontTx/>
              <a:buBlip>
                <a:blip r:embed="rId5"/>
              </a:buBlip>
              <a:defRPr/>
            </a:pPr>
            <a:r>
              <a:rPr lang="it-IT" sz="2200" dirty="0" smtClean="0">
                <a:latin typeface="Verdana" pitchFamily="34" charset="0"/>
                <a:ea typeface="Verdana" pitchFamily="34" charset="0"/>
                <a:cs typeface="Verdana" pitchFamily="34" charset="0"/>
              </a:rPr>
              <a:t>During searching in a biological database, both the size of the database and of the individual data often preclude the obvious approach to align the query sequence to </a:t>
            </a:r>
            <a:r>
              <a:rPr lang="it-IT" sz="2200" smtClean="0">
                <a:latin typeface="Verdana" pitchFamily="34" charset="0"/>
                <a:ea typeface="Verdana" pitchFamily="34" charset="0"/>
                <a:cs typeface="Verdana" pitchFamily="34" charset="0"/>
              </a:rPr>
              <a:t>all other </a:t>
            </a:r>
            <a:r>
              <a:rPr lang="it-IT" sz="2200" dirty="0" smtClean="0">
                <a:latin typeface="Verdana" pitchFamily="34" charset="0"/>
                <a:ea typeface="Verdana" pitchFamily="34" charset="0"/>
                <a:cs typeface="Verdana" pitchFamily="34" charset="0"/>
              </a:rPr>
              <a:t>sequences, in order to obtain the highest alignment scores</a:t>
            </a:r>
            <a:endParaRPr lang="it-IT" sz="2200" kern="0" dirty="0">
              <a:latin typeface="Verdana" pitchFamily="34" charset="0"/>
              <a:cs typeface="Courier New" pitchFamily="49" charset="0"/>
            </a:endParaRPr>
          </a:p>
          <a:p>
            <a:pPr marL="800100" lvl="1" indent="-342900" algn="just">
              <a:spcBef>
                <a:spcPts val="0"/>
              </a:spcBef>
              <a:buFontTx/>
              <a:buBlip>
                <a:blip r:embed="rId4"/>
              </a:buBlip>
              <a:defRPr/>
            </a:pPr>
            <a:r>
              <a:rPr lang="it-IT" sz="2000" dirty="0" smtClean="0">
                <a:latin typeface="Verdana" pitchFamily="34" charset="0"/>
                <a:ea typeface="Verdana" pitchFamily="34" charset="0"/>
                <a:cs typeface="Verdana" pitchFamily="34" charset="0"/>
              </a:rPr>
              <a:t>Special indexing and search techniques, guided by heuristics, are normally employed</a:t>
            </a:r>
            <a:endParaRPr lang="it-IT" sz="2000" kern="0" dirty="0">
              <a:latin typeface="Verdana" pitchFamily="34" charset="0"/>
              <a:cs typeface="Courier New" pitchFamily="49"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Database search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28A5C56-F811-40A8-96FB-CD0D5867FAAB}" type="slidenum">
              <a:rPr lang="it-IT" sz="1400"/>
              <a:pPr algn="r"/>
              <a:t>92</a:t>
            </a:fld>
            <a:endParaRPr lang="it-IT" sz="1400"/>
          </a:p>
        </p:txBody>
      </p:sp>
      <p:sp>
        <p:nvSpPr>
          <p:cNvPr id="7"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latin typeface="Verdana" pitchFamily="34" charset="0"/>
                <a:ea typeface="Verdana" pitchFamily="34" charset="0"/>
                <a:cs typeface="Verdana" pitchFamily="34" charset="0"/>
              </a:rPr>
              <a:t>Most of the commonly used algorithms do not guarantee to obtain the maximum, but they do provide some statistical confidence on the retrieval of the majority of the sequences that align well with the query sequence</a:t>
            </a:r>
            <a:endParaRPr lang="it-IT" sz="2200" dirty="0">
              <a:latin typeface="Verdana" pitchFamily="34" charset="0"/>
            </a:endParaRPr>
          </a:p>
          <a:p>
            <a:pPr marL="800100" lvl="1" indent="-342900" algn="just">
              <a:buSzPct val="70000"/>
              <a:buFontTx/>
              <a:buBlip>
                <a:blip r:embed="rId3"/>
              </a:buBlip>
              <a:defRPr/>
            </a:pPr>
            <a:r>
              <a:rPr lang="it-IT" sz="2000" dirty="0">
                <a:solidFill>
                  <a:srgbClr val="FF0000"/>
                </a:solidFill>
                <a:effectLst>
                  <a:outerShdw blurRad="38100" dist="38100" dir="2700000" algn="tl">
                    <a:srgbClr val="000000">
                      <a:alpha val="43137"/>
                    </a:srgbClr>
                  </a:outerShdw>
                </a:effectLst>
                <a:latin typeface="Verdana" pitchFamily="34" charset="0"/>
                <a:cs typeface="Courier New" pitchFamily="49" charset="0"/>
              </a:rPr>
              <a:t>BLAST</a:t>
            </a:r>
            <a:r>
              <a:rPr lang="it-IT" sz="2000" dirty="0">
                <a:solidFill>
                  <a:srgbClr val="FF0000"/>
                </a:solidFill>
                <a:effectLst>
                  <a:outerShdw blurRad="38100" dist="38100" dir="2700000" algn="tl">
                    <a:srgbClr val="C0C0C0"/>
                  </a:outerShdw>
                </a:effectLst>
                <a:latin typeface="Verdana" pitchFamily="34" charset="0"/>
                <a:cs typeface="Courier New" pitchFamily="49" charset="0"/>
              </a:rPr>
              <a:t> </a:t>
            </a:r>
            <a:r>
              <a:rPr lang="it-IT" sz="2000" dirty="0">
                <a:latin typeface="Verdana" pitchFamily="34" charset="0"/>
                <a:cs typeface="Courier New" pitchFamily="49" charset="0"/>
              </a:rPr>
              <a:t>(</a:t>
            </a:r>
            <a:r>
              <a:rPr lang="en-US" sz="2000" i="1" dirty="0">
                <a:effectLst>
                  <a:outerShdw blurRad="38100" dist="38100" dir="2700000" algn="tl">
                    <a:srgbClr val="000000">
                      <a:alpha val="43137"/>
                    </a:srgbClr>
                  </a:outerShdw>
                </a:effectLst>
                <a:latin typeface="Verdana" pitchFamily="34" charset="0"/>
              </a:rPr>
              <a:t>Basic Local Alignment Search Tool</a:t>
            </a:r>
            <a:r>
              <a:rPr lang="en-US" sz="2000" dirty="0">
                <a:latin typeface="Verdana" pitchFamily="34" charset="0"/>
              </a:rPr>
              <a:t>)</a:t>
            </a:r>
            <a:endParaRPr lang="it-IT" sz="2000" dirty="0">
              <a:latin typeface="Verdana" pitchFamily="34" charset="0"/>
              <a:cs typeface="Courier New" pitchFamily="49" charset="0"/>
            </a:endParaRPr>
          </a:p>
          <a:p>
            <a:pPr marL="800100" lvl="1" indent="-342900" algn="just">
              <a:buSzPct val="70000"/>
              <a:buFontTx/>
              <a:buBlip>
                <a:blip r:embed="rId3"/>
              </a:buBlip>
              <a:defRPr/>
            </a:pPr>
            <a:r>
              <a:rPr lang="it-IT"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FASTA</a:t>
            </a:r>
            <a:r>
              <a:rPr lang="it-IT" sz="2000" dirty="0">
                <a:solidFill>
                  <a:srgbClr val="FF0000"/>
                </a:solidFill>
                <a:effectLst>
                  <a:outerShdw blurRad="38100" dist="38100" dir="2700000" algn="tl">
                    <a:srgbClr val="C0C0C0"/>
                  </a:outerShdw>
                </a:effectLst>
                <a:latin typeface="Verdana" pitchFamily="34" charset="0"/>
                <a:ea typeface="Verdana" pitchFamily="34" charset="0"/>
                <a:cs typeface="Verdana" pitchFamily="34" charset="0"/>
              </a:rPr>
              <a:t> </a:t>
            </a:r>
            <a:r>
              <a:rPr lang="it-IT" sz="2000" dirty="0" smtClean="0">
                <a:latin typeface="Verdana" pitchFamily="34" charset="0"/>
                <a:ea typeface="Verdana" pitchFamily="34" charset="0"/>
                <a:cs typeface="Verdana" pitchFamily="34" charset="0"/>
              </a:rPr>
              <a:t>(</a:t>
            </a:r>
            <a:r>
              <a:rPr lang="it-IT"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Fast</a:t>
            </a:r>
            <a:r>
              <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pitchFamily="18" charset="2"/>
              </a:rPr>
              <a:t>All</a:t>
            </a:r>
            <a:r>
              <a:rPr lang="it-IT" sz="2000" dirty="0">
                <a:latin typeface="Verdana" pitchFamily="34" charset="0"/>
                <a:ea typeface="Verdana" pitchFamily="34" charset="0"/>
                <a:cs typeface="Verdana" pitchFamily="34" charset="0"/>
                <a:sym typeface="Symbol" pitchFamily="18" charset="2"/>
              </a:rPr>
              <a:t>, </a:t>
            </a:r>
            <a:r>
              <a:rPr lang="it-IT" sz="2000" dirty="0" smtClean="0">
                <a:latin typeface="Verdana" pitchFamily="34" charset="0"/>
                <a:ea typeface="Verdana" pitchFamily="34" charset="0"/>
                <a:cs typeface="Verdana" pitchFamily="34" charset="0"/>
                <a:sym typeface="Symbol" pitchFamily="18" charset="2"/>
              </a:rPr>
              <a:t>an extension of </a:t>
            </a:r>
            <a:r>
              <a:rPr lang="it-IT"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pitchFamily="18" charset="2"/>
              </a:rPr>
              <a:t>FAST</a:t>
            </a:r>
            <a:r>
              <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pitchFamily="18" charset="2"/>
              </a:rPr>
              <a:t>N</a:t>
            </a:r>
            <a:r>
              <a:rPr lang="it-IT" sz="2000" dirty="0">
                <a:latin typeface="Verdana" pitchFamily="34" charset="0"/>
                <a:ea typeface="Verdana" pitchFamily="34" charset="0"/>
                <a:cs typeface="Verdana" pitchFamily="34" charset="0"/>
                <a:sym typeface="Symbol" pitchFamily="18" charset="2"/>
              </a:rPr>
              <a:t> </a:t>
            </a:r>
            <a:r>
              <a:rPr lang="it-IT" sz="2000" dirty="0" smtClean="0">
                <a:latin typeface="Verdana" pitchFamily="34" charset="0"/>
                <a:ea typeface="Verdana" pitchFamily="34" charset="0"/>
                <a:cs typeface="Verdana" pitchFamily="34" charset="0"/>
                <a:sym typeface="Symbol" pitchFamily="18" charset="2"/>
              </a:rPr>
              <a:t>and </a:t>
            </a:r>
            <a:r>
              <a:rPr lang="it-IT" sz="2000" dirty="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pitchFamily="18" charset="2"/>
              </a:rPr>
              <a:t>FAST</a:t>
            </a:r>
            <a:r>
              <a:rPr lang="it-IT"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sym typeface="Symbol" pitchFamily="18" charset="2"/>
              </a:rPr>
              <a:t>P</a:t>
            </a:r>
            <a:r>
              <a:rPr lang="it-IT" sz="2000" dirty="0" smtClean="0">
                <a:latin typeface="Verdana" pitchFamily="34" charset="0"/>
                <a:ea typeface="Verdana" pitchFamily="34" charset="0"/>
                <a:cs typeface="Verdana" pitchFamily="34" charset="0"/>
                <a:sym typeface="Symbol" pitchFamily="18" charset="2"/>
              </a:rPr>
              <a:t>, respectively dedicated to alignments in </a:t>
            </a:r>
            <a:r>
              <a:rPr lang="it-IT" sz="2000" dirty="0" smtClean="0">
                <a:latin typeface="Verdana" pitchFamily="34" charset="0"/>
                <a:ea typeface="Verdana" pitchFamily="34" charset="0"/>
                <a:cs typeface="Verdana" pitchFamily="34" charset="0"/>
              </a:rPr>
              <a:t>nucleotide and polypeptide chains</a:t>
            </a:r>
            <a:r>
              <a:rPr lang="it-IT" sz="2000" dirty="0" smtClean="0">
                <a:latin typeface="Verdana" pitchFamily="34" charset="0"/>
                <a:ea typeface="Verdana" pitchFamily="34" charset="0"/>
                <a:cs typeface="Verdana" pitchFamily="34" charset="0"/>
                <a:sym typeface="Symbol" pitchFamily="18" charset="2"/>
              </a:rPr>
              <a:t>)</a:t>
            </a:r>
            <a:endParaRPr lang="it-IT" sz="2000" dirty="0">
              <a:latin typeface="Verdana" pitchFamily="34" charset="0"/>
              <a:ea typeface="Verdana" pitchFamily="34" charset="0"/>
              <a:cs typeface="Verdana" pitchFamily="34" charset="0"/>
              <a:sym typeface="Symbol" pitchFamily="18" charset="2"/>
            </a:endParaRPr>
          </a:p>
          <a:p>
            <a:pPr marL="342900" indent="-342900" algn="just">
              <a:buSzPct val="100000"/>
              <a:buFontTx/>
              <a:buBlip>
                <a:blip r:embed="rId2"/>
              </a:buBlip>
              <a:defRPr/>
            </a:pPr>
            <a:r>
              <a:rPr lang="it-IT" sz="2200" dirty="0" smtClean="0">
                <a:latin typeface="Verdana" pitchFamily="34" charset="0"/>
                <a:ea typeface="Verdana" pitchFamily="34" charset="0"/>
                <a:cs typeface="Verdana" pitchFamily="34" charset="0"/>
              </a:rPr>
              <a:t>The efficiency is a prerequisite and a fundamental feature for these bioinformatics methods, which are of essential support to molecular biologists</a:t>
            </a:r>
            <a:endParaRPr lang="it-IT" sz="2200" dirty="0">
              <a:latin typeface="Verdana" pitchFamily="34" charset="0"/>
              <a:ea typeface="Verdana" pitchFamily="34" charset="0"/>
              <a:cs typeface="Verdana" pitchFamily="34" charset="0"/>
            </a:endParaRPr>
          </a:p>
        </p:txBody>
      </p:sp>
      <p:sp>
        <p:nvSpPr>
          <p:cNvPr id="5"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Database search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3</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BLAST and its variants</a:t>
            </a:r>
          </a:p>
        </p:txBody>
      </p:sp>
      <p:sp>
        <p:nvSpPr>
          <p:cNvPr id="9216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37800C4-FEA7-4B01-AC8E-A09D5ADAC0B0}" type="slidenum">
              <a:rPr lang="it-IT" sz="1400"/>
              <a:pPr algn="r"/>
              <a:t>93</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000" dirty="0" smtClean="0">
                <a:latin typeface="Verdana" pitchFamily="34" charset="0"/>
                <a:ea typeface="Verdana" pitchFamily="34" charset="0"/>
                <a:cs typeface="Verdana" pitchFamily="34" charset="0"/>
              </a:rPr>
              <a:t>Probably the most popular and commonly used tool to search for sequences in biological databases is </a:t>
            </a: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BLAST</a:t>
            </a:r>
            <a:r>
              <a:rPr lang="en-US" sz="2000" dirty="0" smtClean="0">
                <a:latin typeface="Verdana" pitchFamily="34" charset="0"/>
                <a:ea typeface="Verdana" pitchFamily="34" charset="0"/>
                <a:cs typeface="Verdana" pitchFamily="34" charset="0"/>
              </a:rPr>
              <a:t>, introduced by S. </a:t>
            </a:r>
            <a:r>
              <a:rPr lang="en-US" sz="2000" dirty="0" err="1" smtClean="0">
                <a:latin typeface="Verdana" pitchFamily="34" charset="0"/>
                <a:ea typeface="Verdana" pitchFamily="34" charset="0"/>
                <a:cs typeface="Verdana" pitchFamily="34" charset="0"/>
              </a:rPr>
              <a:t>Altschul</a:t>
            </a:r>
            <a:r>
              <a:rPr lang="en-US" sz="2000" dirty="0" smtClean="0">
                <a:latin typeface="Verdana" pitchFamily="34" charset="0"/>
                <a:ea typeface="Verdana" pitchFamily="34" charset="0"/>
                <a:cs typeface="Verdana" pitchFamily="34" charset="0"/>
              </a:rPr>
              <a:t> </a:t>
            </a:r>
            <a:r>
              <a:rPr lang="en-US" sz="2000" i="1" dirty="0" smtClean="0">
                <a:latin typeface="Verdana" pitchFamily="34" charset="0"/>
                <a:ea typeface="Verdana" pitchFamily="34" charset="0"/>
                <a:cs typeface="Verdana" pitchFamily="34" charset="0"/>
              </a:rPr>
              <a:t>et al. </a:t>
            </a:r>
            <a:r>
              <a:rPr lang="en-US" sz="2000" dirty="0" smtClean="0">
                <a:latin typeface="Verdana" pitchFamily="34" charset="0"/>
                <a:ea typeface="Verdana" pitchFamily="34" charset="0"/>
                <a:cs typeface="Verdana" pitchFamily="34" charset="0"/>
              </a:rPr>
              <a:t>in 1990</a:t>
            </a:r>
          </a:p>
          <a:p>
            <a:pPr marL="342900" indent="-342900" algn="just">
              <a:buFontTx/>
              <a:buBlip>
                <a:blip r:embed="rId2"/>
              </a:buBlip>
              <a:defRPr/>
            </a:pPr>
            <a:r>
              <a:rPr lang="en-US" sz="2000" dirty="0" smtClean="0">
                <a:latin typeface="Verdana" pitchFamily="34" charset="0"/>
                <a:ea typeface="Verdana" pitchFamily="34" charset="0"/>
                <a:cs typeface="Verdana" pitchFamily="34" charset="0"/>
              </a:rPr>
              <a:t>The original BLAST software looked </a:t>
            </a:r>
            <a:r>
              <a:rPr lang="en-US" sz="2000" dirty="0" smtClean="0">
                <a:latin typeface="Verdana" pitchFamily="34" charset="0"/>
                <a:ea typeface="Verdana" pitchFamily="34" charset="0"/>
                <a:cs typeface="Verdana" pitchFamily="34" charset="0"/>
              </a:rPr>
              <a:t>for long local alignments without gaps, </a:t>
            </a:r>
            <a:r>
              <a:rPr lang="en-US" sz="2000" dirty="0" smtClean="0">
                <a:latin typeface="Verdana" pitchFamily="34" charset="0"/>
                <a:ea typeface="Verdana" pitchFamily="34" charset="0"/>
                <a:cs typeface="Verdana" pitchFamily="34" charset="0"/>
              </a:rPr>
              <a:t>detecting subsequences </a:t>
            </a:r>
            <a:r>
              <a:rPr lang="en-US" sz="2000" dirty="0" smtClean="0">
                <a:latin typeface="Verdana" pitchFamily="34" charset="0"/>
                <a:ea typeface="Verdana" pitchFamily="34" charset="0"/>
                <a:cs typeface="Verdana" pitchFamily="34" charset="0"/>
              </a:rPr>
              <a:t>belonging to the database similar to subsequences of the query sequence</a:t>
            </a:r>
          </a:p>
          <a:p>
            <a:pPr marL="342900" indent="-342900" algn="just">
              <a:buFontTx/>
              <a:buBlip>
                <a:blip r:embed="rId2"/>
              </a:buBlip>
              <a:defRPr/>
            </a:pPr>
            <a:r>
              <a:rPr lang="en-US" sz="2000" dirty="0" smtClean="0">
                <a:latin typeface="Verdana" pitchFamily="34" charset="0"/>
                <a:ea typeface="Verdana" pitchFamily="34" charset="0"/>
                <a:cs typeface="Verdana" pitchFamily="34" charset="0"/>
              </a:rPr>
              <a:t>BLAST can run thousands of comparisons between sequences in few minutes and, in a short time, a query sequence can be compared with the entire database to search for all the similar sequences </a:t>
            </a:r>
          </a:p>
          <a:p>
            <a:pPr marL="342900" indent="-342900" algn="just">
              <a:buFontTx/>
              <a:buBlip>
                <a:blip r:embed="rId2"/>
              </a:buBlip>
              <a:defRPr/>
            </a:pPr>
            <a:r>
              <a:rPr lang="en-US" sz="2000" dirty="0" smtClean="0">
                <a:latin typeface="Verdana" pitchFamily="34" charset="0"/>
                <a:ea typeface="Verdana" pitchFamily="34" charset="0"/>
                <a:cs typeface="Verdana" pitchFamily="34" charset="0"/>
              </a:rPr>
              <a:t>There are different variants and versions of BLAST, to search for nucleotide and protein sequences</a:t>
            </a:r>
            <a:endParaRPr lang="it-IT" sz="20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dirty="0" smtClean="0">
                <a:effectLst>
                  <a:outerShdw blurRad="38100" dist="38100" dir="2700000" algn="tl">
                    <a:srgbClr val="000000">
                      <a:alpha val="43137"/>
                    </a:srgbClr>
                  </a:outerShdw>
                </a:effectLst>
                <a:latin typeface="Verdana" pitchFamily="34" charset="0"/>
                <a:cs typeface="Courier New" pitchFamily="49" charset="0"/>
              </a:rPr>
              <a:t>BLASTN</a:t>
            </a:r>
            <a:r>
              <a:rPr lang="it-IT" dirty="0" smtClean="0">
                <a:effectLst>
                  <a:outerShdw blurRad="38100" dist="38100" dir="2700000" algn="tl">
                    <a:srgbClr val="C0C0C0"/>
                  </a:outerShdw>
                </a:effectLst>
                <a:latin typeface="Verdana" pitchFamily="34" charset="0"/>
                <a:cs typeface="Courier New" pitchFamily="49" charset="0"/>
              </a:rPr>
              <a:t>, </a:t>
            </a:r>
            <a:r>
              <a:rPr lang="it-IT" dirty="0" smtClean="0">
                <a:effectLst>
                  <a:outerShdw blurRad="38100" dist="38100" dir="2700000" algn="tl">
                    <a:srgbClr val="000000">
                      <a:alpha val="43137"/>
                    </a:srgbClr>
                  </a:outerShdw>
                </a:effectLst>
                <a:latin typeface="Verdana" pitchFamily="34" charset="0"/>
                <a:cs typeface="Courier New" pitchFamily="49" charset="0"/>
              </a:rPr>
              <a:t>BLASTP</a:t>
            </a:r>
            <a:r>
              <a:rPr lang="it-IT" dirty="0" smtClean="0">
                <a:effectLst>
                  <a:outerShdw blurRad="38100" dist="38100" dir="2700000" algn="tl">
                    <a:srgbClr val="C0C0C0"/>
                  </a:outerShdw>
                </a:effectLst>
                <a:latin typeface="Verdana" pitchFamily="34" charset="0"/>
              </a:rPr>
              <a:t>, </a:t>
            </a:r>
            <a:r>
              <a:rPr lang="it-IT" dirty="0">
                <a:effectLst>
                  <a:outerShdw blurRad="38100" dist="38100" dir="2700000" algn="tl">
                    <a:srgbClr val="000000">
                      <a:alpha val="43137"/>
                    </a:srgbClr>
                  </a:outerShdw>
                </a:effectLst>
                <a:latin typeface="Verdana" pitchFamily="34" charset="0"/>
              </a:rPr>
              <a:t>BLASTX</a:t>
            </a:r>
            <a:r>
              <a:rPr lang="it-IT" dirty="0">
                <a:effectLst>
                  <a:outerShdw blurRad="38100" dist="38100" dir="2700000" algn="tl">
                    <a:srgbClr val="C0C0C0"/>
                  </a:outerShdw>
                </a:effectLst>
                <a:latin typeface="Verdana" pitchFamily="34" charset="0"/>
              </a:rPr>
              <a:t>, </a:t>
            </a:r>
            <a:r>
              <a:rPr lang="it-IT" dirty="0">
                <a:effectLst>
                  <a:outerShdw blurRad="38100" dist="38100" dir="2700000" algn="tl">
                    <a:srgbClr val="000000">
                      <a:alpha val="43137"/>
                    </a:srgbClr>
                  </a:outerShdw>
                </a:effectLst>
                <a:latin typeface="Verdana" pitchFamily="34" charset="0"/>
              </a:rPr>
              <a:t>TBLASTN</a:t>
            </a:r>
            <a:r>
              <a:rPr lang="it-IT" dirty="0">
                <a:effectLst>
                  <a:outerShdw blurRad="38100" dist="38100" dir="2700000" algn="tl">
                    <a:srgbClr val="C0C0C0"/>
                  </a:outerShdw>
                </a:effectLst>
                <a:latin typeface="Verdana" pitchFamily="34" charset="0"/>
              </a:rPr>
              <a:t> (</a:t>
            </a:r>
            <a:r>
              <a:rPr lang="it-IT" i="1" dirty="0">
                <a:effectLst>
                  <a:outerShdw blurRad="38100" dist="38100" dir="2700000" algn="tl">
                    <a:srgbClr val="000000">
                      <a:alpha val="43137"/>
                    </a:srgbClr>
                  </a:outerShdw>
                </a:effectLst>
                <a:latin typeface="Verdana" pitchFamily="34" charset="0"/>
              </a:rPr>
              <a:t>Translated BLAST Nucleotide</a:t>
            </a:r>
            <a:r>
              <a:rPr lang="it-IT" dirty="0" smtClean="0">
                <a:effectLst>
                  <a:outerShdw blurRad="38100" dist="38100" dir="2700000" algn="tl">
                    <a:srgbClr val="C0C0C0"/>
                  </a:outerShdw>
                </a:effectLst>
                <a:latin typeface="Verdana" pitchFamily="34" charset="0"/>
              </a:rPr>
              <a:t>), </a:t>
            </a:r>
            <a:r>
              <a:rPr lang="it-IT" dirty="0">
                <a:effectLst>
                  <a:outerShdw blurRad="38100" dist="38100" dir="2700000" algn="tl">
                    <a:srgbClr val="000000">
                      <a:alpha val="43137"/>
                    </a:srgbClr>
                  </a:outerShdw>
                </a:effectLst>
                <a:latin typeface="Verdana" pitchFamily="34" charset="0"/>
              </a:rPr>
              <a:t>PSI</a:t>
            </a:r>
            <a:r>
              <a:rPr lang="it-IT" dirty="0">
                <a:effectLst>
                  <a:outerShdw blurRad="38100" dist="38100" dir="2700000" algn="tl">
                    <a:srgbClr val="000000">
                      <a:alpha val="43137"/>
                    </a:srgbClr>
                  </a:outerShdw>
                </a:effectLst>
                <a:latin typeface="Verdana" pitchFamily="34" charset="0"/>
                <a:sym typeface="Symbol" pitchFamily="18" charset="2"/>
              </a:rPr>
              <a:t></a:t>
            </a:r>
            <a:r>
              <a:rPr lang="it-IT" dirty="0" smtClean="0">
                <a:effectLst>
                  <a:outerShdw blurRad="38100" dist="38100" dir="2700000" algn="tl">
                    <a:srgbClr val="000000">
                      <a:alpha val="43137"/>
                    </a:srgbClr>
                  </a:outerShdw>
                </a:effectLst>
                <a:latin typeface="Verdana" pitchFamily="34" charset="0"/>
                <a:sym typeface="Symbol" pitchFamily="18" charset="2"/>
              </a:rPr>
              <a:t>BLAST, etc.</a:t>
            </a:r>
            <a:endParaRPr lang="it-IT" dirty="0">
              <a:effectLst>
                <a:outerShdw blurRad="38100" dist="38100" dir="2700000" algn="tl">
                  <a:srgbClr val="000000">
                    <a:alpha val="43137"/>
                  </a:srgbClr>
                </a:outerShdw>
              </a:effectLst>
              <a:latin typeface="Verdana" pitchFamily="34" charset="0"/>
              <a:cs typeface="Courier New"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BLASTN</a:t>
            </a:r>
          </a:p>
        </p:txBody>
      </p:sp>
      <p:sp>
        <p:nvSpPr>
          <p:cNvPr id="9318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C676E38-5866-46AF-A816-C39D4D5F988D}" type="slidenum">
              <a:rPr lang="it-IT" sz="1400"/>
              <a:pPr algn="r"/>
              <a:t>94</a:t>
            </a:fld>
            <a:endParaRPr lang="it-IT" sz="1400"/>
          </a:p>
        </p:txBody>
      </p:sp>
      <p:sp>
        <p:nvSpPr>
          <p:cNvPr id="93188"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800100" lvl="1" indent="-342900" algn="just">
              <a:buFontTx/>
              <a:buBlip>
                <a:blip r:embed="rId2"/>
              </a:buBlip>
            </a:pPr>
            <a:endParaRPr lang="it-IT" sz="2200">
              <a:latin typeface="Verdana" pitchFamily="34" charset="0"/>
              <a:cs typeface="Courier New" pitchFamily="49" charset="0"/>
            </a:endParaRPr>
          </a:p>
        </p:txBody>
      </p:sp>
      <p:sp>
        <p:nvSpPr>
          <p:cNvPr id="93189"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pPr>
            <a:r>
              <a:rPr lang="en-US" sz="2200" dirty="0" smtClean="0">
                <a:latin typeface="Verdana" pitchFamily="34" charset="0"/>
                <a:ea typeface="Verdana" pitchFamily="34" charset="0"/>
                <a:cs typeface="Verdana" pitchFamily="34" charset="0"/>
              </a:rPr>
              <a:t>It searches for correspondences among nucleotide sequences, using the simple score matrix:</a:t>
            </a:r>
            <a:r>
              <a:rPr lang="it-IT" sz="2200" dirty="0" smtClean="0">
                <a:latin typeface="Verdana" pitchFamily="34" charset="0"/>
                <a:ea typeface="Verdana" pitchFamily="34" charset="0"/>
                <a:cs typeface="Verdana" pitchFamily="34" charset="0"/>
              </a:rPr>
              <a:t> </a:t>
            </a:r>
            <a:endParaRPr lang="it-IT" sz="2200" dirty="0">
              <a:latin typeface="Verdana" pitchFamily="34" charset="0"/>
              <a:ea typeface="Verdana" pitchFamily="34" charset="0"/>
              <a:cs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buFontTx/>
              <a:buBlip>
                <a:blip r:embed="rId2"/>
              </a:buBlip>
            </a:pPr>
            <a:endParaRPr lang="it-IT" sz="2200" dirty="0">
              <a:latin typeface="Verdana" pitchFamily="34" charset="0"/>
            </a:endParaRPr>
          </a:p>
          <a:p>
            <a:pPr marL="342900" indent="-342900" algn="just"/>
            <a:r>
              <a:rPr lang="it-IT" sz="2200" dirty="0">
                <a:latin typeface="Verdana" pitchFamily="34" charset="0"/>
              </a:rPr>
              <a:t>	</a:t>
            </a:r>
            <a:r>
              <a:rPr lang="en-US" sz="2200" dirty="0" smtClean="0">
                <a:latin typeface="Verdana" pitchFamily="34" charset="0"/>
                <a:ea typeface="Verdana" pitchFamily="34" charset="0"/>
                <a:cs typeface="Verdana" pitchFamily="34" charset="0"/>
              </a:rPr>
              <a:t>with uniform penalties for transitions and </a:t>
            </a:r>
            <a:r>
              <a:rPr lang="en-US" sz="2200" dirty="0" err="1" smtClean="0">
                <a:latin typeface="Verdana" pitchFamily="34" charset="0"/>
                <a:ea typeface="Verdana" pitchFamily="34" charset="0"/>
                <a:cs typeface="Verdana" pitchFamily="34" charset="0"/>
              </a:rPr>
              <a:t>transversions</a:t>
            </a:r>
            <a:r>
              <a:rPr lang="en-US" sz="2200" dirty="0" smtClean="0">
                <a:latin typeface="Verdana" pitchFamily="34" charset="0"/>
                <a:ea typeface="Verdana" pitchFamily="34" charset="0"/>
                <a:cs typeface="Verdana" pitchFamily="34" charset="0"/>
              </a:rPr>
              <a:t>, in order to assign scores to alignments without gaps</a:t>
            </a:r>
            <a:endParaRPr lang="it-IT" sz="2200" dirty="0">
              <a:latin typeface="Verdana" pitchFamily="34" charset="0"/>
              <a:ea typeface="Verdana" pitchFamily="34" charset="0"/>
              <a:cs typeface="Verdana" pitchFamily="34" charset="0"/>
            </a:endParaRPr>
          </a:p>
        </p:txBody>
      </p:sp>
      <p:graphicFrame>
        <p:nvGraphicFramePr>
          <p:cNvPr id="6" name="Tabella 5"/>
          <p:cNvGraphicFramePr>
            <a:graphicFrameLocks noGrp="1"/>
          </p:cNvGraphicFramePr>
          <p:nvPr/>
        </p:nvGraphicFramePr>
        <p:xfrm>
          <a:off x="3200400" y="2590800"/>
          <a:ext cx="2971800" cy="2206625"/>
        </p:xfrm>
        <a:graphic>
          <a:graphicData uri="http://schemas.openxmlformats.org/drawingml/2006/table">
            <a:tbl>
              <a:tblPr/>
              <a:tblGrid>
                <a:gridCol w="409575"/>
                <a:gridCol w="615950"/>
                <a:gridCol w="614363"/>
                <a:gridCol w="614362"/>
                <a:gridCol w="717550"/>
              </a:tblGrid>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rgbClr val="000000"/>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sym typeface="Symbol" pitchFamily="18" charset="2"/>
                        </a:rPr>
                        <a:t>4</a:t>
                      </a:r>
                      <a:endParaRPr kumimoji="0" lang="it-IT"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rgbClr val="000000"/>
                          </a:solidFill>
                          <a:effectLst/>
                          <a:latin typeface="Verdana" pitchFamily="34" charset="0"/>
                          <a:sym typeface="Symbol" pitchFamily="18" charset="2"/>
                        </a:rPr>
                        <a:t>4</a:t>
                      </a:r>
                      <a:endParaRPr kumimoji="0" lang="it-IT" sz="1800" b="0" i="0" u="none" strike="noStrike" cap="none" normalizeH="0" baseline="0" dirty="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8" name="Rettangolo 7"/>
          <p:cNvSpPr/>
          <p:nvPr/>
        </p:nvSpPr>
        <p:spPr>
          <a:xfrm>
            <a:off x="3200400" y="2590800"/>
            <a:ext cx="2971800" cy="22140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BLASTP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94211"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5CCF074-415D-4743-8333-8BF0BE10DC2D}" type="slidenum">
              <a:rPr lang="it-IT" sz="1400"/>
              <a:pPr algn="r"/>
              <a:t>95</a:t>
            </a:fld>
            <a:endParaRPr lang="it-IT" sz="1400"/>
          </a:p>
        </p:txBody>
      </p:sp>
      <p:sp>
        <p:nvSpPr>
          <p:cNvPr id="94212"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800100" lvl="1" indent="-342900" algn="just">
              <a:buFontTx/>
              <a:buBlip>
                <a:blip r:embed="rId2"/>
              </a:buBlip>
            </a:pPr>
            <a:endParaRPr lang="it-IT" sz="2200">
              <a:latin typeface="Verdana" pitchFamily="34" charset="0"/>
              <a:cs typeface="Courier New" pitchFamily="49" charset="0"/>
            </a:endParaRPr>
          </a:p>
        </p:txBody>
      </p:sp>
      <p:sp>
        <p:nvSpPr>
          <p:cNvPr id="5"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spcBef>
                <a:spcPts val="0"/>
              </a:spcBef>
              <a:buFontTx/>
              <a:buBlip>
                <a:blip r:embed="rId2"/>
              </a:buBlip>
              <a:defRPr/>
            </a:pPr>
            <a:r>
              <a:rPr lang="en-US" sz="2400" dirty="0" smtClean="0">
                <a:latin typeface="Verdana" pitchFamily="34" charset="0"/>
                <a:ea typeface="Verdana" pitchFamily="34" charset="0"/>
                <a:cs typeface="Verdana" pitchFamily="34" charset="0"/>
              </a:rPr>
              <a:t>It searches for correspondences of protein sequences, using PAM or BLOSUM matrices to assign a score to alignments without gaps </a:t>
            </a:r>
            <a:endParaRPr lang="it-IT" sz="2400" dirty="0">
              <a:latin typeface="Verdana" pitchFamily="34" charset="0"/>
              <a:ea typeface="Verdana" pitchFamily="34" charset="0"/>
              <a:cs typeface="Verdana" pitchFamily="34" charset="0"/>
            </a:endParaRPr>
          </a:p>
          <a:p>
            <a:pPr marL="800100" lvl="1" indent="-342900" algn="just">
              <a:spcBef>
                <a:spcPts val="0"/>
              </a:spcBef>
              <a:buSzPct val="70000"/>
              <a:buFontTx/>
              <a:buBlip>
                <a:blip r:embed="rId3"/>
              </a:buBlip>
              <a:defRPr/>
            </a:pPr>
            <a:r>
              <a:rPr lang="en-US" sz="2200" dirty="0" smtClean="0">
                <a:latin typeface="Verdana" pitchFamily="34" charset="0"/>
                <a:ea typeface="Verdana" pitchFamily="34" charset="0"/>
                <a:cs typeface="Verdana" pitchFamily="34" charset="0"/>
              </a:rPr>
              <a:t>It divides the query sequence into </a:t>
            </a:r>
            <a:r>
              <a:rPr lang="en-US" sz="2200" dirty="0" smtClean="0">
                <a:solidFill>
                  <a:srgbClr val="0070C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words</a:t>
            </a:r>
            <a:r>
              <a:rPr lang="en-US" sz="2200" dirty="0" smtClean="0">
                <a:latin typeface="Verdana" pitchFamily="34" charset="0"/>
                <a:ea typeface="Verdana" pitchFamily="34" charset="0"/>
                <a:cs typeface="Verdana" pitchFamily="34" charset="0"/>
              </a:rPr>
              <a:t>, or subsequences, of fixed length (4 being the default  length)</a:t>
            </a:r>
          </a:p>
          <a:p>
            <a:pPr marL="800100" lvl="1" indent="-342900" algn="just">
              <a:spcBef>
                <a:spcPts val="0"/>
              </a:spcBef>
              <a:buSzPct val="70000"/>
              <a:buFontTx/>
              <a:buBlip>
                <a:blip r:embed="rId3"/>
              </a:buBlip>
              <a:defRPr/>
            </a:pPr>
            <a:r>
              <a:rPr lang="en-US" sz="2200" dirty="0" smtClean="0">
                <a:latin typeface="Verdana" pitchFamily="34" charset="0"/>
                <a:ea typeface="Verdana" pitchFamily="34" charset="0"/>
                <a:cs typeface="Verdana" pitchFamily="34" charset="0"/>
              </a:rPr>
              <a:t>It uses a sliding window, with size equal to the word length, along the entire sequence </a:t>
            </a:r>
            <a:endParaRPr lang="it-IT" sz="2200" kern="0" dirty="0">
              <a:latin typeface="Verdana" pitchFamily="34" charset="0"/>
              <a:ea typeface="Verdana" pitchFamily="34" charset="0"/>
              <a:cs typeface="Verdana" pitchFamily="34" charset="0"/>
            </a:endParaRPr>
          </a:p>
          <a:p>
            <a:pPr marL="1257300" lvl="2" indent="-342900" algn="just">
              <a:spcBef>
                <a:spcPts val="0"/>
              </a:spcBef>
              <a:buSzPct val="80000"/>
              <a:buFontTx/>
              <a:buBlip>
                <a:blip r:embed="rId4"/>
              </a:buBlip>
              <a:defRPr/>
            </a:pPr>
            <a:r>
              <a:rPr lang="it-IT" sz="2000" kern="0"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rPr>
              <a:t>Example:</a:t>
            </a:r>
            <a:r>
              <a:rPr lang="it-IT" sz="2000" kern="0" dirty="0" smtClean="0">
                <a:latin typeface="Verdana" pitchFamily="34" charset="0"/>
                <a:cs typeface="Courier New" pitchFamily="49" charset="0"/>
              </a:rPr>
              <a:t> the query sequence </a:t>
            </a:r>
            <a:r>
              <a:rPr lang="it-IT" sz="2000" b="1" kern="0" dirty="0">
                <a:latin typeface="Courier New" pitchFamily="49" charset="0"/>
                <a:cs typeface="Courier New" pitchFamily="49" charset="0"/>
              </a:rPr>
              <a:t>AILVPTV</a:t>
            </a:r>
            <a:r>
              <a:rPr lang="it-IT" sz="2000" kern="0" dirty="0">
                <a:latin typeface="Verdana" pitchFamily="34" charset="0"/>
                <a:cs typeface="Courier New" pitchFamily="49" charset="0"/>
              </a:rPr>
              <a:t> </a:t>
            </a:r>
            <a:r>
              <a:rPr lang="it-IT" sz="2000" kern="0" dirty="0" smtClean="0">
                <a:latin typeface="Verdana" pitchFamily="34" charset="0"/>
                <a:cs typeface="Courier New" pitchFamily="49" charset="0"/>
              </a:rPr>
              <a:t>produces four different words </a:t>
            </a:r>
            <a:r>
              <a:rPr lang="it-IT" sz="2000" kern="0" dirty="0" smtClean="0">
                <a:latin typeface="Verdana" pitchFamily="34" charset="0"/>
                <a:cs typeface="Courier New" pitchFamily="49" charset="0"/>
                <a:sym typeface="Symbol"/>
              </a:rPr>
              <a:t> </a:t>
            </a:r>
            <a:r>
              <a:rPr lang="it-IT" sz="2000" b="1" kern="0" dirty="0" smtClean="0">
                <a:latin typeface="Courier New" pitchFamily="49" charset="0"/>
                <a:cs typeface="Courier New" pitchFamily="49" charset="0"/>
              </a:rPr>
              <a:t>AILV</a:t>
            </a:r>
            <a:r>
              <a:rPr lang="it-IT" sz="2000" kern="0" dirty="0">
                <a:latin typeface="Verdana" pitchFamily="34" charset="0"/>
                <a:cs typeface="Courier New" pitchFamily="49" charset="0"/>
              </a:rPr>
              <a:t>, </a:t>
            </a:r>
            <a:r>
              <a:rPr lang="it-IT" sz="2000" b="1" kern="0" dirty="0">
                <a:latin typeface="Courier New" pitchFamily="49" charset="0"/>
                <a:cs typeface="Courier New" pitchFamily="49" charset="0"/>
              </a:rPr>
              <a:t>ILVP</a:t>
            </a:r>
            <a:r>
              <a:rPr lang="it-IT" sz="2000" kern="0" dirty="0">
                <a:latin typeface="Verdana" pitchFamily="34" charset="0"/>
                <a:cs typeface="Courier New" pitchFamily="49" charset="0"/>
              </a:rPr>
              <a:t>, </a:t>
            </a:r>
            <a:r>
              <a:rPr lang="it-IT" sz="2000" b="1" kern="0" dirty="0">
                <a:latin typeface="Courier New" pitchFamily="49" charset="0"/>
                <a:cs typeface="Courier New" pitchFamily="49" charset="0"/>
              </a:rPr>
              <a:t>LVPT</a:t>
            </a:r>
            <a:r>
              <a:rPr lang="it-IT" sz="2000" kern="0" dirty="0">
                <a:latin typeface="Verdana" pitchFamily="34" charset="0"/>
                <a:cs typeface="Courier New" pitchFamily="49" charset="0"/>
              </a:rPr>
              <a:t>, </a:t>
            </a:r>
            <a:r>
              <a:rPr lang="it-IT" sz="2000" b="1" kern="0" dirty="0">
                <a:latin typeface="Courier New" pitchFamily="49" charset="0"/>
                <a:cs typeface="Courier New" pitchFamily="49" charset="0"/>
              </a:rPr>
              <a:t>VPTV</a:t>
            </a:r>
            <a:r>
              <a:rPr lang="it-IT" sz="2000" kern="0" dirty="0">
                <a:latin typeface="Verdana" pitchFamily="34" charset="0"/>
                <a:cs typeface="Courier New" pitchFamily="49" charset="0"/>
              </a:rPr>
              <a:t> </a:t>
            </a:r>
          </a:p>
          <a:p>
            <a:pPr marL="800100" lvl="1" indent="-342900" algn="just">
              <a:spcBef>
                <a:spcPts val="0"/>
              </a:spcBef>
              <a:buSzPct val="70000"/>
              <a:buFontTx/>
              <a:buBlip>
                <a:blip r:embed="rId3"/>
              </a:buBlip>
              <a:defRPr/>
            </a:pPr>
            <a:r>
              <a:rPr lang="en-US" sz="2200" dirty="0" smtClean="0">
                <a:latin typeface="Verdana" pitchFamily="34" charset="0"/>
                <a:ea typeface="Verdana" pitchFamily="34" charset="0"/>
                <a:cs typeface="Verdana" pitchFamily="34" charset="0"/>
              </a:rPr>
              <a:t>The words consisting mainly of common amino acids are not considered for searching</a:t>
            </a:r>
          </a:p>
          <a:p>
            <a:pPr marL="800100" lvl="1" indent="-342900" algn="just">
              <a:spcBef>
                <a:spcPts val="0"/>
              </a:spcBef>
              <a:buSzPct val="70000"/>
              <a:buFontTx/>
              <a:buBlip>
                <a:blip r:embed="rId3"/>
              </a:buBlip>
              <a:defRPr/>
            </a:pPr>
            <a:r>
              <a:rPr lang="en-US" sz="2200" dirty="0" smtClean="0">
                <a:latin typeface="Verdana" pitchFamily="34" charset="0"/>
                <a:ea typeface="Verdana" pitchFamily="34" charset="0"/>
                <a:cs typeface="Verdana" pitchFamily="34" charset="0"/>
              </a:rPr>
              <a:t>The remaining words are searched in the database</a:t>
            </a:r>
            <a:endParaRPr lang="it-IT" sz="2200" kern="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BLASTP </a:t>
            </a:r>
            <a:r>
              <a:rPr lang="it-IT" dirty="0" smtClean="0">
                <a:effectLst>
                  <a:outerShdw blurRad="38100" dist="38100" dir="2700000" algn="tl">
                    <a:srgbClr val="000000">
                      <a:alpha val="43137"/>
                    </a:srgbClr>
                  </a:outerShdw>
                </a:effectLst>
                <a:latin typeface="Verdana" pitchFamily="34" charset="0"/>
                <a:sym typeface="Symbol" pitchFamily="18" charset="2"/>
              </a:rPr>
              <a:t> 2</a:t>
            </a:r>
            <a:endParaRPr lang="it-IT" dirty="0" smtClean="0">
              <a:effectLst>
                <a:outerShdw blurRad="38100" dist="38100" dir="2700000" algn="tl">
                  <a:srgbClr val="000000">
                    <a:alpha val="43137"/>
                  </a:srgbClr>
                </a:outerShdw>
              </a:effectLst>
              <a:latin typeface="Verdana" pitchFamily="34" charset="0"/>
            </a:endParaRPr>
          </a:p>
        </p:txBody>
      </p:sp>
      <p:sp>
        <p:nvSpPr>
          <p:cNvPr id="95235"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C76CC58-7FFF-43AF-853D-E14CDDA1F4BD}" type="slidenum">
              <a:rPr lang="it-IT" sz="1400"/>
              <a:pPr algn="r"/>
              <a:t>96</a:t>
            </a:fld>
            <a:endParaRPr lang="it-IT" sz="1400"/>
          </a:p>
        </p:txBody>
      </p:sp>
      <p:sp>
        <p:nvSpPr>
          <p:cNvPr id="95236"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800100" lvl="1" indent="-342900" algn="just">
              <a:buFontTx/>
              <a:buBlip>
                <a:blip r:embed="rId2"/>
              </a:buBlip>
            </a:pPr>
            <a:endParaRPr lang="it-IT" sz="2200">
              <a:latin typeface="Verdana" pitchFamily="34" charset="0"/>
              <a:cs typeface="Courier New" pitchFamily="49" charset="0"/>
            </a:endParaRPr>
          </a:p>
        </p:txBody>
      </p:sp>
      <p:sp>
        <p:nvSpPr>
          <p:cNvPr id="5"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When a correspondence is found, the matched subsequence is extended in both the directions until the alignment score drops below a given threshold </a:t>
            </a:r>
            <a:endParaRPr lang="it-IT" sz="2000" dirty="0">
              <a:latin typeface="Verdana" pitchFamily="34" charset="0"/>
              <a:ea typeface="Verdana" pitchFamily="34" charset="0"/>
              <a:cs typeface="Verdana" pitchFamily="34" charset="0"/>
            </a:endParaRPr>
          </a:p>
          <a:p>
            <a:pPr marL="1257300" lvl="2" indent="-342900" algn="just">
              <a:buSzPct val="80000"/>
              <a:buFontTx/>
              <a:buBlip>
                <a:blip r:embed="rId4"/>
              </a:buBlip>
              <a:defRPr/>
            </a:pPr>
            <a:r>
              <a:rPr lang="en-US" dirty="0" smtClean="0">
                <a:latin typeface="Verdana" pitchFamily="34" charset="0"/>
                <a:ea typeface="Verdana" pitchFamily="34" charset="0"/>
                <a:cs typeface="Verdana" pitchFamily="34" charset="0"/>
              </a:rPr>
              <a:t>The extension corresponds to the addition of new residues to the matching subsequence with the recalculation of the alignment score in accordance with the scoring matrix </a:t>
            </a:r>
          </a:p>
          <a:p>
            <a:pPr marL="1257300" lvl="2" indent="-342900" algn="just">
              <a:buSzPct val="80000"/>
              <a:buFontTx/>
              <a:buBlip>
                <a:blip r:embed="rId4"/>
              </a:buBlip>
              <a:defRPr/>
            </a:pPr>
            <a:r>
              <a:rPr lang="en-US" dirty="0" smtClean="0">
                <a:latin typeface="Verdana" pitchFamily="34" charset="0"/>
                <a:ea typeface="Verdana" pitchFamily="34" charset="0"/>
                <a:cs typeface="Verdana" pitchFamily="34" charset="0"/>
              </a:rPr>
              <a:t>The choice of the threshold value is an important parameter because it determines the probability that the resulting sequences are biologically relevant counterparts of the query sequence</a:t>
            </a:r>
            <a:endParaRPr lang="it-IT" dirty="0">
              <a:latin typeface="Verdana" pitchFamily="34" charset="0"/>
              <a:ea typeface="Verdana" pitchFamily="34" charset="0"/>
              <a:cs typeface="Verdana" pitchFamily="34" charset="0"/>
            </a:endParaRPr>
          </a:p>
          <a:p>
            <a:pPr marL="1257300" lvl="2" indent="-342900" algn="just">
              <a:buSzPct val="80000"/>
              <a:buFontTx/>
              <a:buBlip>
                <a:blip r:embed="rId4"/>
              </a:buBlip>
              <a:defRPr/>
            </a:pPr>
            <a:r>
              <a:rPr lang="it-IT" dirty="0" smtClean="0">
                <a:solidFill>
                  <a:srgbClr val="FF0000"/>
                </a:solidFill>
                <a:effectLst>
                  <a:outerShdw blurRad="38100" dist="38100" dir="2700000" algn="tl">
                    <a:srgbClr val="000000">
                      <a:alpha val="43137"/>
                    </a:srgbClr>
                  </a:outerShdw>
                </a:effectLst>
                <a:latin typeface="Verdana" pitchFamily="34" charset="0"/>
                <a:cs typeface="Courier New" pitchFamily="49" charset="0"/>
              </a:rPr>
              <a:t>Example:</a:t>
            </a:r>
            <a:r>
              <a:rPr lang="it-IT" dirty="0" smtClean="0">
                <a:latin typeface="Verdana" pitchFamily="34" charset="0"/>
                <a:cs typeface="Courier New" pitchFamily="49" charset="0"/>
              </a:rPr>
              <a:t> Search for </a:t>
            </a:r>
            <a:r>
              <a:rPr lang="it-IT" b="1" dirty="0">
                <a:latin typeface="Courier New" pitchFamily="49" charset="0"/>
                <a:cs typeface="Courier New" pitchFamily="49" charset="0"/>
              </a:rPr>
              <a:t>AILVPTV</a:t>
            </a:r>
            <a:endParaRPr lang="it-IT" dirty="0">
              <a:latin typeface="Verdana" pitchFamily="34" charset="0"/>
              <a:cs typeface="Courier New" pitchFamily="49" charset="0"/>
            </a:endParaRPr>
          </a:p>
          <a:p>
            <a:pPr marL="1257300" lvl="2" indent="-342900" algn="just">
              <a:buSzPct val="80000"/>
              <a:defRPr/>
            </a:pPr>
            <a:r>
              <a:rPr lang="it-IT" dirty="0">
                <a:latin typeface="Verdana" pitchFamily="34" charset="0"/>
                <a:cs typeface="Courier New" pitchFamily="49" charset="0"/>
              </a:rPr>
              <a:t>	                        </a:t>
            </a:r>
            <a:r>
              <a:rPr lang="it-IT" b="1" dirty="0">
                <a:latin typeface="Courier New" pitchFamily="49" charset="0"/>
                <a:cs typeface="Courier New" pitchFamily="49" charset="0"/>
              </a:rPr>
              <a:t>AILV</a:t>
            </a:r>
          </a:p>
          <a:p>
            <a:pPr marL="1257300" lvl="2" indent="-342900" algn="just">
              <a:buSzPct val="80000"/>
              <a:defRPr/>
            </a:pPr>
            <a:r>
              <a:rPr lang="it-IT" b="1" dirty="0">
                <a:latin typeface="Courier New" pitchFamily="49" charset="0"/>
                <a:cs typeface="Courier New" pitchFamily="49" charset="0"/>
              </a:rPr>
              <a:t>	MVQGWALYDFLKCR</a:t>
            </a:r>
            <a:r>
              <a:rPr lang="it-IT" b="1" dirty="0">
                <a:solidFill>
                  <a:srgbClr val="FF0000"/>
                </a:solidFill>
                <a:latin typeface="Courier New" pitchFamily="49" charset="0"/>
                <a:cs typeface="Courier New" pitchFamily="49" charset="0"/>
              </a:rPr>
              <a:t>AILV</a:t>
            </a:r>
            <a:r>
              <a:rPr lang="it-IT" b="1" dirty="0">
                <a:latin typeface="Courier New" pitchFamily="49" charset="0"/>
                <a:cs typeface="Courier New" pitchFamily="49" charset="0"/>
              </a:rPr>
              <a:t>GTVIAML…</a:t>
            </a:r>
          </a:p>
          <a:p>
            <a:pPr marL="1257300" lvl="2" indent="-342900" algn="just">
              <a:buSzPct val="80000"/>
              <a:defRPr/>
            </a:pPr>
            <a:endParaRPr lang="it-IT" b="1" dirty="0">
              <a:latin typeface="Courier New" pitchFamily="49" charset="0"/>
              <a:cs typeface="Courier New" pitchFamily="49" charset="0"/>
            </a:endParaRPr>
          </a:p>
          <a:p>
            <a:pPr marL="1257300" lvl="2" indent="-342900" algn="just">
              <a:buSzPct val="80000"/>
              <a:defRPr/>
            </a:pPr>
            <a:r>
              <a:rPr lang="it-IT" b="1" dirty="0">
                <a:latin typeface="Courier New" pitchFamily="49" charset="0"/>
                <a:cs typeface="Courier New" pitchFamily="49" charset="0"/>
              </a:rPr>
              <a:t>	              AILVPTV</a:t>
            </a:r>
          </a:p>
          <a:p>
            <a:pPr marL="1257300" lvl="2" indent="-342900" algn="just">
              <a:buSzPct val="80000"/>
              <a:defRPr/>
            </a:pPr>
            <a:r>
              <a:rPr lang="it-IT" b="1" dirty="0">
                <a:latin typeface="Courier New" pitchFamily="49" charset="0"/>
                <a:cs typeface="Courier New" pitchFamily="49" charset="0"/>
              </a:rPr>
              <a:t>	MVQGWALYDFLKCR</a:t>
            </a:r>
            <a:r>
              <a:rPr lang="it-IT" b="1" dirty="0">
                <a:solidFill>
                  <a:srgbClr val="FF0000"/>
                </a:solidFill>
                <a:latin typeface="Courier New" pitchFamily="49" charset="0"/>
                <a:cs typeface="Courier New" pitchFamily="49" charset="0"/>
              </a:rPr>
              <a:t>AILV</a:t>
            </a:r>
            <a:r>
              <a:rPr lang="it-IT" b="1" dirty="0">
                <a:latin typeface="Courier New" pitchFamily="49" charset="0"/>
                <a:cs typeface="Courier New" pitchFamily="49" charset="0"/>
              </a:rPr>
              <a:t>G</a:t>
            </a:r>
            <a:r>
              <a:rPr lang="it-IT" b="1" dirty="0">
                <a:solidFill>
                  <a:srgbClr val="0070C0"/>
                </a:solidFill>
                <a:latin typeface="Courier New" pitchFamily="49" charset="0"/>
                <a:cs typeface="Courier New" pitchFamily="49" charset="0"/>
              </a:rPr>
              <a:t>TV</a:t>
            </a:r>
            <a:r>
              <a:rPr lang="it-IT" b="1" dirty="0">
                <a:latin typeface="Courier New" pitchFamily="49" charset="0"/>
                <a:cs typeface="Courier New" pitchFamily="49" charset="0"/>
              </a:rPr>
              <a:t>IAML…</a:t>
            </a:r>
          </a:p>
          <a:p>
            <a:pPr marL="1257300" lvl="2" indent="-342900" algn="just">
              <a:buSzPct val="80000"/>
              <a:defRPr/>
            </a:pPr>
            <a:endParaRPr lang="it-IT" b="1" dirty="0">
              <a:latin typeface="Courier New" pitchFamily="49" charset="0"/>
              <a:cs typeface="Courier New" pitchFamily="49" charset="0"/>
            </a:endParaRPr>
          </a:p>
        </p:txBody>
      </p:sp>
      <p:cxnSp>
        <p:nvCxnSpPr>
          <p:cNvPr id="10" name="Connettore 2 9"/>
          <p:cNvCxnSpPr/>
          <p:nvPr/>
        </p:nvCxnSpPr>
        <p:spPr>
          <a:xfrm>
            <a:off x="3962400" y="5486400"/>
            <a:ext cx="685800" cy="158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74638"/>
            <a:ext cx="8991600" cy="1143000"/>
          </a:xfrm>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BLAST and its variants (cont.)</a:t>
            </a:r>
          </a:p>
        </p:txBody>
      </p:sp>
      <p:sp>
        <p:nvSpPr>
          <p:cNvPr id="96259"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9DCA4E2-93DF-4981-AA78-3BDB05C8BF68}" type="slidenum">
              <a:rPr lang="it-IT" sz="1400"/>
              <a:pPr algn="r"/>
              <a:t>97</a:t>
            </a:fld>
            <a:endParaRPr lang="it-IT" sz="1400"/>
          </a:p>
        </p:txBody>
      </p:sp>
      <p:sp>
        <p:nvSpPr>
          <p:cNvPr id="96260" name="Rectangle 3"/>
          <p:cNvSpPr txBox="1">
            <a:spLocks noChangeArrowheads="1"/>
          </p:cNvSpPr>
          <p:nvPr/>
        </p:nvSpPr>
        <p:spPr bwMode="auto">
          <a:xfrm>
            <a:off x="457200" y="1600200"/>
            <a:ext cx="8305800" cy="4648200"/>
          </a:xfrm>
          <a:prstGeom prst="rect">
            <a:avLst/>
          </a:prstGeom>
          <a:noFill/>
          <a:ln w="9525">
            <a:noFill/>
            <a:miter lim="800000"/>
            <a:headEnd/>
            <a:tailEnd/>
          </a:ln>
        </p:spPr>
        <p:txBody>
          <a:bodyPr/>
          <a:lstStyle/>
          <a:p>
            <a:pPr marL="800100" lvl="1" indent="-342900" algn="just">
              <a:buFontTx/>
              <a:buBlip>
                <a:blip r:embed="rId2"/>
              </a:buBlip>
            </a:pPr>
            <a:endParaRPr lang="it-IT" sz="2200">
              <a:latin typeface="Verdana" pitchFamily="34" charset="0"/>
              <a:cs typeface="Courier New" pitchFamily="49" charset="0"/>
            </a:endParaRPr>
          </a:p>
        </p:txBody>
      </p:sp>
      <p:sp>
        <p:nvSpPr>
          <p:cNvPr id="5"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000" dirty="0" smtClean="0">
                <a:latin typeface="Verdana" pitchFamily="34" charset="0"/>
                <a:ea typeface="Verdana" pitchFamily="34" charset="0"/>
                <a:cs typeface="Verdana" pitchFamily="34" charset="0"/>
              </a:rPr>
              <a:t>Numerous algorithms for sequence alignment and database search have been developed for specific types of data</a:t>
            </a:r>
            <a:endParaRPr lang="it-IT" sz="2000"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dirty="0">
                <a:solidFill>
                  <a:srgbClr val="0070C0"/>
                </a:solidFill>
                <a:effectLst>
                  <a:outerShdw blurRad="38100" dist="38100" dir="2700000" algn="tl">
                    <a:srgbClr val="000000">
                      <a:alpha val="43137"/>
                    </a:srgbClr>
                  </a:outerShdw>
                </a:effectLst>
                <a:latin typeface="Verdana" pitchFamily="34" charset="0"/>
                <a:cs typeface="Courier New" pitchFamily="49" charset="0"/>
              </a:rPr>
              <a:t>BLASTN</a:t>
            </a:r>
            <a:r>
              <a:rPr lang="it-IT" dirty="0">
                <a:effectLst>
                  <a:outerShdw blurRad="38100" dist="38100" dir="2700000" algn="tl">
                    <a:srgbClr val="C0C0C0"/>
                  </a:outerShdw>
                </a:effectLst>
                <a:latin typeface="Verdana" pitchFamily="34" charset="0"/>
                <a:cs typeface="Courier New" pitchFamily="49" charset="0"/>
              </a:rPr>
              <a:t>, </a:t>
            </a:r>
            <a:r>
              <a:rPr lang="it-IT" dirty="0" smtClean="0">
                <a:solidFill>
                  <a:srgbClr val="0070C0"/>
                </a:solidFill>
                <a:effectLst>
                  <a:outerShdw blurRad="38100" dist="38100" dir="2700000" algn="tl">
                    <a:srgbClr val="000000">
                      <a:alpha val="43137"/>
                    </a:srgbClr>
                  </a:outerShdw>
                </a:effectLst>
                <a:latin typeface="Verdana" pitchFamily="34" charset="0"/>
                <a:cs typeface="Courier New" pitchFamily="49" charset="0"/>
              </a:rPr>
              <a:t>BLASTX </a:t>
            </a:r>
            <a:r>
              <a:rPr lang="en-US" dirty="0" smtClean="0">
                <a:latin typeface="Verdana" pitchFamily="34" charset="0"/>
                <a:ea typeface="Verdana" pitchFamily="34" charset="0"/>
                <a:cs typeface="Verdana" pitchFamily="34" charset="0"/>
              </a:rPr>
              <a:t>allow, respectively, to search in nucleotide databases and to translate the nucleotide sequence into the protein sequence before searching </a:t>
            </a:r>
            <a:endParaRPr lang="it-IT" dirty="0">
              <a:effectLst>
                <a:outerShdw blurRad="38100" dist="38100" dir="2700000" algn="tl">
                  <a:srgbClr val="C0C0C0"/>
                </a:outerShdw>
              </a:effectLst>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dirty="0" smtClean="0">
                <a:solidFill>
                  <a:srgbClr val="0070C0"/>
                </a:solidFill>
                <a:effectLst>
                  <a:outerShdw blurRad="38100" dist="38100" dir="2700000" algn="tl">
                    <a:srgbClr val="000000">
                      <a:alpha val="43137"/>
                    </a:srgbClr>
                  </a:outerShdw>
                </a:effectLst>
                <a:latin typeface="Verdana" pitchFamily="34" charset="0"/>
                <a:cs typeface="Courier New" pitchFamily="49" charset="0"/>
              </a:rPr>
              <a:t>TBLASTN</a:t>
            </a:r>
            <a:r>
              <a:rPr lang="it-IT" dirty="0" smtClean="0">
                <a:effectLst>
                  <a:outerShdw blurRad="38100" dist="38100" dir="2700000" algn="tl">
                    <a:srgbClr val="C0C0C0"/>
                  </a:outerShdw>
                </a:effectLst>
                <a:latin typeface="Verdana" pitchFamily="34" charset="0"/>
                <a:cs typeface="Courier New" pitchFamily="49" charset="0"/>
              </a:rPr>
              <a:t> </a:t>
            </a:r>
            <a:r>
              <a:rPr lang="en-US" dirty="0" smtClean="0">
                <a:latin typeface="Verdana" pitchFamily="34" charset="0"/>
                <a:ea typeface="Verdana" pitchFamily="34" charset="0"/>
                <a:cs typeface="Verdana" pitchFamily="34" charset="0"/>
              </a:rPr>
              <a:t>compares the query protein with the nucleotide sequence database; in order to make this kind of comparison, the database sequences are dynamically translated into amino acid sequences and then compared with the query protein </a:t>
            </a:r>
            <a:endParaRPr lang="it-IT"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dirty="0">
                <a:solidFill>
                  <a:srgbClr val="0070C0"/>
                </a:solidFill>
                <a:effectLst>
                  <a:outerShdw blurRad="38100" dist="38100" dir="2700000" algn="tl">
                    <a:srgbClr val="000000">
                      <a:alpha val="43137"/>
                    </a:srgbClr>
                  </a:outerShdw>
                </a:effectLst>
                <a:latin typeface="Verdana" pitchFamily="34" charset="0"/>
              </a:rPr>
              <a:t>BLAST </a:t>
            </a:r>
            <a:r>
              <a:rPr lang="it-IT" dirty="0" smtClean="0">
                <a:solidFill>
                  <a:srgbClr val="0070C0"/>
                </a:solidFill>
                <a:effectLst>
                  <a:outerShdw blurRad="38100" dist="38100" dir="2700000" algn="tl">
                    <a:srgbClr val="000000">
                      <a:alpha val="43137"/>
                    </a:srgbClr>
                  </a:outerShdw>
                </a:effectLst>
                <a:latin typeface="Verdana" pitchFamily="34" charset="0"/>
              </a:rPr>
              <a:t>from 2.0 on </a:t>
            </a:r>
            <a:r>
              <a:rPr lang="en-US" dirty="0" smtClean="0">
                <a:latin typeface="Verdana" pitchFamily="34" charset="0"/>
                <a:ea typeface="Verdana" pitchFamily="34" charset="0"/>
                <a:cs typeface="Verdana" pitchFamily="34" charset="0"/>
              </a:rPr>
              <a:t>(now </a:t>
            </a:r>
            <a:r>
              <a:rPr lang="en-US" dirty="0" smtClean="0">
                <a:latin typeface="Verdana" pitchFamily="34" charset="0"/>
                <a:ea typeface="Verdana" pitchFamily="34" charset="0"/>
                <a:cs typeface="Verdana" pitchFamily="34" charset="0"/>
              </a:rPr>
              <a:t>2.5.0, September 23</a:t>
            </a:r>
            <a:r>
              <a:rPr lang="en-US" i="1" baseline="30000" dirty="0" smtClean="0">
                <a:latin typeface="Verdana" pitchFamily="34" charset="0"/>
                <a:ea typeface="Verdana" pitchFamily="34" charset="0"/>
                <a:cs typeface="Verdana" pitchFamily="34" charset="0"/>
              </a:rPr>
              <a:t>rd</a:t>
            </a:r>
            <a:r>
              <a:rPr lang="en-US" dirty="0" smtClean="0">
                <a:latin typeface="Verdana" pitchFamily="34" charset="0"/>
                <a:ea typeface="Verdana" pitchFamily="34" charset="0"/>
                <a:cs typeface="Verdana" pitchFamily="34" charset="0"/>
              </a:rPr>
              <a:t>, 2016) </a:t>
            </a:r>
            <a:r>
              <a:rPr lang="en-US" dirty="0" smtClean="0">
                <a:latin typeface="Verdana" pitchFamily="34" charset="0"/>
                <a:ea typeface="Verdana" pitchFamily="34" charset="0"/>
                <a:cs typeface="Verdana" pitchFamily="34" charset="0"/>
              </a:rPr>
              <a:t>inserts gaps to optimize the alignment </a:t>
            </a:r>
            <a:endParaRPr lang="it-IT" dirty="0">
              <a:latin typeface="Verdana" pitchFamily="34" charset="0"/>
              <a:ea typeface="Verdana" pitchFamily="34" charset="0"/>
              <a:cs typeface="Verdana" pitchFamily="34" charset="0"/>
            </a:endParaRPr>
          </a:p>
          <a:p>
            <a:pPr marL="800100" lvl="1" indent="-342900" algn="just">
              <a:buSzPct val="70000"/>
              <a:buFontTx/>
              <a:buBlip>
                <a:blip r:embed="rId3"/>
              </a:buBlip>
              <a:defRPr/>
            </a:pPr>
            <a:r>
              <a:rPr lang="it-IT" dirty="0">
                <a:solidFill>
                  <a:srgbClr val="0070C0"/>
                </a:solidFill>
                <a:effectLst>
                  <a:outerShdw blurRad="38100" dist="38100" dir="2700000" algn="tl">
                    <a:srgbClr val="000000">
                      <a:alpha val="43137"/>
                    </a:srgbClr>
                  </a:outerShdw>
                </a:effectLst>
                <a:latin typeface="Verdana" pitchFamily="34" charset="0"/>
              </a:rPr>
              <a:t>PSI</a:t>
            </a:r>
            <a:r>
              <a:rPr lang="it-IT" dirty="0">
                <a:solidFill>
                  <a:srgbClr val="0070C0"/>
                </a:solidFill>
                <a:effectLst>
                  <a:outerShdw blurRad="38100" dist="38100" dir="2700000" algn="tl">
                    <a:srgbClr val="000000">
                      <a:alpha val="43137"/>
                    </a:srgbClr>
                  </a:outerShdw>
                </a:effectLst>
                <a:latin typeface="Verdana" pitchFamily="34" charset="0"/>
                <a:sym typeface="Symbol" pitchFamily="18" charset="2"/>
              </a:rPr>
              <a:t></a:t>
            </a:r>
            <a:r>
              <a:rPr lang="it-IT" dirty="0" smtClean="0">
                <a:solidFill>
                  <a:srgbClr val="0070C0"/>
                </a:solidFill>
                <a:effectLst>
                  <a:outerShdw blurRad="38100" dist="38100" dir="2700000" algn="tl">
                    <a:srgbClr val="000000">
                      <a:alpha val="43137"/>
                    </a:srgbClr>
                  </a:outerShdw>
                </a:effectLst>
                <a:latin typeface="Verdana" pitchFamily="34" charset="0"/>
                <a:sym typeface="Symbol" pitchFamily="18" charset="2"/>
              </a:rPr>
              <a:t>BLAST</a:t>
            </a:r>
            <a:r>
              <a:rPr lang="it-IT" dirty="0" smtClean="0">
                <a:latin typeface="Verdana" pitchFamily="34" charset="0"/>
                <a:sym typeface="Symbol" pitchFamily="18" charset="2"/>
              </a:rPr>
              <a:t> </a:t>
            </a:r>
            <a:r>
              <a:rPr lang="en-US" dirty="0" smtClean="0">
                <a:latin typeface="Verdana" pitchFamily="34" charset="0"/>
                <a:ea typeface="Verdana" pitchFamily="34" charset="0"/>
                <a:cs typeface="Verdana" pitchFamily="34" charset="0"/>
              </a:rPr>
              <a:t>summarizes the search results into scoring, </a:t>
            </a:r>
            <a:r>
              <a:rPr lang="en-US" dirty="0" err="1" smtClean="0">
                <a:latin typeface="Verdana" pitchFamily="34" charset="0"/>
                <a:ea typeface="Verdana" pitchFamily="34" charset="0"/>
                <a:cs typeface="Verdana" pitchFamily="34" charset="0"/>
              </a:rPr>
              <a:t>position</a:t>
            </a:r>
            <a:r>
              <a:rPr lang="en-US" dirty="0" err="1" smtClean="0">
                <a:latin typeface="Verdana" pitchFamily="34" charset="0"/>
                <a:ea typeface="Verdana" pitchFamily="34" charset="0"/>
                <a:cs typeface="Verdana" pitchFamily="34" charset="0"/>
                <a:sym typeface="Symbol"/>
              </a:rPr>
              <a:t></a:t>
            </a:r>
            <a:r>
              <a:rPr lang="en-US" dirty="0" err="1" smtClean="0">
                <a:latin typeface="Verdana" pitchFamily="34" charset="0"/>
                <a:ea typeface="Verdana" pitchFamily="34" charset="0"/>
                <a:cs typeface="Verdana" pitchFamily="34" charset="0"/>
              </a:rPr>
              <a:t>dependent</a:t>
            </a:r>
            <a:r>
              <a:rPr lang="en-US" dirty="0" smtClean="0">
                <a:latin typeface="Verdana" pitchFamily="34" charset="0"/>
                <a:ea typeface="Verdana" pitchFamily="34" charset="0"/>
                <a:cs typeface="Verdana" pitchFamily="34" charset="0"/>
              </a:rPr>
              <a:t> matrices, useful in detecting remote homologous, and for modeling and predicting the protein structure</a:t>
            </a:r>
            <a:endParaRPr lang="it-IT" dirty="0">
              <a:effectLst>
                <a:outerShdw blurRad="38100" dist="38100" dir="2700000" algn="tl">
                  <a:srgbClr val="C0C0C0"/>
                </a:outerShdw>
              </a:effectLst>
              <a:latin typeface="Verdana" pitchFamily="34" charset="0"/>
              <a:ea typeface="Verdana" pitchFamily="34" charset="0"/>
              <a:cs typeface="Verdana" pitchFamily="34" charset="0"/>
            </a:endParaRPr>
          </a:p>
          <a:p>
            <a:pPr marL="800100" lvl="1" indent="-342900" algn="just">
              <a:buFontTx/>
              <a:buBlip>
                <a:blip r:embed="rId2"/>
              </a:buBlip>
              <a:defRPr/>
            </a:pPr>
            <a:endParaRPr lang="it-IT" dirty="0">
              <a:effectLst>
                <a:outerShdw blurRad="38100" dist="38100" dir="2700000" algn="tl">
                  <a:srgbClr val="C0C0C0"/>
                </a:outerShdw>
              </a:effectLst>
              <a:latin typeface="Verdana" pitchFamily="34" charset="0"/>
              <a:cs typeface="Courier New"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defRPr/>
            </a:pPr>
            <a:r>
              <a:rPr lang="it-IT" dirty="0" smtClean="0">
                <a:effectLst>
                  <a:outerShdw blurRad="38100" dist="38100" dir="2700000" algn="tl">
                    <a:srgbClr val="000000">
                      <a:alpha val="43137"/>
                    </a:srgbClr>
                  </a:outerShdw>
                </a:effectLst>
                <a:latin typeface="Verdana" pitchFamily="34" charset="0"/>
              </a:rPr>
              <a:t>FASTA and its variants </a:t>
            </a:r>
            <a:r>
              <a:rPr lang="it-IT" dirty="0" smtClean="0">
                <a:effectLst>
                  <a:outerShdw blurRad="38100" dist="38100" dir="2700000" algn="tl">
                    <a:srgbClr val="000000">
                      <a:alpha val="43137"/>
                    </a:srgbClr>
                  </a:outerShdw>
                </a:effectLst>
                <a:latin typeface="Verdana" pitchFamily="34" charset="0"/>
                <a:sym typeface="Symbol" pitchFamily="18" charset="2"/>
              </a:rPr>
              <a:t> 1</a:t>
            </a:r>
            <a:endParaRPr lang="it-IT" dirty="0" smtClean="0">
              <a:effectLst>
                <a:outerShdw blurRad="38100" dist="38100" dir="2700000" algn="tl">
                  <a:srgbClr val="000000">
                    <a:alpha val="43137"/>
                  </a:srgbClr>
                </a:outerShdw>
              </a:effectLst>
              <a:latin typeface="Verdana" pitchFamily="34" charset="0"/>
            </a:endParaRPr>
          </a:p>
        </p:txBody>
      </p:sp>
      <p:sp>
        <p:nvSpPr>
          <p:cNvPr id="97283"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4ECE9DC8-142D-4228-BC1A-F5F3CDD9646A}" type="slidenum">
              <a:rPr lang="it-IT" sz="1400"/>
              <a:pPr algn="r"/>
              <a:t>98</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en-US" sz="22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FASTA</a:t>
            </a:r>
            <a:r>
              <a:rPr lang="en-US" sz="2200" dirty="0" smtClean="0">
                <a:latin typeface="Verdana" pitchFamily="34" charset="0"/>
                <a:ea typeface="Verdana" pitchFamily="34" charset="0"/>
                <a:cs typeface="Verdana" pitchFamily="34" charset="0"/>
              </a:rPr>
              <a:t> algorithms constitute a different family of alignment and search tools</a:t>
            </a:r>
            <a:endParaRPr lang="it-IT" sz="2200" dirty="0">
              <a:latin typeface="Verdana" pitchFamily="34" charset="0"/>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They perform local alignments with gaps between sequences of the same type</a:t>
            </a: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They are more sensitive than </a:t>
            </a:r>
            <a:r>
              <a:rPr lang="en-US" sz="2000" dirty="0" err="1" smtClean="0">
                <a:latin typeface="Verdana" pitchFamily="34" charset="0"/>
                <a:ea typeface="Verdana" pitchFamily="34" charset="0"/>
                <a:cs typeface="Verdana" pitchFamily="34" charset="0"/>
              </a:rPr>
              <a:t>BLAST</a:t>
            </a:r>
            <a:r>
              <a:rPr lang="en-US" sz="2000" dirty="0" err="1" smtClean="0">
                <a:latin typeface="Verdana" pitchFamily="34" charset="0"/>
                <a:ea typeface="Verdana" pitchFamily="34" charset="0"/>
                <a:cs typeface="Verdana" pitchFamily="34" charset="0"/>
                <a:sym typeface="Symbol"/>
              </a:rPr>
              <a:t>like</a:t>
            </a:r>
            <a:r>
              <a:rPr lang="en-US" sz="2000" dirty="0" smtClean="0">
                <a:latin typeface="Verdana" pitchFamily="34" charset="0"/>
                <a:ea typeface="Verdana" pitchFamily="34" charset="0"/>
                <a:cs typeface="Verdana" pitchFamily="34" charset="0"/>
              </a:rPr>
              <a:t> algorithms, especially for repetitive query sequences</a:t>
            </a:r>
            <a:endParaRPr lang="it-IT" sz="2000" dirty="0">
              <a:latin typeface="Verdana" pitchFamily="34" charset="0"/>
              <a:cs typeface="Courier New" pitchFamily="49" charset="0"/>
            </a:endParaRPr>
          </a:p>
          <a:p>
            <a:pPr marL="800100" lvl="1" indent="-342900" algn="just">
              <a:buSzPct val="70000"/>
              <a:buFontTx/>
              <a:buBlip>
                <a:blip r:embed="rId3"/>
              </a:buBlip>
              <a:defRPr/>
            </a:pPr>
            <a:r>
              <a:rPr lang="en-US" sz="2000" dirty="0" smtClean="0">
                <a:latin typeface="Verdana" pitchFamily="34" charset="0"/>
                <a:ea typeface="Verdana" pitchFamily="34" charset="0"/>
                <a:cs typeface="Verdana" pitchFamily="34" charset="0"/>
              </a:rPr>
              <a:t>They are computationally more expensive</a:t>
            </a:r>
            <a:endParaRPr lang="it-IT" sz="2000"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Also in this case the sequence is divided into words</a:t>
            </a:r>
            <a:endParaRPr lang="it-IT" sz="2200" dirty="0">
              <a:latin typeface="Verdana" pitchFamily="34" charset="0"/>
              <a:ea typeface="Verdana" pitchFamily="34" charset="0"/>
              <a:cs typeface="Verdana" pitchFamily="34" charset="0"/>
              <a:sym typeface="Symbol" pitchFamily="18" charset="2"/>
            </a:endParaRPr>
          </a:p>
          <a:p>
            <a:pPr marL="800100" lvl="1" indent="-342900" algn="just">
              <a:buSzPct val="70000"/>
              <a:buFontTx/>
              <a:buBlip>
                <a:blip r:embed="rId3"/>
              </a:buBlip>
              <a:defRPr/>
            </a:pPr>
            <a:r>
              <a:rPr lang="it-IT" sz="2000" dirty="0" smtClean="0">
                <a:latin typeface="Verdana" pitchFamily="34" charset="0"/>
                <a:cs typeface="Courier New" pitchFamily="49" charset="0"/>
                <a:sym typeface="Symbol" pitchFamily="18" charset="2"/>
              </a:rPr>
              <a:t>of length 4</a:t>
            </a:r>
            <a:r>
              <a:rPr lang="it-IT" sz="2000" dirty="0">
                <a:latin typeface="Verdana" pitchFamily="34" charset="0"/>
                <a:cs typeface="Courier New" pitchFamily="49" charset="0"/>
                <a:sym typeface="Symbol" pitchFamily="18" charset="2"/>
              </a:rPr>
              <a:t>6 </a:t>
            </a:r>
            <a:r>
              <a:rPr lang="it-IT" sz="2000" dirty="0" smtClean="0">
                <a:latin typeface="Verdana" pitchFamily="34" charset="0"/>
                <a:cs typeface="Courier New" pitchFamily="49" charset="0"/>
                <a:sym typeface="Symbol" pitchFamily="18" charset="2"/>
              </a:rPr>
              <a:t>for genomic sequences</a:t>
            </a:r>
            <a:endParaRPr lang="it-IT" sz="2000" dirty="0">
              <a:latin typeface="Verdana" pitchFamily="34" charset="0"/>
              <a:cs typeface="Courier New" pitchFamily="49" charset="0"/>
              <a:sym typeface="Symbol" pitchFamily="18" charset="2"/>
            </a:endParaRPr>
          </a:p>
          <a:p>
            <a:pPr marL="800100" lvl="1" indent="-342900" algn="just">
              <a:buSzPct val="70000"/>
              <a:buFontTx/>
              <a:buBlip>
                <a:blip r:embed="rId3"/>
              </a:buBlip>
              <a:defRPr/>
            </a:pPr>
            <a:r>
              <a:rPr lang="it-IT" sz="2000" dirty="0" smtClean="0">
                <a:latin typeface="Verdana" pitchFamily="34" charset="0"/>
                <a:cs typeface="Courier New" pitchFamily="49" charset="0"/>
                <a:sym typeface="Symbol" pitchFamily="18" charset="2"/>
              </a:rPr>
              <a:t>of length 1</a:t>
            </a:r>
            <a:r>
              <a:rPr lang="it-IT" sz="2000" dirty="0">
                <a:latin typeface="Verdana" pitchFamily="34" charset="0"/>
                <a:cs typeface="Courier New" pitchFamily="49" charset="0"/>
                <a:sym typeface="Symbol" pitchFamily="18" charset="2"/>
              </a:rPr>
              <a:t>2 </a:t>
            </a:r>
            <a:r>
              <a:rPr lang="it-IT" sz="2000" dirty="0" smtClean="0">
                <a:latin typeface="Verdana" pitchFamily="34" charset="0"/>
                <a:ea typeface="Verdana" pitchFamily="34" charset="0"/>
                <a:cs typeface="Verdana" pitchFamily="34" charset="0"/>
              </a:rPr>
              <a:t>for polypeptide sequences </a:t>
            </a:r>
            <a:endParaRPr lang="it-IT" sz="2200" dirty="0">
              <a:latin typeface="Verdana" pitchFamily="34" charset="0"/>
              <a:ea typeface="Verdana" pitchFamily="34" charset="0"/>
              <a:cs typeface="Verdana" pitchFamily="34" charset="0"/>
              <a:sym typeface="Symbol" pitchFamily="18" charset="2"/>
            </a:endParaRPr>
          </a:p>
          <a:p>
            <a:pPr marL="342900" indent="-342900" algn="just">
              <a:buFontTx/>
              <a:buBlip>
                <a:blip r:embed="rId2"/>
              </a:buBlip>
              <a:defRPr/>
            </a:pPr>
            <a:r>
              <a:rPr lang="en-US" sz="2200" dirty="0" smtClean="0">
                <a:latin typeface="Verdana" pitchFamily="34" charset="0"/>
                <a:ea typeface="Verdana" pitchFamily="34" charset="0"/>
                <a:cs typeface="Verdana" pitchFamily="34" charset="0"/>
              </a:rPr>
              <a:t>Successively, a table for the query sequence is constructed, that shows the positions of each word within the sequence</a:t>
            </a:r>
            <a:endParaRPr lang="it-IT" sz="2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egnaposto numero diapositiva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0FF0026-4EFF-4DC9-9084-C034F70DD5F5}" type="slidenum">
              <a:rPr lang="it-IT" sz="1400"/>
              <a:pPr algn="r"/>
              <a:t>99</a:t>
            </a:fld>
            <a:endParaRPr lang="it-IT" sz="1400"/>
          </a:p>
        </p:txBody>
      </p:sp>
      <p:sp>
        <p:nvSpPr>
          <p:cNvPr id="7" name="Rectangle 3"/>
          <p:cNvSpPr txBox="1">
            <a:spLocks noChangeArrowheads="1"/>
          </p:cNvSpPr>
          <p:nvPr/>
        </p:nvSpPr>
        <p:spPr bwMode="auto">
          <a:xfrm>
            <a:off x="457200" y="1600200"/>
            <a:ext cx="8305800" cy="4876800"/>
          </a:xfrm>
          <a:prstGeom prst="rect">
            <a:avLst/>
          </a:prstGeom>
          <a:noFill/>
          <a:ln w="9525">
            <a:noFill/>
            <a:miter lim="800000"/>
            <a:headEnd/>
            <a:tailEnd/>
          </a:ln>
        </p:spPr>
        <p:txBody>
          <a:bodyPr/>
          <a:lstStyle/>
          <a:p>
            <a:pPr marL="342900" indent="-342900" algn="just">
              <a:buFontTx/>
              <a:buBlip>
                <a:blip r:embed="rId2"/>
              </a:buBlip>
              <a:defRPr/>
            </a:pPr>
            <a:r>
              <a:rPr lang="it-IT" sz="2200" dirty="0" smtClean="0">
                <a:solidFill>
                  <a:srgbClr val="FF0000"/>
                </a:solidFill>
                <a:effectLst>
                  <a:outerShdw blurRad="38100" dist="38100" dir="2700000" algn="tl">
                    <a:srgbClr val="000000">
                      <a:alpha val="43137"/>
                    </a:srgbClr>
                  </a:outerShdw>
                </a:effectLst>
                <a:latin typeface="Verdana" pitchFamily="34" charset="0"/>
              </a:rPr>
              <a:t>Example (to be continued)</a:t>
            </a:r>
            <a:endParaRPr lang="it-IT" sz="2200" dirty="0">
              <a:effectLst>
                <a:outerShdw blurRad="38100" dist="38100" dir="2700000" algn="tl">
                  <a:srgbClr val="000000">
                    <a:alpha val="43137"/>
                  </a:srgbClr>
                </a:outerShdw>
              </a:effectLst>
              <a:latin typeface="Verdana" pitchFamily="34" charset="0"/>
            </a:endParaRPr>
          </a:p>
          <a:p>
            <a:pPr marL="342900" indent="-342900" algn="just">
              <a:defRPr/>
            </a:pPr>
            <a:r>
              <a:rPr lang="it-IT" sz="2000" dirty="0">
                <a:latin typeface="Verdana" pitchFamily="34" charset="0"/>
              </a:rPr>
              <a:t>	</a:t>
            </a:r>
            <a:r>
              <a:rPr lang="it-IT" sz="2000" dirty="0" smtClean="0">
                <a:latin typeface="Verdana" pitchFamily="34" charset="0"/>
              </a:rPr>
              <a:t>Let us consider the amino acid sequence</a:t>
            </a:r>
            <a:endParaRPr lang="it-IT" sz="2000" dirty="0">
              <a:latin typeface="Verdana" pitchFamily="34" charset="0"/>
            </a:endParaRPr>
          </a:p>
          <a:p>
            <a:pPr marL="342900" indent="-342900" algn="just">
              <a:defRPr/>
            </a:pPr>
            <a:endParaRPr lang="it-IT" sz="800" dirty="0">
              <a:latin typeface="Verdana" pitchFamily="34" charset="0"/>
            </a:endParaRPr>
          </a:p>
          <a:p>
            <a:pPr marL="342900" indent="-342900" algn="ctr">
              <a:defRPr/>
            </a:pPr>
            <a:r>
              <a:rPr lang="it-IT" sz="20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FAMLGFIKYLPGCM</a:t>
            </a:r>
            <a:endParaRPr lang="it-IT" sz="800" dirty="0">
              <a:solidFill>
                <a:srgbClr val="FF0000"/>
              </a:solidFill>
              <a:effectLst>
                <a:outerShdw blurRad="38100" dist="38100" dir="2700000" algn="tl">
                  <a:srgbClr val="000000">
                    <a:alpha val="43137"/>
                  </a:srgbClr>
                </a:outerShdw>
              </a:effectLst>
              <a:latin typeface="Verdana" pitchFamily="34" charset="0"/>
              <a:cs typeface="Courier New" pitchFamily="49" charset="0"/>
            </a:endParaRPr>
          </a:p>
          <a:p>
            <a:pPr marL="342900" indent="-342900" algn="just">
              <a:defRPr/>
            </a:pPr>
            <a:r>
              <a:rPr lang="it-IT" sz="800" dirty="0">
                <a:latin typeface="Verdana" pitchFamily="34" charset="0"/>
                <a:cs typeface="Courier New" pitchFamily="49" charset="0"/>
              </a:rPr>
              <a:t>	</a:t>
            </a:r>
          </a:p>
          <a:p>
            <a:pPr marL="342900" indent="-342900" algn="just">
              <a:defRPr/>
            </a:pPr>
            <a:r>
              <a:rPr lang="it-IT" sz="2000" dirty="0">
                <a:latin typeface="Verdana" pitchFamily="34" charset="0"/>
                <a:cs typeface="Courier New" pitchFamily="49" charset="0"/>
              </a:rPr>
              <a:t>	</a:t>
            </a:r>
            <a:r>
              <a:rPr lang="en-US" sz="2000" dirty="0" smtClean="0">
                <a:latin typeface="Verdana" pitchFamily="34" charset="0"/>
                <a:ea typeface="Verdana" pitchFamily="34" charset="0"/>
                <a:cs typeface="Verdana" pitchFamily="34" charset="0"/>
              </a:rPr>
              <a:t>which, for a word of length 1, produces the following table: </a:t>
            </a:r>
            <a:endParaRPr lang="it-IT" sz="2000" dirty="0">
              <a:latin typeface="Verdana" pitchFamily="34" charset="0"/>
              <a:ea typeface="Verdana" pitchFamily="34" charset="0"/>
              <a:cs typeface="Verdana" pitchFamily="34" charset="0"/>
            </a:endParaRPr>
          </a:p>
          <a:p>
            <a:pPr marL="342900" indent="-342900" algn="just">
              <a:defRPr/>
            </a:pPr>
            <a:endParaRPr lang="it-IT" sz="2000" dirty="0">
              <a:latin typeface="Verdana" pitchFamily="34" charset="0"/>
              <a:cs typeface="Courier New" pitchFamily="49" charset="0"/>
            </a:endParaRPr>
          </a:p>
          <a:p>
            <a:pPr marL="342900" indent="-342900" algn="just">
              <a:defRPr/>
            </a:pPr>
            <a:endParaRPr lang="it-IT" sz="2000" dirty="0">
              <a:latin typeface="Verdana" pitchFamily="34" charset="0"/>
              <a:cs typeface="Courier New" pitchFamily="49" charset="0"/>
            </a:endParaRPr>
          </a:p>
          <a:p>
            <a:pPr marL="342900" indent="-342900" algn="just">
              <a:defRPr/>
            </a:pPr>
            <a:endParaRPr lang="it-IT" sz="2000" dirty="0">
              <a:latin typeface="Verdana" pitchFamily="34" charset="0"/>
              <a:cs typeface="Courier New" pitchFamily="49" charset="0"/>
            </a:endParaRPr>
          </a:p>
          <a:p>
            <a:pPr marL="342900" indent="-342900" algn="just">
              <a:defRPr/>
            </a:pPr>
            <a:endParaRPr lang="it-IT" sz="2000" dirty="0">
              <a:latin typeface="Verdana" pitchFamily="34" charset="0"/>
              <a:cs typeface="Courier New" pitchFamily="49" charset="0"/>
            </a:endParaRPr>
          </a:p>
          <a:p>
            <a:pPr marL="342900" indent="-342900" algn="just">
              <a:defRPr/>
            </a:pPr>
            <a:r>
              <a:rPr lang="it-IT" sz="2000" dirty="0">
                <a:latin typeface="Verdana" pitchFamily="34" charset="0"/>
                <a:cs typeface="Courier New" pitchFamily="49" charset="0"/>
              </a:rPr>
              <a:t>	</a:t>
            </a:r>
          </a:p>
          <a:p>
            <a:pPr marL="342900" indent="-342900" algn="just">
              <a:defRPr/>
            </a:pPr>
            <a:r>
              <a:rPr lang="it-IT" sz="2000" dirty="0">
                <a:latin typeface="Verdana" pitchFamily="34" charset="0"/>
                <a:cs typeface="Courier New" pitchFamily="49" charset="0"/>
              </a:rPr>
              <a:t>	</a:t>
            </a:r>
            <a:r>
              <a:rPr lang="en-US" sz="2000" dirty="0" smtClean="0">
                <a:latin typeface="Verdana" pitchFamily="34" charset="0"/>
                <a:ea typeface="Verdana" pitchFamily="34" charset="0"/>
                <a:cs typeface="Verdana" pitchFamily="34" charset="0"/>
              </a:rPr>
              <a:t>The column relative to phenylalanine (</a:t>
            </a:r>
            <a:r>
              <a:rPr lang="it-IT" sz="2000" b="1" dirty="0" smtClean="0">
                <a:latin typeface="Courier New" pitchFamily="49" charset="0"/>
                <a:cs typeface="Courier New" pitchFamily="49" charset="0"/>
              </a:rPr>
              <a:t>F</a:t>
            </a:r>
            <a:r>
              <a:rPr lang="en-US" sz="2000" dirty="0" smtClean="0">
                <a:latin typeface="Verdana" pitchFamily="34" charset="0"/>
                <a:ea typeface="Verdana" pitchFamily="34" charset="0"/>
                <a:cs typeface="Verdana" pitchFamily="34" charset="0"/>
              </a:rPr>
              <a:t>) contains the values ​​1 and 6, which correspond to the positions of </a:t>
            </a:r>
            <a:r>
              <a:rPr lang="it-IT" sz="2000" b="1" dirty="0" smtClean="0">
                <a:latin typeface="Courier New" pitchFamily="49" charset="0"/>
                <a:cs typeface="Courier New" pitchFamily="49" charset="0"/>
              </a:rPr>
              <a:t>F</a:t>
            </a:r>
            <a:r>
              <a:rPr lang="en-US" sz="2000" dirty="0" smtClean="0">
                <a:latin typeface="Verdana" pitchFamily="34" charset="0"/>
                <a:ea typeface="Verdana" pitchFamily="34" charset="0"/>
                <a:cs typeface="Verdana" pitchFamily="34" charset="0"/>
              </a:rPr>
              <a:t> in the query sequence</a:t>
            </a:r>
            <a:endParaRPr lang="it-IT" sz="2000" dirty="0">
              <a:latin typeface="Verdana" pitchFamily="34" charset="0"/>
              <a:ea typeface="Verdana" pitchFamily="34" charset="0"/>
              <a:cs typeface="Verdana" pitchFamily="34" charset="0"/>
            </a:endParaRPr>
          </a:p>
          <a:p>
            <a:pPr marL="342900" indent="-342900" algn="just">
              <a:defRPr/>
            </a:pPr>
            <a:r>
              <a:rPr lang="it-IT" dirty="0">
                <a:latin typeface="Verdana" pitchFamily="34" charset="0"/>
                <a:cs typeface="Courier New" pitchFamily="49" charset="0"/>
              </a:rPr>
              <a:t>	</a:t>
            </a:r>
          </a:p>
          <a:p>
            <a:pPr marL="342900" indent="-342900" algn="just">
              <a:defRPr/>
            </a:pPr>
            <a:r>
              <a:rPr lang="it-IT" sz="2000" dirty="0">
                <a:latin typeface="Verdana" pitchFamily="34" charset="0"/>
              </a:rPr>
              <a:t> </a:t>
            </a:r>
            <a:endParaRPr lang="it-IT" sz="2000" dirty="0">
              <a:latin typeface="Verdana" pitchFamily="34" charset="0"/>
              <a:cs typeface="Courier New" pitchFamily="49" charset="0"/>
            </a:endParaRPr>
          </a:p>
        </p:txBody>
      </p:sp>
      <p:graphicFrame>
        <p:nvGraphicFramePr>
          <p:cNvPr id="8" name="Tabella 7"/>
          <p:cNvGraphicFramePr>
            <a:graphicFrameLocks noGrp="1"/>
          </p:cNvGraphicFramePr>
          <p:nvPr/>
        </p:nvGraphicFramePr>
        <p:xfrm>
          <a:off x="1295400" y="3429000"/>
          <a:ext cx="6705600" cy="859155"/>
        </p:xfrm>
        <a:graphic>
          <a:graphicData uri="http://schemas.openxmlformats.org/drawingml/2006/table">
            <a:tbl>
              <a:tblPr/>
              <a:tblGrid>
                <a:gridCol w="293688"/>
                <a:gridCol w="377825"/>
                <a:gridCol w="331787"/>
                <a:gridCol w="307975"/>
                <a:gridCol w="309563"/>
                <a:gridCol w="385762"/>
                <a:gridCol w="307975"/>
                <a:gridCol w="309563"/>
                <a:gridCol w="307975"/>
                <a:gridCol w="385762"/>
                <a:gridCol w="387350"/>
                <a:gridCol w="307975"/>
                <a:gridCol w="406400"/>
                <a:gridCol w="304800"/>
                <a:gridCol w="381000"/>
                <a:gridCol w="304800"/>
                <a:gridCol w="304800"/>
                <a:gridCol w="304800"/>
                <a:gridCol w="304800"/>
                <a:gridCol w="381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V</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smtClean="0">
                          <a:ln>
                            <a:noFill/>
                          </a:ln>
                          <a:solidFill>
                            <a:schemeClr val="tx1"/>
                          </a:solidFill>
                          <a:effectLst/>
                          <a:latin typeface="Courier New" pitchFamily="49" charset="0"/>
                          <a:cs typeface="Courier New" pitchFamily="49" charset="0"/>
                        </a:rPr>
                        <a: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223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000" b="0" i="0" u="none" strike="noStrike" cap="none" normalizeH="0" baseline="0" smtClean="0">
                          <a:ln>
                            <a:noFill/>
                          </a:ln>
                          <a:solidFill>
                            <a:srgbClr val="000000"/>
                          </a:solidFill>
                          <a:effectLst/>
                          <a:latin typeface="Verdana" pitchFamily="34" charset="0"/>
                        </a:rPr>
                        <a:t>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sz="10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9" name="Rettangolo 8"/>
          <p:cNvSpPr/>
          <p:nvPr/>
        </p:nvSpPr>
        <p:spPr>
          <a:xfrm>
            <a:off x="1295400" y="3416400"/>
            <a:ext cx="6705600" cy="914400"/>
          </a:xfrm>
          <a:prstGeom prst="rect">
            <a:avLst/>
          </a:prstGeom>
          <a:noFill/>
          <a:ln w="3810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solidFill>
                <a:srgbClr val="FFFFFF"/>
              </a:solidFill>
            </a:endParaRPr>
          </a:p>
        </p:txBody>
      </p:sp>
      <p:sp>
        <p:nvSpPr>
          <p:cNvPr id="10"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rPr>
              <a:t>FASTA and its variants </a:t>
            </a:r>
            <a:r>
              <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sym typeface="Symbol" pitchFamily="18" charset="2"/>
              </a:rPr>
              <a:t> 2</a:t>
            </a:r>
            <a:endParaRPr kumimoji="0" lang="it-IT" sz="4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Verdana" pitchFamily="34" charset="0"/>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9764</Words>
  <Application>Microsoft Office PowerPoint</Application>
  <PresentationFormat>On-screen Show (4:3)</PresentationFormat>
  <Paragraphs>1514</Paragraphs>
  <Slides>113</Slides>
  <Notes>0</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Struttura predefinita</vt:lpstr>
      <vt:lpstr>Database search and pairwise alignments</vt:lpstr>
      <vt:lpstr>Table of contents</vt:lpstr>
      <vt:lpstr>Introduction  1</vt:lpstr>
      <vt:lpstr>Introduction  2</vt:lpstr>
      <vt:lpstr>Dot plots  1</vt:lpstr>
      <vt:lpstr>Dot plots  2 </vt:lpstr>
      <vt:lpstr>Dot plots  3 </vt:lpstr>
      <vt:lpstr>Dot plots  4</vt:lpstr>
      <vt:lpstr>Dot plots  5</vt:lpstr>
      <vt:lpstr>Dot plots  6</vt:lpstr>
      <vt:lpstr>Simple alignments  1</vt:lpstr>
      <vt:lpstr>Simple alignments  2</vt:lpstr>
      <vt:lpstr>Simple alignments  3</vt:lpstr>
      <vt:lpstr>Gaps </vt:lpstr>
      <vt:lpstr>Simple penalties for gap insertion</vt:lpstr>
      <vt:lpstr>Penalties for the presence and the length of a gap  1</vt:lpstr>
      <vt:lpstr>Penalties for the presence and the length of a gap  2</vt:lpstr>
      <vt:lpstr>Penalties for the presence and the length of a gap  3</vt:lpstr>
      <vt:lpstr>Score matrices  1</vt:lpstr>
      <vt:lpstr>Score matrices  2</vt:lpstr>
      <vt:lpstr>Score matrices  3</vt:lpstr>
      <vt:lpstr>Score matrices  4</vt:lpstr>
      <vt:lpstr>Score matrices  5</vt:lpstr>
      <vt:lpstr>Score matrices  6</vt:lpstr>
      <vt:lpstr>PAM matrices  1</vt:lpstr>
      <vt:lpstr>PAM matrices  2</vt:lpstr>
      <vt:lpstr>PAM matrices  3</vt:lpstr>
      <vt:lpstr>PAM matrices  4</vt:lpstr>
      <vt:lpstr>PAM matrices  5</vt:lpstr>
      <vt:lpstr>PAM matrices  6</vt:lpstr>
      <vt:lpstr>PAM matrices  7</vt:lpstr>
      <vt:lpstr>PAM matrices  8</vt:lpstr>
      <vt:lpstr>PAM matrices  9</vt:lpstr>
      <vt:lpstr>PAM matrices  10</vt:lpstr>
      <vt:lpstr>PAM matrices  11</vt:lpstr>
      <vt:lpstr>PAM matrices  12</vt:lpstr>
      <vt:lpstr>PAM matrices  13</vt:lpstr>
      <vt:lpstr>PAM matrices  14</vt:lpstr>
      <vt:lpstr>PAM matrices  15</vt:lpstr>
      <vt:lpstr>BLOSUM matrices  1</vt:lpstr>
      <vt:lpstr>BLOSUM matrices  2</vt:lpstr>
      <vt:lpstr>Example: BLOSUM62</vt:lpstr>
      <vt:lpstr>PAM or BLOSUM  1</vt:lpstr>
      <vt:lpstr>PAM or BLOSUM  2</vt:lpstr>
      <vt:lpstr>PAM or BLOSUM  3</vt:lpstr>
      <vt:lpstr>PAM or BLOSUM  4</vt:lpstr>
      <vt:lpstr>Dynamic Programming: The Needleman-Wunsch algorithm  1</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The Needleman-Wunsch algorithm Example  1</vt:lpstr>
      <vt:lpstr>Slide 61</vt:lpstr>
      <vt:lpstr>Global and local alignments  1</vt:lpstr>
      <vt:lpstr>Slide 63</vt:lpstr>
      <vt:lpstr>Slide 64</vt:lpstr>
      <vt:lpstr>Slide 65</vt:lpstr>
      <vt:lpstr>Slide 66</vt:lpstr>
      <vt:lpstr>Slide 67</vt:lpstr>
      <vt:lpstr>Slide 68</vt:lpstr>
      <vt:lpstr>Slide 69</vt:lpstr>
      <vt:lpstr>The Smith-Waterman algorithm  1</vt:lpstr>
      <vt:lpstr>Slide 71</vt:lpstr>
      <vt:lpstr>Slide 72</vt:lpstr>
      <vt:lpstr>Slide 73</vt:lpstr>
      <vt:lpstr> Biological data  1</vt:lpstr>
      <vt:lpstr> Biological data  2</vt:lpstr>
      <vt:lpstr>Biological databases  1</vt:lpstr>
      <vt:lpstr>Biological databases  2</vt:lpstr>
      <vt:lpstr>Slide 78</vt:lpstr>
      <vt:lpstr>Slide 79</vt:lpstr>
      <vt:lpstr>Slide 80</vt:lpstr>
      <vt:lpstr>Primary biobanks  1</vt:lpstr>
      <vt:lpstr>Slide 82</vt:lpstr>
      <vt:lpstr>NCBI  1 </vt:lpstr>
      <vt:lpstr>NCBI  2 </vt:lpstr>
      <vt:lpstr>NCBI  3</vt:lpstr>
      <vt:lpstr>NCBI  4 </vt:lpstr>
      <vt:lpstr>Protein databanks  1</vt:lpstr>
      <vt:lpstr>Slide 88</vt:lpstr>
      <vt:lpstr>Specialized databases</vt:lpstr>
      <vt:lpstr>Database search  1</vt:lpstr>
      <vt:lpstr>Slide 91</vt:lpstr>
      <vt:lpstr>Slide 92</vt:lpstr>
      <vt:lpstr>BLAST and its variants</vt:lpstr>
      <vt:lpstr>BLASTN</vt:lpstr>
      <vt:lpstr>BLASTP  1</vt:lpstr>
      <vt:lpstr>BLASTP  2</vt:lpstr>
      <vt:lpstr>BLAST and its variants (cont.)</vt:lpstr>
      <vt:lpstr>FASTA and its variants  1</vt:lpstr>
      <vt:lpstr>Slide 99</vt:lpstr>
      <vt:lpstr>Slide 100</vt:lpstr>
      <vt:lpstr>Slide 101</vt:lpstr>
      <vt:lpstr>Slide 102</vt:lpstr>
      <vt:lpstr>Alignment scores  1</vt:lpstr>
      <vt:lpstr>Slide 104</vt:lpstr>
      <vt:lpstr>Slide 105</vt:lpstr>
      <vt:lpstr>Multiple alignments  1</vt:lpstr>
      <vt:lpstr>Slide 107</vt:lpstr>
      <vt:lpstr>Slide 108</vt:lpstr>
      <vt:lpstr>Slide 109</vt:lpstr>
      <vt:lpstr>Slide 110</vt:lpstr>
      <vt:lpstr>Slide 111</vt:lpstr>
      <vt:lpstr>Concluding…  1</vt:lpstr>
      <vt:lpstr>Slide 113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Utente</dc:creator>
  <cp:lastModifiedBy>Utente</cp:lastModifiedBy>
  <cp:revision>1481</cp:revision>
  <cp:lastPrinted>1601-01-01T00:00:00Z</cp:lastPrinted>
  <dcterms:created xsi:type="dcterms:W3CDTF">1601-01-01T00:00:00Z</dcterms:created>
  <dcterms:modified xsi:type="dcterms:W3CDTF">2016-10-13T10:41:09Z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