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3" r:id="rId3"/>
    <p:sldId id="284" r:id="rId4"/>
    <p:sldId id="285" r:id="rId5"/>
    <p:sldId id="286" r:id="rId6"/>
    <p:sldId id="287" r:id="rId7"/>
    <p:sldId id="289" r:id="rId8"/>
    <p:sldId id="261" r:id="rId9"/>
    <p:sldId id="275" r:id="rId10"/>
    <p:sldId id="279" r:id="rId11"/>
    <p:sldId id="280" r:id="rId12"/>
    <p:sldId id="277" r:id="rId13"/>
    <p:sldId id="276" r:id="rId14"/>
    <p:sldId id="282" r:id="rId15"/>
    <p:sldId id="281"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0" autoAdjust="0"/>
  </p:normalViewPr>
  <p:slideViewPr>
    <p:cSldViewPr>
      <p:cViewPr>
        <p:scale>
          <a:sx n="60" d="100"/>
          <a:sy n="60" d="100"/>
        </p:scale>
        <p:origin x="-1350" y="-300"/>
      </p:cViewPr>
      <p:guideLst>
        <p:guide orient="horz" pos="2160"/>
        <p:guide pos="2880"/>
      </p:guideLst>
    </p:cSldViewPr>
  </p:slid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9BFD16-6B9A-4139-BCD9-BCBE8738F30C}" type="datetimeFigureOut">
              <a:rPr lang="en-US" smtClean="0"/>
              <a:pPr/>
              <a:t>2/13/2012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08C02F8-9055-4ECF-BD7A-9CC5CF4964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8C02F8-9055-4ECF-BD7A-9CC5CF49648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Only new information shown in the interest of space.</a:t>
            </a:r>
            <a:endParaRPr lang="en-US" dirty="0"/>
          </a:p>
        </p:txBody>
      </p:sp>
      <p:sp>
        <p:nvSpPr>
          <p:cNvPr id="4" name="Slide Number Placeholder 3"/>
          <p:cNvSpPr>
            <a:spLocks noGrp="1"/>
          </p:cNvSpPr>
          <p:nvPr>
            <p:ph type="sldNum" sz="quarter" idx="10"/>
          </p:nvPr>
        </p:nvSpPr>
        <p:spPr/>
        <p:txBody>
          <a:bodyPr/>
          <a:lstStyle/>
          <a:p>
            <a:fld id="{608C02F8-9055-4ECF-BD7A-9CC5CF49648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Figures from (left) </a:t>
            </a:r>
            <a:r>
              <a:rPr lang="en-US" sz="1200" dirty="0" smtClean="0"/>
              <a:t>Mobley (2007) Inflammation 30: 189-197 </a:t>
            </a:r>
            <a:r>
              <a:rPr lang="en-US" dirty="0" smtClean="0"/>
              <a:t>(right) </a:t>
            </a:r>
            <a:r>
              <a:rPr lang="en-US" dirty="0" err="1" smtClean="0"/>
              <a:t>Zawada</a:t>
            </a:r>
            <a:r>
              <a:rPr lang="en-US" baseline="0" dirty="0" smtClean="0"/>
              <a:t> et al. (2011) Blood 118(12): e50-e61. Both from human</a:t>
            </a:r>
            <a:endParaRPr lang="en-US" dirty="0"/>
          </a:p>
        </p:txBody>
      </p:sp>
      <p:sp>
        <p:nvSpPr>
          <p:cNvPr id="4" name="Slide Number Placeholder 3"/>
          <p:cNvSpPr>
            <a:spLocks noGrp="1"/>
          </p:cNvSpPr>
          <p:nvPr>
            <p:ph type="sldNum" sz="quarter" idx="10"/>
          </p:nvPr>
        </p:nvSpPr>
        <p:spPr/>
        <p:txBody>
          <a:bodyPr/>
          <a:lstStyle/>
          <a:p>
            <a:fld id="{608C02F8-9055-4ECF-BD7A-9CC5CF496484}"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31863" y="930227"/>
            <a:ext cx="4145243" cy="3186834"/>
          </a:xfrm>
          <a:prstGeom prst="rect">
            <a:avLst/>
          </a:prstGeom>
          <a:solidFill>
            <a:srgbClr val="FFFFFF"/>
          </a:solidFill>
          <a:ln w="9525">
            <a:solidFill>
              <a:srgbClr val="000000"/>
            </a:solidFill>
            <a:miter lim="800000"/>
            <a:headEnd/>
            <a:tailEnd/>
          </a:ln>
          <a:effectLst/>
        </p:spPr>
        <p:txBody>
          <a:bodyPr wrap="none" lIns="83622" tIns="41811" rIns="83622" bIns="41811" anchor="ctr"/>
          <a:lstStyle/>
          <a:p>
            <a:endParaRPr lang="en-US"/>
          </a:p>
        </p:txBody>
      </p:sp>
      <p:sp>
        <p:nvSpPr>
          <p:cNvPr id="4098" name="Text Box 2"/>
          <p:cNvSpPr txBox="1">
            <a:spLocks noGrp="1" noChangeArrowheads="1"/>
          </p:cNvSpPr>
          <p:nvPr>
            <p:ph type="body"/>
          </p:nvPr>
        </p:nvSpPr>
        <p:spPr bwMode="auto">
          <a:xfrm>
            <a:off x="1069602" y="4425181"/>
            <a:ext cx="4876925" cy="3536036"/>
          </a:xfrm>
          <a:prstGeom prst="rect">
            <a:avLst/>
          </a:prstGeom>
          <a:noFill/>
          <a:ln>
            <a:round/>
            <a:headEnd/>
            <a:tailEnd/>
          </a:ln>
        </p:spPr>
        <p:txBody>
          <a:bodyPr lIns="0" tIns="0" rIns="0" bIns="0"/>
          <a:lstStyle/>
          <a:p>
            <a:pPr marL="78396" indent="-78396">
              <a:lnSpc>
                <a:spcPct val="93000"/>
              </a:lnSpc>
              <a:spcBef>
                <a:spcPct val="0"/>
              </a:spcBef>
              <a:buSzPct val="45000"/>
              <a:tabLst>
                <a:tab pos="662007" algn="l"/>
                <a:tab pos="1324013" algn="l"/>
                <a:tab pos="1986020" algn="l"/>
                <a:tab pos="2648026" algn="l"/>
                <a:tab pos="3310033" algn="l"/>
                <a:tab pos="3972039" algn="l"/>
                <a:tab pos="4634046" algn="l"/>
              </a:tabLst>
            </a:pPr>
            <a:r>
              <a:rPr lang="en-GB" dirty="0">
                <a:latin typeface="Arial" charset="0"/>
                <a:ea typeface="msgothic" charset="0"/>
                <a:cs typeface="msgothic" charset="0"/>
              </a:rPr>
              <a:t>Phenotype of human Mo. (A) Phenotype of freshly purified human CD16– (empty histograms) and CD16+ (filled histograms) Mo in a representative donor, assessed by flow cytometry. Dotted histograms correspond to isotype control antibodies. (B) Percentage of positive cells (left panel) and the MFI (right panel) of TLR2 and TLR4 in CD16– (open bars) and CD16+ (solid bars) Mo. Data are representative of six different donors.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Ziegler-</a:t>
            </a:r>
            <a:r>
              <a:rPr lang="en-US" dirty="0" err="1" smtClean="0"/>
              <a:t>Heitbrock</a:t>
            </a:r>
            <a:r>
              <a:rPr lang="en-US" baseline="0" dirty="0" smtClean="0"/>
              <a:t> (2007) J. Leukocyte Biology 81:584-592.</a:t>
            </a:r>
            <a:endParaRPr lang="en-US" dirty="0"/>
          </a:p>
        </p:txBody>
      </p:sp>
      <p:sp>
        <p:nvSpPr>
          <p:cNvPr id="4" name="Slide Number Placeholder 3"/>
          <p:cNvSpPr>
            <a:spLocks noGrp="1"/>
          </p:cNvSpPr>
          <p:nvPr>
            <p:ph type="sldNum" sz="quarter" idx="10"/>
          </p:nvPr>
        </p:nvSpPr>
        <p:spPr/>
        <p:txBody>
          <a:bodyPr/>
          <a:lstStyle/>
          <a:p>
            <a:fld id="{608C02F8-9055-4ECF-BD7A-9CC5CF496484}"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Mobley</a:t>
            </a:r>
            <a:r>
              <a:rPr lang="en-US" baseline="0" dirty="0" smtClean="0"/>
              <a:t> et al. (2007) Inflammation 30:189-197</a:t>
            </a:r>
            <a:endParaRPr lang="en-US" dirty="0"/>
          </a:p>
        </p:txBody>
      </p:sp>
      <p:sp>
        <p:nvSpPr>
          <p:cNvPr id="4" name="Slide Number Placeholder 3"/>
          <p:cNvSpPr>
            <a:spLocks noGrp="1"/>
          </p:cNvSpPr>
          <p:nvPr>
            <p:ph type="sldNum" sz="quarter" idx="10"/>
          </p:nvPr>
        </p:nvSpPr>
        <p:spPr/>
        <p:txBody>
          <a:bodyPr/>
          <a:lstStyle/>
          <a:p>
            <a:fld id="{608C02F8-9055-4ECF-BD7A-9CC5CF49648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0DB3C0-0E70-465F-9C75-96C3D221141A}" type="datetimeFigureOut">
              <a:rPr lang="en-US" smtClean="0"/>
              <a:pPr/>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DB3C0-0E70-465F-9C75-96C3D221141A}" type="datetimeFigureOut">
              <a:rPr lang="en-US" smtClean="0"/>
              <a:pPr/>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DB3C0-0E70-465F-9C75-96C3D221141A}" type="datetimeFigureOut">
              <a:rPr lang="en-US" smtClean="0"/>
              <a:pPr/>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DB3C0-0E70-465F-9C75-96C3D221141A}" type="datetimeFigureOut">
              <a:rPr lang="en-US" smtClean="0"/>
              <a:pPr/>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0DB3C0-0E70-465F-9C75-96C3D221141A}" type="datetimeFigureOut">
              <a:rPr lang="en-US" smtClean="0"/>
              <a:pPr/>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0DB3C0-0E70-465F-9C75-96C3D221141A}" type="datetimeFigureOut">
              <a:rPr lang="en-US" smtClean="0"/>
              <a:pPr/>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0DB3C0-0E70-465F-9C75-96C3D221141A}" type="datetimeFigureOut">
              <a:rPr lang="en-US" smtClean="0"/>
              <a:pPr/>
              <a:t>2/13/2012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0DB3C0-0E70-465F-9C75-96C3D221141A}" type="datetimeFigureOut">
              <a:rPr lang="en-US" smtClean="0"/>
              <a:pPr/>
              <a:t>2/13/2012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DB3C0-0E70-465F-9C75-96C3D221141A}" type="datetimeFigureOut">
              <a:rPr lang="en-US" smtClean="0"/>
              <a:pPr/>
              <a:t>2/13/2012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0DB3C0-0E70-465F-9C75-96C3D221141A}" type="datetimeFigureOut">
              <a:rPr lang="en-US" smtClean="0"/>
              <a:pPr/>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0DB3C0-0E70-465F-9C75-96C3D221141A}" type="datetimeFigureOut">
              <a:rPr lang="en-US" smtClean="0"/>
              <a:pPr/>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8E9FC-B70C-47DF-9AA5-44B6025ACB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DB3C0-0E70-465F-9C75-96C3D221141A}" type="datetimeFigureOut">
              <a:rPr lang="en-US" smtClean="0"/>
              <a:pPr/>
              <a:t>2/13/2012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8E9FC-B70C-47DF-9AA5-44B6025AC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533651"/>
          </a:xfrm>
        </p:spPr>
        <p:txBody>
          <a:bodyPr>
            <a:normAutofit fontScale="90000"/>
          </a:bodyPr>
          <a:lstStyle/>
          <a:p>
            <a:r>
              <a:rPr lang="en-US" dirty="0" smtClean="0"/>
              <a:t>Enhancing the Cell Ontology at UTSW: the </a:t>
            </a:r>
            <a:br>
              <a:rPr lang="en-US" dirty="0" smtClean="0"/>
            </a:br>
            <a:r>
              <a:rPr lang="en-US" dirty="0" smtClean="0"/>
              <a:t>Hematopoietic Cell Knowledgebase</a:t>
            </a:r>
            <a:r>
              <a:rPr lang="en-US" dirty="0"/>
              <a:t/>
            </a:r>
            <a:br>
              <a:rPr lang="en-US" dirty="0"/>
            </a:br>
            <a:endParaRPr lang="en-US" dirty="0"/>
          </a:p>
        </p:txBody>
      </p:sp>
      <p:sp>
        <p:nvSpPr>
          <p:cNvPr id="3" name="Subtitle 2"/>
          <p:cNvSpPr>
            <a:spLocks noGrp="1"/>
          </p:cNvSpPr>
          <p:nvPr>
            <p:ph type="subTitle" idx="1"/>
          </p:nvPr>
        </p:nvSpPr>
        <p:spPr/>
        <p:txBody>
          <a:bodyPr>
            <a:normAutofit fontScale="92500"/>
          </a:bodyPr>
          <a:lstStyle/>
          <a:p>
            <a:r>
              <a:rPr lang="en-US" dirty="0" smtClean="0"/>
              <a:t>Dave </a:t>
            </a:r>
            <a:r>
              <a:rPr lang="en-US" dirty="0" smtClean="0"/>
              <a:t>Dougall, PhD</a:t>
            </a:r>
            <a:endParaRPr lang="en-US" dirty="0" smtClean="0"/>
          </a:p>
          <a:p>
            <a:r>
              <a:rPr lang="en-US" dirty="0" smtClean="0"/>
              <a:t>Laboratory of Dr. Richard Scheuermann</a:t>
            </a:r>
          </a:p>
          <a:p>
            <a:r>
              <a:rPr lang="en-US" dirty="0" smtClean="0"/>
              <a:t>UTSW Medical Center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228600"/>
            <a:ext cx="8493120" cy="913760"/>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solidFill>
                  <a:srgbClr val="000000"/>
                </a:solidFill>
                <a:latin typeface="Arial" charset="0"/>
                <a:ea typeface="msgothic" charset="0"/>
                <a:cs typeface="msgothic" charset="0"/>
              </a:rPr>
              <a:t>Phenotype of human Mo. (A) Phenotype of freshly purified human CD16– (empty histograms) and CD16+ (filled histograms) Mo in a representative donor, assessed by flow cytometry.</a:t>
            </a:r>
          </a:p>
        </p:txBody>
      </p:sp>
      <p:pic>
        <p:nvPicPr>
          <p:cNvPr id="3074" name="Picture 2"/>
          <p:cNvPicPr>
            <a:picLocks noChangeAspect="1" noChangeArrowheads="1"/>
          </p:cNvPicPr>
          <p:nvPr/>
        </p:nvPicPr>
        <p:blipFill>
          <a:blip r:embed="rId3" cstate="print"/>
          <a:srcRect/>
          <a:stretch>
            <a:fillRect/>
          </a:stretch>
        </p:blipFill>
        <p:spPr bwMode="auto">
          <a:xfrm>
            <a:off x="6315841" y="6509484"/>
            <a:ext cx="2602080" cy="332675"/>
          </a:xfrm>
          <a:prstGeom prst="rect">
            <a:avLst/>
          </a:prstGeom>
          <a:noFill/>
          <a:ln w="9525">
            <a:noFill/>
            <a:round/>
            <a:headEnd/>
            <a:tailEnd/>
          </a:ln>
          <a:effectLst/>
        </p:spPr>
      </p:pic>
      <p:sp>
        <p:nvSpPr>
          <p:cNvPr id="3076" name="Text Box 4"/>
          <p:cNvSpPr txBox="1">
            <a:spLocks noChangeArrowheads="1"/>
          </p:cNvSpPr>
          <p:nvPr/>
        </p:nvSpPr>
        <p:spPr bwMode="auto">
          <a:xfrm>
            <a:off x="671040" y="6092736"/>
            <a:ext cx="3918240" cy="231864"/>
          </a:xfrm>
          <a:prstGeom prst="rect">
            <a:avLst/>
          </a:prstGeom>
          <a:noFill/>
          <a:ln w="9525">
            <a:noFill/>
            <a:round/>
            <a:headEnd/>
            <a:tailEnd/>
          </a:ln>
          <a:effectLst/>
        </p:spPr>
        <p:txBody>
          <a:bodyPr lIns="0" tIns="0" rIns="0" bIns="0"/>
          <a:lstStyle/>
          <a:p>
            <a:pPr>
              <a:tabLst>
                <a:tab pos="656650" algn="l"/>
                <a:tab pos="1313299" algn="l"/>
                <a:tab pos="1969949" algn="l"/>
                <a:tab pos="2626599" algn="l"/>
                <a:tab pos="3283248" algn="l"/>
              </a:tabLst>
            </a:pPr>
            <a:r>
              <a:rPr lang="en-GB" sz="1100" b="1" dirty="0">
                <a:solidFill>
                  <a:srgbClr val="000000"/>
                </a:solidFill>
                <a:latin typeface="Arial" charset="0"/>
                <a:ea typeface="msgothic" charset="0"/>
                <a:cs typeface="msgothic" charset="0"/>
              </a:rPr>
              <a:t>Aguilar-Ruiz S R et al. J </a:t>
            </a:r>
            <a:r>
              <a:rPr lang="en-GB" sz="1100" b="1" dirty="0" err="1">
                <a:solidFill>
                  <a:srgbClr val="000000"/>
                </a:solidFill>
                <a:latin typeface="Arial" charset="0"/>
                <a:ea typeface="msgothic" charset="0"/>
                <a:cs typeface="msgothic" charset="0"/>
              </a:rPr>
              <a:t>Leukoc</a:t>
            </a:r>
            <a:r>
              <a:rPr lang="en-GB" sz="1100" b="1" dirty="0">
                <a:solidFill>
                  <a:srgbClr val="000000"/>
                </a:solidFill>
                <a:latin typeface="Arial" charset="0"/>
                <a:ea typeface="msgothic" charset="0"/>
                <a:cs typeface="msgothic" charset="0"/>
              </a:rPr>
              <a:t> </a:t>
            </a:r>
            <a:r>
              <a:rPr lang="en-GB" sz="1100" b="1" dirty="0" err="1">
                <a:solidFill>
                  <a:srgbClr val="000000"/>
                </a:solidFill>
                <a:latin typeface="Arial" charset="0"/>
                <a:ea typeface="msgothic" charset="0"/>
                <a:cs typeface="msgothic" charset="0"/>
              </a:rPr>
              <a:t>Biol</a:t>
            </a:r>
            <a:r>
              <a:rPr lang="en-GB" sz="1100" b="1" dirty="0">
                <a:solidFill>
                  <a:srgbClr val="000000"/>
                </a:solidFill>
                <a:latin typeface="Arial" charset="0"/>
                <a:ea typeface="msgothic" charset="0"/>
                <a:cs typeface="msgothic" charset="0"/>
              </a:rPr>
              <a:t> 2011;90:1119-1131</a:t>
            </a:r>
          </a:p>
        </p:txBody>
      </p:sp>
      <p:sp>
        <p:nvSpPr>
          <p:cNvPr id="3077" name="Text Box 5"/>
          <p:cNvSpPr txBox="1">
            <a:spLocks noChangeArrowheads="1"/>
          </p:cNvSpPr>
          <p:nvPr/>
        </p:nvSpPr>
        <p:spPr bwMode="auto">
          <a:xfrm>
            <a:off x="97920" y="6613175"/>
            <a:ext cx="4930560" cy="3470764"/>
          </a:xfrm>
          <a:prstGeom prst="rect">
            <a:avLst/>
          </a:prstGeom>
          <a:noFill/>
          <a:ln w="9525">
            <a:noFill/>
            <a:round/>
            <a:headEnd/>
            <a:tailEnd/>
          </a:ln>
          <a:effectLst/>
        </p:spPr>
        <p:txBody>
          <a:bodyPr lIns="0" tIns="0" rIns="0" bIns="0"/>
          <a:lstStyle/>
          <a:p>
            <a:pPr marL="77761" indent="-77761">
              <a:tabLst>
                <a:tab pos="656650" algn="l"/>
                <a:tab pos="1313299" algn="l"/>
                <a:tab pos="1969949" algn="l"/>
                <a:tab pos="2626599" algn="l"/>
                <a:tab pos="3283248" algn="l"/>
                <a:tab pos="3939898" algn="l"/>
                <a:tab pos="4596548" algn="l"/>
              </a:tabLst>
            </a:pPr>
            <a:r>
              <a:rPr lang="en-GB" sz="900" dirty="0">
                <a:solidFill>
                  <a:srgbClr val="000000"/>
                </a:solidFill>
                <a:latin typeface="Arial" charset="0"/>
                <a:ea typeface="msgothic" charset="0"/>
                <a:cs typeface="msgothic" charset="0"/>
              </a:rPr>
              <a:t>©2011 by Society for Leukocyte Biology</a:t>
            </a:r>
          </a:p>
        </p:txBody>
      </p:sp>
      <p:grpSp>
        <p:nvGrpSpPr>
          <p:cNvPr id="8" name="Group 7"/>
          <p:cNvGrpSpPr/>
          <p:nvPr/>
        </p:nvGrpSpPr>
        <p:grpSpPr>
          <a:xfrm>
            <a:off x="169014" y="1456812"/>
            <a:ext cx="8746386" cy="4302416"/>
            <a:chOff x="169014" y="1336384"/>
            <a:chExt cx="8746386" cy="4302416"/>
          </a:xfrm>
        </p:grpSpPr>
        <p:pic>
          <p:nvPicPr>
            <p:cNvPr id="3075" name="Picture 3"/>
            <p:cNvPicPr>
              <a:picLocks noChangeAspect="1" noChangeArrowheads="1"/>
            </p:cNvPicPr>
            <p:nvPr/>
          </p:nvPicPr>
          <p:blipFill>
            <a:blip r:embed="rId4" cstate="print"/>
            <a:srcRect/>
            <a:stretch>
              <a:fillRect/>
            </a:stretch>
          </p:blipFill>
          <p:spPr bwMode="auto">
            <a:xfrm>
              <a:off x="169014" y="1336384"/>
              <a:ext cx="8746386" cy="3997616"/>
            </a:xfrm>
            <a:prstGeom prst="rect">
              <a:avLst/>
            </a:prstGeom>
            <a:noFill/>
            <a:ln w="9525">
              <a:noFill/>
              <a:round/>
              <a:headEnd/>
              <a:tailEnd/>
            </a:ln>
            <a:effectLst/>
          </p:spPr>
        </p:pic>
        <p:sp>
          <p:nvSpPr>
            <p:cNvPr id="7" name="Rectangle 6"/>
            <p:cNvSpPr/>
            <p:nvPr/>
          </p:nvSpPr>
          <p:spPr>
            <a:xfrm>
              <a:off x="2819400" y="3048000"/>
              <a:ext cx="2743200" cy="259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4953000" y="1339628"/>
            <a:ext cx="1447800" cy="190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3168428"/>
            <a:ext cx="2362200" cy="2438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90800" y="4038600"/>
            <a:ext cx="3048000" cy="1477328"/>
          </a:xfrm>
          <a:prstGeom prst="rect">
            <a:avLst/>
          </a:prstGeom>
          <a:noFill/>
        </p:spPr>
        <p:txBody>
          <a:bodyPr wrap="square" rtlCol="0">
            <a:spAutoFit/>
          </a:bodyPr>
          <a:lstStyle/>
          <a:p>
            <a:r>
              <a:rPr lang="en-US" dirty="0" smtClean="0">
                <a:solidFill>
                  <a:srgbClr val="FF0000"/>
                </a:solidFill>
              </a:rPr>
              <a:t>What is considered “positive” for a population</a:t>
            </a:r>
            <a:r>
              <a:rPr lang="en-US" dirty="0" smtClean="0">
                <a:solidFill>
                  <a:srgbClr val="FF0000"/>
                </a:solidFill>
              </a:rPr>
              <a:t>?</a:t>
            </a:r>
          </a:p>
          <a:p>
            <a:endParaRPr lang="en-US" dirty="0" smtClean="0">
              <a:solidFill>
                <a:srgbClr val="FF0000"/>
              </a:solidFill>
            </a:endParaRPr>
          </a:p>
          <a:p>
            <a:r>
              <a:rPr lang="en-US" dirty="0" smtClean="0">
                <a:solidFill>
                  <a:srgbClr val="FF0000"/>
                </a:solidFill>
              </a:rPr>
              <a:t>Are there two separate populations?</a:t>
            </a:r>
            <a:endParaRPr lang="en-US" dirty="0">
              <a:solidFill>
                <a:srgbClr val="FF0000"/>
              </a:solidFill>
            </a:endParaRPr>
          </a:p>
        </p:txBody>
      </p:sp>
      <p:sp>
        <p:nvSpPr>
          <p:cNvPr id="12" name="Rectangle 11"/>
          <p:cNvSpPr/>
          <p:nvPr/>
        </p:nvSpPr>
        <p:spPr>
          <a:xfrm>
            <a:off x="6629400" y="3778028"/>
            <a:ext cx="152400"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29400" y="4051296"/>
            <a:ext cx="152400" cy="1524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8000" y="3665097"/>
            <a:ext cx="1898533" cy="646331"/>
          </a:xfrm>
          <a:prstGeom prst="rect">
            <a:avLst/>
          </a:prstGeom>
          <a:noFill/>
        </p:spPr>
        <p:txBody>
          <a:bodyPr wrap="none" rtlCol="0">
            <a:spAutoFit/>
          </a:bodyPr>
          <a:lstStyle/>
          <a:p>
            <a:r>
              <a:rPr lang="en-US" dirty="0" smtClean="0"/>
              <a:t>CD16-Monocytes</a:t>
            </a:r>
          </a:p>
          <a:p>
            <a:r>
              <a:rPr lang="en-US" dirty="0" smtClean="0"/>
              <a:t>CD16+ Monocytes</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smtClean="0"/>
              <a:t>Flow Cytometry</a:t>
            </a:r>
            <a:endParaRPr lang="en-US" sz="4000" dirty="0"/>
          </a:p>
        </p:txBody>
      </p:sp>
      <p:sp>
        <p:nvSpPr>
          <p:cNvPr id="3" name="Content Placeholder 2"/>
          <p:cNvSpPr>
            <a:spLocks noGrp="1"/>
          </p:cNvSpPr>
          <p:nvPr>
            <p:ph idx="1"/>
          </p:nvPr>
        </p:nvSpPr>
        <p:spPr>
          <a:xfrm>
            <a:off x="457200" y="1143000"/>
            <a:ext cx="8229600" cy="4525963"/>
          </a:xfrm>
        </p:spPr>
        <p:txBody>
          <a:bodyPr/>
          <a:lstStyle/>
          <a:p>
            <a:r>
              <a:rPr lang="en-US" dirty="0" smtClean="0"/>
              <a:t>How many levels of expression?</a:t>
            </a:r>
          </a:p>
        </p:txBody>
      </p:sp>
      <p:pic>
        <p:nvPicPr>
          <p:cNvPr id="2050" name="Picture 2"/>
          <p:cNvPicPr>
            <a:picLocks noChangeAspect="1" noChangeArrowheads="1"/>
          </p:cNvPicPr>
          <p:nvPr/>
        </p:nvPicPr>
        <p:blipFill>
          <a:blip r:embed="rId2" cstate="print"/>
          <a:srcRect b="7164"/>
          <a:stretch>
            <a:fillRect/>
          </a:stretch>
        </p:blipFill>
        <p:spPr bwMode="auto">
          <a:xfrm>
            <a:off x="1051034" y="1752596"/>
            <a:ext cx="7027545" cy="497663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143000"/>
          <a:ext cx="5105400" cy="5145605"/>
        </p:xfrm>
        <a:graphic>
          <a:graphicData uri="http://schemas.openxmlformats.org/drawingml/2006/table">
            <a:tbl>
              <a:tblPr/>
              <a:tblGrid>
                <a:gridCol w="2057399"/>
                <a:gridCol w="1600201"/>
                <a:gridCol w="1447800"/>
              </a:tblGrid>
              <a:tr h="360101">
                <a:tc rowSpan="2">
                  <a:txBody>
                    <a:bodyPr/>
                    <a:lstStyle/>
                    <a:p>
                      <a:r>
                        <a:rPr lang="en-US" sz="2000" b="1" dirty="0"/>
                        <a:t>Surface marker</a:t>
                      </a:r>
                    </a:p>
                  </a:txBody>
                  <a:tcPr marL="51443" marR="51443" marT="25722" marB="2572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2000" b="1" dirty="0"/>
                        <a:t>Monocyte </a:t>
                      </a:r>
                      <a:r>
                        <a:rPr lang="en-US" sz="2000" b="1" dirty="0" smtClean="0"/>
                        <a:t>population</a:t>
                      </a:r>
                      <a:endParaRPr lang="en-US" sz="2000" b="1" dirty="0"/>
                    </a:p>
                  </a:txBody>
                  <a:tcPr marL="51443" marR="51443" marT="25722" marB="2572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05772">
                <a:tc vMerge="1">
                  <a:txBody>
                    <a:bodyPr/>
                    <a:lstStyle/>
                    <a:p>
                      <a:endParaRPr lang="en-US"/>
                    </a:p>
                  </a:txBody>
                  <a:tcPr/>
                </a:tc>
                <a:tc>
                  <a:txBody>
                    <a:bodyPr/>
                    <a:lstStyle/>
                    <a:p>
                      <a:pPr algn="ctr"/>
                      <a:r>
                        <a:rPr lang="en-US" sz="2000" b="1" dirty="0"/>
                        <a:t>CD14+ CD16+</a:t>
                      </a:r>
                    </a:p>
                  </a:txBody>
                  <a:tcPr marL="51443" marR="51443" marT="25722" marB="2572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CD14++</a:t>
                      </a:r>
                    </a:p>
                  </a:txBody>
                  <a:tcPr marL="51443" marR="51443" marT="25722" marB="2572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dirty="0"/>
                        <a:t>CD14</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CD15</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dirty="0"/>
                        <a:t>CD16</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CD33</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CD43</a:t>
                      </a:r>
                      <a:r>
                        <a:rPr lang="en-US" sz="1600" b="1" baseline="30000"/>
                        <a:t>*</a:t>
                      </a:r>
                      <a:endParaRPr lang="en-US" sz="1600" b="1"/>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CD38</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CD45Ra</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CD62L</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CD64</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dirty="0" smtClean="0"/>
                        <a:t>CD163</a:t>
                      </a:r>
                      <a:endParaRPr lang="en-US" sz="1600" b="1" dirty="0"/>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CCR2</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DR</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MDC8</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EMR2</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72">
                <a:tc>
                  <a:txBody>
                    <a:bodyPr/>
                    <a:lstStyle/>
                    <a:p>
                      <a:r>
                        <a:rPr lang="en-US" sz="1600" b="1"/>
                        <a:t>ILT-4</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t>
                      </a:r>
                    </a:p>
                  </a:txBody>
                  <a:tcPr marL="51443" marR="51443" marT="25722" marB="2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914400" y="228600"/>
            <a:ext cx="7315200" cy="923330"/>
          </a:xfrm>
          <a:prstGeom prst="rect">
            <a:avLst/>
          </a:prstGeom>
          <a:noFill/>
          <a:ln w="9525">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Table 1. Differential Expression of Cell Surface Molecules in CD14+ CD16+ Monocytes As Compared with CD14++ Monocytes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074" name="Rectangle 2"/>
          <p:cNvSpPr>
            <a:spLocks noChangeArrowheads="1"/>
          </p:cNvSpPr>
          <p:nvPr/>
        </p:nvSpPr>
        <p:spPr bwMode="auto">
          <a:xfrm>
            <a:off x="2438400" y="6428601"/>
            <a:ext cx="4235455"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Ziegler-</a:t>
            </a:r>
            <a:r>
              <a:rPr kumimoji="0" lang="en-US" sz="1200" b="0" i="0" u="none" strike="noStrike" cap="none" normalizeH="0" baseline="0" dirty="0" err="1" smtClean="0">
                <a:ln>
                  <a:noFill/>
                </a:ln>
                <a:solidFill>
                  <a:schemeClr val="tx1"/>
                </a:solidFill>
                <a:effectLst/>
                <a:latin typeface="Arial" charset="0"/>
              </a:rPr>
              <a:t>Heitbrock</a:t>
            </a:r>
            <a:r>
              <a:rPr lang="en-US" sz="1200" dirty="0" smtClean="0">
                <a:latin typeface="Arial" charset="0"/>
              </a:rPr>
              <a:t> (2007) J. Leukocyte Biology 81: 584-592</a:t>
            </a:r>
            <a:r>
              <a:rPr kumimoji="0" lang="en-US" sz="1200" b="0" i="0" u="none" strike="noStrike" cap="none" normalizeH="0" baseline="0" dirty="0" smtClean="0">
                <a:ln>
                  <a:noFill/>
                </a:ln>
                <a:solidFill>
                  <a:schemeClr val="tx1"/>
                </a:solidFill>
                <a:effectLst/>
                <a:latin typeface="Arial" charset="0"/>
              </a:rPr>
              <a:t>. </a:t>
            </a:r>
          </a:p>
        </p:txBody>
      </p:sp>
      <p:sp>
        <p:nvSpPr>
          <p:cNvPr id="7" name="TextBox 6"/>
          <p:cNvSpPr txBox="1"/>
          <p:nvPr/>
        </p:nvSpPr>
        <p:spPr>
          <a:xfrm>
            <a:off x="5791200" y="1600200"/>
            <a:ext cx="3002553" cy="1477328"/>
          </a:xfrm>
          <a:prstGeom prst="rect">
            <a:avLst/>
          </a:prstGeom>
          <a:noFill/>
        </p:spPr>
        <p:txBody>
          <a:bodyPr wrap="none" rtlCol="0">
            <a:spAutoFit/>
          </a:bodyPr>
          <a:lstStyle/>
          <a:p>
            <a:r>
              <a:rPr lang="en-US" dirty="0" smtClean="0"/>
              <a:t>+ = low or positive?</a:t>
            </a:r>
          </a:p>
          <a:p>
            <a:r>
              <a:rPr lang="en-US" dirty="0" smtClean="0"/>
              <a:t>++ = intermediate or positive?</a:t>
            </a:r>
          </a:p>
          <a:p>
            <a:r>
              <a:rPr lang="en-US" dirty="0" smtClean="0"/>
              <a:t>+++ = positive or high?</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t>Microarray Results</a:t>
            </a:r>
            <a:endParaRPr lang="en-US" sz="4000" dirty="0"/>
          </a:p>
        </p:txBody>
      </p:sp>
      <p:sp>
        <p:nvSpPr>
          <p:cNvPr id="3" name="Content Placeholder 2"/>
          <p:cNvSpPr>
            <a:spLocks noGrp="1"/>
          </p:cNvSpPr>
          <p:nvPr>
            <p:ph idx="1"/>
          </p:nvPr>
        </p:nvSpPr>
        <p:spPr>
          <a:xfrm>
            <a:off x="457200" y="1219200"/>
            <a:ext cx="8229600" cy="4525963"/>
          </a:xfrm>
        </p:spPr>
        <p:txBody>
          <a:bodyPr/>
          <a:lstStyle/>
          <a:p>
            <a:r>
              <a:rPr lang="en-US" dirty="0" smtClean="0"/>
              <a:t>What is “positive”?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85800" y="1828800"/>
            <a:ext cx="7715250" cy="4657725"/>
          </a:xfrm>
          <a:prstGeom prst="rect">
            <a:avLst/>
          </a:prstGeom>
          <a:noFill/>
          <a:ln w="9525">
            <a:noFill/>
            <a:miter lim="800000"/>
            <a:headEnd/>
            <a:tailEnd/>
          </a:ln>
        </p:spPr>
      </p:pic>
      <p:sp>
        <p:nvSpPr>
          <p:cNvPr id="5" name="Rectangle 4"/>
          <p:cNvSpPr/>
          <p:nvPr/>
        </p:nvSpPr>
        <p:spPr>
          <a:xfrm>
            <a:off x="3022017" y="6488668"/>
            <a:ext cx="3073983" cy="276999"/>
          </a:xfrm>
          <a:prstGeom prst="rect">
            <a:avLst/>
          </a:prstGeom>
        </p:spPr>
        <p:txBody>
          <a:bodyPr wrap="none">
            <a:spAutoFit/>
          </a:bodyPr>
          <a:lstStyle/>
          <a:p>
            <a:r>
              <a:rPr lang="en-US" sz="1200" dirty="0" smtClean="0"/>
              <a:t>Mobley et al. (2007) Inflammation 30:189-197</a:t>
            </a:r>
            <a:endParaRPr lang="en-US" sz="1200" dirty="0"/>
          </a:p>
        </p:txBody>
      </p:sp>
      <p:sp>
        <p:nvSpPr>
          <p:cNvPr id="6" name="Rectangle 5"/>
          <p:cNvSpPr/>
          <p:nvPr/>
        </p:nvSpPr>
        <p:spPr>
          <a:xfrm>
            <a:off x="5105400" y="2133600"/>
            <a:ext cx="1981200" cy="3657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smtClean="0"/>
              <a:t>Species Specific</a:t>
            </a:r>
            <a:endParaRPr lang="en-US" sz="4000" dirty="0"/>
          </a:p>
        </p:txBody>
      </p:sp>
      <p:sp>
        <p:nvSpPr>
          <p:cNvPr id="3" name="Content Placeholder 2"/>
          <p:cNvSpPr>
            <a:spLocks noGrp="1"/>
          </p:cNvSpPr>
          <p:nvPr>
            <p:ph idx="1"/>
          </p:nvPr>
        </p:nvSpPr>
        <p:spPr/>
        <p:txBody>
          <a:bodyPr/>
          <a:lstStyle/>
          <a:p>
            <a:r>
              <a:rPr lang="en-US" dirty="0" smtClean="0"/>
              <a:t>Hematopoietic Stem Cells</a:t>
            </a:r>
          </a:p>
          <a:p>
            <a:pPr lvl="1"/>
            <a:r>
              <a:rPr lang="en-US" dirty="0" smtClean="0"/>
              <a:t>Human: CD133+</a:t>
            </a:r>
          </a:p>
          <a:p>
            <a:pPr lvl="1"/>
            <a:r>
              <a:rPr lang="en-US" dirty="0" smtClean="0"/>
              <a:t>Mouse: c-kit+ Sca-1</a:t>
            </a:r>
            <a:r>
              <a:rPr lang="en-US" dirty="0" smtClean="0"/>
              <a:t>+</a:t>
            </a:r>
          </a:p>
          <a:p>
            <a:r>
              <a:rPr lang="en-US" dirty="0" err="1" smtClean="0"/>
              <a:t>Tregs</a:t>
            </a:r>
            <a:r>
              <a:rPr lang="en-US" dirty="0" smtClean="0"/>
              <a:t> &amp; FoxP3 expression</a:t>
            </a:r>
          </a:p>
          <a:p>
            <a:pPr lvl="1"/>
            <a:r>
              <a:rPr lang="en-US" dirty="0" smtClean="0"/>
              <a:t>Mouse = Yes definition</a:t>
            </a:r>
          </a:p>
          <a:p>
            <a:pPr lvl="1"/>
            <a:r>
              <a:rPr lang="en-US" dirty="0" smtClean="0"/>
              <a:t>Human = No definition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smtClean="0"/>
              <a:t>Started to Include</a:t>
            </a:r>
            <a:endParaRPr lang="en-US" sz="4000" dirty="0"/>
          </a:p>
        </p:txBody>
      </p:sp>
      <p:sp>
        <p:nvSpPr>
          <p:cNvPr id="3" name="Content Placeholder 2"/>
          <p:cNvSpPr>
            <a:spLocks noGrp="1"/>
          </p:cNvSpPr>
          <p:nvPr>
            <p:ph idx="1"/>
          </p:nvPr>
        </p:nvSpPr>
        <p:spPr>
          <a:xfrm>
            <a:off x="457200" y="1447800"/>
            <a:ext cx="8229600" cy="4525963"/>
          </a:xfrm>
        </p:spPr>
        <p:txBody>
          <a:bodyPr>
            <a:normAutofit lnSpcReduction="10000"/>
          </a:bodyPr>
          <a:lstStyle/>
          <a:p>
            <a:r>
              <a:rPr lang="en-US" dirty="0" smtClean="0"/>
              <a:t>References (</a:t>
            </a:r>
            <a:r>
              <a:rPr lang="en-US" dirty="0" err="1" smtClean="0"/>
              <a:t>PubMed</a:t>
            </a:r>
            <a:r>
              <a:rPr lang="en-US" dirty="0" smtClean="0"/>
              <a:t>)</a:t>
            </a:r>
          </a:p>
          <a:p>
            <a:r>
              <a:rPr lang="en-US" dirty="0" smtClean="0"/>
              <a:t>Experimental Method </a:t>
            </a:r>
          </a:p>
          <a:p>
            <a:pPr lvl="1"/>
            <a:r>
              <a:rPr lang="en-US" dirty="0" smtClean="0"/>
              <a:t>Flow cytometry</a:t>
            </a:r>
          </a:p>
          <a:p>
            <a:pPr lvl="1"/>
            <a:r>
              <a:rPr lang="en-US" dirty="0" smtClean="0"/>
              <a:t>Microarray</a:t>
            </a:r>
          </a:p>
          <a:p>
            <a:pPr lvl="1"/>
            <a:r>
              <a:rPr lang="en-US" dirty="0" smtClean="0"/>
              <a:t>RT-PCR</a:t>
            </a:r>
          </a:p>
          <a:p>
            <a:pPr lvl="1"/>
            <a:r>
              <a:rPr lang="en-US" dirty="0" smtClean="0"/>
              <a:t>ELISA (cytokine production)</a:t>
            </a:r>
          </a:p>
          <a:p>
            <a:r>
              <a:rPr lang="en-US" dirty="0" smtClean="0"/>
              <a:t>Should I Include?</a:t>
            </a:r>
          </a:p>
          <a:p>
            <a:pPr lvl="1"/>
            <a:r>
              <a:rPr lang="en-US" dirty="0" smtClean="0"/>
              <a:t>Species</a:t>
            </a:r>
          </a:p>
          <a:p>
            <a:pPr lvl="1"/>
            <a:r>
              <a:rPr lang="en-US" dirty="0" smtClean="0"/>
              <a:t>Focus on Humans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smtClean="0"/>
              <a:t>Ontology vs. Knowledgebase</a:t>
            </a:r>
            <a:endParaRPr lang="en-US" sz="4000" dirty="0"/>
          </a:p>
        </p:txBody>
      </p:sp>
      <p:sp>
        <p:nvSpPr>
          <p:cNvPr id="3" name="Content Placeholder 2"/>
          <p:cNvSpPr>
            <a:spLocks noGrp="1"/>
          </p:cNvSpPr>
          <p:nvPr>
            <p:ph idx="1"/>
          </p:nvPr>
        </p:nvSpPr>
        <p:spPr>
          <a:xfrm>
            <a:off x="457200" y="1417637"/>
            <a:ext cx="8229600" cy="4525963"/>
          </a:xfrm>
        </p:spPr>
        <p:txBody>
          <a:bodyPr/>
          <a:lstStyle/>
          <a:p>
            <a:r>
              <a:rPr lang="en-US" dirty="0" smtClean="0"/>
              <a:t>Ontology – necessary and sufficient information required to define a cell type</a:t>
            </a:r>
          </a:p>
          <a:p>
            <a:pPr lvl="1"/>
            <a:r>
              <a:rPr lang="en-US" dirty="0" smtClean="0"/>
              <a:t>Very often minimal information in </a:t>
            </a:r>
            <a:r>
              <a:rPr lang="en-US" dirty="0" smtClean="0"/>
              <a:t>a </a:t>
            </a:r>
            <a:r>
              <a:rPr lang="en-US" dirty="0" smtClean="0"/>
              <a:t>cell type definition</a:t>
            </a:r>
          </a:p>
          <a:p>
            <a:pPr lvl="2"/>
            <a:r>
              <a:rPr lang="en-US" dirty="0" smtClean="0"/>
              <a:t>Surface markers, Cytokines, Transcription Factors, etc.</a:t>
            </a:r>
            <a:endParaRPr lang="en-US" dirty="0" smtClean="0"/>
          </a:p>
          <a:p>
            <a:pPr lvl="1"/>
            <a:endParaRPr lang="en-US" dirty="0" smtClean="0"/>
          </a:p>
          <a:p>
            <a:r>
              <a:rPr lang="en-US" dirty="0" smtClean="0"/>
              <a:t>Knowledgebase – all information about a given cell type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Expanded Information in CL</a:t>
            </a:r>
            <a:endParaRPr lang="en-US" sz="4000" dirty="0"/>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dirty="0" smtClean="0"/>
              <a:t>Hematopoietic Cells</a:t>
            </a:r>
          </a:p>
          <a:p>
            <a:r>
              <a:rPr lang="en-US" dirty="0" smtClean="0"/>
              <a:t>Updated phenotype, synonyms, GO terms, and new subtypes </a:t>
            </a:r>
            <a:endParaRPr lang="en-US" dirty="0" smtClean="0"/>
          </a:p>
          <a:p>
            <a:pPr lvl="1"/>
            <a:r>
              <a:rPr lang="en-US" dirty="0" smtClean="0"/>
              <a:t>Phenotype for flow cytometry, RT-PCR, Western, etc.</a:t>
            </a:r>
          </a:p>
          <a:p>
            <a:pPr lvl="1"/>
            <a:r>
              <a:rPr lang="en-US" dirty="0" smtClean="0"/>
              <a:t>List of signaling molecules for ELISA and biological network analysis</a:t>
            </a:r>
          </a:p>
          <a:p>
            <a:pPr lvl="1"/>
            <a:r>
              <a:rPr lang="en-US" dirty="0" smtClean="0"/>
              <a:t>Synonyms for Natural Language Processing (NLP)</a:t>
            </a:r>
          </a:p>
          <a:p>
            <a:pPr lvl="2"/>
            <a:r>
              <a:rPr lang="en-US" dirty="0" err="1" smtClean="0"/>
              <a:t>ImmuneXpresso</a:t>
            </a:r>
            <a:r>
              <a:rPr lang="en-US" dirty="0" smtClean="0"/>
              <a:t> (Shai Shen-Orr &amp; Mark Davis)</a:t>
            </a:r>
            <a:endParaRPr lang="en-US" dirty="0" smtClean="0"/>
          </a:p>
          <a:p>
            <a:pPr lvl="2"/>
            <a:r>
              <a:rPr lang="en-US" dirty="0" smtClean="0"/>
              <a:t>Sanda Harabagiu (SMU</a:t>
            </a:r>
            <a:r>
              <a:rPr lang="en-US" dirty="0" smtClean="0"/>
              <a:t>)</a:t>
            </a:r>
          </a:p>
          <a:p>
            <a:r>
              <a:rPr lang="en-US" dirty="0" smtClean="0"/>
              <a:t>ImmPort (Resources Tab/Cell Type Ontology)</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t>Previous Mast Cell </a:t>
            </a:r>
            <a:r>
              <a:rPr lang="en-US" sz="4000" dirty="0" smtClean="0"/>
              <a:t>Entry (CL)</a:t>
            </a:r>
            <a:endParaRPr lang="en-US" sz="4000" dirty="0"/>
          </a:p>
        </p:txBody>
      </p:sp>
      <p:sp>
        <p:nvSpPr>
          <p:cNvPr id="6145" name="Rectangle 1"/>
          <p:cNvSpPr>
            <a:spLocks noChangeArrowheads="1"/>
          </p:cNvSpPr>
          <p:nvPr/>
        </p:nvSpPr>
        <p:spPr bwMode="auto">
          <a:xfrm>
            <a:off x="228600" y="858589"/>
            <a:ext cx="8915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smtClean="0">
                <a:ln>
                  <a:noFill/>
                </a:ln>
                <a:solidFill>
                  <a:schemeClr val="tx1"/>
                </a:solidFill>
                <a:effectLst/>
                <a:ea typeface="Times New Roman" pitchFamily="18" charset="0"/>
                <a:cs typeface="Courier New" pitchFamily="49" charset="0"/>
              </a:rPr>
              <a:t>id</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CL:0000097</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smtClean="0">
                <a:ln>
                  <a:noFill/>
                </a:ln>
                <a:solidFill>
                  <a:schemeClr val="tx1"/>
                </a:solidFill>
                <a:effectLst/>
                <a:ea typeface="Times New Roman" pitchFamily="18" charset="0"/>
                <a:cs typeface="Courier New" pitchFamily="49" charset="0"/>
              </a:rPr>
              <a:t>name</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mast cell</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smtClean="0">
                <a:ln>
                  <a:noFill/>
                </a:ln>
                <a:solidFill>
                  <a:schemeClr val="tx1"/>
                </a:solidFill>
                <a:effectLst/>
                <a:ea typeface="Times New Roman" pitchFamily="18" charset="0"/>
                <a:cs typeface="Courier New" pitchFamily="49" charset="0"/>
              </a:rPr>
              <a:t>def</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 cell that is found in almost all tissues containing numerous basophilic granules and capable of releasing large amounts of histamine and heparin upon activation. A marker for this cell is being </a:t>
            </a:r>
            <a:r>
              <a:rPr kumimoji="0" lang="en-US" b="1" i="0" u="none" strike="noStrike" cap="none" normalizeH="0" baseline="0" dirty="0" smtClean="0">
                <a:ln>
                  <a:noFill/>
                </a:ln>
                <a:solidFill>
                  <a:schemeClr val="tx1"/>
                </a:solidFill>
                <a:effectLst/>
                <a:ea typeface="Times New Roman" pitchFamily="18" charset="0"/>
                <a:cs typeface="Courier New" pitchFamily="49" charset="0"/>
              </a:rPr>
              <a:t>kit-high</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GOC:add</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GOC:tfm</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ISBN:068340007X, MESH:A.11.329.427]</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smtClean="0">
                <a:ln>
                  <a:noFill/>
                </a:ln>
                <a:solidFill>
                  <a:schemeClr val="tx1"/>
                </a:solidFill>
                <a:effectLst/>
                <a:ea typeface="Times New Roman" pitchFamily="18" charset="0"/>
                <a:cs typeface="Courier New" pitchFamily="49" charset="0"/>
              </a:rPr>
              <a:t>synonym</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Histaminocyte</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EXACT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smtClean="0">
                <a:ln>
                  <a:noFill/>
                </a:ln>
                <a:solidFill>
                  <a:schemeClr val="tx1"/>
                </a:solidFill>
                <a:effectLst/>
                <a:ea typeface="Times New Roman" pitchFamily="18" charset="0"/>
                <a:cs typeface="Courier New" pitchFamily="49" charset="0"/>
              </a:rPr>
              <a:t>synonym</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labrocyte</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EXACT [ISBN:0721601464]</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smtClean="0">
                <a:ln>
                  <a:noFill/>
                </a:ln>
                <a:solidFill>
                  <a:schemeClr val="tx1"/>
                </a:solidFill>
                <a:effectLst/>
                <a:ea typeface="Times New Roman" pitchFamily="18" charset="0"/>
                <a:cs typeface="Courier New" pitchFamily="49" charset="0"/>
              </a:rPr>
              <a:t>synonym</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mastocyte</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EXACT [ISBN:0721601464]</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smtClean="0">
                <a:ln>
                  <a:noFill/>
                </a:ln>
                <a:solidFill>
                  <a:schemeClr val="tx1"/>
                </a:solidFill>
                <a:effectLst/>
                <a:ea typeface="Times New Roman" pitchFamily="18" charset="0"/>
                <a:cs typeface="Courier New" pitchFamily="49" charset="0"/>
              </a:rPr>
              <a:t>synonym</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"tissue basophil" RELATED [ISBN:068340007X]</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err="1" smtClean="0">
                <a:ln>
                  <a:noFill/>
                </a:ln>
                <a:solidFill>
                  <a:schemeClr val="tx1"/>
                </a:solidFill>
                <a:effectLst/>
                <a:ea typeface="Times New Roman" pitchFamily="18" charset="0"/>
                <a:cs typeface="Courier New" pitchFamily="49" charset="0"/>
              </a:rPr>
              <a:t>xref</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FMA:66784</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err="1" smtClean="0">
                <a:ln>
                  <a:noFill/>
                </a:ln>
                <a:solidFill>
                  <a:schemeClr val="tx1"/>
                </a:solidFill>
                <a:effectLst/>
                <a:ea typeface="Times New Roman" pitchFamily="18" charset="0"/>
                <a:cs typeface="Courier New" pitchFamily="49" charset="0"/>
              </a:rPr>
              <a:t>is_a</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CL:0000766 ! myeloid leukocyte</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err="1" smtClean="0">
                <a:ln>
                  <a:noFill/>
                </a:ln>
                <a:solidFill>
                  <a:schemeClr val="tx1"/>
                </a:solidFill>
                <a:effectLst/>
                <a:ea typeface="Times New Roman" pitchFamily="18" charset="0"/>
                <a:cs typeface="Courier New" pitchFamily="49" charset="0"/>
              </a:rPr>
              <a:t>is_a</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CL:0002274 ! histamine secreting cell</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err="1" smtClean="0">
                <a:ln>
                  <a:noFill/>
                </a:ln>
                <a:solidFill>
                  <a:schemeClr val="tx1"/>
                </a:solidFill>
                <a:effectLst/>
                <a:ea typeface="Times New Roman" pitchFamily="18" charset="0"/>
                <a:cs typeface="Courier New" pitchFamily="49" charset="0"/>
              </a:rPr>
              <a:t>intersection_of</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CL:0000766 ! myeloid leukocyte</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err="1" smtClean="0">
                <a:ln>
                  <a:noFill/>
                </a:ln>
                <a:solidFill>
                  <a:schemeClr val="tx1"/>
                </a:solidFill>
                <a:effectLst/>
                <a:ea typeface="Times New Roman" pitchFamily="18" charset="0"/>
                <a:cs typeface="Courier New" pitchFamily="49" charset="0"/>
              </a:rPr>
              <a:t>intersection_of</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capable_of</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GO:0002349 ! histamine production involved in inflammatory response</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err="1" smtClean="0">
                <a:ln>
                  <a:noFill/>
                </a:ln>
                <a:solidFill>
                  <a:schemeClr val="tx1"/>
                </a:solidFill>
                <a:effectLst/>
                <a:ea typeface="Times New Roman" pitchFamily="18" charset="0"/>
                <a:cs typeface="Courier New" pitchFamily="49" charset="0"/>
              </a:rPr>
              <a:t>intersection_of</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capable_of</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GO:0030210 ! heparin biosynthetic process</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err="1" smtClean="0">
                <a:ln>
                  <a:noFill/>
                </a:ln>
                <a:solidFill>
                  <a:schemeClr val="tx1"/>
                </a:solidFill>
                <a:effectLst/>
                <a:ea typeface="Times New Roman" pitchFamily="18" charset="0"/>
                <a:cs typeface="Courier New" pitchFamily="49" charset="0"/>
              </a:rPr>
              <a:t>intersection_of</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has_high_plasma_membrane_amount</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PRO:000002065 ! mast/stem cell growth factor receptor</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err="1" smtClean="0">
                <a:ln>
                  <a:noFill/>
                </a:ln>
                <a:solidFill>
                  <a:schemeClr val="tx1"/>
                </a:solidFill>
                <a:effectLst/>
                <a:ea typeface="Times New Roman" pitchFamily="18" charset="0"/>
                <a:cs typeface="Courier New" pitchFamily="49" charset="0"/>
              </a:rPr>
              <a:t>intersection_of</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has_part</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GO:0030141 ! stored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secretory</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granule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sng" strike="noStrike" cap="none" normalizeH="0" baseline="0" dirty="0" smtClean="0">
                <a:ln>
                  <a:noFill/>
                </a:ln>
                <a:solidFill>
                  <a:schemeClr val="tx1"/>
                </a:solidFill>
                <a:effectLst/>
                <a:ea typeface="Times New Roman" pitchFamily="18" charset="0"/>
                <a:cs typeface="Courier New" pitchFamily="49" charset="0"/>
              </a:rPr>
              <a:t>relationship</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a:t>
            </a:r>
            <a:r>
              <a:rPr kumimoji="0" lang="en-US" b="0" i="0" u="none" strike="noStrike" cap="none" normalizeH="0" baseline="0" dirty="0" err="1" smtClean="0">
                <a:ln>
                  <a:noFill/>
                </a:ln>
                <a:solidFill>
                  <a:schemeClr val="tx1"/>
                </a:solidFill>
                <a:effectLst/>
                <a:ea typeface="Times New Roman" pitchFamily="18" charset="0"/>
                <a:cs typeface="Courier New" pitchFamily="49" charset="0"/>
              </a:rPr>
              <a:t>develops_from</a:t>
            </a:r>
            <a:r>
              <a:rPr kumimoji="0" lang="en-US" b="0" i="0" u="none" strike="noStrike" cap="none" normalizeH="0" baseline="0" dirty="0" smtClean="0">
                <a:ln>
                  <a:noFill/>
                </a:ln>
                <a:solidFill>
                  <a:schemeClr val="tx1"/>
                </a:solidFill>
                <a:effectLst/>
                <a:ea typeface="Times New Roman" pitchFamily="18" charset="0"/>
                <a:cs typeface="Courier New" pitchFamily="49" charset="0"/>
              </a:rPr>
              <a:t> CL:0000831 ! mast cell progenitor</a:t>
            </a:r>
            <a:r>
              <a:rPr kumimoji="0" lang="en-US" b="0" i="0" u="none" strike="noStrike" cap="none" normalizeH="0" baseline="0" dirty="0" smtClean="0">
                <a:ln>
                  <a:noFill/>
                </a:ln>
                <a:solidFill>
                  <a:schemeClr val="tx1"/>
                </a:solidFill>
                <a:effectLst/>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dirty="0" smtClean="0"/>
              <a:t>Mast Cells Updated</a:t>
            </a:r>
            <a:endParaRPr lang="en-US" sz="4000" dirty="0"/>
          </a:p>
        </p:txBody>
      </p:sp>
      <p:sp>
        <p:nvSpPr>
          <p:cNvPr id="4" name="Rectangle 3"/>
          <p:cNvSpPr/>
          <p:nvPr/>
        </p:nvSpPr>
        <p:spPr>
          <a:xfrm>
            <a:off x="76200" y="363915"/>
            <a:ext cx="8915400" cy="6494085"/>
          </a:xfrm>
          <a:prstGeom prst="rect">
            <a:avLst/>
          </a:prstGeom>
        </p:spPr>
        <p:txBody>
          <a:bodyPr wrap="square">
            <a:spAutoFit/>
          </a:bodyPr>
          <a:lstStyle/>
          <a:p>
            <a:r>
              <a:rPr lang="en-US" sz="1600" u="sng" dirty="0" smtClean="0"/>
              <a:t>id</a:t>
            </a:r>
            <a:r>
              <a:rPr lang="en-US" sz="1600" dirty="0" smtClean="0"/>
              <a:t>: CL:0000097</a:t>
            </a:r>
          </a:p>
          <a:p>
            <a:r>
              <a:rPr lang="en-US" sz="1600" u="sng" dirty="0" smtClean="0"/>
              <a:t>name</a:t>
            </a:r>
            <a:r>
              <a:rPr lang="en-US" sz="1600" dirty="0" smtClean="0"/>
              <a:t>: mast cell</a:t>
            </a:r>
          </a:p>
          <a:p>
            <a:r>
              <a:rPr lang="en-US" sz="1600" b="1" u="sng" dirty="0" smtClean="0"/>
              <a:t>def</a:t>
            </a:r>
            <a:r>
              <a:rPr lang="en-US" sz="1600" b="1" dirty="0" smtClean="0"/>
              <a:t>: "A cell that is found in almost all tissues containing numerous basophilic granules and capable of releasing large amounts of histamine and heparin upon activation. Progenitors leave bone marrow and mature in connective and mucosal tissue. Mature mast cells are found in all tissues, except the bloodstream</a:t>
            </a:r>
            <a:r>
              <a:rPr lang="en-US" sz="1600" b="1" dirty="0" smtClean="0">
                <a:solidFill>
                  <a:srgbClr val="FF0000"/>
                </a:solidFill>
              </a:rPr>
              <a:t>. Their phenotype is CD117-high, CD123-negative, CD193-positive, CD200R3-positive, and </a:t>
            </a:r>
            <a:r>
              <a:rPr lang="en-US" sz="1600" b="1" dirty="0" err="1" smtClean="0">
                <a:solidFill>
                  <a:srgbClr val="FF0000"/>
                </a:solidFill>
              </a:rPr>
              <a:t>FceRI</a:t>
            </a:r>
            <a:r>
              <a:rPr lang="en-US" sz="1600" b="1" dirty="0" smtClean="0">
                <a:solidFill>
                  <a:srgbClr val="FF0000"/>
                </a:solidFill>
              </a:rPr>
              <a:t>-high. </a:t>
            </a:r>
            <a:r>
              <a:rPr lang="en-US" sz="1600" b="1" dirty="0" smtClean="0"/>
              <a:t>Stem-cell factor (KIT-ligand; SCF) is the main controlling signal of their survival and development." [</a:t>
            </a:r>
            <a:r>
              <a:rPr lang="en-US" sz="1600" b="1" dirty="0" err="1" smtClean="0"/>
              <a:t>GOC:add</a:t>
            </a:r>
            <a:r>
              <a:rPr lang="en-US" sz="1600" b="1" dirty="0" smtClean="0"/>
              <a:t>, </a:t>
            </a:r>
            <a:r>
              <a:rPr lang="en-US" sz="1600" b="1" dirty="0" err="1" smtClean="0"/>
              <a:t>GOC:dsd</a:t>
            </a:r>
            <a:r>
              <a:rPr lang="en-US" sz="1600" b="1" dirty="0" smtClean="0"/>
              <a:t>, </a:t>
            </a:r>
            <a:r>
              <a:rPr lang="en-US" sz="1600" b="1" dirty="0" err="1" smtClean="0"/>
              <a:t>GOC:tfm</a:t>
            </a:r>
            <a:r>
              <a:rPr lang="en-US" sz="1600" b="1" dirty="0" smtClean="0"/>
              <a:t>, ISBN:068340007X, MESH:A.11.329.427, PMID:15153310, PMID:16330751, PMID:16455980, PMID:18483499, PMID:19671378, PMID:9354811 MESH:D008407]</a:t>
            </a:r>
          </a:p>
          <a:p>
            <a:r>
              <a:rPr lang="en-US" sz="1600" b="1" u="sng" dirty="0" smtClean="0">
                <a:solidFill>
                  <a:srgbClr val="00B050"/>
                </a:solidFill>
              </a:rPr>
              <a:t>comment</a:t>
            </a:r>
            <a:r>
              <a:rPr lang="en-US" sz="1600" b="1" dirty="0" smtClean="0">
                <a:solidFill>
                  <a:srgbClr val="00B050"/>
                </a:solidFill>
              </a:rPr>
              <a:t>: Mast cells are generally integrin beta-7-negative and positive for TLR2, TLR3, TLR4, TLR5, TLR7, TLR9, C3aR, C5aR, CR3, CR4, VEGF, FGF2, and </a:t>
            </a:r>
            <a:r>
              <a:rPr lang="en-US" sz="1600" b="1" dirty="0" err="1" smtClean="0">
                <a:solidFill>
                  <a:srgbClr val="00B050"/>
                </a:solidFill>
              </a:rPr>
              <a:t>renin</a:t>
            </a:r>
            <a:r>
              <a:rPr lang="en-US" sz="1600" b="1" dirty="0" smtClean="0">
                <a:solidFill>
                  <a:srgbClr val="00B050"/>
                </a:solidFill>
              </a:rPr>
              <a:t>. They can express MHC Class I and II on their surface. Activated murine mast cells (</a:t>
            </a:r>
            <a:r>
              <a:rPr lang="en-US" sz="1600" b="1" dirty="0" err="1" smtClean="0">
                <a:solidFill>
                  <a:srgbClr val="00B050"/>
                </a:solidFill>
              </a:rPr>
              <a:t>IgE+Antigen</a:t>
            </a:r>
            <a:r>
              <a:rPr lang="en-US" sz="1600" b="1" dirty="0" smtClean="0">
                <a:solidFill>
                  <a:srgbClr val="00B050"/>
                </a:solidFill>
              </a:rPr>
              <a:t>) were capable of expressing the following co-stimulatory molecules: CD95 (</a:t>
            </a:r>
            <a:r>
              <a:rPr lang="en-US" sz="1600" b="1" dirty="0" err="1" smtClean="0">
                <a:solidFill>
                  <a:srgbClr val="00B050"/>
                </a:solidFill>
              </a:rPr>
              <a:t>Fas</a:t>
            </a:r>
            <a:r>
              <a:rPr lang="en-US" sz="1600" b="1" dirty="0" smtClean="0">
                <a:solidFill>
                  <a:srgbClr val="00B050"/>
                </a:solidFill>
              </a:rPr>
              <a:t>), CD120b, CD137 (4-1BB), CD153 (CD30L), CD154 (CD40L), GITR, ICOSL, OX40L, PD-L1, and PD-L2. Note that there was some mouse strain variation. </a:t>
            </a:r>
            <a:r>
              <a:rPr lang="en-US" sz="1600" b="1" dirty="0" smtClean="0">
                <a:solidFill>
                  <a:srgbClr val="7030A0"/>
                </a:solidFill>
              </a:rPr>
              <a:t>Mast cells have also been demonstrated to produce </a:t>
            </a:r>
            <a:r>
              <a:rPr lang="en-US" sz="1600" b="1" dirty="0" err="1" smtClean="0">
                <a:solidFill>
                  <a:srgbClr val="7030A0"/>
                </a:solidFill>
              </a:rPr>
              <a:t>bFGF</a:t>
            </a:r>
            <a:r>
              <a:rPr lang="en-US" sz="1600" b="1" dirty="0" smtClean="0">
                <a:solidFill>
                  <a:srgbClr val="7030A0"/>
                </a:solidFill>
              </a:rPr>
              <a:t>, CCL2, CCL4, CCL5, CCL11, CCL20, CXCL2, CXCL10, GM-CSF, IFN-gamma, IL-1, IL-2, IL-3, IL-8, IL-10, IL-11, IL-12, IL-13, IL-16, IL-25, IL-18, MIP-1, prostaglandin D2, SCF, TGF-beta, TNF-alpha, TSLP, VEGF, and XCL1. </a:t>
            </a:r>
            <a:r>
              <a:rPr lang="en-US" sz="1600" b="1" dirty="0" smtClean="0">
                <a:solidFill>
                  <a:schemeClr val="accent1"/>
                </a:solidFill>
              </a:rPr>
              <a:t>They express the transcription factors GATA-1 and MITF.</a:t>
            </a:r>
          </a:p>
          <a:p>
            <a:r>
              <a:rPr lang="en-US" sz="1600" b="1" u="sng" dirty="0" err="1" smtClean="0"/>
              <a:t>intersection_of</a:t>
            </a:r>
            <a:r>
              <a:rPr lang="en-US" sz="1600" b="1" u="sng" dirty="0" smtClean="0"/>
              <a:t> </a:t>
            </a:r>
            <a:r>
              <a:rPr lang="en-US" sz="1600" b="1" dirty="0" smtClean="0"/>
              <a:t>: </a:t>
            </a:r>
            <a:r>
              <a:rPr lang="en-US" sz="1600" b="1" dirty="0" err="1" smtClean="0"/>
              <a:t>capable_of</a:t>
            </a:r>
            <a:r>
              <a:rPr lang="en-US" sz="1600" b="1" dirty="0" smtClean="0"/>
              <a:t> GO:0002539 ! prostaglandin production involved in inflammatory response</a:t>
            </a:r>
          </a:p>
          <a:p>
            <a:r>
              <a:rPr lang="en-US" sz="1600" b="1" u="sng" dirty="0" err="1" smtClean="0"/>
              <a:t>intersection_of</a:t>
            </a:r>
            <a:r>
              <a:rPr lang="en-US" sz="1600" b="1" u="sng" dirty="0" smtClean="0"/>
              <a:t> </a:t>
            </a:r>
            <a:r>
              <a:rPr lang="en-US" sz="1600" b="1" dirty="0" smtClean="0"/>
              <a:t>: </a:t>
            </a:r>
            <a:r>
              <a:rPr lang="en-US" sz="1600" b="1" dirty="0" err="1" smtClean="0"/>
              <a:t>capable_of</a:t>
            </a:r>
            <a:r>
              <a:rPr lang="en-US" sz="1600" b="1" dirty="0" smtClean="0"/>
              <a:t> GO:0002660 ! positive regulation of peripheral tolerance induction</a:t>
            </a:r>
          </a:p>
          <a:p>
            <a:r>
              <a:rPr lang="en-US" sz="1600" b="1" u="sng" dirty="0" err="1" smtClean="0"/>
              <a:t>intersection_of</a:t>
            </a:r>
            <a:r>
              <a:rPr lang="en-US" sz="1600" b="1" u="sng" dirty="0" smtClean="0"/>
              <a:t> </a:t>
            </a:r>
            <a:r>
              <a:rPr lang="en-US" sz="1600" b="1" dirty="0" smtClean="0"/>
              <a:t>: </a:t>
            </a:r>
            <a:r>
              <a:rPr lang="en-US" sz="1600" b="1" dirty="0" err="1" smtClean="0"/>
              <a:t>capable_of</a:t>
            </a:r>
            <a:r>
              <a:rPr lang="en-US" sz="1600" b="1" dirty="0" smtClean="0"/>
              <a:t> GO:0002690 ! positive regulation of leukocyte chemotaxis</a:t>
            </a:r>
          </a:p>
          <a:p>
            <a:r>
              <a:rPr lang="en-US" sz="1600" b="1" u="sng" dirty="0" err="1" smtClean="0"/>
              <a:t>intersection_of</a:t>
            </a:r>
            <a:r>
              <a:rPr lang="en-US" sz="1600" b="1" u="sng" dirty="0" smtClean="0"/>
              <a:t> </a:t>
            </a:r>
            <a:r>
              <a:rPr lang="en-US" sz="1600" b="1" dirty="0" smtClean="0"/>
              <a:t>: </a:t>
            </a:r>
            <a:r>
              <a:rPr lang="en-US" sz="1600" b="1" dirty="0" err="1" smtClean="0"/>
              <a:t>capable_of</a:t>
            </a:r>
            <a:r>
              <a:rPr lang="en-US" sz="1600" b="1" dirty="0" smtClean="0"/>
              <a:t> GO:0002830 ! positive regulation of type 2 immune response</a:t>
            </a:r>
          </a:p>
          <a:p>
            <a:r>
              <a:rPr lang="en-US" sz="1600" b="1" u="sng" dirty="0" err="1" smtClean="0"/>
              <a:t>intersection_of</a:t>
            </a:r>
            <a:r>
              <a:rPr lang="en-US" sz="1600" b="1" u="sng" dirty="0" smtClean="0"/>
              <a:t> </a:t>
            </a:r>
            <a:r>
              <a:rPr lang="en-US" sz="1600" b="1" dirty="0" smtClean="0"/>
              <a:t>: </a:t>
            </a:r>
            <a:r>
              <a:rPr lang="en-US" sz="1600" b="1" dirty="0" err="1" smtClean="0"/>
              <a:t>has_high_plasma_membrane_amount</a:t>
            </a:r>
            <a:r>
              <a:rPr lang="en-US" sz="1600" b="1" dirty="0" smtClean="0"/>
              <a:t> PRO:000007431 ! high affinity immunoglobulin epsilon receptor subunit alpha</a:t>
            </a:r>
          </a:p>
          <a:p>
            <a:r>
              <a:rPr lang="en-US" sz="1600" b="1" u="sng" dirty="0" err="1" smtClean="0"/>
              <a:t>intersection_of</a:t>
            </a:r>
            <a:r>
              <a:rPr lang="en-US" sz="1600" b="1" u="sng" dirty="0" smtClean="0"/>
              <a:t> </a:t>
            </a:r>
            <a:r>
              <a:rPr lang="en-US" sz="1600" b="1" dirty="0" smtClean="0"/>
              <a:t>: </a:t>
            </a:r>
            <a:r>
              <a:rPr lang="en-US" sz="1600" b="1" dirty="0" err="1" smtClean="0"/>
              <a:t>has_plasma_membrane_part</a:t>
            </a:r>
            <a:r>
              <a:rPr lang="en-US" sz="1600" b="1" dirty="0" smtClean="0"/>
              <a:t> PRO:000001255 ! chemokine receptor CCR3</a:t>
            </a:r>
          </a:p>
          <a:p>
            <a:r>
              <a:rPr lang="en-US" sz="1600" b="1" u="sng" dirty="0" err="1" smtClean="0"/>
              <a:t>intersection_of</a:t>
            </a:r>
            <a:r>
              <a:rPr lang="en-US" sz="1600" b="1" u="sng" dirty="0" smtClean="0"/>
              <a:t> </a:t>
            </a:r>
            <a:r>
              <a:rPr lang="en-US" sz="1600" b="1" dirty="0" smtClean="0"/>
              <a:t>: </a:t>
            </a:r>
            <a:r>
              <a:rPr lang="en-US" sz="1600" b="1" dirty="0" err="1" smtClean="0"/>
              <a:t>lacks_plasma_membrane_part</a:t>
            </a:r>
            <a:r>
              <a:rPr lang="en-US" sz="1600" b="1" dirty="0" smtClean="0"/>
              <a:t> PRO:000001865 ! interleukin-3 receptor class 2 alpha chain</a:t>
            </a:r>
            <a:endParaRPr lang="en-US" sz="1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Previous Entries for Mast Cell Subsets</a:t>
            </a:r>
            <a:endParaRPr lang="en-US" dirty="0"/>
          </a:p>
        </p:txBody>
      </p:sp>
      <p:sp>
        <p:nvSpPr>
          <p:cNvPr id="4" name="Rectangle 3"/>
          <p:cNvSpPr/>
          <p:nvPr/>
        </p:nvSpPr>
        <p:spPr>
          <a:xfrm>
            <a:off x="381000" y="1752600"/>
            <a:ext cx="8305800" cy="3970318"/>
          </a:xfrm>
          <a:prstGeom prst="rect">
            <a:avLst/>
          </a:prstGeom>
        </p:spPr>
        <p:txBody>
          <a:bodyPr wrap="square">
            <a:spAutoFit/>
          </a:bodyPr>
          <a:lstStyle/>
          <a:p>
            <a:r>
              <a:rPr lang="en-US" u="sng" dirty="0" smtClean="0"/>
              <a:t>id</a:t>
            </a:r>
            <a:r>
              <a:rPr lang="en-US" dirty="0" smtClean="0"/>
              <a:t>: CL:0000484</a:t>
            </a:r>
          </a:p>
          <a:p>
            <a:r>
              <a:rPr lang="en-US" u="sng" dirty="0" smtClean="0"/>
              <a:t>name</a:t>
            </a:r>
            <a:r>
              <a:rPr lang="en-US" dirty="0" smtClean="0"/>
              <a:t>: connective tissue type mast cell</a:t>
            </a:r>
          </a:p>
          <a:p>
            <a:r>
              <a:rPr lang="en-US" u="sng" dirty="0" smtClean="0"/>
              <a:t>def</a:t>
            </a:r>
            <a:r>
              <a:rPr lang="en-US" dirty="0" smtClean="0"/>
              <a:t>: "A mast cell of the connective tissue." [</a:t>
            </a:r>
            <a:r>
              <a:rPr lang="en-US" dirty="0" err="1" smtClean="0"/>
              <a:t>GOC:add</a:t>
            </a:r>
            <a:r>
              <a:rPr lang="en-US" dirty="0" smtClean="0"/>
              <a:t>, </a:t>
            </a:r>
            <a:r>
              <a:rPr lang="en-US" dirty="0" err="1" smtClean="0"/>
              <a:t>GOC:tfm</a:t>
            </a:r>
            <a:r>
              <a:rPr lang="en-US" dirty="0" smtClean="0"/>
              <a:t>, PMID:19923473]</a:t>
            </a:r>
          </a:p>
          <a:p>
            <a:r>
              <a:rPr lang="en-US" u="sng" dirty="0" err="1" smtClean="0"/>
              <a:t>is_a</a:t>
            </a:r>
            <a:r>
              <a:rPr lang="en-US" dirty="0" smtClean="0"/>
              <a:t>: CL:0000097 ! mast cell</a:t>
            </a:r>
          </a:p>
          <a:p>
            <a:r>
              <a:rPr lang="en-US" u="sng" dirty="0" err="1" smtClean="0"/>
              <a:t>intersection_of</a:t>
            </a:r>
            <a:r>
              <a:rPr lang="en-US" dirty="0" smtClean="0"/>
              <a:t>: CL:0000097 ! mast cell</a:t>
            </a:r>
          </a:p>
          <a:p>
            <a:r>
              <a:rPr lang="en-US" u="sng" dirty="0" err="1" smtClean="0"/>
              <a:t>intersection_of</a:t>
            </a:r>
            <a:r>
              <a:rPr lang="en-US" dirty="0" smtClean="0"/>
              <a:t>: </a:t>
            </a:r>
            <a:r>
              <a:rPr lang="en-US" dirty="0" err="1" smtClean="0"/>
              <a:t>part_of</a:t>
            </a:r>
            <a:r>
              <a:rPr lang="en-US" dirty="0" smtClean="0"/>
              <a:t> UBERON:0002384 ! connective tissue</a:t>
            </a:r>
          </a:p>
          <a:p>
            <a:endParaRPr lang="en-US" dirty="0" smtClean="0"/>
          </a:p>
          <a:p>
            <a:endParaRPr lang="en-US" dirty="0" smtClean="0"/>
          </a:p>
          <a:p>
            <a:r>
              <a:rPr lang="en-US" u="sng" dirty="0" smtClean="0"/>
              <a:t>id</a:t>
            </a:r>
            <a:r>
              <a:rPr lang="en-US" dirty="0" smtClean="0"/>
              <a:t>: CL:0000485</a:t>
            </a:r>
          </a:p>
          <a:p>
            <a:r>
              <a:rPr lang="en-US" u="sng" dirty="0" smtClean="0"/>
              <a:t>name</a:t>
            </a:r>
            <a:r>
              <a:rPr lang="en-US" dirty="0" smtClean="0"/>
              <a:t>: mucosal type mast cell</a:t>
            </a:r>
          </a:p>
          <a:p>
            <a:r>
              <a:rPr lang="en-US" u="sng" dirty="0" smtClean="0"/>
              <a:t>def</a:t>
            </a:r>
            <a:r>
              <a:rPr lang="en-US" dirty="0" smtClean="0"/>
              <a:t>: "A mast cell of a mucosal tissue." [</a:t>
            </a:r>
            <a:r>
              <a:rPr lang="en-US" dirty="0" err="1" smtClean="0"/>
              <a:t>GOC:add</a:t>
            </a:r>
            <a:r>
              <a:rPr lang="en-US" dirty="0" smtClean="0"/>
              <a:t>, PMID:19923473]</a:t>
            </a:r>
          </a:p>
          <a:p>
            <a:r>
              <a:rPr lang="en-US" u="sng" dirty="0" err="1" smtClean="0"/>
              <a:t>is_a</a:t>
            </a:r>
            <a:r>
              <a:rPr lang="en-US" dirty="0" smtClean="0"/>
              <a:t>: CL:0000097 ! mast cell</a:t>
            </a:r>
          </a:p>
          <a:p>
            <a:r>
              <a:rPr lang="en-US" u="sng" dirty="0" err="1" smtClean="0"/>
              <a:t>intersection_of</a:t>
            </a:r>
            <a:r>
              <a:rPr lang="en-US" dirty="0" smtClean="0"/>
              <a:t>: CL:0000097 ! mast cell</a:t>
            </a:r>
          </a:p>
          <a:p>
            <a:r>
              <a:rPr lang="en-US" u="sng" dirty="0" err="1" smtClean="0"/>
              <a:t>intersection_of</a:t>
            </a:r>
            <a:r>
              <a:rPr lang="en-US" dirty="0" smtClean="0"/>
              <a:t>: </a:t>
            </a:r>
            <a:r>
              <a:rPr lang="en-US" dirty="0" err="1" smtClean="0"/>
              <a:t>part_of</a:t>
            </a:r>
            <a:r>
              <a:rPr lang="en-US" dirty="0" smtClean="0"/>
              <a:t> UBERON:0001961 ! mucosa-associated lymphoid tissue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t>Mucosal Mast Cells (</a:t>
            </a:r>
            <a:r>
              <a:rPr lang="en-US" sz="4000" dirty="0" smtClean="0"/>
              <a:t>Updated)</a:t>
            </a:r>
            <a:endParaRPr lang="en-US" sz="4000" dirty="0"/>
          </a:p>
        </p:txBody>
      </p:sp>
      <p:sp>
        <p:nvSpPr>
          <p:cNvPr id="4" name="Rectangle 3"/>
          <p:cNvSpPr/>
          <p:nvPr/>
        </p:nvSpPr>
        <p:spPr>
          <a:xfrm>
            <a:off x="152400" y="1551087"/>
            <a:ext cx="8686800" cy="5078313"/>
          </a:xfrm>
          <a:prstGeom prst="rect">
            <a:avLst/>
          </a:prstGeom>
        </p:spPr>
        <p:txBody>
          <a:bodyPr wrap="square">
            <a:spAutoFit/>
          </a:bodyPr>
          <a:lstStyle/>
          <a:p>
            <a:r>
              <a:rPr lang="en-US" u="sng" dirty="0" smtClean="0"/>
              <a:t>id</a:t>
            </a:r>
            <a:r>
              <a:rPr lang="en-US" dirty="0" smtClean="0"/>
              <a:t>: CL:0000485</a:t>
            </a:r>
          </a:p>
          <a:p>
            <a:r>
              <a:rPr lang="en-US" u="sng" dirty="0" smtClean="0"/>
              <a:t>name</a:t>
            </a:r>
            <a:r>
              <a:rPr lang="en-US" dirty="0" smtClean="0"/>
              <a:t>: mucosal type mast cell</a:t>
            </a:r>
          </a:p>
          <a:p>
            <a:r>
              <a:rPr lang="en-US" b="1" u="sng" dirty="0" smtClean="0"/>
              <a:t>def</a:t>
            </a:r>
            <a:r>
              <a:rPr lang="en-US" b="1" dirty="0" smtClean="0"/>
              <a:t>: "Mast cell subtype that contains only the serine protease </a:t>
            </a:r>
            <a:r>
              <a:rPr lang="en-US" b="1" dirty="0" err="1" smtClean="0"/>
              <a:t>trypase</a:t>
            </a:r>
            <a:r>
              <a:rPr lang="en-US" b="1" dirty="0" smtClean="0"/>
              <a:t> in its granules. These cells are primarily found in mucosal tissue, such as intestinal mucosa and alveoli. They depend upon T-cells for development of phenotype." [</a:t>
            </a:r>
            <a:r>
              <a:rPr lang="en-US" b="1" dirty="0" err="1" smtClean="0"/>
              <a:t>GOC:add</a:t>
            </a:r>
            <a:r>
              <a:rPr lang="en-US" b="1" dirty="0" smtClean="0"/>
              <a:t>, </a:t>
            </a:r>
            <a:r>
              <a:rPr lang="en-US" b="1" dirty="0" err="1" smtClean="0">
                <a:solidFill>
                  <a:srgbClr val="FF0000"/>
                </a:solidFill>
              </a:rPr>
              <a:t>GOC:dsd</a:t>
            </a:r>
            <a:r>
              <a:rPr lang="en-US" b="1" dirty="0" smtClean="0"/>
              <a:t>, PMID:19923473, PMID:9354811]</a:t>
            </a:r>
          </a:p>
          <a:p>
            <a:r>
              <a:rPr lang="en-US" b="1" u="sng" dirty="0" smtClean="0"/>
              <a:t>comment</a:t>
            </a:r>
            <a:r>
              <a:rPr lang="en-US" b="1" dirty="0" smtClean="0"/>
              <a:t>: They are </a:t>
            </a:r>
            <a:r>
              <a:rPr lang="en-US" b="1" dirty="0" smtClean="0">
                <a:solidFill>
                  <a:srgbClr val="FF0000"/>
                </a:solidFill>
              </a:rPr>
              <a:t>CD88-negative</a:t>
            </a:r>
            <a:r>
              <a:rPr lang="en-US" b="1" dirty="0" smtClean="0"/>
              <a:t>. The cytoplasmic granules contain low levels of histamine and high levels of chondroitin sulfate (mouse) or major neutral proteases and </a:t>
            </a:r>
            <a:r>
              <a:rPr lang="en-US" b="1" dirty="0" err="1" smtClean="0"/>
              <a:t>tryptase</a:t>
            </a:r>
            <a:r>
              <a:rPr lang="en-US" b="1" dirty="0" smtClean="0"/>
              <a:t> (humans). Additionally, they can produce leukotrienes (LTC4), IL-5, IL-6, and low levels of IL-4. They are reportedly very heterogeneous depending upon location and can convert to the MC(T) phenotype.</a:t>
            </a:r>
          </a:p>
          <a:p>
            <a:r>
              <a:rPr lang="en-US" b="1" u="sng" dirty="0" smtClean="0"/>
              <a:t>synonym</a:t>
            </a:r>
            <a:r>
              <a:rPr lang="en-US" b="1" dirty="0" smtClean="0"/>
              <a:t>: "MC(T)" EXACT []</a:t>
            </a:r>
          </a:p>
          <a:p>
            <a:r>
              <a:rPr lang="en-US" b="1" u="sng" dirty="0" smtClean="0"/>
              <a:t>synonym</a:t>
            </a:r>
            <a:r>
              <a:rPr lang="en-US" b="1" dirty="0" smtClean="0"/>
              <a:t>: "MCT" EXACT []</a:t>
            </a:r>
          </a:p>
          <a:p>
            <a:r>
              <a:rPr lang="en-US" u="sng" dirty="0" err="1" smtClean="0"/>
              <a:t>is_a</a:t>
            </a:r>
            <a:r>
              <a:rPr lang="en-US" dirty="0" smtClean="0"/>
              <a:t>: CL:0000097 ! mast cell</a:t>
            </a:r>
          </a:p>
          <a:p>
            <a:r>
              <a:rPr lang="en-US" u="sng" dirty="0" err="1" smtClean="0"/>
              <a:t>intersection_of</a:t>
            </a:r>
            <a:r>
              <a:rPr lang="en-US" dirty="0" smtClean="0"/>
              <a:t>: CL:0000097 ! mast cell</a:t>
            </a:r>
          </a:p>
          <a:p>
            <a:r>
              <a:rPr lang="en-US" u="sng" dirty="0" err="1" smtClean="0"/>
              <a:t>intersection_of</a:t>
            </a:r>
            <a:r>
              <a:rPr lang="en-US" dirty="0" smtClean="0"/>
              <a:t>: </a:t>
            </a:r>
            <a:r>
              <a:rPr lang="en-US" dirty="0" err="1" smtClean="0"/>
              <a:t>capable_of</a:t>
            </a:r>
            <a:r>
              <a:rPr lang="en-US" dirty="0" smtClean="0"/>
              <a:t> GO:0002540 ! leukotriene production involved in inflammatory response</a:t>
            </a:r>
          </a:p>
          <a:p>
            <a:r>
              <a:rPr lang="en-US" u="sng" dirty="0" err="1" smtClean="0"/>
              <a:t>intersection_of</a:t>
            </a:r>
            <a:r>
              <a:rPr lang="en-US" dirty="0" smtClean="0"/>
              <a:t>: </a:t>
            </a:r>
            <a:r>
              <a:rPr lang="en-US" dirty="0" err="1" smtClean="0"/>
              <a:t>part_of</a:t>
            </a:r>
            <a:r>
              <a:rPr lang="en-US" dirty="0" smtClean="0"/>
              <a:t> UBERON:0001961 ! mucosa-associated lymphoid tissue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smtClean="0"/>
              <a:t>Problems/Issues Encountered</a:t>
            </a:r>
            <a:endParaRPr lang="en-US" sz="4000" dirty="0"/>
          </a:p>
        </p:txBody>
      </p:sp>
      <p:sp>
        <p:nvSpPr>
          <p:cNvPr id="3" name="Content Placeholder 2"/>
          <p:cNvSpPr>
            <a:spLocks noGrp="1"/>
          </p:cNvSpPr>
          <p:nvPr>
            <p:ph idx="1"/>
          </p:nvPr>
        </p:nvSpPr>
        <p:spPr>
          <a:xfrm>
            <a:off x="457200" y="1219200"/>
            <a:ext cx="8229600" cy="5562600"/>
          </a:xfrm>
        </p:spPr>
        <p:txBody>
          <a:bodyPr>
            <a:normAutofit lnSpcReduction="10000"/>
          </a:bodyPr>
          <a:lstStyle/>
          <a:p>
            <a:r>
              <a:rPr lang="en-US" dirty="0" smtClean="0"/>
              <a:t>What to consider as positive &amp; negative?</a:t>
            </a:r>
          </a:p>
          <a:p>
            <a:pPr lvl="1"/>
            <a:r>
              <a:rPr lang="en-US" dirty="0" smtClean="0"/>
              <a:t>Based on percentage of cells?</a:t>
            </a:r>
          </a:p>
          <a:p>
            <a:pPr lvl="2"/>
            <a:r>
              <a:rPr lang="en-US" dirty="0" smtClean="0"/>
              <a:t>Threshold?</a:t>
            </a:r>
          </a:p>
          <a:p>
            <a:pPr lvl="1"/>
            <a:r>
              <a:rPr lang="en-US" dirty="0" smtClean="0"/>
              <a:t>Levels of Positive (low, intermediate, high)?</a:t>
            </a:r>
          </a:p>
          <a:p>
            <a:pPr lvl="1"/>
            <a:r>
              <a:rPr lang="en-US" dirty="0" smtClean="0"/>
              <a:t>Methodology </a:t>
            </a:r>
            <a:r>
              <a:rPr lang="en-US" dirty="0" smtClean="0"/>
              <a:t>(different sensitivity)</a:t>
            </a:r>
          </a:p>
          <a:p>
            <a:r>
              <a:rPr lang="en-US" dirty="0" smtClean="0"/>
              <a:t>Include inferred </a:t>
            </a:r>
            <a:r>
              <a:rPr lang="en-US" dirty="0" smtClean="0"/>
              <a:t>Expression?</a:t>
            </a:r>
          </a:p>
          <a:p>
            <a:pPr lvl="1"/>
            <a:r>
              <a:rPr lang="en-US" dirty="0" err="1" smtClean="0"/>
              <a:t>IgM</a:t>
            </a:r>
            <a:r>
              <a:rPr lang="en-US" dirty="0" smtClean="0"/>
              <a:t>-, </a:t>
            </a:r>
            <a:r>
              <a:rPr lang="en-US" dirty="0" err="1" smtClean="0"/>
              <a:t>IgD</a:t>
            </a:r>
            <a:r>
              <a:rPr lang="en-US" dirty="0" smtClean="0"/>
              <a:t>-, …. (everything but B-cells) </a:t>
            </a:r>
            <a:endParaRPr lang="en-US" dirty="0" smtClean="0"/>
          </a:p>
          <a:p>
            <a:r>
              <a:rPr lang="en-US" dirty="0" smtClean="0"/>
              <a:t>Species</a:t>
            </a:r>
            <a:endParaRPr lang="en-US" dirty="0" smtClean="0"/>
          </a:p>
          <a:p>
            <a:pPr lvl="1"/>
            <a:r>
              <a:rPr lang="en-US" dirty="0" smtClean="0"/>
              <a:t>Human vs. Mouse Markers</a:t>
            </a:r>
          </a:p>
          <a:p>
            <a:r>
              <a:rPr lang="en-US" i="1" dirty="0" smtClean="0"/>
              <a:t>Tissue Source</a:t>
            </a:r>
          </a:p>
          <a:p>
            <a:pPr lvl="1"/>
            <a:r>
              <a:rPr lang="en-US" i="1" dirty="0" smtClean="0"/>
              <a:t>BM, PBMC, Spleen, LN, Thymus, etc.</a:t>
            </a:r>
            <a:endParaRPr lang="en-US"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t>Flow Cytometry</a:t>
            </a:r>
            <a:endParaRPr lang="en-US" sz="4000" dirty="0"/>
          </a:p>
        </p:txBody>
      </p:sp>
      <p:sp>
        <p:nvSpPr>
          <p:cNvPr id="3" name="Content Placeholder 2"/>
          <p:cNvSpPr>
            <a:spLocks noGrp="1"/>
          </p:cNvSpPr>
          <p:nvPr>
            <p:ph idx="1"/>
          </p:nvPr>
        </p:nvSpPr>
        <p:spPr>
          <a:xfrm>
            <a:off x="457200" y="1143000"/>
            <a:ext cx="8229600" cy="4525963"/>
          </a:xfrm>
        </p:spPr>
        <p:txBody>
          <a:bodyPr>
            <a:normAutofit/>
          </a:bodyPr>
          <a:lstStyle/>
          <a:p>
            <a:r>
              <a:rPr lang="en-US" sz="3000" dirty="0" smtClean="0"/>
              <a:t>Labeling as positive or negative</a:t>
            </a:r>
          </a:p>
          <a:p>
            <a:r>
              <a:rPr lang="en-US" sz="3000" dirty="0" smtClean="0"/>
              <a:t>List cell type as % </a:t>
            </a:r>
            <a:r>
              <a:rPr lang="en-US" sz="3000" dirty="0" smtClean="0"/>
              <a:t>positive?</a:t>
            </a:r>
            <a:endParaRPr lang="en-US" sz="3000" dirty="0" smtClean="0"/>
          </a:p>
          <a:p>
            <a:r>
              <a:rPr lang="en-US" sz="3000" dirty="0" smtClean="0"/>
              <a:t>Should there be a </a:t>
            </a:r>
            <a:r>
              <a:rPr lang="en-US" sz="3000" dirty="0" smtClean="0"/>
              <a:t>% threshold </a:t>
            </a:r>
            <a:r>
              <a:rPr lang="en-US" sz="3000" dirty="0" smtClean="0"/>
              <a:t>for labeling a cell type as being “positive”?</a:t>
            </a:r>
          </a:p>
        </p:txBody>
      </p:sp>
      <p:pic>
        <p:nvPicPr>
          <p:cNvPr id="5" name="Picture 2"/>
          <p:cNvPicPr>
            <a:picLocks noChangeAspect="1" noChangeArrowheads="1"/>
          </p:cNvPicPr>
          <p:nvPr/>
        </p:nvPicPr>
        <p:blipFill>
          <a:blip r:embed="rId3" cstate="print"/>
          <a:srcRect/>
          <a:stretch>
            <a:fillRect/>
          </a:stretch>
        </p:blipFill>
        <p:spPr bwMode="auto">
          <a:xfrm>
            <a:off x="5105400" y="3429000"/>
            <a:ext cx="3124200" cy="2524125"/>
          </a:xfrm>
          <a:prstGeom prst="rect">
            <a:avLst/>
          </a:prstGeom>
          <a:noFill/>
          <a:ln w="9525">
            <a:noFill/>
            <a:miter lim="800000"/>
            <a:headEnd/>
            <a:tailEnd/>
          </a:ln>
        </p:spPr>
      </p:pic>
      <p:sp>
        <p:nvSpPr>
          <p:cNvPr id="7" name="Rectangle 6"/>
          <p:cNvSpPr/>
          <p:nvPr/>
        </p:nvSpPr>
        <p:spPr>
          <a:xfrm>
            <a:off x="1447800" y="6211669"/>
            <a:ext cx="2895600" cy="276999"/>
          </a:xfrm>
          <a:prstGeom prst="rect">
            <a:avLst/>
          </a:prstGeom>
        </p:spPr>
        <p:txBody>
          <a:bodyPr wrap="square">
            <a:spAutoFit/>
          </a:bodyPr>
          <a:lstStyle/>
          <a:p>
            <a:r>
              <a:rPr lang="en-US" sz="1200" dirty="0" smtClean="0"/>
              <a:t>Mobley (2007) Inflammation 30: 189-197</a:t>
            </a:r>
            <a:endParaRPr lang="en-US" sz="1200" dirty="0"/>
          </a:p>
        </p:txBody>
      </p:sp>
      <p:sp>
        <p:nvSpPr>
          <p:cNvPr id="8" name="Rectangle 7"/>
          <p:cNvSpPr/>
          <p:nvPr/>
        </p:nvSpPr>
        <p:spPr>
          <a:xfrm>
            <a:off x="5266481" y="6172200"/>
            <a:ext cx="2963119" cy="276999"/>
          </a:xfrm>
          <a:prstGeom prst="rect">
            <a:avLst/>
          </a:prstGeom>
        </p:spPr>
        <p:txBody>
          <a:bodyPr wrap="none">
            <a:spAutoFit/>
          </a:bodyPr>
          <a:lstStyle/>
          <a:p>
            <a:r>
              <a:rPr lang="en-US" sz="1200" dirty="0" err="1" smtClean="0"/>
              <a:t>Zawada</a:t>
            </a:r>
            <a:r>
              <a:rPr lang="en-US" sz="1200" dirty="0" smtClean="0"/>
              <a:t> et al. (2011) Blood 118(12): e50-e61</a:t>
            </a:r>
            <a:endParaRPr lang="en-US" sz="1200" dirty="0"/>
          </a:p>
        </p:txBody>
      </p:sp>
      <p:grpSp>
        <p:nvGrpSpPr>
          <p:cNvPr id="10" name="Group 9"/>
          <p:cNvGrpSpPr/>
          <p:nvPr/>
        </p:nvGrpSpPr>
        <p:grpSpPr>
          <a:xfrm>
            <a:off x="1352550" y="3448050"/>
            <a:ext cx="2695575" cy="2657475"/>
            <a:chOff x="1352550" y="3448050"/>
            <a:chExt cx="2695575" cy="2657475"/>
          </a:xfrm>
        </p:grpSpPr>
        <p:pic>
          <p:nvPicPr>
            <p:cNvPr id="2051" name="Picture 3"/>
            <p:cNvPicPr>
              <a:picLocks noChangeAspect="1" noChangeArrowheads="1"/>
            </p:cNvPicPr>
            <p:nvPr/>
          </p:nvPicPr>
          <p:blipFill>
            <a:blip r:embed="rId4" cstate="print"/>
            <a:srcRect/>
            <a:stretch>
              <a:fillRect/>
            </a:stretch>
          </p:blipFill>
          <p:spPr bwMode="auto">
            <a:xfrm rot="5400000" flipH="1">
              <a:off x="1371600" y="3429000"/>
              <a:ext cx="2657475" cy="2695575"/>
            </a:xfrm>
            <a:prstGeom prst="rect">
              <a:avLst/>
            </a:prstGeom>
            <a:noFill/>
            <a:ln w="9525">
              <a:noFill/>
              <a:miter lim="800000"/>
              <a:headEnd/>
              <a:tailEnd/>
            </a:ln>
          </p:spPr>
        </p:pic>
        <p:sp>
          <p:nvSpPr>
            <p:cNvPr id="9" name="Rectangle 8"/>
            <p:cNvSpPr/>
            <p:nvPr/>
          </p:nvSpPr>
          <p:spPr>
            <a:xfrm>
              <a:off x="3581400" y="3505200"/>
              <a:ext cx="228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rot="16200000">
            <a:off x="813317" y="4458132"/>
            <a:ext cx="1025217" cy="338554"/>
          </a:xfrm>
          <a:prstGeom prst="rect">
            <a:avLst/>
          </a:prstGeom>
          <a:solidFill>
            <a:schemeClr val="bg1"/>
          </a:solidFill>
        </p:spPr>
        <p:txBody>
          <a:bodyPr wrap="none" rtlCol="0">
            <a:spAutoFit/>
          </a:bodyPr>
          <a:lstStyle/>
          <a:p>
            <a:r>
              <a:rPr lang="en-US" sz="1600" dirty="0" smtClean="0"/>
              <a:t>CD14 FITC</a:t>
            </a:r>
            <a:endParaRPr lang="en-US" sz="1600" dirty="0"/>
          </a:p>
        </p:txBody>
      </p:sp>
      <p:sp>
        <p:nvSpPr>
          <p:cNvPr id="12" name="TextBox 11"/>
          <p:cNvSpPr txBox="1"/>
          <p:nvPr/>
        </p:nvSpPr>
        <p:spPr>
          <a:xfrm>
            <a:off x="2057400" y="5867400"/>
            <a:ext cx="1512402" cy="338554"/>
          </a:xfrm>
          <a:prstGeom prst="rect">
            <a:avLst/>
          </a:prstGeom>
          <a:solidFill>
            <a:schemeClr val="bg1"/>
          </a:solidFill>
        </p:spPr>
        <p:txBody>
          <a:bodyPr wrap="none" rtlCol="0">
            <a:spAutoFit/>
          </a:bodyPr>
          <a:lstStyle/>
          <a:p>
            <a:r>
              <a:rPr lang="en-US" sz="1600" dirty="0" smtClean="0"/>
              <a:t>CD16 </a:t>
            </a:r>
            <a:r>
              <a:rPr lang="en-US" sz="1600" dirty="0" err="1" smtClean="0"/>
              <a:t>Cychrome</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1481</Words>
  <Application>Microsoft Office PowerPoint</Application>
  <PresentationFormat>On-screen Show (4:3)</PresentationFormat>
  <Paragraphs>188</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Enhancing the Cell Ontology at UTSW: the  Hematopoietic Cell Knowledgebase </vt:lpstr>
      <vt:lpstr>Ontology vs. Knowledgebase</vt:lpstr>
      <vt:lpstr>Expanded Information in CL</vt:lpstr>
      <vt:lpstr>Previous Mast Cell Entry (CL)</vt:lpstr>
      <vt:lpstr>Mast Cells Updated</vt:lpstr>
      <vt:lpstr>Previous Entries for Mast Cell Subsets</vt:lpstr>
      <vt:lpstr>Mucosal Mast Cells (Updated)</vt:lpstr>
      <vt:lpstr>Problems/Issues Encountered</vt:lpstr>
      <vt:lpstr>Flow Cytometry</vt:lpstr>
      <vt:lpstr>Slide 10</vt:lpstr>
      <vt:lpstr>Flow Cytometry</vt:lpstr>
      <vt:lpstr>Slide 12</vt:lpstr>
      <vt:lpstr>Microarray Results</vt:lpstr>
      <vt:lpstr>Species Specific</vt:lpstr>
      <vt:lpstr>Started to Include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Could you also put together a couple of slides with specific cell type records that you worked on enhancing from the existing cell ontology </dc:title>
  <dc:creator>Hagler</dc:creator>
  <cp:lastModifiedBy>Dougall</cp:lastModifiedBy>
  <cp:revision>53</cp:revision>
  <dcterms:created xsi:type="dcterms:W3CDTF">2010-12-07T17:25:13Z</dcterms:created>
  <dcterms:modified xsi:type="dcterms:W3CDTF">2012-02-13T19:05:41Z</dcterms:modified>
</cp:coreProperties>
</file>