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6" r:id="rId3"/>
    <p:sldId id="257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60" r:id="rId17"/>
    <p:sldId id="359" r:id="rId18"/>
    <p:sldId id="334" r:id="rId19"/>
    <p:sldId id="335" r:id="rId20"/>
    <p:sldId id="355" r:id="rId21"/>
    <p:sldId id="356" r:id="rId22"/>
    <p:sldId id="357" r:id="rId23"/>
    <p:sldId id="330" r:id="rId24"/>
    <p:sldId id="358" r:id="rId25"/>
    <p:sldId id="354" r:id="rId2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Protopapadaki" initials="C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 autoAdjust="0"/>
    <p:restoredTop sz="92007" autoAdjust="0"/>
  </p:normalViewPr>
  <p:slideViewPr>
    <p:cSldViewPr showGuides="1">
      <p:cViewPr varScale="1">
        <p:scale>
          <a:sx n="58" d="100"/>
          <a:sy n="58" d="100"/>
        </p:scale>
        <p:origin x="15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08T16:49:09.629" idx="3">
    <p:pos x="4618" y="3177"/>
    <p:text>Please, review parts in red. Check if still relevant.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74C8E9A-B9AA-4D3B-84F0-5B174D604A9B}" type="datetimeFigureOut">
              <a:rPr lang="en-GB"/>
              <a:pPr>
                <a:defRPr/>
              </a:pPr>
              <a:t>18/11/2015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0BFA15-4C18-48A1-A21A-FE570CB4243E}" type="slidenum">
              <a:rPr lang="en-GB" altLang="nl-BE"/>
              <a:pPr/>
              <a:t>‹nr.›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1175246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77D237-BE43-4F84-A6BB-FFC82ECAC0FB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536AC-0DD6-416C-AFB0-09E99F652801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2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endParaRPr lang="en-GB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C79980-1C75-47DF-B23C-9C1F49A48DB5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nl-BE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5EC0BF-2FFB-4673-83F5-4D956954FC4C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9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endParaRPr lang="en-GB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9E3803-9732-435B-8859-AA23F4F32D57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4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E570C-3112-4CA2-9882-E4FF4384D968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0547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28694-75BC-440D-8D2C-B2342C07AC24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85271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27B5-6FC5-4F32-BDBF-2D46B1BF358A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05528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D886E-2A4B-4943-AFD1-EB0C48759584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2255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E58DE-8D68-498E-A5FA-F1A15E58E4E4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1171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FDEB0-111A-4B1C-8749-A1ACD6C5C0A0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2174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417CA-9B73-4CE8-B031-427672B58AA9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58974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5E1F3-3AC1-413B-B069-E4C3BC5DD289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72957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7765B-0279-476D-90FB-436C677B91EC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4550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94E58-CA55-404D-8AF9-57784B0279B5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63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0EF7E-437E-4DD6-A4FF-F9A81E47CFF7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8777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389CDC-4BF5-417A-BF25-15139F58B4C7}" type="slidenum">
              <a:rPr lang="en-US" altLang="nl-BE"/>
              <a:pPr/>
              <a:t>‹nr.›</a:t>
            </a:fld>
            <a:endParaRPr lang="en-US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mien.picard@mech.kuleuven.be" TargetMode="External"/><Relationship Id="rId2" Type="http://schemas.openxmlformats.org/officeDocument/2006/relationships/hyperlink" Target="mailto:Christina.Protopapadaki@bwk.kuleuven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mats.vandecavey@mech.kuleuven.b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simulationresearch.lbl.gov/modelica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MaNKTdLz-YPpEEH3Eg12ECzG0ErK-rIK9IHd6gsBp7Q/edit?usp=sharing" TargetMode="External"/><Relationship Id="rId5" Type="http://schemas.openxmlformats.org/officeDocument/2006/relationships/hyperlink" Target="http://modref.xogeny.com/" TargetMode="External"/><Relationship Id="rId4" Type="http://schemas.openxmlformats.org/officeDocument/2006/relationships/hyperlink" Target="http://www.claytex.com/tech-blo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oups.google.com/d/forum/modelicans" TargetMode="External"/><Relationship Id="rId4" Type="http://schemas.openxmlformats.org/officeDocument/2006/relationships/hyperlink" Target="http://www.stackoverflow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smtClean="0">
                <a:solidFill>
                  <a:srgbClr val="000000"/>
                </a:solidFill>
                <a:latin typeface="Arial" panose="020B0604020202020204" pitchFamily="34" charset="0"/>
              </a:rPr>
              <a:t>          .crashcourse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4500" y="4568825"/>
            <a:ext cx="9271000" cy="21685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Christina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Protopapadaki, Damien Picard &amp;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Mats Vande Cavey</a:t>
            </a:r>
            <a:endParaRPr lang="en-US" sz="2000" dirty="0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hlinkClick r:id="rId2"/>
              </a:rPr>
              <a:t>Christina.Protopapadaki@bwk.kuleuven.be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/>
            </a:r>
            <a:br>
              <a:rPr lang="en-US" sz="1800" dirty="0" smtClean="0">
                <a:solidFill>
                  <a:schemeClr val="accent6"/>
                </a:solidFill>
                <a:latin typeface="Arial" charset="0"/>
              </a:rPr>
            </a:br>
            <a:r>
              <a:rPr lang="en-US" sz="1800" dirty="0" smtClean="0">
                <a:solidFill>
                  <a:schemeClr val="accent6"/>
                </a:solidFill>
                <a:latin typeface="Arial" charset="0"/>
                <a:hlinkClick r:id="rId3"/>
              </a:rPr>
              <a:t>damien.picard@mech.kuleuven.be</a:t>
            </a:r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,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Arial" charset="0"/>
                <a:hlinkClick r:id="rId4"/>
              </a:rPr>
              <a:t>mats.vandecavey@mech.kuleuven.be</a:t>
            </a:r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900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900" dirty="0" smtClean="0">
                <a:solidFill>
                  <a:srgbClr val="000000"/>
                </a:solidFill>
                <a:latin typeface="Arial" charset="0"/>
              </a:rPr>
              <a:t>October 09, 2014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048000"/>
            <a:ext cx="1778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Peter Fritzson, </a:t>
            </a: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n-US" altLang="nl-BE" sz="4300" smtClean="0">
                <a:solidFill>
                  <a:srgbClr val="000000"/>
                </a:solidFill>
                <a:latin typeface="Arial" panose="020B0604020202020204" pitchFamily="34" charset="0"/>
              </a:rPr>
              <a:t>What is Modelica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nl-BE" sz="2700" smtClean="0">
                <a:solidFill>
                  <a:srgbClr val="CC0000"/>
                </a:solidFill>
                <a:latin typeface="Arial" panose="020B0604020202020204" pitchFamily="34" charset="0"/>
              </a:rPr>
              <a:t>Modelica is a </a:t>
            </a:r>
            <a:r>
              <a:rPr lang="en-US" altLang="nl-BE" sz="2700" u="sng" smtClean="0">
                <a:solidFill>
                  <a:srgbClr val="CC0000"/>
                </a:solidFill>
                <a:latin typeface="Arial" panose="020B0604020202020204" pitchFamily="34" charset="0"/>
              </a:rPr>
              <a:t>language </a:t>
            </a:r>
            <a:r>
              <a:rPr lang="en-US" altLang="nl-BE" sz="2700" smtClean="0">
                <a:solidFill>
                  <a:srgbClr val="CC0000"/>
                </a:solidFill>
                <a:latin typeface="Arial" panose="020B0604020202020204" pitchFamily="34" charset="0"/>
              </a:rPr>
              <a:t>for modeling of physical systems</a:t>
            </a:r>
            <a:endParaRPr lang="en-US" altLang="nl-BE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nl-BE" sz="27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nl-BE" sz="2700" smtClean="0">
                <a:solidFill>
                  <a:srgbClr val="000000"/>
                </a:solidFill>
                <a:latin typeface="Arial" panose="020B0604020202020204" pitchFamily="34" charset="0"/>
              </a:rPr>
              <a:t>open source</a:t>
            </a:r>
            <a:endParaRPr lang="en-US" altLang="nl-BE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nl-BE" sz="2700" smtClean="0">
                <a:solidFill>
                  <a:srgbClr val="000000"/>
                </a:solidFill>
                <a:latin typeface="Arial" panose="020B0604020202020204" pitchFamily="34" charset="0"/>
              </a:rPr>
              <a:t>object oriented</a:t>
            </a:r>
            <a:endParaRPr lang="en-US" altLang="nl-BE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nl-BE" sz="2700" smtClean="0">
                <a:solidFill>
                  <a:srgbClr val="000000"/>
                </a:solidFill>
                <a:latin typeface="Arial" panose="020B0604020202020204" pitchFamily="34" charset="0"/>
              </a:rPr>
              <a:t>Acausal modeling (equation based)</a:t>
            </a:r>
            <a:endParaRPr lang="en-US" altLang="nl-BE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nl-BE" sz="2700" smtClean="0">
                <a:solidFill>
                  <a:srgbClr val="000000"/>
                </a:solidFill>
                <a:latin typeface="Arial" panose="020B0604020202020204" pitchFamily="34" charset="0"/>
              </a:rPr>
              <a:t>multi-domain</a:t>
            </a:r>
            <a:endParaRPr lang="en-US" altLang="nl-BE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nl-BE" sz="2700" smtClean="0">
                <a:solidFill>
                  <a:srgbClr val="000000"/>
                </a:solidFill>
                <a:latin typeface="Arial" panose="020B0604020202020204" pitchFamily="34" charset="0"/>
              </a:rPr>
              <a:t>primarily for simulation, but usable for optimization</a:t>
            </a:r>
            <a:endParaRPr lang="en-US" altLang="nl-BE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nl-BE" sz="2700" smtClean="0">
                <a:solidFill>
                  <a:srgbClr val="000000"/>
                </a:solidFill>
                <a:latin typeface="Arial" panose="020B0604020202020204" pitchFamily="34" charset="0"/>
              </a:rPr>
              <a:t>small and large models (&gt; 100 000 equations)</a:t>
            </a:r>
            <a:endParaRPr lang="en-US" altLang="nl-BE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nl-BE" sz="2700" smtClean="0">
                <a:solidFill>
                  <a:srgbClr val="000000"/>
                </a:solidFill>
                <a:latin typeface="Arial" panose="020B0604020202020204" pitchFamily="34" charset="0"/>
              </a:rPr>
              <a:t>many model libraries (free and commercial)</a:t>
            </a:r>
            <a:endParaRPr lang="en-US" altLang="nl-BE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nl-BE" sz="2700" smtClean="0">
                <a:solidFill>
                  <a:srgbClr val="000000"/>
                </a:solidFill>
                <a:latin typeface="Arial" panose="020B0604020202020204" pitchFamily="34" charset="0"/>
              </a:rPr>
              <a:t>textual and graphical modeling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307975"/>
            <a:ext cx="33274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panose="020B0604020202020204" pitchFamily="34" charset="0"/>
                <a:cs typeface="Arial" panose="020B0604020202020204" pitchFamily="34" charset="0"/>
              </a:rPr>
              <a:t>Modelica environments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smtClean="0">
                <a:latin typeface="Arial" panose="020B0604020202020204" pitchFamily="34" charset="0"/>
                <a:cs typeface="Arial" panose="020B0604020202020204" pitchFamily="34" charset="0"/>
              </a:rPr>
              <a:t>Commercial software tools</a:t>
            </a:r>
          </a:p>
          <a:p>
            <a:pPr eaLnBrk="1" hangingPunct="1"/>
            <a:r>
              <a:rPr lang="en-GB" altLang="nl-BE" sz="2400" u="sng" smtClean="0">
                <a:latin typeface="Arial" panose="020B0604020202020204" pitchFamily="34" charset="0"/>
                <a:cs typeface="Arial" panose="020B0604020202020204" pitchFamily="34" charset="0"/>
              </a:rPr>
              <a:t>Dymola</a:t>
            </a:r>
            <a:r>
              <a:rPr lang="en-GB" altLang="nl-BE" sz="2400" smtClean="0">
                <a:latin typeface="Arial" panose="020B0604020202020204" pitchFamily="34" charset="0"/>
                <a:cs typeface="Arial" panose="020B0604020202020204" pitchFamily="34" charset="0"/>
              </a:rPr>
              <a:t> (Dassault Systèmes, Sweden)</a:t>
            </a:r>
          </a:p>
          <a:p>
            <a:pPr eaLnBrk="1" hangingPunct="1"/>
            <a:r>
              <a:rPr lang="en-GB" altLang="nl-BE" sz="2400" u="sng" smtClean="0">
                <a:latin typeface="Arial" panose="020B0604020202020204" pitchFamily="34" charset="0"/>
                <a:cs typeface="Arial" panose="020B0604020202020204" pitchFamily="34" charset="0"/>
              </a:rPr>
              <a:t>MathModelica</a:t>
            </a:r>
            <a:r>
              <a:rPr lang="en-GB" altLang="nl-BE" sz="2400" smtClean="0">
                <a:latin typeface="Arial" panose="020B0604020202020204" pitchFamily="34" charset="0"/>
                <a:cs typeface="Arial" panose="020B0604020202020204" pitchFamily="34" charset="0"/>
              </a:rPr>
              <a:t> (MathCore, Sweden)</a:t>
            </a:r>
          </a:p>
          <a:p>
            <a:pPr eaLnBrk="1" hangingPunct="1"/>
            <a:r>
              <a:rPr lang="en-GB" altLang="nl-BE" sz="2400" u="sng" smtClean="0">
                <a:latin typeface="Arial" panose="020B0604020202020204" pitchFamily="34" charset="0"/>
                <a:cs typeface="Arial" panose="020B0604020202020204" pitchFamily="34" charset="0"/>
              </a:rPr>
              <a:t>SimulationX</a:t>
            </a:r>
            <a:r>
              <a:rPr lang="en-GB" altLang="nl-BE" sz="2400" smtClean="0">
                <a:latin typeface="Arial" panose="020B0604020202020204" pitchFamily="34" charset="0"/>
                <a:cs typeface="Arial" panose="020B0604020202020204" pitchFamily="34" charset="0"/>
              </a:rPr>
              <a:t> (ITI, Germany)</a:t>
            </a:r>
          </a:p>
          <a:p>
            <a:pPr eaLnBrk="1" hangingPunct="1"/>
            <a:r>
              <a:rPr lang="en-GB" altLang="nl-BE" sz="2400" u="sng" smtClean="0">
                <a:latin typeface="Arial" panose="020B0604020202020204" pitchFamily="34" charset="0"/>
                <a:cs typeface="Arial" panose="020B0604020202020204" pitchFamily="34" charset="0"/>
              </a:rPr>
              <a:t>MapleSim</a:t>
            </a:r>
            <a:r>
              <a:rPr lang="en-GB" altLang="nl-BE" sz="2400" smtClean="0">
                <a:latin typeface="Arial" panose="020B0604020202020204" pitchFamily="34" charset="0"/>
                <a:cs typeface="Arial" panose="020B0604020202020204" pitchFamily="34" charset="0"/>
              </a:rPr>
              <a:t> (Maplesoft, Canada)</a:t>
            </a:r>
          </a:p>
          <a:p>
            <a:pPr eaLnBrk="1" hangingPunct="1"/>
            <a:endParaRPr lang="en-GB" altLang="nl-BE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GB" altLang="nl-BE" smtClean="0">
                <a:latin typeface="Arial" panose="020B0604020202020204" pitchFamily="34" charset="0"/>
                <a:cs typeface="Arial" panose="020B0604020202020204" pitchFamily="34" charset="0"/>
              </a:rPr>
              <a:t>Free and open source tools</a:t>
            </a:r>
          </a:p>
          <a:p>
            <a:pPr eaLnBrk="1" hangingPunct="1"/>
            <a:r>
              <a:rPr lang="en-GB" altLang="nl-BE" sz="2400" u="sng" smtClean="0">
                <a:latin typeface="Arial" panose="020B0604020202020204" pitchFamily="34" charset="0"/>
                <a:cs typeface="Arial" panose="020B0604020202020204" pitchFamily="34" charset="0"/>
              </a:rPr>
              <a:t>OpenModelica</a:t>
            </a:r>
            <a:r>
              <a:rPr lang="en-GB" altLang="nl-BE" sz="2400" smtClean="0">
                <a:latin typeface="Arial" panose="020B0604020202020204" pitchFamily="34" charset="0"/>
                <a:cs typeface="Arial" panose="020B0604020202020204" pitchFamily="34" charset="0"/>
              </a:rPr>
              <a:t> (Open Source Modelica Consortium, Sweden and other countries)</a:t>
            </a:r>
          </a:p>
          <a:p>
            <a:pPr eaLnBrk="1" hangingPunct="1"/>
            <a:r>
              <a:rPr lang="en-GB" altLang="nl-BE" sz="2400" u="sng" smtClean="0">
                <a:latin typeface="Arial" panose="020B0604020202020204" pitchFamily="34" charset="0"/>
                <a:cs typeface="Arial" panose="020B0604020202020204" pitchFamily="34" charset="0"/>
              </a:rPr>
              <a:t>JModelica</a:t>
            </a:r>
            <a:r>
              <a:rPr lang="en-GB" altLang="nl-BE" sz="2400" smtClean="0">
                <a:latin typeface="Arial" panose="020B0604020202020204" pitchFamily="34" charset="0"/>
                <a:cs typeface="Arial" panose="020B0604020202020204" pitchFamily="34" charset="0"/>
              </a:rPr>
              <a:t> (Modelon, Sweden)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58825" y="138113"/>
            <a:ext cx="8636000" cy="1271587"/>
          </a:xfrm>
        </p:spPr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58825" y="1146175"/>
            <a:ext cx="8636000" cy="55435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400" dirty="0" smtClean="0"/>
              <a:t>General</a:t>
            </a:r>
          </a:p>
          <a:p>
            <a:pPr>
              <a:defRPr/>
            </a:pPr>
            <a:r>
              <a:rPr lang="en-GB" altLang="nl-BE" sz="2400" dirty="0" smtClean="0"/>
              <a:t>www.modelica.org</a:t>
            </a:r>
          </a:p>
          <a:p>
            <a:pPr>
              <a:defRPr/>
            </a:pPr>
            <a:r>
              <a:rPr lang="en-GB" altLang="nl-BE" sz="2400" dirty="0" smtClean="0">
                <a:hlinkClick r:id="rId2"/>
              </a:rPr>
              <a:t>www.openmodelica.org</a:t>
            </a:r>
            <a:endParaRPr lang="en-GB" altLang="nl-BE" sz="2400" dirty="0" smtClean="0"/>
          </a:p>
          <a:p>
            <a:pPr>
              <a:defRPr/>
            </a:pPr>
            <a:r>
              <a:rPr lang="en-GB" altLang="nl-BE" sz="2400" dirty="0" smtClean="0">
                <a:hlinkClick r:id="rId3"/>
              </a:rPr>
              <a:t>www.jmodelica.org</a:t>
            </a:r>
            <a:endParaRPr lang="en-GB" altLang="nl-BE" sz="2400" dirty="0" smtClean="0"/>
          </a:p>
          <a:p>
            <a:pPr>
              <a:defRPr/>
            </a:pPr>
            <a:r>
              <a:rPr lang="en-GB" altLang="nl-BE" sz="2400" dirty="0" smtClean="0">
                <a:hlinkClick r:id="rId4"/>
              </a:rPr>
              <a:t>http://www.claytex.com/tech-blog/</a:t>
            </a:r>
            <a:endParaRPr lang="en-GB" altLang="nl-BE" sz="2400" dirty="0" smtClean="0"/>
          </a:p>
          <a:p>
            <a:pPr marL="0" indent="0">
              <a:buFontTx/>
              <a:buNone/>
              <a:defRPr/>
            </a:pPr>
            <a:r>
              <a:rPr lang="en-GB" altLang="nl-BE" sz="2400" dirty="0" err="1" smtClean="0"/>
              <a:t>Modelica</a:t>
            </a:r>
            <a:r>
              <a:rPr lang="en-GB" altLang="nl-BE" sz="2400" dirty="0" smtClean="0"/>
              <a:t> language</a:t>
            </a:r>
          </a:p>
          <a:p>
            <a:pPr>
              <a:defRPr/>
            </a:pPr>
            <a:r>
              <a:rPr lang="en-GB" altLang="nl-BE" sz="2400" dirty="0" smtClean="0">
                <a:hlinkClick r:id="rId5"/>
              </a:rPr>
              <a:t>http://modref.xogeny.com/</a:t>
            </a:r>
            <a:endParaRPr lang="en-GB" altLang="nl-BE" sz="2400" dirty="0" smtClean="0"/>
          </a:p>
          <a:p>
            <a:pPr marL="0" indent="0">
              <a:buFontTx/>
              <a:buNone/>
              <a:defRPr/>
            </a:pPr>
            <a:r>
              <a:rPr lang="en-GB" altLang="nl-BE" sz="2400" dirty="0" smtClean="0"/>
              <a:t>KUL </a:t>
            </a:r>
            <a:r>
              <a:rPr lang="en-GB" altLang="nl-BE" sz="2400" dirty="0" err="1" smtClean="0"/>
              <a:t>modeling</a:t>
            </a:r>
            <a:r>
              <a:rPr lang="en-GB" altLang="nl-BE" sz="2400" dirty="0" smtClean="0"/>
              <a:t> conventions</a:t>
            </a:r>
          </a:p>
          <a:p>
            <a:pPr>
              <a:defRPr/>
            </a:pPr>
            <a:r>
              <a:rPr lang="en-GB" altLang="nl-BE" sz="2400" dirty="0" smtClean="0">
                <a:hlinkClick r:id="rId6"/>
              </a:rPr>
              <a:t>https://docs.google.com/document/d/1MaNKTdLz-YPpEEH3Eg12ECzG0ErK-rIK9IHd6gsBp7Q/edit?usp=sharing</a:t>
            </a:r>
            <a:endParaRPr lang="en-GB" altLang="nl-BE" sz="2400" dirty="0" smtClean="0"/>
          </a:p>
          <a:p>
            <a:pPr marL="0" indent="0">
              <a:buFontTx/>
              <a:buNone/>
              <a:defRPr/>
            </a:pPr>
            <a:r>
              <a:rPr lang="en-GB" altLang="nl-BE" sz="2400" dirty="0"/>
              <a:t>Buildings library:</a:t>
            </a:r>
          </a:p>
          <a:p>
            <a:pPr>
              <a:defRPr/>
            </a:pPr>
            <a:r>
              <a:rPr lang="en-GB" altLang="nl-BE" sz="2400" dirty="0">
                <a:hlinkClick r:id="rId7"/>
              </a:rPr>
              <a:t>https://simulationresearch.lbl.gov/modelica</a:t>
            </a:r>
            <a:endParaRPr lang="en-GB" altLang="nl-BE" sz="2400" dirty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>
                <a:hlinkClick r:id="rId4"/>
              </a:rPr>
              <a:t>www.stackoverflow.com</a:t>
            </a:r>
            <a:r>
              <a:rPr lang="en-GB" altLang="nl-BE" smtClean="0"/>
              <a:t> 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5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  <p:sp>
        <p:nvSpPr>
          <p:cNvPr id="2" name="Rectangle 1"/>
          <p:cNvSpPr/>
          <p:nvPr/>
        </p:nvSpPr>
        <p:spPr>
          <a:xfrm>
            <a:off x="1119188" y="4548188"/>
            <a:ext cx="8137525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panose="020B0604020202020204" pitchFamily="34" charset="0"/>
                <a:cs typeface="Arial" panose="020B0604020202020204" pitchFamily="34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4965700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 smtClean="0"/>
              <a:t>Dymola</a:t>
            </a:r>
          </a:p>
          <a:p>
            <a:pPr lvl="1">
              <a:defRPr/>
            </a:pPr>
            <a:r>
              <a:rPr lang="nl-BE" dirty="0" smtClean="0"/>
              <a:t>What? Modeling + simulating (MSL)</a:t>
            </a:r>
          </a:p>
          <a:p>
            <a:pPr lvl="2">
              <a:defRPr/>
            </a:pPr>
            <a:r>
              <a:rPr lang="nl-BE" dirty="0" smtClean="0"/>
              <a:t>Views</a:t>
            </a:r>
          </a:p>
          <a:p>
            <a:pPr lvl="2">
              <a:defRPr/>
            </a:pPr>
            <a:r>
              <a:rPr lang="nl-BE" dirty="0" smtClean="0"/>
              <a:t>Results, plots</a:t>
            </a:r>
          </a:p>
          <a:p>
            <a:pPr lvl="1">
              <a:defRPr/>
            </a:pPr>
            <a:r>
              <a:rPr lang="nl-BE" dirty="0" smtClean="0"/>
              <a:t>Libraries, syntax</a:t>
            </a:r>
          </a:p>
          <a:p>
            <a:pPr lvl="2">
              <a:defRPr/>
            </a:pPr>
            <a:r>
              <a:rPr lang="nl-BE" dirty="0" smtClean="0"/>
              <a:t>Variables, parameters, selfish (flows)</a:t>
            </a:r>
          </a:p>
          <a:p>
            <a:pPr lvl="2">
              <a:defRPr/>
            </a:pPr>
            <a:r>
              <a:rPr lang="nl-BE" dirty="0" smtClean="0"/>
              <a:t>balanced, encapsulation</a:t>
            </a:r>
          </a:p>
          <a:p>
            <a:pPr lvl="2">
              <a:defRPr/>
            </a:pPr>
            <a:r>
              <a:rPr lang="nl-BE" dirty="0" smtClean="0"/>
              <a:t>Inputs</a:t>
            </a:r>
          </a:p>
          <a:p>
            <a:pPr lvl="2">
              <a:defRPr/>
            </a:pPr>
            <a:r>
              <a:rPr lang="nl-BE" dirty="0" smtClean="0"/>
              <a:t>Partial, replaceable</a:t>
            </a:r>
          </a:p>
          <a:p>
            <a:pPr marL="0" indent="0">
              <a:buFontTx/>
              <a:buNone/>
              <a:defRPr/>
            </a:pPr>
            <a:endParaRPr lang="nl-B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0" y="714375"/>
            <a:ext cx="8636000" cy="1271588"/>
          </a:xfrm>
        </p:spPr>
        <p:txBody>
          <a:bodyPr/>
          <a:lstStyle/>
          <a:p>
            <a:r>
              <a:rPr lang="nl-BE" altLang="nl-BE" smtClean="0"/>
              <a:t>Exercises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Dymola</a:t>
            </a:r>
          </a:p>
          <a:p>
            <a:pPr lvl="1"/>
            <a:r>
              <a:rPr lang="nl-BE" altLang="nl-BE" smtClean="0"/>
              <a:t>Demo version ok for exercises 1 and 2</a:t>
            </a:r>
          </a:p>
          <a:p>
            <a:pPr lvl="1"/>
            <a:r>
              <a:rPr lang="nl-BE" altLang="nl-BE" smtClean="0"/>
              <a:t>Demo version + licence (=full version) for exercise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  <a:endParaRPr lang="nl-BE" altLang="nl-BE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865313"/>
            <a:ext cx="337185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3363913"/>
            <a:ext cx="187325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287838" y="1865313"/>
            <a:ext cx="5616575" cy="5184775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Create connector with voltage and current (flow)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Create partial class OnePin and TwoPin with variable v, I + Kirchhoff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Create a resistor: v = R*I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Create a capcitor: i = C*der(v)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Create a ground: v = 0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Make the circuit (use StepVoltage of Modelica)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nl-BE" altLang="nl-B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nl-BE" altLang="nl-BE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7388" y="1722438"/>
            <a:ext cx="8856662" cy="5183187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Look at Lib.Examples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Try to understand the different models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nl-BE" sz="2800" smtClean="0"/>
              <a:t>Combine them to make your own model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nl-BE" altLang="nl-B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1776413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n-US" altLang="nl-BE" sz="4300" u="sng" smtClean="0">
                <a:solidFill>
                  <a:srgbClr val="000000"/>
                </a:solidFill>
                <a:latin typeface="Arial" panose="020B0604020202020204" pitchFamily="34" charset="0"/>
              </a:rPr>
              <a:t>Modelica.crashcourse</a:t>
            </a:r>
            <a:br>
              <a:rPr lang="en-US" altLang="nl-BE" sz="4300" u="sng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nl-BE" sz="3600" smtClean="0">
                <a:solidFill>
                  <a:srgbClr val="000000"/>
                </a:solidFill>
                <a:latin typeface="Arial" panose="020B0604020202020204" pitchFamily="34" charset="0"/>
              </a:rPr>
              <a:t>Purpose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dirty="0" smtClean="0"/>
          </a:p>
          <a:p>
            <a:pPr marL="685800" lvl="1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 charset="0"/>
              </a:rPr>
              <a:t>What is</a:t>
            </a:r>
            <a:r>
              <a:rPr lang="en-US" sz="3100" i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100" i="1" dirty="0" err="1" smtClean="0">
                <a:solidFill>
                  <a:srgbClr val="000000"/>
                </a:solidFill>
                <a:latin typeface="Arial" charset="0"/>
              </a:rPr>
              <a:t>Modelica</a:t>
            </a:r>
            <a:r>
              <a:rPr lang="en-US" sz="3100" i="1" dirty="0" smtClean="0">
                <a:solidFill>
                  <a:srgbClr val="000000"/>
                </a:solidFill>
                <a:latin typeface="Arial" charset="0"/>
              </a:rPr>
              <a:t> ? </a:t>
            </a:r>
            <a:endParaRPr lang="en-US" dirty="0" smtClean="0"/>
          </a:p>
          <a:p>
            <a:pPr marL="685800" lvl="1" indent="-506413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3100" dirty="0" err="1" smtClean="0">
                <a:solidFill>
                  <a:srgbClr val="000000"/>
                </a:solidFill>
                <a:latin typeface="Arial" charset="0"/>
              </a:rPr>
              <a:t>Syntaxis</a:t>
            </a:r>
            <a:r>
              <a:rPr lang="en-US" sz="3100" dirty="0" smtClean="0">
                <a:solidFill>
                  <a:srgbClr val="000000"/>
                </a:solidFill>
                <a:latin typeface="Arial" charset="0"/>
              </a:rPr>
              <a:t>, language concepts and model structuring</a:t>
            </a:r>
          </a:p>
          <a:p>
            <a:pPr marL="685800" lvl="1" indent="-506413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3100" dirty="0" err="1" smtClean="0">
                <a:solidFill>
                  <a:srgbClr val="000000"/>
                </a:solidFill>
                <a:latin typeface="Arial" charset="0"/>
              </a:rPr>
              <a:t>Modelica</a:t>
            </a:r>
            <a:r>
              <a:rPr lang="en-US" sz="3100" dirty="0" smtClean="0">
                <a:solidFill>
                  <a:srgbClr val="000000"/>
                </a:solidFill>
                <a:latin typeface="Arial" charset="0"/>
              </a:rPr>
              <a:t> tools</a:t>
            </a:r>
            <a:endParaRPr lang="en-US" dirty="0" smtClean="0"/>
          </a:p>
          <a:p>
            <a:pPr marL="685800" lvl="1" indent="-506413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 charset="0"/>
              </a:rPr>
              <a:t>Use of IDEAS library</a:t>
            </a:r>
          </a:p>
          <a:p>
            <a:pPr marL="685800" lvl="1" indent="-506413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3100" dirty="0" smtClean="0">
                <a:solidFill>
                  <a:srgbClr val="000000"/>
                </a:solidFill>
                <a:latin typeface="Arial" charset="0"/>
              </a:rPr>
              <a:t>Getting started (tutorials, reference docs, libraries, software implementations, ...)</a:t>
            </a:r>
            <a:endParaRPr lang="en-US" dirty="0" smtClean="0"/>
          </a:p>
          <a:p>
            <a:pPr marL="685800" lvl="1" indent="-506413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en-US" sz="2700" dirty="0" smtClean="0">
              <a:solidFill>
                <a:srgbClr val="000000"/>
              </a:solidFill>
              <a:latin typeface="Arial" charset="0"/>
            </a:endParaRPr>
          </a:p>
          <a:p>
            <a:pPr marL="685800" lvl="1" indent="-506413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 To get you started with </a:t>
            </a:r>
            <a:r>
              <a:rPr lang="en-US" sz="2700" dirty="0" err="1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Modelica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!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57150"/>
            <a:ext cx="8636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altLang="nl-BE" kern="0" dirty="0" smtClean="0">
                <a:latin typeface="Arial" charset="0"/>
                <a:cs typeface="Arial" charset="0"/>
              </a:rPr>
              <a:t>Exercise 3</a:t>
            </a:r>
            <a:endParaRPr lang="nl-BE" altLang="nl-BE" kern="0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87388" y="1073150"/>
            <a:ext cx="9145587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nl-BE" sz="2400" b="1" kern="0" dirty="0" smtClean="0">
                <a:latin typeface="Arial" charset="0"/>
                <a:cs typeface="Arial" charset="0"/>
              </a:rPr>
              <a:t>IDEAS demo</a:t>
            </a:r>
          </a:p>
          <a:p>
            <a:pPr>
              <a:buFontTx/>
              <a:buNone/>
              <a:defRPr/>
            </a:pPr>
            <a:r>
              <a:rPr lang="en-US" altLang="nl-BE" sz="2400" kern="0" dirty="0" smtClean="0">
                <a:latin typeface="Arial" charset="0"/>
                <a:cs typeface="Arial" charset="0"/>
              </a:rPr>
              <a:t>Low energy office building with 2 thermal zones &amp; floor heating</a:t>
            </a:r>
          </a:p>
          <a:p>
            <a:pPr>
              <a:buFontTx/>
              <a:buNone/>
              <a:defRPr/>
            </a:pPr>
            <a:r>
              <a:rPr lang="en-US" altLang="nl-BE" sz="2400" kern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→Simulate for 1 month, check indoor temperatures &amp; heat demand</a:t>
            </a: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1800" kern="0" dirty="0" smtClean="0">
              <a:latin typeface="Arial" charset="0"/>
              <a:cs typeface="Arial" charset="0"/>
            </a:endParaRPr>
          </a:p>
          <a:p>
            <a:pPr marL="0" indent="0">
              <a:buFontTx/>
              <a:buNone/>
              <a:defRPr/>
            </a:pPr>
            <a:r>
              <a:rPr lang="en-US" altLang="nl-BE" sz="2400" kern="0" dirty="0" smtClean="0">
                <a:latin typeface="Arial" charset="0"/>
                <a:cs typeface="Arial" charset="0"/>
              </a:rPr>
              <a:t>*In the back and front as well as above and below there are other offices which maintain the same temperature.</a:t>
            </a:r>
          </a:p>
          <a:p>
            <a:pPr lvl="1">
              <a:defRPr/>
            </a:pPr>
            <a:endParaRPr lang="en-US" altLang="nl-BE" sz="2000" kern="0" dirty="0" smtClean="0">
              <a:latin typeface="Arial" charset="0"/>
              <a:cs typeface="Arial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920750" y="2478088"/>
            <a:ext cx="8480425" cy="4211637"/>
            <a:chOff x="921142" y="2261292"/>
            <a:chExt cx="8479338" cy="4213004"/>
          </a:xfrm>
        </p:grpSpPr>
        <p:pic>
          <p:nvPicPr>
            <p:cNvPr id="21509" name="Picture 2" descr="C:\Users\bwf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142" y="2261292"/>
              <a:ext cx="8479338" cy="4213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519550" y="3330026"/>
              <a:ext cx="2239675" cy="104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99" tIns="50799" rIns="101599" bIns="50799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NORTH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(depth: 2.7m)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0493" y="3330026"/>
              <a:ext cx="2239676" cy="104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99" tIns="50799" rIns="101599" bIns="50799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SOUTH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(depth: 2.7m)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073150"/>
            <a:ext cx="8569325" cy="6408738"/>
          </a:xfrm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altLang="nl-BE" sz="2400" b="1" dirty="0" smtClean="0">
                <a:latin typeface="Arial" charset="0"/>
                <a:cs typeface="Arial" charset="0"/>
              </a:rPr>
              <a:t>IDEAS demo</a:t>
            </a:r>
          </a:p>
          <a:p>
            <a:pPr>
              <a:buFontTx/>
              <a:buNone/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Low energy office building with 2 thermal zones</a:t>
            </a:r>
            <a:r>
              <a:rPr lang="en-US" altLang="nl-BE" sz="2400" dirty="0">
                <a:latin typeface="Arial" charset="0"/>
                <a:cs typeface="Arial" charset="0"/>
              </a:rPr>
              <a:t> &amp; floor heating</a:t>
            </a: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Envelope</a:t>
            </a:r>
          </a:p>
          <a:p>
            <a:pPr>
              <a:defRPr/>
            </a:pPr>
            <a:endParaRPr lang="en-US" altLang="nl-BE" sz="2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Materials </a:t>
            </a:r>
            <a:r>
              <a:rPr lang="en-US" altLang="nl-BE" sz="2400" i="1" dirty="0" smtClean="0">
                <a:latin typeface="Arial" charset="0"/>
                <a:cs typeface="Arial" charset="0"/>
              </a:rPr>
              <a:t>(to model)</a:t>
            </a:r>
          </a:p>
          <a:p>
            <a:pPr lvl="1">
              <a:defRPr/>
            </a:pPr>
            <a:r>
              <a:rPr lang="en-US" altLang="nl-BE" sz="1600" dirty="0" smtClean="0">
                <a:latin typeface="Arial" charset="0"/>
                <a:cs typeface="Arial" charset="0"/>
              </a:rPr>
              <a:t>Tile: </a:t>
            </a:r>
            <a:r>
              <a:rPr lang="el-GR" altLang="nl-BE" sz="1600" dirty="0" smtClean="0">
                <a:latin typeface="Arial" charset="0"/>
                <a:cs typeface="Arial" charset="0"/>
              </a:rPr>
              <a:t>λ=1.4</a:t>
            </a:r>
            <a:r>
              <a:rPr lang="en-US" altLang="nl-BE" sz="1600" dirty="0" smtClean="0">
                <a:latin typeface="Arial" charset="0"/>
                <a:cs typeface="Arial" charset="0"/>
              </a:rPr>
              <a:t> W/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mK</a:t>
            </a:r>
            <a:r>
              <a:rPr lang="en-US" altLang="nl-BE" sz="1600" dirty="0" smtClean="0">
                <a:latin typeface="Arial" charset="0"/>
                <a:cs typeface="Arial" charset="0"/>
              </a:rPr>
              <a:t>, c=840 J/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kgK</a:t>
            </a:r>
            <a:r>
              <a:rPr lang="el-GR" altLang="nl-BE" sz="1600" dirty="0" smtClean="0">
                <a:latin typeface="Arial" charset="0"/>
                <a:cs typeface="Arial" charset="0"/>
              </a:rPr>
              <a:t>, ρ=</a:t>
            </a:r>
            <a:r>
              <a:rPr lang="en-US" altLang="nl-BE" sz="1600" dirty="0" smtClean="0">
                <a:latin typeface="Arial" charset="0"/>
                <a:cs typeface="Arial" charset="0"/>
              </a:rPr>
              <a:t>2100 kg/m</a:t>
            </a:r>
            <a:r>
              <a:rPr lang="en-US" altLang="nl-BE" sz="1600" baseline="30000" dirty="0" smtClean="0">
                <a:latin typeface="Arial" charset="0"/>
                <a:cs typeface="Arial" charset="0"/>
              </a:rPr>
              <a:t>3</a:t>
            </a:r>
          </a:p>
          <a:p>
            <a:pPr lvl="1">
              <a:defRPr/>
            </a:pPr>
            <a:r>
              <a:rPr lang="en-US" altLang="nl-BE" sz="1600" dirty="0" smtClean="0">
                <a:latin typeface="Arial" charset="0"/>
                <a:cs typeface="Arial" charset="0"/>
              </a:rPr>
              <a:t>Screed: </a:t>
            </a:r>
            <a:r>
              <a:rPr lang="el-GR" altLang="nl-BE" sz="1600" dirty="0" smtClean="0">
                <a:latin typeface="Arial" charset="0"/>
                <a:cs typeface="Arial" charset="0"/>
              </a:rPr>
              <a:t>λ=</a:t>
            </a:r>
            <a:r>
              <a:rPr lang="en-US" altLang="nl-BE" sz="1600" dirty="0" smtClean="0">
                <a:latin typeface="Arial" charset="0"/>
                <a:cs typeface="Arial" charset="0"/>
              </a:rPr>
              <a:t>0.6 W/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mK</a:t>
            </a:r>
            <a:r>
              <a:rPr lang="en-US" altLang="nl-BE" sz="1600" dirty="0" smtClean="0">
                <a:latin typeface="Arial" charset="0"/>
                <a:cs typeface="Arial" charset="0"/>
              </a:rPr>
              <a:t>, c=860 J/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kgK</a:t>
            </a:r>
            <a:r>
              <a:rPr lang="el-GR" altLang="nl-BE" sz="1600" dirty="0" smtClean="0">
                <a:latin typeface="Arial" charset="0"/>
                <a:cs typeface="Arial" charset="0"/>
              </a:rPr>
              <a:t>, ρ=</a:t>
            </a:r>
            <a:r>
              <a:rPr lang="en-US" altLang="nl-BE" sz="1600" dirty="0" smtClean="0">
                <a:latin typeface="Arial" charset="0"/>
                <a:cs typeface="Arial" charset="0"/>
              </a:rPr>
              <a:t>1100 kg/m</a:t>
            </a:r>
            <a:r>
              <a:rPr lang="en-US" altLang="nl-BE" sz="1600" baseline="30000" dirty="0" smtClean="0">
                <a:latin typeface="Arial" charset="0"/>
                <a:cs typeface="Arial" charset="0"/>
              </a:rPr>
              <a:t>3</a:t>
            </a:r>
            <a:endParaRPr lang="en-US" altLang="nl-BE" sz="16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altLang="nl-BE" sz="1600" dirty="0" smtClean="0">
                <a:latin typeface="Arial" charset="0"/>
                <a:cs typeface="Arial" charset="0"/>
              </a:rPr>
              <a:t>Concrete: </a:t>
            </a:r>
            <a:r>
              <a:rPr lang="el-GR" altLang="nl-BE" sz="1600" dirty="0" smtClean="0">
                <a:latin typeface="Arial" charset="0"/>
                <a:cs typeface="Arial" charset="0"/>
              </a:rPr>
              <a:t>λ=1.</a:t>
            </a:r>
            <a:r>
              <a:rPr lang="en-US" altLang="nl-BE" sz="1600" dirty="0" smtClean="0">
                <a:latin typeface="Arial" charset="0"/>
                <a:cs typeface="Arial" charset="0"/>
              </a:rPr>
              <a:t>7 W/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mK</a:t>
            </a:r>
            <a:r>
              <a:rPr lang="en-US" altLang="nl-BE" sz="1600" dirty="0" smtClean="0">
                <a:latin typeface="Arial" charset="0"/>
                <a:cs typeface="Arial" charset="0"/>
              </a:rPr>
              <a:t>, c=840 J/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kgK</a:t>
            </a:r>
            <a:r>
              <a:rPr lang="el-GR" altLang="nl-BE" sz="1600" dirty="0" smtClean="0">
                <a:latin typeface="Arial" charset="0"/>
                <a:cs typeface="Arial" charset="0"/>
              </a:rPr>
              <a:t>, ρ=</a:t>
            </a:r>
            <a:r>
              <a:rPr lang="en-US" altLang="nl-BE" sz="1600" dirty="0" smtClean="0">
                <a:latin typeface="Arial" charset="0"/>
                <a:cs typeface="Arial" charset="0"/>
              </a:rPr>
              <a:t>2400 kg/m</a:t>
            </a:r>
            <a:r>
              <a:rPr lang="en-US" altLang="nl-BE" sz="1600" baseline="30000" dirty="0" smtClean="0">
                <a:latin typeface="Arial" charset="0"/>
                <a:cs typeface="Arial" charset="0"/>
              </a:rPr>
              <a:t>3</a:t>
            </a:r>
            <a:endParaRPr lang="en-US" altLang="nl-BE" sz="16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Windows</a:t>
            </a:r>
          </a:p>
          <a:p>
            <a:pPr lvl="1">
              <a:defRPr/>
            </a:pPr>
            <a:r>
              <a:rPr lang="en-US" altLang="nl-BE" sz="2000" dirty="0" smtClean="0">
                <a:latin typeface="Arial" charset="0"/>
                <a:cs typeface="Arial" charset="0"/>
              </a:rPr>
              <a:t>Glazing: Saint </a:t>
            </a:r>
            <a:r>
              <a:rPr lang="en-US" altLang="nl-BE" sz="2000" dirty="0" err="1" smtClean="0">
                <a:latin typeface="Arial" charset="0"/>
                <a:cs typeface="Arial" charset="0"/>
              </a:rPr>
              <a:t>Gobain</a:t>
            </a:r>
            <a:r>
              <a:rPr lang="en-US" altLang="nl-BE" sz="2000" dirty="0" smtClean="0">
                <a:latin typeface="Arial" charset="0"/>
                <a:cs typeface="Arial" charset="0"/>
              </a:rPr>
              <a:t> </a:t>
            </a:r>
            <a:r>
              <a:rPr lang="en-US" altLang="nl-BE" sz="2000" dirty="0" err="1" smtClean="0">
                <a:latin typeface="Arial" charset="0"/>
                <a:cs typeface="Arial" charset="0"/>
              </a:rPr>
              <a:t>Clima</a:t>
            </a:r>
            <a:r>
              <a:rPr lang="en-US" altLang="nl-BE" sz="2000" dirty="0" smtClean="0">
                <a:latin typeface="Arial" charset="0"/>
                <a:cs typeface="Arial" charset="0"/>
              </a:rPr>
              <a:t> Plus </a:t>
            </a:r>
            <a:r>
              <a:rPr lang="en-US" altLang="nl-BE" sz="2000" dirty="0" err="1" smtClean="0">
                <a:latin typeface="Arial" charset="0"/>
                <a:cs typeface="Arial" charset="0"/>
              </a:rPr>
              <a:t>Futur</a:t>
            </a:r>
            <a:r>
              <a:rPr lang="en-US" altLang="nl-BE" sz="2000" dirty="0" smtClean="0">
                <a:latin typeface="Arial" charset="0"/>
                <a:cs typeface="Arial" charset="0"/>
              </a:rPr>
              <a:t> (U = 1.4 W/m</a:t>
            </a:r>
            <a:r>
              <a:rPr lang="en-US" altLang="nl-BE" sz="2000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nl-BE" sz="2000" dirty="0" smtClean="0">
                <a:latin typeface="Arial" charset="0"/>
                <a:cs typeface="Arial" charset="0"/>
              </a:rPr>
              <a:t>K, g = 0.755)</a:t>
            </a:r>
          </a:p>
          <a:p>
            <a:pPr lvl="1">
              <a:defRPr/>
            </a:pPr>
            <a:r>
              <a:rPr lang="en-US" altLang="nl-BE" sz="2000" dirty="0" smtClean="0">
                <a:latin typeface="Arial" charset="0"/>
                <a:cs typeface="Arial" charset="0"/>
              </a:rPr>
              <a:t>Frame: U-value=2.5 W/m</a:t>
            </a:r>
            <a:r>
              <a:rPr lang="en-US" altLang="nl-BE" sz="2000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nl-BE" sz="2000" dirty="0" smtClean="0">
                <a:latin typeface="Arial" charset="0"/>
                <a:cs typeface="Arial" charset="0"/>
              </a:rPr>
              <a:t>k , fraction of the window: f=0.15</a:t>
            </a: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Infiltration: n</a:t>
            </a:r>
            <a:r>
              <a:rPr lang="en-US" altLang="nl-BE" sz="2400" baseline="-25000" dirty="0" smtClean="0">
                <a:latin typeface="Arial" charset="0"/>
                <a:cs typeface="Arial" charset="0"/>
              </a:rPr>
              <a:t>50</a:t>
            </a:r>
            <a:r>
              <a:rPr lang="en-US" altLang="nl-BE" sz="2400" dirty="0" smtClean="0">
                <a:latin typeface="Arial" charset="0"/>
                <a:cs typeface="Arial" charset="0"/>
              </a:rPr>
              <a:t>=0.4 ACH. No ventilation.</a:t>
            </a: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Geometry: use internal dimensions </a:t>
            </a:r>
            <a:r>
              <a:rPr lang="en-US" altLang="nl-BE" sz="2000" dirty="0" smtClean="0">
                <a:latin typeface="Arial" charset="0"/>
                <a:cs typeface="Arial" charset="0"/>
              </a:rPr>
              <a:t>(not completely right)</a:t>
            </a:r>
          </a:p>
          <a:p>
            <a:pPr lvl="1"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57150"/>
            <a:ext cx="8636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altLang="nl-BE" kern="0" dirty="0" smtClean="0">
                <a:latin typeface="Arial" charset="0"/>
                <a:cs typeface="Arial" charset="0"/>
              </a:rPr>
              <a:t>Exercise 3</a:t>
            </a:r>
            <a:endParaRPr lang="nl-BE" altLang="nl-BE" kern="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8" y="2370138"/>
          <a:ext cx="9977437" cy="1462087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800361"/>
                <a:gridCol w="1656333"/>
                <a:gridCol w="1532024"/>
                <a:gridCol w="1662906"/>
                <a:gridCol w="1662906"/>
                <a:gridCol w="1662906"/>
              </a:tblGrid>
              <a:tr h="365522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618" marB="45618"/>
                </a:tc>
                <a:tc gridSpan="5">
                  <a:txBody>
                    <a:bodyPr/>
                    <a:lstStyle/>
                    <a:p>
                      <a:r>
                        <a:rPr lang="en-US" sz="1800" dirty="0" smtClean="0"/>
                        <a:t>Composition (</a:t>
                      </a:r>
                      <a:r>
                        <a:rPr lang="en-US" sz="1800" dirty="0" err="1" smtClean="0"/>
                        <a:t>out→in</a:t>
                      </a:r>
                      <a:r>
                        <a:rPr lang="en-US" sz="1800" dirty="0" smtClean="0"/>
                        <a:t>  or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err="1" smtClean="0"/>
                        <a:t>propsBus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</a:t>
                      </a:r>
                      <a:r>
                        <a:rPr lang="en-US" sz="1800" dirty="0" err="1" smtClean="0"/>
                        <a:t>→</a:t>
                      </a:r>
                      <a:r>
                        <a:rPr lang="en-US" sz="1800" baseline="0" dirty="0" err="1" smtClean="0"/>
                        <a:t>a</a:t>
                      </a:r>
                      <a:r>
                        <a:rPr lang="en-US" sz="1800" baseline="0" dirty="0" smtClean="0"/>
                        <a:t>)         </a:t>
                      </a:r>
                      <a:endParaRPr lang="en-GB" sz="1800" dirty="0"/>
                    </a:p>
                  </a:txBody>
                  <a:tcPr marT="45618" marB="456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2" marR="91432" marT="45656" marB="45656"/>
                </a:tc>
              </a:tr>
              <a:tr h="3655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Floor </a:t>
                      </a:r>
                      <a:r>
                        <a:rPr lang="en-US" sz="1800" i="1" dirty="0" smtClean="0"/>
                        <a:t>(to</a:t>
                      </a:r>
                      <a:r>
                        <a:rPr lang="en-US" sz="1800" i="1" baseline="0" dirty="0" smtClean="0"/>
                        <a:t> model)</a:t>
                      </a:r>
                      <a:endParaRPr lang="en-GB" sz="1800" i="1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Tile (d=0.01m)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Screed (0.06)*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 (0.06)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Concrete (0.20)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Plaster (0.02)</a:t>
                      </a:r>
                      <a:endParaRPr lang="en-GB" sz="1800" dirty="0"/>
                    </a:p>
                  </a:txBody>
                  <a:tcPr marT="45618" marB="45618"/>
                </a:tc>
              </a:tr>
              <a:tr h="3655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Exterior wall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Brick (0.10)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MW (0.16)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Brick (0.14)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Plaster (0.02)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618" marB="45618"/>
                </a:tc>
              </a:tr>
              <a:tr h="3655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Interior wall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Plaster (0.02)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Brick (0.10)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Plaster (0.02)</a:t>
                      </a:r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618" marB="4561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073150"/>
            <a:ext cx="8856662" cy="5832475"/>
          </a:xfrm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altLang="nl-BE" sz="2400" b="1" dirty="0" smtClean="0">
                <a:latin typeface="Arial" charset="0"/>
                <a:cs typeface="Arial" charset="0"/>
              </a:rPr>
              <a:t>IDEAS demo</a:t>
            </a:r>
          </a:p>
          <a:p>
            <a:pPr>
              <a:buFontTx/>
              <a:buNone/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Low energy office building with 2 thermal zones </a:t>
            </a:r>
            <a:r>
              <a:rPr lang="en-US" altLang="nl-BE" sz="2400" dirty="0">
                <a:latin typeface="Arial" charset="0"/>
                <a:cs typeface="Arial" charset="0"/>
              </a:rPr>
              <a:t>&amp; floor heating</a:t>
            </a: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Heating system (use IDEAS heating systems)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Radiators (no floor heating)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Floor </a:t>
            </a:r>
            <a:r>
              <a:rPr lang="en-US" altLang="nl-BE" sz="2000" dirty="0" smtClean="0">
                <a:latin typeface="Arial" charset="0"/>
                <a:cs typeface="Arial" charset="0"/>
              </a:rPr>
              <a:t>heating</a:t>
            </a:r>
          </a:p>
          <a:p>
            <a:pPr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57150"/>
            <a:ext cx="8636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altLang="nl-BE" kern="0" dirty="0" smtClean="0">
                <a:latin typeface="Arial" charset="0"/>
                <a:cs typeface="Arial" charset="0"/>
              </a:rPr>
              <a:t>Exercise 3</a:t>
            </a:r>
            <a:endParaRPr lang="nl-BE" altLang="nl-BE" kern="0" dirty="0" smtClean="0"/>
          </a:p>
        </p:txBody>
      </p:sp>
      <p:pic>
        <p:nvPicPr>
          <p:cNvPr id="23556" name="Picture 3" descr="E:\work\modelica\crashcourse\HydraulicScheme_Heating_Emisision_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3665538"/>
            <a:ext cx="662305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>
                <a:solidFill>
                  <a:srgbClr val="002060"/>
                </a:solidFill>
              </a:rPr>
              <a:t>Low-energy office</a:t>
            </a:r>
          </a:p>
        </p:txBody>
      </p:sp>
      <p:sp>
        <p:nvSpPr>
          <p:cNvPr id="24579" name="AutoShape 2" descr="modelica://IDEAS/../Specifications/Thermal/images/HydraulicScheme_Heating_Emisision_low.png"/>
          <p:cNvSpPr>
            <a:spLocks noChangeAspect="1" noChangeArrowheads="1"/>
          </p:cNvSpPr>
          <p:nvPr/>
        </p:nvSpPr>
        <p:spPr bwMode="auto">
          <a:xfrm>
            <a:off x="133350" y="-42863"/>
            <a:ext cx="339725" cy="33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2400"/>
          </a:p>
        </p:txBody>
      </p:sp>
      <p:sp>
        <p:nvSpPr>
          <p:cNvPr id="24580" name="AutoShape 4" descr="modelica://IDEAS/../Specifications/Thermal/images/HydraulicScheme_Heating_Emisision_low.png"/>
          <p:cNvSpPr>
            <a:spLocks noChangeAspect="1" noChangeArrowheads="1"/>
          </p:cNvSpPr>
          <p:nvPr/>
        </p:nvSpPr>
        <p:spPr bwMode="auto">
          <a:xfrm>
            <a:off x="133350" y="-42863"/>
            <a:ext cx="339725" cy="33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2400"/>
          </a:p>
        </p:txBody>
      </p:sp>
      <p:sp>
        <p:nvSpPr>
          <p:cNvPr id="24581" name="AutoShape 6" descr="modelica://IDEAS/../Specifications/Thermal/images/HydraulicScheme_Heating_Emisision_low.png"/>
          <p:cNvSpPr>
            <a:spLocks noChangeAspect="1" noChangeArrowheads="1"/>
          </p:cNvSpPr>
          <p:nvPr/>
        </p:nvSpPr>
        <p:spPr bwMode="auto">
          <a:xfrm>
            <a:off x="31750" y="-66675"/>
            <a:ext cx="338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2400"/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570038"/>
            <a:ext cx="64008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073150"/>
            <a:ext cx="8569325" cy="6408738"/>
          </a:xfrm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altLang="nl-BE" sz="2400" b="1" dirty="0" smtClean="0">
                <a:latin typeface="Arial" charset="0"/>
                <a:cs typeface="Arial" charset="0"/>
              </a:rPr>
              <a:t>IDEAS demo</a:t>
            </a:r>
          </a:p>
          <a:p>
            <a:pPr>
              <a:buFontTx/>
              <a:buNone/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Low energy office building with 2 thermal zones</a:t>
            </a:r>
            <a:r>
              <a:rPr lang="en-US" altLang="nl-BE" sz="2400" dirty="0">
                <a:latin typeface="Arial" charset="0"/>
                <a:cs typeface="Arial" charset="0"/>
              </a:rPr>
              <a:t> &amp; floor </a:t>
            </a:r>
            <a:r>
              <a:rPr lang="en-US" altLang="nl-BE" sz="2400" dirty="0" smtClean="0">
                <a:latin typeface="Arial" charset="0"/>
                <a:cs typeface="Arial" charset="0"/>
              </a:rPr>
              <a:t>heating</a:t>
            </a:r>
            <a:endParaRPr lang="en-US" altLang="nl-BE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Ideas </a:t>
            </a:r>
            <a:r>
              <a:rPr lang="en-US" altLang="nl-BE" sz="2400" dirty="0">
                <a:latin typeface="Arial" charset="0"/>
                <a:cs typeface="Arial" charset="0"/>
              </a:rPr>
              <a:t>for playing </a:t>
            </a:r>
            <a:r>
              <a:rPr lang="en-US" altLang="nl-BE" sz="2400" dirty="0" smtClean="0">
                <a:latin typeface="Arial" charset="0"/>
                <a:cs typeface="Arial" charset="0"/>
              </a:rPr>
              <a:t>around</a:t>
            </a:r>
          </a:p>
          <a:p>
            <a:pPr lvl="1">
              <a:defRPr/>
            </a:pPr>
            <a:r>
              <a:rPr lang="en-US" altLang="nl-BE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Change </a:t>
            </a:r>
            <a:r>
              <a:rPr lang="en-US" altLang="nl-BE" sz="2000" dirty="0">
                <a:solidFill>
                  <a:srgbClr val="FF0000"/>
                </a:solidFill>
                <a:latin typeface="Arial" charset="0"/>
                <a:cs typeface="Arial" charset="0"/>
              </a:rPr>
              <a:t>parameters heating (heating curve, type of heater)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Change parameters structure (insulation, windows, materials)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Add internal gains according to schedule 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Night temperature set </a:t>
            </a:r>
            <a:r>
              <a:rPr lang="en-US" altLang="nl-BE" sz="2000" dirty="0" smtClean="0">
                <a:latin typeface="Arial" charset="0"/>
                <a:cs typeface="Arial" charset="0"/>
              </a:rPr>
              <a:t>back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Add shading blinds to south windows (+ shading schedule) </a:t>
            </a:r>
            <a:endParaRPr lang="en-US" altLang="nl-BE" sz="2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altLang="nl-BE" sz="2000" dirty="0" smtClean="0">
                <a:latin typeface="Arial" charset="0"/>
                <a:cs typeface="Arial" charset="0"/>
              </a:rPr>
              <a:t>More </a:t>
            </a:r>
            <a:r>
              <a:rPr lang="en-US" altLang="nl-BE" sz="2000" dirty="0">
                <a:latin typeface="Arial" charset="0"/>
                <a:cs typeface="Arial" charset="0"/>
              </a:rPr>
              <a:t>realistic office occupancy </a:t>
            </a:r>
            <a:r>
              <a:rPr lang="en-US" altLang="nl-BE" sz="2000" dirty="0" smtClean="0">
                <a:latin typeface="Arial" charset="0"/>
                <a:cs typeface="Arial" charset="0"/>
              </a:rPr>
              <a:t>profiles</a:t>
            </a:r>
          </a:p>
          <a:p>
            <a:pPr lvl="1">
              <a:defRPr/>
            </a:pPr>
            <a:r>
              <a:rPr lang="en-US" altLang="nl-BE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Add </a:t>
            </a:r>
            <a:r>
              <a:rPr lang="en-US" altLang="nl-BE" sz="2000" dirty="0">
                <a:solidFill>
                  <a:srgbClr val="FF0000"/>
                </a:solidFill>
                <a:latin typeface="Arial" charset="0"/>
                <a:cs typeface="Arial" charset="0"/>
              </a:rPr>
              <a:t>ventilation system</a:t>
            </a:r>
          </a:p>
          <a:p>
            <a:pPr lvl="1">
              <a:defRPr/>
            </a:pPr>
            <a:r>
              <a:rPr lang="en-US" altLang="nl-BE" sz="2000" dirty="0">
                <a:solidFill>
                  <a:srgbClr val="FF0000"/>
                </a:solidFill>
                <a:latin typeface="Arial" charset="0"/>
                <a:cs typeface="Arial" charset="0"/>
              </a:rPr>
              <a:t>Different water set temperature per zone (tough)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Add a thermal zone (tougher)</a:t>
            </a:r>
          </a:p>
          <a:p>
            <a:pPr lvl="1">
              <a:defRPr/>
            </a:pPr>
            <a:r>
              <a:rPr lang="en-US" altLang="nl-BE" sz="2000" dirty="0">
                <a:solidFill>
                  <a:srgbClr val="FF0000"/>
                </a:solidFill>
                <a:latin typeface="Arial" charset="0"/>
                <a:cs typeface="Arial" charset="0"/>
              </a:rPr>
              <a:t>Include pressure drops (toughest)</a:t>
            </a:r>
          </a:p>
          <a:p>
            <a:pP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57150"/>
            <a:ext cx="8636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altLang="nl-BE" kern="0" dirty="0" smtClean="0">
                <a:latin typeface="Arial" charset="0"/>
                <a:cs typeface="Arial" charset="0"/>
              </a:rPr>
              <a:t>Exercise 3</a:t>
            </a:r>
            <a:endParaRPr lang="nl-BE" altLang="nl-BE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panose="020B0604020202020204" pitchFamily="34" charset="0"/>
                <a:cs typeface="Arial" panose="020B0604020202020204" pitchFamily="34" charset="0"/>
              </a:rPr>
              <a:t>Thank you and enjoy!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9050">
              <a:buFontTx/>
              <a:buNone/>
              <a:defRPr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indent="19050">
              <a:buFontTx/>
              <a:buNone/>
              <a:defRPr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indent="19050">
              <a:buFontTx/>
              <a:buNone/>
              <a:defRPr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indent="19050">
              <a:buFontTx/>
              <a:buNone/>
              <a:defRPr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indent="19050">
              <a:buFontTx/>
              <a:buNone/>
              <a:defRPr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indent="19050">
              <a:buFontTx/>
              <a:buNone/>
              <a:defRPr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indent="19050">
              <a:buFontTx/>
              <a:buNone/>
              <a:defRPr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indent="19050">
              <a:buFontTx/>
              <a:buNone/>
              <a:defRPr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indent="19050">
              <a:buFontTx/>
              <a:buNone/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This presentation, some reference docs and the code used in this crash course can be found on Toledo in the community ‘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Thermische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systemen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gebouwen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defRPr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696913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n-US" altLang="nl-BE" sz="3600" smtClean="0">
                <a:solidFill>
                  <a:srgbClr val="000000"/>
                </a:solidFill>
                <a:latin typeface="Arial" panose="020B0604020202020204" pitchFamily="34" charset="0"/>
              </a:rPr>
              <a:t>Program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15950" y="1577975"/>
          <a:ext cx="9288463" cy="518477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3069916"/>
                <a:gridCol w="6218547"/>
              </a:tblGrid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09:00 - 09:15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Introduction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09:15 - 09:30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Dicussion of assignment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09:30 - 10:30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Modelica</a:t>
                      </a:r>
                      <a:r>
                        <a:rPr lang="en-US" sz="2000" dirty="0">
                          <a:effectLst/>
                        </a:rPr>
                        <a:t> (theory) + </a:t>
                      </a:r>
                      <a:r>
                        <a:rPr lang="en-US" sz="2000" dirty="0" err="1">
                          <a:effectLst/>
                        </a:rPr>
                        <a:t>Dymola</a:t>
                      </a:r>
                      <a:r>
                        <a:rPr lang="en-US" sz="2000" dirty="0">
                          <a:effectLst/>
                        </a:rPr>
                        <a:t> + Programming conventions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10:30 - 10:45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Break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10:45 - 12:00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Exercices (concepts checking)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 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Lunch (+licenses)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12:45 - 13:15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IDEAS + Buildings Libraries: how to use them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13:15 - 14:45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IDEAS: exercise: set up a building model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14:45 - 15:00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Break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15:00 - 15:15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Debugging and common mistakes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  <a:tr h="47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15:15 - 15:30</a:t>
                      </a:r>
                      <a:endParaRPr lang="nl-B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Basic of </a:t>
                      </a:r>
                      <a:r>
                        <a:rPr lang="en-US" sz="2000" dirty="0" err="1">
                          <a:effectLst/>
                        </a:rPr>
                        <a:t>tortoiseGit</a:t>
                      </a:r>
                      <a:r>
                        <a:rPr lang="en-US" sz="2000" dirty="0">
                          <a:effectLst/>
                        </a:rPr>
                        <a:t> and </a:t>
                      </a:r>
                      <a:r>
                        <a:rPr lang="en-US" sz="2000" dirty="0" err="1">
                          <a:effectLst/>
                        </a:rPr>
                        <a:t>Github</a:t>
                      </a: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Bitbucket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47" marR="44447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Introduction to </a:t>
            </a:r>
            <a:r>
              <a:rPr lang="en-GB" dirty="0" err="1" smtClean="0"/>
              <a:t>modelica</a:t>
            </a:r>
            <a:endParaRPr lang="en-GB" dirty="0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nl-B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Peter Fritzson, </a:t>
            </a: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81000"/>
            <a:ext cx="9112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19455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Peter Fritzson, </a:t>
            </a: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Peter Fritzson, </a:t>
            </a: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nl-BE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28600"/>
            <a:ext cx="9523413" cy="716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Peter Fritzson, </a:t>
            </a: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Slide from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Peter Fritzson, </a:t>
            </a:r>
            <a:r>
              <a:rPr lang="en-GB" altLang="nl-BE" sz="1000">
                <a:latin typeface="Arial" panose="020B0604020202020204" pitchFamily="34" charset="0"/>
                <a:cs typeface="Arial" panose="020B0604020202020204" pitchFamily="34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panose="020B0604020202020204" pitchFamily="34" charset="0"/>
                <a:cs typeface="Arial" panose="020B0604020202020204" pitchFamily="34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00007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1024</Words>
  <Application>Microsoft Office PowerPoint</Application>
  <PresentationFormat>Aangepast</PresentationFormat>
  <Paragraphs>221</Paragraphs>
  <Slides>25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Times New Roman</vt:lpstr>
      <vt:lpstr>Arial</vt:lpstr>
      <vt:lpstr>Calibri</vt:lpstr>
      <vt:lpstr>Wingdings</vt:lpstr>
      <vt:lpstr>Default Design</vt:lpstr>
      <vt:lpstr>          .crashcourse</vt:lpstr>
      <vt:lpstr>Modelica.crashcourse Purpose</vt:lpstr>
      <vt:lpstr>Program</vt:lpstr>
      <vt:lpstr>Introduction to modelica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What is Modelica</vt:lpstr>
      <vt:lpstr>Modelica environments</vt:lpstr>
      <vt:lpstr>Websites</vt:lpstr>
      <vt:lpstr>Fora</vt:lpstr>
      <vt:lpstr>Use of Dymola with KULeuven license</vt:lpstr>
      <vt:lpstr>Getting Started</vt:lpstr>
      <vt:lpstr>Exercises</vt:lpstr>
      <vt:lpstr>Exercise 1</vt:lpstr>
      <vt:lpstr>Exercise 2</vt:lpstr>
      <vt:lpstr>PowerPoint-presentatie</vt:lpstr>
      <vt:lpstr>PowerPoint-presentatie</vt:lpstr>
      <vt:lpstr>PowerPoint-presentatie</vt:lpstr>
      <vt:lpstr>Low-energy office</vt:lpstr>
      <vt:lpstr>PowerPoint-presentatie</vt:lpstr>
      <vt:lpstr>Thank you and enjoy!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Ottelien</cp:lastModifiedBy>
  <cp:revision>116</cp:revision>
  <dcterms:created xsi:type="dcterms:W3CDTF">2004-05-06T09:28:21Z</dcterms:created>
  <dcterms:modified xsi:type="dcterms:W3CDTF">2015-11-18T15:04:03Z</dcterms:modified>
</cp:coreProperties>
</file>