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85" r:id="rId5"/>
    <p:sldId id="286" r:id="rId6"/>
    <p:sldId id="278" r:id="rId7"/>
    <p:sldId id="277" r:id="rId8"/>
    <p:sldId id="271" r:id="rId9"/>
    <p:sldId id="270" r:id="rId10"/>
    <p:sldId id="275" r:id="rId11"/>
    <p:sldId id="273" r:id="rId12"/>
    <p:sldId id="279" r:id="rId13"/>
    <p:sldId id="281" r:id="rId14"/>
    <p:sldId id="282" r:id="rId15"/>
    <p:sldId id="283" r:id="rId16"/>
    <p:sldId id="259" r:id="rId17"/>
    <p:sldId id="284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74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391C4-15C8-4203-98F9-92D6EFD4244E}" type="datetimeFigureOut">
              <a:rPr lang="nl-BE" smtClean="0"/>
              <a:t>28/05/2018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898F3-2B77-4BCF-9960-2E8C7EC5ABD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139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042F2-EA58-468C-A197-2F838C52C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97794F1-BC0B-43F6-9033-68F0A9579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8FF397A-3AEB-4A09-868E-83EC8F5D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66A3-1AEC-4CB8-B378-2D8F35C40D2D}" type="datetime1">
              <a:rPr lang="nl-BE" smtClean="0"/>
              <a:t>28/05/2018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1180695-B630-4635-BA9B-02D1D639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5B1058-8473-4DA0-B3FA-2595551D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00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B5995-8916-4637-8DCE-6BABD1F0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E6183FB-81EC-454D-87AA-B4E80D42D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A04DC68-8686-455E-97F3-9E11671A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4BE6-2107-4302-AAA7-B673205D454F}" type="datetime1">
              <a:rPr lang="nl-BE" smtClean="0"/>
              <a:t>28/05/2018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D375AE-059A-49F9-A004-A3D01AB3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175C8E-1CD0-44E7-AEF1-CEF6B581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80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F81084B-CC20-4CDE-BDCE-DC31BD478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F3DC5DD-A2E1-44D0-9934-9B29F8EF3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3802C02-13CE-4424-9A86-4E924B07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DB2A-557B-42A8-8E9A-6F81D1215ED3}" type="datetime1">
              <a:rPr lang="nl-BE" smtClean="0"/>
              <a:t>28/05/2018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BBE88E-9987-44E1-BA94-DFDFED60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4E0E20B-733E-467F-B786-29F63D1B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5086A-D284-44AE-9F1A-B59DF503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6B06AA-4E13-48CD-8420-E672E64DC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574067D-4830-4A4B-BDFE-D8701549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6D88-B4C0-4AD5-A4E5-CA96741F6175}" type="datetime1">
              <a:rPr lang="nl-BE" smtClean="0"/>
              <a:t>28/05/2018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84A8FBC-8721-44D2-8E85-5110D7CE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778ACE1-4C74-48BA-AD1B-E49BA9BC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05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24F3B-8B9A-4B11-B8F5-D4FAE0BF3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5899FB-AB03-470F-94EB-FBD9B54BB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E5A470-9A9C-40F2-9AA5-260B8FEB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E469-8597-4C73-80C8-24521C522658}" type="datetime1">
              <a:rPr lang="nl-BE" smtClean="0"/>
              <a:t>28/05/2018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AF5A6C6-2429-459A-B7B7-90D8A9FD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37BE66-3B87-430A-B457-A1498A89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084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52F303-22D0-428A-AAEF-2F24EC3CD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11A84B-7963-43BA-A28F-E84919076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A6F9765-355C-4A95-8589-3327BE4EB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4D4B77D-C1DE-4016-A58A-BE7879FD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72E7-6649-4FF9-8F05-C335F89957F5}" type="datetime1">
              <a:rPr lang="nl-BE" smtClean="0"/>
              <a:t>28/05/2018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25C79E4-9640-40EF-976C-D8C8DABD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B6A5444-876D-4DBC-8C88-78DC5903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303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58F04A-8D90-47FE-AC35-A7F00602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933AA0C-EDDD-4745-96A4-DC348AEE6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1F563E3-32CE-402B-9F08-DC5290F03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F3DDA6D-56F7-45AE-835F-069E7B473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28261FB-A9DE-43F6-B648-C5EBE0A41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FC2EF8F-BA7F-4BAF-AD6C-4202AC8C5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77D5-8A99-4CA1-BB37-269466C92829}" type="datetime1">
              <a:rPr lang="nl-BE" smtClean="0"/>
              <a:t>28/05/2018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80438D7-6209-410D-990E-82BF10C2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51CECC1-57FA-4EAE-BE2C-E4357420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914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1258C-771B-4012-B7E8-B1F612C7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1238E32-19BF-469B-A85C-457D293E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61F0-D816-457B-BEB4-5A5E3E0E87CC}" type="datetime1">
              <a:rPr lang="nl-BE" smtClean="0"/>
              <a:t>28/05/2018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B511163-9C54-4FF3-B9E3-899C2B982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6588293-E31D-42A9-89DB-F001D1F6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09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8AB093D-F88A-4B8B-A3F0-CD820A82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31B6-F6DA-41A3-95F7-957FC2BA58A8}" type="datetime1">
              <a:rPr lang="nl-BE" smtClean="0"/>
              <a:t>28/05/2018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414CC51-F5A7-4E01-9C75-605763D2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4973373-CDC9-48CA-8F28-381551BB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709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DCA2D-7FC1-44FB-AA15-DFCBE06BE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B63CA2-99E1-4582-B839-8B5F978AA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2A78E75-D9DA-4CDA-9FC8-A9B376006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839398E-6F31-4910-B110-44F15D93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6F42-FC77-48AE-BBF6-D9D89B983E30}" type="datetime1">
              <a:rPr lang="nl-BE" smtClean="0"/>
              <a:t>28/05/2018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A98434A-3326-4AD4-966B-EF5208EB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E3B6814-D4EF-461B-B78B-65053C13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083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C1C59-4B09-438B-800D-14C39F66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EA31D25-AA40-4BF9-89EA-2B28B9BEF8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C79541E-2207-439D-9EC9-98B585AEB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5AF88A9-30EF-48AD-B6BC-ACDEBF2C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1F80-7D09-462A-BF70-0DF596975F78}" type="datetime1">
              <a:rPr lang="nl-BE" smtClean="0"/>
              <a:t>28/05/2018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1D1B4E3-4B4A-469B-8FC8-7259FC76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2172DD3-1698-44B4-96FE-F5858F23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73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C340546-80BB-4144-BB76-42BA74335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461BA73-65D6-47E4-A247-274FC8A10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903FF31-C3D8-4278-AEA0-B37150CFE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079CE-FF52-4384-ADF8-E0251F4B552E}" type="datetime1">
              <a:rPr lang="nl-BE" smtClean="0"/>
              <a:t>28/05/2018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F196D1C-7EBE-4042-A2FB-DEEA5A4A8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38BB702-7090-4357-A2BC-BCC41D8EE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0DAE8-FB9D-4BC1-863A-E395877299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712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8A9301-075E-4CB2-AAA1-E4F5A2760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Meeting 14	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A814D9C-1FD1-42AB-A38E-FBE508D908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Monday</a:t>
            </a:r>
            <a:r>
              <a:rPr lang="nl-BE" dirty="0"/>
              <a:t> 28/05/2018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DB340A8-44D7-47F5-BB8B-B0BF103F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197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687A7-C1BA-46BC-AE00-3D5871DF7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LES </a:t>
            </a:r>
            <a:r>
              <a:rPr lang="nl-BE" dirty="0" err="1"/>
              <a:t>superposition</a:t>
            </a:r>
            <a:r>
              <a:rPr lang="nl-BE" dirty="0"/>
              <a:t> – </a:t>
            </a:r>
            <a:r>
              <a:rPr lang="nl-BE" dirty="0" err="1"/>
              <a:t>decreasing</a:t>
            </a:r>
            <a:r>
              <a:rPr lang="nl-BE" dirty="0"/>
              <a:t> CF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EB04A82-BBB1-4EDC-A618-1D3E4895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10</a:t>
            </a:fld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7C9E7C0-11F4-4BFA-87B0-1D51929C835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6975" y="1931926"/>
            <a:ext cx="5915025" cy="4638675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65E1FC83-0EF8-485E-AD5B-39E1C0C3980D}"/>
              </a:ext>
            </a:extLst>
          </p:cNvPr>
          <p:cNvSpPr txBox="1"/>
          <p:nvPr/>
        </p:nvSpPr>
        <p:spPr>
          <a:xfrm>
            <a:off x="3280753" y="1452003"/>
            <a:ext cx="539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Wake 1 + </a:t>
            </a:r>
            <a:r>
              <a:rPr lang="nl-BE" b="1" dirty="0"/>
              <a:t>wake 2b</a:t>
            </a:r>
            <a:r>
              <a:rPr lang="nl-BE" dirty="0"/>
              <a:t> + </a:t>
            </a:r>
            <a:r>
              <a:rPr lang="nl-BE" b="1" dirty="0"/>
              <a:t>wake 2b (</a:t>
            </a:r>
            <a:r>
              <a:rPr lang="nl-BE" b="1" dirty="0" err="1"/>
              <a:t>with</a:t>
            </a:r>
            <a:r>
              <a:rPr lang="nl-BE" b="1" dirty="0"/>
              <a:t> </a:t>
            </a:r>
            <a:r>
              <a:rPr lang="nl-BE" b="1" dirty="0" err="1"/>
              <a:t>decreasing</a:t>
            </a:r>
            <a:r>
              <a:rPr lang="nl-BE" b="1" dirty="0"/>
              <a:t> CF)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982B6719-F64E-45FD-9FB1-F2D731F9B83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50" y="1821882"/>
            <a:ext cx="62198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4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687A7-C1BA-46BC-AE00-3D5871DF7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LES </a:t>
            </a:r>
            <a:r>
              <a:rPr lang="nl-BE" dirty="0" err="1"/>
              <a:t>superposition</a:t>
            </a:r>
            <a:r>
              <a:rPr lang="nl-BE" dirty="0"/>
              <a:t> – </a:t>
            </a:r>
            <a:r>
              <a:rPr lang="nl-BE" dirty="0" err="1"/>
              <a:t>increasing</a:t>
            </a:r>
            <a:r>
              <a:rPr lang="nl-BE" dirty="0"/>
              <a:t> CF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EB04A82-BBB1-4EDC-A618-1D3E4895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11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D31F3CD-E524-4501-9B06-70AF8A321F9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19825" y="1995285"/>
            <a:ext cx="5972175" cy="4676775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17ADFDF9-899D-46D8-BFA3-26AB19AE3407}"/>
              </a:ext>
            </a:extLst>
          </p:cNvPr>
          <p:cNvSpPr txBox="1"/>
          <p:nvPr/>
        </p:nvSpPr>
        <p:spPr>
          <a:xfrm>
            <a:off x="3280753" y="1452003"/>
            <a:ext cx="539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Wake 1 + </a:t>
            </a:r>
            <a:r>
              <a:rPr lang="nl-BE" b="1" dirty="0"/>
              <a:t>wake 2b</a:t>
            </a:r>
            <a:r>
              <a:rPr lang="nl-BE" dirty="0"/>
              <a:t> + </a:t>
            </a:r>
            <a:r>
              <a:rPr lang="nl-BE" b="1" dirty="0"/>
              <a:t>wake 2b (</a:t>
            </a:r>
            <a:r>
              <a:rPr lang="nl-BE" b="1" dirty="0" err="1"/>
              <a:t>with</a:t>
            </a:r>
            <a:r>
              <a:rPr lang="nl-BE" b="1" dirty="0"/>
              <a:t> </a:t>
            </a:r>
            <a:r>
              <a:rPr lang="nl-BE" b="1" dirty="0" err="1"/>
              <a:t>increasing</a:t>
            </a:r>
            <a:r>
              <a:rPr lang="nl-BE" b="1" dirty="0"/>
              <a:t> CF)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F0D4086A-5240-4993-9EFB-341DA14970D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500" y="2005012"/>
            <a:ext cx="60293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7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13171-DEE8-40D3-837A-7DEBD5EA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LES </a:t>
            </a:r>
            <a:r>
              <a:rPr lang="nl-BE" dirty="0" err="1"/>
              <a:t>superposition</a:t>
            </a:r>
            <a:r>
              <a:rPr lang="nl-BE" dirty="0"/>
              <a:t> – U0=11,2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14340EE-B1F8-4526-BA9E-D7F983B0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12</a:t>
            </a:fld>
            <a:endParaRPr lang="nl-BE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655ECAE2-5219-4FB3-AF19-B93E1B06D8F4}"/>
              </a:ext>
            </a:extLst>
          </p:cNvPr>
          <p:cNvSpPr txBox="1"/>
          <p:nvPr/>
        </p:nvSpPr>
        <p:spPr>
          <a:xfrm>
            <a:off x="3280753" y="1452003"/>
            <a:ext cx="539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Wake 2 + </a:t>
            </a:r>
            <a:r>
              <a:rPr lang="nl-BE" b="1" dirty="0"/>
              <a:t>wake 3 </a:t>
            </a:r>
            <a:r>
              <a:rPr lang="nl-BE" dirty="0"/>
              <a:t>+ </a:t>
            </a:r>
            <a:r>
              <a:rPr lang="nl-BE" b="1" dirty="0"/>
              <a:t>wake 3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68A5B23F-94C3-4B27-BE8C-1A2665BB695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00" y="1886659"/>
            <a:ext cx="6153150" cy="46863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80CDDA5-6CE7-4977-8A5B-9466B51226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t="3181" b="1827"/>
          <a:stretch/>
        </p:blipFill>
        <p:spPr>
          <a:xfrm>
            <a:off x="6229350" y="1994963"/>
            <a:ext cx="5962650" cy="4469692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71887C3B-5F10-4E6C-93AD-6EB76BF4BC18}"/>
              </a:ext>
            </a:extLst>
          </p:cNvPr>
          <p:cNvSpPr txBox="1"/>
          <p:nvPr/>
        </p:nvSpPr>
        <p:spPr>
          <a:xfrm>
            <a:off x="7626485" y="457200"/>
            <a:ext cx="4357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</a:rPr>
              <a:t>TI </a:t>
            </a:r>
            <a:r>
              <a:rPr lang="nl-BE" dirty="0" err="1">
                <a:solidFill>
                  <a:srgbClr val="FF0000"/>
                </a:solidFill>
              </a:rPr>
              <a:t>should</a:t>
            </a:r>
            <a:r>
              <a:rPr lang="nl-BE" dirty="0">
                <a:solidFill>
                  <a:srgbClr val="FF0000"/>
                </a:solidFill>
              </a:rPr>
              <a:t> </a:t>
            </a:r>
            <a:r>
              <a:rPr lang="nl-BE" dirty="0" err="1">
                <a:solidFill>
                  <a:srgbClr val="FF0000"/>
                </a:solidFill>
              </a:rPr>
              <a:t>be</a:t>
            </a:r>
            <a:r>
              <a:rPr lang="nl-BE" dirty="0">
                <a:solidFill>
                  <a:srgbClr val="FF0000"/>
                </a:solidFill>
              </a:rPr>
              <a:t> </a:t>
            </a:r>
            <a:r>
              <a:rPr lang="nl-BE" dirty="0" err="1">
                <a:solidFill>
                  <a:srgbClr val="FF0000"/>
                </a:solidFill>
              </a:rPr>
              <a:t>higher</a:t>
            </a:r>
            <a:endParaRPr lang="nl-BE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dirty="0">
                <a:solidFill>
                  <a:srgbClr val="FF0000"/>
                </a:solidFill>
                <a:sym typeface="Wingdings" panose="05000000000000000000" pitchFamily="2" charset="2"/>
              </a:rPr>
              <a:t>Deficit </a:t>
            </a:r>
            <a:r>
              <a:rPr lang="nl-BE" dirty="0" err="1">
                <a:solidFill>
                  <a:srgbClr val="FF0000"/>
                </a:solidFill>
                <a:sym typeface="Wingdings" panose="05000000000000000000" pitchFamily="2" charset="2"/>
              </a:rPr>
              <a:t>will</a:t>
            </a:r>
            <a:r>
              <a:rPr lang="nl-B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nl-BE" dirty="0" err="1">
                <a:solidFill>
                  <a:srgbClr val="FF0000"/>
                </a:solidFill>
                <a:sym typeface="Wingdings" panose="05000000000000000000" pitchFamily="2" charset="2"/>
              </a:rPr>
              <a:t>be</a:t>
            </a:r>
            <a:r>
              <a:rPr lang="nl-B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nl-BE" dirty="0" err="1">
                <a:solidFill>
                  <a:srgbClr val="FF0000"/>
                </a:solidFill>
                <a:sym typeface="Wingdings" panose="05000000000000000000" pitchFamily="2" charset="2"/>
              </a:rPr>
              <a:t>lower</a:t>
            </a:r>
            <a:r>
              <a:rPr lang="nl-B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dirty="0">
                <a:solidFill>
                  <a:srgbClr val="FF0000"/>
                </a:solidFill>
                <a:sym typeface="Wingdings" panose="05000000000000000000" pitchFamily="2" charset="2"/>
              </a:rPr>
              <a:t>Max deficit </a:t>
            </a:r>
            <a:r>
              <a:rPr lang="nl-BE" dirty="0" err="1">
                <a:solidFill>
                  <a:srgbClr val="FF0000"/>
                </a:solidFill>
                <a:sym typeface="Wingdings" panose="05000000000000000000" pitchFamily="2" charset="2"/>
              </a:rPr>
              <a:t>will</a:t>
            </a:r>
            <a:r>
              <a:rPr lang="nl-B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nl-BE" dirty="0" err="1">
                <a:solidFill>
                  <a:srgbClr val="FF0000"/>
                </a:solidFill>
                <a:sym typeface="Wingdings" panose="05000000000000000000" pitchFamily="2" charset="2"/>
              </a:rPr>
              <a:t>occur</a:t>
            </a:r>
            <a:r>
              <a:rPr lang="nl-BE" dirty="0">
                <a:solidFill>
                  <a:srgbClr val="FF0000"/>
                </a:solidFill>
                <a:sym typeface="Wingdings" panose="05000000000000000000" pitchFamily="2" charset="2"/>
              </a:rPr>
              <a:t> at smaller x/D</a:t>
            </a:r>
            <a:endParaRPr lang="nl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521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13171-DEE8-40D3-837A-7DEBD5EA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LES </a:t>
            </a:r>
            <a:r>
              <a:rPr lang="nl-BE" dirty="0" err="1"/>
              <a:t>superposition</a:t>
            </a:r>
            <a:r>
              <a:rPr lang="nl-BE" dirty="0"/>
              <a:t> – U0=11,2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14340EE-B1F8-4526-BA9E-D7F983B0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13</a:t>
            </a:fld>
            <a:endParaRPr lang="nl-BE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655ECAE2-5219-4FB3-AF19-B93E1B06D8F4}"/>
              </a:ext>
            </a:extLst>
          </p:cNvPr>
          <p:cNvSpPr txBox="1"/>
          <p:nvPr/>
        </p:nvSpPr>
        <p:spPr>
          <a:xfrm>
            <a:off x="3280753" y="1452003"/>
            <a:ext cx="539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Wake 2 + </a:t>
            </a:r>
            <a:r>
              <a:rPr lang="nl-BE" b="1" dirty="0"/>
              <a:t>wake 2b </a:t>
            </a:r>
            <a:r>
              <a:rPr lang="nl-BE" dirty="0"/>
              <a:t>+ </a:t>
            </a:r>
            <a:r>
              <a:rPr lang="nl-BE" b="1" dirty="0"/>
              <a:t>wake 2b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5C6DFA3-2EFE-487C-B622-F76C5A14224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8575" y="1821335"/>
            <a:ext cx="6124575" cy="457200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99ED2EE7-DFC5-4A29-AE53-D71B41D969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t="1970" b="1837"/>
          <a:stretch/>
        </p:blipFill>
        <p:spPr>
          <a:xfrm>
            <a:off x="6096000" y="1821335"/>
            <a:ext cx="5924550" cy="4572000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F42D9E10-335C-4255-9EEC-B713CAE926E8}"/>
              </a:ext>
            </a:extLst>
          </p:cNvPr>
          <p:cNvSpPr txBox="1"/>
          <p:nvPr/>
        </p:nvSpPr>
        <p:spPr>
          <a:xfrm>
            <a:off x="7626485" y="457200"/>
            <a:ext cx="4357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</a:rPr>
              <a:t>CT </a:t>
            </a:r>
            <a:r>
              <a:rPr lang="nl-BE" dirty="0" err="1">
                <a:solidFill>
                  <a:srgbClr val="FF0000"/>
                </a:solidFill>
              </a:rPr>
              <a:t>should</a:t>
            </a:r>
            <a:r>
              <a:rPr lang="nl-BE" dirty="0">
                <a:solidFill>
                  <a:srgbClr val="FF0000"/>
                </a:solidFill>
              </a:rPr>
              <a:t> </a:t>
            </a:r>
            <a:r>
              <a:rPr lang="nl-BE" dirty="0" err="1">
                <a:solidFill>
                  <a:srgbClr val="FF0000"/>
                </a:solidFill>
              </a:rPr>
              <a:t>be</a:t>
            </a:r>
            <a:r>
              <a:rPr lang="nl-BE" dirty="0">
                <a:solidFill>
                  <a:srgbClr val="FF0000"/>
                </a:solidFill>
              </a:rPr>
              <a:t> </a:t>
            </a:r>
            <a:r>
              <a:rPr lang="nl-BE" dirty="0" err="1">
                <a:solidFill>
                  <a:srgbClr val="FF0000"/>
                </a:solidFill>
              </a:rPr>
              <a:t>higher</a:t>
            </a:r>
            <a:endParaRPr lang="nl-BE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dirty="0" err="1">
                <a:solidFill>
                  <a:srgbClr val="FF0000"/>
                </a:solidFill>
                <a:sym typeface="Wingdings" panose="05000000000000000000" pitchFamily="2" charset="2"/>
              </a:rPr>
              <a:t>Higher</a:t>
            </a:r>
            <a:r>
              <a:rPr lang="nl-BE" dirty="0">
                <a:solidFill>
                  <a:srgbClr val="FF0000"/>
                </a:solidFill>
                <a:sym typeface="Wingdings" panose="05000000000000000000" pitchFamily="2" charset="2"/>
              </a:rPr>
              <a:t> deficit</a:t>
            </a:r>
          </a:p>
          <a:p>
            <a:r>
              <a:rPr lang="nl-BE" dirty="0">
                <a:solidFill>
                  <a:srgbClr val="FF0000"/>
                </a:solidFill>
                <a:sym typeface="Wingdings" panose="05000000000000000000" pitchFamily="2" charset="2"/>
              </a:rPr>
              <a:t>TI is correct</a:t>
            </a:r>
          </a:p>
          <a:p>
            <a:r>
              <a:rPr lang="nl-BE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nl-BE" dirty="0" err="1">
                <a:solidFill>
                  <a:srgbClr val="FF0000"/>
                </a:solidFill>
                <a:sym typeface="Wingdings" panose="05000000000000000000" pitchFamily="2" charset="2"/>
              </a:rPr>
              <a:t>Good</a:t>
            </a:r>
            <a:r>
              <a:rPr lang="nl-BE" dirty="0">
                <a:solidFill>
                  <a:srgbClr val="FF0000"/>
                </a:solidFill>
                <a:sym typeface="Wingdings" panose="05000000000000000000" pitchFamily="2" charset="2"/>
              </a:rPr>
              <a:t> trend</a:t>
            </a:r>
            <a:endParaRPr lang="nl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27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13171-DEE8-40D3-837A-7DEBD5EA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LES </a:t>
            </a:r>
            <a:r>
              <a:rPr lang="nl-BE" dirty="0" err="1"/>
              <a:t>superposition</a:t>
            </a:r>
            <a:r>
              <a:rPr lang="nl-BE" dirty="0"/>
              <a:t> – U0=11,2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14340EE-B1F8-4526-BA9E-D7F983B0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14</a:t>
            </a:fld>
            <a:endParaRPr lang="nl-BE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655ECAE2-5219-4FB3-AF19-B93E1B06D8F4}"/>
              </a:ext>
            </a:extLst>
          </p:cNvPr>
          <p:cNvSpPr txBox="1"/>
          <p:nvPr/>
        </p:nvSpPr>
        <p:spPr>
          <a:xfrm>
            <a:off x="3280753" y="1452003"/>
            <a:ext cx="539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Wake 2 + </a:t>
            </a:r>
            <a:r>
              <a:rPr lang="nl-BE" b="1" dirty="0"/>
              <a:t>wake 2b </a:t>
            </a:r>
            <a:r>
              <a:rPr lang="nl-BE" dirty="0"/>
              <a:t>+ </a:t>
            </a:r>
            <a:r>
              <a:rPr lang="nl-BE" b="1" dirty="0"/>
              <a:t>wake 2b (</a:t>
            </a:r>
            <a:r>
              <a:rPr lang="nl-BE" b="1" dirty="0" err="1"/>
              <a:t>with</a:t>
            </a:r>
            <a:r>
              <a:rPr lang="nl-BE" b="1" dirty="0"/>
              <a:t> </a:t>
            </a:r>
            <a:r>
              <a:rPr lang="nl-BE" b="1" dirty="0" err="1"/>
              <a:t>increasing</a:t>
            </a:r>
            <a:r>
              <a:rPr lang="nl-BE" b="1" dirty="0"/>
              <a:t> CF)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9A23971D-6914-448B-8038-D83F44B794D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" y="1852612"/>
            <a:ext cx="6057900" cy="46863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F4F900FF-EEFE-43E3-A592-1FE3D797EB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81725" y="1852612"/>
            <a:ext cx="5972175" cy="4638675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BF4605A9-A57F-412A-ABE9-2262004E9305}"/>
              </a:ext>
            </a:extLst>
          </p:cNvPr>
          <p:cNvSpPr txBox="1"/>
          <p:nvPr/>
        </p:nvSpPr>
        <p:spPr>
          <a:xfrm>
            <a:off x="7918314" y="477367"/>
            <a:ext cx="435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</a:rPr>
              <a:t>Trend </a:t>
            </a:r>
            <a:r>
              <a:rPr lang="nl-BE" dirty="0" err="1">
                <a:solidFill>
                  <a:srgbClr val="FF0000"/>
                </a:solidFill>
              </a:rPr>
              <a:t>good</a:t>
            </a:r>
            <a:r>
              <a:rPr lang="nl-BE" dirty="0">
                <a:solidFill>
                  <a:srgbClr val="FF0000"/>
                </a:solidFill>
              </a:rPr>
              <a:t> </a:t>
            </a:r>
            <a:r>
              <a:rPr lang="nl-BE" dirty="0" err="1">
                <a:solidFill>
                  <a:srgbClr val="FF0000"/>
                </a:solidFill>
              </a:rPr>
              <a:t>because</a:t>
            </a:r>
            <a:r>
              <a:rPr lang="nl-BE" dirty="0">
                <a:solidFill>
                  <a:srgbClr val="FF0000"/>
                </a:solidFill>
              </a:rPr>
              <a:t> of TI</a:t>
            </a:r>
          </a:p>
        </p:txBody>
      </p:sp>
    </p:spTree>
    <p:extLst>
      <p:ext uri="{BB962C8B-B14F-4D97-AF65-F5344CB8AC3E}">
        <p14:creationId xmlns:p14="http://schemas.microsoft.com/office/powerpoint/2010/main" val="349311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13171-DEE8-40D3-837A-7DEBD5EA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LES </a:t>
            </a:r>
            <a:r>
              <a:rPr lang="nl-BE" dirty="0" err="1"/>
              <a:t>superposition</a:t>
            </a:r>
            <a:r>
              <a:rPr lang="nl-BE" dirty="0"/>
              <a:t> – U0=11,2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14340EE-B1F8-4526-BA9E-D7F983B0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15</a:t>
            </a:fld>
            <a:endParaRPr lang="nl-BE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655ECAE2-5219-4FB3-AF19-B93E1B06D8F4}"/>
              </a:ext>
            </a:extLst>
          </p:cNvPr>
          <p:cNvSpPr txBox="1"/>
          <p:nvPr/>
        </p:nvSpPr>
        <p:spPr>
          <a:xfrm>
            <a:off x="3280753" y="1452003"/>
            <a:ext cx="539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Wake 2 + </a:t>
            </a:r>
            <a:r>
              <a:rPr lang="nl-BE" b="1" dirty="0"/>
              <a:t>wake 2b </a:t>
            </a:r>
            <a:r>
              <a:rPr lang="nl-BE" dirty="0"/>
              <a:t>+ </a:t>
            </a:r>
            <a:r>
              <a:rPr lang="nl-BE" b="1" dirty="0"/>
              <a:t>wake 2b (</a:t>
            </a:r>
            <a:r>
              <a:rPr lang="nl-BE" b="1" dirty="0" err="1"/>
              <a:t>with</a:t>
            </a:r>
            <a:r>
              <a:rPr lang="nl-BE" b="1" dirty="0"/>
              <a:t> </a:t>
            </a:r>
            <a:r>
              <a:rPr lang="nl-BE" b="1" dirty="0" err="1"/>
              <a:t>decreasing</a:t>
            </a:r>
            <a:r>
              <a:rPr lang="nl-BE" b="1" dirty="0"/>
              <a:t> CF)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41868F-F913-4F4C-AE58-59EEEADD3E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25" y="1817130"/>
            <a:ext cx="6048375" cy="454342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E0F86DFC-70AF-45A5-A829-29FA1930C51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68552" y="1817130"/>
            <a:ext cx="5905500" cy="4638675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F16781FD-E963-4D70-B885-20B77B8B0DFB}"/>
              </a:ext>
            </a:extLst>
          </p:cNvPr>
          <p:cNvSpPr txBox="1"/>
          <p:nvPr/>
        </p:nvSpPr>
        <p:spPr>
          <a:xfrm>
            <a:off x="7626485" y="457200"/>
            <a:ext cx="4357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</a:rPr>
              <a:t>Trend </a:t>
            </a:r>
            <a:r>
              <a:rPr lang="nl-BE" dirty="0" err="1">
                <a:solidFill>
                  <a:srgbClr val="FF0000"/>
                </a:solidFill>
              </a:rPr>
              <a:t>good</a:t>
            </a:r>
            <a:r>
              <a:rPr lang="nl-BE" dirty="0">
                <a:solidFill>
                  <a:srgbClr val="FF0000"/>
                </a:solidFill>
              </a:rPr>
              <a:t> </a:t>
            </a:r>
            <a:r>
              <a:rPr lang="nl-BE" dirty="0" err="1">
                <a:solidFill>
                  <a:srgbClr val="FF0000"/>
                </a:solidFill>
              </a:rPr>
              <a:t>because</a:t>
            </a:r>
            <a:r>
              <a:rPr lang="nl-BE" dirty="0">
                <a:solidFill>
                  <a:srgbClr val="FF0000"/>
                </a:solidFill>
              </a:rPr>
              <a:t> of TI</a:t>
            </a:r>
          </a:p>
          <a:p>
            <a:r>
              <a:rPr lang="nl-BE" dirty="0" err="1">
                <a:solidFill>
                  <a:srgbClr val="FF0000"/>
                </a:solidFill>
              </a:rPr>
              <a:t>Gives</a:t>
            </a:r>
            <a:r>
              <a:rPr lang="nl-BE" dirty="0">
                <a:solidFill>
                  <a:srgbClr val="FF0000"/>
                </a:solidFill>
              </a:rPr>
              <a:t> </a:t>
            </a:r>
            <a:r>
              <a:rPr lang="nl-BE" dirty="0" err="1">
                <a:solidFill>
                  <a:srgbClr val="FF0000"/>
                </a:solidFill>
              </a:rPr>
              <a:t>good</a:t>
            </a:r>
            <a:r>
              <a:rPr lang="nl-BE" dirty="0">
                <a:solidFill>
                  <a:srgbClr val="FF0000"/>
                </a:solidFill>
              </a:rPr>
              <a:t> </a:t>
            </a:r>
            <a:r>
              <a:rPr lang="nl-BE" dirty="0" err="1">
                <a:solidFill>
                  <a:srgbClr val="FF0000"/>
                </a:solidFill>
              </a:rPr>
              <a:t>results</a:t>
            </a:r>
            <a:r>
              <a:rPr lang="nl-BE" dirty="0">
                <a:solidFill>
                  <a:srgbClr val="FF0000"/>
                </a:solidFill>
              </a:rPr>
              <a:t> </a:t>
            </a:r>
            <a:r>
              <a:rPr lang="nl-BE" dirty="0" err="1">
                <a:solidFill>
                  <a:srgbClr val="FF0000"/>
                </a:solidFill>
              </a:rPr>
              <a:t>for</a:t>
            </a:r>
            <a:r>
              <a:rPr lang="nl-BE" dirty="0">
                <a:solidFill>
                  <a:srgbClr val="FF0000"/>
                </a:solidFill>
              </a:rPr>
              <a:t> </a:t>
            </a:r>
            <a:r>
              <a:rPr lang="nl-BE" dirty="0" err="1">
                <a:solidFill>
                  <a:srgbClr val="FF0000"/>
                </a:solidFill>
              </a:rPr>
              <a:t>linear</a:t>
            </a:r>
            <a:r>
              <a:rPr lang="nl-BE" dirty="0">
                <a:solidFill>
                  <a:srgbClr val="FF0000"/>
                </a:solidFill>
              </a:rPr>
              <a:t> </a:t>
            </a:r>
            <a:r>
              <a:rPr lang="nl-BE" dirty="0" err="1">
                <a:solidFill>
                  <a:srgbClr val="FF0000"/>
                </a:solidFill>
              </a:rPr>
              <a:t>superposition</a:t>
            </a:r>
            <a:endParaRPr lang="nl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183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3E59B-001A-43FB-A25D-EE4E7745E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Comparison</a:t>
            </a:r>
            <a:r>
              <a:rPr lang="nl-BE" dirty="0"/>
              <a:t>: Park - 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E75CA8-8BC6-4C2D-B915-0020DF331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U0=14 m/s</a:t>
            </a:r>
          </a:p>
          <a:p>
            <a:r>
              <a:rPr lang="nl-BE" dirty="0"/>
              <a:t>k=0,03</a:t>
            </a:r>
          </a:p>
          <a:p>
            <a:r>
              <a:rPr lang="nl-BE" dirty="0"/>
              <a:t>Wake </a:t>
            </a:r>
            <a:r>
              <a:rPr lang="nl-BE" dirty="0" err="1"/>
              <a:t>reflection</a:t>
            </a:r>
            <a:r>
              <a:rPr lang="nl-BE" dirty="0"/>
              <a:t>: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included</a:t>
            </a:r>
            <a:r>
              <a:rPr lang="nl-BE" dirty="0"/>
              <a:t> as no hub </a:t>
            </a:r>
            <a:r>
              <a:rPr lang="nl-BE" dirty="0" err="1"/>
              <a:t>height</a:t>
            </a:r>
            <a:br>
              <a:rPr lang="nl-BE" dirty="0"/>
            </a:br>
            <a:r>
              <a:rPr lang="nl-BE" dirty="0"/>
              <a:t>(</a:t>
            </a:r>
            <a:r>
              <a:rPr lang="nl-BE" dirty="0" err="1"/>
              <a:t>difference</a:t>
            </a:r>
            <a:r>
              <a:rPr lang="nl-BE" dirty="0"/>
              <a:t> small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quadratic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max deficit </a:t>
            </a:r>
            <a:r>
              <a:rPr lang="nl-BE" dirty="0" err="1"/>
              <a:t>superposition</a:t>
            </a:r>
            <a:r>
              <a:rPr lang="nl-BE" dirty="0"/>
              <a:t>)</a:t>
            </a:r>
          </a:p>
          <a:p>
            <a:r>
              <a:rPr lang="nl-BE" dirty="0"/>
              <a:t>6 cases:</a:t>
            </a:r>
          </a:p>
          <a:p>
            <a:pPr lvl="1"/>
            <a:r>
              <a:rPr lang="nl-BE" dirty="0"/>
              <a:t>3 </a:t>
            </a:r>
            <a:r>
              <a:rPr lang="nl-BE" dirty="0" err="1"/>
              <a:t>superposition</a:t>
            </a:r>
            <a:r>
              <a:rPr lang="nl-BE" dirty="0"/>
              <a:t> </a:t>
            </a:r>
            <a:r>
              <a:rPr lang="nl-BE" dirty="0" err="1"/>
              <a:t>methods</a:t>
            </a:r>
            <a:r>
              <a:rPr lang="nl-BE" dirty="0"/>
              <a:t>: </a:t>
            </a:r>
            <a:r>
              <a:rPr lang="nl-BE" dirty="0" err="1"/>
              <a:t>linear</a:t>
            </a:r>
            <a:r>
              <a:rPr lang="nl-BE" dirty="0"/>
              <a:t>, </a:t>
            </a:r>
            <a:r>
              <a:rPr lang="nl-BE" dirty="0" err="1"/>
              <a:t>quadratic</a:t>
            </a:r>
            <a:r>
              <a:rPr lang="nl-BE" dirty="0"/>
              <a:t>, </a:t>
            </a:r>
            <a:r>
              <a:rPr lang="nl-BE"/>
              <a:t>maximum deficit</a:t>
            </a:r>
            <a:endParaRPr lang="nl-BE" dirty="0"/>
          </a:p>
          <a:p>
            <a:pPr lvl="1"/>
            <a:r>
              <a:rPr lang="nl-BE" dirty="0" err="1"/>
              <a:t>Correction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: </a:t>
            </a:r>
            <a:r>
              <a:rPr lang="nl-BE" dirty="0" err="1"/>
              <a:t>true</a:t>
            </a:r>
            <a:r>
              <a:rPr lang="nl-BE" dirty="0"/>
              <a:t> or </a:t>
            </a:r>
            <a:r>
              <a:rPr lang="nl-BE" dirty="0" err="1"/>
              <a:t>false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A1A492C-4AEE-447E-AE72-7D353A04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430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470B1-2434-49BC-A487-8058FFC1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Comparison</a:t>
            </a:r>
            <a:r>
              <a:rPr lang="nl-BE" dirty="0"/>
              <a:t>: Park - LES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47D7C39-7671-4CEE-B1D6-7B9F79DB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17</a:t>
            </a:fld>
            <a:endParaRPr lang="nl-BE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AF63F3D3-EC5A-4ED0-B3E7-88BDAB09981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5626" y="1406802"/>
            <a:ext cx="9920748" cy="529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07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0C016F-84E3-4D4E-A8EB-E6A25FEB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quantify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wake </a:t>
            </a:r>
            <a:r>
              <a:rPr lang="nl-BE" dirty="0" err="1"/>
              <a:t>differences</a:t>
            </a:r>
            <a:r>
              <a:rPr lang="nl-BE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46258CE-6856-4C47-A294-E4FAC9A8A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nl-BE" dirty="0"/>
              <a:t>7 ratings </a:t>
            </a:r>
            <a:r>
              <a:rPr lang="nl-BE" dirty="0" err="1"/>
              <a:t>based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relative</a:t>
            </a:r>
            <a:r>
              <a:rPr lang="nl-BE" dirty="0"/>
              <a:t> </a:t>
            </a:r>
            <a:r>
              <a:rPr lang="nl-BE" dirty="0" err="1"/>
              <a:t>difference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LES </a:t>
            </a:r>
            <a:r>
              <a:rPr lang="nl-BE" dirty="0" err="1"/>
              <a:t>and</a:t>
            </a:r>
            <a:r>
              <a:rPr lang="nl-BE" dirty="0"/>
              <a:t> Park model</a:t>
            </a:r>
          </a:p>
          <a:p>
            <a:pPr lvl="1"/>
            <a:r>
              <a:rPr lang="nl-BE" dirty="0"/>
              <a:t>Minimum rotor </a:t>
            </a:r>
            <a:r>
              <a:rPr lang="nl-BE" dirty="0" err="1"/>
              <a:t>averaged</a:t>
            </a:r>
            <a:r>
              <a:rPr lang="nl-BE" dirty="0"/>
              <a:t> wind speed</a:t>
            </a:r>
          </a:p>
          <a:p>
            <a:pPr lvl="2"/>
            <a:r>
              <a:rPr lang="nl-BE" dirty="0"/>
              <a:t>Wake 2</a:t>
            </a:r>
          </a:p>
          <a:p>
            <a:pPr lvl="2"/>
            <a:r>
              <a:rPr lang="nl-BE" dirty="0"/>
              <a:t>Wake 3</a:t>
            </a:r>
          </a:p>
          <a:p>
            <a:pPr lvl="1"/>
            <a:r>
              <a:rPr lang="nl-BE" dirty="0" err="1"/>
              <a:t>Mean</a:t>
            </a:r>
            <a:r>
              <a:rPr lang="nl-BE" dirty="0"/>
              <a:t> wind speed field of a wake</a:t>
            </a:r>
          </a:p>
          <a:p>
            <a:pPr lvl="2"/>
            <a:r>
              <a:rPr lang="nl-BE" dirty="0"/>
              <a:t>Wake 2</a:t>
            </a:r>
          </a:p>
          <a:p>
            <a:pPr lvl="2"/>
            <a:r>
              <a:rPr lang="nl-BE" dirty="0"/>
              <a:t>Wake 3</a:t>
            </a:r>
          </a:p>
          <a:p>
            <a:pPr lvl="1"/>
            <a:r>
              <a:rPr lang="nl-BE" dirty="0"/>
              <a:t>Rotor </a:t>
            </a:r>
            <a:r>
              <a:rPr lang="nl-BE" dirty="0" err="1"/>
              <a:t>averaged</a:t>
            </a:r>
            <a:r>
              <a:rPr lang="nl-BE" dirty="0"/>
              <a:t> wind speed at far wake</a:t>
            </a:r>
          </a:p>
          <a:p>
            <a:pPr lvl="2"/>
            <a:r>
              <a:rPr lang="nl-BE" dirty="0"/>
              <a:t>Wake 2</a:t>
            </a:r>
          </a:p>
          <a:p>
            <a:pPr lvl="1"/>
            <a:r>
              <a:rPr lang="nl-BE" dirty="0" err="1"/>
              <a:t>Whole</a:t>
            </a:r>
            <a:r>
              <a:rPr lang="nl-BE" dirty="0"/>
              <a:t> </a:t>
            </a:r>
            <a:r>
              <a:rPr lang="nl-BE" dirty="0" err="1"/>
              <a:t>mean</a:t>
            </a:r>
            <a:r>
              <a:rPr lang="nl-BE" dirty="0"/>
              <a:t> wind speed field</a:t>
            </a:r>
          </a:p>
          <a:p>
            <a:pPr lvl="1"/>
            <a:r>
              <a:rPr lang="nl-BE" dirty="0" err="1"/>
              <a:t>Mean</a:t>
            </a:r>
            <a:r>
              <a:rPr lang="nl-BE" dirty="0"/>
              <a:t> of </a:t>
            </a:r>
            <a:r>
              <a:rPr lang="nl-BE" dirty="0" err="1"/>
              <a:t>slope</a:t>
            </a:r>
            <a:r>
              <a:rPr lang="nl-BE" dirty="0"/>
              <a:t> of rotor </a:t>
            </a:r>
            <a:r>
              <a:rPr lang="nl-BE" dirty="0" err="1"/>
              <a:t>averaged</a:t>
            </a:r>
            <a:r>
              <a:rPr lang="nl-BE" dirty="0"/>
              <a:t> wind speed: </a:t>
            </a:r>
            <a:r>
              <a:rPr lang="nl-BE" dirty="0" err="1"/>
              <a:t>dU</a:t>
            </a:r>
            <a:r>
              <a:rPr lang="nl-BE" dirty="0"/>
              <a:t>/dx (wake recovery)</a:t>
            </a:r>
          </a:p>
          <a:p>
            <a:pPr lvl="2"/>
            <a:r>
              <a:rPr lang="nl-BE" dirty="0"/>
              <a:t>Wake 2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ACF4A4A-3A76-4670-9949-53BBCE15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512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6C0524-CD30-4836-BD35-B658C8BD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quantify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wake </a:t>
            </a:r>
            <a:r>
              <a:rPr lang="nl-BE" dirty="0" err="1"/>
              <a:t>differences</a:t>
            </a:r>
            <a:r>
              <a:rPr lang="nl-BE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4EFA9D-7BF6-41DB-9C91-7CA6664E8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285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7 ratings </a:t>
            </a:r>
            <a:r>
              <a:rPr lang="nl-BE" dirty="0" err="1"/>
              <a:t>based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relative</a:t>
            </a:r>
            <a:r>
              <a:rPr lang="nl-BE" dirty="0"/>
              <a:t> </a:t>
            </a:r>
            <a:r>
              <a:rPr lang="nl-BE" dirty="0" err="1"/>
              <a:t>difference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LES </a:t>
            </a:r>
            <a:r>
              <a:rPr lang="nl-BE" dirty="0" err="1"/>
              <a:t>and</a:t>
            </a:r>
            <a:r>
              <a:rPr lang="nl-BE" dirty="0"/>
              <a:t> Park model</a:t>
            </a:r>
          </a:p>
          <a:p>
            <a:pPr marL="87313" lvl="1" indent="0">
              <a:buNone/>
            </a:pPr>
            <a:r>
              <a:rPr lang="nl-BE" b="1" dirty="0"/>
              <a:t>Minimum rotor </a:t>
            </a:r>
            <a:r>
              <a:rPr lang="nl-BE" b="1" dirty="0" err="1"/>
              <a:t>averaged</a:t>
            </a:r>
            <a:r>
              <a:rPr lang="nl-BE" b="1" dirty="0"/>
              <a:t> wind speed</a:t>
            </a:r>
          </a:p>
          <a:p>
            <a:pPr marL="87313" lvl="2" indent="360363">
              <a:buNone/>
            </a:pPr>
            <a:r>
              <a:rPr lang="nl-BE" b="1" dirty="0"/>
              <a:t>1) Wake 2</a:t>
            </a:r>
          </a:p>
          <a:p>
            <a:pPr marL="87313" lvl="2" indent="360363">
              <a:buNone/>
            </a:pPr>
            <a:r>
              <a:rPr lang="nl-BE" b="1" dirty="0"/>
              <a:t>2) Wake 3</a:t>
            </a:r>
          </a:p>
          <a:p>
            <a:pPr marL="87313" lvl="1" indent="0">
              <a:buNone/>
            </a:pPr>
            <a:r>
              <a:rPr lang="nl-BE" dirty="0" err="1"/>
              <a:t>Mean</a:t>
            </a:r>
            <a:r>
              <a:rPr lang="nl-BE" dirty="0"/>
              <a:t> wind speed field of a wake</a:t>
            </a:r>
          </a:p>
          <a:p>
            <a:pPr marL="87313" lvl="2" indent="360363">
              <a:buNone/>
            </a:pPr>
            <a:r>
              <a:rPr lang="nl-BE" dirty="0"/>
              <a:t>3) Wake 2</a:t>
            </a:r>
          </a:p>
          <a:p>
            <a:pPr marL="87313" lvl="2" indent="360363">
              <a:buNone/>
            </a:pPr>
            <a:r>
              <a:rPr lang="nl-BE" dirty="0"/>
              <a:t>4) Wake 3</a:t>
            </a:r>
          </a:p>
          <a:p>
            <a:pPr marL="87313" lvl="1" indent="0">
              <a:buNone/>
            </a:pPr>
            <a:r>
              <a:rPr lang="nl-BE" dirty="0"/>
              <a:t>Rotor </a:t>
            </a:r>
            <a:r>
              <a:rPr lang="nl-BE" dirty="0" err="1"/>
              <a:t>averaged</a:t>
            </a:r>
            <a:r>
              <a:rPr lang="nl-BE" dirty="0"/>
              <a:t> wind speed at far wake</a:t>
            </a:r>
          </a:p>
          <a:p>
            <a:pPr marL="87313" lvl="2" indent="360363">
              <a:buNone/>
            </a:pPr>
            <a:r>
              <a:rPr lang="nl-BE" dirty="0"/>
              <a:t>5) Wake 2</a:t>
            </a:r>
          </a:p>
          <a:p>
            <a:pPr marL="87313" lvl="1" indent="0">
              <a:buNone/>
            </a:pPr>
            <a:r>
              <a:rPr lang="nl-BE" dirty="0"/>
              <a:t>6) </a:t>
            </a:r>
            <a:r>
              <a:rPr lang="nl-BE" dirty="0" err="1"/>
              <a:t>Whole</a:t>
            </a:r>
            <a:r>
              <a:rPr lang="nl-BE" dirty="0"/>
              <a:t> </a:t>
            </a:r>
            <a:r>
              <a:rPr lang="nl-BE" dirty="0" err="1"/>
              <a:t>mean</a:t>
            </a:r>
            <a:r>
              <a:rPr lang="nl-BE" dirty="0"/>
              <a:t> wind speed field</a:t>
            </a:r>
          </a:p>
          <a:p>
            <a:pPr marL="87313" lvl="1" indent="0">
              <a:buNone/>
            </a:pPr>
            <a:r>
              <a:rPr lang="nl-BE" dirty="0" err="1"/>
              <a:t>Mean</a:t>
            </a:r>
            <a:r>
              <a:rPr lang="nl-BE" dirty="0"/>
              <a:t> of </a:t>
            </a:r>
            <a:r>
              <a:rPr lang="nl-BE" dirty="0" err="1"/>
              <a:t>slope</a:t>
            </a:r>
            <a:r>
              <a:rPr lang="nl-BE" dirty="0"/>
              <a:t> of rotor </a:t>
            </a:r>
            <a:r>
              <a:rPr lang="nl-BE" dirty="0" err="1"/>
              <a:t>averaged</a:t>
            </a:r>
            <a:r>
              <a:rPr lang="nl-BE" dirty="0"/>
              <a:t> </a:t>
            </a:r>
            <a:br>
              <a:rPr lang="nl-BE" dirty="0"/>
            </a:br>
            <a:r>
              <a:rPr lang="nl-BE" dirty="0"/>
              <a:t>wind speed: </a:t>
            </a:r>
            <a:r>
              <a:rPr lang="nl-BE" dirty="0" err="1"/>
              <a:t>dU</a:t>
            </a:r>
            <a:r>
              <a:rPr lang="nl-BE" dirty="0"/>
              <a:t>/dx</a:t>
            </a:r>
          </a:p>
          <a:p>
            <a:pPr marL="87313" lvl="2" indent="360363">
              <a:buNone/>
            </a:pPr>
            <a:r>
              <a:rPr lang="nl-BE" dirty="0"/>
              <a:t>7) Wake 2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E3A5CFE-49ED-4AF4-AC4A-17967882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19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04B81AF-3389-45A8-B126-2B5AD92E1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206" y="2278626"/>
            <a:ext cx="6096000" cy="325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8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0177E-8050-445B-95E7-332DD17A5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Agenda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C1A9F5-96FB-4AFA-9B65-8F533A04D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LES </a:t>
            </a:r>
            <a:r>
              <a:rPr lang="nl-BE" dirty="0" err="1"/>
              <a:t>superposition</a:t>
            </a:r>
            <a:endParaRPr lang="nl-BE" dirty="0"/>
          </a:p>
          <a:p>
            <a:pPr lvl="1"/>
            <a:r>
              <a:rPr lang="nl-BE" dirty="0"/>
              <a:t>New </a:t>
            </a:r>
            <a:r>
              <a:rPr lang="nl-BE" dirty="0" err="1"/>
              <a:t>results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updated</a:t>
            </a:r>
            <a:r>
              <a:rPr lang="nl-BE" dirty="0"/>
              <a:t> TI</a:t>
            </a:r>
          </a:p>
          <a:p>
            <a:pPr lvl="1"/>
            <a:r>
              <a:rPr lang="nl-BE" dirty="0"/>
              <a:t>LES </a:t>
            </a:r>
            <a:r>
              <a:rPr lang="nl-BE" dirty="0" err="1"/>
              <a:t>superposition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correction</a:t>
            </a:r>
            <a:r>
              <a:rPr lang="nl-BE" dirty="0"/>
              <a:t> factor</a:t>
            </a:r>
          </a:p>
          <a:p>
            <a:r>
              <a:rPr lang="nl-BE" dirty="0" err="1"/>
              <a:t>Comparison</a:t>
            </a:r>
            <a:r>
              <a:rPr lang="nl-BE" dirty="0"/>
              <a:t>: Park – LES</a:t>
            </a:r>
          </a:p>
          <a:p>
            <a:pPr lvl="1"/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quantify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wake </a:t>
            </a:r>
            <a:r>
              <a:rPr lang="nl-BE" dirty="0" err="1"/>
              <a:t>differences</a:t>
            </a:r>
            <a:r>
              <a:rPr lang="nl-BE" dirty="0"/>
              <a:t>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D3E9E70-09CF-484F-88EA-37A244E5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35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6C0524-CD30-4836-BD35-B658C8BD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quantify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wake </a:t>
            </a:r>
            <a:r>
              <a:rPr lang="nl-BE" dirty="0" err="1"/>
              <a:t>differences</a:t>
            </a:r>
            <a:r>
              <a:rPr lang="nl-BE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4EFA9D-7BF6-41DB-9C91-7CA6664E8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285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7 ratings </a:t>
            </a:r>
            <a:r>
              <a:rPr lang="nl-BE" dirty="0" err="1"/>
              <a:t>based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relative</a:t>
            </a:r>
            <a:r>
              <a:rPr lang="nl-BE" dirty="0"/>
              <a:t> </a:t>
            </a:r>
            <a:r>
              <a:rPr lang="nl-BE" dirty="0" err="1"/>
              <a:t>difference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LES </a:t>
            </a:r>
            <a:r>
              <a:rPr lang="nl-BE" dirty="0" err="1"/>
              <a:t>and</a:t>
            </a:r>
            <a:r>
              <a:rPr lang="nl-BE" dirty="0"/>
              <a:t> Park model</a:t>
            </a:r>
          </a:p>
          <a:p>
            <a:pPr marL="87313" lvl="1" indent="0">
              <a:buNone/>
            </a:pPr>
            <a:r>
              <a:rPr lang="nl-BE" dirty="0"/>
              <a:t>Minimum rotor </a:t>
            </a:r>
            <a:r>
              <a:rPr lang="nl-BE" dirty="0" err="1"/>
              <a:t>averaged</a:t>
            </a:r>
            <a:r>
              <a:rPr lang="nl-BE" dirty="0"/>
              <a:t> wind speed</a:t>
            </a:r>
          </a:p>
          <a:p>
            <a:pPr marL="87313" lvl="2" indent="360363">
              <a:buNone/>
            </a:pPr>
            <a:r>
              <a:rPr lang="nl-BE" dirty="0"/>
              <a:t>1) Wake 2</a:t>
            </a:r>
          </a:p>
          <a:p>
            <a:pPr marL="87313" lvl="2" indent="360363">
              <a:buNone/>
            </a:pPr>
            <a:r>
              <a:rPr lang="nl-BE" dirty="0"/>
              <a:t>2) Wake 3</a:t>
            </a:r>
          </a:p>
          <a:p>
            <a:pPr marL="87313" lvl="1" indent="0">
              <a:buNone/>
            </a:pPr>
            <a:r>
              <a:rPr lang="nl-BE" b="1" dirty="0" err="1"/>
              <a:t>Mean</a:t>
            </a:r>
            <a:r>
              <a:rPr lang="nl-BE" b="1" dirty="0"/>
              <a:t> wind speed field of a wake</a:t>
            </a:r>
          </a:p>
          <a:p>
            <a:pPr marL="87313" lvl="2" indent="360363">
              <a:buNone/>
            </a:pPr>
            <a:r>
              <a:rPr lang="nl-BE" b="1" dirty="0"/>
              <a:t>3) Wake 2</a:t>
            </a:r>
          </a:p>
          <a:p>
            <a:pPr marL="87313" lvl="2" indent="360363">
              <a:buNone/>
            </a:pPr>
            <a:r>
              <a:rPr lang="nl-BE" b="1" dirty="0"/>
              <a:t>4) Wake 3</a:t>
            </a:r>
          </a:p>
          <a:p>
            <a:pPr marL="87313" lvl="1" indent="0">
              <a:buNone/>
            </a:pPr>
            <a:r>
              <a:rPr lang="nl-BE" dirty="0"/>
              <a:t>Rotor </a:t>
            </a:r>
            <a:r>
              <a:rPr lang="nl-BE" dirty="0" err="1"/>
              <a:t>averaged</a:t>
            </a:r>
            <a:r>
              <a:rPr lang="nl-BE" dirty="0"/>
              <a:t> wind speed at far wake</a:t>
            </a:r>
          </a:p>
          <a:p>
            <a:pPr marL="87313" lvl="2" indent="360363">
              <a:buNone/>
            </a:pPr>
            <a:r>
              <a:rPr lang="nl-BE" dirty="0"/>
              <a:t>5) Wake 2</a:t>
            </a:r>
          </a:p>
          <a:p>
            <a:pPr marL="87313" lvl="1" indent="0">
              <a:buNone/>
            </a:pPr>
            <a:r>
              <a:rPr lang="nl-BE" dirty="0"/>
              <a:t>6) </a:t>
            </a:r>
            <a:r>
              <a:rPr lang="nl-BE" dirty="0" err="1"/>
              <a:t>Whole</a:t>
            </a:r>
            <a:r>
              <a:rPr lang="nl-BE" dirty="0"/>
              <a:t> </a:t>
            </a:r>
            <a:r>
              <a:rPr lang="nl-BE" dirty="0" err="1"/>
              <a:t>mean</a:t>
            </a:r>
            <a:r>
              <a:rPr lang="nl-BE" dirty="0"/>
              <a:t> wind speed field</a:t>
            </a:r>
          </a:p>
          <a:p>
            <a:pPr marL="87313" lvl="1" indent="0">
              <a:buNone/>
            </a:pPr>
            <a:r>
              <a:rPr lang="nl-BE" dirty="0" err="1"/>
              <a:t>Mean</a:t>
            </a:r>
            <a:r>
              <a:rPr lang="nl-BE" dirty="0"/>
              <a:t> of </a:t>
            </a:r>
            <a:r>
              <a:rPr lang="nl-BE" dirty="0" err="1"/>
              <a:t>slope</a:t>
            </a:r>
            <a:r>
              <a:rPr lang="nl-BE" dirty="0"/>
              <a:t> of rotor </a:t>
            </a:r>
            <a:r>
              <a:rPr lang="nl-BE" dirty="0" err="1"/>
              <a:t>averaged</a:t>
            </a:r>
            <a:r>
              <a:rPr lang="nl-BE" dirty="0"/>
              <a:t> </a:t>
            </a:r>
            <a:br>
              <a:rPr lang="nl-BE" dirty="0"/>
            </a:br>
            <a:r>
              <a:rPr lang="nl-BE" dirty="0"/>
              <a:t>wind speed: </a:t>
            </a:r>
            <a:r>
              <a:rPr lang="nl-BE" dirty="0" err="1"/>
              <a:t>dU</a:t>
            </a:r>
            <a:r>
              <a:rPr lang="nl-BE" dirty="0"/>
              <a:t>/dx</a:t>
            </a:r>
          </a:p>
          <a:p>
            <a:pPr marL="87313" lvl="2" indent="360363">
              <a:buNone/>
            </a:pPr>
            <a:r>
              <a:rPr lang="nl-BE" dirty="0"/>
              <a:t>7) Wake 2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E3A5CFE-49ED-4AF4-AC4A-17967882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20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545A188-F279-4FFF-9E55-A9C181D081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35" t="15771" r="8871" b="9931"/>
          <a:stretch/>
        </p:blipFill>
        <p:spPr>
          <a:xfrm>
            <a:off x="5025132" y="2250644"/>
            <a:ext cx="7132185" cy="364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54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6C0524-CD30-4836-BD35-B658C8BD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quantify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wake </a:t>
            </a:r>
            <a:r>
              <a:rPr lang="nl-BE" dirty="0" err="1"/>
              <a:t>differences</a:t>
            </a:r>
            <a:r>
              <a:rPr lang="nl-BE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4EFA9D-7BF6-41DB-9C91-7CA6664E8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285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7 ratings </a:t>
            </a:r>
            <a:r>
              <a:rPr lang="nl-BE" dirty="0" err="1"/>
              <a:t>based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relative</a:t>
            </a:r>
            <a:r>
              <a:rPr lang="nl-BE" dirty="0"/>
              <a:t> </a:t>
            </a:r>
            <a:r>
              <a:rPr lang="nl-BE" dirty="0" err="1"/>
              <a:t>difference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LES </a:t>
            </a:r>
            <a:r>
              <a:rPr lang="nl-BE" dirty="0" err="1"/>
              <a:t>and</a:t>
            </a:r>
            <a:r>
              <a:rPr lang="nl-BE" dirty="0"/>
              <a:t> Park model</a:t>
            </a:r>
          </a:p>
          <a:p>
            <a:pPr marL="87313" lvl="1" indent="0">
              <a:buNone/>
            </a:pPr>
            <a:r>
              <a:rPr lang="nl-BE" dirty="0"/>
              <a:t>Minimum rotor </a:t>
            </a:r>
            <a:r>
              <a:rPr lang="nl-BE" dirty="0" err="1"/>
              <a:t>averaged</a:t>
            </a:r>
            <a:r>
              <a:rPr lang="nl-BE" dirty="0"/>
              <a:t> wind speed</a:t>
            </a:r>
          </a:p>
          <a:p>
            <a:pPr marL="87313" lvl="2" indent="360363">
              <a:buNone/>
            </a:pPr>
            <a:r>
              <a:rPr lang="nl-BE" dirty="0"/>
              <a:t>1) Wake 2</a:t>
            </a:r>
          </a:p>
          <a:p>
            <a:pPr marL="87313" lvl="2" indent="360363">
              <a:buNone/>
            </a:pPr>
            <a:r>
              <a:rPr lang="nl-BE" dirty="0"/>
              <a:t>2) Wake 3</a:t>
            </a:r>
          </a:p>
          <a:p>
            <a:pPr marL="87313" lvl="1" indent="0">
              <a:buNone/>
            </a:pPr>
            <a:r>
              <a:rPr lang="nl-BE" dirty="0" err="1"/>
              <a:t>Mean</a:t>
            </a:r>
            <a:r>
              <a:rPr lang="nl-BE" dirty="0"/>
              <a:t> wind speed field of a wake</a:t>
            </a:r>
          </a:p>
          <a:p>
            <a:pPr marL="87313" lvl="2" indent="360363">
              <a:buNone/>
            </a:pPr>
            <a:r>
              <a:rPr lang="nl-BE" dirty="0"/>
              <a:t>3) Wake 2</a:t>
            </a:r>
          </a:p>
          <a:p>
            <a:pPr marL="87313" lvl="2" indent="360363">
              <a:buNone/>
            </a:pPr>
            <a:r>
              <a:rPr lang="nl-BE" dirty="0"/>
              <a:t>4) Wake 3</a:t>
            </a:r>
          </a:p>
          <a:p>
            <a:pPr marL="87313" lvl="1" indent="0">
              <a:buNone/>
            </a:pPr>
            <a:r>
              <a:rPr lang="nl-BE" b="1" dirty="0"/>
              <a:t>Rotor </a:t>
            </a:r>
            <a:r>
              <a:rPr lang="nl-BE" b="1" dirty="0" err="1"/>
              <a:t>averaged</a:t>
            </a:r>
            <a:r>
              <a:rPr lang="nl-BE" b="1" dirty="0"/>
              <a:t> wind speed at far wake</a:t>
            </a:r>
          </a:p>
          <a:p>
            <a:pPr marL="87313" lvl="2" indent="360363">
              <a:buNone/>
            </a:pPr>
            <a:r>
              <a:rPr lang="nl-BE" b="1" dirty="0"/>
              <a:t>5) Wake 2</a:t>
            </a:r>
          </a:p>
          <a:p>
            <a:pPr marL="87313" lvl="1" indent="0">
              <a:buNone/>
            </a:pPr>
            <a:r>
              <a:rPr lang="nl-BE" dirty="0"/>
              <a:t>6) </a:t>
            </a:r>
            <a:r>
              <a:rPr lang="nl-BE" dirty="0" err="1"/>
              <a:t>Whole</a:t>
            </a:r>
            <a:r>
              <a:rPr lang="nl-BE" dirty="0"/>
              <a:t> </a:t>
            </a:r>
            <a:r>
              <a:rPr lang="nl-BE" dirty="0" err="1"/>
              <a:t>mean</a:t>
            </a:r>
            <a:r>
              <a:rPr lang="nl-BE" dirty="0"/>
              <a:t> wind speed field</a:t>
            </a:r>
          </a:p>
          <a:p>
            <a:pPr marL="87313" lvl="1" indent="0">
              <a:buNone/>
            </a:pPr>
            <a:r>
              <a:rPr lang="nl-BE" dirty="0" err="1"/>
              <a:t>Mean</a:t>
            </a:r>
            <a:r>
              <a:rPr lang="nl-BE" dirty="0"/>
              <a:t> of </a:t>
            </a:r>
            <a:r>
              <a:rPr lang="nl-BE" dirty="0" err="1"/>
              <a:t>slope</a:t>
            </a:r>
            <a:r>
              <a:rPr lang="nl-BE" dirty="0"/>
              <a:t> of rotor </a:t>
            </a:r>
            <a:r>
              <a:rPr lang="nl-BE" dirty="0" err="1"/>
              <a:t>averaged</a:t>
            </a:r>
            <a:r>
              <a:rPr lang="nl-BE" dirty="0"/>
              <a:t> </a:t>
            </a:r>
            <a:br>
              <a:rPr lang="nl-BE" dirty="0"/>
            </a:br>
            <a:r>
              <a:rPr lang="nl-BE" dirty="0"/>
              <a:t>wind speed: </a:t>
            </a:r>
            <a:r>
              <a:rPr lang="nl-BE" dirty="0" err="1"/>
              <a:t>dU</a:t>
            </a:r>
            <a:r>
              <a:rPr lang="nl-BE" dirty="0"/>
              <a:t>/dx</a:t>
            </a:r>
          </a:p>
          <a:p>
            <a:pPr marL="87313" lvl="2" indent="360363">
              <a:buNone/>
            </a:pPr>
            <a:r>
              <a:rPr lang="nl-BE" dirty="0"/>
              <a:t>7) Wake 2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E3A5CFE-49ED-4AF4-AC4A-17967882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21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CAF700C-E2BB-4E95-A972-016C63915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84" b="1461"/>
          <a:stretch/>
        </p:blipFill>
        <p:spPr>
          <a:xfrm>
            <a:off x="5709233" y="2381976"/>
            <a:ext cx="5536631" cy="379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86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6C0524-CD30-4836-BD35-B658C8BD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quantify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wake </a:t>
            </a:r>
            <a:r>
              <a:rPr lang="nl-BE" dirty="0" err="1"/>
              <a:t>differences</a:t>
            </a:r>
            <a:r>
              <a:rPr lang="nl-BE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4EFA9D-7BF6-41DB-9C91-7CA6664E8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285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7 ratings </a:t>
            </a:r>
            <a:r>
              <a:rPr lang="nl-BE" dirty="0" err="1"/>
              <a:t>based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relative</a:t>
            </a:r>
            <a:r>
              <a:rPr lang="nl-BE" dirty="0"/>
              <a:t> </a:t>
            </a:r>
            <a:r>
              <a:rPr lang="nl-BE" dirty="0" err="1"/>
              <a:t>difference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LES </a:t>
            </a:r>
            <a:r>
              <a:rPr lang="nl-BE" dirty="0" err="1"/>
              <a:t>and</a:t>
            </a:r>
            <a:r>
              <a:rPr lang="nl-BE" dirty="0"/>
              <a:t> Park model</a:t>
            </a:r>
          </a:p>
          <a:p>
            <a:pPr marL="87313" lvl="1" indent="0">
              <a:buNone/>
            </a:pPr>
            <a:r>
              <a:rPr lang="nl-BE" dirty="0"/>
              <a:t>Minimum rotor </a:t>
            </a:r>
            <a:r>
              <a:rPr lang="nl-BE" dirty="0" err="1"/>
              <a:t>averaged</a:t>
            </a:r>
            <a:r>
              <a:rPr lang="nl-BE" dirty="0"/>
              <a:t> wind speed</a:t>
            </a:r>
          </a:p>
          <a:p>
            <a:pPr marL="87313" lvl="2" indent="360363">
              <a:buNone/>
            </a:pPr>
            <a:r>
              <a:rPr lang="nl-BE" dirty="0"/>
              <a:t>1) Wake 2</a:t>
            </a:r>
          </a:p>
          <a:p>
            <a:pPr marL="87313" lvl="2" indent="360363">
              <a:buNone/>
            </a:pPr>
            <a:r>
              <a:rPr lang="nl-BE" dirty="0"/>
              <a:t>2) Wake 3</a:t>
            </a:r>
          </a:p>
          <a:p>
            <a:pPr marL="87313" lvl="1" indent="0">
              <a:buNone/>
            </a:pPr>
            <a:r>
              <a:rPr lang="nl-BE" dirty="0" err="1"/>
              <a:t>Mean</a:t>
            </a:r>
            <a:r>
              <a:rPr lang="nl-BE" dirty="0"/>
              <a:t> wind speed field of a wake</a:t>
            </a:r>
          </a:p>
          <a:p>
            <a:pPr marL="87313" lvl="2" indent="360363">
              <a:buNone/>
            </a:pPr>
            <a:r>
              <a:rPr lang="nl-BE" dirty="0"/>
              <a:t>3) Wake 2</a:t>
            </a:r>
          </a:p>
          <a:p>
            <a:pPr marL="87313" lvl="2" indent="360363">
              <a:buNone/>
            </a:pPr>
            <a:r>
              <a:rPr lang="nl-BE" dirty="0"/>
              <a:t>4) Wake 3</a:t>
            </a:r>
          </a:p>
          <a:p>
            <a:pPr marL="87313" lvl="1" indent="0">
              <a:buNone/>
            </a:pPr>
            <a:r>
              <a:rPr lang="nl-BE" dirty="0"/>
              <a:t>Rotor </a:t>
            </a:r>
            <a:r>
              <a:rPr lang="nl-BE" dirty="0" err="1"/>
              <a:t>averaged</a:t>
            </a:r>
            <a:r>
              <a:rPr lang="nl-BE" dirty="0"/>
              <a:t> wind speed at far wake</a:t>
            </a:r>
          </a:p>
          <a:p>
            <a:pPr marL="87313" lvl="2" indent="360363">
              <a:buNone/>
            </a:pPr>
            <a:r>
              <a:rPr lang="nl-BE" dirty="0"/>
              <a:t>5) Wake 2</a:t>
            </a:r>
          </a:p>
          <a:p>
            <a:pPr marL="87313" lvl="1" indent="0">
              <a:buNone/>
            </a:pPr>
            <a:r>
              <a:rPr lang="nl-BE" b="1" dirty="0"/>
              <a:t>6) </a:t>
            </a:r>
            <a:r>
              <a:rPr lang="nl-BE" b="1" dirty="0" err="1"/>
              <a:t>Whole</a:t>
            </a:r>
            <a:r>
              <a:rPr lang="nl-BE" b="1" dirty="0"/>
              <a:t> </a:t>
            </a:r>
            <a:r>
              <a:rPr lang="nl-BE" b="1" dirty="0" err="1"/>
              <a:t>mean</a:t>
            </a:r>
            <a:r>
              <a:rPr lang="nl-BE" b="1" dirty="0"/>
              <a:t> wind speed field</a:t>
            </a:r>
          </a:p>
          <a:p>
            <a:pPr marL="87313" lvl="1" indent="0">
              <a:buNone/>
            </a:pPr>
            <a:r>
              <a:rPr lang="nl-BE" dirty="0" err="1"/>
              <a:t>Mean</a:t>
            </a:r>
            <a:r>
              <a:rPr lang="nl-BE" dirty="0"/>
              <a:t> of </a:t>
            </a:r>
            <a:r>
              <a:rPr lang="nl-BE" dirty="0" err="1"/>
              <a:t>slope</a:t>
            </a:r>
            <a:r>
              <a:rPr lang="nl-BE" dirty="0"/>
              <a:t> of rotor </a:t>
            </a:r>
            <a:r>
              <a:rPr lang="nl-BE" dirty="0" err="1"/>
              <a:t>averaged</a:t>
            </a:r>
            <a:r>
              <a:rPr lang="nl-BE" dirty="0"/>
              <a:t> </a:t>
            </a:r>
            <a:br>
              <a:rPr lang="nl-BE" dirty="0"/>
            </a:br>
            <a:r>
              <a:rPr lang="nl-BE" dirty="0"/>
              <a:t>wind speed: </a:t>
            </a:r>
            <a:r>
              <a:rPr lang="nl-BE" dirty="0" err="1"/>
              <a:t>dU</a:t>
            </a:r>
            <a:r>
              <a:rPr lang="nl-BE" dirty="0"/>
              <a:t>/dx</a:t>
            </a:r>
          </a:p>
          <a:p>
            <a:pPr marL="87313" lvl="2" indent="360363">
              <a:buNone/>
            </a:pPr>
            <a:r>
              <a:rPr lang="nl-BE" dirty="0"/>
              <a:t>7) Wake 2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E3A5CFE-49ED-4AF4-AC4A-17967882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22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2D1BF5A-315C-40A4-A0EC-62F153F3A1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55" t="14623" r="8951" b="8674"/>
          <a:stretch/>
        </p:blipFill>
        <p:spPr>
          <a:xfrm>
            <a:off x="5014451" y="2465950"/>
            <a:ext cx="6754761" cy="356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41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6C0524-CD30-4836-BD35-B658C8BD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quantify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wake </a:t>
            </a:r>
            <a:r>
              <a:rPr lang="nl-BE" dirty="0" err="1"/>
              <a:t>differences</a:t>
            </a:r>
            <a:r>
              <a:rPr lang="nl-BE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4EFA9D-7BF6-41DB-9C91-7CA6664E8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285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7 ratings </a:t>
            </a:r>
            <a:r>
              <a:rPr lang="nl-BE" dirty="0" err="1"/>
              <a:t>based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relative</a:t>
            </a:r>
            <a:r>
              <a:rPr lang="nl-BE" dirty="0"/>
              <a:t> </a:t>
            </a:r>
            <a:r>
              <a:rPr lang="nl-BE" dirty="0" err="1"/>
              <a:t>difference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LES </a:t>
            </a:r>
            <a:r>
              <a:rPr lang="nl-BE" dirty="0" err="1"/>
              <a:t>and</a:t>
            </a:r>
            <a:r>
              <a:rPr lang="nl-BE" dirty="0"/>
              <a:t> Park model</a:t>
            </a:r>
          </a:p>
          <a:p>
            <a:pPr marL="87313" lvl="1" indent="0">
              <a:buNone/>
            </a:pPr>
            <a:r>
              <a:rPr lang="nl-BE" dirty="0"/>
              <a:t>Minimum rotor </a:t>
            </a:r>
            <a:r>
              <a:rPr lang="nl-BE" dirty="0" err="1"/>
              <a:t>averaged</a:t>
            </a:r>
            <a:r>
              <a:rPr lang="nl-BE" dirty="0"/>
              <a:t> wind speed</a:t>
            </a:r>
          </a:p>
          <a:p>
            <a:pPr marL="87313" lvl="2" indent="360363">
              <a:buNone/>
            </a:pPr>
            <a:r>
              <a:rPr lang="nl-BE" dirty="0"/>
              <a:t>1) Wake 2</a:t>
            </a:r>
          </a:p>
          <a:p>
            <a:pPr marL="87313" lvl="2" indent="360363">
              <a:buNone/>
            </a:pPr>
            <a:r>
              <a:rPr lang="nl-BE" dirty="0"/>
              <a:t>2) Wake 3</a:t>
            </a:r>
          </a:p>
          <a:p>
            <a:pPr marL="87313" lvl="1" indent="0">
              <a:buNone/>
            </a:pPr>
            <a:r>
              <a:rPr lang="nl-BE" dirty="0" err="1"/>
              <a:t>Mean</a:t>
            </a:r>
            <a:r>
              <a:rPr lang="nl-BE" dirty="0"/>
              <a:t> wind speed field of a wake</a:t>
            </a:r>
          </a:p>
          <a:p>
            <a:pPr marL="87313" lvl="2" indent="360363">
              <a:buNone/>
            </a:pPr>
            <a:r>
              <a:rPr lang="nl-BE" dirty="0"/>
              <a:t>3) Wake 2</a:t>
            </a:r>
          </a:p>
          <a:p>
            <a:pPr marL="87313" lvl="2" indent="360363">
              <a:buNone/>
            </a:pPr>
            <a:r>
              <a:rPr lang="nl-BE" dirty="0"/>
              <a:t>4) Wake 3</a:t>
            </a:r>
          </a:p>
          <a:p>
            <a:pPr marL="87313" lvl="1" indent="0">
              <a:buNone/>
            </a:pPr>
            <a:r>
              <a:rPr lang="nl-BE" dirty="0"/>
              <a:t>Rotor </a:t>
            </a:r>
            <a:r>
              <a:rPr lang="nl-BE" dirty="0" err="1"/>
              <a:t>averaged</a:t>
            </a:r>
            <a:r>
              <a:rPr lang="nl-BE" dirty="0"/>
              <a:t> wind speed at far wake</a:t>
            </a:r>
          </a:p>
          <a:p>
            <a:pPr marL="87313" lvl="2" indent="360363">
              <a:buNone/>
            </a:pPr>
            <a:r>
              <a:rPr lang="nl-BE" dirty="0"/>
              <a:t>5) Wake 2</a:t>
            </a:r>
          </a:p>
          <a:p>
            <a:pPr marL="87313" lvl="1" indent="0">
              <a:buNone/>
            </a:pPr>
            <a:r>
              <a:rPr lang="nl-BE" dirty="0"/>
              <a:t>6) </a:t>
            </a:r>
            <a:r>
              <a:rPr lang="nl-BE" dirty="0" err="1"/>
              <a:t>Whole</a:t>
            </a:r>
            <a:r>
              <a:rPr lang="nl-BE" dirty="0"/>
              <a:t> </a:t>
            </a:r>
            <a:r>
              <a:rPr lang="nl-BE" dirty="0" err="1"/>
              <a:t>mean</a:t>
            </a:r>
            <a:r>
              <a:rPr lang="nl-BE" dirty="0"/>
              <a:t> wind speed field</a:t>
            </a:r>
          </a:p>
          <a:p>
            <a:pPr marL="87313" lvl="1" indent="0">
              <a:buNone/>
            </a:pPr>
            <a:r>
              <a:rPr lang="nl-BE" b="1" dirty="0" err="1"/>
              <a:t>Mean</a:t>
            </a:r>
            <a:r>
              <a:rPr lang="nl-BE" b="1" dirty="0"/>
              <a:t> of </a:t>
            </a:r>
            <a:r>
              <a:rPr lang="nl-BE" b="1" dirty="0" err="1"/>
              <a:t>slope</a:t>
            </a:r>
            <a:r>
              <a:rPr lang="nl-BE" b="1" dirty="0"/>
              <a:t> of rotor </a:t>
            </a:r>
            <a:r>
              <a:rPr lang="nl-BE" b="1" dirty="0" err="1"/>
              <a:t>averaged</a:t>
            </a:r>
            <a:r>
              <a:rPr lang="nl-BE" b="1" dirty="0"/>
              <a:t> </a:t>
            </a:r>
            <a:br>
              <a:rPr lang="nl-BE" b="1" dirty="0"/>
            </a:br>
            <a:r>
              <a:rPr lang="nl-BE" b="1" dirty="0"/>
              <a:t>wind speed: </a:t>
            </a:r>
            <a:r>
              <a:rPr lang="nl-BE" b="1" dirty="0" err="1"/>
              <a:t>dU</a:t>
            </a:r>
            <a:r>
              <a:rPr lang="nl-BE" b="1" dirty="0"/>
              <a:t>/dx</a:t>
            </a:r>
          </a:p>
          <a:p>
            <a:pPr marL="87313" lvl="2" indent="360363">
              <a:buNone/>
            </a:pPr>
            <a:r>
              <a:rPr lang="nl-BE" b="1" dirty="0"/>
              <a:t>7) Wake 2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E3A5CFE-49ED-4AF4-AC4A-17967882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23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FB6DEB3-AD7A-4BB6-A4BD-DB76C9B09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638" y="2444633"/>
            <a:ext cx="6912077" cy="38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22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ED833-6023-4F8F-97AC-B3BFEFE5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quantify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wake </a:t>
            </a:r>
            <a:r>
              <a:rPr lang="nl-BE" dirty="0" err="1"/>
              <a:t>differences</a:t>
            </a:r>
            <a:r>
              <a:rPr lang="nl-BE" dirty="0"/>
              <a:t>?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508A43E4-5990-48E7-A1AB-3EB6487FE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1674" y="1424005"/>
            <a:ext cx="9172241" cy="506887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29716CB-0692-4477-9F20-BCB4DA33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24</a:t>
            </a:fld>
            <a:endParaRPr lang="nl-BE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F01D729-4284-497A-95E9-02EE352B4A9D}"/>
              </a:ext>
            </a:extLst>
          </p:cNvPr>
          <p:cNvSpPr txBox="1"/>
          <p:nvPr/>
        </p:nvSpPr>
        <p:spPr>
          <a:xfrm>
            <a:off x="9982200" y="1690688"/>
            <a:ext cx="17979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total</a:t>
            </a:r>
            <a:r>
              <a:rPr lang="nl-BE" dirty="0"/>
              <a:t> </a:t>
            </a:r>
            <a:r>
              <a:rPr lang="nl-BE" dirty="0" err="1"/>
              <a:t>rate</a:t>
            </a:r>
            <a:r>
              <a:rPr lang="nl-BE" dirty="0"/>
              <a:t>?</a:t>
            </a:r>
          </a:p>
          <a:p>
            <a:r>
              <a:rPr lang="nl-BE" dirty="0" err="1"/>
              <a:t>Give</a:t>
            </a:r>
            <a:r>
              <a:rPr lang="nl-BE" dirty="0"/>
              <a:t> </a:t>
            </a:r>
            <a:r>
              <a:rPr lang="nl-BE" dirty="0" err="1"/>
              <a:t>them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ratings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same</a:t>
            </a:r>
            <a:r>
              <a:rPr lang="nl-BE" dirty="0"/>
              <a:t> </a:t>
            </a:r>
            <a:r>
              <a:rPr lang="nl-BE" dirty="0" err="1"/>
              <a:t>weights</a:t>
            </a:r>
            <a:r>
              <a:rPr lang="nl-BE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1ACF98DB-A60E-412C-A20C-E1444C45BAD4}"/>
                  </a:ext>
                </a:extLst>
              </p:cNvPr>
              <p:cNvSpPr txBox="1"/>
              <p:nvPr/>
            </p:nvSpPr>
            <p:spPr>
              <a:xfrm>
                <a:off x="9982200" y="3501957"/>
                <a:ext cx="1982821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/>
                  <a:t>1. Min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nl-BE" dirty="0"/>
                  <a:t> (wake 2)</a:t>
                </a:r>
              </a:p>
              <a:p>
                <a:r>
                  <a:rPr lang="nl-BE" dirty="0"/>
                  <a:t>2. Min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nl-BE" dirty="0"/>
                  <a:t> (wake 3)</a:t>
                </a:r>
              </a:p>
              <a:p>
                <a:r>
                  <a:rPr lang="nl-BE" dirty="0"/>
                  <a:t>3. </a:t>
                </a:r>
                <a:r>
                  <a:rPr lang="nl-BE" dirty="0" err="1"/>
                  <a:t>Ufield</a:t>
                </a:r>
                <a:r>
                  <a:rPr lang="nl-BE" dirty="0"/>
                  <a:t> (wake 2)</a:t>
                </a:r>
              </a:p>
              <a:p>
                <a:r>
                  <a:rPr lang="nl-BE" dirty="0"/>
                  <a:t>4. </a:t>
                </a:r>
                <a:r>
                  <a:rPr lang="nl-BE" dirty="0" err="1"/>
                  <a:t>Ufield</a:t>
                </a:r>
                <a:r>
                  <a:rPr lang="nl-BE" dirty="0"/>
                  <a:t> (wake 3)</a:t>
                </a:r>
              </a:p>
              <a:p>
                <a:r>
                  <a:rPr lang="nl-BE" dirty="0"/>
                  <a:t>5. U far wake</a:t>
                </a:r>
              </a:p>
              <a:p>
                <a:r>
                  <a:rPr lang="nl-BE" dirty="0"/>
                  <a:t>6. </a:t>
                </a:r>
                <a:r>
                  <a:rPr lang="nl-BE" dirty="0" err="1"/>
                  <a:t>Ufield</a:t>
                </a:r>
                <a:r>
                  <a:rPr lang="nl-BE" dirty="0"/>
                  <a:t> </a:t>
                </a:r>
              </a:p>
              <a:p>
                <a:r>
                  <a:rPr lang="nl-BE" dirty="0"/>
                  <a:t>7. </a:t>
                </a:r>
                <a:r>
                  <a:rPr lang="nl-BE" dirty="0" err="1"/>
                  <a:t>Slope</a:t>
                </a:r>
                <a:r>
                  <a:rPr lang="nl-BE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nl-BE" dirty="0"/>
              </a:p>
              <a:p>
                <a:endParaRPr lang="nl-BE" dirty="0"/>
              </a:p>
              <a:p>
                <a:endParaRPr lang="nl-BE" dirty="0"/>
              </a:p>
            </p:txBody>
          </p:sp>
        </mc:Choice>
        <mc:Fallback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1ACF98DB-A60E-412C-A20C-E1444C45B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200" y="3501957"/>
                <a:ext cx="1982821" cy="2585323"/>
              </a:xfrm>
              <a:prstGeom prst="rect">
                <a:avLst/>
              </a:prstGeom>
              <a:blipFill>
                <a:blip r:embed="rId3"/>
                <a:stretch>
                  <a:fillRect l="-2769" t="-1176" r="-308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543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3DDF7-EC76-42FD-BA0D-647CCDBF0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quantify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wake </a:t>
            </a:r>
            <a:r>
              <a:rPr lang="nl-BE" dirty="0" err="1"/>
              <a:t>differences</a:t>
            </a:r>
            <a:r>
              <a:rPr lang="nl-BE" dirty="0"/>
              <a:t>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E235440-EC60-4657-AFA6-8E188AC5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25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6F41BBB-B201-49B4-A4FA-41E0EDBC0E7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4858" y="1444277"/>
            <a:ext cx="9827342" cy="5277198"/>
          </a:xfrm>
          <a:prstGeom prst="rect">
            <a:avLst/>
          </a:prstGeom>
        </p:spPr>
      </p:pic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B6FB4F82-AF05-420E-B081-7E0871BA7567}"/>
              </a:ext>
            </a:extLst>
          </p:cNvPr>
          <p:cNvCxnSpPr/>
          <p:nvPr/>
        </p:nvCxnSpPr>
        <p:spPr>
          <a:xfrm>
            <a:off x="1870901" y="1694758"/>
            <a:ext cx="560439" cy="7188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E4B77F7C-2B0D-4905-904B-BE92A9DAA938}"/>
              </a:ext>
            </a:extLst>
          </p:cNvPr>
          <p:cNvCxnSpPr>
            <a:cxnSpLocks/>
          </p:cNvCxnSpPr>
          <p:nvPr/>
        </p:nvCxnSpPr>
        <p:spPr>
          <a:xfrm>
            <a:off x="3565764" y="1208073"/>
            <a:ext cx="560439" cy="7188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84980718-8220-4511-B86A-42B729567F7B}"/>
                  </a:ext>
                </a:extLst>
              </p:cNvPr>
              <p:cNvSpPr txBox="1"/>
              <p:nvPr/>
            </p:nvSpPr>
            <p:spPr>
              <a:xfrm>
                <a:off x="10239983" y="2790214"/>
                <a:ext cx="1982821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/>
                  <a:t>1. Min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nl-BE" dirty="0"/>
                  <a:t> (wake 2)</a:t>
                </a:r>
              </a:p>
              <a:p>
                <a:r>
                  <a:rPr lang="nl-BE" dirty="0"/>
                  <a:t>2. Min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nl-BE" dirty="0"/>
                  <a:t> (wake 3)</a:t>
                </a:r>
              </a:p>
              <a:p>
                <a:r>
                  <a:rPr lang="nl-BE" dirty="0"/>
                  <a:t>3. </a:t>
                </a:r>
                <a:r>
                  <a:rPr lang="nl-BE" dirty="0" err="1"/>
                  <a:t>Ufield</a:t>
                </a:r>
                <a:r>
                  <a:rPr lang="nl-BE" dirty="0"/>
                  <a:t> (wake 2)</a:t>
                </a:r>
              </a:p>
              <a:p>
                <a:r>
                  <a:rPr lang="nl-BE" dirty="0"/>
                  <a:t>4. </a:t>
                </a:r>
                <a:r>
                  <a:rPr lang="nl-BE" dirty="0" err="1"/>
                  <a:t>Ufield</a:t>
                </a:r>
                <a:r>
                  <a:rPr lang="nl-BE" dirty="0"/>
                  <a:t> (wake 3)</a:t>
                </a:r>
              </a:p>
              <a:p>
                <a:r>
                  <a:rPr lang="nl-BE" dirty="0"/>
                  <a:t>5. U far wake</a:t>
                </a:r>
              </a:p>
              <a:p>
                <a:r>
                  <a:rPr lang="nl-BE" dirty="0"/>
                  <a:t>6. </a:t>
                </a:r>
                <a:r>
                  <a:rPr lang="nl-BE" dirty="0" err="1"/>
                  <a:t>Ufield</a:t>
                </a:r>
                <a:r>
                  <a:rPr lang="nl-BE" dirty="0"/>
                  <a:t> </a:t>
                </a:r>
              </a:p>
              <a:p>
                <a:r>
                  <a:rPr lang="nl-BE" dirty="0"/>
                  <a:t>7. </a:t>
                </a:r>
                <a:r>
                  <a:rPr lang="nl-BE" dirty="0" err="1"/>
                  <a:t>Slope</a:t>
                </a:r>
                <a:r>
                  <a:rPr lang="nl-BE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nl-BE" dirty="0"/>
              </a:p>
              <a:p>
                <a:endParaRPr lang="nl-BE" dirty="0"/>
              </a:p>
              <a:p>
                <a:endParaRPr lang="nl-BE" dirty="0"/>
              </a:p>
            </p:txBody>
          </p:sp>
        </mc:Choice>
        <mc:Fallback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84980718-8220-4511-B86A-42B729567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983" y="2790214"/>
                <a:ext cx="1982821" cy="2585323"/>
              </a:xfrm>
              <a:prstGeom prst="rect">
                <a:avLst/>
              </a:prstGeom>
              <a:blipFill>
                <a:blip r:embed="rId3"/>
                <a:stretch>
                  <a:fillRect l="-2769" t="-1415" r="-308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860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59440-E3B7-4E1E-9C8F-6C8C79EC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Next steps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689ADD-030E-42CE-95A7-3AC8F0247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Comparison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BEACon</a:t>
            </a:r>
          </a:p>
          <a:p>
            <a:r>
              <a:rPr lang="nl-BE" dirty="0"/>
              <a:t>Fuga</a:t>
            </a:r>
          </a:p>
          <a:p>
            <a:pPr lvl="1"/>
            <a:r>
              <a:rPr lang="nl-BE" dirty="0" err="1"/>
              <a:t>Very</a:t>
            </a:r>
            <a:r>
              <a:rPr lang="nl-BE" dirty="0"/>
              <a:t> high hub </a:t>
            </a:r>
            <a:r>
              <a:rPr lang="nl-BE" dirty="0" err="1"/>
              <a:t>height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possible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compare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uniform </a:t>
            </a:r>
            <a:r>
              <a:rPr lang="nl-BE" dirty="0" err="1"/>
              <a:t>inflow</a:t>
            </a:r>
            <a:endParaRPr lang="nl-BE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nl-BE" dirty="0" err="1">
                <a:sym typeface="Wingdings" panose="05000000000000000000" pitchFamily="2" charset="2"/>
              </a:rPr>
              <a:t>Other</a:t>
            </a:r>
            <a:r>
              <a:rPr lang="nl-BE" dirty="0">
                <a:sym typeface="Wingdings" panose="05000000000000000000" pitchFamily="2" charset="2"/>
              </a:rPr>
              <a:t> options?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nl-BE" dirty="0">
              <a:sym typeface="Wingdings" panose="05000000000000000000" pitchFamily="2" charset="2"/>
            </a:endParaRPr>
          </a:p>
          <a:p>
            <a:r>
              <a:rPr lang="nl-BE" dirty="0">
                <a:sym typeface="Wingdings" panose="05000000000000000000" pitchFamily="2" charset="2"/>
              </a:rPr>
              <a:t>Next meeting?</a:t>
            </a:r>
            <a:br>
              <a:rPr lang="nl-BE" dirty="0">
                <a:sym typeface="Wingdings" panose="05000000000000000000" pitchFamily="2" charset="2"/>
              </a:rPr>
            </a:br>
            <a:r>
              <a:rPr lang="nl-BE" strike="sngStrike" dirty="0">
                <a:sym typeface="Wingdings" panose="05000000000000000000" pitchFamily="2" charset="2"/>
              </a:rPr>
              <a:t>5/06/2018 at 14:00</a:t>
            </a:r>
            <a:br>
              <a:rPr lang="nl-BE" dirty="0">
                <a:sym typeface="Wingdings" panose="05000000000000000000" pitchFamily="2" charset="2"/>
              </a:rPr>
            </a:br>
            <a:r>
              <a:rPr lang="nl-BE" dirty="0">
                <a:sym typeface="Wingdings" panose="05000000000000000000" pitchFamily="2" charset="2"/>
              </a:rPr>
              <a:t>12/06/2018 at 14:00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07500EB-889E-474D-9719-9A26861D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76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0250E-6F25-4988-BFC0-04416F1E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LES </a:t>
            </a:r>
            <a:r>
              <a:rPr lang="nl-BE" dirty="0" err="1"/>
              <a:t>superposition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C75A86-C5B8-4D60-A03C-633855484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First </a:t>
            </a:r>
            <a:r>
              <a:rPr lang="nl-BE" dirty="0" err="1"/>
              <a:t>calculating</a:t>
            </a:r>
            <a:r>
              <a:rPr lang="nl-BE" dirty="0"/>
              <a:t> rotor </a:t>
            </a:r>
            <a:r>
              <a:rPr lang="nl-BE" dirty="0" err="1"/>
              <a:t>averaged</a:t>
            </a:r>
            <a:r>
              <a:rPr lang="nl-BE" dirty="0"/>
              <a:t> wind speed, </a:t>
            </a:r>
            <a:r>
              <a:rPr lang="nl-BE" dirty="0" err="1"/>
              <a:t>then</a:t>
            </a:r>
            <a:r>
              <a:rPr lang="nl-BE" dirty="0"/>
              <a:t> </a:t>
            </a:r>
            <a:r>
              <a:rPr lang="nl-BE" dirty="0" err="1"/>
              <a:t>performing</a:t>
            </a:r>
            <a:r>
              <a:rPr lang="nl-BE" dirty="0"/>
              <a:t> </a:t>
            </a:r>
            <a:r>
              <a:rPr lang="nl-BE" dirty="0" err="1"/>
              <a:t>superposition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same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result</a:t>
            </a:r>
            <a:r>
              <a:rPr lang="nl-BE" dirty="0">
                <a:sym typeface="Wingdings" panose="05000000000000000000" pitchFamily="2" charset="2"/>
              </a:rPr>
              <a:t> as first </a:t>
            </a:r>
            <a:r>
              <a:rPr lang="nl-BE" dirty="0" err="1">
                <a:sym typeface="Wingdings" panose="05000000000000000000" pitchFamily="2" charset="2"/>
              </a:rPr>
              <a:t>superposition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and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then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calculation</a:t>
            </a:r>
            <a:r>
              <a:rPr lang="nl-BE" dirty="0">
                <a:sym typeface="Wingdings" panose="05000000000000000000" pitchFamily="2" charset="2"/>
              </a:rPr>
              <a:t> of rotor </a:t>
            </a:r>
            <a:r>
              <a:rPr lang="nl-BE" dirty="0" err="1">
                <a:sym typeface="Wingdings" panose="05000000000000000000" pitchFamily="2" charset="2"/>
              </a:rPr>
              <a:t>averaged</a:t>
            </a:r>
            <a:r>
              <a:rPr lang="nl-BE" dirty="0">
                <a:sym typeface="Wingdings" panose="05000000000000000000" pitchFamily="2" charset="2"/>
              </a:rPr>
              <a:t> wind speed</a:t>
            </a:r>
          </a:p>
          <a:p>
            <a:r>
              <a:rPr lang="nl-BE" dirty="0">
                <a:sym typeface="Wingdings" panose="05000000000000000000" pitchFamily="2" charset="2"/>
              </a:rPr>
              <a:t>Single </a:t>
            </a:r>
            <a:r>
              <a:rPr lang="nl-BE" dirty="0" err="1">
                <a:sym typeface="Wingdings" panose="05000000000000000000" pitchFamily="2" charset="2"/>
              </a:rPr>
              <a:t>wakes</a:t>
            </a:r>
            <a:endParaRPr lang="nl-BE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nl-BE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F7777E-6FD0-47C7-A3B0-0734EB28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3</a:t>
            </a:fld>
            <a:endParaRPr lang="nl-BE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E478DD9C-1C0B-4C2E-A229-E9A423DEA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266147"/>
              </p:ext>
            </p:extLst>
          </p:nvPr>
        </p:nvGraphicFramePr>
        <p:xfrm>
          <a:off x="2194669" y="3837336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762000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054924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594945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29648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U0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48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Wake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 m/s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3,6%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0,46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80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Wake 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11,2 m/s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3,6%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0,65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327940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r>
                        <a:rPr lang="nl-BE" dirty="0"/>
                        <a:t>Wake 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11,2 m/s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1" dirty="0"/>
                        <a:t>8,6%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/>
                        <a:t>0,65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26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Wake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8,55 m/s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3,6%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0,79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85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42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CD36145-CDA6-4275-A508-62699CC3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4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04363AD-3704-4D24-9930-E04847272EA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456142"/>
            <a:ext cx="12192000" cy="5134754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F105C758-2C4B-4E1D-9E58-7741632D9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/>
              <a:t>LES </a:t>
            </a:r>
            <a:r>
              <a:rPr lang="nl-BE" dirty="0" err="1"/>
              <a:t>superposition</a:t>
            </a:r>
            <a:r>
              <a:rPr lang="nl-BE" dirty="0"/>
              <a:t> – single </a:t>
            </a:r>
            <a:r>
              <a:rPr lang="nl-BE" dirty="0" err="1"/>
              <a:t>wakes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313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40FFDC-828F-45EE-AD6F-CA2B3384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LES </a:t>
            </a:r>
            <a:r>
              <a:rPr lang="nl-BE" dirty="0" err="1"/>
              <a:t>superposition</a:t>
            </a:r>
            <a:r>
              <a:rPr lang="nl-BE" dirty="0"/>
              <a:t> – single </a:t>
            </a:r>
            <a:r>
              <a:rPr lang="nl-BE" dirty="0" err="1"/>
              <a:t>wakes</a:t>
            </a:r>
            <a:endParaRPr lang="nl-BE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4A3A56D-1596-4670-9C3A-C3E83741E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8631" y="1417012"/>
            <a:ext cx="8834737" cy="5304463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EFBB1E0-C4DC-497C-B912-E1A36C03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601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45D71-AE11-4371-BC77-45D73A3EE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LES </a:t>
            </a:r>
            <a:r>
              <a:rPr lang="nl-BE" dirty="0" err="1"/>
              <a:t>superposition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8E11BB3-EDEC-46DD-9988-0C39F603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6</a:t>
            </a:fld>
            <a:endParaRPr lang="nl-BE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52C7FDED-5F27-4678-92CC-42EB46D71B95}"/>
              </a:ext>
            </a:extLst>
          </p:cNvPr>
          <p:cNvSpPr txBox="1"/>
          <p:nvPr/>
        </p:nvSpPr>
        <p:spPr>
          <a:xfrm>
            <a:off x="392388" y="1505747"/>
            <a:ext cx="539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Wake 1 + </a:t>
            </a:r>
            <a:r>
              <a:rPr lang="nl-BE" b="1" dirty="0"/>
              <a:t>wake 2a</a:t>
            </a:r>
            <a:r>
              <a:rPr lang="nl-BE" dirty="0"/>
              <a:t> + wake 3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6E083F80-EFED-412F-9C1C-C42AB979EFB4}"/>
              </a:ext>
            </a:extLst>
          </p:cNvPr>
          <p:cNvSpPr txBox="1"/>
          <p:nvPr/>
        </p:nvSpPr>
        <p:spPr>
          <a:xfrm>
            <a:off x="6555063" y="1505747"/>
            <a:ext cx="539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Wake 1 + </a:t>
            </a:r>
            <a:r>
              <a:rPr lang="nl-BE" b="1" dirty="0"/>
              <a:t>wake 2b</a:t>
            </a:r>
            <a:r>
              <a:rPr lang="nl-BE" dirty="0"/>
              <a:t> + wake 3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1C4A61F7-908B-4CBA-A398-2F87CA73673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81725" y="2058986"/>
            <a:ext cx="6010275" cy="4648200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E6533F82-2CCF-4F44-A4B9-50CCA9A728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058986"/>
            <a:ext cx="61626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7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8A4E2-B91B-40CD-BC1A-439E72B30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LES </a:t>
            </a:r>
            <a:r>
              <a:rPr lang="nl-BE" dirty="0" err="1"/>
              <a:t>superposition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3DDDE05-6EB9-4DC5-962A-97D8CB04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7</a:t>
            </a:fld>
            <a:endParaRPr lang="nl-BE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6E6C8033-DCF7-4666-BEF2-BA7E25CC77BA}"/>
              </a:ext>
            </a:extLst>
          </p:cNvPr>
          <p:cNvSpPr txBox="1"/>
          <p:nvPr/>
        </p:nvSpPr>
        <p:spPr>
          <a:xfrm>
            <a:off x="392388" y="1320921"/>
            <a:ext cx="539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Wake 1 + </a:t>
            </a:r>
            <a:r>
              <a:rPr lang="nl-BE" b="1" dirty="0"/>
              <a:t>wake 2a</a:t>
            </a:r>
            <a:r>
              <a:rPr lang="nl-BE" dirty="0"/>
              <a:t> + wake 3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FE76B297-26CC-486C-9605-080B55CDF5E4}"/>
              </a:ext>
            </a:extLst>
          </p:cNvPr>
          <p:cNvSpPr txBox="1"/>
          <p:nvPr/>
        </p:nvSpPr>
        <p:spPr>
          <a:xfrm>
            <a:off x="6096000" y="1320241"/>
            <a:ext cx="539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Wake 1 + </a:t>
            </a:r>
            <a:r>
              <a:rPr lang="nl-BE" b="1" dirty="0"/>
              <a:t>wake 2b</a:t>
            </a:r>
            <a:r>
              <a:rPr lang="nl-BE" dirty="0"/>
              <a:t> + wake 3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E678EF8-CB32-4A11-A148-3875C127D7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b="2374"/>
          <a:stretch/>
        </p:blipFill>
        <p:spPr>
          <a:xfrm>
            <a:off x="6072290" y="1900237"/>
            <a:ext cx="6000750" cy="4556395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0C53454B-BE03-4D23-A2C8-949DBE82D6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601" y="1835150"/>
            <a:ext cx="59055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04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45D71-AE11-4371-BC77-45D73A3EE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LES </a:t>
            </a:r>
            <a:r>
              <a:rPr lang="nl-BE" dirty="0" err="1"/>
              <a:t>superposition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8E11BB3-EDEC-46DD-9988-0C39F603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8</a:t>
            </a:fld>
            <a:endParaRPr lang="nl-BE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6E083F80-EFED-412F-9C1C-C42AB979EFB4}"/>
              </a:ext>
            </a:extLst>
          </p:cNvPr>
          <p:cNvSpPr txBox="1"/>
          <p:nvPr/>
        </p:nvSpPr>
        <p:spPr>
          <a:xfrm>
            <a:off x="3280753" y="1452003"/>
            <a:ext cx="539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Wake 1 + </a:t>
            </a:r>
            <a:r>
              <a:rPr lang="nl-BE" b="1" dirty="0"/>
              <a:t>wake 2b</a:t>
            </a:r>
            <a:r>
              <a:rPr lang="nl-BE" dirty="0"/>
              <a:t> + </a:t>
            </a:r>
            <a:r>
              <a:rPr lang="nl-BE" b="1" dirty="0"/>
              <a:t>wake 2b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BD39D821-A88D-49D5-8DB8-A8C2EC63750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07064" y="1825625"/>
            <a:ext cx="5004305" cy="5031902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1219A2B-2E7A-47F3-9A7F-992B7018C28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50" y="1871662"/>
            <a:ext cx="60769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29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BFA8E8-CF0D-45C8-AD2C-89ADF76F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LES </a:t>
            </a:r>
            <a:r>
              <a:rPr lang="nl-BE" dirty="0" err="1"/>
              <a:t>superposition</a:t>
            </a:r>
            <a:r>
              <a:rPr lang="nl-BE" dirty="0"/>
              <a:t> –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correction</a:t>
            </a:r>
            <a:r>
              <a:rPr lang="nl-BE" dirty="0"/>
              <a:t>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88F462D0-2E74-4889-99E6-909FD54D98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Correction factor: 2 options, </a:t>
                </a:r>
                <a:r>
                  <a:rPr lang="nl-BE" dirty="0" err="1"/>
                  <a:t>based</a:t>
                </a:r>
                <a:r>
                  <a:rPr lang="nl-BE" dirty="0"/>
                  <a:t> on </a:t>
                </a:r>
                <a:r>
                  <a:rPr lang="nl-BE" dirty="0" err="1"/>
                  <a:t>thrust</a:t>
                </a:r>
                <a:r>
                  <a:rPr lang="nl-BE" dirty="0"/>
                  <a:t> </a:t>
                </a:r>
                <a:r>
                  <a:rPr lang="nl-BE" dirty="0" err="1"/>
                  <a:t>coefficient</a:t>
                </a:r>
                <a:endParaRPr lang="nl-BE" dirty="0"/>
              </a:p>
              <a:p>
                <a:r>
                  <a:rPr lang="nl-BE" dirty="0"/>
                  <a:t>Decreasing </a:t>
                </a:r>
                <a:r>
                  <a:rPr lang="nl-BE" dirty="0" err="1"/>
                  <a:t>the</a:t>
                </a:r>
                <a:r>
                  <a:rPr lang="nl-BE" dirty="0"/>
                  <a:t> deficit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l-B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l-BE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𝑤𝑎𝑘𝑒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l-B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1" i="1">
                              <a:latin typeface="Cambria Math" panose="02040503050406030204" pitchFamily="18" charset="0"/>
                            </a:rPr>
                            <m:t>𝑪</m:t>
                          </m:r>
                          <m:sSub>
                            <m:sSubPr>
                              <m:ctrlPr>
                                <a:rPr lang="nl-B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nl-BE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nl-BE" b="1" i="1">
                              <a:latin typeface="Cambria Math" panose="02040503050406030204" pitchFamily="18" charset="0"/>
                            </a:rPr>
                            <m:t>𝑪</m:t>
                          </m:r>
                          <m:sSub>
                            <m:sSubPr>
                              <m:ctrlPr>
                                <a:rPr lang="nl-B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nl-BE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nl-BE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𝑤𝑎𝑘𝑒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  <a:p>
                <a:r>
                  <a:rPr lang="nl-BE" dirty="0" err="1"/>
                  <a:t>Increasing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deficit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𝑤𝑎𝑘𝑒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nl-BE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sSub>
                            <m:sSubPr>
                              <m:ctrlPr>
                                <a:rPr lang="nl-B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nl-BE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nl-BE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sSub>
                            <m:sSubPr>
                              <m:ctrlPr>
                                <a:rPr lang="nl-B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nl-BE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𝑤𝑎𝑘𝑒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88F462D0-2E74-4889-99E6-909FD54D98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E454247-99AF-47A6-B52B-A1872A06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DAE8-FB9D-4BC1-863A-E395877299DF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531595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959</Words>
  <Application>Microsoft Office PowerPoint</Application>
  <PresentationFormat>Breedbeeld</PresentationFormat>
  <Paragraphs>207</Paragraphs>
  <Slides>26</Slides>
  <Notes>0</Notes>
  <HiddenSlides>5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Wingdings</vt:lpstr>
      <vt:lpstr>Kantoorthema</vt:lpstr>
      <vt:lpstr>Meeting 14 </vt:lpstr>
      <vt:lpstr>Agenda</vt:lpstr>
      <vt:lpstr>LES superposition</vt:lpstr>
      <vt:lpstr>LES superposition – single wakes</vt:lpstr>
      <vt:lpstr>LES superposition – single wakes</vt:lpstr>
      <vt:lpstr>LES superposition</vt:lpstr>
      <vt:lpstr>LES superposition</vt:lpstr>
      <vt:lpstr>LES superposition</vt:lpstr>
      <vt:lpstr>LES superposition – with correction factor</vt:lpstr>
      <vt:lpstr>LES superposition – decreasing CF</vt:lpstr>
      <vt:lpstr>LES superposition – increasing CF</vt:lpstr>
      <vt:lpstr>LES superposition – U0=11,2</vt:lpstr>
      <vt:lpstr>LES superposition – U0=11,2</vt:lpstr>
      <vt:lpstr>LES superposition – U0=11,2</vt:lpstr>
      <vt:lpstr>LES superposition – U0=11,2</vt:lpstr>
      <vt:lpstr>Comparison: Park - LES</vt:lpstr>
      <vt:lpstr>Comparison: Park - LES</vt:lpstr>
      <vt:lpstr>How to quantify the wake differences?</vt:lpstr>
      <vt:lpstr>How to quantify the wake differences?</vt:lpstr>
      <vt:lpstr>How to quantify the wake differences?</vt:lpstr>
      <vt:lpstr>How to quantify the wake differences?</vt:lpstr>
      <vt:lpstr>How to quantify the wake differences?</vt:lpstr>
      <vt:lpstr>How to quantify the wake differences?</vt:lpstr>
      <vt:lpstr>How to quantify the wake differences?</vt:lpstr>
      <vt:lpstr>How to quantify the wake differences?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14 </dc:title>
  <dc:creator>Ottelien Bossuyt</dc:creator>
  <cp:lastModifiedBy>Ottelien Bossuyt</cp:lastModifiedBy>
  <cp:revision>42</cp:revision>
  <dcterms:created xsi:type="dcterms:W3CDTF">2018-05-17T15:02:11Z</dcterms:created>
  <dcterms:modified xsi:type="dcterms:W3CDTF">2018-05-28T09:42:04Z</dcterms:modified>
</cp:coreProperties>
</file>