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0" r:id="rId6"/>
    <p:sldId id="27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1" r:id="rId18"/>
    <p:sldId id="289" r:id="rId19"/>
    <p:sldId id="262" r:id="rId20"/>
    <p:sldId id="273" r:id="rId21"/>
    <p:sldId id="263" r:id="rId22"/>
    <p:sldId id="275" r:id="rId23"/>
    <p:sldId id="278" r:id="rId24"/>
    <p:sldId id="292" r:id="rId25"/>
    <p:sldId id="293" r:id="rId26"/>
    <p:sldId id="294" r:id="rId27"/>
    <p:sldId id="295" r:id="rId28"/>
    <p:sldId id="290" r:id="rId29"/>
    <p:sldId id="274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zichtssectie" id="{AD190BF1-8A16-4A39-83F2-56C74150E56E}">
          <p14:sldIdLst/>
        </p14:section>
        <p14:section name="Literature Study" id="{CCF6778C-6EAA-48EB-8ECD-BEFA6A5074D7}">
          <p14:sldIdLst>
            <p14:sldId id="256"/>
          </p14:sldIdLst>
        </p14:section>
        <p14:section name="Content" id="{74E100CF-E46C-459E-AB93-0E887296EDDF}">
          <p14:sldIdLst>
            <p14:sldId id="257"/>
          </p14:sldIdLst>
        </p14:section>
        <p14:section name="Wake superposition" id="{33CEFFD4-401C-4345-87FE-D70286D8472C}">
          <p14:sldIdLst>
            <p14:sldId id="258"/>
            <p14:sldId id="267"/>
          </p14:sldIdLst>
        </p14:section>
        <p14:section name="Wake models" id="{8FA4FDE6-6A6F-425F-94EA-0EEF01EBDA70}">
          <p14:sldIdLst>
            <p14:sldId id="260"/>
            <p14:sldId id="272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Large Eddy Simulations (LES)" id="{189EA6F8-D78A-47B2-8C18-46E07A03CDCB}">
          <p14:sldIdLst>
            <p14:sldId id="261"/>
            <p14:sldId id="289"/>
          </p14:sldIdLst>
        </p14:section>
        <p14:section name="BEACon" id="{7A754ACA-FAE2-4377-A5E7-DAE2F9C35AAB}">
          <p14:sldIdLst>
            <p14:sldId id="262"/>
            <p14:sldId id="273"/>
          </p14:sldIdLst>
        </p14:section>
        <p14:section name="Validation" id="{89A50AE6-6363-4138-90BB-409170DBBCDF}">
          <p14:sldIdLst>
            <p14:sldId id="263"/>
            <p14:sldId id="275"/>
            <p14:sldId id="278"/>
            <p14:sldId id="292"/>
            <p14:sldId id="293"/>
            <p14:sldId id="294"/>
            <p14:sldId id="295"/>
            <p14:sldId id="290"/>
            <p14:sldId id="27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1DF44-D7D2-47CC-8877-65508D398EC2}" type="datetimeFigureOut">
              <a:rPr lang="nl-BE" smtClean="0"/>
              <a:t>18/01/2018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4811-65BE-4A6A-8591-833B2BB53B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33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Power deficit: extra </a:t>
            </a:r>
            <a:r>
              <a:rPr lang="nl-BE" dirty="0" err="1"/>
              <a:t>uncertainty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4811-65BE-4A6A-8591-833B2BB53BF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16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Paper [25]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4811-65BE-4A6A-8591-833B2BB53BF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27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37C7-D196-4D92-B1A4-3787F510FD93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2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A0E2-654C-4137-9844-1698441914D9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1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9DA-06FD-4B13-812F-599FDA289E2F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66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9F44-796C-4896-88D5-4CF4D4680BDD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45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CD6A-89AD-45FF-9616-50A3D6AAE776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22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2DFE-D4E8-4601-A53F-268332159E5B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2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B540-A052-4CDF-8F4F-1546B2D6FCCC}" type="datetime1">
              <a:rPr lang="nl-BE" smtClean="0"/>
              <a:t>18/01/2018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7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D149-FFB7-448D-AD35-D19940EB015A}" type="datetime1">
              <a:rPr lang="nl-BE" smtClean="0"/>
              <a:t>18/01/2018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72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E56F-8BAA-4730-978C-B47B624D8961}" type="datetime1">
              <a:rPr lang="nl-BE" smtClean="0"/>
              <a:t>18/01/2018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09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610B-692E-4496-B466-C1573127983D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7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F26F-B96F-4A2F-B1D9-D2AD72DEDFF0}" type="datetime1">
              <a:rPr lang="nl-BE" smtClean="0"/>
              <a:t>18/01/2018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30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614A-2FE5-4BB1-A0A4-8CF273EEA91F}" type="datetime1">
              <a:rPr lang="nl-BE" smtClean="0"/>
              <a:t>18/01/2018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3C1A-1AD8-43D4-84D8-1C6150A4AE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771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D2375-5DC1-40C4-B947-25D96899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1122363"/>
            <a:ext cx="11753849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Modelling and validation of wind turbine</a:t>
            </a:r>
            <a:br>
              <a:rPr lang="en-US" sz="4800" b="1" dirty="0"/>
            </a:br>
            <a:r>
              <a:rPr lang="en-US" sz="4800" b="1" dirty="0"/>
              <a:t>wake superposition - Using wind farm data</a:t>
            </a:r>
            <a:endParaRPr lang="nl-BE" sz="4800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07C1302-5B9F-4F15-91B5-1E6451CD4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nl-BE" sz="3600" dirty="0" err="1"/>
              <a:t>Literature</a:t>
            </a:r>
            <a:r>
              <a:rPr lang="nl-BE" sz="3600" dirty="0"/>
              <a:t> </a:t>
            </a:r>
            <a:r>
              <a:rPr lang="nl-BE" sz="3600" dirty="0" err="1"/>
              <a:t>Study</a:t>
            </a:r>
            <a:endParaRPr lang="nl-BE" sz="3600" dirty="0"/>
          </a:p>
          <a:p>
            <a:endParaRPr lang="nl-BE" dirty="0"/>
          </a:p>
          <a:p>
            <a:r>
              <a:rPr lang="nl-BE" dirty="0"/>
              <a:t>Ottelien Bossuyt</a:t>
            </a:r>
          </a:p>
          <a:p>
            <a:r>
              <a:rPr lang="nl-BE" dirty="0"/>
              <a:t>DTU Student </a:t>
            </a:r>
            <a:r>
              <a:rPr lang="nl-BE" dirty="0" err="1"/>
              <a:t>nr</a:t>
            </a:r>
            <a:r>
              <a:rPr lang="nl-BE" dirty="0"/>
              <a:t>: s163141</a:t>
            </a:r>
            <a:br>
              <a:rPr lang="nl-BE" dirty="0"/>
            </a:br>
            <a:r>
              <a:rPr lang="nl-BE" dirty="0"/>
              <a:t>TU Delft Student </a:t>
            </a:r>
            <a:r>
              <a:rPr lang="nl-BE" dirty="0" err="1"/>
              <a:t>nr</a:t>
            </a:r>
            <a:r>
              <a:rPr lang="nl-BE" dirty="0"/>
              <a:t>: 4624351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BA3E55-11DB-45F0-B48D-94F26269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47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C358-32A4-4D20-9078-2A7586A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Larsen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5774D-AEC1-4EAD-AAD8-FFC655BF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  <a:p>
            <a:pPr lvl="1"/>
            <a:r>
              <a:rPr lang="nl-BE" dirty="0" err="1"/>
              <a:t>Linear</a:t>
            </a:r>
            <a:r>
              <a:rPr lang="nl-BE" dirty="0"/>
              <a:t> approach: </a:t>
            </a:r>
            <a:r>
              <a:rPr lang="nl-BE" dirty="0" err="1"/>
              <a:t>geometric</a:t>
            </a:r>
            <a:r>
              <a:rPr lang="nl-BE" dirty="0"/>
              <a:t> </a:t>
            </a:r>
            <a:r>
              <a:rPr lang="nl-BE" dirty="0" err="1"/>
              <a:t>averaging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wind speed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Non-</a:t>
            </a:r>
            <a:r>
              <a:rPr lang="nl-BE" dirty="0" err="1"/>
              <a:t>linear</a:t>
            </a:r>
            <a:r>
              <a:rPr lang="nl-BE" dirty="0"/>
              <a:t> approach: </a:t>
            </a:r>
            <a:r>
              <a:rPr lang="nl-BE" dirty="0" err="1"/>
              <a:t>based</a:t>
            </a:r>
            <a:r>
              <a:rPr lang="nl-BE" dirty="0"/>
              <a:t> on momentum </a:t>
            </a:r>
            <a:r>
              <a:rPr lang="nl-BE" dirty="0" err="1"/>
              <a:t>balance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4DC6FD8-4176-485B-9CEB-16FEC4E9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225" y="2498725"/>
            <a:ext cx="2895600" cy="15525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261BFA1-546B-4D8F-858C-CB6647E5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4343400"/>
            <a:ext cx="4021849" cy="20066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031E694-1F65-4FEE-8ADE-C651645D6C5A}"/>
              </a:ext>
            </a:extLst>
          </p:cNvPr>
          <p:cNvSpPr/>
          <p:nvPr/>
        </p:nvSpPr>
        <p:spPr>
          <a:xfrm>
            <a:off x="752475" y="6396335"/>
            <a:ext cx="10420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nl-BE" sz="1200" i="1" dirty="0">
                <a:latin typeface="CMTI10"/>
              </a:rPr>
              <a:t>A </a:t>
            </a:r>
            <a:r>
              <a:rPr lang="nl-BE" sz="1200" i="1" dirty="0" err="1">
                <a:latin typeface="CMTI10"/>
              </a:rPr>
              <a:t>simple</a:t>
            </a:r>
            <a:r>
              <a:rPr lang="nl-BE" sz="1200" i="1" dirty="0">
                <a:latin typeface="CMTI10"/>
              </a:rPr>
              <a:t> wake </a:t>
            </a:r>
            <a:r>
              <a:rPr lang="nl-BE" sz="1200" i="1" dirty="0" err="1">
                <a:latin typeface="CMTI10"/>
              </a:rPr>
              <a:t>calculation</a:t>
            </a:r>
            <a:r>
              <a:rPr lang="nl-BE" sz="1200" i="1" dirty="0">
                <a:latin typeface="CMTI10"/>
              </a:rPr>
              <a:t> procedure</a:t>
            </a:r>
            <a:r>
              <a:rPr lang="nl-BE" sz="1200" dirty="0">
                <a:latin typeface="CMTI10"/>
              </a:rPr>
              <a:t> , </a:t>
            </a:r>
            <a:r>
              <a:rPr lang="nl-BE" sz="1200" dirty="0">
                <a:latin typeface="CMR10"/>
              </a:rPr>
              <a:t>G. C. Larsen, volume 2760. </a:t>
            </a:r>
            <a:r>
              <a:rPr lang="nl-BE" sz="1200" dirty="0" err="1">
                <a:latin typeface="CMR10"/>
              </a:rPr>
              <a:t>Risø</a:t>
            </a:r>
            <a:r>
              <a:rPr lang="nl-BE" sz="1200" dirty="0">
                <a:latin typeface="CMR10"/>
              </a:rPr>
              <a:t>, 1988.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latin typeface="CMR10"/>
              </a:rPr>
              <a:t>A simple stationary semi-analytical wake model</a:t>
            </a:r>
            <a:r>
              <a:rPr lang="en-US" sz="1200" dirty="0">
                <a:latin typeface="CMR10"/>
              </a:rPr>
              <a:t>, G. C. Larsen. 2009.</a:t>
            </a:r>
            <a:endParaRPr lang="nl-BE" sz="120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361606-FA4A-4250-95FE-C837753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61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C3318-5DC6-40D3-9C15-3C9C2631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Infinite</a:t>
            </a:r>
            <a:r>
              <a:rPr lang="nl-BE" dirty="0"/>
              <a:t> wind farm </a:t>
            </a:r>
            <a:r>
              <a:rPr lang="nl-BE" dirty="0" err="1"/>
              <a:t>boundary</a:t>
            </a:r>
            <a:r>
              <a:rPr lang="nl-BE" dirty="0"/>
              <a:t> </a:t>
            </a:r>
            <a:r>
              <a:rPr lang="nl-BE" dirty="0" err="1"/>
              <a:t>layer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C24CF93F-1CDE-431F-BEDE-1549CB44A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72250" cy="4351338"/>
              </a:xfrm>
            </p:spPr>
            <p:txBody>
              <a:bodyPr/>
              <a:lstStyle/>
              <a:p>
                <a:r>
                  <a:rPr lang="nl-BE" dirty="0"/>
                  <a:t>Rotor </a:t>
                </a:r>
                <a:r>
                  <a:rPr lang="nl-BE" dirty="0" err="1"/>
                  <a:t>layer</a:t>
                </a:r>
                <a:endParaRPr lang="nl-BE" dirty="0"/>
              </a:p>
              <a:p>
                <a:r>
                  <a:rPr lang="nl-BE" dirty="0" err="1"/>
                  <a:t>Above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below rotor </a:t>
                </a:r>
                <a:r>
                  <a:rPr lang="nl-BE" dirty="0" err="1"/>
                  <a:t>layer</a:t>
                </a:r>
                <a:r>
                  <a:rPr lang="nl-BE" dirty="0"/>
                  <a:t>: </a:t>
                </a:r>
                <a:r>
                  <a:rPr lang="nl-BE" dirty="0" err="1"/>
                  <a:t>logarithmic</a:t>
                </a:r>
                <a:r>
                  <a:rPr lang="nl-BE" dirty="0"/>
                  <a:t> wind profile</a:t>
                </a:r>
              </a:p>
              <a:p>
                <a:r>
                  <a:rPr lang="nl-BE" dirty="0"/>
                  <a:t>Top-hat wake </a:t>
                </a:r>
                <a:r>
                  <a:rPr lang="nl-BE" dirty="0" err="1"/>
                  <a:t>velocity</a:t>
                </a:r>
                <a:r>
                  <a:rPr lang="nl-BE" dirty="0"/>
                  <a:t> deficit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pPr lvl="1"/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nl-BE" dirty="0"/>
                  <a:t> is a </a:t>
                </a:r>
                <a:r>
                  <a:rPr lang="nl-BE" dirty="0" err="1"/>
                  <a:t>function</a:t>
                </a:r>
                <a:r>
                  <a:rPr lang="nl-BE" dirty="0"/>
                  <a:t> of </a:t>
                </a:r>
                <a:r>
                  <a:rPr lang="nl-BE" dirty="0" err="1"/>
                  <a:t>the</a:t>
                </a:r>
                <a:r>
                  <a:rPr lang="nl-BE" dirty="0"/>
                  <a:t> hub </a:t>
                </a:r>
                <a:r>
                  <a:rPr lang="nl-BE" dirty="0" err="1"/>
                  <a:t>height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roughness</a:t>
                </a:r>
                <a:r>
                  <a:rPr lang="nl-BE" dirty="0"/>
                  <a:t> </a:t>
                </a:r>
                <a:r>
                  <a:rPr lang="nl-BE" dirty="0" err="1"/>
                  <a:t>length</a:t>
                </a:r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C24CF93F-1CDE-431F-BEDE-1549CB44A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72250" cy="4351338"/>
              </a:xfrm>
              <a:blipFill>
                <a:blip r:embed="rId2"/>
                <a:stretch>
                  <a:fillRect l="-1670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2AE11C4F-2864-441E-B737-603DB215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3695700"/>
            <a:ext cx="3009900" cy="1047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6B0943B-1AF8-48CF-B956-EF49D61A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50" y="1579562"/>
            <a:ext cx="4679861" cy="488632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110A08E-092F-435A-A3F1-84469872AC43}"/>
              </a:ext>
            </a:extLst>
          </p:cNvPr>
          <p:cNvSpPr/>
          <p:nvPr/>
        </p:nvSpPr>
        <p:spPr>
          <a:xfrm>
            <a:off x="579349" y="6462324"/>
            <a:ext cx="11510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MR10"/>
              </a:rPr>
              <a:t>On the wind speed reduction in the center of large clusters of wind turbines</a:t>
            </a:r>
            <a:r>
              <a:rPr lang="en-US" sz="1200" dirty="0">
                <a:latin typeface="CMR10"/>
              </a:rPr>
              <a:t>, S. Frandsen. </a:t>
            </a:r>
            <a:r>
              <a:rPr lang="en-US" sz="1200" dirty="0">
                <a:latin typeface="CMTI10"/>
              </a:rPr>
              <a:t>Wind Energy. Technology and Implementation. Part 1: Papers of the Parallel Sessions</a:t>
            </a:r>
            <a:r>
              <a:rPr lang="en-US" sz="1200" dirty="0">
                <a:latin typeface="CMR10"/>
              </a:rPr>
              <a:t>, </a:t>
            </a:r>
            <a:r>
              <a:rPr lang="nl-BE" sz="1200" dirty="0">
                <a:latin typeface="CMR10"/>
              </a:rPr>
              <a:t>1992</a:t>
            </a:r>
            <a:endParaRPr lang="nl-BE" sz="120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1385A2-6CCC-4845-8F50-CA0F40D5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7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EA603-8B0E-4615-A098-484D661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Frandsen</a:t>
            </a:r>
            <a:r>
              <a:rPr lang="nl-BE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C1F1C68A-65EB-445F-99CE-49D20C474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Top-hat wake </a:t>
                </a:r>
                <a:r>
                  <a:rPr lang="nl-BE" dirty="0" err="1"/>
                  <a:t>velocity</a:t>
                </a:r>
                <a:r>
                  <a:rPr lang="nl-BE" dirty="0"/>
                  <a:t> deficit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BE" dirty="0"/>
                  <a:t>: wake area </a:t>
                </a:r>
                <a:r>
                  <a:rPr lang="nl-BE" dirty="0" err="1"/>
                  <a:t>after</a:t>
                </a:r>
                <a:r>
                  <a:rPr lang="nl-BE" dirty="0"/>
                  <a:t> </a:t>
                </a:r>
                <a:r>
                  <a:rPr lang="nl-BE" dirty="0" err="1"/>
                  <a:t>initial</a:t>
                </a:r>
                <a:r>
                  <a:rPr lang="nl-BE" dirty="0"/>
                  <a:t> wake </a:t>
                </a:r>
                <a:r>
                  <a:rPr lang="nl-BE" dirty="0" err="1"/>
                  <a:t>expansion</a:t>
                </a:r>
                <a:r>
                  <a:rPr lang="nl-BE" dirty="0"/>
                  <a:t>, </a:t>
                </a:r>
                <a:r>
                  <a:rPr lang="nl-BE" dirty="0" err="1"/>
                  <a:t>function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nl-BE" dirty="0"/>
              </a:p>
              <a:p>
                <a:r>
                  <a:rPr lang="nl-BE" dirty="0" err="1"/>
                  <a:t>Expression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wake flow deficit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infinitely</a:t>
                </a:r>
                <a:r>
                  <a:rPr lang="nl-BE" dirty="0"/>
                  <a:t> large </a:t>
                </a:r>
                <a:r>
                  <a:rPr lang="nl-BE" dirty="0" err="1"/>
                  <a:t>number</a:t>
                </a:r>
                <a:r>
                  <a:rPr lang="nl-BE" dirty="0"/>
                  <a:t> of wind turbines (straight </a:t>
                </a:r>
                <a:r>
                  <a:rPr lang="nl-BE" dirty="0" err="1"/>
                  <a:t>row</a:t>
                </a:r>
                <a:r>
                  <a:rPr lang="nl-BE" dirty="0"/>
                  <a:t>, </a:t>
                </a:r>
                <a:r>
                  <a:rPr lang="nl-BE" dirty="0" err="1"/>
                  <a:t>equidistant</a:t>
                </a:r>
                <a:r>
                  <a:rPr lang="nl-BE" dirty="0"/>
                  <a:t>)</a:t>
                </a:r>
              </a:p>
              <a:p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C1F1C68A-65EB-445F-99CE-49D20C474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650FD72E-4098-497A-B6F5-14F553C0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171700"/>
            <a:ext cx="3476625" cy="106680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180AEB1-AA3E-4466-A5BC-27C538EB76D6}"/>
              </a:ext>
            </a:extLst>
          </p:cNvPr>
          <p:cNvSpPr/>
          <p:nvPr/>
        </p:nvSpPr>
        <p:spPr>
          <a:xfrm>
            <a:off x="1019175" y="5946130"/>
            <a:ext cx="1082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MR10"/>
              </a:rPr>
              <a:t>Analytical modelling of wind speed deficit in large offshore wind farms</a:t>
            </a:r>
            <a:r>
              <a:rPr lang="en-US" sz="1200" dirty="0">
                <a:latin typeface="CMR10"/>
              </a:rPr>
              <a:t>, </a:t>
            </a:r>
            <a:r>
              <a:rPr lang="nl-BE" sz="1200" dirty="0">
                <a:latin typeface="CMR10"/>
              </a:rPr>
              <a:t>S. </a:t>
            </a:r>
            <a:r>
              <a:rPr lang="nl-BE" sz="1200" dirty="0" err="1">
                <a:latin typeface="CMR10"/>
              </a:rPr>
              <a:t>Frandsen</a:t>
            </a:r>
            <a:r>
              <a:rPr lang="nl-BE" sz="1200" dirty="0">
                <a:latin typeface="CMR10"/>
              </a:rPr>
              <a:t>, R. </a:t>
            </a:r>
            <a:r>
              <a:rPr lang="nl-BE" sz="1200" dirty="0" err="1">
                <a:latin typeface="CMR10"/>
              </a:rPr>
              <a:t>Barthelmie</a:t>
            </a:r>
            <a:r>
              <a:rPr lang="nl-BE" sz="1200" dirty="0">
                <a:latin typeface="CMR10"/>
              </a:rPr>
              <a:t>, S. </a:t>
            </a:r>
            <a:r>
              <a:rPr lang="nl-BE" sz="1200" dirty="0" err="1">
                <a:latin typeface="CMR10"/>
              </a:rPr>
              <a:t>Pryor</a:t>
            </a:r>
            <a:r>
              <a:rPr lang="nl-BE" sz="1200" dirty="0">
                <a:latin typeface="CMR10"/>
              </a:rPr>
              <a:t>, O. </a:t>
            </a:r>
            <a:r>
              <a:rPr lang="nl-BE" sz="1200" dirty="0" err="1">
                <a:latin typeface="CMR10"/>
              </a:rPr>
              <a:t>Rathmann</a:t>
            </a:r>
            <a:r>
              <a:rPr lang="nl-BE" sz="1200" dirty="0">
                <a:latin typeface="CMR10"/>
              </a:rPr>
              <a:t>, S. E. Larsen, J. </a:t>
            </a:r>
            <a:r>
              <a:rPr lang="nl-BE" sz="1200" dirty="0" err="1">
                <a:latin typeface="CMR10"/>
              </a:rPr>
              <a:t>Højstrup</a:t>
            </a:r>
            <a:r>
              <a:rPr lang="nl-BE" sz="1200" dirty="0">
                <a:latin typeface="CMR10"/>
              </a:rPr>
              <a:t>, </a:t>
            </a:r>
            <a:r>
              <a:rPr lang="nl-BE" sz="1200" dirty="0" err="1">
                <a:latin typeface="CMR10"/>
              </a:rPr>
              <a:t>and</a:t>
            </a:r>
            <a:r>
              <a:rPr lang="nl-BE" sz="1200" dirty="0">
                <a:latin typeface="CMR10"/>
              </a:rPr>
              <a:t> </a:t>
            </a:r>
            <a:r>
              <a:rPr lang="en-US" sz="1200" dirty="0">
                <a:latin typeface="CMR10"/>
              </a:rPr>
              <a:t>M. </a:t>
            </a:r>
            <a:r>
              <a:rPr lang="en-US" sz="1200" dirty="0" err="1">
                <a:latin typeface="CMR10"/>
              </a:rPr>
              <a:t>Thøgersen</a:t>
            </a:r>
            <a:r>
              <a:rPr lang="en-US" sz="1200" dirty="0">
                <a:latin typeface="CMR10"/>
              </a:rPr>
              <a:t>. </a:t>
            </a:r>
            <a:r>
              <a:rPr lang="en-US" sz="1200" dirty="0" err="1">
                <a:latin typeface="CMTI10"/>
              </a:rPr>
              <a:t>Scien</a:t>
            </a:r>
            <a:r>
              <a:rPr lang="en-US" sz="1200" dirty="0">
                <a:latin typeface="CMTI10"/>
              </a:rPr>
              <a:t>-</a:t>
            </a:r>
          </a:p>
          <a:p>
            <a:r>
              <a:rPr lang="en-US" sz="1200" dirty="0">
                <a:latin typeface="CMTI10"/>
              </a:rPr>
              <a:t>tic Proceedings</a:t>
            </a:r>
            <a:r>
              <a:rPr lang="en-US" sz="1200" dirty="0">
                <a:latin typeface="CMR10"/>
              </a:rPr>
              <a:t>, 2004.</a:t>
            </a:r>
            <a:endParaRPr lang="nl-BE" sz="12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09B7B-5672-4134-B2A3-811469B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6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6FB5C-6519-4C8A-A4B6-A4C6FB5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Bastankhah</a:t>
            </a:r>
            <a:r>
              <a:rPr lang="nl-BE" dirty="0"/>
              <a:t> &amp; </a:t>
            </a:r>
            <a:r>
              <a:rPr lang="nl-BE" dirty="0" err="1"/>
              <a:t>Porté-Agel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78C4137-2392-4BD0-9855-D6F9E40D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Gaussian wake </a:t>
                </a:r>
                <a:r>
                  <a:rPr lang="nl-BE" dirty="0" err="1"/>
                  <a:t>velocity</a:t>
                </a:r>
                <a:r>
                  <a:rPr lang="nl-BE" dirty="0"/>
                  <a:t> deficit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pPr lvl="1"/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nl-BE" dirty="0"/>
                  <a:t> is a </a:t>
                </a:r>
                <a:r>
                  <a:rPr lang="nl-BE" dirty="0" err="1"/>
                  <a:t>function</a:t>
                </a:r>
                <a:r>
                  <a:rPr lang="nl-BE" dirty="0"/>
                  <a:t> of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thrust</a:t>
                </a:r>
                <a:r>
                  <a:rPr lang="nl-BE" dirty="0"/>
                  <a:t> </a:t>
                </a:r>
                <a:r>
                  <a:rPr lang="nl-BE" dirty="0" err="1"/>
                  <a:t>coefficient</a:t>
                </a:r>
                <a:endParaRPr lang="nl-BE" dirty="0"/>
              </a:p>
              <a:p>
                <a:pPr lvl="1"/>
                <a:r>
                  <a:rPr lang="nl-BE" dirty="0" err="1"/>
                  <a:t>Good</a:t>
                </a:r>
                <a:r>
                  <a:rPr lang="nl-BE" dirty="0"/>
                  <a:t> </a:t>
                </a:r>
                <a:r>
                  <a:rPr lang="nl-BE" dirty="0" err="1"/>
                  <a:t>estimation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needed</a:t>
                </a:r>
                <a:r>
                  <a:rPr lang="nl-BE" dirty="0"/>
                  <a:t>,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standard </a:t>
                </a:r>
                <a:r>
                  <a:rPr lang="nl-BE" dirty="0" err="1"/>
                  <a:t>deviation</a:t>
                </a:r>
                <a:r>
                  <a:rPr lang="nl-BE" dirty="0"/>
                  <a:t> of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Gaussian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 deficit profile at </a:t>
                </a:r>
                <a:r>
                  <a:rPr lang="nl-BE" dirty="0" err="1"/>
                  <a:t>each</a:t>
                </a:r>
                <a:r>
                  <a:rPr lang="nl-BE" dirty="0"/>
                  <a:t> downstream </a:t>
                </a:r>
                <a:r>
                  <a:rPr lang="nl-BE" dirty="0" err="1"/>
                  <a:t>location</a:t>
                </a:r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78C4137-2392-4BD0-9855-D6F9E40D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68729D9F-D4B3-4777-BF0D-7534CDC4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33" y="2519232"/>
            <a:ext cx="9077325" cy="109537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0130F8A-76F0-4DE4-9C57-7E6EC400D29D}"/>
              </a:ext>
            </a:extLst>
          </p:cNvPr>
          <p:cNvSpPr/>
          <p:nvPr/>
        </p:nvSpPr>
        <p:spPr>
          <a:xfrm>
            <a:off x="838200" y="6123543"/>
            <a:ext cx="1110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MR10"/>
              </a:rPr>
              <a:t>A new analytical model for wind-turbine wakes</a:t>
            </a:r>
            <a:r>
              <a:rPr lang="en-US" dirty="0">
                <a:latin typeface="CMR10"/>
              </a:rPr>
              <a:t>, M. </a:t>
            </a:r>
            <a:r>
              <a:rPr lang="en-US" dirty="0" err="1">
                <a:latin typeface="CMR10"/>
              </a:rPr>
              <a:t>Bastankhah</a:t>
            </a:r>
            <a:r>
              <a:rPr lang="en-US" dirty="0">
                <a:latin typeface="CMR10"/>
              </a:rPr>
              <a:t> and F. </a:t>
            </a:r>
            <a:r>
              <a:rPr lang="en-US" dirty="0" err="1">
                <a:latin typeface="CMR10"/>
              </a:rPr>
              <a:t>Porté-Agel</a:t>
            </a:r>
            <a:r>
              <a:rPr lang="en-US" dirty="0">
                <a:latin typeface="CMR10"/>
              </a:rPr>
              <a:t>, </a:t>
            </a:r>
            <a:r>
              <a:rPr lang="en-US" dirty="0">
                <a:latin typeface="CMTI10"/>
              </a:rPr>
              <a:t>Renewable </a:t>
            </a:r>
            <a:r>
              <a:rPr lang="nl-BE" dirty="0">
                <a:latin typeface="CMTI10"/>
              </a:rPr>
              <a:t>Energy</a:t>
            </a:r>
            <a:r>
              <a:rPr lang="nl-BE" dirty="0">
                <a:latin typeface="CMR10"/>
              </a:rPr>
              <a:t>, 2014.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AC9F07-A820-421C-AE18-6CEA467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78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5053-8D95-473A-8D00-DE285C24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8C084A7-7F23-4A30-87FC-C0229CF73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Linearized CFD model </a:t>
                </a:r>
                <a:r>
                  <a:rPr lang="nl-BE" dirty="0" err="1"/>
                  <a:t>based</a:t>
                </a:r>
                <a:r>
                  <a:rPr lang="nl-BE" dirty="0"/>
                  <a:t> on RANS </a:t>
                </a:r>
                <a:r>
                  <a:rPr lang="nl-BE" dirty="0" err="1"/>
                  <a:t>equations</a:t>
                </a:r>
                <a:endParaRPr lang="nl-BE" dirty="0"/>
              </a:p>
              <a:p>
                <a:r>
                  <a:rPr lang="nl-BE" dirty="0"/>
                  <a:t>Look-up </a:t>
                </a:r>
                <a:r>
                  <a:rPr lang="nl-BE" dirty="0" err="1"/>
                  <a:t>tables</a:t>
                </a:r>
                <a:r>
                  <a:rPr lang="nl-BE" dirty="0"/>
                  <a:t> </a:t>
                </a:r>
                <a:r>
                  <a:rPr lang="nl-BE" dirty="0" err="1"/>
                  <a:t>including</a:t>
                </a:r>
                <a:r>
                  <a:rPr lang="nl-BE" dirty="0"/>
                  <a:t> </a:t>
                </a:r>
                <a:r>
                  <a:rPr lang="nl-BE" dirty="0" err="1"/>
                  <a:t>stability</a:t>
                </a:r>
                <a:r>
                  <a:rPr lang="nl-BE" dirty="0"/>
                  <a:t> </a:t>
                </a:r>
              </a:p>
              <a:p>
                <a:r>
                  <a:rPr lang="nl-BE" dirty="0" err="1"/>
                  <a:t>Linear</a:t>
                </a:r>
                <a:r>
                  <a:rPr lang="nl-BE" dirty="0"/>
                  <a:t> wake </a:t>
                </a:r>
                <a:r>
                  <a:rPr lang="nl-BE" dirty="0" err="1"/>
                  <a:t>summation</a:t>
                </a:r>
                <a:endParaRPr lang="nl-BE" dirty="0"/>
              </a:p>
              <a:p>
                <a:r>
                  <a:rPr lang="nl-BE" dirty="0"/>
                  <a:t>Turbulent: </a:t>
                </a:r>
                <a:r>
                  <a:rPr lang="nl-BE" dirty="0" err="1"/>
                  <a:t>simple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nl-BE" dirty="0"/>
                  <a:t> closure</a:t>
                </a:r>
              </a:p>
              <a:p>
                <a:r>
                  <a:rPr lang="nl-BE" dirty="0"/>
                  <a:t>Wake </a:t>
                </a:r>
                <a:r>
                  <a:rPr lang="nl-BE" dirty="0" err="1"/>
                  <a:t>meandering</a:t>
                </a:r>
                <a:endParaRPr lang="nl-BE" dirty="0"/>
              </a:p>
              <a:p>
                <a:r>
                  <a:rPr lang="nl-BE" dirty="0" err="1"/>
                  <a:t>Implemented</a:t>
                </a:r>
                <a:r>
                  <a:rPr lang="nl-BE" dirty="0"/>
                  <a:t> in </a:t>
                </a:r>
                <a:r>
                  <a:rPr lang="nl-BE" dirty="0" err="1"/>
                  <a:t>WAsP</a:t>
                </a:r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8C084A7-7F23-4A30-87FC-C0229CF73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>
            <a:extLst>
              <a:ext uri="{FF2B5EF4-FFF2-40B4-BE49-F238E27FC236}">
                <a16:creationId xmlns:a16="http://schemas.microsoft.com/office/drawing/2014/main" id="{61049371-359E-4A71-A728-839487DDB850}"/>
              </a:ext>
            </a:extLst>
          </p:cNvPr>
          <p:cNvSpPr/>
          <p:nvPr/>
        </p:nvSpPr>
        <p:spPr>
          <a:xfrm>
            <a:off x="838200" y="6354375"/>
            <a:ext cx="937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MR10"/>
              </a:rPr>
              <a:t>Linearised</a:t>
            </a:r>
            <a:r>
              <a:rPr lang="en-US" sz="1200" i="1" dirty="0">
                <a:latin typeface="CMR10"/>
              </a:rPr>
              <a:t> CFD models for wakes</a:t>
            </a:r>
            <a:r>
              <a:rPr lang="en-US" sz="1200" dirty="0">
                <a:latin typeface="CMR10"/>
              </a:rPr>
              <a:t>, S. Ott, J. Berg, and M. Nielsen. 2011</a:t>
            </a:r>
            <a:endParaRPr lang="nl-BE" sz="1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8F6F06-FD47-4E1A-A3E2-3B7F6529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24" y="2911916"/>
            <a:ext cx="5051587" cy="3155509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BAA2C4-0E96-42AC-A0D5-D854BC1F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692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24863-D36B-4E6E-93C0-E86A5D80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Wake </a:t>
            </a:r>
            <a:r>
              <a:rPr lang="nl-BE" dirty="0" err="1"/>
              <a:t>Meandering</a:t>
            </a:r>
            <a:r>
              <a:rPr lang="nl-BE" dirty="0"/>
              <a:t> (DWM)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D029A40-1896-4E93-897B-F725C014B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9039"/>
                <a:ext cx="6594225" cy="4351338"/>
              </a:xfrm>
            </p:spPr>
            <p:txBody>
              <a:bodyPr>
                <a:normAutofit/>
              </a:bodyPr>
              <a:lstStyle/>
              <a:p>
                <a:r>
                  <a:rPr lang="nl-BE" dirty="0" err="1"/>
                  <a:t>Coupled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aeroelastic</a:t>
                </a:r>
                <a:r>
                  <a:rPr lang="nl-BE" dirty="0"/>
                  <a:t> tool</a:t>
                </a:r>
              </a:p>
              <a:p>
                <a:r>
                  <a:rPr lang="nl-BE" dirty="0"/>
                  <a:t>Quasi-steady wake deficit</a:t>
                </a:r>
              </a:p>
              <a:p>
                <a:pPr lvl="1"/>
                <a:r>
                  <a:rPr lang="nl-BE" dirty="0" err="1"/>
                  <a:t>Axisymmetric</a:t>
                </a:r>
                <a:r>
                  <a:rPr lang="nl-BE" dirty="0"/>
                  <a:t> flow</a:t>
                </a:r>
              </a:p>
              <a:p>
                <a:pPr lvl="1"/>
                <a:r>
                  <a:rPr lang="nl-BE" dirty="0"/>
                  <a:t>Turbulent: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closure</a:t>
                </a:r>
                <a:r>
                  <a:rPr lang="nl-BE" dirty="0"/>
                  <a:t> </a:t>
                </a:r>
                <a:r>
                  <a:rPr lang="nl-BE" dirty="0" err="1"/>
                  <a:t>with</a:t>
                </a:r>
                <a:r>
                  <a:rPr lang="nl-BE" dirty="0"/>
                  <a:t> </a:t>
                </a:r>
                <a:r>
                  <a:rPr lang="nl-BE" dirty="0" err="1"/>
                  <a:t>added</a:t>
                </a:r>
                <a:r>
                  <a:rPr lang="nl-BE" dirty="0"/>
                  <a:t> term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ambient</a:t>
                </a:r>
                <a:r>
                  <a:rPr lang="nl-BE" dirty="0"/>
                  <a:t> </a:t>
                </a:r>
                <a:r>
                  <a:rPr lang="nl-BE" dirty="0" err="1"/>
                  <a:t>turbulence</a:t>
                </a:r>
                <a:endParaRPr lang="nl-BE" dirty="0"/>
              </a:p>
              <a:p>
                <a:r>
                  <a:rPr lang="nl-BE" dirty="0"/>
                  <a:t>Wake </a:t>
                </a:r>
                <a:r>
                  <a:rPr lang="nl-BE" dirty="0" err="1"/>
                  <a:t>meandering</a:t>
                </a:r>
                <a:r>
                  <a:rPr lang="nl-BE" dirty="0"/>
                  <a:t> model</a:t>
                </a:r>
              </a:p>
              <a:p>
                <a:pPr lvl="1"/>
                <a:r>
                  <a:rPr lang="nl-BE" dirty="0"/>
                  <a:t>Large </a:t>
                </a:r>
                <a:r>
                  <a:rPr lang="nl-BE" dirty="0" err="1"/>
                  <a:t>eddies</a:t>
                </a:r>
                <a:r>
                  <a:rPr lang="nl-BE" dirty="0"/>
                  <a:t> affect wake </a:t>
                </a:r>
                <a:r>
                  <a:rPr lang="nl-BE" dirty="0" err="1"/>
                  <a:t>meandering</a:t>
                </a:r>
                <a:r>
                  <a:rPr lang="nl-BE" dirty="0"/>
                  <a:t> (&gt;2D)</a:t>
                </a:r>
              </a:p>
              <a:p>
                <a:r>
                  <a:rPr lang="nl-BE" dirty="0" err="1"/>
                  <a:t>Added</a:t>
                </a:r>
                <a:r>
                  <a:rPr lang="nl-BE" dirty="0"/>
                  <a:t> wake </a:t>
                </a:r>
                <a:r>
                  <a:rPr lang="nl-BE" dirty="0" err="1"/>
                  <a:t>turbulence</a:t>
                </a:r>
                <a:endParaRPr lang="nl-BE" dirty="0"/>
              </a:p>
              <a:p>
                <a:pPr lvl="1"/>
                <a:r>
                  <a:rPr lang="nl-BE" dirty="0"/>
                  <a:t>Small </a:t>
                </a:r>
                <a:r>
                  <a:rPr lang="nl-BE" dirty="0" err="1"/>
                  <a:t>scale</a:t>
                </a:r>
                <a:r>
                  <a:rPr lang="nl-BE" dirty="0"/>
                  <a:t> </a:t>
                </a:r>
                <a:r>
                  <a:rPr lang="nl-BE" dirty="0" err="1"/>
                  <a:t>turbulence</a:t>
                </a:r>
                <a:endParaRPr lang="nl-BE" dirty="0"/>
              </a:p>
              <a:p>
                <a:pPr lvl="1"/>
                <a:r>
                  <a:rPr lang="nl-BE" dirty="0" err="1"/>
                  <a:t>Mann’s</a:t>
                </a:r>
                <a:r>
                  <a:rPr lang="nl-BE" dirty="0"/>
                  <a:t> </a:t>
                </a:r>
                <a:r>
                  <a:rPr lang="nl-BE" dirty="0" err="1"/>
                  <a:t>turbulence</a:t>
                </a:r>
                <a:r>
                  <a:rPr lang="nl-BE" dirty="0"/>
                  <a:t> box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D029A40-1896-4E93-897B-F725C014B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9039"/>
                <a:ext cx="6594225" cy="4351338"/>
              </a:xfrm>
              <a:blipFill>
                <a:blip r:embed="rId2"/>
                <a:stretch>
                  <a:fillRect l="-1665" t="-2381" b="-196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>
            <a:extLst>
              <a:ext uri="{FF2B5EF4-FFF2-40B4-BE49-F238E27FC236}">
                <a16:creationId xmlns:a16="http://schemas.microsoft.com/office/drawing/2014/main" id="{7F5B7D6F-975D-4033-8EA6-E8994A3884CF}"/>
              </a:ext>
            </a:extLst>
          </p:cNvPr>
          <p:cNvSpPr/>
          <p:nvPr/>
        </p:nvSpPr>
        <p:spPr>
          <a:xfrm>
            <a:off x="666750" y="5628927"/>
            <a:ext cx="1104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/>
              <a:t>Validation of the standalone implementation of the dynamic wake meandering model for power production</a:t>
            </a:r>
            <a:r>
              <a:rPr lang="en-US" sz="1200" dirty="0"/>
              <a:t>, R.-E. H. J. Keck. Wind Energy, 2015</a:t>
            </a:r>
            <a:endParaRPr lang="en-US" sz="1200" i="1" dirty="0">
              <a:latin typeface="CMTI10"/>
            </a:endParaRP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CMTI10"/>
              </a:rPr>
              <a:t>Wake modeling and simulation </a:t>
            </a:r>
            <a:r>
              <a:rPr lang="en-US" sz="1200" dirty="0">
                <a:latin typeface="CMTI10"/>
              </a:rPr>
              <a:t>, </a:t>
            </a:r>
            <a:r>
              <a:rPr lang="nl-BE" sz="1200" dirty="0">
                <a:latin typeface="CMR10"/>
              </a:rPr>
              <a:t>G. C. Larsen, H. </a:t>
            </a:r>
            <a:r>
              <a:rPr lang="nl-BE" sz="1200" dirty="0" err="1">
                <a:latin typeface="CMR10"/>
              </a:rPr>
              <a:t>Aagaard</a:t>
            </a:r>
            <a:r>
              <a:rPr lang="nl-BE" sz="1200" dirty="0">
                <a:latin typeface="CMR10"/>
              </a:rPr>
              <a:t> Madsen, T. J. Larsen, N. </a:t>
            </a:r>
            <a:r>
              <a:rPr lang="nl-BE" sz="1200" dirty="0" err="1">
                <a:latin typeface="CMR10"/>
              </a:rPr>
              <a:t>Troldborg</a:t>
            </a:r>
            <a:r>
              <a:rPr lang="nl-BE" sz="1200" dirty="0">
                <a:latin typeface="CMR10"/>
              </a:rPr>
              <a:t>, </a:t>
            </a:r>
            <a:r>
              <a:rPr lang="nl-BE" sz="1200" dirty="0" err="1">
                <a:latin typeface="CMR10"/>
              </a:rPr>
              <a:t>and</a:t>
            </a:r>
            <a:r>
              <a:rPr lang="nl-BE" sz="1200" dirty="0">
                <a:latin typeface="CMR10"/>
              </a:rPr>
              <a:t> T. U. of Denmark. </a:t>
            </a:r>
            <a:r>
              <a:rPr lang="nl-BE" sz="1200" dirty="0" err="1">
                <a:latin typeface="CMR10"/>
              </a:rPr>
              <a:t>Risø</a:t>
            </a:r>
            <a:r>
              <a:rPr lang="nl-BE" sz="1200" dirty="0">
                <a:latin typeface="CMR10"/>
              </a:rPr>
              <a:t> </a:t>
            </a:r>
            <a:r>
              <a:rPr lang="en-US" sz="1200" dirty="0">
                <a:latin typeface="CMR10"/>
              </a:rPr>
              <a:t>National Lab. for Sustainable Energy. Wind Energy Div. 2008.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Wake meandering – a </a:t>
            </a:r>
            <a:r>
              <a:rPr lang="nl-BE" sz="1200" i="1" dirty="0" err="1"/>
              <a:t>pragmatic</a:t>
            </a:r>
            <a:r>
              <a:rPr lang="nl-BE" sz="1200" i="1" dirty="0"/>
              <a:t> approach</a:t>
            </a:r>
            <a:r>
              <a:rPr lang="nl-BE" sz="1200" dirty="0"/>
              <a:t>, </a:t>
            </a:r>
            <a:r>
              <a:rPr lang="en-US" sz="1200" dirty="0"/>
              <a:t>G. C. Larsen, H. </a:t>
            </a:r>
            <a:r>
              <a:rPr lang="en-US" sz="1200" dirty="0" err="1"/>
              <a:t>Aagaard</a:t>
            </a:r>
            <a:r>
              <a:rPr lang="en-US" sz="1200" dirty="0"/>
              <a:t> Madsen, K. Thomsen, and T. J. Larsen. </a:t>
            </a:r>
            <a:r>
              <a:rPr lang="nl-BE" sz="1200" dirty="0"/>
              <a:t>2006</a:t>
            </a:r>
            <a:endParaRPr lang="en-US" sz="1200" dirty="0">
              <a:latin typeface="CMR10"/>
            </a:endParaRPr>
          </a:p>
          <a:p>
            <a:pPr marL="285750" indent="-285750">
              <a:buFontTx/>
              <a:buChar char="-"/>
            </a:pPr>
            <a:r>
              <a:rPr lang="nl-BE" sz="1200" i="1" dirty="0" err="1"/>
              <a:t>Dynamic</a:t>
            </a:r>
            <a:r>
              <a:rPr lang="nl-BE" sz="1200" i="1" dirty="0"/>
              <a:t> wake </a:t>
            </a:r>
            <a:r>
              <a:rPr lang="nl-BE" sz="1200" i="1" dirty="0" err="1"/>
              <a:t>meandering</a:t>
            </a:r>
            <a:r>
              <a:rPr lang="nl-BE" sz="1200" i="1" dirty="0"/>
              <a:t> </a:t>
            </a:r>
            <a:r>
              <a:rPr lang="nl-BE" sz="1200" i="1" dirty="0" err="1"/>
              <a:t>modeling</a:t>
            </a:r>
            <a:r>
              <a:rPr lang="nl-BE" sz="1200" dirty="0"/>
              <a:t>, G. C. Larsen, H. Madsen </a:t>
            </a:r>
            <a:r>
              <a:rPr lang="nl-BE" sz="1200" dirty="0" err="1"/>
              <a:t>Aagaard</a:t>
            </a:r>
            <a:r>
              <a:rPr lang="nl-BE" sz="1200" dirty="0"/>
              <a:t>, F. </a:t>
            </a:r>
            <a:r>
              <a:rPr lang="nl-BE" sz="1200" dirty="0" err="1"/>
              <a:t>Bingl</a:t>
            </a:r>
            <a:r>
              <a:rPr lang="nl-BE" sz="1200" dirty="0"/>
              <a:t>, J. Mann, S. </a:t>
            </a:r>
            <a:r>
              <a:rPr lang="nl-BE" sz="1200" dirty="0" err="1"/>
              <a:t>Ott</a:t>
            </a:r>
            <a:r>
              <a:rPr lang="nl-BE" sz="1200" dirty="0"/>
              <a:t>, J. N. </a:t>
            </a:r>
            <a:r>
              <a:rPr lang="nl-BE" sz="1200" dirty="0" err="1"/>
              <a:t>Srensen</a:t>
            </a:r>
            <a:r>
              <a:rPr lang="nl-BE" sz="1200" dirty="0"/>
              <a:t>, V. </a:t>
            </a:r>
            <a:r>
              <a:rPr lang="nl-BE" sz="1200" dirty="0" err="1"/>
              <a:t>Okulov</a:t>
            </a:r>
            <a:r>
              <a:rPr lang="nl-BE" sz="1200" dirty="0"/>
              <a:t>, N. </a:t>
            </a:r>
            <a:r>
              <a:rPr lang="nl-BE" sz="1200" dirty="0" err="1"/>
              <a:t>Troldborg</a:t>
            </a:r>
            <a:r>
              <a:rPr lang="nl-BE" sz="1200" dirty="0"/>
              <a:t>, N. M. </a:t>
            </a:r>
            <a:r>
              <a:rPr lang="nl-BE" sz="1200" dirty="0" err="1"/>
              <a:t>Nielsen</a:t>
            </a:r>
            <a:r>
              <a:rPr lang="nl-BE" sz="1200" dirty="0"/>
              <a:t>, K. Thomsen, T. J. Larsen, </a:t>
            </a:r>
            <a:r>
              <a:rPr lang="nl-BE" sz="1200" dirty="0" err="1"/>
              <a:t>and</a:t>
            </a:r>
            <a:r>
              <a:rPr lang="nl-BE" sz="1200" dirty="0"/>
              <a:t> R. Mikkelsen. 2007</a:t>
            </a:r>
          </a:p>
          <a:p>
            <a:endParaRPr lang="nl-BE" sz="1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740D939-7835-412C-B107-D3190B62E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22"/>
          <a:stretch/>
        </p:blipFill>
        <p:spPr>
          <a:xfrm>
            <a:off x="7432425" y="1690688"/>
            <a:ext cx="3197475" cy="155837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B70D1E3-C253-4BF8-A684-C6A9E7375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02"/>
          <a:stretch/>
        </p:blipFill>
        <p:spPr>
          <a:xfrm>
            <a:off x="7432425" y="3528598"/>
            <a:ext cx="4162425" cy="1558372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343FF8-316E-4C71-9A83-94755906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38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EC0C2-228E-4EFE-8ACF-0E82E767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Wake </a:t>
            </a:r>
            <a:r>
              <a:rPr lang="nl-BE" dirty="0" err="1"/>
              <a:t>Meandering</a:t>
            </a:r>
            <a:r>
              <a:rPr lang="nl-BE" dirty="0"/>
              <a:t> (DWM)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A310B0-4171-4A7B-AF0B-436E1BCE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Standalone DWM (</a:t>
            </a:r>
            <a:r>
              <a:rPr lang="nl-BE" dirty="0" err="1"/>
              <a:t>sDWM</a:t>
            </a:r>
            <a:r>
              <a:rPr lang="nl-BE" dirty="0"/>
              <a:t>)</a:t>
            </a:r>
          </a:p>
          <a:p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  <a:p>
            <a:pPr lvl="1"/>
            <a:r>
              <a:rPr lang="nl-BE" dirty="0"/>
              <a:t>Different </a:t>
            </a:r>
            <a:r>
              <a:rPr lang="nl-BE" dirty="0" err="1"/>
              <a:t>method</a:t>
            </a:r>
            <a:r>
              <a:rPr lang="nl-BE" dirty="0"/>
              <a:t> below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wind speed?</a:t>
            </a:r>
          </a:p>
          <a:p>
            <a:pPr lvl="1"/>
            <a:r>
              <a:rPr lang="nl-BE" dirty="0"/>
              <a:t>Below </a:t>
            </a:r>
            <a:r>
              <a:rPr lang="nl-BE" dirty="0" err="1"/>
              <a:t>rated</a:t>
            </a:r>
            <a:r>
              <a:rPr lang="nl-BE" dirty="0"/>
              <a:t> wind speed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rated</a:t>
            </a:r>
            <a:r>
              <a:rPr lang="nl-BE" dirty="0"/>
              <a:t> wind speed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81949CE-C81C-41A5-84FE-6CC7939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612010"/>
            <a:ext cx="3933825" cy="7239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E94FBD1-83FD-40B0-A6CC-82B864A84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7" y="4799459"/>
            <a:ext cx="3829050" cy="762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94C3833-BF84-4140-8DAB-F5F145783176}"/>
              </a:ext>
            </a:extLst>
          </p:cNvPr>
          <p:cNvSpPr/>
          <p:nvPr/>
        </p:nvSpPr>
        <p:spPr>
          <a:xfrm>
            <a:off x="620095" y="5572941"/>
            <a:ext cx="1104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/>
              <a:t>Validation of the standalone implementation of the dynamic wake meandering model for power production</a:t>
            </a:r>
            <a:r>
              <a:rPr lang="en-US" sz="1200" dirty="0"/>
              <a:t>, R.-E. H. J. Keck. Wind Energy, 2015</a:t>
            </a:r>
            <a:endParaRPr lang="en-US" sz="1200" i="1" dirty="0">
              <a:latin typeface="CMTI10"/>
            </a:endParaRPr>
          </a:p>
          <a:p>
            <a:pPr marL="285750" indent="-285750">
              <a:buFontTx/>
              <a:buChar char="-"/>
            </a:pPr>
            <a:r>
              <a:rPr lang="en-US" sz="1200" i="1" dirty="0">
                <a:latin typeface="CMTI10"/>
              </a:rPr>
              <a:t>Wake modeling and simulation </a:t>
            </a:r>
            <a:r>
              <a:rPr lang="en-US" sz="1200" dirty="0">
                <a:latin typeface="CMTI10"/>
              </a:rPr>
              <a:t>, </a:t>
            </a:r>
            <a:r>
              <a:rPr lang="nl-BE" sz="1200" dirty="0">
                <a:latin typeface="CMR10"/>
              </a:rPr>
              <a:t>G. C. Larsen, H. </a:t>
            </a:r>
            <a:r>
              <a:rPr lang="nl-BE" sz="1200" dirty="0" err="1">
                <a:latin typeface="CMR10"/>
              </a:rPr>
              <a:t>Aagaard</a:t>
            </a:r>
            <a:r>
              <a:rPr lang="nl-BE" sz="1200" dirty="0">
                <a:latin typeface="CMR10"/>
              </a:rPr>
              <a:t> Madsen, T. J. Larsen, N. </a:t>
            </a:r>
            <a:r>
              <a:rPr lang="nl-BE" sz="1200" dirty="0" err="1">
                <a:latin typeface="CMR10"/>
              </a:rPr>
              <a:t>Troldborg</a:t>
            </a:r>
            <a:r>
              <a:rPr lang="nl-BE" sz="1200" dirty="0">
                <a:latin typeface="CMR10"/>
              </a:rPr>
              <a:t>, </a:t>
            </a:r>
            <a:r>
              <a:rPr lang="nl-BE" sz="1200" dirty="0" err="1">
                <a:latin typeface="CMR10"/>
              </a:rPr>
              <a:t>and</a:t>
            </a:r>
            <a:r>
              <a:rPr lang="nl-BE" sz="1200" dirty="0">
                <a:latin typeface="CMR10"/>
              </a:rPr>
              <a:t> T. U. of Denmark. </a:t>
            </a:r>
            <a:r>
              <a:rPr lang="nl-BE" sz="1200" dirty="0" err="1">
                <a:latin typeface="CMR10"/>
              </a:rPr>
              <a:t>Risø</a:t>
            </a:r>
            <a:r>
              <a:rPr lang="nl-BE" sz="1200" dirty="0">
                <a:latin typeface="CMR10"/>
              </a:rPr>
              <a:t> </a:t>
            </a:r>
            <a:r>
              <a:rPr lang="en-US" sz="1200" dirty="0">
                <a:latin typeface="CMR10"/>
              </a:rPr>
              <a:t>National Lab. for Sustainable Energy. Wind Energy Div. 2008.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Wake meandering – a </a:t>
            </a:r>
            <a:r>
              <a:rPr lang="nl-BE" sz="1200" i="1" dirty="0" err="1"/>
              <a:t>pragmatic</a:t>
            </a:r>
            <a:r>
              <a:rPr lang="nl-BE" sz="1200" i="1" dirty="0"/>
              <a:t> approach</a:t>
            </a:r>
            <a:r>
              <a:rPr lang="nl-BE" sz="1200" dirty="0"/>
              <a:t>, </a:t>
            </a:r>
            <a:r>
              <a:rPr lang="en-US" sz="1200" dirty="0"/>
              <a:t>G. C. Larsen, H. </a:t>
            </a:r>
            <a:r>
              <a:rPr lang="en-US" sz="1200" dirty="0" err="1"/>
              <a:t>Aagaard</a:t>
            </a:r>
            <a:r>
              <a:rPr lang="en-US" sz="1200" dirty="0"/>
              <a:t> Madsen, K. Thomsen, and T. J. Larsen. </a:t>
            </a:r>
            <a:r>
              <a:rPr lang="nl-BE" sz="1200" dirty="0"/>
              <a:t>2006</a:t>
            </a:r>
            <a:endParaRPr lang="en-US" sz="1200" dirty="0">
              <a:latin typeface="CMR10"/>
            </a:endParaRPr>
          </a:p>
          <a:p>
            <a:pPr marL="285750" indent="-285750">
              <a:buFontTx/>
              <a:buChar char="-"/>
            </a:pPr>
            <a:r>
              <a:rPr lang="nl-BE" sz="1200" i="1" dirty="0" err="1"/>
              <a:t>Dynamic</a:t>
            </a:r>
            <a:r>
              <a:rPr lang="nl-BE" sz="1200" i="1" dirty="0"/>
              <a:t> wake </a:t>
            </a:r>
            <a:r>
              <a:rPr lang="nl-BE" sz="1200" i="1" dirty="0" err="1"/>
              <a:t>meandering</a:t>
            </a:r>
            <a:r>
              <a:rPr lang="nl-BE" sz="1200" i="1" dirty="0"/>
              <a:t> </a:t>
            </a:r>
            <a:r>
              <a:rPr lang="nl-BE" sz="1200" i="1" dirty="0" err="1"/>
              <a:t>modeling</a:t>
            </a:r>
            <a:r>
              <a:rPr lang="nl-BE" sz="1200" dirty="0"/>
              <a:t>, G. C. Larsen, H. Madsen </a:t>
            </a:r>
            <a:r>
              <a:rPr lang="nl-BE" sz="1200" dirty="0" err="1"/>
              <a:t>Aagaard</a:t>
            </a:r>
            <a:r>
              <a:rPr lang="nl-BE" sz="1200" dirty="0"/>
              <a:t>, F. </a:t>
            </a:r>
            <a:r>
              <a:rPr lang="nl-BE" sz="1200" dirty="0" err="1"/>
              <a:t>Bingl</a:t>
            </a:r>
            <a:r>
              <a:rPr lang="nl-BE" sz="1200" dirty="0"/>
              <a:t>, J. Mann, S. </a:t>
            </a:r>
            <a:r>
              <a:rPr lang="nl-BE" sz="1200" dirty="0" err="1"/>
              <a:t>Ott</a:t>
            </a:r>
            <a:r>
              <a:rPr lang="nl-BE" sz="1200" dirty="0"/>
              <a:t>, J. N. </a:t>
            </a:r>
            <a:r>
              <a:rPr lang="nl-BE" sz="1200" dirty="0" err="1"/>
              <a:t>Srensen</a:t>
            </a:r>
            <a:r>
              <a:rPr lang="nl-BE" sz="1200" dirty="0"/>
              <a:t>, V. </a:t>
            </a:r>
            <a:r>
              <a:rPr lang="nl-BE" sz="1200" dirty="0" err="1"/>
              <a:t>Okulov</a:t>
            </a:r>
            <a:r>
              <a:rPr lang="nl-BE" sz="1200" dirty="0"/>
              <a:t>, N. </a:t>
            </a:r>
            <a:r>
              <a:rPr lang="nl-BE" sz="1200" dirty="0" err="1"/>
              <a:t>Troldborg</a:t>
            </a:r>
            <a:r>
              <a:rPr lang="nl-BE" sz="1200" dirty="0"/>
              <a:t>, N. M. </a:t>
            </a:r>
            <a:r>
              <a:rPr lang="nl-BE" sz="1200" dirty="0" err="1"/>
              <a:t>Nielsen</a:t>
            </a:r>
            <a:r>
              <a:rPr lang="nl-BE" sz="1200" dirty="0"/>
              <a:t>, K. Thomsen, T. J. Larsen, </a:t>
            </a:r>
            <a:r>
              <a:rPr lang="nl-BE" sz="1200" dirty="0" err="1"/>
              <a:t>and</a:t>
            </a:r>
            <a:r>
              <a:rPr lang="nl-BE" sz="1200" dirty="0"/>
              <a:t> R. Mikkelsen. 2007</a:t>
            </a:r>
          </a:p>
          <a:p>
            <a:endParaRPr lang="nl-BE" sz="120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1A3A8B-392D-4606-A798-21AA742B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97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AC3F6-79E1-4084-9303-8F55283F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Large Eddy </a:t>
            </a:r>
            <a:r>
              <a:rPr lang="nl-BE" dirty="0" err="1"/>
              <a:t>Simulations</a:t>
            </a:r>
            <a:r>
              <a:rPr lang="nl-BE" dirty="0"/>
              <a:t> (LES)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453AFB-6FAA-46C8-9D3F-F006592B0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225516C-2CAD-4C07-9799-E4DDC3B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2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48B8A8-DC73-4C48-9170-AD74EB76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Large Eddy </a:t>
            </a:r>
            <a:r>
              <a:rPr lang="nl-BE" dirty="0" err="1"/>
              <a:t>Simulation</a:t>
            </a:r>
            <a:r>
              <a:rPr lang="nl-BE" dirty="0"/>
              <a:t> (LES)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21D8561-8A8C-4CD7-819C-3542C8BF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EllipSys3D </a:t>
            </a:r>
            <a:r>
              <a:rPr lang="nl-BE" dirty="0" err="1"/>
              <a:t>Solver</a:t>
            </a:r>
            <a:endParaRPr lang="nl-BE" dirty="0"/>
          </a:p>
          <a:p>
            <a:r>
              <a:rPr lang="nl-BE" dirty="0" err="1"/>
              <a:t>Equations</a:t>
            </a:r>
            <a:r>
              <a:rPr lang="nl-BE" dirty="0"/>
              <a:t> </a:t>
            </a:r>
            <a:r>
              <a:rPr lang="nl-BE" dirty="0" err="1"/>
              <a:t>solved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large </a:t>
            </a:r>
            <a:r>
              <a:rPr lang="nl-BE" dirty="0" err="1"/>
              <a:t>scales</a:t>
            </a:r>
            <a:r>
              <a:rPr lang="nl-BE" dirty="0"/>
              <a:t> + sub-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scale</a:t>
            </a:r>
            <a:r>
              <a:rPr lang="nl-BE" dirty="0"/>
              <a:t> model</a:t>
            </a:r>
          </a:p>
          <a:p>
            <a:r>
              <a:rPr lang="nl-BE" dirty="0"/>
              <a:t>Wake </a:t>
            </a:r>
            <a:r>
              <a:rPr lang="nl-BE" dirty="0" err="1"/>
              <a:t>behind</a:t>
            </a:r>
            <a:r>
              <a:rPr lang="nl-BE" dirty="0"/>
              <a:t> actuator line model</a:t>
            </a:r>
          </a:p>
          <a:p>
            <a:r>
              <a:rPr lang="nl-BE" dirty="0" err="1"/>
              <a:t>Mann’s</a:t>
            </a:r>
            <a:r>
              <a:rPr lang="nl-BE" dirty="0"/>
              <a:t> turbulent box</a:t>
            </a:r>
          </a:p>
          <a:p>
            <a:r>
              <a:rPr lang="nl-BE" dirty="0"/>
              <a:t>High </a:t>
            </a:r>
            <a:r>
              <a:rPr lang="nl-BE" dirty="0" err="1"/>
              <a:t>computational</a:t>
            </a:r>
            <a:r>
              <a:rPr lang="nl-BE" dirty="0"/>
              <a:t> </a:t>
            </a:r>
            <a:r>
              <a:rPr lang="nl-BE" dirty="0" err="1"/>
              <a:t>cost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A95E13F-72A9-4C43-B1C1-BD2574BF63C4}"/>
              </a:ext>
            </a:extLst>
          </p:cNvPr>
          <p:cNvSpPr/>
          <p:nvPr/>
        </p:nvSpPr>
        <p:spPr>
          <a:xfrm>
            <a:off x="838200" y="5846544"/>
            <a:ext cx="1024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>
                <a:latin typeface="CMTI10"/>
              </a:rPr>
              <a:t>Block structured multigrid solution of 2D and 3D elliptic PDE’s, </a:t>
            </a:r>
            <a:r>
              <a:rPr lang="en-US" sz="1200" dirty="0">
                <a:latin typeface="CMR10"/>
              </a:rPr>
              <a:t>J. Michelsen, T. U. of Denmark, 1994.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General purpose ow solver applied to flow over hills</a:t>
            </a:r>
            <a:r>
              <a:rPr lang="en-US" sz="1200" dirty="0"/>
              <a:t>, N. N. </a:t>
            </a:r>
            <a:r>
              <a:rPr lang="en-US" sz="1200" dirty="0" err="1"/>
              <a:t>Sørensen</a:t>
            </a:r>
            <a:r>
              <a:rPr lang="en-US" sz="1200" dirty="0"/>
              <a:t>, 1995,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Actuator line modeling of wind turbine wakes </a:t>
            </a:r>
            <a:r>
              <a:rPr lang="en-US" sz="1200" dirty="0"/>
              <a:t>, N. </a:t>
            </a:r>
            <a:r>
              <a:rPr lang="en-US" sz="1200" dirty="0" err="1"/>
              <a:t>Troldborg</a:t>
            </a:r>
            <a:r>
              <a:rPr lang="en-US" sz="1200" dirty="0"/>
              <a:t>. 2009</a:t>
            </a:r>
            <a:endParaRPr lang="nl-BE" sz="1200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65C7FC1-863C-4F4B-95A0-E5014315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74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37DAA-C3C1-4D9B-8253-58819FA1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7537F1-9249-4DC0-8232-EE29B6D38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05C839D-1D6A-4274-B260-0696AE7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6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31686-C580-4EE0-88C1-D856082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4514267-FB75-4938-AC18-727636C1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Wake </a:t>
            </a:r>
            <a:r>
              <a:rPr lang="nl-BE" dirty="0" err="1"/>
              <a:t>models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Large Eddy </a:t>
            </a:r>
            <a:r>
              <a:rPr lang="nl-BE" dirty="0" err="1"/>
              <a:t>Simulations</a:t>
            </a:r>
            <a:r>
              <a:rPr lang="nl-BE" dirty="0"/>
              <a:t> (LES)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BEACon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/>
              <a:t>Validation</a:t>
            </a: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/>
              <a:t>Next steps?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C5312EE-4CAE-4F3F-BADA-EFDF29A3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684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2D66330-41E2-4DD6-AEDC-C8F47CD6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708"/>
            <a:ext cx="10515600" cy="1325563"/>
          </a:xfrm>
        </p:spPr>
        <p:txBody>
          <a:bodyPr/>
          <a:lstStyle/>
          <a:p>
            <a:r>
              <a:rPr lang="nl-BE" dirty="0"/>
              <a:t>BEACon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45E1859-18C2-4911-A206-41477B84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nl-BE" dirty="0"/>
              <a:t>Dual-Doppler radar system</a:t>
            </a:r>
          </a:p>
          <a:p>
            <a:r>
              <a:rPr lang="nl-BE" dirty="0"/>
              <a:t>Westermost </a:t>
            </a:r>
            <a:r>
              <a:rPr lang="nl-BE" dirty="0" err="1"/>
              <a:t>Rough</a:t>
            </a:r>
            <a:r>
              <a:rPr lang="nl-BE" dirty="0"/>
              <a:t> wind farm, </a:t>
            </a:r>
            <a:r>
              <a:rPr lang="nl-BE" dirty="0" err="1"/>
              <a:t>east</a:t>
            </a:r>
            <a:r>
              <a:rPr lang="nl-BE" dirty="0"/>
              <a:t> </a:t>
            </a:r>
            <a:r>
              <a:rPr lang="nl-BE" dirty="0" err="1"/>
              <a:t>coast</a:t>
            </a:r>
            <a:r>
              <a:rPr lang="nl-BE" dirty="0"/>
              <a:t> UK</a:t>
            </a:r>
          </a:p>
          <a:p>
            <a:r>
              <a:rPr lang="nl-BE" dirty="0" err="1"/>
              <a:t>Radial</a:t>
            </a:r>
            <a:r>
              <a:rPr lang="nl-BE" dirty="0"/>
              <a:t> wind speeds </a:t>
            </a:r>
            <a:r>
              <a:rPr lang="nl-BE" dirty="0" err="1"/>
              <a:t>combined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3D </a:t>
            </a:r>
            <a:r>
              <a:rPr lang="nl-BE" dirty="0" err="1"/>
              <a:t>Cartesian</a:t>
            </a:r>
            <a:r>
              <a:rPr lang="nl-BE" dirty="0"/>
              <a:t> </a:t>
            </a:r>
            <a:r>
              <a:rPr lang="nl-BE" dirty="0" err="1"/>
              <a:t>grid</a:t>
            </a:r>
            <a:endParaRPr lang="nl-BE" dirty="0"/>
          </a:p>
          <a:p>
            <a:r>
              <a:rPr lang="nl-BE" dirty="0"/>
              <a:t>Extract </a:t>
            </a:r>
            <a:r>
              <a:rPr lang="nl-BE" dirty="0" err="1"/>
              <a:t>inflow</a:t>
            </a:r>
            <a:r>
              <a:rPr lang="nl-BE" dirty="0"/>
              <a:t> profile: </a:t>
            </a:r>
            <a:r>
              <a:rPr lang="nl-BE" dirty="0" err="1"/>
              <a:t>average</a:t>
            </a:r>
            <a:r>
              <a:rPr lang="nl-BE" dirty="0"/>
              <a:t> </a:t>
            </a:r>
            <a:r>
              <a:rPr lang="nl-BE" dirty="0" err="1"/>
              <a:t>inflow</a:t>
            </a:r>
            <a:r>
              <a:rPr lang="nl-BE" dirty="0"/>
              <a:t> in cross-stream </a:t>
            </a:r>
            <a:r>
              <a:rPr lang="nl-BE" dirty="0" err="1"/>
              <a:t>direction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height</a:t>
            </a:r>
            <a:endParaRPr lang="nl-BE" dirty="0"/>
          </a:p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A66E15F-059B-4DE8-A4C9-419D368F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18" y="3324189"/>
            <a:ext cx="7638238" cy="324110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9CB446E-F2A4-46BE-BBA8-D4A4EF686BE8}"/>
              </a:ext>
            </a:extLst>
          </p:cNvPr>
          <p:cNvSpPr/>
          <p:nvPr/>
        </p:nvSpPr>
        <p:spPr>
          <a:xfrm>
            <a:off x="576263" y="6565292"/>
            <a:ext cx="110394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MR10"/>
              </a:rPr>
              <a:t>N. G. Nygaard, F. E. Brink, J. S. </a:t>
            </a:r>
            <a:r>
              <a:rPr lang="en-US" sz="1200" dirty="0" err="1">
                <a:latin typeface="CMR10"/>
              </a:rPr>
              <a:t>Gretlund</a:t>
            </a:r>
            <a:r>
              <a:rPr lang="en-US" sz="1200" dirty="0">
                <a:latin typeface="CMR10"/>
              </a:rPr>
              <a:t>, B. </a:t>
            </a:r>
            <a:r>
              <a:rPr lang="en-US" sz="1200" dirty="0" err="1">
                <a:latin typeface="CMR10"/>
              </a:rPr>
              <a:t>Hirth</a:t>
            </a:r>
            <a:r>
              <a:rPr lang="en-US" sz="1200" dirty="0">
                <a:latin typeface="CMR10"/>
              </a:rPr>
              <a:t>, J. Schroeder, and J. </a:t>
            </a:r>
            <a:r>
              <a:rPr lang="en-US" sz="1200" dirty="0" err="1">
                <a:latin typeface="CMR10"/>
              </a:rPr>
              <a:t>Guynes</a:t>
            </a:r>
            <a:r>
              <a:rPr lang="en-US" sz="1200" dirty="0">
                <a:latin typeface="CMR10"/>
              </a:rPr>
              <a:t>. Wake measurements in an offshore wind farm using dual-Doppler radars.</a:t>
            </a:r>
            <a:endParaRPr lang="nl-BE" sz="1200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BA2CA6C-DE6B-4641-A5AA-9BFE625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23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3D2B3-0003-40BE-BB43-97E05308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Validation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64DB99-02A1-4848-80A4-BE05BC0C0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75FFC38-B702-432F-A4FD-70A9DB9A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204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38FD48-3486-4C14-9EB8-4B8150F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Double wake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CD617BA-26AD-4313-A997-41F5CBE2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/>
          <a:lstStyle/>
          <a:p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power deficit</a:t>
            </a:r>
          </a:p>
          <a:p>
            <a:r>
              <a:rPr lang="nl-BE" dirty="0" err="1"/>
              <a:t>Comparison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 of</a:t>
            </a:r>
          </a:p>
          <a:p>
            <a:pPr marL="457200" lvl="1" indent="0">
              <a:buNone/>
            </a:pPr>
            <a:r>
              <a:rPr lang="en-US" sz="2000" dirty="0"/>
              <a:t>A) </a:t>
            </a:r>
            <a:r>
              <a:rPr lang="en-US" sz="2000" i="1" dirty="0"/>
              <a:t>Validation of the standalone implementation of the dynamic wake meandering model for power production</a:t>
            </a:r>
            <a:r>
              <a:rPr lang="en-US" sz="2000" dirty="0"/>
              <a:t>, R.-E. H. J. Keck. Wind Energy, 2015</a:t>
            </a:r>
          </a:p>
          <a:p>
            <a:pPr marL="457200" lvl="1" indent="0">
              <a:buNone/>
            </a:pPr>
            <a:r>
              <a:rPr lang="nl-BE" sz="2000" dirty="0"/>
              <a:t>B) </a:t>
            </a:r>
            <a:r>
              <a:rPr lang="nl-BE" sz="2000" i="1" dirty="0"/>
              <a:t>Wind </a:t>
            </a:r>
            <a:r>
              <a:rPr lang="en-US" sz="2000" i="1" dirty="0"/>
              <a:t>turbine wake models developed at the technical university of </a:t>
            </a:r>
            <a:r>
              <a:rPr lang="en-US" sz="2000" i="1" dirty="0" err="1"/>
              <a:t>denmark</a:t>
            </a:r>
            <a:r>
              <a:rPr lang="en-US" sz="2000" i="1" dirty="0"/>
              <a:t>: A review</a:t>
            </a:r>
            <a:r>
              <a:rPr lang="en-US" sz="2000" dirty="0"/>
              <a:t>, </a:t>
            </a:r>
            <a:r>
              <a:rPr lang="nl-BE" sz="2000" dirty="0"/>
              <a:t>T. </a:t>
            </a:r>
            <a:r>
              <a:rPr lang="nl-BE" sz="2000" dirty="0" err="1"/>
              <a:t>Göcmen</a:t>
            </a:r>
            <a:r>
              <a:rPr lang="nl-BE" sz="2000" dirty="0"/>
              <a:t>, P. van der Laan, P.-E. </a:t>
            </a:r>
            <a:r>
              <a:rPr lang="nl-BE" sz="2000" dirty="0" err="1"/>
              <a:t>Rethore</a:t>
            </a:r>
            <a:r>
              <a:rPr lang="nl-BE" sz="2000" dirty="0"/>
              <a:t>, A. </a:t>
            </a:r>
            <a:r>
              <a:rPr lang="nl-BE" sz="2000" dirty="0" err="1"/>
              <a:t>Peña</a:t>
            </a:r>
            <a:r>
              <a:rPr lang="nl-BE" sz="2000" dirty="0"/>
              <a:t> Diaz, G. C. Larsen, </a:t>
            </a:r>
            <a:r>
              <a:rPr lang="nl-BE" sz="2000" dirty="0" err="1"/>
              <a:t>and</a:t>
            </a:r>
            <a:r>
              <a:rPr lang="nl-BE" sz="2000" dirty="0"/>
              <a:t> S. </a:t>
            </a:r>
            <a:r>
              <a:rPr lang="nl-BE" sz="2000" dirty="0" err="1"/>
              <a:t>Ott</a:t>
            </a:r>
            <a:r>
              <a:rPr lang="nl-BE" sz="2000" dirty="0"/>
              <a:t>.</a:t>
            </a:r>
            <a:r>
              <a:rPr lang="en-US" sz="2000" dirty="0"/>
              <a:t>. Renewable and Sustainable Energy Reviews, 2016.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EA266E-C431-47D1-B7EC-357AC56D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61" y="3749828"/>
            <a:ext cx="4767014" cy="293346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4BAC9F8-8462-4CA1-90D1-831CDACC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05" y="4727080"/>
            <a:ext cx="6708264" cy="2055044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4E2ACE8-392E-4167-AD46-C931BCA0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48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7654C267-43BE-4722-A6A8-D5D6831B2455}"/>
              </a:ext>
            </a:extLst>
          </p:cNvPr>
          <p:cNvGrpSpPr/>
          <p:nvPr/>
        </p:nvGrpSpPr>
        <p:grpSpPr>
          <a:xfrm>
            <a:off x="4523788" y="3924917"/>
            <a:ext cx="7534705" cy="2396509"/>
            <a:chOff x="3904357" y="3952228"/>
            <a:chExt cx="8099711" cy="2727032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9E8112E0-ED21-405E-8036-B01DF296A4A1}"/>
                </a:ext>
              </a:extLst>
            </p:cNvPr>
            <p:cNvGrpSpPr/>
            <p:nvPr/>
          </p:nvGrpSpPr>
          <p:grpSpPr>
            <a:xfrm>
              <a:off x="3904357" y="3952228"/>
              <a:ext cx="8099711" cy="2727032"/>
              <a:chOff x="3904357" y="3952228"/>
              <a:chExt cx="8099711" cy="2727032"/>
            </a:xfrm>
          </p:grpSpPr>
          <p:pic>
            <p:nvPicPr>
              <p:cNvPr id="4" name="Tijdelijke aanduiding voor inhoud 7">
                <a:extLst>
                  <a:ext uri="{FF2B5EF4-FFF2-40B4-BE49-F238E27FC236}">
                    <a16:creationId xmlns:a16="http://schemas.microsoft.com/office/drawing/2014/main" id="{3DA4FB5A-5546-44C1-873F-622DD88C50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59" t="44947"/>
              <a:stretch/>
            </p:blipFill>
            <p:spPr>
              <a:xfrm>
                <a:off x="4305300" y="3952228"/>
                <a:ext cx="7698768" cy="2727032"/>
              </a:xfrm>
              <a:prstGeom prst="rect">
                <a:avLst/>
              </a:prstGeom>
            </p:spPr>
          </p:pic>
          <p:pic>
            <p:nvPicPr>
              <p:cNvPr id="8" name="Afbeelding 7">
                <a:extLst>
                  <a:ext uri="{FF2B5EF4-FFF2-40B4-BE49-F238E27FC236}">
                    <a16:creationId xmlns:a16="http://schemas.microsoft.com/office/drawing/2014/main" id="{D512A693-02DD-4CF0-9253-70047DA8BD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51" t="29744" r="95343" b="28586"/>
              <a:stretch/>
            </p:blipFill>
            <p:spPr>
              <a:xfrm>
                <a:off x="3904357" y="4246562"/>
                <a:ext cx="400943" cy="2138364"/>
              </a:xfrm>
              <a:prstGeom prst="rect">
                <a:avLst/>
              </a:prstGeom>
            </p:spPr>
          </p:pic>
        </p:grp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969CE57-A305-4854-BE7C-37B88E5AF03A}"/>
                </a:ext>
              </a:extLst>
            </p:cNvPr>
            <p:cNvSpPr/>
            <p:nvPr/>
          </p:nvSpPr>
          <p:spPr>
            <a:xfrm>
              <a:off x="6223518" y="4609322"/>
              <a:ext cx="746449" cy="16515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72851DD5-A1AC-4BAC-A1EB-D1DA1D2DCA2A}"/>
              </a:ext>
            </a:extLst>
          </p:cNvPr>
          <p:cNvSpPr txBox="1"/>
          <p:nvPr/>
        </p:nvSpPr>
        <p:spPr>
          <a:xfrm>
            <a:off x="11815898" y="5023356"/>
            <a:ext cx="25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C258BE1E-D4DA-4E63-9A0E-6C7A0EB22A24}"/>
              </a:ext>
            </a:extLst>
          </p:cNvPr>
          <p:cNvGrpSpPr/>
          <p:nvPr/>
        </p:nvGrpSpPr>
        <p:grpSpPr>
          <a:xfrm>
            <a:off x="5739434" y="752087"/>
            <a:ext cx="6219088" cy="2895988"/>
            <a:chOff x="5784980" y="742950"/>
            <a:chExt cx="6219088" cy="2895988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771798AA-7F90-4D75-9621-74E034148A9E}"/>
                </a:ext>
              </a:extLst>
            </p:cNvPr>
            <p:cNvGrpSpPr/>
            <p:nvPr/>
          </p:nvGrpSpPr>
          <p:grpSpPr>
            <a:xfrm>
              <a:off x="5829300" y="742950"/>
              <a:ext cx="6174768" cy="2867997"/>
              <a:chOff x="3276600" y="2433638"/>
              <a:chExt cx="6923550" cy="3233407"/>
            </a:xfrm>
          </p:grpSpPr>
          <p:pic>
            <p:nvPicPr>
              <p:cNvPr id="6" name="Afbeelding 5">
                <a:extLst>
                  <a:ext uri="{FF2B5EF4-FFF2-40B4-BE49-F238E27FC236}">
                    <a16:creationId xmlns:a16="http://schemas.microsoft.com/office/drawing/2014/main" id="{627A86B7-32FB-4487-9C93-B485AAAA05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559" b="3286"/>
              <a:stretch/>
            </p:blipFill>
            <p:spPr>
              <a:xfrm>
                <a:off x="3276600" y="2433638"/>
                <a:ext cx="6923550" cy="3233407"/>
              </a:xfrm>
              <a:prstGeom prst="rect">
                <a:avLst/>
              </a:prstGeom>
            </p:spPr>
          </p:pic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AA47DD67-63E2-4031-9FA4-B456D5B3F42F}"/>
                  </a:ext>
                </a:extLst>
              </p:cNvPr>
              <p:cNvSpPr/>
              <p:nvPr/>
            </p:nvSpPr>
            <p:spPr>
              <a:xfrm>
                <a:off x="3276600" y="2433638"/>
                <a:ext cx="1428750" cy="1671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5021F2C-811D-4985-BEED-C848CFA95E52}"/>
                </a:ext>
              </a:extLst>
            </p:cNvPr>
            <p:cNvSpPr/>
            <p:nvPr/>
          </p:nvSpPr>
          <p:spPr>
            <a:xfrm>
              <a:off x="5784980" y="3410338"/>
              <a:ext cx="20527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F84F13CA-BC77-4C37-94DB-6040F61396F6}"/>
              </a:ext>
            </a:extLst>
          </p:cNvPr>
          <p:cNvSpPr/>
          <p:nvPr/>
        </p:nvSpPr>
        <p:spPr>
          <a:xfrm>
            <a:off x="133506" y="6180183"/>
            <a:ext cx="1194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i="1" dirty="0"/>
              <a:t>Validation of the standalone implementation of the dynamic wake meandering model for power production</a:t>
            </a:r>
            <a:r>
              <a:rPr lang="en-US" sz="1200" dirty="0"/>
              <a:t>, R.-E. H. J. Keck. Wind Energy, 2015</a:t>
            </a:r>
          </a:p>
          <a:p>
            <a:pPr marL="171450" indent="-171450">
              <a:buFontTx/>
              <a:buChar char="-"/>
            </a:pPr>
            <a:r>
              <a:rPr lang="nl-BE" sz="1200" i="1" dirty="0"/>
              <a:t>Wind </a:t>
            </a:r>
            <a:r>
              <a:rPr lang="en-US" sz="1200" i="1" dirty="0"/>
              <a:t>turbine wake models developed at the technical university of </a:t>
            </a:r>
            <a:r>
              <a:rPr lang="en-US" sz="1200" i="1" dirty="0" err="1"/>
              <a:t>denmark</a:t>
            </a:r>
            <a:r>
              <a:rPr lang="en-US" sz="1200" i="1" dirty="0"/>
              <a:t>: A review</a:t>
            </a:r>
            <a:r>
              <a:rPr lang="en-US" sz="1200" dirty="0"/>
              <a:t>, </a:t>
            </a:r>
            <a:r>
              <a:rPr lang="nl-BE" sz="1200" dirty="0"/>
              <a:t>T. </a:t>
            </a:r>
            <a:r>
              <a:rPr lang="nl-BE" sz="1200" dirty="0" err="1"/>
              <a:t>Göcmen</a:t>
            </a:r>
            <a:r>
              <a:rPr lang="nl-BE" sz="1200" dirty="0"/>
              <a:t>, P. van der Laan, P.-E. </a:t>
            </a:r>
            <a:r>
              <a:rPr lang="nl-BE" sz="1200" dirty="0" err="1"/>
              <a:t>Rethore</a:t>
            </a:r>
            <a:r>
              <a:rPr lang="nl-BE" sz="1200" dirty="0"/>
              <a:t>, A. </a:t>
            </a:r>
            <a:r>
              <a:rPr lang="nl-BE" sz="1200" dirty="0" err="1"/>
              <a:t>Peña</a:t>
            </a:r>
            <a:r>
              <a:rPr lang="nl-BE" sz="1200" dirty="0"/>
              <a:t> Diaz, G. C. Larsen, </a:t>
            </a:r>
            <a:r>
              <a:rPr lang="nl-BE" sz="1200" dirty="0" err="1"/>
              <a:t>and</a:t>
            </a:r>
            <a:r>
              <a:rPr lang="nl-BE" sz="1200" dirty="0"/>
              <a:t> S. </a:t>
            </a:r>
            <a:r>
              <a:rPr lang="nl-BE" sz="1200" dirty="0" err="1"/>
              <a:t>Ott</a:t>
            </a:r>
            <a:r>
              <a:rPr lang="nl-BE" sz="1200" dirty="0"/>
              <a:t>.</a:t>
            </a:r>
            <a:r>
              <a:rPr lang="en-US" sz="1200" dirty="0"/>
              <a:t>. Renewable and Sustainable Energy Reviews, 2016.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CB9F12-1C88-4788-AC3E-4563880B4A21}"/>
              </a:ext>
            </a:extLst>
          </p:cNvPr>
          <p:cNvSpPr txBox="1"/>
          <p:nvPr/>
        </p:nvSpPr>
        <p:spPr>
          <a:xfrm>
            <a:off x="11800346" y="1763486"/>
            <a:ext cx="25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8B459-A385-43D6-9257-E32F5C59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90" y="449100"/>
            <a:ext cx="6695103" cy="6184965"/>
          </a:xfrm>
        </p:spPr>
        <p:txBody>
          <a:bodyPr>
            <a:normAutofit/>
          </a:bodyPr>
          <a:lstStyle/>
          <a:p>
            <a:r>
              <a:rPr lang="nl-BE" sz="2400" dirty="0"/>
              <a:t>Focus on double wake (</a:t>
            </a:r>
            <a:r>
              <a:rPr lang="nl-BE" sz="2400" dirty="0" err="1"/>
              <a:t>and</a:t>
            </a:r>
            <a:r>
              <a:rPr lang="nl-BE" sz="2400" dirty="0"/>
              <a:t> power deficit)</a:t>
            </a:r>
          </a:p>
          <a:p>
            <a:r>
              <a:rPr lang="nl-BE" sz="2400" dirty="0"/>
              <a:t>Jensen:</a:t>
            </a:r>
            <a:br>
              <a:rPr lang="nl-BE" sz="2400" dirty="0"/>
            </a:br>
            <a:r>
              <a:rPr lang="nl-BE" sz="2400" dirty="0"/>
              <a:t>A) </a:t>
            </a:r>
            <a:r>
              <a:rPr lang="nl-BE" sz="2400" dirty="0" err="1"/>
              <a:t>Mostly</a:t>
            </a:r>
            <a:r>
              <a:rPr lang="nl-BE" sz="2400" dirty="0"/>
              <a:t> </a:t>
            </a:r>
            <a:r>
              <a:rPr lang="nl-BE" sz="2400" dirty="0" err="1"/>
              <a:t>overprediction</a:t>
            </a:r>
            <a:br>
              <a:rPr lang="nl-BE" sz="2400" dirty="0"/>
            </a:br>
            <a:r>
              <a:rPr lang="nl-BE" sz="2400" dirty="0"/>
              <a:t>B) Big </a:t>
            </a:r>
            <a:r>
              <a:rPr lang="nl-BE" sz="2400" dirty="0" err="1"/>
              <a:t>overprediction</a:t>
            </a:r>
            <a:endParaRPr lang="nl-BE" sz="2400" dirty="0"/>
          </a:p>
          <a:p>
            <a:r>
              <a:rPr lang="nl-BE" sz="2400" dirty="0"/>
              <a:t>Larsen:</a:t>
            </a:r>
            <a:br>
              <a:rPr lang="nl-BE" sz="2400" dirty="0"/>
            </a:br>
            <a:r>
              <a:rPr lang="nl-BE" sz="2400" dirty="0"/>
              <a:t>A) </a:t>
            </a:r>
            <a:r>
              <a:rPr lang="nl-BE" sz="2400" dirty="0" err="1"/>
              <a:t>Mostly</a:t>
            </a:r>
            <a:r>
              <a:rPr lang="nl-BE" sz="2400" dirty="0"/>
              <a:t> </a:t>
            </a:r>
            <a:r>
              <a:rPr lang="nl-BE" sz="2400" dirty="0" err="1"/>
              <a:t>underprediction</a:t>
            </a:r>
            <a:r>
              <a:rPr lang="nl-BE" sz="2400" dirty="0"/>
              <a:t>, </a:t>
            </a:r>
            <a:br>
              <a:rPr lang="nl-BE" sz="2400" dirty="0"/>
            </a:br>
            <a:r>
              <a:rPr lang="nl-BE" sz="2400" dirty="0"/>
              <a:t>small </a:t>
            </a:r>
            <a:r>
              <a:rPr lang="nl-BE" sz="2400" dirty="0" err="1"/>
              <a:t>overprediction</a:t>
            </a:r>
            <a:r>
              <a:rPr lang="nl-BE" sz="2400" dirty="0"/>
              <a:t>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aligned</a:t>
            </a:r>
            <a:br>
              <a:rPr lang="nl-BE" sz="2400" dirty="0"/>
            </a:br>
            <a:r>
              <a:rPr lang="nl-BE" sz="2400" dirty="0"/>
              <a:t>B) Small </a:t>
            </a:r>
            <a:r>
              <a:rPr lang="nl-BE" sz="2400" dirty="0" err="1"/>
              <a:t>overprediction</a:t>
            </a:r>
            <a:endParaRPr lang="nl-BE" sz="2400" dirty="0"/>
          </a:p>
          <a:p>
            <a:r>
              <a:rPr lang="nl-BE" sz="2400" dirty="0"/>
              <a:t>Fuga</a:t>
            </a:r>
            <a:br>
              <a:rPr lang="nl-BE" sz="2400" dirty="0"/>
            </a:br>
            <a:r>
              <a:rPr lang="nl-BE" sz="2400" dirty="0"/>
              <a:t>A) </a:t>
            </a:r>
            <a:r>
              <a:rPr lang="nl-BE" sz="2400" dirty="0" err="1"/>
              <a:t>Mostly</a:t>
            </a:r>
            <a:r>
              <a:rPr lang="nl-BE" sz="2400" dirty="0"/>
              <a:t> </a:t>
            </a:r>
            <a:r>
              <a:rPr lang="nl-BE" sz="2400" dirty="0" err="1"/>
              <a:t>underprediction</a:t>
            </a:r>
            <a:r>
              <a:rPr lang="nl-BE" sz="2400" dirty="0"/>
              <a:t>,</a:t>
            </a:r>
            <a:br>
              <a:rPr lang="nl-BE" sz="2400" dirty="0"/>
            </a:br>
            <a:r>
              <a:rPr lang="nl-BE" sz="2400" dirty="0" err="1"/>
              <a:t>overprediction</a:t>
            </a:r>
            <a:r>
              <a:rPr lang="nl-BE" sz="2400" dirty="0"/>
              <a:t> </a:t>
            </a:r>
            <a:r>
              <a:rPr lang="nl-BE" sz="2400" dirty="0" err="1"/>
              <a:t>when</a:t>
            </a:r>
            <a:r>
              <a:rPr lang="nl-BE" sz="2400" dirty="0"/>
              <a:t> </a:t>
            </a:r>
            <a:r>
              <a:rPr lang="nl-BE" sz="2400" dirty="0" err="1"/>
              <a:t>aligned</a:t>
            </a:r>
            <a:br>
              <a:rPr lang="nl-BE" sz="2400" dirty="0"/>
            </a:br>
            <a:r>
              <a:rPr lang="nl-BE" sz="2400" dirty="0"/>
              <a:t>B) </a:t>
            </a:r>
            <a:r>
              <a:rPr lang="nl-BE" sz="2400" dirty="0" err="1"/>
              <a:t>Very</a:t>
            </a:r>
            <a:r>
              <a:rPr lang="nl-BE" sz="2400" dirty="0"/>
              <a:t> close</a:t>
            </a:r>
          </a:p>
          <a:p>
            <a:r>
              <a:rPr lang="nl-BE" sz="2400" dirty="0" err="1"/>
              <a:t>sDWM</a:t>
            </a:r>
            <a:br>
              <a:rPr lang="nl-BE" sz="2400" dirty="0"/>
            </a:br>
            <a:r>
              <a:rPr lang="nl-BE" sz="2400" dirty="0"/>
              <a:t>A) Small </a:t>
            </a:r>
            <a:r>
              <a:rPr lang="nl-BE" sz="2400" dirty="0" err="1"/>
              <a:t>overprediction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1F41FCE-0827-4F12-B08F-0D384B88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62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6D03E-0F1F-4E44-9D4D-EDA5CD7F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CE9CB0-5448-40AE-BADE-B900DE55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Limitations to the validity of single wake superposition in wind farm yield assessment </a:t>
            </a:r>
            <a:br>
              <a:rPr lang="en-US" sz="2400" dirty="0"/>
            </a:br>
            <a:r>
              <a:rPr lang="nl-BE" sz="2400" dirty="0"/>
              <a:t>K. </a:t>
            </a:r>
            <a:r>
              <a:rPr lang="nl-BE" sz="2400" dirty="0" err="1"/>
              <a:t>Gunn</a:t>
            </a:r>
            <a:r>
              <a:rPr lang="nl-BE" sz="2400" dirty="0"/>
              <a:t>, C. Stock-Williams, M. Burke, R. </a:t>
            </a:r>
            <a:r>
              <a:rPr lang="nl-BE" sz="2400" dirty="0" err="1"/>
              <a:t>Willden</a:t>
            </a:r>
            <a:r>
              <a:rPr lang="nl-BE" sz="2400" dirty="0"/>
              <a:t>, C. Vogel, W. Hunter, T. </a:t>
            </a:r>
            <a:r>
              <a:rPr lang="nl-BE" sz="2400" dirty="0" err="1"/>
              <a:t>Stallard</a:t>
            </a:r>
            <a:r>
              <a:rPr lang="nl-BE" sz="2400" dirty="0"/>
              <a:t>, </a:t>
            </a:r>
            <a:r>
              <a:rPr lang="en-US" sz="2400" dirty="0"/>
              <a:t>N. Robinson, and S. R. Schmidt. Journal of Physics: Conference Series</a:t>
            </a:r>
          </a:p>
          <a:p>
            <a:r>
              <a:rPr lang="nl-BE" dirty="0"/>
              <a:t>3 cases: </a:t>
            </a:r>
          </a:p>
          <a:p>
            <a:pPr lvl="1"/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inline</a:t>
            </a:r>
            <a:r>
              <a:rPr lang="nl-BE" dirty="0"/>
              <a:t> rotors</a:t>
            </a:r>
          </a:p>
          <a:p>
            <a:pPr lvl="1"/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partly</a:t>
            </a:r>
            <a:r>
              <a:rPr lang="nl-BE" dirty="0"/>
              <a:t> offset rotors</a:t>
            </a:r>
          </a:p>
          <a:p>
            <a:pPr lvl="1"/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fully</a:t>
            </a:r>
            <a:r>
              <a:rPr lang="nl-BE" dirty="0"/>
              <a:t> offset rotors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ADB4731-6D89-4723-AB45-5D190C390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6" t="17664" r="4747" b="9356"/>
          <a:stretch/>
        </p:blipFill>
        <p:spPr>
          <a:xfrm>
            <a:off x="9575691" y="3807912"/>
            <a:ext cx="1910155" cy="189143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92A5A4-EA0D-4781-836B-9E078F6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90" t="18493" r="42748" b="8791"/>
          <a:stretch/>
        </p:blipFill>
        <p:spPr>
          <a:xfrm>
            <a:off x="7746041" y="3807912"/>
            <a:ext cx="1428399" cy="189143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4513ADD-3836-4C3B-BFC4-5E05B1492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4" t="16929" r="71264" b="10815"/>
          <a:stretch/>
        </p:blipFill>
        <p:spPr>
          <a:xfrm>
            <a:off x="5760798" y="3807912"/>
            <a:ext cx="1428398" cy="18794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E8EBD1-302C-4E99-89AC-1B381DB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69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7D528-D8E3-44C6-952D-6A3EE84B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inline</a:t>
            </a:r>
            <a:r>
              <a:rPr lang="nl-BE" dirty="0"/>
              <a:t> rotors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935EFD6D-6D1F-46C5-9793-C6D38A3E4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8548"/>
                <a:ext cx="10515600" cy="4351338"/>
              </a:xfrm>
            </p:spPr>
            <p:txBody>
              <a:bodyPr/>
              <a:lstStyle/>
              <a:p>
                <a:r>
                  <a:rPr lang="nl-BE" dirty="0"/>
                  <a:t>Dominating wake </a:t>
                </a:r>
                <a:r>
                  <a:rPr lang="nl-BE" dirty="0" err="1"/>
                  <a:t>gives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best </a:t>
                </a:r>
                <a:r>
                  <a:rPr lang="nl-BE" dirty="0" err="1"/>
                  <a:t>result</a:t>
                </a:r>
                <a:endParaRPr lang="nl-BE" dirty="0"/>
              </a:p>
              <a:p>
                <a:r>
                  <a:rPr lang="nl-BE" dirty="0"/>
                  <a:t>The </a:t>
                </a:r>
                <a:r>
                  <a:rPr lang="nl-BE" dirty="0" err="1"/>
                  <a:t>combined</a:t>
                </a:r>
                <a:r>
                  <a:rPr lang="nl-BE" dirty="0"/>
                  <a:t> wake is </a:t>
                </a:r>
                <a:r>
                  <a:rPr lang="nl-BE" dirty="0" err="1"/>
                  <a:t>shorter</a:t>
                </a:r>
                <a:r>
                  <a:rPr lang="nl-BE" dirty="0"/>
                  <a:t> </a:t>
                </a:r>
                <a:r>
                  <a:rPr lang="nl-BE" dirty="0" err="1"/>
                  <a:t>than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single turbine wake: </a:t>
                </a:r>
                <a:br>
                  <a:rPr lang="nl-BE" dirty="0"/>
                </a:b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𝑟𝑜𝑡𝑜𝑟𝑠</m:t>
                        </m:r>
                      </m:sub>
                    </m:sSub>
                  </m:oMath>
                </a14:m>
                <a:r>
                  <a:rPr lang="nl-BE" dirty="0"/>
                  <a:t> 8D </a:t>
                </a:r>
                <a:r>
                  <a:rPr lang="nl-BE" dirty="0" err="1"/>
                  <a:t>behind</a:t>
                </a:r>
                <a:r>
                  <a:rPr lang="nl-BE" dirty="0"/>
                  <a:t> 2nd rotor &lt;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r>
                  <a:rPr lang="nl-BE" dirty="0"/>
                  <a:t> 8D </a:t>
                </a:r>
                <a:r>
                  <a:rPr lang="nl-BE" dirty="0" err="1"/>
                  <a:t>behind</a:t>
                </a:r>
                <a:r>
                  <a:rPr lang="nl-BE" dirty="0"/>
                  <a:t> single rotor</a:t>
                </a:r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935EFD6D-6D1F-46C5-9793-C6D38A3E4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854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28264285-5DDD-415E-8184-40CF79A5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77734" y="2862125"/>
            <a:ext cx="6759930" cy="36307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12618EA-22F2-4C58-9842-8C354A1F10CF}"/>
              </a:ext>
            </a:extLst>
          </p:cNvPr>
          <p:cNvSpPr/>
          <p:nvPr/>
        </p:nvSpPr>
        <p:spPr>
          <a:xfrm>
            <a:off x="223837" y="6419850"/>
            <a:ext cx="11744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/>
              <a:t>K. </a:t>
            </a:r>
            <a:r>
              <a:rPr lang="nl-BE" sz="1200" dirty="0" err="1"/>
              <a:t>Gunn</a:t>
            </a:r>
            <a:r>
              <a:rPr lang="nl-BE" sz="1200" dirty="0"/>
              <a:t>, C. Stock-Williams, M. Burke, R. </a:t>
            </a:r>
            <a:r>
              <a:rPr lang="nl-BE" sz="1200" dirty="0" err="1"/>
              <a:t>Willden</a:t>
            </a:r>
            <a:r>
              <a:rPr lang="nl-BE" sz="1200" dirty="0"/>
              <a:t>, C. Vogel, W. Hunter, T. </a:t>
            </a:r>
            <a:r>
              <a:rPr lang="nl-BE" sz="1200" dirty="0" err="1"/>
              <a:t>Stallard</a:t>
            </a:r>
            <a:r>
              <a:rPr lang="nl-BE" sz="1200" dirty="0"/>
              <a:t>, </a:t>
            </a:r>
            <a:r>
              <a:rPr lang="en-US" sz="1200" dirty="0"/>
              <a:t>N. Robinson, and S. R. Schmidt. Limitations to the validity of single wake superposition in wind farm yield assessment. Journal of Physics: Conference Series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69F2B0A2-FA38-4083-948F-E3879BFCCD9E}"/>
              </a:ext>
            </a:extLst>
          </p:cNvPr>
          <p:cNvGrpSpPr/>
          <p:nvPr/>
        </p:nvGrpSpPr>
        <p:grpSpPr>
          <a:xfrm>
            <a:off x="8798189" y="3174287"/>
            <a:ext cx="2050786" cy="2573335"/>
            <a:chOff x="8798189" y="3174287"/>
            <a:chExt cx="2050786" cy="2573335"/>
          </a:xfrm>
        </p:grpSpPr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F8F779B8-EC96-4A83-8AAB-2CAE548863D9}"/>
                </a:ext>
              </a:extLst>
            </p:cNvPr>
            <p:cNvGrpSpPr/>
            <p:nvPr/>
          </p:nvGrpSpPr>
          <p:grpSpPr>
            <a:xfrm>
              <a:off x="8798189" y="3174287"/>
              <a:ext cx="2050786" cy="2573335"/>
              <a:chOff x="8798189" y="3174287"/>
              <a:chExt cx="2050786" cy="2573335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98793F61-5C99-4427-B77B-B8788E137A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74" t="16929" r="71264" b="10815"/>
              <a:stretch/>
            </p:blipFill>
            <p:spPr>
              <a:xfrm>
                <a:off x="8798189" y="3174287"/>
                <a:ext cx="1925552" cy="2533620"/>
              </a:xfrm>
              <a:prstGeom prst="rect">
                <a:avLst/>
              </a:prstGeom>
            </p:spPr>
          </p:pic>
          <p:cxnSp>
            <p:nvCxnSpPr>
              <p:cNvPr id="11" name="Rechte verbindingslijn 10">
                <a:extLst>
                  <a:ext uri="{FF2B5EF4-FFF2-40B4-BE49-F238E27FC236}">
                    <a16:creationId xmlns:a16="http://schemas.microsoft.com/office/drawing/2014/main" id="{B87FCDB5-F277-41A8-86C8-A5893C96CE9F}"/>
                  </a:ext>
                </a:extLst>
              </p:cNvPr>
              <p:cNvCxnSpPr/>
              <p:nvPr/>
            </p:nvCxnSpPr>
            <p:spPr>
              <a:xfrm>
                <a:off x="8877300" y="5747622"/>
                <a:ext cx="1971675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A18C4ED6-12D9-4938-8272-5BE9E81DD7C2}"/>
                  </a:ext>
                </a:extLst>
              </p:cNvPr>
              <p:cNvSpPr txBox="1"/>
              <p:nvPr/>
            </p:nvSpPr>
            <p:spPr>
              <a:xfrm>
                <a:off x="8798189" y="3771900"/>
                <a:ext cx="4410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8D</a:t>
                </a:r>
              </a:p>
            </p:txBody>
          </p:sp>
        </p:grpSp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D8850EE-14BC-4319-BC9F-2BF821F3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8189" y="4487583"/>
              <a:ext cx="361950" cy="1200150"/>
            </a:xfrm>
            <a:prstGeom prst="rect">
              <a:avLst/>
            </a:prstGeom>
          </p:spPr>
        </p:pic>
      </p:grp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5C9F56D8-0479-4B91-ADCE-4A8D77A22781}"/>
              </a:ext>
            </a:extLst>
          </p:cNvPr>
          <p:cNvCxnSpPr/>
          <p:nvPr/>
        </p:nvCxnSpPr>
        <p:spPr>
          <a:xfrm>
            <a:off x="4286250" y="3886200"/>
            <a:ext cx="36195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0D8F3C0-8B85-4249-938A-9F1F8AC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88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18DC-4C55-4F96-AD81-AD316F78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partly</a:t>
            </a:r>
            <a:r>
              <a:rPr lang="nl-BE" dirty="0"/>
              <a:t> offset rotors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B2AA5B-1303-4C0B-B7D8-D109AA8A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r>
              <a:rPr lang="nl-BE" dirty="0" err="1"/>
              <a:t>Dominating</a:t>
            </a:r>
            <a:r>
              <a:rPr lang="nl-BE" dirty="0"/>
              <a:t> wake deficit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best </a:t>
            </a:r>
            <a:r>
              <a:rPr lang="nl-BE" dirty="0" err="1"/>
              <a:t>result</a:t>
            </a:r>
            <a:endParaRPr lang="nl-BE" dirty="0"/>
          </a:p>
          <a:p>
            <a:r>
              <a:rPr lang="nl-BE" dirty="0"/>
              <a:t>Recovery </a:t>
            </a:r>
            <a:r>
              <a:rPr lang="nl-BE" dirty="0" err="1"/>
              <a:t>occurs</a:t>
            </a:r>
            <a:r>
              <a:rPr lang="nl-BE" dirty="0"/>
              <a:t> over a long </a:t>
            </a:r>
            <a:r>
              <a:rPr lang="nl-BE" dirty="0" err="1"/>
              <a:t>distance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5818C9-C66A-4008-8CD2-3E9EE874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58136" y="2363691"/>
            <a:ext cx="7675726" cy="412918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24EC93E-5C9E-4FC5-9F6A-EE19816F9EA6}"/>
              </a:ext>
            </a:extLst>
          </p:cNvPr>
          <p:cNvSpPr/>
          <p:nvPr/>
        </p:nvSpPr>
        <p:spPr>
          <a:xfrm>
            <a:off x="223837" y="6419850"/>
            <a:ext cx="11744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/>
              <a:t>K. </a:t>
            </a:r>
            <a:r>
              <a:rPr lang="nl-BE" sz="1200" dirty="0" err="1"/>
              <a:t>Gunn</a:t>
            </a:r>
            <a:r>
              <a:rPr lang="nl-BE" sz="1200" dirty="0"/>
              <a:t>, C. Stock-Williams, M. Burke, R. </a:t>
            </a:r>
            <a:r>
              <a:rPr lang="nl-BE" sz="1200" dirty="0" err="1"/>
              <a:t>Willden</a:t>
            </a:r>
            <a:r>
              <a:rPr lang="nl-BE" sz="1200" dirty="0"/>
              <a:t>, C. Vogel, W. Hunter, T. </a:t>
            </a:r>
            <a:r>
              <a:rPr lang="nl-BE" sz="1200" dirty="0" err="1"/>
              <a:t>Stallard</a:t>
            </a:r>
            <a:r>
              <a:rPr lang="nl-BE" sz="1200" dirty="0"/>
              <a:t>, </a:t>
            </a:r>
            <a:r>
              <a:rPr lang="en-US" sz="1200" dirty="0"/>
              <a:t>N. Robinson, and S. R. Schmidt. Limitations to the validity of single wake superposition in wind farm yield assessment. Journal of Physics: Conference Series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92860C-E1A3-41B2-ADC0-BC9A013C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87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B562D-2C69-44E3-9F6B-72618E0C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fully</a:t>
            </a:r>
            <a:r>
              <a:rPr lang="nl-BE" dirty="0"/>
              <a:t> offset rotors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C3F72D-AF9D-4914-9359-6B9C442E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/>
          <a:lstStyle/>
          <a:p>
            <a:r>
              <a:rPr lang="nl-BE" dirty="0"/>
              <a:t>Wake of upstream wind turbine is </a:t>
            </a:r>
            <a:r>
              <a:rPr lang="nl-BE" dirty="0" err="1"/>
              <a:t>shifted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pressure</a:t>
            </a:r>
            <a:r>
              <a:rPr lang="nl-BE" dirty="0"/>
              <a:t> field of downstream wind turbine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0D0A81B-F366-4711-A7A8-985A0EEA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34" y="2266950"/>
            <a:ext cx="7929932" cy="4166998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E985EED-B298-44DA-B294-F0823CABDDFD}"/>
              </a:ext>
            </a:extLst>
          </p:cNvPr>
          <p:cNvSpPr/>
          <p:nvPr/>
        </p:nvSpPr>
        <p:spPr>
          <a:xfrm>
            <a:off x="223837" y="6419850"/>
            <a:ext cx="11744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/>
              <a:t>K. </a:t>
            </a:r>
            <a:r>
              <a:rPr lang="nl-BE" sz="1200" dirty="0" err="1"/>
              <a:t>Gunn</a:t>
            </a:r>
            <a:r>
              <a:rPr lang="nl-BE" sz="1200" dirty="0"/>
              <a:t>, C. Stock-Williams, M. Burke, R. </a:t>
            </a:r>
            <a:r>
              <a:rPr lang="nl-BE" sz="1200" dirty="0" err="1"/>
              <a:t>Willden</a:t>
            </a:r>
            <a:r>
              <a:rPr lang="nl-BE" sz="1200" dirty="0"/>
              <a:t>, C. Vogel, W. Hunter, T. </a:t>
            </a:r>
            <a:r>
              <a:rPr lang="nl-BE" sz="1200" dirty="0" err="1"/>
              <a:t>Stallard</a:t>
            </a:r>
            <a:r>
              <a:rPr lang="nl-BE" sz="1200" dirty="0"/>
              <a:t>, </a:t>
            </a:r>
            <a:r>
              <a:rPr lang="en-US" sz="1200" dirty="0"/>
              <a:t>N. Robinson, and S. R. Schmidt. Limitations to the validity of single wake superposition in wind farm yield assessment. Journal of Physics: Conference Series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798E46-242F-4602-BBA3-87705D6D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4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8D50-AA37-41B5-8C89-54873577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E635D7-624D-4838-BC63-8BC563CB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E2B34A-DC16-4455-8F70-ADC50470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371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752FD772-7D5C-4179-9195-233A9B8A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0824"/>
              </p:ext>
            </p:extLst>
          </p:nvPr>
        </p:nvGraphicFramePr>
        <p:xfrm>
          <a:off x="533302" y="1873690"/>
          <a:ext cx="111253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273">
                  <a:extLst>
                    <a:ext uri="{9D8B030D-6E8A-4147-A177-3AD203B41FA5}">
                      <a16:colId xmlns:a16="http://schemas.microsoft.com/office/drawing/2014/main" val="117136870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649310278"/>
                    </a:ext>
                  </a:extLst>
                </a:gridCol>
                <a:gridCol w="1466948">
                  <a:extLst>
                    <a:ext uri="{9D8B030D-6E8A-4147-A177-3AD203B41FA5}">
                      <a16:colId xmlns:a16="http://schemas.microsoft.com/office/drawing/2014/main" val="315031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Wake </a:t>
                      </a:r>
                      <a:r>
                        <a:rPr lang="nl-BE" dirty="0" err="1"/>
                        <a:t>models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6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1. Wake </a:t>
                      </a:r>
                      <a:r>
                        <a:rPr lang="nl-BE" dirty="0" err="1"/>
                        <a:t>superposition</a:t>
                      </a:r>
                      <a:r>
                        <a:rPr lang="nl-BE" dirty="0"/>
                        <a:t> close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rated</a:t>
                      </a:r>
                      <a:r>
                        <a:rPr lang="nl-BE" dirty="0"/>
                        <a:t> 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2. Wake recovery </a:t>
                      </a:r>
                      <a:r>
                        <a:rPr lang="nl-BE" dirty="0" err="1"/>
                        <a:t>behind</a:t>
                      </a:r>
                      <a:r>
                        <a:rPr lang="nl-BE" dirty="0"/>
                        <a:t> second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third</a:t>
                      </a:r>
                      <a:r>
                        <a:rPr lang="nl-BE" dirty="0"/>
                        <a:t>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1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3. Effect of “gap” in wind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4. </a:t>
                      </a:r>
                      <a:r>
                        <a:rPr lang="nl-BE" dirty="0" err="1"/>
                        <a:t>Difference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between</a:t>
                      </a:r>
                      <a:r>
                        <a:rPr lang="nl-BE" dirty="0"/>
                        <a:t> wind turbine at border of wind farm or in </a:t>
                      </a:r>
                      <a:r>
                        <a:rPr lang="nl-BE" dirty="0" err="1"/>
                        <a:t>the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middle</a:t>
                      </a:r>
                      <a:r>
                        <a:rPr lang="nl-BE" dirty="0"/>
                        <a:t> of wind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42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5. Is </a:t>
                      </a:r>
                      <a:r>
                        <a:rPr lang="nl-BE" dirty="0" err="1"/>
                        <a:t>there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difference</a:t>
                      </a:r>
                      <a:r>
                        <a:rPr lang="nl-BE" dirty="0"/>
                        <a:t> in </a:t>
                      </a:r>
                      <a:r>
                        <a:rPr lang="nl-BE" dirty="0" err="1"/>
                        <a:t>the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simulations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when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only</a:t>
                      </a:r>
                      <a:r>
                        <a:rPr lang="nl-BE" dirty="0"/>
                        <a:t> a </a:t>
                      </a:r>
                      <a:r>
                        <a:rPr lang="nl-BE" dirty="0" err="1"/>
                        <a:t>couple</a:t>
                      </a:r>
                      <a:r>
                        <a:rPr lang="nl-BE" dirty="0"/>
                        <a:t> of wind turbines are </a:t>
                      </a:r>
                      <a:r>
                        <a:rPr lang="nl-BE" dirty="0" err="1"/>
                        <a:t>implemented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compared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the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 of a </a:t>
                      </a:r>
                      <a:r>
                        <a:rPr lang="nl-BE" dirty="0" err="1"/>
                        <a:t>whole</a:t>
                      </a:r>
                      <a:r>
                        <a:rPr lang="nl-BE" dirty="0"/>
                        <a:t> wind farm?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  <a:br>
                        <a:rPr lang="nl-BE" dirty="0"/>
                      </a:br>
                      <a:r>
                        <a:rPr lang="nl-BE" dirty="0"/>
                        <a:t>(eg. Fuga)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0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6. Wake </a:t>
                      </a:r>
                      <a:r>
                        <a:rPr lang="nl-BE" dirty="0" err="1"/>
                        <a:t>expansion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rate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1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7. Change in wake upstream wind turbine </a:t>
                      </a:r>
                      <a:r>
                        <a:rPr lang="nl-BE" dirty="0" err="1"/>
                        <a:t>due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pressure</a:t>
                      </a:r>
                      <a:r>
                        <a:rPr lang="nl-BE" dirty="0"/>
                        <a:t> field of downstream wind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13360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D51A59CB-6D2E-44C9-B288-CAC7D36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steps?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155DB28-CF0E-413B-A3AB-469F0732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18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12E33-E654-4AE3-87E0-0E3ECE24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E48464-77CE-4725-9AD2-531C6F4C4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B9DBD83-127E-4716-9BAD-312062DE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74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0C61A-774D-47E6-9DC4-686D8B86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available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02575-F2BB-43D7-8E4C-C25E3FDF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G.C. Larsen model (2009) (Python, Fortran)</a:t>
            </a:r>
          </a:p>
          <a:p>
            <a:pPr lvl="1"/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WAsP</a:t>
            </a:r>
            <a:r>
              <a:rPr lang="nl-BE" dirty="0"/>
              <a:t> output files as input</a:t>
            </a:r>
          </a:p>
          <a:p>
            <a:r>
              <a:rPr lang="nl-BE" dirty="0"/>
              <a:t>N.O. Jensen model (1983) (Fortran)</a:t>
            </a:r>
          </a:p>
          <a:p>
            <a:r>
              <a:rPr lang="nl-BE" dirty="0" err="1"/>
              <a:t>Bastankhah</a:t>
            </a:r>
            <a:r>
              <a:rPr lang="nl-BE" dirty="0"/>
              <a:t> &amp; </a:t>
            </a:r>
            <a:r>
              <a:rPr lang="nl-BE" dirty="0" err="1"/>
              <a:t>Porté-Agel</a:t>
            </a:r>
            <a:r>
              <a:rPr lang="nl-BE" dirty="0"/>
              <a:t> model (2014) (Fortran)</a:t>
            </a:r>
          </a:p>
          <a:p>
            <a:r>
              <a:rPr lang="nl-BE" dirty="0"/>
              <a:t>(Fuga)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09DF53-9AD1-4FA0-823D-7576FE8B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46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57C833-D83B-4FE4-9016-1A504D8F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superposition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3EC3AA1F-3BBB-4E7A-9596-3B20974A2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nl-BE" dirty="0"/>
                  <a:t>: wind speed at wind turbine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nl-B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nl-BE" dirty="0"/>
                  <a:t>: wind speed at wind turbine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 err="1"/>
                  <a:t>due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wake of turbine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nl-B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nl-BE" dirty="0"/>
                  <a:t>: free stream </a:t>
                </a:r>
                <a:r>
                  <a:rPr lang="nl-BE" dirty="0" err="1"/>
                  <a:t>velocity</a:t>
                </a:r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3EC3AA1F-3BBB-4E7A-9596-3B20974A2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>
            <a:extLst>
              <a:ext uri="{FF2B5EF4-FFF2-40B4-BE49-F238E27FC236}">
                <a16:creationId xmlns:a16="http://schemas.microsoft.com/office/drawing/2014/main" id="{26A3E53F-784D-4E26-AF21-8A2864E6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3360938"/>
            <a:ext cx="6419850" cy="3048000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4E1140E-E39B-4F90-AEC3-85E5E70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182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58E0B-2B26-49BA-ABA3-3EE405E7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Wake </a:t>
            </a:r>
            <a:r>
              <a:rPr lang="nl-BE" dirty="0" err="1"/>
              <a:t>models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194A72-786A-4239-A27B-66E55C0C3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4D810BB-6363-4911-98A7-DCF0777E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70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AA95FD7-4935-450B-898B-B1924B94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Jensen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2C8B33EB-6BA9-4E51-903D-0E43A01D3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9735"/>
                <a:ext cx="11225213" cy="5336340"/>
              </a:xfrm>
            </p:spPr>
            <p:txBody>
              <a:bodyPr>
                <a:normAutofit/>
              </a:bodyPr>
              <a:lstStyle/>
              <a:p>
                <a:r>
                  <a:rPr lang="nl-BE" dirty="0"/>
                  <a:t>Assumptions</a:t>
                </a:r>
              </a:p>
              <a:p>
                <a:pPr lvl="1"/>
                <a:r>
                  <a:rPr lang="nl-BE" dirty="0" err="1"/>
                  <a:t>Axisymmetric</a:t>
                </a:r>
                <a:r>
                  <a:rPr lang="nl-BE" dirty="0"/>
                  <a:t> wake deficit</a:t>
                </a:r>
              </a:p>
              <a:p>
                <a:pPr lvl="1"/>
                <a:r>
                  <a:rPr lang="nl-BE" dirty="0"/>
                  <a:t>No </a:t>
                </a:r>
                <a:r>
                  <a:rPr lang="nl-BE" dirty="0" err="1"/>
                  <a:t>turbulence</a:t>
                </a:r>
                <a:endParaRPr lang="nl-BE" dirty="0"/>
              </a:p>
              <a:p>
                <a:pPr lvl="1"/>
                <a:r>
                  <a:rPr lang="nl-BE" dirty="0" err="1"/>
                  <a:t>Linear</a:t>
                </a:r>
                <a:r>
                  <a:rPr lang="nl-BE" dirty="0"/>
                  <a:t> wake </a:t>
                </a:r>
                <a:r>
                  <a:rPr lang="nl-BE" dirty="0" err="1"/>
                  <a:t>expansion</a:t>
                </a:r>
                <a:endParaRPr lang="nl-BE" dirty="0"/>
              </a:p>
              <a:p>
                <a:pPr lvl="1"/>
                <a:r>
                  <a:rPr lang="nl-BE" dirty="0"/>
                  <a:t>Top-hat wake </a:t>
                </a:r>
                <a:r>
                  <a:rPr lang="nl-BE" dirty="0" err="1"/>
                  <a:t>velocity</a:t>
                </a:r>
                <a:r>
                  <a:rPr lang="nl-BE" dirty="0"/>
                  <a:t> deficit</a:t>
                </a:r>
              </a:p>
              <a:p>
                <a:r>
                  <a:rPr lang="nl-BE" dirty="0"/>
                  <a:t>Effect of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ground</a:t>
                </a:r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“underground </a:t>
                </a:r>
                <a:r>
                  <a:rPr lang="nl-BE" dirty="0" err="1"/>
                  <a:t>mirror</a:t>
                </a:r>
                <a:r>
                  <a:rPr lang="nl-BE" dirty="0"/>
                  <a:t>” wind turbine, </a:t>
                </a:r>
                <a:r>
                  <a:rPr lang="nl-BE" dirty="0" err="1"/>
                  <a:t>disregarded</a:t>
                </a:r>
                <a:r>
                  <a:rPr lang="nl-BE" dirty="0"/>
                  <a:t> </a:t>
                </a:r>
                <a:r>
                  <a:rPr lang="nl-BE" dirty="0" err="1"/>
                  <a:t>by</a:t>
                </a:r>
                <a:r>
                  <a:rPr lang="nl-BE" dirty="0"/>
                  <a:t> later </a:t>
                </a:r>
                <a:r>
                  <a:rPr lang="nl-BE" dirty="0" err="1"/>
                  <a:t>implementations</a:t>
                </a:r>
                <a:endParaRPr lang="nl-BE" dirty="0"/>
              </a:p>
              <a:p>
                <a:r>
                  <a:rPr lang="nl-BE" dirty="0"/>
                  <a:t>Wake </a:t>
                </a:r>
                <a:r>
                  <a:rPr lang="nl-BE" dirty="0" err="1"/>
                  <a:t>decay</a:t>
                </a:r>
                <a:r>
                  <a:rPr lang="nl-BE" dirty="0"/>
                  <a:t> </a:t>
                </a:r>
                <a:r>
                  <a:rPr lang="nl-BE" dirty="0" err="1"/>
                  <a:t>coefficient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Park model (</a:t>
                </a:r>
                <a:r>
                  <a:rPr lang="nl-BE" dirty="0" err="1"/>
                  <a:t>WAsP</a:t>
                </a:r>
                <a:r>
                  <a:rPr lang="nl-BE" dirty="0"/>
                  <a:t>): 0.05 </a:t>
                </a:r>
                <a:r>
                  <a:rPr lang="nl-BE" dirty="0" err="1"/>
                  <a:t>for</a:t>
                </a:r>
                <a:r>
                  <a:rPr lang="nl-BE" dirty="0"/>
                  <a:t> offshore, but </a:t>
                </a:r>
                <a:r>
                  <a:rPr lang="nl-BE" dirty="0" err="1"/>
                  <a:t>often</a:t>
                </a:r>
                <a:r>
                  <a:rPr lang="nl-BE" dirty="0"/>
                  <a:t> </a:t>
                </a:r>
                <a:r>
                  <a:rPr lang="nl-BE" dirty="0" err="1"/>
                  <a:t>adjusted</a:t>
                </a:r>
                <a:r>
                  <a:rPr lang="nl-BE" dirty="0"/>
                  <a:t> </a:t>
                </a:r>
                <a:r>
                  <a:rPr lang="nl-BE" dirty="0" err="1"/>
                  <a:t>to</a:t>
                </a:r>
                <a:r>
                  <a:rPr lang="nl-BE" dirty="0"/>
                  <a:t> 0.04 </a:t>
                </a:r>
                <a:r>
                  <a:rPr lang="nl-BE" dirty="0" err="1"/>
                  <a:t>for</a:t>
                </a:r>
                <a:r>
                  <a:rPr lang="nl-BE" dirty="0"/>
                  <a:t> large wind farms or multiple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pPr lvl="1"/>
                <a:r>
                  <a:rPr lang="nl-BE" dirty="0" err="1"/>
                  <a:t>Modified</a:t>
                </a:r>
                <a:r>
                  <a:rPr lang="nl-BE" dirty="0"/>
                  <a:t> Park model (</a:t>
                </a:r>
                <a:r>
                  <a:rPr lang="nl-BE" dirty="0" err="1"/>
                  <a:t>Peña</a:t>
                </a:r>
                <a:r>
                  <a:rPr lang="nl-BE" dirty="0"/>
                  <a:t> et al., 2013): </a:t>
                </a:r>
                <a:r>
                  <a:rPr lang="nl-BE" dirty="0" err="1"/>
                  <a:t>function</a:t>
                </a:r>
                <a:r>
                  <a:rPr lang="nl-BE" dirty="0"/>
                  <a:t> of </a:t>
                </a:r>
                <a:r>
                  <a:rPr lang="nl-BE" dirty="0" err="1"/>
                  <a:t>stability</a:t>
                </a:r>
                <a:r>
                  <a:rPr lang="nl-BE" dirty="0"/>
                  <a:t> or </a:t>
                </a:r>
                <a:r>
                  <a:rPr lang="nl-BE" dirty="0" err="1"/>
                  <a:t>turbulence</a:t>
                </a:r>
                <a:r>
                  <a:rPr lang="nl-BE" dirty="0"/>
                  <a:t> </a:t>
                </a:r>
                <a:r>
                  <a:rPr lang="nl-BE" dirty="0" err="1"/>
                  <a:t>intensity</a:t>
                </a:r>
                <a:endParaRPr lang="nl-BE" dirty="0"/>
              </a:p>
              <a:p>
                <a:pPr marL="457200" lvl="1" indent="0">
                  <a:buNone/>
                </a:pPr>
                <a:endParaRPr lang="nl-BE" dirty="0"/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2C8B33EB-6BA9-4E51-903D-0E43A01D3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9735"/>
                <a:ext cx="11225213" cy="5336340"/>
              </a:xfrm>
              <a:blipFill>
                <a:blip r:embed="rId2"/>
                <a:stretch>
                  <a:fillRect l="-923" t="-1829" r="-108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>
            <a:extLst>
              <a:ext uri="{FF2B5EF4-FFF2-40B4-BE49-F238E27FC236}">
                <a16:creationId xmlns:a16="http://schemas.microsoft.com/office/drawing/2014/main" id="{11F3AED9-35C0-4C21-BB3C-E75890F2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0" y="1359735"/>
            <a:ext cx="3090862" cy="17358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EE7713E-2ACF-4847-AD3A-DD06056D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1608554"/>
            <a:ext cx="3209925" cy="12382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44F8129-71E8-4C1B-8F8E-CCEFC34C8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0" y="5886450"/>
            <a:ext cx="3467100" cy="9715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F1D41E4-336C-4683-9541-7F05617CA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187" y="6035675"/>
            <a:ext cx="1343025" cy="457200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80C78A4-C3FD-4408-8337-AA55696B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29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AD9B9-DD0F-4A85-8217-5ACD2CE6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Jensen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09F7F39-6E9F-4CDD-A6C1-D878EDC21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215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endParaRPr lang="nl-BE" dirty="0"/>
              </a:p>
              <a:p>
                <a:r>
                  <a:rPr lang="nl-BE" dirty="0" err="1"/>
                  <a:t>Revised</a:t>
                </a:r>
                <a:r>
                  <a:rPr lang="nl-BE" dirty="0"/>
                  <a:t> </a:t>
                </a:r>
                <a:r>
                  <a:rPr lang="nl-BE" dirty="0" err="1"/>
                  <a:t>WAsP</a:t>
                </a:r>
                <a:r>
                  <a:rPr lang="nl-BE" dirty="0"/>
                  <a:t> Park model (</a:t>
                </a:r>
                <a:r>
                  <a:rPr lang="nl-BE" dirty="0" err="1"/>
                  <a:t>Rathmann</a:t>
                </a:r>
                <a:r>
                  <a:rPr lang="nl-BE" dirty="0"/>
                  <a:t> et al., 2017)</a:t>
                </a:r>
              </a:p>
              <a:p>
                <a:pPr lvl="1"/>
                <a:r>
                  <a:rPr lang="nl-BE" dirty="0"/>
                  <a:t>Consistent approach</a:t>
                </a:r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  <a:p>
                <a:pPr lvl="1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nl-BE" dirty="0"/>
                  <a:t>0.06 </a:t>
                </a:r>
                <a:r>
                  <a:rPr lang="nl-BE" dirty="0" err="1"/>
                  <a:t>for</a:t>
                </a:r>
                <a:r>
                  <a:rPr lang="nl-BE" dirty="0"/>
                  <a:t> offshore</a:t>
                </a:r>
              </a:p>
              <a:p>
                <a:r>
                  <a:rPr lang="nl-BE" dirty="0"/>
                  <a:t>Wake </a:t>
                </a:r>
                <a:r>
                  <a:rPr lang="nl-BE" dirty="0" err="1"/>
                  <a:t>superposition</a:t>
                </a:r>
                <a:endParaRPr lang="nl-BE" dirty="0"/>
              </a:p>
              <a:p>
                <a:pPr lvl="1"/>
                <a:r>
                  <a:rPr lang="nl-BE" dirty="0"/>
                  <a:t>Park: </a:t>
                </a:r>
                <a:r>
                  <a:rPr lang="nl-BE" dirty="0" err="1"/>
                  <a:t>quadratic</a:t>
                </a:r>
                <a:r>
                  <a:rPr lang="nl-BE" dirty="0"/>
                  <a:t> </a:t>
                </a:r>
                <a:r>
                  <a:rPr lang="nl-BE" dirty="0" err="1"/>
                  <a:t>summation</a:t>
                </a:r>
                <a:endParaRPr lang="nl-BE" dirty="0"/>
              </a:p>
              <a:p>
                <a:pPr lvl="1"/>
                <a:r>
                  <a:rPr lang="nl-BE" dirty="0" err="1"/>
                  <a:t>Revised</a:t>
                </a:r>
                <a:r>
                  <a:rPr lang="nl-BE" dirty="0"/>
                  <a:t> </a:t>
                </a:r>
                <a:r>
                  <a:rPr lang="nl-BE" dirty="0" err="1"/>
                  <a:t>WAsP</a:t>
                </a:r>
                <a:r>
                  <a:rPr lang="nl-BE" dirty="0"/>
                  <a:t> Park: </a:t>
                </a:r>
                <a:r>
                  <a:rPr lang="nl-BE" dirty="0" err="1"/>
                  <a:t>linear</a:t>
                </a:r>
                <a:r>
                  <a:rPr lang="nl-BE" dirty="0"/>
                  <a:t> </a:t>
                </a:r>
                <a:r>
                  <a:rPr lang="nl-BE" dirty="0" err="1"/>
                  <a:t>summation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taking</a:t>
                </a:r>
                <a:r>
                  <a:rPr lang="nl-BE" dirty="0"/>
                  <a:t> </a:t>
                </a:r>
                <a:r>
                  <a:rPr lang="nl-BE" dirty="0" err="1"/>
                  <a:t>into</a:t>
                </a:r>
                <a:r>
                  <a:rPr lang="nl-BE" dirty="0"/>
                  <a:t> account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relative</a:t>
                </a:r>
                <a:r>
                  <a:rPr lang="nl-BE" dirty="0"/>
                  <a:t> overlap of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wakes</a:t>
                </a:r>
                <a:endParaRPr lang="nl-BE" dirty="0"/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09F7F39-6E9F-4CDD-A6C1-D878EDC21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215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ep 5">
            <a:extLst>
              <a:ext uri="{FF2B5EF4-FFF2-40B4-BE49-F238E27FC236}">
                <a16:creationId xmlns:a16="http://schemas.microsoft.com/office/drawing/2014/main" id="{94B0D866-2A6E-4F95-95E7-22722F09B6F9}"/>
              </a:ext>
            </a:extLst>
          </p:cNvPr>
          <p:cNvGrpSpPr/>
          <p:nvPr/>
        </p:nvGrpSpPr>
        <p:grpSpPr>
          <a:xfrm>
            <a:off x="2528887" y="2467706"/>
            <a:ext cx="6710363" cy="985085"/>
            <a:chOff x="2452687" y="3267827"/>
            <a:chExt cx="6710363" cy="985085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104FF5F-7DDF-4B54-86A6-FB3199A3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2687" y="3267827"/>
              <a:ext cx="6710363" cy="985085"/>
            </a:xfrm>
            <a:prstGeom prst="rect">
              <a:avLst/>
            </a:prstGeom>
          </p:spPr>
        </p:pic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0B9EEAD-E318-4E7B-A2FA-E86B2408DBE5}"/>
                </a:ext>
              </a:extLst>
            </p:cNvPr>
            <p:cNvSpPr/>
            <p:nvPr/>
          </p:nvSpPr>
          <p:spPr>
            <a:xfrm>
              <a:off x="5324475" y="3390900"/>
              <a:ext cx="1219200" cy="7143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6921E936-46F6-4C70-8858-2582B4F9EEB5}"/>
              </a:ext>
            </a:extLst>
          </p:cNvPr>
          <p:cNvSpPr txBox="1"/>
          <p:nvPr/>
        </p:nvSpPr>
        <p:spPr>
          <a:xfrm>
            <a:off x="766762" y="5886450"/>
            <a:ext cx="11706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/>
              <a:t>A note on wind generator interaction , </a:t>
            </a:r>
            <a:r>
              <a:rPr lang="en-US" sz="1200" dirty="0"/>
              <a:t>N. O. Jensen, 1983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A simple model for cluster efficiency</a:t>
            </a:r>
            <a:r>
              <a:rPr lang="en-US" sz="1200" dirty="0"/>
              <a:t>, I. </a:t>
            </a:r>
            <a:r>
              <a:rPr lang="en-US" sz="1200" dirty="0" err="1"/>
              <a:t>Katic</a:t>
            </a:r>
            <a:r>
              <a:rPr lang="en-US" sz="1200" dirty="0"/>
              <a:t>, J. </a:t>
            </a:r>
            <a:r>
              <a:rPr lang="en-US" sz="1200" dirty="0" err="1"/>
              <a:t>Højstrup</a:t>
            </a:r>
            <a:r>
              <a:rPr lang="en-US" sz="1200" dirty="0"/>
              <a:t>, and N. O. Jensen. Ewec’86 Proceedings, </a:t>
            </a:r>
            <a:r>
              <a:rPr lang="nl-NL" sz="1200" dirty="0"/>
              <a:t>1987</a:t>
            </a:r>
          </a:p>
          <a:p>
            <a:pPr marL="285750" indent="-285750">
              <a:buFontTx/>
              <a:buChar char="-"/>
            </a:pPr>
            <a:r>
              <a:rPr lang="en-US" sz="1200" i="1" dirty="0"/>
              <a:t>Results of wake simulations at the Horns Rev I and </a:t>
            </a:r>
            <a:r>
              <a:rPr lang="en-US" sz="1200" i="1" dirty="0" err="1"/>
              <a:t>Lillgrund</a:t>
            </a:r>
            <a:r>
              <a:rPr lang="en-US" sz="1200" i="1" dirty="0"/>
              <a:t> wind farms using the modified Park model</a:t>
            </a:r>
            <a:r>
              <a:rPr lang="en-US" sz="1200" dirty="0"/>
              <a:t>, A. Peña Diaz, P.-E. </a:t>
            </a:r>
            <a:r>
              <a:rPr lang="en-US" sz="1200" dirty="0" err="1"/>
              <a:t>Rethore</a:t>
            </a:r>
            <a:r>
              <a:rPr lang="en-US" sz="1200" dirty="0"/>
              <a:t>, C. B. </a:t>
            </a:r>
            <a:r>
              <a:rPr lang="en-US" sz="1200" dirty="0" err="1"/>
              <a:t>Hasager</a:t>
            </a:r>
            <a:r>
              <a:rPr lang="en-US" sz="1200" dirty="0"/>
              <a:t>, and K. S. Hansen., 2013.</a:t>
            </a:r>
          </a:p>
          <a:p>
            <a:pPr marL="285750" indent="-285750">
              <a:buFontTx/>
              <a:buChar char="-"/>
            </a:pPr>
            <a:r>
              <a:rPr lang="nl-BE" sz="1200" i="1" dirty="0" err="1"/>
              <a:t>Validation</a:t>
            </a:r>
            <a:r>
              <a:rPr lang="nl-BE" sz="1200" i="1" dirty="0"/>
              <a:t> </a:t>
            </a:r>
            <a:r>
              <a:rPr lang="en-US" sz="1200" i="1" dirty="0"/>
              <a:t>of the revised </a:t>
            </a:r>
            <a:r>
              <a:rPr lang="en-US" sz="1200" i="1" dirty="0" err="1"/>
              <a:t>WAsP</a:t>
            </a:r>
            <a:r>
              <a:rPr lang="en-US" sz="1200" i="1" dirty="0"/>
              <a:t> Park model, </a:t>
            </a:r>
            <a:r>
              <a:rPr lang="nl-BE" sz="1200" dirty="0"/>
              <a:t>O. S. </a:t>
            </a:r>
            <a:r>
              <a:rPr lang="nl-BE" sz="1200" dirty="0" err="1"/>
              <a:t>Rathmann</a:t>
            </a:r>
            <a:r>
              <a:rPr lang="nl-BE" sz="1200" dirty="0"/>
              <a:t>, B. O. Hansen, J. M. Leon, K. S. Hansen, </a:t>
            </a:r>
            <a:r>
              <a:rPr lang="nl-BE" sz="1200" dirty="0" err="1"/>
              <a:t>and</a:t>
            </a:r>
            <a:r>
              <a:rPr lang="nl-BE" sz="1200" dirty="0"/>
              <a:t> N. G. Mortensen. </a:t>
            </a:r>
            <a:r>
              <a:rPr lang="en-US" sz="1200" dirty="0"/>
              <a:t>2017.</a:t>
            </a:r>
            <a:endParaRPr lang="nl-BE" sz="1200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73BFF02-3576-441B-9B17-F1313BE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DE18E-F157-43FE-82AF-E7D9ED99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Ainslie</a:t>
            </a:r>
            <a:r>
              <a:rPr lang="nl-BE" dirty="0"/>
              <a:t>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31D43F-C136-45FD-92F0-683F5E8E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5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/>
              <a:t>Assumptions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Wake is </a:t>
            </a:r>
            <a:r>
              <a:rPr lang="nl-BE" dirty="0" err="1"/>
              <a:t>axisymmetric</a:t>
            </a:r>
            <a:r>
              <a:rPr lang="nl-BE" dirty="0"/>
              <a:t>, </a:t>
            </a:r>
            <a:r>
              <a:rPr lang="nl-BE" dirty="0" err="1"/>
              <a:t>fully</a:t>
            </a:r>
            <a:r>
              <a:rPr lang="nl-BE" dirty="0"/>
              <a:t> turbulent, </a:t>
            </a:r>
            <a:r>
              <a:rPr lang="nl-BE" dirty="0" err="1"/>
              <a:t>stationary</a:t>
            </a:r>
            <a:r>
              <a:rPr lang="nl-BE" dirty="0"/>
              <a:t> in time</a:t>
            </a:r>
          </a:p>
          <a:p>
            <a:pPr lvl="1"/>
            <a:r>
              <a:rPr lang="nl-BE" dirty="0" err="1"/>
              <a:t>Thin</a:t>
            </a:r>
            <a:r>
              <a:rPr lang="nl-BE" dirty="0"/>
              <a:t> </a:t>
            </a:r>
            <a:r>
              <a:rPr lang="nl-BE" dirty="0" err="1"/>
              <a:t>shear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approximation</a:t>
            </a:r>
            <a:r>
              <a:rPr lang="nl-BE" dirty="0"/>
              <a:t> of </a:t>
            </a:r>
            <a:r>
              <a:rPr lang="nl-BE" dirty="0" err="1"/>
              <a:t>Navier-Stokes</a:t>
            </a:r>
            <a:r>
              <a:rPr lang="nl-BE" dirty="0"/>
              <a:t> </a:t>
            </a:r>
            <a:r>
              <a:rPr lang="nl-BE" dirty="0" err="1"/>
              <a:t>equation</a:t>
            </a:r>
            <a:endParaRPr lang="nl-BE" dirty="0"/>
          </a:p>
          <a:p>
            <a:pPr lvl="1"/>
            <a:r>
              <a:rPr lang="nl-BE" dirty="0" err="1"/>
              <a:t>Pressure</a:t>
            </a:r>
            <a:r>
              <a:rPr lang="nl-BE" dirty="0"/>
              <a:t> </a:t>
            </a:r>
            <a:r>
              <a:rPr lang="nl-BE" dirty="0" err="1"/>
              <a:t>gradients</a:t>
            </a:r>
            <a:r>
              <a:rPr lang="nl-BE" dirty="0"/>
              <a:t> are no </a:t>
            </a:r>
            <a:r>
              <a:rPr lang="nl-BE" dirty="0" err="1"/>
              <a:t>longer</a:t>
            </a:r>
            <a:r>
              <a:rPr lang="nl-BE" dirty="0"/>
              <a:t> dominant at 2D downstream</a:t>
            </a:r>
          </a:p>
          <a:p>
            <a:r>
              <a:rPr lang="nl-BE" dirty="0" err="1"/>
              <a:t>Gaussian</a:t>
            </a:r>
            <a:r>
              <a:rPr lang="nl-BE" dirty="0"/>
              <a:t> wake deficit profile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Correction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wake </a:t>
            </a:r>
            <a:r>
              <a:rPr lang="nl-BE" dirty="0" err="1"/>
              <a:t>meandering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2D04607-1EA1-46DA-AC5B-CDB8066B77F7}"/>
              </a:ext>
            </a:extLst>
          </p:cNvPr>
          <p:cNvSpPr/>
          <p:nvPr/>
        </p:nvSpPr>
        <p:spPr>
          <a:xfrm>
            <a:off x="838200" y="6492875"/>
            <a:ext cx="11239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MR10"/>
              </a:rPr>
              <a:t>Calculating the </a:t>
            </a:r>
            <a:r>
              <a:rPr lang="en-US" sz="1200" i="1" dirty="0" err="1">
                <a:latin typeface="CMR10"/>
              </a:rPr>
              <a:t>flowfield</a:t>
            </a:r>
            <a:r>
              <a:rPr lang="en-US" sz="1200" i="1" dirty="0">
                <a:latin typeface="CMR10"/>
              </a:rPr>
              <a:t> in the wake of wind turbines</a:t>
            </a:r>
            <a:r>
              <a:rPr lang="en-US" sz="1200" dirty="0">
                <a:latin typeface="CMR10"/>
              </a:rPr>
              <a:t> , J. F. Ainslie. </a:t>
            </a:r>
            <a:r>
              <a:rPr lang="en-US" sz="1200" dirty="0">
                <a:latin typeface="CMTI10"/>
              </a:rPr>
              <a:t>Journal of Wind Engineering and Industrial Aerodynamics</a:t>
            </a:r>
            <a:r>
              <a:rPr lang="en-US" sz="1200" dirty="0">
                <a:latin typeface="CMR10"/>
              </a:rPr>
              <a:t>, 1987.</a:t>
            </a:r>
            <a:endParaRPr lang="nl-BE" sz="1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A72F48D-4186-46B3-A08D-43AFD5EB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31" y="3429000"/>
            <a:ext cx="4357688" cy="2237310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109D11-DED5-4B28-8D15-D61B32E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5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F8A12-B9B0-46A4-A5D8-05B40384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Larsen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A9EF604-2739-41FA-9CF9-DA5C76624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201"/>
                <a:ext cx="10515600" cy="52267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BE" dirty="0"/>
                  <a:t>Assumptions</a:t>
                </a:r>
              </a:p>
              <a:p>
                <a:pPr lvl="1"/>
                <a:r>
                  <a:rPr lang="nl-BE" dirty="0"/>
                  <a:t>Wake is </a:t>
                </a:r>
                <a:r>
                  <a:rPr lang="nl-BE" dirty="0" err="1"/>
                  <a:t>axisymmetric</a:t>
                </a:r>
                <a:endParaRPr lang="nl-BE" dirty="0"/>
              </a:p>
              <a:p>
                <a:pPr lvl="1"/>
                <a:r>
                  <a:rPr lang="nl-BE" dirty="0"/>
                  <a:t>Wake is </a:t>
                </a:r>
                <a:r>
                  <a:rPr lang="nl-BE" dirty="0" err="1"/>
                  <a:t>fully</a:t>
                </a:r>
                <a:r>
                  <a:rPr lang="nl-BE" dirty="0"/>
                  <a:t> turbulent</a:t>
                </a:r>
              </a:p>
              <a:p>
                <a:pPr lvl="1"/>
                <a:r>
                  <a:rPr lang="nl-BE" dirty="0" err="1"/>
                  <a:t>Axial</a:t>
                </a:r>
                <a:r>
                  <a:rPr lang="nl-BE" dirty="0"/>
                  <a:t> </a:t>
                </a:r>
                <a:r>
                  <a:rPr lang="nl-BE" dirty="0" err="1"/>
                  <a:t>velocity</a:t>
                </a:r>
                <a:r>
                  <a:rPr lang="nl-BE" dirty="0"/>
                  <a:t> deficit is zero at </a:t>
                </a:r>
                <a:r>
                  <a:rPr lang="nl-BE" dirty="0" err="1"/>
                  <a:t>the</a:t>
                </a:r>
                <a:r>
                  <a:rPr lang="nl-BE" dirty="0"/>
                  <a:t> wake </a:t>
                </a:r>
                <a:r>
                  <a:rPr lang="nl-BE" dirty="0" err="1"/>
                  <a:t>boundary</a:t>
                </a:r>
                <a:endParaRPr lang="nl-BE" dirty="0"/>
              </a:p>
              <a:p>
                <a:r>
                  <a:rPr lang="nl-BE" dirty="0"/>
                  <a:t>Wake </a:t>
                </a:r>
                <a:r>
                  <a:rPr lang="nl-BE" dirty="0" err="1"/>
                  <a:t>expansion</a:t>
                </a:r>
                <a:r>
                  <a:rPr lang="nl-BE" dirty="0"/>
                  <a:t> is </a:t>
                </a:r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linear</a:t>
                </a:r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r>
                  <a:rPr lang="nl-BE" dirty="0" err="1"/>
                  <a:t>Axial</a:t>
                </a:r>
                <a:r>
                  <a:rPr lang="nl-BE" dirty="0"/>
                  <a:t> wake deficit (1st order)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pPr lvl="1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BE" dirty="0"/>
                  <a:t> </a:t>
                </a:r>
                <a:br>
                  <a:rPr lang="nl-B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dirty="0"/>
                  <a:t> are a </a:t>
                </a:r>
                <a:r>
                  <a:rPr lang="nl-BE" dirty="0" err="1"/>
                  <a:t>function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BE" dirty="0"/>
              </a:p>
              <a:p>
                <a:pPr lvl="1"/>
                <a:endParaRPr lang="nl-BE" dirty="0"/>
              </a:p>
              <a:p>
                <a:pPr lvl="1"/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A9EF604-2739-41FA-9CF9-DA5C76624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201"/>
                <a:ext cx="10515600" cy="5226723"/>
              </a:xfrm>
              <a:blipFill>
                <a:blip r:embed="rId2"/>
                <a:stretch>
                  <a:fillRect l="-1043" t="-268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4CE17C7A-5F08-4711-8143-0A6AE1FD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937" y="4734055"/>
            <a:ext cx="7858125" cy="9715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4D3300-070A-4616-8930-AFA4F55B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5036" y="3508723"/>
            <a:ext cx="2928938" cy="811091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85198D25-6EBB-402E-AA58-0B90B48BD40C}"/>
              </a:ext>
            </a:extLst>
          </p:cNvPr>
          <p:cNvSpPr/>
          <p:nvPr/>
        </p:nvSpPr>
        <p:spPr>
          <a:xfrm>
            <a:off x="752475" y="6396335"/>
            <a:ext cx="10420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nl-BE" sz="1200" i="1" dirty="0">
                <a:latin typeface="CMTI10"/>
              </a:rPr>
              <a:t>A </a:t>
            </a:r>
            <a:r>
              <a:rPr lang="nl-BE" sz="1200" i="1" dirty="0" err="1">
                <a:latin typeface="CMTI10"/>
              </a:rPr>
              <a:t>simple</a:t>
            </a:r>
            <a:r>
              <a:rPr lang="nl-BE" sz="1200" i="1" dirty="0">
                <a:latin typeface="CMTI10"/>
              </a:rPr>
              <a:t> wake </a:t>
            </a:r>
            <a:r>
              <a:rPr lang="nl-BE" sz="1200" i="1" dirty="0" err="1">
                <a:latin typeface="CMTI10"/>
              </a:rPr>
              <a:t>calculation</a:t>
            </a:r>
            <a:r>
              <a:rPr lang="nl-BE" sz="1200" i="1" dirty="0">
                <a:latin typeface="CMTI10"/>
              </a:rPr>
              <a:t> procedure</a:t>
            </a:r>
            <a:r>
              <a:rPr lang="nl-BE" sz="1200" dirty="0">
                <a:latin typeface="CMTI10"/>
              </a:rPr>
              <a:t> , </a:t>
            </a:r>
            <a:r>
              <a:rPr lang="nl-BE" sz="1200" dirty="0">
                <a:latin typeface="CMR10"/>
              </a:rPr>
              <a:t>G. C. Larsen, volume 2760. </a:t>
            </a:r>
            <a:r>
              <a:rPr lang="nl-BE" sz="1200" dirty="0" err="1">
                <a:latin typeface="CMR10"/>
              </a:rPr>
              <a:t>Risø</a:t>
            </a:r>
            <a:r>
              <a:rPr lang="nl-BE" sz="1200" dirty="0">
                <a:latin typeface="CMR10"/>
              </a:rPr>
              <a:t>, 1988.</a:t>
            </a:r>
          </a:p>
          <a:p>
            <a:pPr marL="171450" indent="-171450">
              <a:buFontTx/>
              <a:buChar char="-"/>
            </a:pPr>
            <a:r>
              <a:rPr lang="en-US" sz="1200" i="1" dirty="0">
                <a:latin typeface="CMR10"/>
              </a:rPr>
              <a:t>A simple stationary semi-analytical wake model</a:t>
            </a:r>
            <a:r>
              <a:rPr lang="en-US" sz="1200" dirty="0">
                <a:latin typeface="CMR10"/>
              </a:rPr>
              <a:t>, G. C. Larsen. 2009.</a:t>
            </a:r>
            <a:endParaRPr lang="nl-BE" sz="12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96C009E-650B-4B05-A523-432B13F9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736" y="1412201"/>
            <a:ext cx="4288456" cy="3176365"/>
          </a:xfrm>
          <a:prstGeom prst="rect">
            <a:avLst/>
          </a:prstGeo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0430F6-2387-4B3E-A3B6-FAACAF62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3C1A-1AD8-43D4-84D8-1C6150A4AED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427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1927</Words>
  <Application>Microsoft Office PowerPoint</Application>
  <PresentationFormat>Breedbeeld</PresentationFormat>
  <Paragraphs>250</Paragraphs>
  <Slides>30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CMR10</vt:lpstr>
      <vt:lpstr>CMTI10</vt:lpstr>
      <vt:lpstr>Office Theme</vt:lpstr>
      <vt:lpstr>Modelling and validation of wind turbine wake superposition - Using wind farm data</vt:lpstr>
      <vt:lpstr>Content</vt:lpstr>
      <vt:lpstr>Wake superposition</vt:lpstr>
      <vt:lpstr>Wake superposition</vt:lpstr>
      <vt:lpstr>Wake models</vt:lpstr>
      <vt:lpstr>Jensen model</vt:lpstr>
      <vt:lpstr>Jensen model</vt:lpstr>
      <vt:lpstr>Ainslie model</vt:lpstr>
      <vt:lpstr>Larsen model</vt:lpstr>
      <vt:lpstr>Larsen model</vt:lpstr>
      <vt:lpstr>Infinite wind farm boundary layer</vt:lpstr>
      <vt:lpstr>Frandsen model</vt:lpstr>
      <vt:lpstr>Bastankhah &amp; Porté-Agel</vt:lpstr>
      <vt:lpstr>Fuga</vt:lpstr>
      <vt:lpstr>Dynamic Wake Meandering (DWM)</vt:lpstr>
      <vt:lpstr>Dynamic Wake Meandering (DWM)</vt:lpstr>
      <vt:lpstr>Large Eddy Simulations (LES)</vt:lpstr>
      <vt:lpstr>Large Eddy Simulation (LES)</vt:lpstr>
      <vt:lpstr>BEACon</vt:lpstr>
      <vt:lpstr>BEACon</vt:lpstr>
      <vt:lpstr>Validation</vt:lpstr>
      <vt:lpstr>Double wake</vt:lpstr>
      <vt:lpstr>PowerPoint-presentatie</vt:lpstr>
      <vt:lpstr>Wake superposition</vt:lpstr>
      <vt:lpstr>Two inline rotors</vt:lpstr>
      <vt:lpstr>Two partly offset rotors</vt:lpstr>
      <vt:lpstr>Two fully offset rotors</vt:lpstr>
      <vt:lpstr>Next steps?</vt:lpstr>
      <vt:lpstr>Next steps?</vt:lpstr>
      <vt:lpstr>Wake models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50</cp:revision>
  <dcterms:created xsi:type="dcterms:W3CDTF">2018-01-17T08:57:09Z</dcterms:created>
  <dcterms:modified xsi:type="dcterms:W3CDTF">2018-01-18T09:50:18Z</dcterms:modified>
</cp:coreProperties>
</file>