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2" r:id="rId15"/>
    <p:sldId id="271" r:id="rId16"/>
    <p:sldId id="275" r:id="rId17"/>
    <p:sldId id="273" r:id="rId18"/>
    <p:sldId id="270" r:id="rId19"/>
    <p:sldId id="279" r:id="rId20"/>
    <p:sldId id="277" r:id="rId21"/>
    <p:sldId id="276" r:id="rId22"/>
    <p:sldId id="282" r:id="rId23"/>
    <p:sldId id="283" r:id="rId24"/>
    <p:sldId id="259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9DB17-65EB-4BDB-9067-43B906BB092B}" type="datetimeFigureOut">
              <a:rPr lang="nl-BE" smtClean="0"/>
              <a:t>25/06/2018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94EAE-4EC6-456A-8C0E-E119F06BE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93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ED539-0B8D-434C-A9A1-C05F49D20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5A17B0-6D20-4B09-AB2E-4D3C93974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AA0E91-B20B-4ECB-ACB2-53C205CC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5EE5-3564-4537-959C-DE1F80FC776A}" type="datetime1">
              <a:rPr lang="nl-BE" smtClean="0"/>
              <a:t>25/06/2018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5AFF84-3C2A-4F11-BBBA-AB66EF43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F0E750-B4EA-4B20-9E1C-512FD9A4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675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F9547-B47D-40E3-A88A-ED827FFF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4BD362-AC84-45FA-8423-87CA0AB6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0553DE-BBEA-4592-A2E1-0F358CD3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D5A0-BEBE-425A-89A1-347AAA8C6682}" type="datetime1">
              <a:rPr lang="nl-BE" smtClean="0"/>
              <a:t>25/06/2018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814CE5-3A1A-4E93-B5EA-571DC09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0DF3BD-C2BA-4FED-BF2F-D3546E22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2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5622A8-7887-46AD-A6CE-ADD1F9F5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28DA86-8367-45D6-8384-9424FC93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5EB0D2-B88A-4ACF-B2BC-B0921DB1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10A6-895C-4023-9BF0-7FB37A32C202}" type="datetime1">
              <a:rPr lang="nl-BE" smtClean="0"/>
              <a:t>25/06/2018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3F4F0-6DA9-46E5-B36F-768AF77B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480A43-CE96-4F20-8A20-C625A8A7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362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D110E-71C5-4097-A3FB-61517285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1D6497-8AB9-4575-BE4C-C2626C2E8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29E5B6-66FC-48A7-9510-26BA2581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099-0211-426B-A5E4-D571FD6B4C5C}" type="datetime1">
              <a:rPr lang="nl-BE" smtClean="0"/>
              <a:t>25/06/2018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DF6B12-AE02-45DE-8023-CFA9562C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302C01-8262-4E5D-B3F0-4DB2E929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7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7CC3B-CA10-4C68-9822-DE17BFDA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52C560-01B2-4435-A5AE-3AE3B2EB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243E92-C16D-46AF-8E1C-03A05CAD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26EE-5CA7-41BE-B1EF-BBF7357334F5}" type="datetime1">
              <a:rPr lang="nl-BE" smtClean="0"/>
              <a:t>25/06/2018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D4FF90-A962-4B3D-8A5B-D3E31646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19C377-4EA1-4814-8FFD-D20325A9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8A477-CE5A-44D8-BF4D-8E1B424D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0765AD-8462-4D36-8B70-D9210267C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697575-475D-4AC7-B45A-D7512DC3D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1B949D-1963-4BC8-81CB-6AA33B06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4E3B-477E-4BC9-B0CB-BF5226951C55}" type="datetime1">
              <a:rPr lang="nl-BE" smtClean="0"/>
              <a:t>25/06/2018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CA708A-CAEC-4C93-A45E-535836A0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635B1E-FA3E-4BDE-B3CC-E5C4BC9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6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26637-0CA7-4CF6-8374-C80E674B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D53F83-043B-4509-A28A-57C2945C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55B3E9-0D42-49BC-83B0-2417E37D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1D508F-AA59-488E-BF2C-0DA82F030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1F6007C-00F2-4628-BDAF-3E5EA192D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45FF851-E9DA-4AA2-84ED-6C94DEF0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A010-082D-4166-9E78-E5FEFA99988B}" type="datetime1">
              <a:rPr lang="nl-BE" smtClean="0"/>
              <a:t>25/06/2018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E4C877F-7FDF-4B86-9188-0EE541E3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F8997C2-2B4C-4E29-8637-6D949670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E516F-53E6-4485-A4F9-D50CFEC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36F2CB-4891-42F9-8087-6204856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8C7C-049D-47F7-BE3D-3C53B4A57DF9}" type="datetime1">
              <a:rPr lang="nl-BE" smtClean="0"/>
              <a:t>25/06/2018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789115-E224-44BA-9B93-543481D9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15830E-144C-4A5E-9A73-0756561D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688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9AA16C1-E9D6-4E18-892E-BAF3C769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5002-9DE0-401A-8D29-546F68D579A6}" type="datetime1">
              <a:rPr lang="nl-BE" smtClean="0"/>
              <a:t>25/06/2018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6EAB4B-592C-4FDE-B1AF-8299AED4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EB0775-2C8D-47F1-90D3-88944F87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83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572C-52D5-44CC-91BA-7DDDD209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46428A-4C92-4C85-9DAD-76F03DC5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10B3E61-283A-4299-9AEB-594E9B5D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878CF28-C4F4-4366-8B9B-5A4A99D2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8B6B-69B2-4FDC-8119-4767DB8E0A2A}" type="datetime1">
              <a:rPr lang="nl-BE" smtClean="0"/>
              <a:t>25/06/2018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C6FEDD-F0DB-4F5A-AEF8-8FC63361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BD362E-0D47-467E-B892-4B475CF7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3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499B7-CB67-4843-989C-3A560E71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AD1565-9A1B-4420-915C-A552881C2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E9F25C-AEE1-46C4-9680-6E8FA5834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8E29FF-1764-4F1F-90B0-9C8CDB43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990-5311-4A88-9459-D3242C7B1936}" type="datetime1">
              <a:rPr lang="nl-BE" smtClean="0"/>
              <a:t>25/06/2018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C2CDFC-0244-43D2-896F-E61AEF0A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2B1217-006C-4E01-9396-F4D2FD1B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37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6998713-52B5-435D-B3B4-822D2F83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C41107-3FF7-4734-9682-805614C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23C403-0D3D-497B-BEF4-46548E05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29CA-D2BC-44B9-9C4F-ABECDCBBC4DD}" type="datetime1">
              <a:rPr lang="nl-BE" smtClean="0"/>
              <a:t>25/06/2018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FD22CC-1CA1-49B0-B66B-CF3D51ADE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6C4E71-77A0-4678-BA34-F12059615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F22B-D463-4538-A031-BF83C34DC79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67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21DB7-024D-4A06-BF85-576ED5CF1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Meeting 16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697F5A-F996-4CE6-AEEB-64B110787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Dinsdag 26/06/2018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9D488D-6E10-4445-83EB-D68FB1C6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074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06275-32C6-4507-8A91-97F11B0F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1BD4F-D15F-4A7C-ACD1-44ED926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27C7C5A-BDF9-4095-83C0-4CA37FD7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4600" y="1458518"/>
            <a:ext cx="9550400" cy="52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1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F8390-37C7-45C2-8A89-AFC4962D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DDD1CC-9762-4B77-AA2D-2C617161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11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C6B068A-9901-4E27-9A05-B3ED8A3D53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7163" y="2270686"/>
            <a:ext cx="5467798" cy="429048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15CAF11-B82C-47E0-9CE0-327EBF7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384" y="2270686"/>
            <a:ext cx="5332705" cy="4290483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CDA61E15-61F4-4443-A820-0F063251B39B}"/>
              </a:ext>
            </a:extLst>
          </p:cNvPr>
          <p:cNvSpPr txBox="1"/>
          <p:nvPr/>
        </p:nvSpPr>
        <p:spPr>
          <a:xfrm>
            <a:off x="4387272" y="1361985"/>
            <a:ext cx="34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Method A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4B54E76-99DF-47C8-9242-84E4C5C471DA}"/>
              </a:ext>
            </a:extLst>
          </p:cNvPr>
          <p:cNvSpPr txBox="1"/>
          <p:nvPr/>
        </p:nvSpPr>
        <p:spPr>
          <a:xfrm>
            <a:off x="6797964" y="1361985"/>
            <a:ext cx="524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coefficients</a:t>
            </a:r>
            <a:r>
              <a:rPr lang="nl-BE" dirty="0"/>
              <a:t> of S=3.3D, S=3.7D </a:t>
            </a:r>
            <a:r>
              <a:rPr lang="nl-BE" dirty="0" err="1"/>
              <a:t>and</a:t>
            </a:r>
            <a:r>
              <a:rPr lang="nl-BE" dirty="0"/>
              <a:t> S7.D </a:t>
            </a:r>
            <a:r>
              <a:rPr lang="nl-BE" dirty="0" err="1"/>
              <a:t>available</a:t>
            </a:r>
            <a:r>
              <a:rPr lang="nl-BE" dirty="0"/>
              <a:t>? </a:t>
            </a:r>
            <a:br>
              <a:rPr lang="nl-BE" dirty="0"/>
            </a:br>
            <a:r>
              <a:rPr lang="nl-BE" dirty="0" err="1"/>
              <a:t>Can</a:t>
            </a:r>
            <a:r>
              <a:rPr lang="nl-BE" dirty="0"/>
              <a:t> I </a:t>
            </a:r>
            <a:r>
              <a:rPr lang="nl-BE" dirty="0" err="1"/>
              <a:t>predict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alpha</a:t>
            </a:r>
            <a:r>
              <a:rPr lang="nl-BE" dirty="0"/>
              <a:t> </a:t>
            </a:r>
            <a:r>
              <a:rPr lang="nl-BE" dirty="0" err="1"/>
              <a:t>coefficients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S=4,9D?</a:t>
            </a:r>
          </a:p>
        </p:txBody>
      </p:sp>
    </p:spTree>
    <p:extLst>
      <p:ext uri="{BB962C8B-B14F-4D97-AF65-F5344CB8AC3E}">
        <p14:creationId xmlns:p14="http://schemas.microsoft.com/office/powerpoint/2010/main" val="160505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F8390-37C7-45C2-8A89-AFC4962D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4"/>
            <a:ext cx="10515600" cy="1325563"/>
          </a:xfrm>
        </p:spPr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– different </a:t>
            </a:r>
            <a:r>
              <a:rPr lang="nl-BE" dirty="0" err="1"/>
              <a:t>spacing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DDD1CC-9762-4B77-AA2D-2C617161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12</a:t>
            </a:fld>
            <a:endParaRPr lang="nl-BE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DA61E15-61F4-4443-A820-0F063251B39B}"/>
              </a:ext>
            </a:extLst>
          </p:cNvPr>
          <p:cNvSpPr txBox="1"/>
          <p:nvPr/>
        </p:nvSpPr>
        <p:spPr>
          <a:xfrm>
            <a:off x="4387272" y="1361985"/>
            <a:ext cx="341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Method B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D4CA6A3-903E-4339-8D13-70BFFB03EB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6876" y="2343797"/>
            <a:ext cx="5636050" cy="443085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2B09D2C-0D8E-47D1-9651-A667A5332F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449" y="2343797"/>
            <a:ext cx="5498676" cy="44916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68848A43-4B4E-4105-8CEF-A692A6AC5013}"/>
              </a:ext>
            </a:extLst>
          </p:cNvPr>
          <p:cNvSpPr txBox="1"/>
          <p:nvPr/>
        </p:nvSpPr>
        <p:spPr>
          <a:xfrm>
            <a:off x="6797964" y="1361985"/>
            <a:ext cx="524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coefficients</a:t>
            </a:r>
            <a:r>
              <a:rPr lang="nl-BE" dirty="0"/>
              <a:t> of S=3.3D, S=3.7D </a:t>
            </a:r>
            <a:r>
              <a:rPr lang="nl-BE" dirty="0" err="1"/>
              <a:t>and</a:t>
            </a:r>
            <a:r>
              <a:rPr lang="nl-BE" dirty="0"/>
              <a:t> S7.D </a:t>
            </a:r>
            <a:r>
              <a:rPr lang="nl-BE" dirty="0" err="1"/>
              <a:t>available</a:t>
            </a:r>
            <a:r>
              <a:rPr lang="nl-BE" dirty="0"/>
              <a:t>? </a:t>
            </a:r>
            <a:br>
              <a:rPr lang="nl-BE" dirty="0"/>
            </a:br>
            <a:r>
              <a:rPr lang="nl-BE" dirty="0" err="1"/>
              <a:t>Can</a:t>
            </a:r>
            <a:r>
              <a:rPr lang="nl-BE" dirty="0"/>
              <a:t> I </a:t>
            </a:r>
            <a:r>
              <a:rPr lang="nl-BE" dirty="0" err="1"/>
              <a:t>predict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beta</a:t>
            </a:r>
            <a:r>
              <a:rPr lang="nl-BE" dirty="0"/>
              <a:t> </a:t>
            </a:r>
            <a:r>
              <a:rPr lang="nl-BE" dirty="0" err="1"/>
              <a:t>coefficients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S=4,9D?</a:t>
            </a:r>
          </a:p>
        </p:txBody>
      </p:sp>
    </p:spTree>
    <p:extLst>
      <p:ext uri="{BB962C8B-B14F-4D97-AF65-F5344CB8AC3E}">
        <p14:creationId xmlns:p14="http://schemas.microsoft.com/office/powerpoint/2010/main" val="37395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3C28BAF3-798D-4563-B05A-CDC9AECC25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63310"/>
            <a:ext cx="9697156" cy="51946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44265-D400-4095-8F7D-A4718AFC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 err="1"/>
              <a:t>Optimization</a:t>
            </a:r>
            <a:r>
              <a:rPr lang="nl-BE" sz="3200" dirty="0"/>
              <a:t> </a:t>
            </a:r>
            <a:r>
              <a:rPr lang="nl-BE" sz="3200" dirty="0" err="1"/>
              <a:t>methods</a:t>
            </a:r>
            <a:r>
              <a:rPr lang="nl-BE" sz="3200" dirty="0"/>
              <a:t> – Park wake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0D689A-17E2-426B-BF43-439A434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5E4EE80-0306-42AA-AFBE-A10280FBE4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5272" y="1"/>
            <a:ext cx="4756727" cy="18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3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30D3D-B2B6-4E2A-9DA1-B1633887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– Park wake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D73B14-5ED1-4F82-8820-71E93107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14</a:t>
            </a:fld>
            <a:endParaRPr lang="nl-BE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2906AE5-CB57-4D91-8CF6-F4B13ED2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1289" y="1409128"/>
            <a:ext cx="9629422" cy="52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30D3D-B2B6-4E2A-9DA1-B1633887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– Park wake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D73B14-5ED1-4F82-8820-71E93107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15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17389DF-EE62-4B25-B2E5-31EF2201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9836" y="1299667"/>
            <a:ext cx="10039927" cy="542180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77154404-8291-4733-9E6C-77E1EEE9D44E}"/>
              </a:ext>
            </a:extLst>
          </p:cNvPr>
          <p:cNvSpPr txBox="1"/>
          <p:nvPr/>
        </p:nvSpPr>
        <p:spPr>
          <a:xfrm>
            <a:off x="9180945" y="25861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Short Park wake + </a:t>
            </a:r>
            <a:r>
              <a:rPr lang="nl-BE" dirty="0" err="1"/>
              <a:t>extrapolation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302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30D3D-B2B6-4E2A-9DA1-B1633887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– Park wake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D73B14-5ED1-4F82-8820-71E93107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E5F502-E398-4F05-ACD8-21BEB6DF37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5309" y="1396028"/>
            <a:ext cx="9901382" cy="546197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23D30E0-53A7-4046-801B-4FA0969751F7}"/>
              </a:ext>
            </a:extLst>
          </p:cNvPr>
          <p:cNvSpPr txBox="1"/>
          <p:nvPr/>
        </p:nvSpPr>
        <p:spPr>
          <a:xfrm>
            <a:off x="9180945" y="25861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Short Park wake + </a:t>
            </a:r>
            <a:r>
              <a:rPr lang="nl-BE" dirty="0" err="1"/>
              <a:t>extrapolation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3266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527D6-4B85-470C-9367-5FA375DB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– LES vs. Park wake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E7032-3E0B-4E17-9DA0-E37F0E1D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17</a:t>
            </a:fld>
            <a:endParaRPr lang="nl-BE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DF2B75DC-AA34-4097-A7B7-27905DF2F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576" y="1609004"/>
            <a:ext cx="5827889" cy="4605319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F1933358-68BF-4898-AA73-9D49DDD24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465" y="1582349"/>
            <a:ext cx="5827889" cy="46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7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66C2F-505F-4637-AFD3-5EB1667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0FBA67-367F-4445-8E69-F20FE5E4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7DF122B-79E5-405D-8E70-6AE207E3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0311" y="1436702"/>
            <a:ext cx="9471378" cy="5102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751BE6B-A4C6-4109-9EF5-09C9167CD17A}"/>
              </a:ext>
            </a:extLst>
          </p:cNvPr>
          <p:cNvSpPr txBox="1"/>
          <p:nvPr/>
        </p:nvSpPr>
        <p:spPr>
          <a:xfrm>
            <a:off x="7100711" y="282222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14m/s, TI 3,5%</a:t>
            </a:r>
          </a:p>
          <a:p>
            <a:r>
              <a:rPr lang="nl-BE" dirty="0"/>
              <a:t>Wake 2: 11,2 m/s, TI 8%</a:t>
            </a:r>
          </a:p>
          <a:p>
            <a:r>
              <a:rPr lang="nl-BE" dirty="0"/>
              <a:t>Wake 3-6: 8,6 m/s TI 3,5%</a:t>
            </a:r>
          </a:p>
        </p:txBody>
      </p:sp>
    </p:spTree>
    <p:extLst>
      <p:ext uri="{BB962C8B-B14F-4D97-AF65-F5344CB8AC3E}">
        <p14:creationId xmlns:p14="http://schemas.microsoft.com/office/powerpoint/2010/main" val="161871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66C2F-505F-4637-AFD3-5EB1667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0FBA67-367F-4445-8E69-F20FE5E4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19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751BE6B-A4C6-4109-9EF5-09C9167CD17A}"/>
              </a:ext>
            </a:extLst>
          </p:cNvPr>
          <p:cNvSpPr txBox="1"/>
          <p:nvPr/>
        </p:nvSpPr>
        <p:spPr>
          <a:xfrm>
            <a:off x="7100711" y="282222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14m/s, TI 3,5%</a:t>
            </a:r>
          </a:p>
          <a:p>
            <a:r>
              <a:rPr lang="nl-BE" dirty="0"/>
              <a:t>Wake 2: 11,2 m/s, TI 8%</a:t>
            </a:r>
          </a:p>
          <a:p>
            <a:r>
              <a:rPr lang="nl-BE" dirty="0"/>
              <a:t>Wake 3-6: 8,6 m/s TI 3,5%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CE156828-4702-4DC7-9CFD-D86446BD34DB}"/>
              </a:ext>
            </a:extLst>
          </p:cNvPr>
          <p:cNvGrpSpPr/>
          <p:nvPr/>
        </p:nvGrpSpPr>
        <p:grpSpPr>
          <a:xfrm>
            <a:off x="1674988" y="1288455"/>
            <a:ext cx="8458200" cy="5667375"/>
            <a:chOff x="1674988" y="1288455"/>
            <a:chExt cx="8458200" cy="5667375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25FD6135-DC57-48C7-A00B-7BD2766D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74988" y="1288455"/>
              <a:ext cx="8458200" cy="5667375"/>
            </a:xfrm>
            <a:prstGeom prst="rect">
              <a:avLst/>
            </a:prstGeom>
          </p:spPr>
        </p:pic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6CA1BD43-A87A-48F4-9AA1-A8F3E3B2284D}"/>
                </a:ext>
              </a:extLst>
            </p:cNvPr>
            <p:cNvSpPr/>
            <p:nvPr/>
          </p:nvSpPr>
          <p:spPr>
            <a:xfrm>
              <a:off x="5347854" y="1411111"/>
              <a:ext cx="618837" cy="7563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7C3718BA-294A-4FEC-92A0-7BA6D3B23F0E}"/>
                </a:ext>
              </a:extLst>
            </p:cNvPr>
            <p:cNvSpPr/>
            <p:nvPr/>
          </p:nvSpPr>
          <p:spPr>
            <a:xfrm>
              <a:off x="6096000" y="2235840"/>
              <a:ext cx="618837" cy="7563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ED49932E-D561-48F2-AA57-3D9A8088DE01}"/>
                </a:ext>
              </a:extLst>
            </p:cNvPr>
            <p:cNvSpPr/>
            <p:nvPr/>
          </p:nvSpPr>
          <p:spPr>
            <a:xfrm>
              <a:off x="7054529" y="3188725"/>
              <a:ext cx="618837" cy="7563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9E36F283-2075-4C37-9E2B-9CCD752C91FA}"/>
                </a:ext>
              </a:extLst>
            </p:cNvPr>
            <p:cNvSpPr/>
            <p:nvPr/>
          </p:nvSpPr>
          <p:spPr>
            <a:xfrm>
              <a:off x="7991763" y="4122142"/>
              <a:ext cx="618837" cy="7563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31969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286F7-BBC6-472F-972D-26AD0FA2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B9D1DE-5771-43E1-887D-5AEA2740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Comparison</a:t>
            </a:r>
            <a:r>
              <a:rPr lang="nl-BE" dirty="0"/>
              <a:t> LES </a:t>
            </a:r>
            <a:r>
              <a:rPr lang="nl-BE" dirty="0" err="1"/>
              <a:t>and</a:t>
            </a:r>
            <a:r>
              <a:rPr lang="nl-BE" dirty="0"/>
              <a:t> Park</a:t>
            </a:r>
          </a:p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  <a:p>
            <a:endParaRPr lang="nl-BE" dirty="0"/>
          </a:p>
          <a:p>
            <a:r>
              <a:rPr lang="nl-BE" dirty="0"/>
              <a:t>Practical </a:t>
            </a:r>
            <a:r>
              <a:rPr lang="nl-BE" dirty="0" err="1"/>
              <a:t>questions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EB5FEB-18FF-4A4B-A2A6-523B1C89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562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66C2F-505F-4637-AFD3-5EB1667B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F0FBA67-367F-4445-8E69-F20FE5E4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20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751BE6B-A4C6-4109-9EF5-09C9167CD17A}"/>
              </a:ext>
            </a:extLst>
          </p:cNvPr>
          <p:cNvSpPr txBox="1"/>
          <p:nvPr/>
        </p:nvSpPr>
        <p:spPr>
          <a:xfrm>
            <a:off x="7100711" y="282222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14m/s, TI 3,5%</a:t>
            </a:r>
          </a:p>
          <a:p>
            <a:r>
              <a:rPr lang="nl-BE" dirty="0"/>
              <a:t>Wake 2: 11,2 m/s, TI 8%</a:t>
            </a:r>
          </a:p>
          <a:p>
            <a:r>
              <a:rPr lang="nl-BE" dirty="0"/>
              <a:t>Wake 3-6: 11,2 m/s TI 8%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EA38EFD-8FE0-4D59-BCA0-89A4738F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690" y="1436132"/>
            <a:ext cx="9606844" cy="51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0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F574EBFF-CE2E-49B0-B91C-D31C37036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5158" y="2325314"/>
            <a:ext cx="5138642" cy="4351338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7F22C2-4DF1-4564-9BD4-2C2F278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21</a:t>
            </a:fld>
            <a:endParaRPr lang="nl-B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CA0C04-A9D0-4118-9970-1D58D1B64BA4}"/>
              </a:ext>
            </a:extLst>
          </p:cNvPr>
          <p:cNvSpPr txBox="1">
            <a:spLocks/>
          </p:cNvSpPr>
          <p:nvPr/>
        </p:nvSpPr>
        <p:spPr>
          <a:xfrm>
            <a:off x="838200" y="3312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A39782F-DA30-4E6B-A4EC-DE55C87DCC28}"/>
              </a:ext>
            </a:extLst>
          </p:cNvPr>
          <p:cNvSpPr txBox="1"/>
          <p:nvPr/>
        </p:nvSpPr>
        <p:spPr>
          <a:xfrm>
            <a:off x="2102555" y="1233317"/>
            <a:ext cx="2947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	14m/s, TI 3,5%</a:t>
            </a:r>
          </a:p>
          <a:p>
            <a:r>
              <a:rPr lang="nl-BE" dirty="0"/>
              <a:t>Wake 2: 	11,2 m/s, TI 8%</a:t>
            </a:r>
          </a:p>
          <a:p>
            <a:r>
              <a:rPr lang="nl-BE" dirty="0"/>
              <a:t>Wake 3-6: 8,6 m/s TI 3,5%</a:t>
            </a:r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700F06DB-A470-4AF3-A10F-37A7F3914A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2029"/>
          <a:stretch/>
        </p:blipFill>
        <p:spPr>
          <a:xfrm>
            <a:off x="838200" y="2331057"/>
            <a:ext cx="5181600" cy="4195684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3D586339-DF1F-4709-8FBD-DB4F3A05C66F}"/>
              </a:ext>
            </a:extLst>
          </p:cNvPr>
          <p:cNvSpPr txBox="1"/>
          <p:nvPr/>
        </p:nvSpPr>
        <p:spPr>
          <a:xfrm>
            <a:off x="7675931" y="1233317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	14m/s, TI 3,5%</a:t>
            </a:r>
          </a:p>
          <a:p>
            <a:r>
              <a:rPr lang="nl-BE" dirty="0"/>
              <a:t>Wake 2: 	11,2 m/s, TI 8%</a:t>
            </a:r>
          </a:p>
          <a:p>
            <a:r>
              <a:rPr lang="nl-BE" dirty="0"/>
              <a:t>Wake 3-6: 11,2 m/s TI 8%</a:t>
            </a:r>
          </a:p>
        </p:txBody>
      </p:sp>
    </p:spTree>
    <p:extLst>
      <p:ext uri="{BB962C8B-B14F-4D97-AF65-F5344CB8AC3E}">
        <p14:creationId xmlns:p14="http://schemas.microsoft.com/office/powerpoint/2010/main" val="3234656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7F22C2-4DF1-4564-9BD4-2C2F278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22</a:t>
            </a:fld>
            <a:endParaRPr lang="nl-B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CA0C04-A9D0-4118-9970-1D58D1B64BA4}"/>
              </a:ext>
            </a:extLst>
          </p:cNvPr>
          <p:cNvSpPr txBox="1">
            <a:spLocks/>
          </p:cNvSpPr>
          <p:nvPr/>
        </p:nvSpPr>
        <p:spPr>
          <a:xfrm>
            <a:off x="838200" y="3312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A39782F-DA30-4E6B-A4EC-DE55C87DCC28}"/>
              </a:ext>
            </a:extLst>
          </p:cNvPr>
          <p:cNvSpPr txBox="1"/>
          <p:nvPr/>
        </p:nvSpPr>
        <p:spPr>
          <a:xfrm>
            <a:off x="2102555" y="1233317"/>
            <a:ext cx="2947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	14m/s, TI 3,5%</a:t>
            </a:r>
          </a:p>
          <a:p>
            <a:r>
              <a:rPr lang="nl-BE" dirty="0"/>
              <a:t>Wake 2: 	11,2 m/s, TI 8%</a:t>
            </a:r>
          </a:p>
          <a:p>
            <a:r>
              <a:rPr lang="nl-BE" dirty="0"/>
              <a:t>Wake 3-6: 8,6 m/s TI 3,5%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D586339-DF1F-4709-8FBD-DB4F3A05C66F}"/>
              </a:ext>
            </a:extLst>
          </p:cNvPr>
          <p:cNvSpPr txBox="1"/>
          <p:nvPr/>
        </p:nvSpPr>
        <p:spPr>
          <a:xfrm>
            <a:off x="7675931" y="1233317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	14m/s, TI 3,5%</a:t>
            </a:r>
          </a:p>
          <a:p>
            <a:r>
              <a:rPr lang="nl-BE" dirty="0"/>
              <a:t>Wake 2: 	11,2 m/s, TI 8%</a:t>
            </a:r>
          </a:p>
          <a:p>
            <a:r>
              <a:rPr lang="nl-BE" dirty="0"/>
              <a:t>Wake 3-6: 11,2 m/s TI 8%</a:t>
            </a:r>
          </a:p>
        </p:txBody>
      </p:sp>
      <p:pic>
        <p:nvPicPr>
          <p:cNvPr id="13" name="Tijdelijke aanduiding voor inhoud 5">
            <a:extLst>
              <a:ext uri="{FF2B5EF4-FFF2-40B4-BE49-F238E27FC236}">
                <a16:creationId xmlns:a16="http://schemas.microsoft.com/office/drawing/2014/main" id="{B567ABEF-37F3-4F28-904C-BAE3950395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200" y="2382765"/>
            <a:ext cx="5181600" cy="4253057"/>
          </a:xfrm>
          <a:prstGeom prst="rect">
            <a:avLst/>
          </a:prstGeom>
        </p:spPr>
      </p:pic>
      <p:pic>
        <p:nvPicPr>
          <p:cNvPr id="14" name="Tijdelijke aanduiding voor inhoud 11">
            <a:extLst>
              <a:ext uri="{FF2B5EF4-FFF2-40B4-BE49-F238E27FC236}">
                <a16:creationId xmlns:a16="http://schemas.microsoft.com/office/drawing/2014/main" id="{51068FCE-1E31-40A8-84BD-767631A83D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05548"/>
            <a:ext cx="5181600" cy="42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7F22C2-4DF1-4564-9BD4-2C2F278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23</a:t>
            </a:fld>
            <a:endParaRPr lang="nl-B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CCA0C04-A9D0-4118-9970-1D58D1B64BA4}"/>
              </a:ext>
            </a:extLst>
          </p:cNvPr>
          <p:cNvSpPr txBox="1">
            <a:spLocks/>
          </p:cNvSpPr>
          <p:nvPr/>
        </p:nvSpPr>
        <p:spPr>
          <a:xfrm>
            <a:off x="838200" y="3312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LES </a:t>
            </a:r>
            <a:r>
              <a:rPr lang="nl-BE" dirty="0" err="1"/>
              <a:t>superposition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A39782F-DA30-4E6B-A4EC-DE55C87DCC28}"/>
              </a:ext>
            </a:extLst>
          </p:cNvPr>
          <p:cNvSpPr txBox="1"/>
          <p:nvPr/>
        </p:nvSpPr>
        <p:spPr>
          <a:xfrm>
            <a:off x="2102555" y="1233317"/>
            <a:ext cx="2947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	14m/s, TI 3,5%</a:t>
            </a:r>
          </a:p>
          <a:p>
            <a:r>
              <a:rPr lang="nl-BE" dirty="0"/>
              <a:t>Wake 2: 	11,2 m/s, TI 8%</a:t>
            </a:r>
          </a:p>
          <a:p>
            <a:r>
              <a:rPr lang="nl-BE" dirty="0"/>
              <a:t>Wake 3-13: 8,6 m/s TI 3,5%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D586339-DF1F-4709-8FBD-DB4F3A05C66F}"/>
              </a:ext>
            </a:extLst>
          </p:cNvPr>
          <p:cNvSpPr txBox="1"/>
          <p:nvPr/>
        </p:nvSpPr>
        <p:spPr>
          <a:xfrm>
            <a:off x="7675931" y="1233317"/>
            <a:ext cx="484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Wake 1: 	14m/s, TI 3,5%</a:t>
            </a:r>
          </a:p>
          <a:p>
            <a:r>
              <a:rPr lang="nl-BE" dirty="0"/>
              <a:t>Wake 2: 	11,2 m/s, TI 8%</a:t>
            </a:r>
          </a:p>
          <a:p>
            <a:r>
              <a:rPr lang="nl-BE" dirty="0"/>
              <a:t>Wake 3-13: 11,2 m/s TI 8%</a:t>
            </a:r>
          </a:p>
        </p:txBody>
      </p:sp>
      <p:pic>
        <p:nvPicPr>
          <p:cNvPr id="11" name="Tijdelijke aanduiding voor inhoud 12">
            <a:extLst>
              <a:ext uri="{FF2B5EF4-FFF2-40B4-BE49-F238E27FC236}">
                <a16:creationId xmlns:a16="http://schemas.microsoft.com/office/drawing/2014/main" id="{68511215-C835-4AB1-AC8C-8677505E0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669" y="2198162"/>
            <a:ext cx="5154661" cy="4351338"/>
          </a:xfrm>
          <a:prstGeom prst="rect">
            <a:avLst/>
          </a:prstGeom>
        </p:spPr>
      </p:pic>
      <p:pic>
        <p:nvPicPr>
          <p:cNvPr id="16" name="Tijdelijke aanduiding voor inhoud 14">
            <a:extLst>
              <a:ext uri="{FF2B5EF4-FFF2-40B4-BE49-F238E27FC236}">
                <a16:creationId xmlns:a16="http://schemas.microsoft.com/office/drawing/2014/main" id="{1298C821-C5FD-416B-B592-71AE439F52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251448"/>
            <a:ext cx="5181600" cy="42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2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BF6E3-009A-40F2-86C7-7413982C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Practical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9E69D1-229F-471C-AF97-B1CE4DD4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Final</a:t>
            </a:r>
            <a:r>
              <a:rPr lang="nl-BE" dirty="0"/>
              <a:t> draft</a:t>
            </a:r>
          </a:p>
          <a:p>
            <a:pPr lvl="1"/>
            <a:r>
              <a:rPr lang="nl-BE" dirty="0"/>
              <a:t>Sketches</a:t>
            </a:r>
          </a:p>
          <a:p>
            <a:pPr lvl="1"/>
            <a:r>
              <a:rPr lang="nl-BE" dirty="0"/>
              <a:t>List of </a:t>
            </a:r>
            <a:r>
              <a:rPr lang="nl-BE" dirty="0" err="1"/>
              <a:t>symbols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abbreviations</a:t>
            </a:r>
            <a:endParaRPr lang="nl-BE" dirty="0"/>
          </a:p>
          <a:p>
            <a:pPr lvl="1"/>
            <a:r>
              <a:rPr lang="nl-BE" dirty="0" err="1"/>
              <a:t>Acknowledgement</a:t>
            </a:r>
            <a:r>
              <a:rPr lang="nl-BE" dirty="0"/>
              <a:t> &amp; Abstract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Thesis </a:t>
            </a:r>
            <a:r>
              <a:rPr lang="nl-BE" dirty="0" err="1"/>
              <a:t>defence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ABFAB9-7043-4953-9591-C93C8481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02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06129EF-7C5F-4457-AE57-D48F42275E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sz="4000" dirty="0"/>
                  <a:t>Comparison LES </a:t>
                </a:r>
                <a:r>
                  <a:rPr lang="nl-BE" sz="4000" dirty="0" err="1"/>
                  <a:t>and</a:t>
                </a:r>
                <a:r>
                  <a:rPr lang="nl-BE" sz="4000" dirty="0"/>
                  <a:t> Park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4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nl-BE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4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nl-BE" sz="40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BE" sz="4000" b="0" i="0" smtClean="0">
                            <a:latin typeface="Cambria Math" panose="02040503050406030204" pitchFamily="18" charset="0"/>
                          </a:rPr>
                          <m:t>rated</m:t>
                        </m:r>
                      </m:sub>
                    </m:sSub>
                  </m:oMath>
                </a14:m>
                <a:r>
                  <a:rPr lang="nl-BE" sz="4000" dirty="0"/>
                  <a:t>=14m/s)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06129EF-7C5F-4457-AE57-D48F42275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3DE0998-377C-4802-AFA8-0660AD4D8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353" y="1521355"/>
            <a:ext cx="8214603" cy="5077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F72E0A52-EF7F-432D-A777-911D1F52AE8E}"/>
                  </a:ext>
                </a:extLst>
              </p:cNvPr>
              <p:cNvSpPr txBox="1"/>
              <p:nvPr/>
            </p:nvSpPr>
            <p:spPr>
              <a:xfrm>
                <a:off x="8663709" y="1546578"/>
                <a:ext cx="330251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WT </a:t>
                </a:r>
                <a:r>
                  <a:rPr lang="nl-BE" dirty="0" err="1"/>
                  <a:t>spacing</a:t>
                </a:r>
                <a:r>
                  <a:rPr lang="nl-BE" dirty="0"/>
                  <a:t>: 4,9D</a:t>
                </a:r>
              </a:p>
              <a:p>
                <a:endParaRPr lang="nl-BE" dirty="0"/>
              </a:p>
              <a:p>
                <a:r>
                  <a:rPr lang="nl-BE" dirty="0"/>
                  <a:t>2nd wake:</a:t>
                </a:r>
              </a:p>
              <a:p>
                <a:r>
                  <a:rPr lang="nl-BE" dirty="0" err="1"/>
                  <a:t>Not</a:t>
                </a:r>
                <a:r>
                  <a:rPr lang="nl-BE" dirty="0"/>
                  <a:t> </a:t>
                </a:r>
                <a:r>
                  <a:rPr lang="nl-BE" dirty="0" err="1"/>
                  <a:t>clear</a:t>
                </a:r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3rd wake:</a:t>
                </a:r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Quadratic</a:t>
                </a:r>
                <a:r>
                  <a:rPr lang="nl-BE" dirty="0"/>
                  <a:t> (no CF): </a:t>
                </a:r>
                <a:r>
                  <a:rPr lang="nl-BE" dirty="0" err="1"/>
                  <a:t>underprediction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pPr marL="285750" indent="-285750">
                  <a:buFontTx/>
                  <a:buChar char="-"/>
                </a:pPr>
                <a:r>
                  <a:rPr lang="nl-BE" dirty="0"/>
                  <a:t>Max deficit (no CF): </a:t>
                </a:r>
                <a:r>
                  <a:rPr lang="nl-BE" dirty="0" err="1"/>
                  <a:t>Overprediction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Other</a:t>
                </a:r>
                <a:r>
                  <a:rPr lang="nl-BE" dirty="0"/>
                  <a:t>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  <a:br>
                  <a:rPr lang="nl-BE" dirty="0"/>
                </a:br>
                <a:r>
                  <a:rPr lang="nl-BE" dirty="0"/>
                  <a:t>strong </a:t>
                </a:r>
                <a:r>
                  <a:rPr lang="nl-BE" dirty="0" err="1"/>
                  <a:t>underprediction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F72E0A52-EF7F-432D-A777-911D1F52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709" y="1546578"/>
                <a:ext cx="3302513" cy="3693319"/>
              </a:xfrm>
              <a:prstGeom prst="rect">
                <a:avLst/>
              </a:prstGeom>
              <a:blipFill>
                <a:blip r:embed="rId4"/>
                <a:stretch>
                  <a:fillRect l="-1476" t="-9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82163F-EF28-4F62-85B8-A3FE662D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49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069C51C-ACF6-46F8-A731-66D0137E30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sz="4000" dirty="0"/>
                  <a:t>Comparison LES </a:t>
                </a:r>
                <a:r>
                  <a:rPr lang="nl-BE" sz="4000" dirty="0" err="1"/>
                  <a:t>and</a:t>
                </a:r>
                <a:r>
                  <a:rPr lang="nl-BE" sz="4000" dirty="0"/>
                  <a:t> Park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4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nl-BE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4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nl-BE" sz="4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BE" sz="4000">
                            <a:latin typeface="Cambria Math" panose="02040503050406030204" pitchFamily="18" charset="0"/>
                          </a:rPr>
                          <m:t>rated</m:t>
                        </m:r>
                      </m:sub>
                    </m:sSub>
                  </m:oMath>
                </a14:m>
                <a:r>
                  <a:rPr lang="nl-BE" sz="4000" dirty="0"/>
                  <a:t>=14m/s)</a:t>
                </a:r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1069C51C-ACF6-46F8-A731-66D0137E3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351FB4D-D024-4888-A0B0-74C9642AB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425" y="1509535"/>
            <a:ext cx="8471442" cy="5242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8B303652-A5BD-4994-90AE-786CD45A04B5}"/>
                  </a:ext>
                </a:extLst>
              </p:cNvPr>
              <p:cNvSpPr txBox="1"/>
              <p:nvPr/>
            </p:nvSpPr>
            <p:spPr>
              <a:xfrm>
                <a:off x="8663709" y="1546578"/>
                <a:ext cx="330251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WT </a:t>
                </a:r>
                <a:r>
                  <a:rPr lang="nl-BE" dirty="0" err="1"/>
                  <a:t>spacing</a:t>
                </a:r>
                <a:r>
                  <a:rPr lang="nl-BE" dirty="0"/>
                  <a:t>: 3,7D</a:t>
                </a:r>
              </a:p>
              <a:p>
                <a:endParaRPr lang="nl-BE" dirty="0"/>
              </a:p>
              <a:p>
                <a:r>
                  <a:rPr lang="nl-BE" dirty="0"/>
                  <a:t>2nd wake:</a:t>
                </a:r>
              </a:p>
              <a:p>
                <a:r>
                  <a:rPr lang="nl-BE" dirty="0" err="1"/>
                  <a:t>Not</a:t>
                </a:r>
                <a:r>
                  <a:rPr lang="nl-BE" dirty="0"/>
                  <a:t> </a:t>
                </a:r>
                <a:r>
                  <a:rPr lang="nl-BE" dirty="0" err="1"/>
                  <a:t>clear</a:t>
                </a:r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3rd wake:</a:t>
                </a:r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Quadratic</a:t>
                </a:r>
                <a:r>
                  <a:rPr lang="nl-BE" dirty="0"/>
                  <a:t> (no CF): </a:t>
                </a:r>
                <a:r>
                  <a:rPr lang="nl-BE" dirty="0" err="1"/>
                  <a:t>underprediction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pPr marL="285750" indent="-285750">
                  <a:buFontTx/>
                  <a:buChar char="-"/>
                </a:pPr>
                <a:r>
                  <a:rPr lang="nl-BE" dirty="0"/>
                  <a:t>Max deficit (no CF): </a:t>
                </a:r>
                <a:r>
                  <a:rPr lang="nl-BE" dirty="0" err="1"/>
                  <a:t>Overprediction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Other</a:t>
                </a:r>
                <a:r>
                  <a:rPr lang="nl-BE" dirty="0"/>
                  <a:t>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  <a:br>
                  <a:rPr lang="nl-BE" dirty="0"/>
                </a:br>
                <a:r>
                  <a:rPr lang="nl-BE" dirty="0"/>
                  <a:t>strong </a:t>
                </a:r>
                <a:r>
                  <a:rPr lang="nl-BE" dirty="0" err="1"/>
                  <a:t>underprediction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pPr marL="285750" indent="-285750">
                  <a:buFontTx/>
                  <a:buChar char="-"/>
                </a:pPr>
                <a:endParaRPr lang="nl-BE" dirty="0"/>
              </a:p>
              <a:p>
                <a:r>
                  <a:rPr lang="nl-BE" dirty="0"/>
                  <a:t>4th wake:</a:t>
                </a:r>
              </a:p>
              <a:p>
                <a:pPr marL="285750" indent="-285750">
                  <a:buFontTx/>
                  <a:buChar char="-"/>
                </a:pPr>
                <a:r>
                  <a:rPr lang="nl-BE" dirty="0"/>
                  <a:t>Max deficit (no CF):</a:t>
                </a:r>
                <a:br>
                  <a:rPr lang="nl-BE" dirty="0"/>
                </a:br>
                <a:r>
                  <a:rPr lang="nl-BE" dirty="0" err="1"/>
                  <a:t>good</a:t>
                </a:r>
                <a:r>
                  <a:rPr lang="nl-BE" dirty="0"/>
                  <a:t> agreement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8B303652-A5BD-4994-90AE-786CD45A0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709" y="1546578"/>
                <a:ext cx="3302513" cy="4801314"/>
              </a:xfrm>
              <a:prstGeom prst="rect">
                <a:avLst/>
              </a:prstGeom>
              <a:blipFill>
                <a:blip r:embed="rId4"/>
                <a:stretch>
                  <a:fillRect l="-1476" t="-76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5A44F-27A6-4F56-B3CB-933CF13D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661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F975297-D803-47B1-9FD5-A5379431C4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BE" sz="4000" dirty="0"/>
                  <a:t>Comparison LES </a:t>
                </a:r>
                <a:r>
                  <a:rPr lang="nl-BE" sz="4000" dirty="0" err="1"/>
                  <a:t>and</a:t>
                </a:r>
                <a:r>
                  <a:rPr lang="nl-BE" sz="4000" dirty="0"/>
                  <a:t> Park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4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nl-BE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4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nl-BE" sz="4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BE" sz="4000">
                            <a:latin typeface="Cambria Math" panose="02040503050406030204" pitchFamily="18" charset="0"/>
                          </a:rPr>
                          <m:t>rated</m:t>
                        </m:r>
                      </m:sub>
                    </m:sSub>
                  </m:oMath>
                </a14:m>
                <a:r>
                  <a:rPr lang="nl-BE" sz="4000" dirty="0"/>
                  <a:t>=14m/s)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EF975297-D803-47B1-9FD5-A5379431C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658500B2-F0EB-4599-B13E-F7704DCE6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046" y="1441802"/>
            <a:ext cx="8448954" cy="5262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9A999719-E05C-4332-B0C6-B32B5CF8031D}"/>
                  </a:ext>
                </a:extLst>
              </p:cNvPr>
              <p:cNvSpPr txBox="1"/>
              <p:nvPr/>
            </p:nvSpPr>
            <p:spPr>
              <a:xfrm>
                <a:off x="8663709" y="1546578"/>
                <a:ext cx="330251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WT </a:t>
                </a:r>
                <a:r>
                  <a:rPr lang="nl-BE" dirty="0" err="1"/>
                  <a:t>spacing</a:t>
                </a:r>
                <a:r>
                  <a:rPr lang="nl-BE" dirty="0"/>
                  <a:t>= 7,4D</a:t>
                </a:r>
              </a:p>
              <a:p>
                <a:endParaRPr lang="nl-BE" dirty="0"/>
              </a:p>
              <a:p>
                <a:r>
                  <a:rPr lang="nl-BE" dirty="0"/>
                  <a:t>2nd wake:</a:t>
                </a:r>
              </a:p>
              <a:p>
                <a:r>
                  <a:rPr lang="nl-BE" dirty="0" err="1"/>
                  <a:t>Not</a:t>
                </a:r>
                <a:r>
                  <a:rPr lang="nl-BE" dirty="0"/>
                  <a:t> </a:t>
                </a:r>
                <a:r>
                  <a:rPr lang="nl-BE" dirty="0" err="1"/>
                  <a:t>clear</a:t>
                </a:r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3rd – 5th wake:</a:t>
                </a:r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Quadratic</a:t>
                </a:r>
                <a:r>
                  <a:rPr lang="nl-BE" dirty="0"/>
                  <a:t> (no CF): </a:t>
                </a:r>
                <a:r>
                  <a:rPr lang="nl-BE" dirty="0" err="1"/>
                  <a:t>underprediction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, </a:t>
                </a:r>
                <a:br>
                  <a:rPr lang="nl-BE" dirty="0"/>
                </a:br>
                <a:r>
                  <a:rPr lang="nl-BE" dirty="0" err="1"/>
                  <a:t>good</a:t>
                </a:r>
                <a:r>
                  <a:rPr lang="nl-BE" dirty="0"/>
                  <a:t> </a:t>
                </a:r>
                <a:r>
                  <a:rPr lang="nl-BE" dirty="0" err="1"/>
                  <a:t>ageement</a:t>
                </a:r>
                <a:r>
                  <a:rPr lang="nl-BE" dirty="0"/>
                  <a:t> in </a:t>
                </a:r>
                <a:r>
                  <a:rPr lang="nl-BE" dirty="0" err="1"/>
                  <a:t>near</a:t>
                </a:r>
                <a:r>
                  <a:rPr lang="nl-BE" dirty="0"/>
                  <a:t> wake</a:t>
                </a:r>
              </a:p>
              <a:p>
                <a:pPr marL="285750" indent="-285750">
                  <a:buFontTx/>
                  <a:buChar char="-"/>
                </a:pPr>
                <a:r>
                  <a:rPr lang="nl-BE" dirty="0"/>
                  <a:t>Max deficit (no CF): </a:t>
                </a:r>
                <a:r>
                  <a:rPr lang="nl-BE" dirty="0" err="1"/>
                  <a:t>Overprediction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BE" dirty="0"/>
                  <a:t>, </a:t>
                </a:r>
                <a:br>
                  <a:rPr lang="nl-BE" dirty="0"/>
                </a:br>
                <a:r>
                  <a:rPr lang="nl-BE" dirty="0" err="1"/>
                  <a:t>good</a:t>
                </a:r>
                <a:r>
                  <a:rPr lang="nl-BE" dirty="0"/>
                  <a:t> agreement in far wake</a:t>
                </a:r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Other</a:t>
                </a:r>
                <a:r>
                  <a:rPr lang="nl-BE" dirty="0"/>
                  <a:t> </a:t>
                </a:r>
                <a:r>
                  <a:rPr lang="nl-BE" dirty="0" err="1"/>
                  <a:t>methods</a:t>
                </a:r>
                <a:r>
                  <a:rPr lang="nl-BE" dirty="0"/>
                  <a:t>:</a:t>
                </a:r>
                <a:br>
                  <a:rPr lang="nl-BE" dirty="0"/>
                </a:br>
                <a:r>
                  <a:rPr lang="nl-BE" dirty="0"/>
                  <a:t>strong </a:t>
                </a:r>
                <a:r>
                  <a:rPr lang="nl-BE" dirty="0" err="1"/>
                  <a:t>underprediction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b="0" dirty="0"/>
              </a:p>
              <a:p>
                <a:pPr marL="285750" indent="-285750">
                  <a:buFontTx/>
                  <a:buChar char="-"/>
                </a:pPr>
                <a:endParaRPr lang="nl-BE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9A999719-E05C-4332-B0C6-B32B5CF80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709" y="1546578"/>
                <a:ext cx="3302513" cy="4524315"/>
              </a:xfrm>
              <a:prstGeom prst="rect">
                <a:avLst/>
              </a:prstGeom>
              <a:blipFill>
                <a:blip r:embed="rId4"/>
                <a:stretch>
                  <a:fillRect l="-1476" t="-80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161A98-494F-4634-9BCF-BDA8F926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073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79F186CD-92A6-4F09-BE4A-71DCBCB186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BE" dirty="0"/>
                  <a:t>Comparison LES </a:t>
                </a:r>
                <a:r>
                  <a:rPr lang="nl-BE" dirty="0" err="1"/>
                  <a:t>and</a:t>
                </a:r>
                <a:r>
                  <a:rPr lang="nl-BE" dirty="0"/>
                  <a:t> Park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BE" dirty="0"/>
                  <a:t>=11,2m/s)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79F186CD-92A6-4F09-BE4A-71DCBCB18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40DB15-1139-4E1A-BAB9-2E8BEE33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6</a:t>
            </a:fld>
            <a:endParaRPr lang="nl-BE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84AFCEA6-DBDA-4AB1-A306-D1996C04C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75668"/>
            <a:ext cx="8184444" cy="49540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970D3035-0F31-4737-B9DC-95BAA2E7C8E1}"/>
                  </a:ext>
                </a:extLst>
              </p:cNvPr>
              <p:cNvSpPr txBox="1"/>
              <p:nvPr/>
            </p:nvSpPr>
            <p:spPr>
              <a:xfrm>
                <a:off x="8663709" y="1546578"/>
                <a:ext cx="3302513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WT </a:t>
                </a:r>
                <a:r>
                  <a:rPr lang="nl-BE" dirty="0" err="1"/>
                  <a:t>spacing</a:t>
                </a:r>
                <a:r>
                  <a:rPr lang="nl-BE" dirty="0"/>
                  <a:t>= 7,4D</a:t>
                </a:r>
              </a:p>
              <a:p>
                <a:endParaRPr lang="nl-BE" dirty="0"/>
              </a:p>
              <a:p>
                <a:r>
                  <a:rPr lang="nl-BE" dirty="0"/>
                  <a:t>2nd wake:</a:t>
                </a:r>
              </a:p>
              <a:p>
                <a:r>
                  <a:rPr lang="nl-BE" dirty="0" err="1"/>
                  <a:t>Not</a:t>
                </a:r>
                <a:r>
                  <a:rPr lang="nl-BE" dirty="0"/>
                  <a:t> </a:t>
                </a:r>
                <a:r>
                  <a:rPr lang="nl-BE" dirty="0" err="1"/>
                  <a:t>clear</a:t>
                </a:r>
                <a:endParaRPr lang="nl-BE" dirty="0"/>
              </a:p>
              <a:p>
                <a:endParaRPr lang="nl-BE" dirty="0"/>
              </a:p>
              <a:p>
                <a:r>
                  <a:rPr lang="nl-BE" dirty="0"/>
                  <a:t>3rd wake:</a:t>
                </a:r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Quadratic</a:t>
                </a:r>
                <a:r>
                  <a:rPr lang="nl-BE" dirty="0"/>
                  <a:t> &amp; max deficit (no CF): </a:t>
                </a:r>
                <a:r>
                  <a:rPr lang="nl-BE" dirty="0" err="1"/>
                  <a:t>overprediction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dirty="0"/>
              </a:p>
              <a:p>
                <a:pPr marL="285750" indent="-285750">
                  <a:buFontTx/>
                  <a:buChar char="-"/>
                </a:pPr>
                <a:r>
                  <a:rPr lang="nl-BE" dirty="0" err="1"/>
                  <a:t>Quadratic</a:t>
                </a:r>
                <a:r>
                  <a:rPr lang="nl-BE" dirty="0"/>
                  <a:t> &amp; max deficit (CF) :</a:t>
                </a:r>
                <a:br>
                  <a:rPr lang="nl-BE" dirty="0"/>
                </a:br>
                <a:r>
                  <a:rPr lang="nl-BE" dirty="0" err="1"/>
                  <a:t>underprediction</a:t>
                </a:r>
                <a:r>
                  <a:rPr lang="nl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nl-BE" b="0" dirty="0"/>
              </a:p>
              <a:p>
                <a:pPr marL="285750" indent="-285750">
                  <a:buFontTx/>
                  <a:buChar char="-"/>
                </a:pPr>
                <a:r>
                  <a:rPr lang="nl-BE" b="0" dirty="0"/>
                  <a:t>The </a:t>
                </a:r>
                <a:r>
                  <a:rPr lang="nl-BE" b="0" dirty="0" err="1"/>
                  <a:t>same</a:t>
                </a:r>
                <a:r>
                  <a:rPr lang="nl-BE" b="0" dirty="0"/>
                  <a:t> trend as </a:t>
                </a:r>
                <a:r>
                  <a:rPr lang="nl-BE" b="0" dirty="0" err="1"/>
                  <a:t>for</a:t>
                </a:r>
                <a:r>
                  <a:rPr lang="nl-BE" b="0" dirty="0"/>
                  <a:t> 14m/s, but </a:t>
                </a:r>
                <a:r>
                  <a:rPr lang="nl-BE" b="1" dirty="0" err="1"/>
                  <a:t>difficult</a:t>
                </a:r>
                <a:r>
                  <a:rPr lang="nl-BE" b="1" dirty="0"/>
                  <a:t> </a:t>
                </a:r>
                <a:r>
                  <a:rPr lang="nl-BE" b="1" dirty="0" err="1"/>
                  <a:t>to</a:t>
                </a:r>
                <a:r>
                  <a:rPr lang="nl-BE" b="1" dirty="0"/>
                  <a:t> make </a:t>
                </a:r>
                <a:r>
                  <a:rPr lang="nl-BE" b="1" dirty="0" err="1"/>
                  <a:t>conclusions</a:t>
                </a:r>
                <a:endParaRPr lang="nl-BE" b="1" dirty="0"/>
              </a:p>
              <a:p>
                <a:pPr marL="285750" indent="-285750">
                  <a:buFontTx/>
                  <a:buChar char="-"/>
                </a:pPr>
                <a:endParaRPr lang="nl-BE" dirty="0"/>
              </a:p>
              <a:p>
                <a:endParaRPr lang="nl-BE" dirty="0"/>
              </a:p>
            </p:txBody>
          </p:sp>
        </mc:Choice>
        <mc:Fallback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970D3035-0F31-4737-B9DC-95BAA2E7C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709" y="1546578"/>
                <a:ext cx="3302513" cy="4247317"/>
              </a:xfrm>
              <a:prstGeom prst="rect">
                <a:avLst/>
              </a:prstGeom>
              <a:blipFill>
                <a:blip r:embed="rId4"/>
                <a:stretch>
                  <a:fillRect l="-1476" t="-86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9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3A0-F354-4013-951E-56A8BF7D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B06E5025-58CE-4CC7-A439-B7DA64B57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28DD2E6-E514-4DD6-A64A-AB615411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329" y="1863004"/>
            <a:ext cx="5181600" cy="4351338"/>
          </a:xfrm>
        </p:spPr>
        <p:txBody>
          <a:bodyPr/>
          <a:lstStyle/>
          <a:p>
            <a:r>
              <a:rPr lang="nl-BE" dirty="0"/>
              <a:t>Method A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Method B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4BBE1E1-FFA3-408A-8B39-2872396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6A6-1D99-4D69-98CC-61693C92B629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1BB8C3B-705B-40C1-99E6-B97B4A30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6" y="2689305"/>
            <a:ext cx="5257800" cy="5715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0591F86-9CDC-4F6D-A1CF-22386778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8746"/>
            <a:ext cx="5831790" cy="128753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AA4B639-BC9C-4822-AA82-7A69AA15B7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7306"/>
          <a:stretch/>
        </p:blipFill>
        <p:spPr>
          <a:xfrm>
            <a:off x="6172201" y="1111698"/>
            <a:ext cx="5870469" cy="2177823"/>
          </a:xfrm>
          <a:prstGeom prst="rect">
            <a:avLst/>
          </a:prstGeom>
        </p:spPr>
      </p:pic>
      <p:grpSp>
        <p:nvGrpSpPr>
          <p:cNvPr id="16" name="Groep 15">
            <a:extLst>
              <a:ext uri="{FF2B5EF4-FFF2-40B4-BE49-F238E27FC236}">
                <a16:creationId xmlns:a16="http://schemas.microsoft.com/office/drawing/2014/main" id="{783481F7-34BB-4294-99DF-FA2D49F91496}"/>
              </a:ext>
            </a:extLst>
          </p:cNvPr>
          <p:cNvGrpSpPr/>
          <p:nvPr/>
        </p:nvGrpSpPr>
        <p:grpSpPr>
          <a:xfrm>
            <a:off x="6096000" y="3654646"/>
            <a:ext cx="5840958" cy="2830094"/>
            <a:chOff x="6096000" y="3654646"/>
            <a:chExt cx="5840958" cy="2830094"/>
          </a:xfrm>
        </p:grpSpPr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E6FABF91-6BF3-4A73-AC18-EC2ECF06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6000" y="3654646"/>
              <a:ext cx="5840958" cy="2701704"/>
            </a:xfrm>
            <a:prstGeom prst="rect">
              <a:avLst/>
            </a:prstGeom>
          </p:spPr>
        </p:pic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381EB593-2A0A-4FDE-9945-D134746A1428}"/>
                </a:ext>
              </a:extLst>
            </p:cNvPr>
            <p:cNvSpPr txBox="1"/>
            <p:nvPr/>
          </p:nvSpPr>
          <p:spPr>
            <a:xfrm>
              <a:off x="9005455" y="6176963"/>
              <a:ext cx="5818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x/R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351E2-EA74-41D7-8A59-C07A2FC5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6FCA48B-4D76-4552-837C-0338F5BA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8</a:t>
            </a:fld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9CD6E9-7BBE-4DDE-909B-BB5233CE71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2" y="1690688"/>
            <a:ext cx="9845964" cy="5344598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C431766A-E772-4C39-BA5E-54D8EBAF5940}"/>
              </a:ext>
            </a:extLst>
          </p:cNvPr>
          <p:cNvGrpSpPr/>
          <p:nvPr/>
        </p:nvGrpSpPr>
        <p:grpSpPr>
          <a:xfrm>
            <a:off x="7767782" y="32472"/>
            <a:ext cx="4424218" cy="1888692"/>
            <a:chOff x="6096000" y="3654646"/>
            <a:chExt cx="5840958" cy="2830094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58DFE7BA-B3BD-46EF-9BFD-1EED55C9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6000" y="3654646"/>
              <a:ext cx="5840958" cy="2701704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E42F3F68-B29F-43B1-A35F-E4E673BED55F}"/>
                </a:ext>
              </a:extLst>
            </p:cNvPr>
            <p:cNvSpPr txBox="1"/>
            <p:nvPr/>
          </p:nvSpPr>
          <p:spPr>
            <a:xfrm>
              <a:off x="9005455" y="6176963"/>
              <a:ext cx="5818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x/R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54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87210-196B-49DB-BA5A-30C5DF8F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32B9A6-602A-4CFD-B652-91A4536D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F22B-D463-4538-A031-BF83C34DC79B}" type="slidenum">
              <a:rPr lang="nl-BE" smtClean="0"/>
              <a:t>9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3DC98FF-3AE1-4D3D-9270-37A02EC5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4532" y="1401319"/>
            <a:ext cx="9922935" cy="54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261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445</Words>
  <Application>Microsoft Office PowerPoint</Application>
  <PresentationFormat>Breedbeeld</PresentationFormat>
  <Paragraphs>139</Paragraphs>
  <Slides>24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Kantoorthema</vt:lpstr>
      <vt:lpstr>Meeting 16</vt:lpstr>
      <vt:lpstr>Agenda</vt:lpstr>
      <vt:lpstr>Comparison LES and Park (U_0 〖=U〗_rated=14m/s)</vt:lpstr>
      <vt:lpstr>Comparison LES and Park (U_0 〖=U〗_rated=14m/s)</vt:lpstr>
      <vt:lpstr>Comparison LES and Park (U_0 〖=U〗_rated=14m/s)</vt:lpstr>
      <vt:lpstr>Comparison LES and Park (U_0=11,2m/s)</vt:lpstr>
      <vt:lpstr>Optimization methods</vt:lpstr>
      <vt:lpstr>Optimization methods</vt:lpstr>
      <vt:lpstr>Optimization methods</vt:lpstr>
      <vt:lpstr>Optimization methods – different spacing</vt:lpstr>
      <vt:lpstr>Optimization methods – different spacing</vt:lpstr>
      <vt:lpstr>Optimization methods – different spacing</vt:lpstr>
      <vt:lpstr>Optimization methods – Park wake</vt:lpstr>
      <vt:lpstr>Optimization methods – Park wake</vt:lpstr>
      <vt:lpstr>Optimization methods – Park wake</vt:lpstr>
      <vt:lpstr>Optimization methods – Park wake</vt:lpstr>
      <vt:lpstr>Optimization methods – LES vs. Park wake</vt:lpstr>
      <vt:lpstr>LES superposition</vt:lpstr>
      <vt:lpstr>LES superposition</vt:lpstr>
      <vt:lpstr>LES superposition</vt:lpstr>
      <vt:lpstr>PowerPoint-presentatie</vt:lpstr>
      <vt:lpstr>PowerPoint-presentatie</vt:lpstr>
      <vt:lpstr>PowerPoint-presentatie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16</dc:title>
  <dc:creator>Ottelien Bossuyt</dc:creator>
  <cp:lastModifiedBy>Ottelien Bossuyt</cp:lastModifiedBy>
  <cp:revision>41</cp:revision>
  <dcterms:created xsi:type="dcterms:W3CDTF">2018-06-24T09:12:39Z</dcterms:created>
  <dcterms:modified xsi:type="dcterms:W3CDTF">2018-06-25T20:14:15Z</dcterms:modified>
</cp:coreProperties>
</file>