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2" r:id="rId4"/>
    <p:sldId id="263" r:id="rId5"/>
    <p:sldId id="264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58" r:id="rId14"/>
    <p:sldId id="273" r:id="rId15"/>
    <p:sldId id="276" r:id="rId16"/>
    <p:sldId id="279" r:id="rId17"/>
    <p:sldId id="275" r:id="rId18"/>
    <p:sldId id="277" r:id="rId19"/>
    <p:sldId id="280" r:id="rId20"/>
    <p:sldId id="265" r:id="rId21"/>
    <p:sldId id="278" r:id="rId22"/>
    <p:sldId id="281" r:id="rId23"/>
    <p:sldId id="274" r:id="rId24"/>
    <p:sldId id="282" r:id="rId2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88CBD-73A3-4032-AD8D-08D1BC9C54C1}" type="datetimeFigureOut">
              <a:rPr lang="nl-BE" smtClean="0"/>
              <a:t>1/05/2018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77B97F-59A8-4889-B056-2585B229E91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4333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0A10C8-B78C-41F3-9197-F4695FC4E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7C17C58-54D3-48B5-A16B-E40FB23B7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15DF309-407F-4FF8-B15A-BCDC856E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9277-4749-4323-A0B6-06C7F9BB7466}" type="datetime1">
              <a:rPr lang="nl-BE" smtClean="0"/>
              <a:t>1/05/2018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1C4418D-AFDA-4DBA-BAA0-5E6198E6B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2E373E9-54F2-4386-96A7-934D96CAA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0982-AF32-415A-A1D9-505CA4CFFD1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5884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BDD27E-21DA-4F3B-A9AD-EC54433EF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AF83D5D-5A20-423D-9AC3-AAAC87692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759655B-CCC1-480D-8E28-076C02252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BBF50-F880-49B9-A0B3-5049C22F5200}" type="datetime1">
              <a:rPr lang="nl-BE" smtClean="0"/>
              <a:t>1/05/2018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3643A54-8A09-4C19-9B9D-FBF6CF06C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4BDF0CF-415A-4965-80E3-37CC6D2AE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0982-AF32-415A-A1D9-505CA4CFFD1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4772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8B8EB49-8C2C-4C5B-A743-A6B96A3649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28EBF01-C372-462A-83EA-9C52D283E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027EC08-88EF-45C6-8378-39AABBA7B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309D-1AE8-41C8-93FE-E7F8ED42F6FE}" type="datetime1">
              <a:rPr lang="nl-BE" smtClean="0"/>
              <a:t>1/05/2018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3A8472E-B928-4FE6-BEEC-02A0B4D2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4B19F16-8737-4E92-B6F9-5788FE8EE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0982-AF32-415A-A1D9-505CA4CFFD1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53536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8E6757-7D89-4391-96DE-7C978849B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1D2A494-5236-455A-8914-BD4667911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B6FD58C-4AD6-4318-A0CC-1665D861A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455C-2430-4E41-8007-0EC2FB732D12}" type="datetime1">
              <a:rPr lang="nl-BE" smtClean="0"/>
              <a:t>1/05/2018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C8A6BE9-75E2-41D4-AC31-C5E5FED6E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D8BA1DA-58F7-4A5D-8403-A2DEF133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0982-AF32-415A-A1D9-505CA4CFFD1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6014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7C8A6E-6BC7-4FF2-9158-5F32C6619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F09D208-7B3D-44D2-BBE2-14AF5C238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9211343-A143-4F79-8366-8683803A8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115F-E9F8-4F3C-BE5D-7C39669C5E3D}" type="datetime1">
              <a:rPr lang="nl-BE" smtClean="0"/>
              <a:t>1/05/2018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F9129D6-AA89-467B-8B76-A6CFC19B1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9F6A3DB-3FD0-4D8C-B024-92873F991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0982-AF32-415A-A1D9-505CA4CFFD1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9919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B45CF3-901E-4878-9899-15A1F0AC6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CD0304C-6B2A-4920-B85E-2637F60CF3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65A0535-B511-4FFD-A75C-0691BAC89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B18F060-5DDE-4F25-8111-9DD719E14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FDFA-E16E-4414-A2EE-02FAFDA5F025}" type="datetime1">
              <a:rPr lang="nl-BE" smtClean="0"/>
              <a:t>1/05/2018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7E9865D-5BF6-4FD9-BA80-07BF96C76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25E3066-296E-495C-8BFC-7D810CD4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0982-AF32-415A-A1D9-505CA4CFFD1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2929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4F65A4-0D6C-40A0-8319-42CD5DBC4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98A5AB2-D156-4D0E-8387-5DD89614B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73AB4AE-692A-4552-B6BB-81BE40184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0066F35-EA08-4705-A769-C829CE08BD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351D2D1-D81D-4E39-9F99-EE52787AF5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04CCB6AC-6740-495E-897D-B1F1CC52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EFDDF-0D6F-4476-84E1-5F0F6DE42F21}" type="datetime1">
              <a:rPr lang="nl-BE" smtClean="0"/>
              <a:t>1/05/2018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701AC83-7C00-48A7-AB22-BBC752DBB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5CDC735C-3F8A-45C1-AB3F-371CC7CC6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0982-AF32-415A-A1D9-505CA4CFFD1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052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E7193E-FD3A-4AD3-BA24-8DF1FF85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2EA96600-47D5-4A34-9A3D-CA55C6D70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1DAD-956F-4FFB-A839-6F282D0C7405}" type="datetime1">
              <a:rPr lang="nl-BE" smtClean="0"/>
              <a:t>1/05/2018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4B737A6-145A-40E4-A18F-FD75E6AAF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7F9284C-7E38-4E30-9314-4CE4188B8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0982-AF32-415A-A1D9-505CA4CFFD1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424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DB596A8-858A-4508-8DB0-16495C94B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B12FC-8D31-4F25-A1D3-6E039B9B77AA}" type="datetime1">
              <a:rPr lang="nl-BE" smtClean="0"/>
              <a:t>1/05/2018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3660080-89C4-4506-B05E-E7B7B6374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6AFC20A-105F-4F5B-A707-C49F3F097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0982-AF32-415A-A1D9-505CA4CFFD1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1411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D4CCB9-48C7-4547-BCFA-82FEB7F46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171F9F0-AD21-4AD9-AADA-F1741885D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E7053DB-2BBD-4360-B164-88C3CFB8E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4EB4CED-4406-43FD-98E6-D9F0FBC9F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D5D9-BC1D-4C53-9BEE-E17725BCC42E}" type="datetime1">
              <a:rPr lang="nl-BE" smtClean="0"/>
              <a:t>1/05/2018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A12D60F-DB9C-4BA5-A3F9-C94D33804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2F973C6-63D4-4932-A8DC-BA1239795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0982-AF32-415A-A1D9-505CA4CFFD1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0653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693747-B4B9-41DF-B856-808D1BD25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C8EB8D44-4CC1-4D45-BDAD-23669A290A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2424838-5D4E-4321-8D83-1124A3FDD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81D4D9A-D081-4D18-8554-975236AC2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0A62-006B-4514-BA55-775252F9F8D9}" type="datetime1">
              <a:rPr lang="nl-BE" smtClean="0"/>
              <a:t>1/05/2018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3B55F23-3FA9-4113-B752-56EB634FF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59F7CB4-89AC-4E9A-B9C9-ABD6CDA9A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0982-AF32-415A-A1D9-505CA4CFFD1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2854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92B7340-5B49-4ECB-AADA-689009BB1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EA2B3D0-38A7-44AB-8BC4-6732A025B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5E7AB47-C46A-4323-98FA-A0415F9B16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3272E-90CC-4A0B-99B8-8F38E47A17FA}" type="datetime1">
              <a:rPr lang="nl-BE" smtClean="0"/>
              <a:t>1/05/2018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EF63341-B4E5-483D-83E8-7481F6B078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8B22EA5-4195-4ABE-B500-39B8E824C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F0982-AF32-415A-A1D9-505CA4CFFD1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0724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9CFD44-AE29-4C0D-8234-67238B3062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Meeting 12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57CE216-7E51-4679-9B4B-EA6CFAE441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err="1"/>
              <a:t>Tuesday</a:t>
            </a:r>
            <a:r>
              <a:rPr lang="nl-BE" dirty="0"/>
              <a:t> 24/04/2018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C2927B1-26A5-43B3-A01D-759D43CD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0982-AF32-415A-A1D9-505CA4CFFD1C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7894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2BBFC1-0B95-4328-B646-445A02AE1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Stability</a:t>
            </a:r>
            <a:endParaRPr lang="nl-BE" dirty="0"/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333CE94E-7224-4A63-8614-C84B96D8FD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53067" y="1265962"/>
            <a:ext cx="9838265" cy="5556741"/>
          </a:xfrm>
          <a:prstGeom prst="rect">
            <a:avLst/>
          </a:prstGeom>
        </p:spPr>
      </p:pic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CACB48C7-B175-4F07-93A5-901128BFB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0982-AF32-415A-A1D9-505CA4CFFD1C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0754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DB89D8-0537-4E14-8C2E-A636482A2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Stability</a:t>
            </a:r>
            <a:r>
              <a:rPr lang="nl-BE" dirty="0"/>
              <a:t> – Case 1 (</a:t>
            </a:r>
            <a:r>
              <a:rPr lang="nl-BE" dirty="0" err="1"/>
              <a:t>January</a:t>
            </a:r>
            <a:r>
              <a:rPr lang="nl-BE" dirty="0"/>
              <a:t>)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5AB22FA-D3DB-403D-94F0-9AAD9617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0982-AF32-415A-A1D9-505CA4CFFD1C}" type="slidenum">
              <a:rPr lang="nl-BE" smtClean="0"/>
              <a:t>11</a:t>
            </a:fld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0897D84C-3858-49D3-98D0-E70B0467C1A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16124" y="1520863"/>
            <a:ext cx="5467880" cy="4602653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C50C9F34-0C86-452D-AC29-15819FF7DDE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5654" y="1471819"/>
            <a:ext cx="5700346" cy="465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990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CC224-276A-444B-82CB-AFA29221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Stability</a:t>
            </a:r>
            <a:r>
              <a:rPr lang="nl-BE" dirty="0"/>
              <a:t> – Case 2 (April)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BEA5EDC4-97C8-49C4-86D0-C43E3C795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rcRect b="1010"/>
          <a:stretch/>
        </p:blipFill>
        <p:spPr>
          <a:xfrm>
            <a:off x="419100" y="1591733"/>
            <a:ext cx="5676900" cy="4601103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0812834-8307-4EE3-8748-C5359E0A6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0982-AF32-415A-A1D9-505CA4CFFD1C}" type="slidenum">
              <a:rPr lang="nl-BE" smtClean="0"/>
              <a:t>12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4D3F792F-A3D5-4CFE-A3A0-C8922210BC7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32090" y="1591733"/>
            <a:ext cx="5663589" cy="460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467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7E9CD6-84C1-4F88-A9B9-60105C746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Results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06CDAFB-9E67-4A9C-90C4-E4997BAF4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BEACon</a:t>
            </a:r>
          </a:p>
          <a:p>
            <a:r>
              <a:rPr lang="nl-BE" dirty="0"/>
              <a:t>LES</a:t>
            </a:r>
          </a:p>
          <a:p>
            <a:r>
              <a:rPr lang="nl-BE" dirty="0"/>
              <a:t>Fuga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B54B743-FF9B-477E-B2C6-C42982DDA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0982-AF32-415A-A1D9-505CA4CFFD1C}" type="slidenum">
              <a:rPr lang="nl-BE" smtClean="0"/>
              <a:t>13</a:t>
            </a:fld>
            <a:endParaRPr lang="nl-BE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el 4">
                <a:extLst>
                  <a:ext uri="{FF2B5EF4-FFF2-40B4-BE49-F238E27FC236}">
                    <a16:creationId xmlns:a16="http://schemas.microsoft.com/office/drawing/2014/main" id="{5012A56C-4BFE-477E-BA15-3018CF98A9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0749843"/>
                  </p:ext>
                </p:extLst>
              </p:nvPr>
            </p:nvGraphicFramePr>
            <p:xfrm>
              <a:off x="1880577" y="4149503"/>
              <a:ext cx="8430846" cy="21171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2687">
                      <a:extLst>
                        <a:ext uri="{9D8B030D-6E8A-4147-A177-3AD203B41FA5}">
                          <a16:colId xmlns:a16="http://schemas.microsoft.com/office/drawing/2014/main" val="2096807853"/>
                        </a:ext>
                      </a:extLst>
                    </a:gridCol>
                    <a:gridCol w="1496647">
                      <a:extLst>
                        <a:ext uri="{9D8B030D-6E8A-4147-A177-3AD203B41FA5}">
                          <a16:colId xmlns:a16="http://schemas.microsoft.com/office/drawing/2014/main" val="3605406238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167856610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983668463"/>
                        </a:ext>
                      </a:extLst>
                    </a:gridCol>
                    <a:gridCol w="1517486">
                      <a:extLst>
                        <a:ext uri="{9D8B030D-6E8A-4147-A177-3AD203B41FA5}">
                          <a16:colId xmlns:a16="http://schemas.microsoft.com/office/drawing/2014/main" val="750720539"/>
                        </a:ext>
                      </a:extLst>
                    </a:gridCol>
                    <a:gridCol w="1494692">
                      <a:extLst>
                        <a:ext uri="{9D8B030D-6E8A-4147-A177-3AD203B41FA5}">
                          <a16:colId xmlns:a16="http://schemas.microsoft.com/office/drawing/2014/main" val="428238706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nl-BE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FUGA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nl-BE" dirty="0" err="1"/>
                            <a:t>All</a:t>
                          </a:r>
                          <a:r>
                            <a:rPr lang="nl-BE" dirty="0"/>
                            <a:t> cases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nl-BE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nl-BE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nl-BE" dirty="0"/>
                            <a:t>Case 1 (JAN)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nl-BE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1773065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nl-BE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BE" i="1" dirty="0"/>
                            <a:t>Neutral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BE" i="1" dirty="0" err="1"/>
                            <a:t>Stable</a:t>
                          </a:r>
                          <a:endParaRPr lang="nl-BE" i="1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BE" i="1" dirty="0" err="1"/>
                            <a:t>Unstable</a:t>
                          </a:r>
                          <a:endParaRPr lang="nl-BE" i="1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BE" i="1" dirty="0"/>
                            <a:t>DK-HR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BE" i="1" dirty="0"/>
                            <a:t>ENTSO-E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69192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l-B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BE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nl-B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B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BE" dirty="0"/>
                            <a:t>0,0001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BE" dirty="0"/>
                            <a:t>0,0001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BE" dirty="0"/>
                            <a:t>0,0001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BE" dirty="0"/>
                            <a:t>1,21 .10^(-4)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BE" dirty="0"/>
                            <a:t>1,34 .10^(-4)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92614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  <m:t>𝑍𝑒𝑡</m:t>
                                </m:r>
                                <m:sSub>
                                  <m:sSubPr>
                                    <m:ctrlPr>
                                      <a:rPr lang="nl-B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B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nl-B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nl-B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BE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nl-B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nl-B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B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l-B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BE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nl-B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  <m:t>/150</m:t>
                                </m:r>
                              </m:oMath>
                            </m:oMathPara>
                          </a14:m>
                          <a:endParaRPr lang="nl-B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l-B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BE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nl-BE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nl-B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  <m:t>/150</m:t>
                                </m:r>
                              </m:oMath>
                            </m:oMathPara>
                          </a14:m>
                          <a:endParaRPr lang="nl-B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BE" dirty="0"/>
                            <a:t>4,35 .10^(-7)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BE" dirty="0"/>
                            <a:t>2,95 .10^(-7)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0300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nl-B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B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B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B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B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B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5818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el 4">
                <a:extLst>
                  <a:ext uri="{FF2B5EF4-FFF2-40B4-BE49-F238E27FC236}">
                    <a16:creationId xmlns:a16="http://schemas.microsoft.com/office/drawing/2014/main" id="{5012A56C-4BFE-477E-BA15-3018CF98A9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0749843"/>
                  </p:ext>
                </p:extLst>
              </p:nvPr>
            </p:nvGraphicFramePr>
            <p:xfrm>
              <a:off x="1880577" y="4149503"/>
              <a:ext cx="8430846" cy="21171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2687">
                      <a:extLst>
                        <a:ext uri="{9D8B030D-6E8A-4147-A177-3AD203B41FA5}">
                          <a16:colId xmlns:a16="http://schemas.microsoft.com/office/drawing/2014/main" val="2096807853"/>
                        </a:ext>
                      </a:extLst>
                    </a:gridCol>
                    <a:gridCol w="1496647">
                      <a:extLst>
                        <a:ext uri="{9D8B030D-6E8A-4147-A177-3AD203B41FA5}">
                          <a16:colId xmlns:a16="http://schemas.microsoft.com/office/drawing/2014/main" val="3605406238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167856610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983668463"/>
                        </a:ext>
                      </a:extLst>
                    </a:gridCol>
                    <a:gridCol w="1517486">
                      <a:extLst>
                        <a:ext uri="{9D8B030D-6E8A-4147-A177-3AD203B41FA5}">
                          <a16:colId xmlns:a16="http://schemas.microsoft.com/office/drawing/2014/main" val="750720539"/>
                        </a:ext>
                      </a:extLst>
                    </a:gridCol>
                    <a:gridCol w="1494692">
                      <a:extLst>
                        <a:ext uri="{9D8B030D-6E8A-4147-A177-3AD203B41FA5}">
                          <a16:colId xmlns:a16="http://schemas.microsoft.com/office/drawing/2014/main" val="428238706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nl-BE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FUGA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nl-BE" dirty="0" err="1"/>
                            <a:t>All</a:t>
                          </a:r>
                          <a:r>
                            <a:rPr lang="nl-BE" dirty="0"/>
                            <a:t> cases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nl-BE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nl-BE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nl-BE" dirty="0"/>
                            <a:t>Case 1 (JAN)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nl-BE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1773065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nl-BE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BE" i="1" dirty="0"/>
                            <a:t>Neutral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BE" i="1" dirty="0" err="1"/>
                            <a:t>Stable</a:t>
                          </a:r>
                          <a:endParaRPr lang="nl-BE" i="1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BE" i="1" dirty="0" err="1"/>
                            <a:t>Unstable</a:t>
                          </a:r>
                          <a:endParaRPr lang="nl-BE" i="1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BE" i="1" dirty="0"/>
                            <a:t>DK-HR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BE" i="1" dirty="0"/>
                            <a:t>ENTSO-E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69192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nl-BE"/>
                        </a:p>
                      </a:txBody>
                      <a:tcPr>
                        <a:blipFill>
                          <a:blip r:embed="rId2"/>
                          <a:stretch>
                            <a:fillRect l="-503" t="-209836" r="-597487" b="-2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BE" dirty="0"/>
                            <a:t>0,0001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BE" dirty="0"/>
                            <a:t>0,0001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BE" dirty="0"/>
                            <a:t>0,0001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BE" dirty="0"/>
                            <a:t>1,21 .10^(-4)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BE" dirty="0"/>
                            <a:t>1,34 .10^(-4)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9261428"/>
                      </a:ext>
                    </a:extLst>
                  </a:tr>
                  <a:tr h="633794">
                    <a:tc>
                      <a:txBody>
                        <a:bodyPr/>
                        <a:lstStyle/>
                        <a:p>
                          <a:endParaRPr lang="nl-BE"/>
                        </a:p>
                      </a:txBody>
                      <a:tcPr>
                        <a:blipFill>
                          <a:blip r:embed="rId2"/>
                          <a:stretch>
                            <a:fillRect l="-503" t="-181731" r="-597487" b="-6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B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BE"/>
                        </a:p>
                      </a:txBody>
                      <a:tcPr>
                        <a:blipFill>
                          <a:blip r:embed="rId2"/>
                          <a:stretch>
                            <a:fillRect l="-200901" t="-181731" r="-324775" b="-6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BE"/>
                        </a:p>
                      </a:txBody>
                      <a:tcPr>
                        <a:blipFill>
                          <a:blip r:embed="rId2"/>
                          <a:stretch>
                            <a:fillRect l="-299552" t="-181731" r="-223318" b="-6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BE" dirty="0"/>
                            <a:t>4,35 .10^(-7)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BE" dirty="0"/>
                            <a:t>2,95 .10^(-7)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0300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nl-B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B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B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B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B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B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581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kstvak 5">
            <a:extLst>
              <a:ext uri="{FF2B5EF4-FFF2-40B4-BE49-F238E27FC236}">
                <a16:creationId xmlns:a16="http://schemas.microsoft.com/office/drawing/2014/main" id="{D685957B-4350-4E04-A210-B0E671CE9BA6}"/>
              </a:ext>
            </a:extLst>
          </p:cNvPr>
          <p:cNvSpPr txBox="1"/>
          <p:nvPr/>
        </p:nvSpPr>
        <p:spPr>
          <a:xfrm>
            <a:off x="7901354" y="2769787"/>
            <a:ext cx="42906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Case 1 (JAN) via Fuga:</a:t>
            </a:r>
          </a:p>
          <a:p>
            <a:pPr marL="285750" indent="-285750">
              <a:buFontTx/>
              <a:buChar char="-"/>
            </a:pPr>
            <a:r>
              <a:rPr lang="nl-BE" dirty="0"/>
              <a:t>U0=11,97 m/s at 106 m</a:t>
            </a:r>
          </a:p>
          <a:p>
            <a:pPr marL="285750" indent="-285750">
              <a:buFontTx/>
              <a:buChar char="-"/>
            </a:pPr>
            <a:r>
              <a:rPr lang="nl-BE" dirty="0"/>
              <a:t>T at 10 m</a:t>
            </a:r>
          </a:p>
          <a:p>
            <a:pPr marL="285750" indent="-285750">
              <a:buFontTx/>
              <a:buChar char="-"/>
            </a:pPr>
            <a:r>
              <a:rPr lang="nl-BE" dirty="0"/>
              <a:t>T at 100 m</a:t>
            </a:r>
          </a:p>
        </p:txBody>
      </p:sp>
    </p:spTree>
    <p:extLst>
      <p:ext uri="{BB962C8B-B14F-4D97-AF65-F5344CB8AC3E}">
        <p14:creationId xmlns:p14="http://schemas.microsoft.com/office/powerpoint/2010/main" val="331485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FB1C8F-FE72-43D4-9E6C-2224BEB86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Inflow</a:t>
            </a:r>
            <a:r>
              <a:rPr lang="nl-BE" dirty="0"/>
              <a:t> </a:t>
            </a:r>
            <a:r>
              <a:rPr lang="nl-BE" dirty="0" err="1"/>
              <a:t>profiles</a:t>
            </a:r>
            <a:r>
              <a:rPr lang="nl-BE" dirty="0"/>
              <a:t> – Case 1 (</a:t>
            </a:r>
            <a:r>
              <a:rPr lang="nl-BE" dirty="0" err="1"/>
              <a:t>January</a:t>
            </a:r>
            <a:r>
              <a:rPr lang="nl-BE" dirty="0"/>
              <a:t>)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5D3EED6-BE96-4857-8451-F54FFC411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0982-AF32-415A-A1D9-505CA4CFFD1C}" type="slidenum">
              <a:rPr lang="nl-BE" smtClean="0"/>
              <a:t>14</a:t>
            </a:fld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0B504A7-8659-4B30-92C9-05E5D63AD37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8225" y="1336872"/>
            <a:ext cx="9982200" cy="552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623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62FFE42A-0814-435D-ACD6-0590A66859B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371600"/>
            <a:ext cx="9382125" cy="54864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997A4F-38D7-49A3-B78F-11315E367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Results</a:t>
            </a:r>
            <a:r>
              <a:rPr lang="nl-BE" dirty="0"/>
              <a:t> – Case 1 (</a:t>
            </a:r>
            <a:r>
              <a:rPr lang="nl-BE" dirty="0" err="1"/>
              <a:t>January</a:t>
            </a:r>
            <a:r>
              <a:rPr lang="nl-BE" dirty="0"/>
              <a:t>)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B2849F4-3B34-4A07-A9BB-0C360A4D9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0982-AF32-415A-A1D9-505CA4CFFD1C}" type="slidenum">
              <a:rPr lang="nl-BE" smtClean="0"/>
              <a:t>15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7F384960-6021-4107-BC97-BBF557FA3DC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0924" y="-149225"/>
            <a:ext cx="4829175" cy="361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661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0C71F7E-3966-4169-AD91-5A09C1705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0982-AF32-415A-A1D9-505CA4CFFD1C}" type="slidenum">
              <a:rPr lang="nl-BE" smtClean="0"/>
              <a:t>16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93943C7C-59C8-42DD-9E9C-A3C1F69EF8D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23435"/>
            <a:ext cx="12192000" cy="681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01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41F560-F2B9-465C-B169-E336878D0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Inflow</a:t>
            </a:r>
            <a:r>
              <a:rPr lang="nl-BE" dirty="0"/>
              <a:t> </a:t>
            </a:r>
            <a:r>
              <a:rPr lang="nl-BE" dirty="0" err="1"/>
              <a:t>profiles</a:t>
            </a:r>
            <a:r>
              <a:rPr lang="nl-BE" dirty="0"/>
              <a:t> – Case 2 (April)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E239A1D-4ACF-4565-8307-8CC6979FC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0982-AF32-415A-A1D9-505CA4CFFD1C}" type="slidenum">
              <a:rPr lang="nl-BE" smtClean="0"/>
              <a:t>17</a:t>
            </a:fld>
            <a:endParaRPr lang="nl-BE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B603F53A-0164-4F65-A534-14D4C630009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00150" y="1298172"/>
            <a:ext cx="10153650" cy="545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659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AE8B12-72E6-4F27-8A86-728087079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Results</a:t>
            </a:r>
            <a:r>
              <a:rPr lang="nl-BE" dirty="0"/>
              <a:t> – Case 2 (April)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3265756-9422-4283-B6F0-631E7CD8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0982-AF32-415A-A1D9-505CA4CFFD1C}" type="slidenum">
              <a:rPr lang="nl-BE" smtClean="0"/>
              <a:t>18</a:t>
            </a:fld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E500933-FC3C-4C7E-A3FA-5C1074675B3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250" y="1714500"/>
            <a:ext cx="8248650" cy="496252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4DFFC9CA-B2E9-4D0A-A3D6-D780116A585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10475" y="-52635"/>
            <a:ext cx="451485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71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4B08D9F-1AE8-48B0-9425-DDEC8A864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0982-AF32-415A-A1D9-505CA4CFFD1C}" type="slidenum">
              <a:rPr lang="nl-BE" smtClean="0"/>
              <a:pPr/>
              <a:t>19</a:t>
            </a:fld>
            <a:endParaRPr lang="nl-BE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B35EA4A9-94A9-4364-A003-1982E0DB5E1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11265"/>
            <a:ext cx="12192000" cy="663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11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99038A-DAC1-4F31-969C-E559C6D95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Agenda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E559AD6-E73A-4B70-BD67-105C01525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BEACon – SCADA data</a:t>
            </a:r>
          </a:p>
          <a:p>
            <a:r>
              <a:rPr lang="nl-BE" dirty="0" err="1"/>
              <a:t>Stability</a:t>
            </a:r>
            <a:endParaRPr lang="nl-BE" dirty="0"/>
          </a:p>
          <a:p>
            <a:r>
              <a:rPr lang="nl-BE" dirty="0" err="1"/>
              <a:t>Comparison</a:t>
            </a:r>
            <a:r>
              <a:rPr lang="nl-BE" dirty="0"/>
              <a:t> of </a:t>
            </a:r>
            <a:r>
              <a:rPr lang="nl-BE" dirty="0" err="1"/>
              <a:t>results</a:t>
            </a:r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46E5A12-5E16-42D9-8B3F-1FA21E071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0982-AF32-415A-A1D9-505CA4CFFD1C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1839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15473-76AE-4E4F-98DB-4D3F3776F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Inflow</a:t>
            </a:r>
            <a:r>
              <a:rPr lang="nl-BE" dirty="0"/>
              <a:t> </a:t>
            </a:r>
            <a:r>
              <a:rPr lang="nl-BE" dirty="0" err="1"/>
              <a:t>profiles</a:t>
            </a:r>
            <a:r>
              <a:rPr lang="nl-BE" dirty="0"/>
              <a:t> – Case 3 (August)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C0B38C87-D448-4FAE-B2C4-98CAC25793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22824" y="1372027"/>
            <a:ext cx="9746352" cy="5302984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7327D4E-35E5-4623-9EBD-24587A988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0982-AF32-415A-A1D9-505CA4CFFD1C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238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FAA634-917C-4C74-BDE8-B821C9466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Results</a:t>
            </a:r>
            <a:r>
              <a:rPr lang="nl-BE" dirty="0"/>
              <a:t> – Case 3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4A6BE91-5AE0-47C5-A1CC-785313EFA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0982-AF32-415A-A1D9-505CA4CFFD1C}" type="slidenum">
              <a:rPr lang="nl-BE" smtClean="0"/>
              <a:t>21</a:t>
            </a:fld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524588B-360D-410E-A707-E3C67AB7849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" y="1409546"/>
            <a:ext cx="8610600" cy="5219853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D583EDA6-01B7-49F4-ADD7-BFD1E79E527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96200" y="-228600"/>
            <a:ext cx="4471987" cy="343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847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5C3E98E-F7E8-44E0-99E5-3E59B35E1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0982-AF32-415A-A1D9-505CA4CFFD1C}" type="slidenum">
              <a:rPr lang="nl-BE" smtClean="0"/>
              <a:t>22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21282900-FA2D-4F3A-BAFB-FE8887CDA8D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4468"/>
            <a:ext cx="12192000" cy="682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096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17C77F-8F41-402D-BB6C-CAACF8E50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540"/>
            <a:ext cx="10515600" cy="1325563"/>
          </a:xfrm>
        </p:spPr>
        <p:txBody>
          <a:bodyPr/>
          <a:lstStyle/>
          <a:p>
            <a:r>
              <a:rPr lang="nl-BE" dirty="0"/>
              <a:t>Next steps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645AB2D2-9EF1-4099-85AF-3DA5D14BC8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BE" dirty="0"/>
                  <a:t>Fit Fuga </a:t>
                </a:r>
                <a:r>
                  <a:rPr lang="nl-BE" dirty="0" err="1"/>
                  <a:t>inflow</a:t>
                </a:r>
                <a:r>
                  <a:rPr lang="nl-BE" dirty="0"/>
                  <a:t> </a:t>
                </a:r>
                <a:r>
                  <a:rPr lang="nl-BE" dirty="0" err="1"/>
                  <a:t>profiles</a:t>
                </a:r>
                <a:r>
                  <a:rPr lang="nl-BE" dirty="0"/>
                  <a:t> (</a:t>
                </a:r>
                <a:r>
                  <a:rPr lang="nl-BE" dirty="0" err="1"/>
                  <a:t>based</a:t>
                </a:r>
                <a:r>
                  <a:rPr lang="nl-BE" dirty="0"/>
                  <a:t> on </a:t>
                </a:r>
                <a14:m>
                  <m:oMath xmlns:m="http://schemas.openxmlformats.org/officeDocument/2006/math">
                    <m:r>
                      <a:rPr lang="nl-B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nl-BE" dirty="0"/>
                  <a:t> </a:t>
                </a:r>
                <a:r>
                  <a:rPr lang="nl-BE" dirty="0" err="1"/>
                  <a:t>and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nl-BE" dirty="0"/>
                  <a:t>)</a:t>
                </a:r>
              </a:p>
              <a:p>
                <a:r>
                  <a:rPr lang="nl-BE" dirty="0"/>
                  <a:t>Fuga </a:t>
                </a:r>
                <a:r>
                  <a:rPr lang="nl-BE" dirty="0" err="1"/>
                  <a:t>superposition</a:t>
                </a:r>
                <a:r>
                  <a:rPr lang="nl-BE" dirty="0"/>
                  <a:t> of single </a:t>
                </a:r>
                <a:r>
                  <a:rPr lang="nl-BE" dirty="0" err="1"/>
                  <a:t>wakes</a:t>
                </a:r>
                <a:endParaRPr lang="nl-BE" dirty="0"/>
              </a:p>
              <a:p>
                <a:r>
                  <a:rPr lang="nl-BE" dirty="0"/>
                  <a:t>LES </a:t>
                </a:r>
                <a:r>
                  <a:rPr lang="nl-BE" dirty="0" err="1"/>
                  <a:t>superposition</a:t>
                </a:r>
                <a:r>
                  <a:rPr lang="nl-BE" dirty="0"/>
                  <a:t> of single </a:t>
                </a:r>
                <a:r>
                  <a:rPr lang="nl-BE" dirty="0" err="1"/>
                  <a:t>wakes</a:t>
                </a:r>
                <a:endParaRPr lang="nl-BE" dirty="0"/>
              </a:p>
              <a:p>
                <a:r>
                  <a:rPr lang="nl-BE" dirty="0" err="1"/>
                  <a:t>Comparison</a:t>
                </a:r>
                <a:r>
                  <a:rPr lang="nl-BE" dirty="0"/>
                  <a:t> </a:t>
                </a:r>
                <a:r>
                  <a:rPr lang="nl-BE" dirty="0" err="1"/>
                  <a:t>with</a:t>
                </a:r>
                <a:r>
                  <a:rPr lang="nl-BE" dirty="0"/>
                  <a:t> Park</a:t>
                </a:r>
              </a:p>
              <a:p>
                <a:endParaRPr lang="nl-BE" dirty="0"/>
              </a:p>
              <a:p>
                <a:r>
                  <a:rPr lang="nl-BE" dirty="0"/>
                  <a:t>Next meeting: </a:t>
                </a:r>
                <a:br>
                  <a:rPr lang="nl-BE" dirty="0"/>
                </a:br>
                <a:r>
                  <a:rPr lang="nl-BE" dirty="0" err="1"/>
                  <a:t>Tuesday</a:t>
                </a:r>
                <a:r>
                  <a:rPr lang="nl-BE" dirty="0"/>
                  <a:t> 8/04 (</a:t>
                </a:r>
                <a:r>
                  <a:rPr lang="nl-BE" dirty="0" err="1"/>
                  <a:t>only</a:t>
                </a:r>
                <a:r>
                  <a:rPr lang="nl-BE" dirty="0"/>
                  <a:t> </a:t>
                </a:r>
                <a:r>
                  <a:rPr lang="nl-BE" dirty="0" err="1"/>
                  <a:t>morning</a:t>
                </a:r>
                <a:r>
                  <a:rPr lang="nl-BE" dirty="0"/>
                  <a:t> </a:t>
                </a:r>
                <a:r>
                  <a:rPr lang="nl-BE" dirty="0" err="1"/>
                  <a:t>possible</a:t>
                </a:r>
                <a:r>
                  <a:rPr lang="nl-BE" dirty="0"/>
                  <a:t> </a:t>
                </a:r>
                <a:r>
                  <a:rPr lang="nl-BE" dirty="0" err="1"/>
                  <a:t>for</a:t>
                </a:r>
                <a:r>
                  <a:rPr lang="nl-BE" dirty="0"/>
                  <a:t> me)</a:t>
                </a:r>
                <a:br>
                  <a:rPr lang="nl-BE" dirty="0"/>
                </a:br>
                <a:r>
                  <a:rPr lang="nl-BE" dirty="0" err="1"/>
                  <a:t>Tuesday</a:t>
                </a:r>
                <a:r>
                  <a:rPr lang="nl-BE" dirty="0"/>
                  <a:t> 15/4 + </a:t>
                </a:r>
                <a:r>
                  <a:rPr lang="nl-BE" dirty="0" err="1"/>
                  <a:t>shifting</a:t>
                </a:r>
                <a:r>
                  <a:rPr lang="nl-BE" dirty="0"/>
                  <a:t> </a:t>
                </a:r>
                <a:r>
                  <a:rPr lang="nl-BE" dirty="0" err="1"/>
                  <a:t>all</a:t>
                </a:r>
                <a:r>
                  <a:rPr lang="nl-BE" dirty="0"/>
                  <a:t> meetings </a:t>
                </a:r>
                <a:r>
                  <a:rPr lang="nl-BE" dirty="0" err="1"/>
                  <a:t>with</a:t>
                </a:r>
                <a:r>
                  <a:rPr lang="nl-BE" dirty="0"/>
                  <a:t> </a:t>
                </a:r>
                <a:r>
                  <a:rPr lang="nl-BE" dirty="0" err="1"/>
                  <a:t>one</a:t>
                </a:r>
                <a:r>
                  <a:rPr lang="nl-BE" dirty="0"/>
                  <a:t> week</a:t>
                </a:r>
              </a:p>
              <a:p>
                <a:endParaRPr lang="nl-BE" dirty="0"/>
              </a:p>
            </p:txBody>
          </p:sp>
        </mc:Choice>
        <mc:Fallback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645AB2D2-9EF1-4099-85AF-3DA5D14BC8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39673ED-63FD-41CE-99BE-AB1C1FB57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0982-AF32-415A-A1D9-505CA4CFFD1C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80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48517-EAA5-4230-9167-0AD402145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Comparison</a:t>
            </a:r>
            <a:r>
              <a:rPr lang="nl-BE" dirty="0"/>
              <a:t> data &amp; Park (Case 1)</a:t>
            </a:r>
          </a:p>
        </p:txBody>
      </p:sp>
      <p:pic>
        <p:nvPicPr>
          <p:cNvPr id="6" name="Tijdelijke aanduiding voor inhoud 5" descr="Afbeelding met tekst, kaart&#10;&#10;Beschrijving is gegenereerd met zeer hoge betrouwbaarheid">
            <a:extLst>
              <a:ext uri="{FF2B5EF4-FFF2-40B4-BE49-F238E27FC236}">
                <a16:creationId xmlns:a16="http://schemas.microsoft.com/office/drawing/2014/main" id="{4C73BB5A-5D12-492E-B2AF-992D505491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3" t="2929" r="8293" b="3630"/>
          <a:stretch/>
        </p:blipFill>
        <p:spPr>
          <a:xfrm>
            <a:off x="1562242" y="1761138"/>
            <a:ext cx="9280579" cy="5096862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FA9C812-EC72-4F84-B13B-1DD5093B9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CCCC-6304-467F-A6CA-707FAFE15990}" type="slidenum">
              <a:rPr lang="nl-BE" smtClean="0"/>
              <a:t>24</a:t>
            </a:fld>
            <a:endParaRPr lang="nl-BE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CA7231C8-548F-442B-AE4C-96145E1F52C4}"/>
              </a:ext>
            </a:extLst>
          </p:cNvPr>
          <p:cNvSpPr txBox="1"/>
          <p:nvPr/>
        </p:nvSpPr>
        <p:spPr>
          <a:xfrm>
            <a:off x="932155" y="1273491"/>
            <a:ext cx="7492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Data at 100m </a:t>
            </a:r>
            <a:r>
              <a:rPr lang="nl-BE" dirty="0" err="1"/>
              <a:t>height</a:t>
            </a:r>
            <a:br>
              <a:rPr lang="nl-BE" dirty="0"/>
            </a:br>
            <a:r>
              <a:rPr lang="nl-BE" dirty="0"/>
              <a:t>Park: </a:t>
            </a:r>
            <a:r>
              <a:rPr lang="nl-BE" dirty="0" err="1"/>
              <a:t>quadratic</a:t>
            </a:r>
            <a:r>
              <a:rPr lang="nl-BE" dirty="0"/>
              <a:t> </a:t>
            </a:r>
            <a:r>
              <a:rPr lang="nl-BE" dirty="0" err="1"/>
              <a:t>superposition</a:t>
            </a:r>
            <a:r>
              <a:rPr lang="nl-BE" dirty="0"/>
              <a:t>,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correction</a:t>
            </a:r>
            <a:r>
              <a:rPr lang="nl-BE" dirty="0"/>
              <a:t> factor </a:t>
            </a:r>
            <a:r>
              <a:rPr lang="nl-BE" dirty="0" err="1"/>
              <a:t>and</a:t>
            </a:r>
            <a:r>
              <a:rPr lang="nl-BE" dirty="0"/>
              <a:t> wake </a:t>
            </a:r>
            <a:r>
              <a:rPr lang="nl-BE" dirty="0" err="1"/>
              <a:t>reflection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67300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07C83-B8EF-487A-8FE1-9A6ED58D8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BEACon - SCADA data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DDA02A7A-0643-4139-9F7A-241953CCE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530350"/>
            <a:ext cx="10515600" cy="4351338"/>
          </a:xfrm>
        </p:spPr>
        <p:txBody>
          <a:bodyPr/>
          <a:lstStyle/>
          <a:p>
            <a:r>
              <a:rPr lang="nl-BE" dirty="0"/>
              <a:t>Case 1: U0=12 m/s</a:t>
            </a:r>
          </a:p>
        </p:txBody>
      </p:sp>
      <p:pic>
        <p:nvPicPr>
          <p:cNvPr id="5" name="Afbeelding 4" descr="Afbeelding met tekst, kaart&#10;&#10;Beschrijving is gegenereerd met zeer hoge betrouwbaarheid">
            <a:extLst>
              <a:ext uri="{FF2B5EF4-FFF2-40B4-BE49-F238E27FC236}">
                <a16:creationId xmlns:a16="http://schemas.microsoft.com/office/drawing/2014/main" id="{CE1F33B1-9700-4D3D-977A-A84F927BA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00" y="0"/>
            <a:ext cx="6223534" cy="6858000"/>
          </a:xfrm>
          <a:prstGeom prst="rect">
            <a:avLst/>
          </a:prstGeom>
        </p:spPr>
      </p:pic>
      <p:pic>
        <p:nvPicPr>
          <p:cNvPr id="7" name="Afbeelding 6" descr="Afbeelding met tekst&#10;&#10;Beschrijving is gegenereerd met zeer hoge betrouwbaarheid">
            <a:extLst>
              <a:ext uri="{FF2B5EF4-FFF2-40B4-BE49-F238E27FC236}">
                <a16:creationId xmlns:a16="http://schemas.microsoft.com/office/drawing/2014/main" id="{53B100F1-F3E8-4615-BC23-9559518963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74" y="2131895"/>
            <a:ext cx="5782826" cy="4564179"/>
          </a:xfrm>
          <a:prstGeom prst="rect">
            <a:avLst/>
          </a:prstGeom>
        </p:spPr>
      </p:pic>
      <p:sp>
        <p:nvSpPr>
          <p:cNvPr id="9" name="Rechthoek 8">
            <a:extLst>
              <a:ext uri="{FF2B5EF4-FFF2-40B4-BE49-F238E27FC236}">
                <a16:creationId xmlns:a16="http://schemas.microsoft.com/office/drawing/2014/main" id="{0386839B-FA84-4F2B-8BEB-3FD101CCAD53}"/>
              </a:ext>
            </a:extLst>
          </p:cNvPr>
          <p:cNvSpPr/>
          <p:nvPr/>
        </p:nvSpPr>
        <p:spPr>
          <a:xfrm>
            <a:off x="9486900" y="66675"/>
            <a:ext cx="238125" cy="67913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365EB50B-B53C-46E3-B0C2-428E91BB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0982-AF32-415A-A1D9-505CA4CFFD1C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6632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Afbeelding met tekst, kaart&#10;&#10;Beschrijving is gegenereerd met zeer hoge betrouwbaarheid">
            <a:extLst>
              <a:ext uri="{FF2B5EF4-FFF2-40B4-BE49-F238E27FC236}">
                <a16:creationId xmlns:a16="http://schemas.microsoft.com/office/drawing/2014/main" id="{CB8CF887-A72C-40DD-9B6C-88D26FC7B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668" y="13923"/>
            <a:ext cx="6215693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0A07C83-B8EF-487A-8FE1-9A6ED58D8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BEACon - SCADA data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DDA02A7A-0643-4139-9F7A-241953CCE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530350"/>
            <a:ext cx="10515600" cy="4351338"/>
          </a:xfrm>
        </p:spPr>
        <p:txBody>
          <a:bodyPr/>
          <a:lstStyle/>
          <a:p>
            <a:r>
              <a:rPr lang="nl-BE" dirty="0"/>
              <a:t>Case 2: U0=9 m/s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0386839B-FA84-4F2B-8BEB-3FD101CCAD53}"/>
              </a:ext>
            </a:extLst>
          </p:cNvPr>
          <p:cNvSpPr/>
          <p:nvPr/>
        </p:nvSpPr>
        <p:spPr>
          <a:xfrm>
            <a:off x="9486900" y="66675"/>
            <a:ext cx="238125" cy="67913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9" descr="Afbeelding met tekst, kaart&#10;&#10;Beschrijving is gegenereerd met zeer hoge betrouwbaarheid">
            <a:extLst>
              <a:ext uri="{FF2B5EF4-FFF2-40B4-BE49-F238E27FC236}">
                <a16:creationId xmlns:a16="http://schemas.microsoft.com/office/drawing/2014/main" id="{FCFE1027-F51A-4D3B-A0C6-180843186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7" y="2303585"/>
            <a:ext cx="5770455" cy="4554415"/>
          </a:xfrm>
          <a:prstGeom prst="rect">
            <a:avLst/>
          </a:prstGeom>
        </p:spPr>
      </p:pic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1033D538-6EF6-454C-BAC4-2F3FC4E4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0982-AF32-415A-A1D9-505CA4CFFD1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30170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Afbeelding met tekst, kaart&#10;&#10;Beschrijving is gegenereerd met zeer hoge betrouwbaarheid">
            <a:extLst>
              <a:ext uri="{FF2B5EF4-FFF2-40B4-BE49-F238E27FC236}">
                <a16:creationId xmlns:a16="http://schemas.microsoft.com/office/drawing/2014/main" id="{BCA5019E-9195-4E7D-8082-C55CA0AFA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654" y="0"/>
            <a:ext cx="6445597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0A07C83-B8EF-487A-8FE1-9A6ED58D8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BEACon - SCADA data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DDA02A7A-0643-4139-9F7A-241953CCE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530350"/>
            <a:ext cx="10515600" cy="4351338"/>
          </a:xfrm>
        </p:spPr>
        <p:txBody>
          <a:bodyPr/>
          <a:lstStyle/>
          <a:p>
            <a:r>
              <a:rPr lang="nl-BE" dirty="0"/>
              <a:t>Case 3: U0=9,7 m/s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0386839B-FA84-4F2B-8BEB-3FD101CCAD53}"/>
              </a:ext>
            </a:extLst>
          </p:cNvPr>
          <p:cNvSpPr/>
          <p:nvPr/>
        </p:nvSpPr>
        <p:spPr>
          <a:xfrm>
            <a:off x="9504490" y="66675"/>
            <a:ext cx="238125" cy="67913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7" name="Afbeelding 6" descr="Afbeelding met tekst, kaart&#10;&#10;Beschrijving is gegenereerd met zeer hoge betrouwbaarheid">
            <a:extLst>
              <a:ext uri="{FF2B5EF4-FFF2-40B4-BE49-F238E27FC236}">
                <a16:creationId xmlns:a16="http://schemas.microsoft.com/office/drawing/2014/main" id="{39DBDD4B-D576-455C-B48A-9240FCD77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" y="2242038"/>
            <a:ext cx="5624594" cy="4439292"/>
          </a:xfrm>
          <a:prstGeom prst="rect">
            <a:avLst/>
          </a:prstGeom>
        </p:spPr>
      </p:pic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AB8C1885-7BBF-496E-BE3B-C5121EDAE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0982-AF32-415A-A1D9-505CA4CFFD1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9725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CD361D-8498-4EEB-BE36-30ABCECFF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Stability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2D6678C7-B246-4AD4-9DA8-F76AC86509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nl-BE" dirty="0">
                    <a:ea typeface="Cambria Math" panose="02040503050406030204" pitchFamily="18" charset="0"/>
                  </a:rPr>
                  <a:t>3 datasets:</a:t>
                </a:r>
              </a:p>
              <a:p>
                <a:pPr lvl="1"/>
                <a:r>
                  <a:rPr lang="en-US" dirty="0"/>
                  <a:t>Satellite data: little good data due to clouds</a:t>
                </a:r>
              </a:p>
              <a:p>
                <a:pPr lvl="1"/>
                <a:r>
                  <a:rPr lang="en-US" dirty="0"/>
                  <a:t>WRF simulations</a:t>
                </a:r>
              </a:p>
              <a:p>
                <a:pPr lvl="2"/>
                <a:r>
                  <a:rPr lang="en-US" dirty="0"/>
                  <a:t>DK-HR (3/01/2017 00:00 – 22/05/2017 23:00)</a:t>
                </a:r>
              </a:p>
              <a:p>
                <a:pPr lvl="2"/>
                <a:r>
                  <a:rPr lang="en-US" dirty="0"/>
                  <a:t>ENTSO-E (1/01/2017 00:00 – 23/06/2017 22:00, 10km resolution)</a:t>
                </a:r>
                <a:endParaRPr lang="nl-BE" dirty="0"/>
              </a:p>
              <a:p>
                <a:r>
                  <a:rPr lang="nl-BE" dirty="0"/>
                  <a:t>Surface Sea </a:t>
                </a:r>
                <a:r>
                  <a:rPr lang="nl-BE" dirty="0" err="1"/>
                  <a:t>Temperature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𝑆𝑆𝑇</m:t>
                    </m:r>
                  </m:oMath>
                </a14:m>
                <a:endParaRPr lang="nl-BE" dirty="0"/>
              </a:p>
              <a:p>
                <a:r>
                  <a:rPr lang="nl-BE" dirty="0" err="1"/>
                  <a:t>Potential</a:t>
                </a:r>
                <a:r>
                  <a:rPr lang="nl-BE" dirty="0"/>
                  <a:t> </a:t>
                </a:r>
                <a:r>
                  <a:rPr lang="nl-BE" dirty="0" err="1"/>
                  <a:t>temperature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r>
                      <a:rPr lang="nl-B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l-BE" dirty="0"/>
                  <a:t>(</a:t>
                </a:r>
                <a:r>
                  <a:rPr lang="nl-BE" dirty="0" err="1"/>
                  <a:t>the</a:t>
                </a:r>
                <a:r>
                  <a:rPr lang="nl-BE" dirty="0"/>
                  <a:t> </a:t>
                </a:r>
                <a:r>
                  <a:rPr lang="nl-BE" dirty="0" err="1"/>
                  <a:t>temperature</a:t>
                </a:r>
                <a:r>
                  <a:rPr lang="nl-BE" dirty="0"/>
                  <a:t> </a:t>
                </a:r>
                <a:r>
                  <a:rPr lang="en-US" dirty="0"/>
                  <a:t>you get if you move an air parcel adiabatically to the surface)</a:t>
                </a:r>
              </a:p>
              <a:p>
                <a:r>
                  <a:rPr lang="en-US" dirty="0"/>
                  <a:t>Temperature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nl-BE" dirty="0"/>
              </a:p>
              <a:p>
                <a:r>
                  <a:rPr lang="nl-BE" dirty="0" err="1"/>
                  <a:t>Pressure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nl-BE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2D6678C7-B246-4AD4-9DA8-F76AC86509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59A52FB-271E-4B46-BA99-A515F5F5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0982-AF32-415A-A1D9-505CA4CFFD1C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147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2C3815-C0AA-448F-9782-B5582D0CF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Stability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B645BE3-EBB4-4F41-8266-C03A4C4E8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346"/>
            <a:ext cx="10515600" cy="4351338"/>
          </a:xfrm>
        </p:spPr>
        <p:txBody>
          <a:bodyPr/>
          <a:lstStyle/>
          <a:p>
            <a:r>
              <a:rPr lang="nl-BE" dirty="0"/>
              <a:t>Well agreement </a:t>
            </a:r>
            <a:r>
              <a:rPr lang="nl-BE" dirty="0" err="1"/>
              <a:t>between</a:t>
            </a:r>
            <a:r>
              <a:rPr lang="nl-BE" dirty="0"/>
              <a:t> </a:t>
            </a:r>
            <a:r>
              <a:rPr lang="nl-BE" dirty="0" err="1"/>
              <a:t>satellite</a:t>
            </a:r>
            <a:r>
              <a:rPr lang="nl-BE" dirty="0"/>
              <a:t> data </a:t>
            </a:r>
            <a:r>
              <a:rPr lang="nl-BE" dirty="0" err="1"/>
              <a:t>and</a:t>
            </a:r>
            <a:r>
              <a:rPr lang="nl-BE" dirty="0"/>
              <a:t> WRF </a:t>
            </a:r>
            <a:r>
              <a:rPr lang="nl-BE" dirty="0" err="1"/>
              <a:t>for</a:t>
            </a:r>
            <a:r>
              <a:rPr lang="nl-BE" dirty="0"/>
              <a:t> SST</a:t>
            </a:r>
          </a:p>
          <a:p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EBA6B3E-3534-45F5-8874-04C84FB63CA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80633" y="1883160"/>
            <a:ext cx="8830733" cy="4745617"/>
          </a:xfrm>
          <a:prstGeom prst="rect">
            <a:avLst/>
          </a:prstGeom>
        </p:spPr>
      </p:pic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508269D-9542-4E4A-86E0-1806CED84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0982-AF32-415A-A1D9-505CA4CFFD1C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1842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E8FB58-AAAE-43BD-AB60-F1D4384FE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Stability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ijdelijke aanduiding voor inhoud 3">
                <a:extLst>
                  <a:ext uri="{FF2B5EF4-FFF2-40B4-BE49-F238E27FC236}">
                    <a16:creationId xmlns:a16="http://schemas.microsoft.com/office/drawing/2014/main" id="{669EC55F-1CE6-4985-B84C-6E6BE9BFB5C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58414280"/>
                  </p:ext>
                </p:extLst>
              </p:nvPr>
            </p:nvGraphicFramePr>
            <p:xfrm>
              <a:off x="838200" y="1922337"/>
              <a:ext cx="10515600" cy="135394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>
                      <a:extLst>
                        <a:ext uri="{9D8B030D-6E8A-4147-A177-3AD203B41FA5}">
                          <a16:colId xmlns:a16="http://schemas.microsoft.com/office/drawing/2014/main" val="1738880846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1850912689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263220294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BE" dirty="0" err="1"/>
                            <a:t>Stable</a:t>
                          </a:r>
                          <a:endParaRPr lang="nl-B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BE" dirty="0"/>
                            <a:t>Neutral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BE" dirty="0" err="1"/>
                            <a:t>Unstable</a:t>
                          </a:r>
                          <a:endParaRPr lang="nl-B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73987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nl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nl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nl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𝑑𝑧</m:t>
                                    </m:r>
                                  </m:den>
                                </m:f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&gt;0</m:t>
                                </m:r>
                              </m:oMath>
                            </m:oMathPara>
                          </a14:m>
                          <a:endParaRPr lang="nl-B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nl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nl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nl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𝑑𝑧</m:t>
                                    </m:r>
                                  </m:den>
                                </m:f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nl-B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nl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nl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nl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𝑑𝑧</m:t>
                                    </m:r>
                                  </m:den>
                                </m:f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&lt;0</m:t>
                                </m:r>
                              </m:oMath>
                            </m:oMathPara>
                          </a14:m>
                          <a:endParaRPr lang="nl-B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72694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nl-B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Γ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nl-BE" b="0" i="0" smtClean="0"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B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nl-B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Γ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nl-BE" b="0" i="0" smtClean="0"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B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sSub>
                                  <m:sSubPr>
                                    <m:ctrlPr>
                                      <a:rPr lang="nl-B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Γ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nl-BE" b="0" i="0" smtClean="0"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B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90846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ijdelijke aanduiding voor inhoud 3">
                <a:extLst>
                  <a:ext uri="{FF2B5EF4-FFF2-40B4-BE49-F238E27FC236}">
                    <a16:creationId xmlns:a16="http://schemas.microsoft.com/office/drawing/2014/main" id="{669EC55F-1CE6-4985-B84C-6E6BE9BFB5C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58414280"/>
                  </p:ext>
                </p:extLst>
              </p:nvPr>
            </p:nvGraphicFramePr>
            <p:xfrm>
              <a:off x="838200" y="1922337"/>
              <a:ext cx="10515600" cy="135394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>
                      <a:extLst>
                        <a:ext uri="{9D8B030D-6E8A-4147-A177-3AD203B41FA5}">
                          <a16:colId xmlns:a16="http://schemas.microsoft.com/office/drawing/2014/main" val="1738880846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1850912689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263220294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BE" dirty="0" err="1"/>
                            <a:t>Stable</a:t>
                          </a:r>
                          <a:endParaRPr lang="nl-B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BE" dirty="0"/>
                            <a:t>Neutral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BE" dirty="0" err="1"/>
                            <a:t>Unstable</a:t>
                          </a:r>
                          <a:endParaRPr lang="nl-B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7398710"/>
                      </a:ext>
                    </a:extLst>
                  </a:tr>
                  <a:tr h="612267">
                    <a:tc>
                      <a:txBody>
                        <a:bodyPr/>
                        <a:lstStyle/>
                        <a:p>
                          <a:endParaRPr lang="nl-BE"/>
                        </a:p>
                      </a:txBody>
                      <a:tcPr>
                        <a:blipFill>
                          <a:blip r:embed="rId2"/>
                          <a:stretch>
                            <a:fillRect l="-174" t="-65347" r="-200870" b="-623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B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65347" r="-100521" b="-623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BE"/>
                        </a:p>
                      </a:txBody>
                      <a:tcPr>
                        <a:blipFill>
                          <a:blip r:embed="rId2"/>
                          <a:stretch>
                            <a:fillRect l="-200348" t="-65347" r="-696" b="-623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72694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nl-BE"/>
                        </a:p>
                      </a:txBody>
                      <a:tcPr>
                        <a:blipFill>
                          <a:blip r:embed="rId2"/>
                          <a:stretch>
                            <a:fillRect l="-174" t="-273770" r="-20087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B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73770" r="-100521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BE"/>
                        </a:p>
                      </a:txBody>
                      <a:tcPr>
                        <a:blipFill>
                          <a:blip r:embed="rId2"/>
                          <a:stretch>
                            <a:fillRect l="-200348" t="-273770" r="-696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908463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jdelijke aanduiding voor inhoud 2">
                <a:extLst>
                  <a:ext uri="{FF2B5EF4-FFF2-40B4-BE49-F238E27FC236}">
                    <a16:creationId xmlns:a16="http://schemas.microsoft.com/office/drawing/2014/main" id="{43470423-7AB1-4126-89D8-4F66E57F1B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429000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>
                        <a:latin typeface="Cambria Math" panose="02040503050406030204" pitchFamily="18" charset="0"/>
                      </a:rPr>
                      <m:t>Γ</m:t>
                    </m:r>
                    <m:r>
                      <a:rPr lang="nl-BE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>
                            <a:latin typeface="Cambria Math" panose="02040503050406030204" pitchFamily="18" charset="0"/>
                          </a:rPr>
                          <m:t>𝑑𝑇</m:t>
                        </m:r>
                      </m:num>
                      <m:den>
                        <m:r>
                          <a:rPr lang="nl-BE">
                            <a:latin typeface="Cambria Math" panose="02040503050406030204" pitchFamily="18" charset="0"/>
                          </a:rPr>
                          <m:t>𝑑𝑧</m:t>
                        </m:r>
                      </m:den>
                    </m:f>
                  </m:oMath>
                </a14:m>
                <a:endParaRPr lang="nl-BE" dirty="0"/>
              </a:p>
              <a:p>
                <a:r>
                  <a:rPr lang="nl-BE" dirty="0" err="1"/>
                  <a:t>Adiabatic</a:t>
                </a:r>
                <a:r>
                  <a:rPr lang="nl-BE" dirty="0"/>
                  <a:t> </a:t>
                </a:r>
                <a:r>
                  <a:rPr lang="nl-BE" dirty="0" err="1"/>
                  <a:t>lapse</a:t>
                </a:r>
                <a:r>
                  <a:rPr lang="nl-BE" dirty="0"/>
                  <a:t> </a:t>
                </a:r>
                <a:r>
                  <a:rPr lang="nl-BE" dirty="0" err="1"/>
                  <a:t>rate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nl-BE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nl-BE">
                        <a:latin typeface="Cambria Math" panose="02040503050406030204" pitchFamily="18" charset="0"/>
                      </a:rPr>
                      <m:t>=0,0098</m:t>
                    </m:r>
                  </m:oMath>
                </a14:m>
                <a:endParaRPr lang="nl-BE" dirty="0"/>
              </a:p>
              <a:p>
                <a14:m>
                  <m:oMath xmlns:m="http://schemas.openxmlformats.org/officeDocument/2006/math">
                    <m:r>
                      <a:rPr lang="nl-BE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nl-BE" dirty="0"/>
                  <a:t> </a:t>
                </a:r>
                <a:r>
                  <a:rPr lang="nl-BE" dirty="0" err="1"/>
                  <a:t>available</a:t>
                </a:r>
                <a:r>
                  <a:rPr lang="nl-BE" dirty="0"/>
                  <a:t>  </a:t>
                </a:r>
                <a:r>
                  <a:rPr lang="nl-BE" dirty="0" err="1"/>
                  <a:t>for</a:t>
                </a:r>
                <a:r>
                  <a:rPr lang="nl-BE" dirty="0"/>
                  <a:t> DK-HR </a:t>
                </a:r>
                <a:r>
                  <a:rPr lang="nl-BE" dirty="0" err="1"/>
                  <a:t>and</a:t>
                </a:r>
                <a:r>
                  <a:rPr lang="nl-BE" dirty="0"/>
                  <a:t> ENTSO-E</a:t>
                </a:r>
              </a:p>
              <a:p>
                <a14:m>
                  <m:oMath xmlns:m="http://schemas.openxmlformats.org/officeDocument/2006/math">
                    <m:r>
                      <a:rPr lang="nl-BE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nl-BE" dirty="0"/>
                  <a:t> </a:t>
                </a:r>
                <a:r>
                  <a:rPr lang="nl-BE" dirty="0" err="1"/>
                  <a:t>available</a:t>
                </a:r>
                <a:r>
                  <a:rPr lang="nl-BE" dirty="0"/>
                  <a:t> </a:t>
                </a:r>
                <a:r>
                  <a:rPr lang="nl-BE" dirty="0" err="1"/>
                  <a:t>for</a:t>
                </a:r>
                <a:r>
                  <a:rPr lang="nl-BE" dirty="0"/>
                  <a:t> DK-HR, </a:t>
                </a:r>
                <a:br>
                  <a:rPr lang="nl-BE" dirty="0"/>
                </a:br>
                <a:r>
                  <a:rPr lang="nl-BE" dirty="0" err="1"/>
                  <a:t>calculation</a:t>
                </a:r>
                <a:r>
                  <a:rPr lang="nl-BE" dirty="0"/>
                  <a:t> </a:t>
                </a:r>
                <a:r>
                  <a:rPr lang="nl-BE" dirty="0" err="1"/>
                  <a:t>for</a:t>
                </a:r>
                <a:r>
                  <a:rPr lang="nl-BE" dirty="0"/>
                  <a:t> ENTSO-E via </a:t>
                </a:r>
                <a14:m>
                  <m:oMath xmlns:m="http://schemas.openxmlformats.org/officeDocument/2006/math">
                    <m:r>
                      <a:rPr lang="nl-BE">
                        <a:latin typeface="Cambria Math" panose="02040503050406030204" pitchFamily="18" charset="0"/>
                      </a:rPr>
                      <m:t>𝜃</m:t>
                    </m:r>
                    <m:r>
                      <a:rPr lang="nl-BE">
                        <a:latin typeface="Cambria Math" panose="02040503050406030204" pitchFamily="18" charset="0"/>
                      </a:rPr>
                      <m:t>=</m:t>
                    </m:r>
                    <m:r>
                      <a:rPr lang="nl-BE">
                        <a:latin typeface="Cambria Math" panose="02040503050406030204" pitchFamily="18" charset="0"/>
                      </a:rPr>
                      <m:t>𝑇</m:t>
                    </m:r>
                    <m:r>
                      <a:rPr lang="nl-BE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nl-B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BE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nl-B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nl-BE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nl-BE">
                            <a:latin typeface="Cambria Math" panose="02040503050406030204" pitchFamily="18" charset="0"/>
                          </a:rPr>
                          <m:t>0,286</m:t>
                        </m:r>
                      </m:sup>
                    </m:sSup>
                  </m:oMath>
                </a14:m>
                <a:r>
                  <a:rPr lang="nl-BE" dirty="0"/>
                  <a:t> </a:t>
                </a:r>
                <a:r>
                  <a:rPr lang="nl-BE" dirty="0" err="1"/>
                  <a:t>with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nl-B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l-BE">
                        <a:latin typeface="Cambria Math" panose="02040503050406030204" pitchFamily="18" charset="0"/>
                      </a:rPr>
                      <m:t>=100000</m:t>
                    </m:r>
                  </m:oMath>
                </a14:m>
                <a:r>
                  <a:rPr lang="nl-BE" dirty="0"/>
                  <a:t> Pa</a:t>
                </a:r>
              </a:p>
            </p:txBody>
          </p:sp>
        </mc:Choice>
        <mc:Fallback xmlns="">
          <p:sp>
            <p:nvSpPr>
              <p:cNvPr id="8" name="Tijdelijke aanduiding voor inhoud 2">
                <a:extLst>
                  <a:ext uri="{FF2B5EF4-FFF2-40B4-BE49-F238E27FC236}">
                    <a16:creationId xmlns:a16="http://schemas.microsoft.com/office/drawing/2014/main" id="{43470423-7AB1-4126-89D8-4F66E57F1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429000"/>
                <a:ext cx="10515600" cy="4351338"/>
              </a:xfrm>
              <a:prstGeom prst="rect">
                <a:avLst/>
              </a:prstGeo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C5006AA-3DAC-4681-85E8-2F772A16A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0982-AF32-415A-A1D9-505CA4CFFD1C}" type="slidenum">
              <a:rPr lang="nl-BE" smtClean="0"/>
              <a:t>8</a:t>
            </a:fld>
            <a:endParaRPr lang="nl-BE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413F2431-A4A8-4977-AD8C-39639DE67D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966" b="7402"/>
          <a:stretch/>
        </p:blipFill>
        <p:spPr>
          <a:xfrm>
            <a:off x="7088570" y="3581717"/>
            <a:ext cx="4748807" cy="188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958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3D8372-D39E-4082-A153-AE5877933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Stability</a:t>
            </a:r>
            <a:endParaRPr lang="nl-BE" dirty="0"/>
          </a:p>
        </p:txBody>
      </p:sp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id="{D579ABC5-398A-4E2E-8B0A-0C30BA49ED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46201" y="1397416"/>
            <a:ext cx="9643532" cy="5286659"/>
          </a:xfrm>
          <a:prstGeom prst="rect">
            <a:avLst/>
          </a:prstGeom>
        </p:spPr>
      </p:pic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2BE37C7-9E7A-4714-84CA-1305F19A9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0982-AF32-415A-A1D9-505CA4CFFD1C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9124380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</TotalTime>
  <Words>364</Words>
  <Application>Microsoft Office PowerPoint</Application>
  <PresentationFormat>Breedbeeld</PresentationFormat>
  <Paragraphs>109</Paragraphs>
  <Slides>24</Slides>
  <Notes>0</Notes>
  <HiddenSlides>4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Kantoorthema</vt:lpstr>
      <vt:lpstr>Meeting 12</vt:lpstr>
      <vt:lpstr>Agenda</vt:lpstr>
      <vt:lpstr>BEACon - SCADA data</vt:lpstr>
      <vt:lpstr>BEACon - SCADA data</vt:lpstr>
      <vt:lpstr>BEACon - SCADA data</vt:lpstr>
      <vt:lpstr>Stability</vt:lpstr>
      <vt:lpstr>Stability</vt:lpstr>
      <vt:lpstr>Stability</vt:lpstr>
      <vt:lpstr>Stability</vt:lpstr>
      <vt:lpstr>Stability</vt:lpstr>
      <vt:lpstr>Stability – Case 1 (January)</vt:lpstr>
      <vt:lpstr>Stability – Case 2 (April)</vt:lpstr>
      <vt:lpstr>Results</vt:lpstr>
      <vt:lpstr>Inflow profiles – Case 1 (January)</vt:lpstr>
      <vt:lpstr>Results – Case 1 (January)</vt:lpstr>
      <vt:lpstr>PowerPoint-presentatie</vt:lpstr>
      <vt:lpstr>Inflow profiles – Case 2 (April)</vt:lpstr>
      <vt:lpstr>Results – Case 2 (April)</vt:lpstr>
      <vt:lpstr>PowerPoint-presentatie</vt:lpstr>
      <vt:lpstr>Inflow profiles – Case 3 (August)</vt:lpstr>
      <vt:lpstr>Results – Case 3</vt:lpstr>
      <vt:lpstr>PowerPoint-presentatie</vt:lpstr>
      <vt:lpstr>Next steps</vt:lpstr>
      <vt:lpstr>Comparison data &amp; Park (Case 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12</dc:title>
  <dc:creator>Ottelien Bossuyt</dc:creator>
  <cp:lastModifiedBy>Ottelien Bossuyt</cp:lastModifiedBy>
  <cp:revision>45</cp:revision>
  <dcterms:created xsi:type="dcterms:W3CDTF">2018-04-18T10:10:48Z</dcterms:created>
  <dcterms:modified xsi:type="dcterms:W3CDTF">2018-05-01T11:42:41Z</dcterms:modified>
</cp:coreProperties>
</file>