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73" r:id="rId15"/>
    <p:sldId id="276" r:id="rId16"/>
    <p:sldId id="279" r:id="rId17"/>
    <p:sldId id="275" r:id="rId18"/>
    <p:sldId id="277" r:id="rId19"/>
    <p:sldId id="280" r:id="rId20"/>
    <p:sldId id="265" r:id="rId21"/>
    <p:sldId id="278" r:id="rId22"/>
    <p:sldId id="281" r:id="rId23"/>
    <p:sldId id="274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13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5-01T12:36:44.49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22948 11183 0</inkml:trace>
  <inkml:trace contextRef="#ctx0" brushRef="#br0" timeOffset="9543.8817">14799 11095 0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88CBD-73A3-4032-AD8D-08D1BC9C54C1}" type="datetimeFigureOut">
              <a:rPr lang="nl-BE" smtClean="0"/>
              <a:t>1/05/2018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B97F-59A8-4889-B056-2585B229E91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433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Case*: </a:t>
            </a:r>
            <a:r>
              <a:rPr lang="nl-BE" dirty="0" err="1"/>
              <a:t>with</a:t>
            </a:r>
            <a:r>
              <a:rPr lang="nl-BE" dirty="0"/>
              <a:t> NM80 wind turbine</a:t>
            </a:r>
          </a:p>
          <a:p>
            <a:r>
              <a:rPr lang="nl-BE" dirty="0"/>
              <a:t>(X): </a:t>
            </a:r>
            <a:r>
              <a:rPr lang="nl-BE" dirty="0" err="1"/>
              <a:t>old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profile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7B97F-59A8-4889-B056-2585B229E91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19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A10C8-B78C-41F3-9197-F4695FC4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C17C58-54D3-48B5-A16B-E40FB23B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5DF309-407F-4FF8-B15A-BCDC856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9277-4749-4323-A0B6-06C7F9BB7466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C4418D-AFDA-4DBA-BAA0-5E6198E6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E373E9-54F2-4386-96A7-934D96CA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88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DD27E-21DA-4F3B-A9AD-EC54433E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AF83D5D-5A20-423D-9AC3-AAAC8769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9655B-CCC1-480D-8E28-076C0225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BF50-F880-49B9-A0B3-5049C22F5200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643A54-8A09-4C19-9B9D-FBF6CF06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BDF0CF-415A-4965-80E3-37CC6D2A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7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B8EB49-8C2C-4C5B-A743-A6B96A364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8EBF01-C372-462A-83EA-9C52D283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27EC08-88EF-45C6-8378-39AABBA7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309D-1AE8-41C8-93FE-E7F8ED42F6FE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A8472E-B928-4FE6-BEEC-02A0B4D2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B19F16-8737-4E92-B6F9-5788FE8E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5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E6757-7D89-4391-96DE-7C978849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D2A494-5236-455A-8914-BD466791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6FD58C-4AD6-4318-A0CC-1665D861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455C-2430-4E41-8007-0EC2FB732D12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8A6BE9-75E2-41D4-AC31-C5E5FED6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8BA1DA-58F7-4A5D-8403-A2DEF133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01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C8A6E-6BC7-4FF2-9158-5F32C661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09D208-7B3D-44D2-BBE2-14AF5C23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211343-A143-4F79-8366-8683803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115F-E9F8-4F3C-BE5D-7C39669C5E3D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9129D6-AA89-467B-8B76-A6CFC19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F6A3DB-3FD0-4D8C-B024-92873F99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91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45CF3-901E-4878-9899-15A1F0AC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D0304C-6B2A-4920-B85E-2637F60C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65A0535-B511-4FFD-A75C-0691BAC89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18F060-5DDE-4F25-8111-9DD719E1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FDFA-E16E-4414-A2EE-02FAFDA5F025}" type="datetime1">
              <a:rPr lang="nl-BE" smtClean="0"/>
              <a:t>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E9865D-5BF6-4FD9-BA80-07BF96C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5E3066-296E-495C-8BFC-7D810CD4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9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65A4-0D6C-40A0-8319-42CD5DBC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8A5AB2-D156-4D0E-8387-5DD89614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73AB4AE-692A-4552-B6BB-81BE4018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066F35-EA08-4705-A769-C829CE08B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351D2D1-D81D-4E39-9F99-EE52787A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4CCB6AC-6740-495E-897D-B1F1CC52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FDDF-0D6F-4476-84E1-5F0F6DE42F21}" type="datetime1">
              <a:rPr lang="nl-BE" smtClean="0"/>
              <a:t>1/05/2018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01AC83-7C00-48A7-AB22-BBC752DB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CDC735C-3F8A-45C1-AB3F-371CC7CC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5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7193E-FD3A-4AD3-BA24-8DF1FF85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A96600-47D5-4A34-9A3D-CA55C6D7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AD-956F-4FFB-A839-6F282D0C7405}" type="datetime1">
              <a:rPr lang="nl-BE" smtClean="0"/>
              <a:t>1/05/2018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4B737A6-145A-40E4-A18F-FD75E6AA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F9284C-7E38-4E30-9314-4CE4188B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424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DB596A8-858A-4508-8DB0-16495C9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12FC-8D31-4F25-A1D3-6E039B9B77AA}" type="datetime1">
              <a:rPr lang="nl-BE" smtClean="0"/>
              <a:t>1/05/2018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3660080-89C4-4506-B05E-E7B7B637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AFC20A-105F-4F5B-A707-C49F3F09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4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4CCB9-48C7-4547-BCFA-82FEB7F4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71F9F0-AD21-4AD9-AADA-F1741885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7053DB-2BBD-4360-B164-88C3CFB8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EB4CED-4406-43FD-98E6-D9F0FBC9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5D9-BC1D-4C53-9BEE-E17725BCC42E}" type="datetime1">
              <a:rPr lang="nl-BE" smtClean="0"/>
              <a:t>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12D60F-DB9C-4BA5-A3F9-C94D3380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F973C6-63D4-4932-A8DC-BA123979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6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93747-B4B9-41DF-B856-808D1BD2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EB8D44-4CC1-4D45-BDAD-23669A290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424838-5D4E-4321-8D83-1124A3FD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1D4D9A-D081-4D18-8554-975236AC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A62-006B-4514-BA55-775252F9F8D9}" type="datetime1">
              <a:rPr lang="nl-BE" smtClean="0"/>
              <a:t>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B55F23-3FA9-4113-B752-56EB634F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9F7CB4-89AC-4E9A-B9C9-ABD6CDA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8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92B7340-5B49-4ECB-AADA-689009BB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2B3D0-38A7-44AB-8BC4-6732A025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E7AB47-C46A-4323-98FA-A0415F9B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272E-90CC-4A0B-99B8-8F38E47A17FA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63341-B4E5-483D-83E8-7481F6B0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22EA5-4195-4ABE-B500-39B8E824C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72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CFD44-AE29-4C0D-8234-67238B306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7CE216-7E51-4679-9B4B-EA6CFAE44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01/05/2018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927B1-26A5-43B3-A01D-759D43C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789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BBFC1-0B95-4328-B646-445A02AE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33CE94E-7224-4A63-8614-C84B96D8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067" y="1265962"/>
            <a:ext cx="9838265" cy="5556741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CACB48C7-B175-4F07-93A5-901128BF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75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B89D8-0537-4E14-8C2E-A636482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r>
              <a:rPr lang="nl-BE" dirty="0"/>
              <a:t> – Case 1 (</a:t>
            </a:r>
            <a:r>
              <a:rPr lang="nl-BE" dirty="0" err="1"/>
              <a:t>January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AB22FA-D3DB-403D-94F0-9AAD961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11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897D84C-3858-49D3-98D0-E70B0467C1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6124" y="1520863"/>
            <a:ext cx="5467880" cy="46026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50C9F34-0C86-452D-AC29-15819FF7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54" y="1471819"/>
            <a:ext cx="5700346" cy="46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CC224-276A-444B-82CB-AFA29221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r>
              <a:rPr lang="nl-BE" dirty="0"/>
              <a:t> – Case 2 (April)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EA5EDC4-97C8-49C4-86D0-C43E3C79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1010"/>
          <a:stretch/>
        </p:blipFill>
        <p:spPr>
          <a:xfrm>
            <a:off x="419100" y="1591733"/>
            <a:ext cx="5676900" cy="4601103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812834-8307-4EE3-8748-C5359E0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D3F792F-A3D5-4CFE-A3A0-C8922210BC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2090" y="1591733"/>
            <a:ext cx="5663589" cy="4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9CD6-84C1-4F88-A9B9-60105C7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6CDAFB-9E67-4A9C-90C4-E4997BAF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BEACon</a:t>
            </a:r>
          </a:p>
          <a:p>
            <a:r>
              <a:rPr lang="nl-BE" dirty="0"/>
              <a:t>LES</a:t>
            </a:r>
          </a:p>
          <a:p>
            <a:r>
              <a:rPr lang="nl-BE" dirty="0"/>
              <a:t>Fuga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54B743-FF9B-477E-B2C6-C42982DD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13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4">
                <a:extLst>
                  <a:ext uri="{FF2B5EF4-FFF2-40B4-BE49-F238E27FC236}">
                    <a16:creationId xmlns:a16="http://schemas.microsoft.com/office/drawing/2014/main" id="{5012A56C-4BFE-477E-BA15-3018CF98A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749843"/>
                  </p:ext>
                </p:extLst>
              </p:nvPr>
            </p:nvGraphicFramePr>
            <p:xfrm>
              <a:off x="1880577" y="4149503"/>
              <a:ext cx="8430846" cy="2117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687">
                      <a:extLst>
                        <a:ext uri="{9D8B030D-6E8A-4147-A177-3AD203B41FA5}">
                          <a16:colId xmlns:a16="http://schemas.microsoft.com/office/drawing/2014/main" val="2096807853"/>
                        </a:ext>
                      </a:extLst>
                    </a:gridCol>
                    <a:gridCol w="1496647">
                      <a:extLst>
                        <a:ext uri="{9D8B030D-6E8A-4147-A177-3AD203B41FA5}">
                          <a16:colId xmlns:a16="http://schemas.microsoft.com/office/drawing/2014/main" val="360540623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678566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83668463"/>
                        </a:ext>
                      </a:extLst>
                    </a:gridCol>
                    <a:gridCol w="1517486">
                      <a:extLst>
                        <a:ext uri="{9D8B030D-6E8A-4147-A177-3AD203B41FA5}">
                          <a16:colId xmlns:a16="http://schemas.microsoft.com/office/drawing/2014/main" val="750720539"/>
                        </a:ext>
                      </a:extLst>
                    </a:gridCol>
                    <a:gridCol w="1494692">
                      <a:extLst>
                        <a:ext uri="{9D8B030D-6E8A-4147-A177-3AD203B41FA5}">
                          <a16:colId xmlns:a16="http://schemas.microsoft.com/office/drawing/2014/main" val="42823870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FUGA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All</a:t>
                          </a:r>
                          <a:r>
                            <a:rPr lang="nl-BE" dirty="0"/>
                            <a:t> cases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Case 1 (JAN)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7730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nl-BE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Neutral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Unstable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DK-HR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ENTSO-E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1,21 .10^(-4)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1,34 .10^(-4)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261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𝑍𝑒𝑡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/150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/150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4,35 .10^(-7)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2,95 .10^(-7)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3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4">
                <a:extLst>
                  <a:ext uri="{FF2B5EF4-FFF2-40B4-BE49-F238E27FC236}">
                    <a16:creationId xmlns:a16="http://schemas.microsoft.com/office/drawing/2014/main" id="{5012A56C-4BFE-477E-BA15-3018CF98A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749843"/>
                  </p:ext>
                </p:extLst>
              </p:nvPr>
            </p:nvGraphicFramePr>
            <p:xfrm>
              <a:off x="1880577" y="4149503"/>
              <a:ext cx="8430846" cy="2117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687">
                      <a:extLst>
                        <a:ext uri="{9D8B030D-6E8A-4147-A177-3AD203B41FA5}">
                          <a16:colId xmlns:a16="http://schemas.microsoft.com/office/drawing/2014/main" val="2096807853"/>
                        </a:ext>
                      </a:extLst>
                    </a:gridCol>
                    <a:gridCol w="1496647">
                      <a:extLst>
                        <a:ext uri="{9D8B030D-6E8A-4147-A177-3AD203B41FA5}">
                          <a16:colId xmlns:a16="http://schemas.microsoft.com/office/drawing/2014/main" val="360540623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678566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83668463"/>
                        </a:ext>
                      </a:extLst>
                    </a:gridCol>
                    <a:gridCol w="1517486">
                      <a:extLst>
                        <a:ext uri="{9D8B030D-6E8A-4147-A177-3AD203B41FA5}">
                          <a16:colId xmlns:a16="http://schemas.microsoft.com/office/drawing/2014/main" val="750720539"/>
                        </a:ext>
                      </a:extLst>
                    </a:gridCol>
                    <a:gridCol w="1494692">
                      <a:extLst>
                        <a:ext uri="{9D8B030D-6E8A-4147-A177-3AD203B41FA5}">
                          <a16:colId xmlns:a16="http://schemas.microsoft.com/office/drawing/2014/main" val="42823870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FUGA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All</a:t>
                          </a:r>
                          <a:r>
                            <a:rPr lang="nl-BE" dirty="0"/>
                            <a:t> cases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Case 1 (JAN)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7730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nl-BE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Neutral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Unstable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DK-HR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ENTSO-E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503" t="-209836" r="-597487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1,21 .10^(-4)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1,34 .10^(-4)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261428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81731" r="-597487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81731" r="-324775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99552" t="-181731" r="-223318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4,35 .10^(-7)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2,95 .10^(-7)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3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kstvak 5">
            <a:extLst>
              <a:ext uri="{FF2B5EF4-FFF2-40B4-BE49-F238E27FC236}">
                <a16:creationId xmlns:a16="http://schemas.microsoft.com/office/drawing/2014/main" id="{D685957B-4350-4E04-A210-B0E671CE9BA6}"/>
              </a:ext>
            </a:extLst>
          </p:cNvPr>
          <p:cNvSpPr txBox="1"/>
          <p:nvPr/>
        </p:nvSpPr>
        <p:spPr>
          <a:xfrm>
            <a:off x="7901354" y="2769787"/>
            <a:ext cx="429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Case 1 (JAN) via Fuga:</a:t>
            </a:r>
          </a:p>
          <a:p>
            <a:pPr marL="285750" indent="-285750">
              <a:buFontTx/>
              <a:buChar char="-"/>
            </a:pPr>
            <a:r>
              <a:rPr lang="nl-BE" dirty="0"/>
              <a:t>U0=11,97 m/s at 106 m</a:t>
            </a:r>
          </a:p>
          <a:p>
            <a:pPr marL="285750" indent="-285750">
              <a:buFontTx/>
              <a:buChar char="-"/>
            </a:pPr>
            <a:r>
              <a:rPr lang="nl-BE" dirty="0"/>
              <a:t>T at 10 m</a:t>
            </a:r>
          </a:p>
          <a:p>
            <a:pPr marL="285750" indent="-285750">
              <a:buFontTx/>
              <a:buChar char="-"/>
            </a:pPr>
            <a:r>
              <a:rPr lang="nl-BE" dirty="0"/>
              <a:t>T at 100 m</a:t>
            </a:r>
          </a:p>
        </p:txBody>
      </p:sp>
    </p:spTree>
    <p:extLst>
      <p:ext uri="{BB962C8B-B14F-4D97-AF65-F5344CB8AC3E}">
        <p14:creationId xmlns:p14="http://schemas.microsoft.com/office/powerpoint/2010/main" val="33148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B1C8F-FE72-43D4-9E6C-2224BEB8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– Case 1 (</a:t>
            </a:r>
            <a:r>
              <a:rPr lang="nl-BE" dirty="0" err="1"/>
              <a:t>January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D3EED6-BE96-4857-8451-F54FFC41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B504A7-8659-4B30-92C9-05E5D63A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225" y="1336872"/>
            <a:ext cx="9982200" cy="55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2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2FFE42A-0814-435D-ACD6-0590A668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1600"/>
            <a:ext cx="9382125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997A4F-38D7-49A3-B78F-11315E36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– Case 1 (</a:t>
            </a:r>
            <a:r>
              <a:rPr lang="nl-BE" dirty="0" err="1"/>
              <a:t>January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2849F4-3B34-4A07-A9BB-0C360A4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F384960-6021-4107-BC97-BBF557FA3D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0924" y="-149225"/>
            <a:ext cx="4829175" cy="36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6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C71F7E-3966-4169-AD91-5A09C170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943C7C-59C8-42DD-9E9C-A3C1F69E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435"/>
            <a:ext cx="12192000" cy="68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F560-F2B9-465C-B169-E336878D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– Case 2 (April)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239A1D-4ACF-4565-8307-8CC6979F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17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603F53A-0164-4F65-A534-14D4C630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0150" y="1298172"/>
            <a:ext cx="10153650" cy="54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E8B12-72E6-4F27-8A86-72808707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– Case 2 (April)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265756-9422-4283-B6F0-631E7CD8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500933-FC3C-4C7E-A3FA-5C107467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" y="1714500"/>
            <a:ext cx="8248650" cy="49625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DFFC9CA-B2E9-4D0A-A3D6-D780116A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0475" y="-52635"/>
            <a:ext cx="45148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B08D9F-1AE8-48B0-9425-DDEC8A86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35EA4A9-94A9-4364-A003-1982E0DB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1265"/>
            <a:ext cx="12192000" cy="6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9038A-DAC1-4F31-969C-E559C6D9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559AD6-E73A-4B70-BD67-105C0152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BEACon – SCADA data</a:t>
            </a:r>
          </a:p>
          <a:p>
            <a:r>
              <a:rPr lang="nl-BE" dirty="0" err="1"/>
              <a:t>Stability</a:t>
            </a:r>
            <a:endParaRPr lang="nl-BE" dirty="0"/>
          </a:p>
          <a:p>
            <a:r>
              <a:rPr lang="nl-BE" dirty="0" err="1"/>
              <a:t>Comparison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6E5A12-5E16-42D9-8B3F-1FA21E0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83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15473-76AE-4E4F-98DB-4D3F377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– Case 3 (August)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38C87-D448-4FAE-B2C4-98CAC257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2824" y="1372027"/>
            <a:ext cx="9746352" cy="5302984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327D4E-35E5-4623-9EBD-24587A9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23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AA634-917C-4C74-BDE8-B821C94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– Case 3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A6BE91-5AE0-47C5-A1CC-785313EF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524588B-360D-410E-A707-E3C67AB7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1409546"/>
            <a:ext cx="8610600" cy="521985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583EDA6-01B7-49F4-ADD7-BFD1E79E52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6200" y="-228600"/>
            <a:ext cx="4471987" cy="34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4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C3E98E-F7E8-44E0-99E5-3E59B35E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282900-FA2D-4F3A-BAFB-FE8887CD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468"/>
            <a:ext cx="12192000" cy="68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7C77F-8F41-402D-BB6C-CAACF8E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nl-BE" dirty="0"/>
              <a:t>Next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45AB2D2-9EF1-4099-85AF-3DA5D14BC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Fit Fuga </a:t>
                </a:r>
                <a:r>
                  <a:rPr lang="nl-BE" dirty="0" err="1"/>
                  <a:t>inflow</a:t>
                </a:r>
                <a:r>
                  <a:rPr lang="nl-BE" dirty="0"/>
                  <a:t> </a:t>
                </a:r>
                <a:r>
                  <a:rPr lang="nl-BE" dirty="0" err="1"/>
                  <a:t>profiles</a:t>
                </a:r>
                <a:r>
                  <a:rPr lang="nl-BE" dirty="0"/>
                  <a:t> (</a:t>
                </a:r>
                <a:r>
                  <a:rPr lang="nl-BE" dirty="0" err="1"/>
                  <a:t>based</a:t>
                </a:r>
                <a:r>
                  <a:rPr lang="nl-BE" dirty="0"/>
                  <a:t> on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nl-BE" dirty="0"/>
                  <a:t>)</a:t>
                </a:r>
              </a:p>
              <a:p>
                <a:r>
                  <a:rPr lang="nl-BE" dirty="0"/>
                  <a:t>Fuga </a:t>
                </a:r>
                <a:r>
                  <a:rPr lang="nl-BE" dirty="0" err="1"/>
                  <a:t>superposition</a:t>
                </a:r>
                <a:r>
                  <a:rPr lang="nl-BE" dirty="0"/>
                  <a:t> of single </a:t>
                </a:r>
                <a:r>
                  <a:rPr lang="nl-BE" dirty="0" err="1"/>
                  <a:t>wakes</a:t>
                </a:r>
                <a:endParaRPr lang="nl-BE" dirty="0"/>
              </a:p>
              <a:p>
                <a:r>
                  <a:rPr lang="nl-BE" dirty="0"/>
                  <a:t>LES </a:t>
                </a:r>
                <a:r>
                  <a:rPr lang="nl-BE" dirty="0" err="1"/>
                  <a:t>superposition</a:t>
                </a:r>
                <a:r>
                  <a:rPr lang="nl-BE" dirty="0"/>
                  <a:t> of single </a:t>
                </a:r>
                <a:r>
                  <a:rPr lang="nl-BE" dirty="0" err="1"/>
                  <a:t>wakes</a:t>
                </a:r>
                <a:endParaRPr lang="nl-BE" dirty="0"/>
              </a:p>
              <a:p>
                <a:r>
                  <a:rPr lang="nl-BE" dirty="0" err="1"/>
                  <a:t>Comparison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Park</a:t>
                </a:r>
              </a:p>
              <a:p>
                <a:endParaRPr lang="nl-BE" dirty="0"/>
              </a:p>
              <a:p>
                <a:r>
                  <a:rPr lang="nl-BE" dirty="0"/>
                  <a:t>Next meeting: </a:t>
                </a:r>
                <a:br>
                  <a:rPr lang="nl-BE" dirty="0"/>
                </a:br>
                <a:r>
                  <a:rPr lang="nl-BE" dirty="0" err="1"/>
                  <a:t>Tuesday</a:t>
                </a:r>
                <a:r>
                  <a:rPr lang="nl-BE" dirty="0"/>
                  <a:t> 8/04 (</a:t>
                </a:r>
                <a:r>
                  <a:rPr lang="nl-BE" dirty="0" err="1"/>
                  <a:t>only</a:t>
                </a:r>
                <a:r>
                  <a:rPr lang="nl-BE" dirty="0"/>
                  <a:t> </a:t>
                </a:r>
                <a:r>
                  <a:rPr lang="nl-BE" dirty="0" err="1"/>
                  <a:t>morning</a:t>
                </a:r>
                <a:r>
                  <a:rPr lang="nl-BE" dirty="0"/>
                  <a:t> </a:t>
                </a:r>
                <a:r>
                  <a:rPr lang="nl-BE" dirty="0" err="1"/>
                  <a:t>possible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me)</a:t>
                </a:r>
                <a:br>
                  <a:rPr lang="nl-BE" dirty="0"/>
                </a:br>
                <a:r>
                  <a:rPr lang="nl-BE" dirty="0" err="1"/>
                  <a:t>Tuesday</a:t>
                </a:r>
                <a:r>
                  <a:rPr lang="nl-BE" dirty="0"/>
                  <a:t> 15/4 + </a:t>
                </a:r>
                <a:r>
                  <a:rPr lang="nl-BE" dirty="0" err="1"/>
                  <a:t>shifting</a:t>
                </a:r>
                <a:r>
                  <a:rPr lang="nl-BE" dirty="0"/>
                  <a:t> </a:t>
                </a:r>
                <a:r>
                  <a:rPr lang="nl-BE" dirty="0" err="1"/>
                  <a:t>all</a:t>
                </a:r>
                <a:r>
                  <a:rPr lang="nl-BE" dirty="0"/>
                  <a:t> meetings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one</a:t>
                </a:r>
                <a:r>
                  <a:rPr lang="nl-BE" dirty="0"/>
                  <a:t> week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45AB2D2-9EF1-4099-85AF-3DA5D14BC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9673ED-63FD-41CE-99BE-AB1C1FB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23</a:t>
            </a:fld>
            <a:endParaRPr lang="nl-B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ABCB76C4-D1B5-4EDC-9280-C847E1824133}"/>
                  </a:ext>
                </a:extLst>
              </p14:cNvPr>
              <p14:cNvContentPartPr/>
              <p14:nvPr/>
            </p14:nvContentPartPr>
            <p14:xfrm>
              <a:off x="5327640" y="3994200"/>
              <a:ext cx="2934000" cy="3204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ABCB76C4-D1B5-4EDC-9280-C847E18241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8280" y="3984840"/>
                <a:ext cx="295272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08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56630-E830-4812-8B4C-EF2C0262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meetings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F3B84-1300-465E-9DBA-DFF96A8C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Wednesday</a:t>
            </a:r>
            <a:r>
              <a:rPr lang="nl-BE" dirty="0"/>
              <a:t> 16/05 at 14:00</a:t>
            </a:r>
          </a:p>
          <a:p>
            <a:r>
              <a:rPr lang="nl-BE" dirty="0" err="1"/>
              <a:t>Monday</a:t>
            </a:r>
            <a:r>
              <a:rPr lang="nl-BE" dirty="0"/>
              <a:t> 28/08 at 14:30</a:t>
            </a:r>
          </a:p>
          <a:p>
            <a:endParaRPr lang="nl-BE" dirty="0"/>
          </a:p>
          <a:p>
            <a:r>
              <a:rPr lang="nl-BE" dirty="0"/>
              <a:t>Thesis </a:t>
            </a:r>
            <a:r>
              <a:rPr lang="nl-BE" dirty="0" err="1"/>
              <a:t>defence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13th </a:t>
            </a:r>
            <a:r>
              <a:rPr lang="nl-BE" dirty="0" err="1"/>
              <a:t>and</a:t>
            </a:r>
            <a:r>
              <a:rPr lang="nl-BE" dirty="0"/>
              <a:t> 16th of August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6F9B8F-D388-4350-A038-B90470A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6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645D6-5C5A-4101-A748-094A119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big 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95E0D6-6BFF-41DD-8E6D-5A74C6D2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212"/>
            <a:ext cx="10515600" cy="49657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Single wake superposition</a:t>
            </a:r>
          </a:p>
          <a:p>
            <a:pPr lvl="1"/>
            <a:r>
              <a:rPr lang="en-GB" dirty="0"/>
              <a:t>LES</a:t>
            </a:r>
          </a:p>
          <a:p>
            <a:pPr lvl="1"/>
            <a:r>
              <a:rPr lang="en-GB" dirty="0" err="1"/>
              <a:t>Fuga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Comparison</a:t>
            </a:r>
          </a:p>
          <a:p>
            <a:pPr lvl="1"/>
            <a:r>
              <a:rPr lang="en-GB" dirty="0"/>
              <a:t>Datasets</a:t>
            </a:r>
          </a:p>
          <a:p>
            <a:pPr lvl="2"/>
            <a:r>
              <a:rPr lang="en-GB" dirty="0"/>
              <a:t>BEACon </a:t>
            </a:r>
          </a:p>
          <a:p>
            <a:pPr lvl="2"/>
            <a:r>
              <a:rPr lang="en-GB" dirty="0"/>
              <a:t>LES: full wake + LES superposition </a:t>
            </a:r>
          </a:p>
          <a:p>
            <a:pPr lvl="2"/>
            <a:r>
              <a:rPr lang="en-GB" dirty="0"/>
              <a:t>Park </a:t>
            </a:r>
          </a:p>
          <a:p>
            <a:pPr lvl="2"/>
            <a:r>
              <a:rPr lang="en-GB" dirty="0" err="1"/>
              <a:t>Fuga</a:t>
            </a:r>
            <a:r>
              <a:rPr lang="en-GB" dirty="0"/>
              <a:t>: full wake + </a:t>
            </a:r>
            <a:r>
              <a:rPr lang="en-GB" dirty="0" err="1"/>
              <a:t>Fuga</a:t>
            </a:r>
            <a:r>
              <a:rPr lang="en-GB" dirty="0"/>
              <a:t> superposition</a:t>
            </a:r>
          </a:p>
          <a:p>
            <a:pPr lvl="1"/>
            <a:r>
              <a:rPr lang="en-GB" dirty="0"/>
              <a:t>Focus on</a:t>
            </a:r>
          </a:p>
          <a:p>
            <a:pPr lvl="2"/>
            <a:r>
              <a:rPr lang="en-GB" dirty="0"/>
              <a:t>Horizontal profiles + maximum deficit</a:t>
            </a:r>
          </a:p>
          <a:p>
            <a:pPr lvl="2"/>
            <a:r>
              <a:rPr lang="en-GB" dirty="0"/>
              <a:t>Wake boundary</a:t>
            </a:r>
          </a:p>
          <a:p>
            <a:pPr lvl="2"/>
            <a:r>
              <a:rPr lang="en-GB" dirty="0"/>
              <a:t>Wake recovery (streamwise line)</a:t>
            </a:r>
          </a:p>
          <a:p>
            <a:pPr lvl="2"/>
            <a:r>
              <a:rPr lang="en-GB" dirty="0"/>
              <a:t>Case 2: wake change upstream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778181-80EC-43C8-891B-A6E0D3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E250E06-2D7E-46BC-85AB-C1BB97B6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30453"/>
              </p:ext>
            </p:extLst>
          </p:nvPr>
        </p:nvGraphicFramePr>
        <p:xfrm>
          <a:off x="6696075" y="2822575"/>
          <a:ext cx="5000625" cy="2006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07">
                  <a:extLst>
                    <a:ext uri="{9D8B030D-6E8A-4147-A177-3AD203B41FA5}">
                      <a16:colId xmlns:a16="http://schemas.microsoft.com/office/drawing/2014/main" val="19171384"/>
                    </a:ext>
                  </a:extLst>
                </a:gridCol>
                <a:gridCol w="642204">
                  <a:extLst>
                    <a:ext uri="{9D8B030D-6E8A-4147-A177-3AD203B41FA5}">
                      <a16:colId xmlns:a16="http://schemas.microsoft.com/office/drawing/2014/main" val="1631850660"/>
                    </a:ext>
                  </a:extLst>
                </a:gridCol>
                <a:gridCol w="625078">
                  <a:extLst>
                    <a:ext uri="{9D8B030D-6E8A-4147-A177-3AD203B41FA5}">
                      <a16:colId xmlns:a16="http://schemas.microsoft.com/office/drawing/2014/main" val="3728528734"/>
                    </a:ext>
                  </a:extLst>
                </a:gridCol>
                <a:gridCol w="693580">
                  <a:extLst>
                    <a:ext uri="{9D8B030D-6E8A-4147-A177-3AD203B41FA5}">
                      <a16:colId xmlns:a16="http://schemas.microsoft.com/office/drawing/2014/main" val="1021103892"/>
                    </a:ext>
                  </a:extLst>
                </a:gridCol>
                <a:gridCol w="796332">
                  <a:extLst>
                    <a:ext uri="{9D8B030D-6E8A-4147-A177-3AD203B41FA5}">
                      <a16:colId xmlns:a16="http://schemas.microsoft.com/office/drawing/2014/main" val="1887195872"/>
                    </a:ext>
                  </a:extLst>
                </a:gridCol>
                <a:gridCol w="959024">
                  <a:extLst>
                    <a:ext uri="{9D8B030D-6E8A-4147-A177-3AD203B41FA5}">
                      <a16:colId xmlns:a16="http://schemas.microsoft.com/office/drawing/2014/main" val="3283825400"/>
                    </a:ext>
                  </a:extLst>
                </a:gridCol>
              </a:tblGrid>
              <a:tr h="525617"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Case* 14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Case* 11,2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90862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BEACon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132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37118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28402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Fuga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8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01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645D6-5C5A-4101-A748-094A119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big 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95E0D6-6BFF-41DD-8E6D-5A74C6D2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212"/>
            <a:ext cx="10515600" cy="49657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/>
              <a:t>Conclusions</a:t>
            </a:r>
          </a:p>
          <a:p>
            <a:pPr lvl="1"/>
            <a:r>
              <a:rPr lang="en-GB" dirty="0"/>
              <a:t>Comparison</a:t>
            </a:r>
          </a:p>
          <a:p>
            <a:pPr lvl="1"/>
            <a:r>
              <a:rPr lang="en-GB" dirty="0"/>
              <a:t>Is superposition the bottle neck or the uncertainties in the data?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Writing (continuously)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Update literature study/midterm report</a:t>
            </a:r>
          </a:p>
          <a:p>
            <a:pPr marL="514350" indent="-514350">
              <a:buFont typeface="+mj-lt"/>
              <a:buAutoNum type="arabicPeriod" startAt="3"/>
            </a:pPr>
            <a:endParaRPr lang="en-GB" dirty="0"/>
          </a:p>
          <a:p>
            <a:pPr marL="514350" indent="-514350">
              <a:buFont typeface="+mj-lt"/>
              <a:buAutoNum type="arabicPeriod" startAt="3"/>
            </a:pPr>
            <a:endParaRPr lang="en-GB" dirty="0"/>
          </a:p>
          <a:p>
            <a:pPr lvl="2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778181-80EC-43C8-891B-A6E0D3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14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07C83-B8EF-487A-8FE1-9A6ED58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- SCADA data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DDA02A7A-0643-4139-9F7A-241953CC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30350"/>
            <a:ext cx="10515600" cy="4351338"/>
          </a:xfrm>
        </p:spPr>
        <p:txBody>
          <a:bodyPr/>
          <a:lstStyle/>
          <a:p>
            <a:r>
              <a:rPr lang="nl-BE" dirty="0"/>
              <a:t>Case 1: U0=12 m/s</a:t>
            </a:r>
          </a:p>
        </p:txBody>
      </p:sp>
      <p:pic>
        <p:nvPicPr>
          <p:cNvPr id="5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CE1F33B1-9700-4D3D-977A-A84F927BA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0"/>
            <a:ext cx="6223534" cy="6858000"/>
          </a:xfrm>
          <a:prstGeom prst="rect">
            <a:avLst/>
          </a:prstGeom>
        </p:spPr>
      </p:pic>
      <p:pic>
        <p:nvPicPr>
          <p:cNvPr id="7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53B100F1-F3E8-4615-BC23-955951896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4" y="2131895"/>
            <a:ext cx="5782826" cy="456417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0386839B-FA84-4F2B-8BEB-3FD101CCAD53}"/>
              </a:ext>
            </a:extLst>
          </p:cNvPr>
          <p:cNvSpPr/>
          <p:nvPr/>
        </p:nvSpPr>
        <p:spPr>
          <a:xfrm>
            <a:off x="9486900" y="66675"/>
            <a:ext cx="238125" cy="679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5EB50B-B53C-46E3-B0C2-428E91BB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6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CB8CF887-A72C-40DD-9B6C-88D26FC7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68" y="13923"/>
            <a:ext cx="621569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A07C83-B8EF-487A-8FE1-9A6ED58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- SCADA data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DDA02A7A-0643-4139-9F7A-241953CC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30350"/>
            <a:ext cx="10515600" cy="4351338"/>
          </a:xfrm>
        </p:spPr>
        <p:txBody>
          <a:bodyPr/>
          <a:lstStyle/>
          <a:p>
            <a:r>
              <a:rPr lang="nl-BE" dirty="0"/>
              <a:t>Case 2: U0=9 m/s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386839B-FA84-4F2B-8BEB-3FD101CCAD53}"/>
              </a:ext>
            </a:extLst>
          </p:cNvPr>
          <p:cNvSpPr/>
          <p:nvPr/>
        </p:nvSpPr>
        <p:spPr>
          <a:xfrm>
            <a:off x="9486900" y="66675"/>
            <a:ext cx="238125" cy="679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FCFE1027-F51A-4D3B-A0C6-180843186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" y="2303585"/>
            <a:ext cx="5770455" cy="4554415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033D538-6EF6-454C-BAC4-2F3FC4E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017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BCA5019E-9195-4E7D-8082-C55CA0AFA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54" y="0"/>
            <a:ext cx="644559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A07C83-B8EF-487A-8FE1-9A6ED58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- SCADA data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DDA02A7A-0643-4139-9F7A-241953CC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30350"/>
            <a:ext cx="10515600" cy="4351338"/>
          </a:xfrm>
        </p:spPr>
        <p:txBody>
          <a:bodyPr/>
          <a:lstStyle/>
          <a:p>
            <a:r>
              <a:rPr lang="nl-BE" dirty="0"/>
              <a:t>Case 3: U0=9,7 m/s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386839B-FA84-4F2B-8BEB-3FD101CCAD53}"/>
              </a:ext>
            </a:extLst>
          </p:cNvPr>
          <p:cNvSpPr/>
          <p:nvPr/>
        </p:nvSpPr>
        <p:spPr>
          <a:xfrm>
            <a:off x="9504490" y="66675"/>
            <a:ext cx="238125" cy="679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39DBDD4B-D576-455C-B48A-9240FCD77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" y="2242038"/>
            <a:ext cx="5624594" cy="443929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B8C1885-7BBF-496E-BE3B-C5121ED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72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D361D-8498-4EEB-BE36-30ABCECF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D6678C7-B246-4AD4-9DA8-F76AC8650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BE" dirty="0">
                    <a:ea typeface="Cambria Math" panose="02040503050406030204" pitchFamily="18" charset="0"/>
                  </a:rPr>
                  <a:t>3 datasets:</a:t>
                </a:r>
              </a:p>
              <a:p>
                <a:pPr lvl="1"/>
                <a:r>
                  <a:rPr lang="en-US" dirty="0"/>
                  <a:t>Satellite data: little good data due to clouds</a:t>
                </a:r>
              </a:p>
              <a:p>
                <a:pPr lvl="1"/>
                <a:r>
                  <a:rPr lang="en-US" dirty="0"/>
                  <a:t>WRF simulations</a:t>
                </a:r>
              </a:p>
              <a:p>
                <a:pPr lvl="2"/>
                <a:r>
                  <a:rPr lang="en-US" dirty="0"/>
                  <a:t>DK-HR (3/01/2017 00:00 – 22/05/2017 23:00)</a:t>
                </a:r>
              </a:p>
              <a:p>
                <a:pPr lvl="2"/>
                <a:r>
                  <a:rPr lang="en-US" dirty="0"/>
                  <a:t>ENTSO-E (1/01/2017 00:00 – 23/06/2017 22:00, 10km resolution)</a:t>
                </a:r>
                <a:endParaRPr lang="nl-BE" dirty="0"/>
              </a:p>
              <a:p>
                <a:r>
                  <a:rPr lang="nl-BE" dirty="0"/>
                  <a:t>Surface Sea </a:t>
                </a:r>
                <a:r>
                  <a:rPr lang="nl-BE" dirty="0" err="1"/>
                  <a:t>Temperature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𝑆𝑆𝑇</m:t>
                    </m:r>
                  </m:oMath>
                </a14:m>
                <a:endParaRPr lang="nl-BE" dirty="0"/>
              </a:p>
              <a:p>
                <a:r>
                  <a:rPr lang="nl-BE" dirty="0" err="1"/>
                  <a:t>Potential</a:t>
                </a:r>
                <a:r>
                  <a:rPr lang="nl-BE" dirty="0"/>
                  <a:t> </a:t>
                </a:r>
                <a:r>
                  <a:rPr lang="nl-BE" dirty="0" err="1"/>
                  <a:t>temperature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(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temperature</a:t>
                </a:r>
                <a:r>
                  <a:rPr lang="nl-BE" dirty="0"/>
                  <a:t> </a:t>
                </a:r>
                <a:r>
                  <a:rPr lang="en-US" dirty="0"/>
                  <a:t>you get if you move an air parcel adiabatically to the surface)</a:t>
                </a:r>
              </a:p>
              <a:p>
                <a:r>
                  <a:rPr lang="en-US" dirty="0"/>
                  <a:t>Temperature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nl-BE" dirty="0"/>
              </a:p>
              <a:p>
                <a:r>
                  <a:rPr lang="nl-BE" dirty="0" err="1"/>
                  <a:t>Pressure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BE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D6678C7-B246-4AD4-9DA8-F76AC8650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A52FB-271E-4B46-BA99-A515F5F5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1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C3815-C0AA-448F-9782-B5582D0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645BE3-EBB4-4F41-8266-C03A4C4E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6"/>
            <a:ext cx="10515600" cy="4351338"/>
          </a:xfrm>
        </p:spPr>
        <p:txBody>
          <a:bodyPr/>
          <a:lstStyle/>
          <a:p>
            <a:r>
              <a:rPr lang="nl-BE" dirty="0"/>
              <a:t>Well agreement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satellite</a:t>
            </a:r>
            <a:r>
              <a:rPr lang="nl-BE" dirty="0"/>
              <a:t> data </a:t>
            </a:r>
            <a:r>
              <a:rPr lang="nl-BE" dirty="0" err="1"/>
              <a:t>and</a:t>
            </a:r>
            <a:r>
              <a:rPr lang="nl-BE" dirty="0"/>
              <a:t> WRF </a:t>
            </a:r>
            <a:r>
              <a:rPr lang="nl-BE" dirty="0" err="1"/>
              <a:t>for</a:t>
            </a:r>
            <a:r>
              <a:rPr lang="nl-BE" dirty="0"/>
              <a:t> SST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EBA6B3E-3534-45F5-8874-04C84FB6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633" y="1883160"/>
            <a:ext cx="8830733" cy="4745617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08269D-9542-4E4A-86E0-1806CED8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84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FB58-AAAE-43BD-AB60-F1D4384F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669EC55F-1CE6-4985-B84C-6E6BE9BFB5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8414280"/>
                  </p:ext>
                </p:extLst>
              </p:nvPr>
            </p:nvGraphicFramePr>
            <p:xfrm>
              <a:off x="838200" y="1922337"/>
              <a:ext cx="10515600" cy="13539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73888084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5091268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632202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Stable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Neutral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Unstable</a:t>
                          </a:r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398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7269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nl-BE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nl-BE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nl-BE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084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669EC55F-1CE6-4985-B84C-6E6BE9BFB5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8414280"/>
                  </p:ext>
                </p:extLst>
              </p:nvPr>
            </p:nvGraphicFramePr>
            <p:xfrm>
              <a:off x="838200" y="1922337"/>
              <a:ext cx="10515600" cy="13539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73888084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5091268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632202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Stable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Neutral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Unstable</a:t>
                          </a:r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398710"/>
                      </a:ext>
                    </a:extLst>
                  </a:tr>
                  <a:tr h="612267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74" t="-65347" r="-200870" b="-62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5347" r="-100521" b="-62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65347" r="-696" b="-62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269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73770" r="-2008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3770" r="-10052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73770" r="-69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0846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43470423-7AB1-4126-89D8-4F66E57F1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290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Γ</m:t>
                    </m:r>
                    <m:r>
                      <a:rPr lang="nl-BE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nl-BE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nl-BE" dirty="0"/>
              </a:p>
              <a:p>
                <a:r>
                  <a:rPr lang="nl-BE" dirty="0" err="1"/>
                  <a:t>Adiabatic</a:t>
                </a:r>
                <a:r>
                  <a:rPr lang="nl-BE" dirty="0"/>
                  <a:t> </a:t>
                </a:r>
                <a:r>
                  <a:rPr lang="nl-BE" dirty="0" err="1"/>
                  <a:t>lapse</a:t>
                </a:r>
                <a:r>
                  <a:rPr lang="nl-BE" dirty="0"/>
                  <a:t> </a:t>
                </a:r>
                <a:r>
                  <a:rPr lang="nl-BE" dirty="0" err="1"/>
                  <a:t>rate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nl-BE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BE">
                        <a:latin typeface="Cambria Math" panose="02040503050406030204" pitchFamily="18" charset="0"/>
                      </a:rPr>
                      <m:t>=0,0098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available</a:t>
                </a:r>
                <a:r>
                  <a:rPr lang="nl-BE" dirty="0"/>
                  <a:t>  </a:t>
                </a:r>
                <a:r>
                  <a:rPr lang="nl-BE" dirty="0" err="1"/>
                  <a:t>for</a:t>
                </a:r>
                <a:r>
                  <a:rPr lang="nl-BE" dirty="0"/>
                  <a:t> DK-HR </a:t>
                </a:r>
                <a:r>
                  <a:rPr lang="nl-BE" dirty="0" err="1"/>
                  <a:t>and</a:t>
                </a:r>
                <a:r>
                  <a:rPr lang="nl-BE" dirty="0"/>
                  <a:t> ENTSO-E</a:t>
                </a:r>
              </a:p>
              <a:p>
                <a14:m>
                  <m:oMath xmlns:m="http://schemas.openxmlformats.org/officeDocument/2006/math">
                    <m:r>
                      <a:rPr lang="nl-BE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available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DK-HR, </a:t>
                </a:r>
                <a:br>
                  <a:rPr lang="nl-BE" dirty="0"/>
                </a:br>
                <a:r>
                  <a:rPr lang="nl-BE" dirty="0" err="1"/>
                  <a:t>calculation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ENTSO-E via </a:t>
                </a:r>
                <a14:m>
                  <m:oMath xmlns:m="http://schemas.openxmlformats.org/officeDocument/2006/math">
                    <m:r>
                      <a:rPr lang="nl-BE">
                        <a:latin typeface="Cambria Math" panose="02040503050406030204" pitchFamily="18" charset="0"/>
                      </a:rPr>
                      <m:t>𝜃</m:t>
                    </m:r>
                    <m:r>
                      <a:rPr lang="nl-BE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l-B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nl-BE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nl-BE">
                            <a:latin typeface="Cambria Math" panose="02040503050406030204" pitchFamily="18" charset="0"/>
                          </a:rPr>
                          <m:t>0,286</m:t>
                        </m:r>
                      </m:sup>
                    </m:sSup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B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nl-BE" dirty="0"/>
                  <a:t> Pa</a:t>
                </a:r>
              </a:p>
            </p:txBody>
          </p:sp>
        </mc:Choice>
        <mc:Fallback xmlns="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43470423-7AB1-4126-89D8-4F66E57F1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C5006AA-3DAC-4681-85E8-2F772A1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8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3F2431-A4A8-4977-AD8C-39639DE67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6" b="7402"/>
          <a:stretch/>
        </p:blipFill>
        <p:spPr>
          <a:xfrm>
            <a:off x="7088570" y="3581717"/>
            <a:ext cx="4748807" cy="18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D8372-D39E-4082-A153-AE587793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D579ABC5-398A-4E2E-8B0A-0C30BA49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201" y="1397416"/>
            <a:ext cx="9643532" cy="5286659"/>
          </a:xfrm>
          <a:prstGeom prst="rect">
            <a:avLst/>
          </a:prstGeom>
        </p:spPr>
      </p:pic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BE37C7-9E7A-4714-84CA-1305F19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2438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501</Words>
  <Application>Microsoft Office PowerPoint</Application>
  <PresentationFormat>Breedbeeld</PresentationFormat>
  <Paragraphs>165</Paragraphs>
  <Slides>26</Slides>
  <Notes>1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Kantoorthema</vt:lpstr>
      <vt:lpstr>Meeting 12</vt:lpstr>
      <vt:lpstr>Agenda</vt:lpstr>
      <vt:lpstr>BEACon - SCADA data</vt:lpstr>
      <vt:lpstr>BEACon - SCADA data</vt:lpstr>
      <vt:lpstr>BEACon - SCADA data</vt:lpstr>
      <vt:lpstr>Stability</vt:lpstr>
      <vt:lpstr>Stability</vt:lpstr>
      <vt:lpstr>Stability</vt:lpstr>
      <vt:lpstr>Stability</vt:lpstr>
      <vt:lpstr>Stability</vt:lpstr>
      <vt:lpstr>Stability – Case 1 (January)</vt:lpstr>
      <vt:lpstr>Stability – Case 2 (April)</vt:lpstr>
      <vt:lpstr>Results</vt:lpstr>
      <vt:lpstr>Inflow profiles – Case 1 (January)</vt:lpstr>
      <vt:lpstr>Results – Case 1 (January)</vt:lpstr>
      <vt:lpstr>PowerPoint-presentatie</vt:lpstr>
      <vt:lpstr>Inflow profiles – Case 2 (April)</vt:lpstr>
      <vt:lpstr>Results – Case 2 (April)</vt:lpstr>
      <vt:lpstr>PowerPoint-presentatie</vt:lpstr>
      <vt:lpstr>Inflow profiles – Case 3 (August)</vt:lpstr>
      <vt:lpstr>Results – Case 3</vt:lpstr>
      <vt:lpstr>PowerPoint-presentatie</vt:lpstr>
      <vt:lpstr>Next steps</vt:lpstr>
      <vt:lpstr>Next meetings</vt:lpstr>
      <vt:lpstr>The big next steps</vt:lpstr>
      <vt:lpstr>The big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12</dc:title>
  <dc:creator>Ottelien Bossuyt</dc:creator>
  <cp:lastModifiedBy>Ottelien Bossuyt</cp:lastModifiedBy>
  <cp:revision>59</cp:revision>
  <dcterms:created xsi:type="dcterms:W3CDTF">2018-04-18T10:10:48Z</dcterms:created>
  <dcterms:modified xsi:type="dcterms:W3CDTF">2018-05-01T15:26:15Z</dcterms:modified>
</cp:coreProperties>
</file>