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67" r:id="rId4"/>
    <p:sldId id="257" r:id="rId5"/>
    <p:sldId id="259" r:id="rId6"/>
    <p:sldId id="260" r:id="rId7"/>
    <p:sldId id="261" r:id="rId8"/>
    <p:sldId id="270" r:id="rId9"/>
    <p:sldId id="264" r:id="rId10"/>
    <p:sldId id="271" r:id="rId11"/>
    <p:sldId id="268" r:id="rId12"/>
    <p:sldId id="272" r:id="rId13"/>
    <p:sldId id="273" r:id="rId14"/>
    <p:sldId id="275" r:id="rId15"/>
    <p:sldId id="276" r:id="rId1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163D5-8D21-4EDA-9422-89EE88684034}" type="datetimeFigureOut">
              <a:rPr lang="nl-BE" smtClean="0"/>
              <a:t>27/02/2018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10411-14A3-454F-8516-D2670A40F1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5362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868B45-BC28-414A-A70D-6E21275CE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0809791-6966-4710-BB5C-E17E9F7AC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67492C1-B79A-4CCF-B5F0-9ACB95232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66CF-1003-499E-BD1D-A79C344B8F18}" type="datetime1">
              <a:rPr lang="nl-BE" smtClean="0"/>
              <a:t>27/02/2018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12E549-7935-493F-9E3B-4141BDCB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A809243-1BF5-4A4D-BC32-80320815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509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5405F-7FA2-47FD-B3EA-FB3577CF2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2DFC86E-7B22-4E34-AE34-1658E21DE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1DEFE27-1484-4E4F-8CB7-C8DF6D70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59D2-5419-47F1-990A-AD0955FD64F0}" type="datetime1">
              <a:rPr lang="nl-BE" smtClean="0"/>
              <a:t>27/02/2018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5C5F337-3DE4-43C7-8B50-41D5E5D8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E1D4B71-902A-4C73-9B93-0165422E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225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2EE99DB-8C74-4835-97BE-1E2734B35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687CE47-DEB7-49E5-A430-C51F1C86D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18D1F5-EF5F-404C-9A7D-FE52898D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2E81-B3C9-4C09-ACC9-9FB7189C97A2}" type="datetime1">
              <a:rPr lang="nl-BE" smtClean="0"/>
              <a:t>27/02/2018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BCC72D-4641-494B-B6C7-65E3D382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48E463-BB9A-4F73-8025-1619B1C5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273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B7DCA-8148-470A-B977-DCAC8B2C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3A6579-6DC2-4AA3-AA32-B0613BB4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EA5F3B2-E8E1-4116-8198-A5EC4CBF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2D3B-0B80-44A0-8AE1-34775985FB85}" type="datetime1">
              <a:rPr lang="nl-BE" smtClean="0"/>
              <a:t>27/02/2018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DF51FFC-5517-46A6-9151-6F38F325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DC22B4A-86D5-4D8C-A080-B7E5823D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97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AF1F08-E91E-48BF-8DEE-399CA5FED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1F3E6FA-9319-4643-8790-4345344EE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38C888-B365-4CFC-A5EB-3998221F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987-3E4B-447C-A8F5-C67864473286}" type="datetime1">
              <a:rPr lang="nl-BE" smtClean="0"/>
              <a:t>27/02/2018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1141920-D6B1-4B9D-925F-3C93E11B0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ADA090C-CF08-4EBC-A51E-F923744A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20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E27B9-7CC2-4F38-BB2C-FA434D1F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77B9B5-DB37-413D-8AB7-F0E6EABFB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B062D84-C413-4AD8-9E9F-46438C743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3BE1E3B-D703-4EEF-80D6-D6A3FABD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4F37-E2CC-4F0D-980F-F91522D3BE21}" type="datetime1">
              <a:rPr lang="nl-BE" smtClean="0"/>
              <a:t>27/02/2018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B1F0DB-30F1-48FC-A160-B80C1818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74629E-79A4-43A5-808A-A0F46BFE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200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6A6975-ECEB-40FB-BBFA-E2D93FC6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EEC3E73-DD29-4B9C-ADA9-B5B05D012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5ED4A8D-7D20-4C7A-9403-CE63E5249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9A3BC7C-572E-4DEC-8093-078EB6C19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358B2A0-5EEA-4521-AB60-16628EDDE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46037C9-4020-4077-915A-2DDA690F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6A8BB-CA92-493F-8D1B-FB510DCB9DB7}" type="datetime1">
              <a:rPr lang="nl-BE" smtClean="0"/>
              <a:t>27/02/2018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5B82E0C-1CF7-4E01-864A-A871AE81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05AEA90-57CA-4EEA-932D-7D652AAB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825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61071-BC07-4198-A741-89955926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5B9A634-D0B4-474D-9C9B-CE5D156C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D8DD-4075-41C9-B77D-38F325AC6BC1}" type="datetime1">
              <a:rPr lang="nl-BE" smtClean="0"/>
              <a:t>27/02/2018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2459F6-C28A-4BF7-AC9E-2675B69F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D917E5-4893-4557-8FAF-C0C2CE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483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1152DBC-6A20-48A4-B91D-1E3DE1BEB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11FF-5B98-4FB0-A010-0EFC856C5F4A}" type="datetime1">
              <a:rPr lang="nl-BE" smtClean="0"/>
              <a:t>27/02/2018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6C0285D-3965-4B3A-BF74-98BA99D80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6E66F3F-C90C-42D8-BE85-B8251F9E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846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F06BF4-87C0-4616-8225-8A110EB75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3E1C93-2709-4DBD-835B-51734627E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9A8D7EE-7E6A-40F3-9772-318D85C3A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3186119-9868-488F-B10D-F101BC85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42E2-B660-4234-BF53-E47E108D377C}" type="datetime1">
              <a:rPr lang="nl-BE" smtClean="0"/>
              <a:t>27/02/2018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CC8EA6B-DBEB-48B1-91E7-4C42A0305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B21F953-39DF-430E-8911-72419360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967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0C2DB2-B5A7-4AD9-90B7-67CA7FD15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37EB719-5C7B-42D2-B64C-4E4378332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E8BB83A-A506-447B-9EB3-7259173CE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DF6361C-B597-4C32-BDAC-3B3BE7225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E120-6BB0-49D6-9B3A-47199D5D8748}" type="datetime1">
              <a:rPr lang="nl-BE" smtClean="0"/>
              <a:t>27/02/2018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36E04AB-5484-4AF7-89C4-0095BA6F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8634133-0411-4EBF-ABDD-BBD59082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04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0136D36-4E35-49F1-8481-95C415278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A5BC166-CB88-4756-937D-203F9283A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2E63CA-DCA7-4C65-B0CF-0DE666701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22030-4258-4024-A684-8034CF9F58E4}" type="datetime1">
              <a:rPr lang="nl-BE" smtClean="0"/>
              <a:t>27/02/2018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C21941D-8C89-4D04-A4BF-1AB51EE9F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E00DC5E-511B-48C2-8E18-FF9FC3B60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764D5-6BD9-4340-9EDC-6EC59DCDE55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37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23A6A-597A-4D80-BF7D-C92E14D4C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Meeting 8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6A7A2A0-E217-4003-9049-7209EB2777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Tuesday</a:t>
            </a:r>
            <a:r>
              <a:rPr lang="nl-BE" dirty="0"/>
              <a:t> 27/02/2018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03D712F-EA6D-45C7-B722-4CE49D82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06746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15602-526D-4DBC-9F87-329FF182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LES data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42F073-A4D9-419C-B98D-E218624EE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Calculation</a:t>
            </a:r>
            <a:r>
              <a:rPr lang="nl-BE" dirty="0"/>
              <a:t> of </a:t>
            </a:r>
            <a:r>
              <a:rPr lang="nl-BE" dirty="0" err="1"/>
              <a:t>mean</a:t>
            </a:r>
            <a:endParaRPr lang="nl-BE" dirty="0"/>
          </a:p>
          <a:p>
            <a:pPr lvl="1"/>
            <a:r>
              <a:rPr lang="nl-BE" dirty="0" err="1"/>
              <a:t>Tend</a:t>
            </a:r>
            <a:r>
              <a:rPr lang="nl-BE" dirty="0"/>
              <a:t>= 1436,1 s ≈ 23,93 min</a:t>
            </a:r>
          </a:p>
          <a:p>
            <a:pPr lvl="1"/>
            <a:r>
              <a:rPr lang="nl-BE" dirty="0" err="1"/>
              <a:t>deltaT</a:t>
            </a:r>
            <a:r>
              <a:rPr lang="nl-BE" dirty="0"/>
              <a:t>=0,1058 s</a:t>
            </a:r>
          </a:p>
          <a:p>
            <a:pPr lvl="1"/>
            <a:r>
              <a:rPr lang="nl-BE" dirty="0" err="1"/>
              <a:t>Neglect</a:t>
            </a:r>
            <a:r>
              <a:rPr lang="nl-BE" dirty="0"/>
              <a:t> first 300 </a:t>
            </a:r>
            <a:r>
              <a:rPr lang="nl-BE" dirty="0" err="1"/>
              <a:t>seconds</a:t>
            </a:r>
            <a:r>
              <a:rPr lang="nl-BE" dirty="0"/>
              <a:t> </a:t>
            </a:r>
            <a:r>
              <a:rPr lang="nl-BE" dirty="0" err="1"/>
              <a:t>due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transient</a:t>
            </a:r>
            <a:endParaRPr lang="nl-BE" dirty="0"/>
          </a:p>
          <a:p>
            <a:pPr lvl="2"/>
            <a:r>
              <a:rPr lang="nl-BE" dirty="0"/>
              <a:t>It takes +- 300 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reach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third</a:t>
            </a:r>
            <a:r>
              <a:rPr lang="nl-BE" dirty="0"/>
              <a:t> wind turbine (U=11,8 m/s)</a:t>
            </a:r>
          </a:p>
          <a:p>
            <a:pPr lvl="1"/>
            <a:r>
              <a:rPr lang="nl-BE" dirty="0" err="1"/>
              <a:t>Calculate</a:t>
            </a:r>
            <a:r>
              <a:rPr lang="nl-BE" dirty="0"/>
              <a:t> </a:t>
            </a:r>
            <a:r>
              <a:rPr lang="nl-BE" dirty="0" err="1"/>
              <a:t>moving</a:t>
            </a:r>
            <a:r>
              <a:rPr lang="nl-BE" dirty="0"/>
              <a:t> </a:t>
            </a:r>
            <a:r>
              <a:rPr lang="nl-BE" dirty="0" err="1"/>
              <a:t>mean</a:t>
            </a:r>
            <a:endParaRPr lang="nl-BE" dirty="0"/>
          </a:p>
          <a:p>
            <a:pPr lvl="2"/>
            <a:r>
              <a:rPr lang="nl-BE" dirty="0" err="1"/>
              <a:t>Window</a:t>
            </a:r>
            <a:r>
              <a:rPr lang="nl-BE" dirty="0"/>
              <a:t> = 600 s, </a:t>
            </a:r>
            <a:r>
              <a:rPr lang="nl-BE" dirty="0" err="1"/>
              <a:t>only</a:t>
            </a:r>
            <a:r>
              <a:rPr lang="nl-BE" dirty="0"/>
              <a:t> full </a:t>
            </a:r>
            <a:r>
              <a:rPr lang="nl-BE" dirty="0" err="1"/>
              <a:t>windows</a:t>
            </a:r>
            <a:endParaRPr lang="nl-BE" dirty="0"/>
          </a:p>
          <a:p>
            <a:pPr lvl="2"/>
            <a:r>
              <a:rPr lang="nl-BE" dirty="0" err="1"/>
              <a:t>Umean</a:t>
            </a:r>
            <a:r>
              <a:rPr lang="nl-BE" dirty="0"/>
              <a:t> = </a:t>
            </a:r>
            <a:r>
              <a:rPr lang="nl-BE" dirty="0" err="1"/>
              <a:t>mean</a:t>
            </a:r>
            <a:r>
              <a:rPr lang="nl-BE" dirty="0"/>
              <a:t> of </a:t>
            </a:r>
            <a:r>
              <a:rPr lang="nl-BE" dirty="0" err="1"/>
              <a:t>moving</a:t>
            </a:r>
            <a:r>
              <a:rPr lang="nl-BE" dirty="0"/>
              <a:t> </a:t>
            </a:r>
            <a:r>
              <a:rPr lang="nl-BE" dirty="0" err="1"/>
              <a:t>mean</a:t>
            </a:r>
            <a:endParaRPr lang="nl-BE" dirty="0"/>
          </a:p>
          <a:p>
            <a:pPr lvl="2"/>
            <a:r>
              <a:rPr lang="nl-BE" dirty="0" err="1"/>
              <a:t>Ustd</a:t>
            </a:r>
            <a:r>
              <a:rPr lang="nl-BE" dirty="0"/>
              <a:t> = </a:t>
            </a:r>
            <a:r>
              <a:rPr lang="nl-BE" dirty="0" err="1"/>
              <a:t>std</a:t>
            </a:r>
            <a:r>
              <a:rPr lang="nl-BE" dirty="0"/>
              <a:t> of </a:t>
            </a:r>
            <a:r>
              <a:rPr lang="nl-BE" dirty="0" err="1"/>
              <a:t>moving</a:t>
            </a:r>
            <a:r>
              <a:rPr lang="nl-BE" dirty="0"/>
              <a:t> </a:t>
            </a:r>
            <a:r>
              <a:rPr lang="nl-BE" dirty="0" err="1"/>
              <a:t>mean</a:t>
            </a:r>
            <a:endParaRPr lang="nl-BE" dirty="0"/>
          </a:p>
          <a:p>
            <a:pPr lvl="1"/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BE1DDB5-51C8-442B-A65A-AAEFC735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371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D9C2E-778A-4566-8B0A-6455174B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BEACon data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339698-2E0E-4422-9138-7AEC1EAD6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250"/>
            <a:ext cx="4819650" cy="4351338"/>
          </a:xfrm>
        </p:spPr>
        <p:txBody>
          <a:bodyPr/>
          <a:lstStyle/>
          <a:p>
            <a:r>
              <a:rPr lang="nl-BE" dirty="0"/>
              <a:t>Rotor </a:t>
            </a:r>
            <a:r>
              <a:rPr lang="nl-BE" dirty="0" err="1"/>
              <a:t>averaged</a:t>
            </a:r>
            <a:r>
              <a:rPr lang="nl-BE" dirty="0"/>
              <a:t> wind speed</a:t>
            </a:r>
          </a:p>
          <a:p>
            <a:pPr lvl="1"/>
            <a:r>
              <a:rPr lang="nl-BE" dirty="0"/>
              <a:t>Change </a:t>
            </a:r>
            <a:r>
              <a:rPr lang="nl-BE" dirty="0" err="1"/>
              <a:t>position</a:t>
            </a:r>
            <a:r>
              <a:rPr lang="nl-BE" dirty="0"/>
              <a:t> of rotor </a:t>
            </a:r>
            <a:r>
              <a:rPr lang="nl-BE" dirty="0" err="1"/>
              <a:t>behind</a:t>
            </a:r>
            <a:r>
              <a:rPr lang="nl-BE" dirty="0"/>
              <a:t> second wind turbine?</a:t>
            </a:r>
          </a:p>
          <a:p>
            <a:r>
              <a:rPr lang="nl-BE" dirty="0"/>
              <a:t>No data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lower</a:t>
            </a:r>
            <a:r>
              <a:rPr lang="nl-BE" dirty="0"/>
              <a:t> part rotor</a:t>
            </a:r>
          </a:p>
          <a:p>
            <a:pPr lvl="1"/>
            <a:r>
              <a:rPr lang="nl-BE" dirty="0" err="1"/>
              <a:t>Averaged</a:t>
            </a:r>
            <a:r>
              <a:rPr lang="nl-BE" dirty="0"/>
              <a:t> wind speed </a:t>
            </a:r>
            <a:r>
              <a:rPr lang="nl-BE" dirty="0" err="1"/>
              <a:t>would</a:t>
            </a:r>
            <a:r>
              <a:rPr lang="nl-BE" dirty="0"/>
              <a:t> </a:t>
            </a:r>
            <a:r>
              <a:rPr lang="nl-BE" dirty="0" err="1"/>
              <a:t>decrease</a:t>
            </a:r>
            <a:r>
              <a:rPr lang="nl-BE" dirty="0"/>
              <a:t> </a:t>
            </a:r>
            <a:br>
              <a:rPr lang="nl-BE" dirty="0"/>
            </a:b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48EC014-ACA9-4239-9B01-A55C450B2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11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732B392-BE21-464F-A600-F5A8D0B8184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775" y="4227513"/>
            <a:ext cx="6286500" cy="27432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2139E5E-E8E1-4251-91F1-F9BBF45C39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2221344"/>
            <a:ext cx="5695950" cy="4409214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6018BC7D-474D-4933-A7A1-B2FD0F923A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b="2146"/>
          <a:stretch/>
        </p:blipFill>
        <p:spPr>
          <a:xfrm>
            <a:off x="5565246" y="155064"/>
            <a:ext cx="6521980" cy="194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96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517F8-9030-4C94-A471-F6B857F3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BEACon + LES data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A39398F-34BB-466D-9E09-994F94AC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12</a:t>
            </a:fld>
            <a:endParaRPr lang="nl-BE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CE3A061F-84E9-4EE8-81C4-0CD197E1D3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b="3328"/>
          <a:stretch/>
        </p:blipFill>
        <p:spPr>
          <a:xfrm>
            <a:off x="5324475" y="187974"/>
            <a:ext cx="6743700" cy="1993252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E7EBCE81-C6C7-4007-B806-59BC81D87F7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2039583"/>
            <a:ext cx="5748404" cy="4631676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4E39C37C-65AD-4EFC-B6DB-B63A401FFF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l="-157" t="-99" r="157" b="1126"/>
          <a:stretch/>
        </p:blipFill>
        <p:spPr>
          <a:xfrm>
            <a:off x="114300" y="2038350"/>
            <a:ext cx="5892056" cy="463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80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69495D-6250-4A01-8CE4-F35E5877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Calibration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BB89064-D575-4DA8-B209-CEA971D4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13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3E1A05B-9926-4774-B159-3E394CCCF19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425030"/>
            <a:ext cx="9686925" cy="5196978"/>
          </a:xfrm>
          <a:prstGeom prst="rect">
            <a:avLst/>
          </a:prstGeom>
        </p:spPr>
      </p:pic>
      <p:graphicFrame>
        <p:nvGraphicFramePr>
          <p:cNvPr id="9" name="Tijdelijke aanduiding voor inhoud 3">
            <a:extLst>
              <a:ext uri="{FF2B5EF4-FFF2-40B4-BE49-F238E27FC236}">
                <a16:creationId xmlns:a16="http://schemas.microsoft.com/office/drawing/2014/main" id="{EDF0A716-8A0F-44ED-BCCF-332A8EDDEA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8321271"/>
              </p:ext>
            </p:extLst>
          </p:nvPr>
        </p:nvGraphicFramePr>
        <p:xfrm>
          <a:off x="9454718" y="173178"/>
          <a:ext cx="2737282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164">
                  <a:extLst>
                    <a:ext uri="{9D8B030D-6E8A-4147-A177-3AD203B41FA5}">
                      <a16:colId xmlns:a16="http://schemas.microsoft.com/office/drawing/2014/main" val="3293957598"/>
                    </a:ext>
                  </a:extLst>
                </a:gridCol>
                <a:gridCol w="884118">
                  <a:extLst>
                    <a:ext uri="{9D8B030D-6E8A-4147-A177-3AD203B41FA5}">
                      <a16:colId xmlns:a16="http://schemas.microsoft.com/office/drawing/2014/main" val="316100316"/>
                    </a:ext>
                  </a:extLst>
                </a:gridCol>
              </a:tblGrid>
              <a:tr h="275294">
                <a:tc>
                  <a:txBody>
                    <a:bodyPr/>
                    <a:lstStyle/>
                    <a:p>
                      <a:r>
                        <a:rPr lang="nl-BE" sz="13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552966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/>
                        <a:t>U0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11,8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14780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1" dirty="0"/>
                        <a:t>Wake </a:t>
                      </a:r>
                      <a:r>
                        <a:rPr lang="nl-BE" sz="1300" b="1" dirty="0" err="1"/>
                        <a:t>coefficient</a:t>
                      </a:r>
                      <a:r>
                        <a:rPr lang="nl-BE" sz="1300" b="1" dirty="0"/>
                        <a:t>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1" dirty="0" err="1"/>
                        <a:t>Variable</a:t>
                      </a:r>
                      <a:endParaRPr lang="nl-B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41193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 err="1"/>
                        <a:t>Superposition</a:t>
                      </a:r>
                      <a:r>
                        <a:rPr lang="nl-BE" sz="1300" b="0" dirty="0"/>
                        <a:t> </a:t>
                      </a:r>
                      <a:r>
                        <a:rPr lang="nl-BE" sz="1300" b="0" dirty="0" err="1"/>
                        <a:t>method</a:t>
                      </a:r>
                      <a:endParaRPr lang="nl-B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 err="1"/>
                        <a:t>Quadratic</a:t>
                      </a:r>
                      <a:r>
                        <a:rPr lang="nl-BE" sz="1300" b="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586518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dirty="0" err="1"/>
                        <a:t>Correction</a:t>
                      </a:r>
                      <a:r>
                        <a:rPr lang="nl-BE" sz="1300" dirty="0"/>
                        <a:t>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11627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/>
                        <a:t>Wake </a:t>
                      </a:r>
                      <a:r>
                        <a:rPr lang="nl-BE" sz="1300" b="0" dirty="0" err="1"/>
                        <a:t>reflection</a:t>
                      </a:r>
                      <a:endParaRPr lang="nl-B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24183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/>
                        <a:t>CT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WMR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38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705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69495D-6250-4A01-8CE4-F35E5877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Calibration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BB89064-D575-4DA8-B209-CEA971D4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14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3E1A05B-9926-4774-B159-3E394CCCF19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425030"/>
            <a:ext cx="9686925" cy="5196978"/>
          </a:xfrm>
          <a:prstGeom prst="rect">
            <a:avLst/>
          </a:prstGeom>
        </p:spPr>
      </p:pic>
      <p:graphicFrame>
        <p:nvGraphicFramePr>
          <p:cNvPr id="9" name="Tijdelijke aanduiding voor inhoud 3">
            <a:extLst>
              <a:ext uri="{FF2B5EF4-FFF2-40B4-BE49-F238E27FC236}">
                <a16:creationId xmlns:a16="http://schemas.microsoft.com/office/drawing/2014/main" id="{EDF0A716-8A0F-44ED-BCCF-332A8EDDEAF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454718" y="173178"/>
          <a:ext cx="2737282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164">
                  <a:extLst>
                    <a:ext uri="{9D8B030D-6E8A-4147-A177-3AD203B41FA5}">
                      <a16:colId xmlns:a16="http://schemas.microsoft.com/office/drawing/2014/main" val="3293957598"/>
                    </a:ext>
                  </a:extLst>
                </a:gridCol>
                <a:gridCol w="884118">
                  <a:extLst>
                    <a:ext uri="{9D8B030D-6E8A-4147-A177-3AD203B41FA5}">
                      <a16:colId xmlns:a16="http://schemas.microsoft.com/office/drawing/2014/main" val="316100316"/>
                    </a:ext>
                  </a:extLst>
                </a:gridCol>
              </a:tblGrid>
              <a:tr h="275294">
                <a:tc>
                  <a:txBody>
                    <a:bodyPr/>
                    <a:lstStyle/>
                    <a:p>
                      <a:r>
                        <a:rPr lang="nl-BE" sz="13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552966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/>
                        <a:t>U0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11,8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14780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1" dirty="0"/>
                        <a:t>Wake </a:t>
                      </a:r>
                      <a:r>
                        <a:rPr lang="nl-BE" sz="1300" b="1" dirty="0" err="1"/>
                        <a:t>coefficient</a:t>
                      </a:r>
                      <a:r>
                        <a:rPr lang="nl-BE" sz="1300" b="1" dirty="0"/>
                        <a:t>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1" dirty="0" err="1"/>
                        <a:t>Variable</a:t>
                      </a:r>
                      <a:endParaRPr lang="nl-B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41193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 err="1"/>
                        <a:t>Superposition</a:t>
                      </a:r>
                      <a:r>
                        <a:rPr lang="nl-BE" sz="1300" b="0" dirty="0"/>
                        <a:t> </a:t>
                      </a:r>
                      <a:r>
                        <a:rPr lang="nl-BE" sz="1300" b="0" dirty="0" err="1"/>
                        <a:t>method</a:t>
                      </a:r>
                      <a:endParaRPr lang="nl-B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 err="1"/>
                        <a:t>Quadratic</a:t>
                      </a:r>
                      <a:r>
                        <a:rPr lang="nl-BE" sz="1300" b="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586518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dirty="0" err="1"/>
                        <a:t>Correction</a:t>
                      </a:r>
                      <a:r>
                        <a:rPr lang="nl-BE" sz="1300" dirty="0"/>
                        <a:t>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11627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/>
                        <a:t>Wake </a:t>
                      </a:r>
                      <a:r>
                        <a:rPr lang="nl-BE" sz="1300" b="0" dirty="0" err="1"/>
                        <a:t>reflection</a:t>
                      </a:r>
                      <a:endParaRPr lang="nl-B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24183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/>
                        <a:t>CT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WMR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38528"/>
                  </a:ext>
                </a:extLst>
              </a:tr>
            </a:tbl>
          </a:graphicData>
        </a:graphic>
      </p:graphicFrame>
      <p:sp>
        <p:nvSpPr>
          <p:cNvPr id="6" name="Rechthoek 5">
            <a:extLst>
              <a:ext uri="{FF2B5EF4-FFF2-40B4-BE49-F238E27FC236}">
                <a16:creationId xmlns:a16="http://schemas.microsoft.com/office/drawing/2014/main" id="{0BDB6574-A664-41F5-9C68-63C3D374FBDA}"/>
              </a:ext>
            </a:extLst>
          </p:cNvPr>
          <p:cNvSpPr/>
          <p:nvPr/>
        </p:nvSpPr>
        <p:spPr>
          <a:xfrm>
            <a:off x="4233908" y="1690688"/>
            <a:ext cx="5166804" cy="4474346"/>
          </a:xfrm>
          <a:prstGeom prst="rect">
            <a:avLst/>
          </a:prstGeom>
          <a:solidFill>
            <a:srgbClr val="D9D9D9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2816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F2283-7ADE-483C-ABA2-EF6B808B9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Next steps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C3D5BD-5D68-44A5-B9A4-D66413127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Calibration</a:t>
            </a:r>
            <a:endParaRPr lang="nl-BE" dirty="0"/>
          </a:p>
          <a:p>
            <a:r>
              <a:rPr lang="nl-BE" dirty="0" err="1"/>
              <a:t>WAsP</a:t>
            </a:r>
            <a:r>
              <a:rPr lang="nl-BE" dirty="0"/>
              <a:t> </a:t>
            </a:r>
            <a:r>
              <a:rPr lang="nl-BE" dirty="0" err="1"/>
              <a:t>results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C8F3B16-5E35-4643-869E-07FCB1DCF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290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3C19B-94E5-4EE7-A1C9-C48F4B4B6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Agenda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454891-DEA1-4953-AF5E-80F4769D2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BE" dirty="0"/>
              <a:t>Park model: test case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err="1"/>
              <a:t>Sensitivity</a:t>
            </a:r>
            <a:r>
              <a:rPr lang="nl-BE" dirty="0"/>
              <a:t> </a:t>
            </a:r>
            <a:r>
              <a:rPr lang="nl-BE" dirty="0" err="1"/>
              <a:t>study</a:t>
            </a:r>
            <a:endParaRPr lang="nl-BE" dirty="0"/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LES data &amp; BEACon data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err="1"/>
              <a:t>Calibration</a:t>
            </a:r>
            <a:endParaRPr lang="nl-BE" dirty="0"/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Next steps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B5003D9-9F31-4053-99FC-D282FF4A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461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DA3DA-7222-48A7-B2E6-3C8701E0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1. Park model: test case</a:t>
            </a:r>
          </a:p>
        </p:txBody>
      </p:sp>
      <p:pic>
        <p:nvPicPr>
          <p:cNvPr id="5" name="Tijdelijke aanduiding voor inhoud 4" descr="Afbeelding met kaart, tekst&#10;&#10;Beschrijving is gegenereerd met zeer hoge betrouwbaarheid">
            <a:extLst>
              <a:ext uri="{FF2B5EF4-FFF2-40B4-BE49-F238E27FC236}">
                <a16:creationId xmlns:a16="http://schemas.microsoft.com/office/drawing/2014/main" id="{919A273C-9301-46A9-8AE2-FEA62541B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922" y="1542257"/>
            <a:ext cx="6199962" cy="4648200"/>
          </a:xfrm>
        </p:spPr>
      </p:pic>
      <p:pic>
        <p:nvPicPr>
          <p:cNvPr id="7" name="Afbeelding 6" descr="Afbeelding met kaart, tekst&#10;&#10;Beschrijving is gegenereerd met zeer hoge betrouwbaarheid">
            <a:extLst>
              <a:ext uri="{FF2B5EF4-FFF2-40B4-BE49-F238E27FC236}">
                <a16:creationId xmlns:a16="http://schemas.microsoft.com/office/drawing/2014/main" id="{06C825E1-A038-4B42-BF7D-1D479A5F3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2257"/>
            <a:ext cx="6199962" cy="4648200"/>
          </a:xfrm>
          <a:prstGeom prst="rect">
            <a:avLst/>
          </a:prstGeom>
        </p:spPr>
      </p:pic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FA5F74B0-A935-44A9-8103-074DFAA0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421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03C7D-B58D-4EC8-9C19-198EFC3E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Sensitivity</a:t>
            </a:r>
            <a:r>
              <a:rPr lang="nl-BE" dirty="0"/>
              <a:t> </a:t>
            </a:r>
            <a:r>
              <a:rPr lang="nl-BE" dirty="0" err="1"/>
              <a:t>study</a:t>
            </a:r>
            <a:endParaRPr lang="nl-BE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BAAB0995-973D-4172-8840-D4D7F309B7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645272"/>
              </p:ext>
            </p:extLst>
          </p:nvPr>
        </p:nvGraphicFramePr>
        <p:xfrm>
          <a:off x="8322077" y="247882"/>
          <a:ext cx="3600635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660">
                  <a:extLst>
                    <a:ext uri="{9D8B030D-6E8A-4147-A177-3AD203B41FA5}">
                      <a16:colId xmlns:a16="http://schemas.microsoft.com/office/drawing/2014/main" val="3293957598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316100316"/>
                    </a:ext>
                  </a:extLst>
                </a:gridCol>
              </a:tblGrid>
              <a:tr h="275294">
                <a:tc>
                  <a:txBody>
                    <a:bodyPr/>
                    <a:lstStyle/>
                    <a:p>
                      <a:r>
                        <a:rPr lang="nl-BE" sz="13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552966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/>
                        <a:t>U0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10 m/s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14780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1" dirty="0"/>
                        <a:t>Wake </a:t>
                      </a:r>
                      <a:r>
                        <a:rPr lang="nl-BE" sz="1300" b="1" dirty="0" err="1"/>
                        <a:t>coefficient</a:t>
                      </a:r>
                      <a:r>
                        <a:rPr lang="nl-BE" sz="1300" b="1" dirty="0"/>
                        <a:t>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1" dirty="0" err="1"/>
                        <a:t>Variable</a:t>
                      </a:r>
                      <a:endParaRPr lang="nl-B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41193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1" dirty="0"/>
                        <a:t>Wind turbine </a:t>
                      </a:r>
                      <a:r>
                        <a:rPr lang="nl-BE" sz="1300" b="1" dirty="0" err="1"/>
                        <a:t>distance</a:t>
                      </a:r>
                      <a:endParaRPr lang="nl-B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1" dirty="0" err="1"/>
                        <a:t>Variable</a:t>
                      </a:r>
                      <a:endParaRPr lang="nl-B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191305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dirty="0" err="1"/>
                        <a:t>Superposition</a:t>
                      </a:r>
                      <a:r>
                        <a:rPr lang="nl-BE" sz="1300" dirty="0"/>
                        <a:t> </a:t>
                      </a:r>
                      <a:r>
                        <a:rPr lang="nl-BE" sz="1300" dirty="0" err="1"/>
                        <a:t>method</a:t>
                      </a:r>
                      <a:endParaRPr lang="nl-BE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dirty="0" err="1"/>
                        <a:t>Quadratic</a:t>
                      </a:r>
                      <a:endParaRPr lang="nl-BE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586518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dirty="0" err="1"/>
                        <a:t>Correction</a:t>
                      </a:r>
                      <a:r>
                        <a:rPr lang="nl-BE" sz="1300" dirty="0"/>
                        <a:t>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11627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dirty="0"/>
                        <a:t>Wake </a:t>
                      </a:r>
                      <a:r>
                        <a:rPr lang="nl-BE" sz="1300" dirty="0" err="1"/>
                        <a:t>reflection</a:t>
                      </a:r>
                      <a:endParaRPr lang="nl-BE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dirty="0" err="1"/>
                        <a:t>False</a:t>
                      </a:r>
                      <a:r>
                        <a:rPr lang="nl-BE" sz="1300" dirty="0"/>
                        <a:t>/True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24183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dirty="0"/>
                        <a:t>CT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WMR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38528"/>
                  </a:ext>
                </a:extLst>
              </a:tr>
            </a:tbl>
          </a:graphicData>
        </a:graphic>
      </p:graphicFrame>
      <p:pic>
        <p:nvPicPr>
          <p:cNvPr id="5" name="Afbeelding 4">
            <a:extLst>
              <a:ext uri="{FF2B5EF4-FFF2-40B4-BE49-F238E27FC236}">
                <a16:creationId xmlns:a16="http://schemas.microsoft.com/office/drawing/2014/main" id="{025D1CDC-BE06-4DDF-B7B7-BCDD1F73088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4167" y="2646576"/>
            <a:ext cx="5334729" cy="4087026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B3803E1A-E98E-47ED-ADA9-F101A4C4033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83207" y="2684692"/>
            <a:ext cx="5260112" cy="4032753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89278156-84B1-4A85-B9C3-6C6D1EAEB316}"/>
              </a:ext>
            </a:extLst>
          </p:cNvPr>
          <p:cNvSpPr txBox="1"/>
          <p:nvPr/>
        </p:nvSpPr>
        <p:spPr>
          <a:xfrm>
            <a:off x="838200" y="1780242"/>
            <a:ext cx="627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Wind speed deficit at 3rd wind turbine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50D8AA0B-340D-47D6-90D0-2A402DA7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453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03C7D-B58D-4EC8-9C19-198EFC3E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Sensitivity</a:t>
            </a:r>
            <a:r>
              <a:rPr lang="nl-BE" dirty="0"/>
              <a:t> </a:t>
            </a:r>
            <a:r>
              <a:rPr lang="nl-BE" dirty="0" err="1"/>
              <a:t>study</a:t>
            </a:r>
            <a:endParaRPr lang="nl-BE" dirty="0"/>
          </a:p>
        </p:txBody>
      </p:sp>
      <p:graphicFrame>
        <p:nvGraphicFramePr>
          <p:cNvPr id="9" name="Tijdelijke aanduiding voor inhoud 3">
            <a:extLst>
              <a:ext uri="{FF2B5EF4-FFF2-40B4-BE49-F238E27FC236}">
                <a16:creationId xmlns:a16="http://schemas.microsoft.com/office/drawing/2014/main" id="{38038071-CDC4-438B-934D-BE13675E90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694573"/>
              </p:ext>
            </p:extLst>
          </p:nvPr>
        </p:nvGraphicFramePr>
        <p:xfrm>
          <a:off x="8310041" y="203026"/>
          <a:ext cx="3600635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660">
                  <a:extLst>
                    <a:ext uri="{9D8B030D-6E8A-4147-A177-3AD203B41FA5}">
                      <a16:colId xmlns:a16="http://schemas.microsoft.com/office/drawing/2014/main" val="3293957598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316100316"/>
                    </a:ext>
                  </a:extLst>
                </a:gridCol>
              </a:tblGrid>
              <a:tr h="275294">
                <a:tc>
                  <a:txBody>
                    <a:bodyPr/>
                    <a:lstStyle/>
                    <a:p>
                      <a:r>
                        <a:rPr lang="nl-BE" sz="13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552966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/>
                        <a:t>U0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10 m/s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14780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/>
                        <a:t>Wake </a:t>
                      </a:r>
                      <a:r>
                        <a:rPr lang="nl-BE" sz="1300" b="0" dirty="0" err="1"/>
                        <a:t>coefficient</a:t>
                      </a:r>
                      <a:r>
                        <a:rPr lang="nl-BE" sz="1300" b="0" dirty="0"/>
                        <a:t>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0,04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41193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/>
                        <a:t>Wind turbine </a:t>
                      </a:r>
                      <a:r>
                        <a:rPr lang="nl-BE" sz="1300" b="0" dirty="0" err="1"/>
                        <a:t>distance</a:t>
                      </a:r>
                      <a:endParaRPr lang="nl-B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7*D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191305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1" dirty="0" err="1"/>
                        <a:t>Superposition</a:t>
                      </a:r>
                      <a:r>
                        <a:rPr lang="nl-BE" sz="1300" b="1" dirty="0"/>
                        <a:t> </a:t>
                      </a:r>
                      <a:r>
                        <a:rPr lang="nl-BE" sz="1300" b="1" dirty="0" err="1"/>
                        <a:t>method</a:t>
                      </a:r>
                      <a:endParaRPr lang="nl-B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1" dirty="0" err="1"/>
                        <a:t>Variable</a:t>
                      </a:r>
                      <a:endParaRPr lang="nl-B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586518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1" dirty="0" err="1"/>
                        <a:t>Correction</a:t>
                      </a:r>
                      <a:r>
                        <a:rPr lang="nl-BE" sz="1300" b="1" dirty="0"/>
                        <a:t>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1" dirty="0" err="1"/>
                        <a:t>False</a:t>
                      </a:r>
                      <a:r>
                        <a:rPr lang="nl-BE" sz="1300" b="1" dirty="0"/>
                        <a:t>/True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11627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dirty="0"/>
                        <a:t>Wake </a:t>
                      </a:r>
                      <a:r>
                        <a:rPr lang="nl-BE" sz="1300" dirty="0" err="1"/>
                        <a:t>reflection</a:t>
                      </a:r>
                      <a:endParaRPr lang="nl-BE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dirty="0" err="1"/>
                        <a:t>False</a:t>
                      </a:r>
                      <a:r>
                        <a:rPr lang="nl-BE" sz="1300" dirty="0"/>
                        <a:t>/True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24183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dirty="0"/>
                        <a:t>CT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WMR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38528"/>
                  </a:ext>
                </a:extLst>
              </a:tr>
            </a:tbl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F9E2B32-D559-4D30-B9FD-98A5073EE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5</a:t>
            </a:fld>
            <a:endParaRPr lang="nl-BE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3461834C-9B93-4925-A532-0D4CF1118B9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5691" y="2519506"/>
            <a:ext cx="5342222" cy="428212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E2BF10C-3B7A-479C-8603-28AEDEAB47F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44088" y="2519506"/>
            <a:ext cx="5459700" cy="431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4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03C7D-B58D-4EC8-9C19-198EFC3E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Sensitivity</a:t>
            </a:r>
            <a:r>
              <a:rPr lang="nl-BE" dirty="0"/>
              <a:t> </a:t>
            </a:r>
            <a:r>
              <a:rPr lang="nl-BE" dirty="0" err="1"/>
              <a:t>study</a:t>
            </a:r>
            <a:endParaRPr lang="nl-BE" dirty="0"/>
          </a:p>
        </p:txBody>
      </p:sp>
      <p:graphicFrame>
        <p:nvGraphicFramePr>
          <p:cNvPr id="7" name="Tijdelijke aanduiding voor inhoud 3">
            <a:extLst>
              <a:ext uri="{FF2B5EF4-FFF2-40B4-BE49-F238E27FC236}">
                <a16:creationId xmlns:a16="http://schemas.microsoft.com/office/drawing/2014/main" id="{7E1CC94E-E850-40DD-949A-AB69103934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2329482"/>
              </p:ext>
            </p:extLst>
          </p:nvPr>
        </p:nvGraphicFramePr>
        <p:xfrm>
          <a:off x="8419731" y="173178"/>
          <a:ext cx="3600635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660">
                  <a:extLst>
                    <a:ext uri="{9D8B030D-6E8A-4147-A177-3AD203B41FA5}">
                      <a16:colId xmlns:a16="http://schemas.microsoft.com/office/drawing/2014/main" val="3293957598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316100316"/>
                    </a:ext>
                  </a:extLst>
                </a:gridCol>
              </a:tblGrid>
              <a:tr h="275294">
                <a:tc>
                  <a:txBody>
                    <a:bodyPr/>
                    <a:lstStyle/>
                    <a:p>
                      <a:r>
                        <a:rPr lang="nl-BE" sz="13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552966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/>
                        <a:t>U0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10 m/s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14780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/>
                        <a:t>Wake </a:t>
                      </a:r>
                      <a:r>
                        <a:rPr lang="nl-BE" sz="1300" b="0" dirty="0" err="1"/>
                        <a:t>coefficient</a:t>
                      </a:r>
                      <a:r>
                        <a:rPr lang="nl-BE" sz="1300" b="0" dirty="0"/>
                        <a:t>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0,04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41193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/>
                        <a:t>Wind turbine </a:t>
                      </a:r>
                      <a:r>
                        <a:rPr lang="nl-BE" sz="1300" b="0" dirty="0" err="1"/>
                        <a:t>distance</a:t>
                      </a:r>
                      <a:endParaRPr lang="nl-B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7*D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191305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1" dirty="0" err="1"/>
                        <a:t>Superposition</a:t>
                      </a:r>
                      <a:r>
                        <a:rPr lang="nl-BE" sz="1300" b="1" dirty="0"/>
                        <a:t> </a:t>
                      </a:r>
                      <a:r>
                        <a:rPr lang="nl-BE" sz="1300" b="1" dirty="0" err="1"/>
                        <a:t>method</a:t>
                      </a:r>
                      <a:endParaRPr lang="nl-B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1" dirty="0" err="1"/>
                        <a:t>Variable</a:t>
                      </a:r>
                      <a:endParaRPr lang="nl-B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586518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dirty="0" err="1"/>
                        <a:t>Correction</a:t>
                      </a:r>
                      <a:r>
                        <a:rPr lang="nl-BE" sz="1300" dirty="0"/>
                        <a:t>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11627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1" dirty="0"/>
                        <a:t>Wake </a:t>
                      </a:r>
                      <a:r>
                        <a:rPr lang="nl-BE" sz="1300" b="1" dirty="0" err="1"/>
                        <a:t>reflection</a:t>
                      </a:r>
                      <a:endParaRPr lang="nl-B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1" dirty="0" err="1"/>
                        <a:t>False</a:t>
                      </a:r>
                      <a:r>
                        <a:rPr lang="nl-BE" sz="1300" b="1" dirty="0"/>
                        <a:t>/True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24183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dirty="0"/>
                        <a:t>CT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WMR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38528"/>
                  </a:ext>
                </a:extLst>
              </a:tr>
            </a:tbl>
          </a:graphicData>
        </a:graphic>
      </p:graphicFrame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B7390B3-6B75-4022-B819-B03A5E2D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6</a:t>
            </a:fld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B40D9AA-6698-4295-BC70-3EF4C523F61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1407619"/>
            <a:ext cx="6796596" cy="526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1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03C7D-B58D-4EC8-9C19-198EFC3E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Sensitivity</a:t>
            </a:r>
            <a:r>
              <a:rPr lang="nl-BE" dirty="0"/>
              <a:t> </a:t>
            </a:r>
            <a:r>
              <a:rPr lang="nl-BE" dirty="0" err="1"/>
              <a:t>study</a:t>
            </a:r>
            <a:endParaRPr lang="nl-BE" dirty="0"/>
          </a:p>
        </p:txBody>
      </p:sp>
      <p:graphicFrame>
        <p:nvGraphicFramePr>
          <p:cNvPr id="7" name="Tijdelijke aanduiding voor inhoud 3">
            <a:extLst>
              <a:ext uri="{FF2B5EF4-FFF2-40B4-BE49-F238E27FC236}">
                <a16:creationId xmlns:a16="http://schemas.microsoft.com/office/drawing/2014/main" id="{7E1CC94E-E850-40DD-949A-AB69103934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1612319"/>
              </p:ext>
            </p:extLst>
          </p:nvPr>
        </p:nvGraphicFramePr>
        <p:xfrm>
          <a:off x="8419731" y="173178"/>
          <a:ext cx="3600635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660">
                  <a:extLst>
                    <a:ext uri="{9D8B030D-6E8A-4147-A177-3AD203B41FA5}">
                      <a16:colId xmlns:a16="http://schemas.microsoft.com/office/drawing/2014/main" val="3293957598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316100316"/>
                    </a:ext>
                  </a:extLst>
                </a:gridCol>
              </a:tblGrid>
              <a:tr h="275294">
                <a:tc>
                  <a:txBody>
                    <a:bodyPr/>
                    <a:lstStyle/>
                    <a:p>
                      <a:r>
                        <a:rPr lang="nl-BE" sz="13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552966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1" dirty="0"/>
                        <a:t>U0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1" dirty="0" err="1"/>
                        <a:t>Variable</a:t>
                      </a:r>
                      <a:endParaRPr lang="nl-B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14780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/>
                        <a:t>Wake </a:t>
                      </a:r>
                      <a:r>
                        <a:rPr lang="nl-BE" sz="1300" b="0" dirty="0" err="1"/>
                        <a:t>coefficient</a:t>
                      </a:r>
                      <a:r>
                        <a:rPr lang="nl-BE" sz="1300" b="0" dirty="0"/>
                        <a:t>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0,04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41193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/>
                        <a:t>Wind turbine </a:t>
                      </a:r>
                      <a:r>
                        <a:rPr lang="nl-BE" sz="1300" b="0" dirty="0" err="1"/>
                        <a:t>distance</a:t>
                      </a:r>
                      <a:endParaRPr lang="nl-B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7*D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191305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 err="1"/>
                        <a:t>Superposition</a:t>
                      </a:r>
                      <a:r>
                        <a:rPr lang="nl-BE" sz="1300" b="0" dirty="0"/>
                        <a:t> </a:t>
                      </a:r>
                      <a:r>
                        <a:rPr lang="nl-BE" sz="1300" b="0" dirty="0" err="1"/>
                        <a:t>method</a:t>
                      </a:r>
                      <a:endParaRPr lang="nl-B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 err="1"/>
                        <a:t>Quadratic</a:t>
                      </a:r>
                      <a:r>
                        <a:rPr lang="nl-BE" sz="1300" b="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586518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dirty="0" err="1"/>
                        <a:t>Correction</a:t>
                      </a:r>
                      <a:r>
                        <a:rPr lang="nl-BE" sz="1300" dirty="0"/>
                        <a:t>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11627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/>
                        <a:t>Wake </a:t>
                      </a:r>
                      <a:r>
                        <a:rPr lang="nl-BE" sz="1300" b="0" dirty="0" err="1"/>
                        <a:t>reflection</a:t>
                      </a:r>
                      <a:endParaRPr lang="nl-B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24183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1" dirty="0"/>
                        <a:t>CT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1" dirty="0" err="1"/>
                        <a:t>Variable</a:t>
                      </a:r>
                      <a:r>
                        <a:rPr lang="nl-BE" sz="1300" b="1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38528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AFD9FA49-36ED-4241-9F9A-F59C55E5F2D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3916" y="103567"/>
            <a:ext cx="3310469" cy="2638932"/>
          </a:xfrm>
          <a:prstGeom prst="rect">
            <a:avLst/>
          </a:prstGeo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0218AF9E-5C5A-4347-B238-032A54060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7</a:t>
            </a:fld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0560E2D-9F19-45F1-88A3-228B7380BF7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380" y="2681605"/>
            <a:ext cx="5349345" cy="4166944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5017A650-5639-439D-85D1-7254B689CF6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46481" y="2681605"/>
            <a:ext cx="5019537" cy="400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66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03C7D-B58D-4EC8-9C19-198EFC3E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Sensitivity</a:t>
            </a:r>
            <a:r>
              <a:rPr lang="nl-BE" dirty="0"/>
              <a:t> </a:t>
            </a:r>
            <a:r>
              <a:rPr lang="nl-BE" dirty="0" err="1"/>
              <a:t>study</a:t>
            </a:r>
            <a:endParaRPr lang="nl-BE" dirty="0"/>
          </a:p>
        </p:txBody>
      </p:sp>
      <p:graphicFrame>
        <p:nvGraphicFramePr>
          <p:cNvPr id="7" name="Tijdelijke aanduiding voor inhoud 3">
            <a:extLst>
              <a:ext uri="{FF2B5EF4-FFF2-40B4-BE49-F238E27FC236}">
                <a16:creationId xmlns:a16="http://schemas.microsoft.com/office/drawing/2014/main" id="{7E1CC94E-E850-40DD-949A-AB69103934E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419731" y="173178"/>
          <a:ext cx="3600635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660">
                  <a:extLst>
                    <a:ext uri="{9D8B030D-6E8A-4147-A177-3AD203B41FA5}">
                      <a16:colId xmlns:a16="http://schemas.microsoft.com/office/drawing/2014/main" val="3293957598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316100316"/>
                    </a:ext>
                  </a:extLst>
                </a:gridCol>
              </a:tblGrid>
              <a:tr h="275294">
                <a:tc>
                  <a:txBody>
                    <a:bodyPr/>
                    <a:lstStyle/>
                    <a:p>
                      <a:r>
                        <a:rPr lang="nl-BE" sz="13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552966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/>
                        <a:t>U0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14780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1" dirty="0"/>
                        <a:t>Wake </a:t>
                      </a:r>
                      <a:r>
                        <a:rPr lang="nl-BE" sz="1300" b="1" dirty="0" err="1"/>
                        <a:t>coefficient</a:t>
                      </a:r>
                      <a:r>
                        <a:rPr lang="nl-BE" sz="1300" b="1" dirty="0"/>
                        <a:t>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1" dirty="0" err="1"/>
                        <a:t>Variable</a:t>
                      </a:r>
                      <a:endParaRPr lang="nl-B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41193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/>
                        <a:t>Wind turbine </a:t>
                      </a:r>
                      <a:r>
                        <a:rPr lang="nl-BE" sz="1300" b="0" dirty="0" err="1"/>
                        <a:t>distance</a:t>
                      </a:r>
                      <a:endParaRPr lang="nl-B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7*D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191305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 err="1"/>
                        <a:t>Superposition</a:t>
                      </a:r>
                      <a:r>
                        <a:rPr lang="nl-BE" sz="1300" b="0" dirty="0"/>
                        <a:t> </a:t>
                      </a:r>
                      <a:r>
                        <a:rPr lang="nl-BE" sz="1300" b="0" dirty="0" err="1"/>
                        <a:t>method</a:t>
                      </a:r>
                      <a:endParaRPr lang="nl-B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 err="1"/>
                        <a:t>Quadratic</a:t>
                      </a:r>
                      <a:r>
                        <a:rPr lang="nl-BE" sz="1300" b="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586518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dirty="0" err="1"/>
                        <a:t>Correction</a:t>
                      </a:r>
                      <a:r>
                        <a:rPr lang="nl-BE" sz="1300" dirty="0"/>
                        <a:t>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11627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/>
                        <a:t>Wake </a:t>
                      </a:r>
                      <a:r>
                        <a:rPr lang="nl-BE" sz="1300" b="0" dirty="0" err="1"/>
                        <a:t>reflection</a:t>
                      </a:r>
                      <a:endParaRPr lang="nl-B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24183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1" dirty="0"/>
                        <a:t>CT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1" dirty="0" err="1"/>
                        <a:t>Variable</a:t>
                      </a:r>
                      <a:r>
                        <a:rPr lang="nl-BE" sz="1300" b="1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38528"/>
                  </a:ext>
                </a:extLst>
              </a:tr>
            </a:tbl>
          </a:graphicData>
        </a:graphic>
      </p:graphicFrame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A78F1138-5347-4E01-B45E-8CEA62E4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8</a:t>
            </a:fld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A4AC484-1922-401E-8488-C14220861A7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23790" y="1612900"/>
            <a:ext cx="64293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58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03C7D-B58D-4EC8-9C19-198EFC3E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Sensitivity</a:t>
            </a:r>
            <a:r>
              <a:rPr lang="nl-BE" dirty="0"/>
              <a:t> </a:t>
            </a:r>
            <a:r>
              <a:rPr lang="nl-BE" dirty="0" err="1"/>
              <a:t>study</a:t>
            </a:r>
            <a:endParaRPr lang="nl-BE" dirty="0"/>
          </a:p>
        </p:txBody>
      </p:sp>
      <p:graphicFrame>
        <p:nvGraphicFramePr>
          <p:cNvPr id="7" name="Tijdelijke aanduiding voor inhoud 3">
            <a:extLst>
              <a:ext uri="{FF2B5EF4-FFF2-40B4-BE49-F238E27FC236}">
                <a16:creationId xmlns:a16="http://schemas.microsoft.com/office/drawing/2014/main" id="{7E1CC94E-E850-40DD-949A-AB69103934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7501462"/>
              </p:ext>
            </p:extLst>
          </p:nvPr>
        </p:nvGraphicFramePr>
        <p:xfrm>
          <a:off x="8419731" y="173178"/>
          <a:ext cx="3600634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536">
                  <a:extLst>
                    <a:ext uri="{9D8B030D-6E8A-4147-A177-3AD203B41FA5}">
                      <a16:colId xmlns:a16="http://schemas.microsoft.com/office/drawing/2014/main" val="3293957598"/>
                    </a:ext>
                  </a:extLst>
                </a:gridCol>
                <a:gridCol w="879049">
                  <a:extLst>
                    <a:ext uri="{9D8B030D-6E8A-4147-A177-3AD203B41FA5}">
                      <a16:colId xmlns:a16="http://schemas.microsoft.com/office/drawing/2014/main" val="316100316"/>
                    </a:ext>
                  </a:extLst>
                </a:gridCol>
                <a:gridCol w="879049">
                  <a:extLst>
                    <a:ext uri="{9D8B030D-6E8A-4147-A177-3AD203B41FA5}">
                      <a16:colId xmlns:a16="http://schemas.microsoft.com/office/drawing/2014/main" val="1525873941"/>
                    </a:ext>
                  </a:extLst>
                </a:gridCol>
              </a:tblGrid>
              <a:tr h="275294">
                <a:tc>
                  <a:txBody>
                    <a:bodyPr/>
                    <a:lstStyle/>
                    <a:p>
                      <a:r>
                        <a:rPr lang="nl-BE" sz="13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Park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Park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552966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/>
                        <a:t>U0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14780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1" dirty="0"/>
                        <a:t>Wake </a:t>
                      </a:r>
                      <a:r>
                        <a:rPr lang="nl-BE" sz="1300" b="1" dirty="0" err="1"/>
                        <a:t>coefficient</a:t>
                      </a:r>
                      <a:r>
                        <a:rPr lang="nl-BE" sz="1300" b="1" dirty="0"/>
                        <a:t>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1" dirty="0"/>
                        <a:t>0,04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1" dirty="0"/>
                        <a:t>0,06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41193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/>
                        <a:t>Wind turbine </a:t>
                      </a:r>
                      <a:r>
                        <a:rPr lang="nl-BE" sz="1300" b="0" dirty="0" err="1"/>
                        <a:t>distance</a:t>
                      </a:r>
                      <a:endParaRPr lang="nl-B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7*D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7*D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191305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 err="1"/>
                        <a:t>Superposition</a:t>
                      </a:r>
                      <a:r>
                        <a:rPr lang="nl-BE" sz="1300" b="0" dirty="0"/>
                        <a:t> </a:t>
                      </a:r>
                      <a:r>
                        <a:rPr lang="nl-BE" sz="1300" b="0" dirty="0" err="1"/>
                        <a:t>method</a:t>
                      </a:r>
                      <a:endParaRPr lang="nl-B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 err="1"/>
                        <a:t>Quadratic</a:t>
                      </a:r>
                      <a:r>
                        <a:rPr lang="nl-BE" sz="1300" b="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 err="1"/>
                        <a:t>Linear</a:t>
                      </a:r>
                      <a:endParaRPr lang="nl-BE" sz="13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586518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dirty="0" err="1"/>
                        <a:t>Correction</a:t>
                      </a:r>
                      <a:r>
                        <a:rPr lang="nl-BE" sz="1300" dirty="0"/>
                        <a:t>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dirty="0" err="1"/>
                        <a:t>False</a:t>
                      </a:r>
                      <a:endParaRPr lang="nl-BE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11627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/>
                        <a:t>Wake </a:t>
                      </a:r>
                      <a:r>
                        <a:rPr lang="nl-BE" sz="1300" b="0" dirty="0" err="1"/>
                        <a:t>reflection</a:t>
                      </a:r>
                      <a:endParaRPr lang="nl-B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 err="1"/>
                        <a:t>False</a:t>
                      </a:r>
                      <a:endParaRPr lang="nl-BE" sz="13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24183"/>
                  </a:ext>
                </a:extLst>
              </a:tr>
              <a:tr h="275294">
                <a:tc>
                  <a:txBody>
                    <a:bodyPr/>
                    <a:lstStyle/>
                    <a:p>
                      <a:r>
                        <a:rPr lang="nl-BE" sz="1300" b="0" dirty="0"/>
                        <a:t>CT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WMR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300" b="0" dirty="0"/>
                        <a:t>WMR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38528"/>
                  </a:ext>
                </a:extLst>
              </a:tr>
            </a:tbl>
          </a:graphicData>
        </a:graphic>
      </p:graphicFrame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A78F1138-5347-4E01-B45E-8CEA62E4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64D5-6BD9-4340-9EDC-6EC59DCDE553}" type="slidenum">
              <a:rPr lang="nl-BE" smtClean="0"/>
              <a:t>9</a:t>
            </a:fld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07A598C-C0B8-4D3F-9780-C7E70719505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06454" y="1684030"/>
            <a:ext cx="5670367" cy="448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6905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379</Words>
  <Application>Microsoft Office PowerPoint</Application>
  <PresentationFormat>Breedbeeld</PresentationFormat>
  <Paragraphs>177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Kantoorthema</vt:lpstr>
      <vt:lpstr>Meeting 8</vt:lpstr>
      <vt:lpstr>Agenda</vt:lpstr>
      <vt:lpstr>1. Park model: test case</vt:lpstr>
      <vt:lpstr>Sensitivity study</vt:lpstr>
      <vt:lpstr>Sensitivity study</vt:lpstr>
      <vt:lpstr>Sensitivity study</vt:lpstr>
      <vt:lpstr>Sensitivity study</vt:lpstr>
      <vt:lpstr>Sensitivity study</vt:lpstr>
      <vt:lpstr>Sensitivity study</vt:lpstr>
      <vt:lpstr>LES data</vt:lpstr>
      <vt:lpstr>BEACon data</vt:lpstr>
      <vt:lpstr>BEACon + LES data</vt:lpstr>
      <vt:lpstr>Calibration</vt:lpstr>
      <vt:lpstr>Calibration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Ottelien Bossuyt</dc:creator>
  <cp:lastModifiedBy>Ottelien Bossuyt</cp:lastModifiedBy>
  <cp:revision>48</cp:revision>
  <dcterms:created xsi:type="dcterms:W3CDTF">2018-02-20T13:31:35Z</dcterms:created>
  <dcterms:modified xsi:type="dcterms:W3CDTF">2018-02-27T10:40:43Z</dcterms:modified>
</cp:coreProperties>
</file>