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70" r:id="rId4"/>
    <p:sldId id="284" r:id="rId5"/>
    <p:sldId id="285" r:id="rId6"/>
    <p:sldId id="286" r:id="rId7"/>
    <p:sldId id="287" r:id="rId8"/>
    <p:sldId id="288" r:id="rId9"/>
    <p:sldId id="294" r:id="rId10"/>
    <p:sldId id="295" r:id="rId11"/>
    <p:sldId id="260" r:id="rId12"/>
    <p:sldId id="263" r:id="rId13"/>
    <p:sldId id="291" r:id="rId14"/>
    <p:sldId id="261" r:id="rId15"/>
    <p:sldId id="262" r:id="rId16"/>
    <p:sldId id="266" r:id="rId17"/>
    <p:sldId id="265" r:id="rId18"/>
    <p:sldId id="267" r:id="rId19"/>
    <p:sldId id="268" r:id="rId20"/>
    <p:sldId id="258" r:id="rId21"/>
    <p:sldId id="259" r:id="rId22"/>
    <p:sldId id="269" r:id="rId23"/>
    <p:sldId id="290" r:id="rId24"/>
    <p:sldId id="292" r:id="rId25"/>
    <p:sldId id="296" r:id="rId26"/>
    <p:sldId id="299" r:id="rId27"/>
    <p:sldId id="298" r:id="rId28"/>
    <p:sldId id="301" r:id="rId29"/>
    <p:sldId id="297" r:id="rId3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915" autoAdjust="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86428-FE32-4894-80F1-906E54EC7CE2}" type="datetimeFigureOut">
              <a:rPr lang="nl-BE" smtClean="0"/>
              <a:t>16/05/2018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EE62A-F946-4AF2-A101-56E67A80905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5254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Case*: </a:t>
            </a:r>
            <a:r>
              <a:rPr lang="nl-BE" dirty="0" err="1"/>
              <a:t>with</a:t>
            </a:r>
            <a:r>
              <a:rPr lang="nl-BE" dirty="0"/>
              <a:t> NM80 wind turbine</a:t>
            </a:r>
          </a:p>
          <a:p>
            <a:r>
              <a:rPr lang="nl-BE" dirty="0"/>
              <a:t>(X): </a:t>
            </a:r>
            <a:r>
              <a:rPr lang="nl-BE" dirty="0" err="1"/>
              <a:t>old</a:t>
            </a:r>
            <a:r>
              <a:rPr lang="nl-BE" dirty="0"/>
              <a:t> </a:t>
            </a:r>
            <a:r>
              <a:rPr lang="nl-BE" dirty="0" err="1"/>
              <a:t>inflow</a:t>
            </a:r>
            <a:r>
              <a:rPr lang="nl-BE" dirty="0"/>
              <a:t> profile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7B97F-59A8-4889-B056-2585B229E919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372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23AC9-1517-4B07-BC1C-9A0C9B886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85A5CD5-B13E-47AA-979E-AF3748E09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0C18660-EBDD-4999-95EF-D6D9BF84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FA21-DD32-42E4-BA7C-F30854DBB8ED}" type="datetime1">
              <a:rPr lang="nl-BE" smtClean="0"/>
              <a:t>16/05/2018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43DB5B8-0568-4220-98D5-3D6B72E6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FCB28C-523B-4EDE-A89D-C15F3262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E9FA-7FAF-4736-A820-9EC12951D12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2819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8BCB0-5AAC-4B32-AB4A-9342950D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51B8B4A-971B-4F14-A2F1-E309C37F7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BDFF79-74BB-4979-ACAF-662A3881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31A0-1BB6-486B-AA9C-90268460C282}" type="datetime1">
              <a:rPr lang="nl-BE" smtClean="0"/>
              <a:t>16/05/2018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B3798E4-A54F-4532-9D4A-4AC08B4B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B7E9049-443D-4224-A4C9-E3281667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E9FA-7FAF-4736-A820-9EC12951D12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80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983F855-EEDB-4E1F-A19B-7C2AD82AF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0FAFD26-50DA-4E97-8635-7896DBB0D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B5AF776-559F-40A3-8DFF-4B8D02D3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888F-8CA0-45ED-B7DC-B10C088FC778}" type="datetime1">
              <a:rPr lang="nl-BE" smtClean="0"/>
              <a:t>16/05/2018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1FBA6B5-2FCB-4622-B600-CC9FE327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F9A1A3C-5210-4113-A67D-4A1A2428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E9FA-7FAF-4736-A820-9EC12951D12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958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F0C28-1928-4E71-820E-01B8049E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E249B1-587A-417B-B4E9-625CD3D14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D25DC52-41C2-4100-A8D9-FE4C5AFE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83DD-87C7-4851-873C-47A9091E14C2}" type="datetime1">
              <a:rPr lang="nl-BE" smtClean="0"/>
              <a:t>16/05/2018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6C6BC64-6D50-4ACC-99BE-49E7647FA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140A422-6DD9-4BAF-A2AE-F37473D4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E9FA-7FAF-4736-A820-9EC12951D12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902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26831-A5E0-4611-8E73-3C601C0C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4CD0207-2711-4869-8149-7B143BF08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E47F026-A741-4040-B462-2D8966B59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8F9D-22DB-4EEF-9123-7E9E1EC4D009}" type="datetime1">
              <a:rPr lang="nl-BE" smtClean="0"/>
              <a:t>16/05/2018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2884CF-0292-4850-AFDB-920D59123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0784053-36D8-4F62-951D-81581D21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E9FA-7FAF-4736-A820-9EC12951D12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85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053AE-AC51-4A8E-B4A5-68D24527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1A3143-F503-47A5-B30E-A6AA90F2D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0B2A141-7D3D-416A-B22A-06BDA1098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3B56B4E-FD1D-4737-8AFB-A4471BD8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3470-F9A3-42CF-B5DF-A0FF4CB88B20}" type="datetime1">
              <a:rPr lang="nl-BE" smtClean="0"/>
              <a:t>16/05/2018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C672374-2D83-4612-92B0-968C87F3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2747566-CCCB-49FD-B735-8636D4E8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E9FA-7FAF-4736-A820-9EC12951D12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976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ABE1E-0BEA-457F-AF75-E0DD8EA5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06E3C6B-C714-46DC-9F92-C565F5126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3CF204B-EE38-4773-B33E-35BD254A6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DCBE710-8103-4525-80F5-D0FFDE033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04E5B60-7788-4CC0-BE29-B74046E70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CBEA25C-86CB-4A61-9706-57B44F1A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F0A4-3BE5-485E-A92A-15840EB80C02}" type="datetime1">
              <a:rPr lang="nl-BE" smtClean="0"/>
              <a:t>16/05/2018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747AE12-7969-44F9-8FF8-E26ACA77B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793CB7D-8650-4115-9620-8A6E431B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E9FA-7FAF-4736-A820-9EC12951D12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3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225A0-6D4D-4260-9F94-B6A56D67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FAD6935-47A7-42BF-9A19-5E4CF587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0A7B-9370-4125-A84D-302C280EAF1D}" type="datetime1">
              <a:rPr lang="nl-BE" smtClean="0"/>
              <a:t>16/05/2018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7047F5C-5226-443C-81C3-DF16045E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EFAA1-046B-43A2-B623-5EB02DB1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E9FA-7FAF-4736-A820-9EC12951D12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702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AA43A98-153A-4E70-BDC0-F515E551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9C3E-7005-44EB-B8E0-CB4A71CD88F1}" type="datetime1">
              <a:rPr lang="nl-BE" smtClean="0"/>
              <a:t>16/05/2018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56FCB9C-7635-4F6A-9917-D15E3678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F8DAC00-035A-4DB8-930B-FE6C71BE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E9FA-7FAF-4736-A820-9EC12951D12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496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C879D-6ACB-44C3-83BC-FFDA8B71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2F7EBA-45BD-4F0B-AC8D-6EA255DE6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947CF79-B3EC-4EAC-BAF4-56780BD15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59CBF8A-178F-41F1-AB2E-B6ECCA3E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1DC0-DF6D-47A6-A180-C1CC26208869}" type="datetime1">
              <a:rPr lang="nl-BE" smtClean="0"/>
              <a:t>16/05/2018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AFC2B67-CE62-4EE0-BD27-2FF2A933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683400B-3421-4C77-8D19-F93FE537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E9FA-7FAF-4736-A820-9EC12951D12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720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C8BD1-6F55-4F0E-B34B-3FF7BEA56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15DAA62-90C1-418E-A65E-FC14EB400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A2D46F2-303C-4405-9963-AE930A06D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4C1A03-5072-481D-8342-6CD540C0C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C157-C02E-48EF-BC12-A669DCF3F530}" type="datetime1">
              <a:rPr lang="nl-BE" smtClean="0"/>
              <a:t>16/05/2018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AE3521D-9FC2-4827-8025-CB00D0DF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97D8756-F20F-4D75-BE6F-E9255C59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E9FA-7FAF-4736-A820-9EC12951D12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77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095FC40-5DF5-4D0D-A661-DCDB4C0F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74F51E2-1D3E-475E-B83C-3821394E1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F9FF084-2A8F-4FCA-AD6E-0954C475C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5F79D-73A8-444F-8697-62A7A14E77B3}" type="datetime1">
              <a:rPr lang="nl-BE" smtClean="0"/>
              <a:t>16/05/2018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27234E2-3F45-4A20-B254-2DA1767BC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D7177C-9CE5-42BF-8556-5BCBC1F7F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EE9FA-7FAF-4736-A820-9EC12951D12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325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06452-6A58-4E16-A950-219111D8E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Meeting 13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FE78401-015C-49BB-8923-7C4979110F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Wednesday</a:t>
            </a:r>
            <a:r>
              <a:rPr lang="nl-BE" dirty="0"/>
              <a:t> 16/05/2018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F4B2680-9C70-4488-A1D1-3E19A0FB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E9FA-7FAF-4736-A820-9EC12951D12C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132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B153E-6E48-4E61-BB58-D5318EC6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2b. </a:t>
            </a:r>
            <a:r>
              <a:rPr lang="nl-BE" dirty="0" err="1"/>
              <a:t>Comparison</a:t>
            </a:r>
            <a:r>
              <a:rPr lang="nl-BE" dirty="0"/>
              <a:t> full </a:t>
            </a:r>
            <a:r>
              <a:rPr lang="nl-BE" dirty="0" err="1"/>
              <a:t>wakes</a:t>
            </a:r>
            <a:r>
              <a:rPr lang="nl-BE" dirty="0"/>
              <a:t>: Fuga - LES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4FC43FF-C6F3-4723-870B-DDA7E1293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559" y="2294671"/>
            <a:ext cx="11734881" cy="3001946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6E14666-3277-464D-B5FD-915B3861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E9FA-7FAF-4736-A820-9EC12951D12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9762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058A2-729F-4972-A2D5-B0F502319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LES </a:t>
            </a:r>
            <a:r>
              <a:rPr lang="nl-BE" dirty="0" err="1"/>
              <a:t>superposition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CE8BC4-DB18-425D-AF71-CB1E856BA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U0=14 m/s</a:t>
            </a:r>
          </a:p>
          <a:p>
            <a:r>
              <a:rPr lang="nl-BE" dirty="0"/>
              <a:t>No </a:t>
            </a:r>
            <a:r>
              <a:rPr lang="nl-BE" dirty="0" err="1"/>
              <a:t>shear</a:t>
            </a:r>
            <a:r>
              <a:rPr lang="nl-BE" dirty="0"/>
              <a:t>, no </a:t>
            </a:r>
            <a:r>
              <a:rPr lang="nl-BE" dirty="0" err="1"/>
              <a:t>vear</a:t>
            </a:r>
            <a:endParaRPr lang="nl-BE" dirty="0"/>
          </a:p>
          <a:p>
            <a:r>
              <a:rPr lang="nl-BE" dirty="0"/>
              <a:t>TI=4%</a:t>
            </a:r>
          </a:p>
          <a:p>
            <a:r>
              <a:rPr lang="nl-BE" dirty="0"/>
              <a:t>NM80</a:t>
            </a:r>
          </a:p>
          <a:p>
            <a:r>
              <a:rPr lang="nl-BE" dirty="0"/>
              <a:t>No hub </a:t>
            </a:r>
            <a:r>
              <a:rPr lang="nl-BE" dirty="0" err="1"/>
              <a:t>height</a:t>
            </a:r>
            <a:r>
              <a:rPr lang="nl-BE" dirty="0"/>
              <a:t> </a:t>
            </a:r>
            <a:br>
              <a:rPr lang="nl-BE" dirty="0"/>
            </a:br>
            <a:r>
              <a:rPr lang="nl-BE" dirty="0"/>
              <a:t>(</a:t>
            </a:r>
            <a:r>
              <a:rPr lang="nl-BE" dirty="0" err="1"/>
              <a:t>floating</a:t>
            </a:r>
            <a:r>
              <a:rPr lang="nl-BE" dirty="0"/>
              <a:t> wind turbine rotor)</a:t>
            </a:r>
          </a:p>
          <a:p>
            <a:r>
              <a:rPr lang="nl-BE" dirty="0"/>
              <a:t>3 single </a:t>
            </a:r>
            <a:r>
              <a:rPr lang="nl-BE" dirty="0" err="1"/>
              <a:t>wakes</a:t>
            </a:r>
            <a:r>
              <a:rPr lang="nl-BE" dirty="0"/>
              <a:t>,</a:t>
            </a:r>
            <a:br>
              <a:rPr lang="nl-BE" dirty="0"/>
            </a:br>
            <a:r>
              <a:rPr lang="nl-BE" dirty="0"/>
              <a:t>“full wake” </a:t>
            </a:r>
            <a:r>
              <a:rPr lang="nl-BE" dirty="0" err="1"/>
              <a:t>with</a:t>
            </a:r>
            <a:r>
              <a:rPr lang="nl-BE" dirty="0"/>
              <a:t> 3 WT</a:t>
            </a:r>
          </a:p>
          <a:p>
            <a:endParaRPr lang="nl-BE" dirty="0"/>
          </a:p>
          <a:p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2F86BC1-3855-4A5A-A6BC-9348D8E3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E9FA-7FAF-4736-A820-9EC12951D12C}" type="slidenum">
              <a:rPr lang="nl-BE" smtClean="0"/>
              <a:t>11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09787B3-6845-4FEE-BD37-93572F17CD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t="-1" b="1435"/>
          <a:stretch/>
        </p:blipFill>
        <p:spPr>
          <a:xfrm>
            <a:off x="5168012" y="1965324"/>
            <a:ext cx="6542975" cy="354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3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E07DC-AADC-4E1D-AB30-9466BEE5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LES </a:t>
            </a:r>
            <a:r>
              <a:rPr lang="nl-BE" dirty="0" err="1"/>
              <a:t>superposition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06B84C-CD6C-49BC-A060-98259A2FE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Wake 1: single wake </a:t>
            </a:r>
            <a:r>
              <a:rPr lang="nl-BE" dirty="0" err="1"/>
              <a:t>with</a:t>
            </a:r>
            <a:r>
              <a:rPr lang="nl-BE" dirty="0"/>
              <a:t> U0=14 m/s</a:t>
            </a:r>
          </a:p>
          <a:p>
            <a:r>
              <a:rPr lang="nl-BE" dirty="0" err="1"/>
              <a:t>Define</a:t>
            </a:r>
            <a:r>
              <a:rPr lang="nl-BE" dirty="0"/>
              <a:t> </a:t>
            </a:r>
            <a:r>
              <a:rPr lang="nl-BE" dirty="0" err="1"/>
              <a:t>horizontal</a:t>
            </a:r>
            <a:r>
              <a:rPr lang="nl-BE" dirty="0"/>
              <a:t> wind speed at hub </a:t>
            </a:r>
            <a:r>
              <a:rPr lang="nl-BE" dirty="0" err="1"/>
              <a:t>height</a:t>
            </a:r>
            <a:r>
              <a:rPr lang="nl-BE" dirty="0"/>
              <a:t> at </a:t>
            </a:r>
            <a:r>
              <a:rPr lang="nl-BE" dirty="0" err="1"/>
              <a:t>location</a:t>
            </a:r>
            <a:r>
              <a:rPr lang="nl-BE" dirty="0"/>
              <a:t> of second wind turbine in wake 1 (U=11,16 m/s)</a:t>
            </a:r>
          </a:p>
          <a:p>
            <a:r>
              <a:rPr lang="nl-BE" dirty="0">
                <a:sym typeface="Wingdings" panose="05000000000000000000" pitchFamily="2" charset="2"/>
              </a:rPr>
              <a:t>Wake 2: single wake </a:t>
            </a:r>
            <a:r>
              <a:rPr lang="nl-BE" dirty="0" err="1">
                <a:sym typeface="Wingdings" panose="05000000000000000000" pitchFamily="2" charset="2"/>
              </a:rPr>
              <a:t>with</a:t>
            </a:r>
            <a:r>
              <a:rPr lang="nl-BE" dirty="0">
                <a:sym typeface="Wingdings" panose="05000000000000000000" pitchFamily="2" charset="2"/>
              </a:rPr>
              <a:t> U0=11,16 m/s</a:t>
            </a:r>
          </a:p>
          <a:p>
            <a:r>
              <a:rPr lang="nl-BE" dirty="0" err="1">
                <a:sym typeface="Wingdings" panose="05000000000000000000" pitchFamily="2" charset="2"/>
              </a:rPr>
              <a:t>Define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horizontal</a:t>
            </a:r>
            <a:r>
              <a:rPr lang="nl-BE" dirty="0">
                <a:sym typeface="Wingdings" panose="05000000000000000000" pitchFamily="2" charset="2"/>
              </a:rPr>
              <a:t> wind speed at hub </a:t>
            </a:r>
            <a:r>
              <a:rPr lang="nl-BE" dirty="0" err="1">
                <a:sym typeface="Wingdings" panose="05000000000000000000" pitchFamily="2" charset="2"/>
              </a:rPr>
              <a:t>height</a:t>
            </a:r>
            <a:r>
              <a:rPr lang="nl-BE" dirty="0">
                <a:sym typeface="Wingdings" panose="05000000000000000000" pitchFamily="2" charset="2"/>
              </a:rPr>
              <a:t> at </a:t>
            </a:r>
            <a:r>
              <a:rPr lang="nl-BE" dirty="0" err="1">
                <a:sym typeface="Wingdings" panose="05000000000000000000" pitchFamily="2" charset="2"/>
              </a:rPr>
              <a:t>location</a:t>
            </a:r>
            <a:r>
              <a:rPr lang="nl-BE" dirty="0">
                <a:sym typeface="Wingdings" panose="05000000000000000000" pitchFamily="2" charset="2"/>
              </a:rPr>
              <a:t> of </a:t>
            </a:r>
            <a:r>
              <a:rPr lang="nl-BE" dirty="0" err="1">
                <a:sym typeface="Wingdings" panose="05000000000000000000" pitchFamily="2" charset="2"/>
              </a:rPr>
              <a:t>third</a:t>
            </a:r>
            <a:r>
              <a:rPr lang="nl-BE" dirty="0">
                <a:sym typeface="Wingdings" panose="05000000000000000000" pitchFamily="2" charset="2"/>
              </a:rPr>
              <a:t> wind turbine in wake 2 (U=8,54 m/s)</a:t>
            </a:r>
          </a:p>
          <a:p>
            <a:r>
              <a:rPr lang="nl-BE" dirty="0">
                <a:sym typeface="Wingdings" panose="05000000000000000000" pitchFamily="2" charset="2"/>
              </a:rPr>
              <a:t>Wake 3: single wake </a:t>
            </a:r>
            <a:r>
              <a:rPr lang="nl-BE" dirty="0" err="1">
                <a:sym typeface="Wingdings" panose="05000000000000000000" pitchFamily="2" charset="2"/>
              </a:rPr>
              <a:t>with</a:t>
            </a:r>
            <a:r>
              <a:rPr lang="nl-BE" dirty="0">
                <a:sym typeface="Wingdings" panose="05000000000000000000" pitchFamily="2" charset="2"/>
              </a:rPr>
              <a:t> U0=8,54 m/s (or </a:t>
            </a:r>
            <a:r>
              <a:rPr lang="nl-BE" dirty="0" err="1">
                <a:sym typeface="Wingdings" panose="05000000000000000000" pitchFamily="2" charset="2"/>
              </a:rPr>
              <a:t>scaled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version</a:t>
            </a:r>
            <a:r>
              <a:rPr lang="nl-BE" dirty="0">
                <a:sym typeface="Wingdings" panose="05000000000000000000" pitchFamily="2" charset="2"/>
              </a:rPr>
              <a:t>)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C244303-F0EB-4235-AA81-91C574E0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E9FA-7FAF-4736-A820-9EC12951D12C}" type="slidenum">
              <a:rPr lang="nl-BE" smtClean="0"/>
              <a:t>12</a:t>
            </a:fld>
            <a:endParaRPr lang="nl-BE"/>
          </a:p>
        </p:txBody>
      </p:sp>
      <p:graphicFrame>
        <p:nvGraphicFramePr>
          <p:cNvPr id="5" name="Tijdelijke aanduiding voor inhoud 4">
            <a:extLst>
              <a:ext uri="{FF2B5EF4-FFF2-40B4-BE49-F238E27FC236}">
                <a16:creationId xmlns:a16="http://schemas.microsoft.com/office/drawing/2014/main" id="{4E599D95-148D-4466-A122-93725E4B03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9646199"/>
              </p:ext>
            </p:extLst>
          </p:nvPr>
        </p:nvGraphicFramePr>
        <p:xfrm>
          <a:off x="3355731" y="5483175"/>
          <a:ext cx="4654062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5447">
                  <a:extLst>
                    <a:ext uri="{9D8B030D-6E8A-4147-A177-3AD203B41FA5}">
                      <a16:colId xmlns:a16="http://schemas.microsoft.com/office/drawing/2014/main" val="2414194807"/>
                    </a:ext>
                  </a:extLst>
                </a:gridCol>
                <a:gridCol w="1336430">
                  <a:extLst>
                    <a:ext uri="{9D8B030D-6E8A-4147-A177-3AD203B41FA5}">
                      <a16:colId xmlns:a16="http://schemas.microsoft.com/office/drawing/2014/main" val="19621116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09027585"/>
                    </a:ext>
                  </a:extLst>
                </a:gridCol>
                <a:gridCol w="1274885">
                  <a:extLst>
                    <a:ext uri="{9D8B030D-6E8A-4147-A177-3AD203B41FA5}">
                      <a16:colId xmlns:a16="http://schemas.microsoft.com/office/drawing/2014/main" val="197182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Wake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Wake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Wake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41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U0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 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11,16 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8,54 m/s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66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U0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11,16 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8,55 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… m/s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81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871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C9576-9CC0-4BCA-A319-F09876C3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LES </a:t>
            </a:r>
            <a:r>
              <a:rPr lang="nl-BE" dirty="0" err="1"/>
              <a:t>superposition</a:t>
            </a:r>
            <a:endParaRPr lang="nl-BE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E0298533-64A7-45A5-BD03-924452C9F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l="10105" t="13863" r="7890" b="7771"/>
          <a:stretch/>
        </p:blipFill>
        <p:spPr>
          <a:xfrm>
            <a:off x="1223962" y="1363191"/>
            <a:ext cx="9744075" cy="5237806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DD44522-ABAB-4DFF-AAAC-5753571A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E9FA-7FAF-4736-A820-9EC12951D12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804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75150-1DDD-4A8F-BB98-2715C16A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LES </a:t>
            </a:r>
            <a:r>
              <a:rPr lang="nl-BE" dirty="0" err="1"/>
              <a:t>superposition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BF8DD55-1D68-451C-A6A1-AA08C7FA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E9FA-7FAF-4736-A820-9EC12951D12C}" type="slidenum">
              <a:rPr lang="nl-BE" smtClean="0"/>
              <a:t>14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17C4D2B-23FD-4719-87A9-25D8A8159E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1999" y="1238862"/>
            <a:ext cx="10277475" cy="546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77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6B6B5-2832-445B-B6DA-50E5F973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LES </a:t>
            </a:r>
            <a:r>
              <a:rPr lang="nl-BE" dirty="0" err="1"/>
              <a:t>superposition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17C520A-F6EB-42A4-A93D-49451300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E9FA-7FAF-4736-A820-9EC12951D12C}" type="slidenum">
              <a:rPr lang="nl-BE" smtClean="0"/>
              <a:t>15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93DB6AF-D8A7-4E66-AF75-99057E2A26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4900" y="1329987"/>
            <a:ext cx="9796462" cy="520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14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6C51D-8C9B-4B47-A90C-5A03D046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LES </a:t>
            </a:r>
            <a:r>
              <a:rPr lang="nl-BE" dirty="0" err="1"/>
              <a:t>superposition</a:t>
            </a:r>
            <a:r>
              <a:rPr lang="nl-BE" dirty="0"/>
              <a:t> – wake </a:t>
            </a:r>
            <a:r>
              <a:rPr lang="en-GB" dirty="0"/>
              <a:t>width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2322D385-0962-43EA-BEDF-E200D1F4EF18}"/>
              </a:ext>
            </a:extLst>
          </p:cNvPr>
          <p:cNvSpPr txBox="1"/>
          <p:nvPr/>
        </p:nvSpPr>
        <p:spPr>
          <a:xfrm>
            <a:off x="193430" y="1690688"/>
            <a:ext cx="1820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Wake </a:t>
            </a:r>
            <a:r>
              <a:rPr lang="nl-BE" dirty="0" err="1"/>
              <a:t>boundary</a:t>
            </a:r>
            <a:r>
              <a:rPr lang="nl-BE" dirty="0"/>
              <a:t> at 0,98*U0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1FC3000-CAD1-455C-9E92-8BCCE1D93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E9FA-7FAF-4736-A820-9EC12951D12C}" type="slidenum">
              <a:rPr lang="nl-BE" smtClean="0"/>
              <a:t>16</a:t>
            </a:fld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F48DC773-10BB-45CE-A99C-ADD69BBF864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13437" y="1367855"/>
            <a:ext cx="9730154" cy="517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23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9C19EC-A121-4978-93C0-AA34424C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LES </a:t>
            </a:r>
            <a:r>
              <a:rPr lang="nl-BE" dirty="0" err="1"/>
              <a:t>superposition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13E9BCC-CD0A-4454-8659-003A88A0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E9FA-7FAF-4736-A820-9EC12951D12C}" type="slidenum">
              <a:rPr lang="nl-BE" smtClean="0"/>
              <a:t>17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9A0576BB-71E9-4282-8168-A1E54CA88D9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808639"/>
            <a:ext cx="12192000" cy="324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64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F1FBD-6090-4FEF-9E3C-B1119B4E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LES </a:t>
            </a:r>
            <a:r>
              <a:rPr lang="nl-BE" dirty="0" err="1"/>
              <a:t>superposition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054C6AE-3B7C-45A8-B3BD-7285B2AD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E9FA-7FAF-4736-A820-9EC12951D12C}" type="slidenum">
              <a:rPr lang="nl-BE" smtClean="0"/>
              <a:t>18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A734657-4A7A-4E08-A5F7-10427E368D5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1099" y="1430896"/>
            <a:ext cx="9448802" cy="518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23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28D65-1218-4FD5-BD10-D28D3950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LES </a:t>
            </a:r>
            <a:r>
              <a:rPr lang="nl-BE" dirty="0" err="1"/>
              <a:t>Superposition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A2592BB-B24D-4F2D-9B47-45207A2F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E9FA-7FAF-4736-A820-9EC12951D12C}" type="slidenum">
              <a:rPr lang="nl-BE" smtClean="0"/>
              <a:t>19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9D18DC0-6BF9-42E9-B777-D165961CA20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9200" y="1355729"/>
            <a:ext cx="9753600" cy="529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4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D2250-FA2B-4FD3-BFA1-72D24373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ABF2064-D637-43BD-BFF4-53EFD0C7F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BE" dirty="0"/>
              <a:t>Timeline + </a:t>
            </a:r>
            <a:r>
              <a:rPr lang="nl-BE" dirty="0" err="1"/>
              <a:t>the</a:t>
            </a:r>
            <a:r>
              <a:rPr lang="nl-BE" dirty="0"/>
              <a:t> next big steps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err="1"/>
              <a:t>Comparison</a:t>
            </a:r>
            <a:r>
              <a:rPr lang="nl-BE" dirty="0"/>
              <a:t> </a:t>
            </a:r>
            <a:r>
              <a:rPr lang="nl-BE" dirty="0" err="1"/>
              <a:t>wakes</a:t>
            </a:r>
            <a:r>
              <a:rPr lang="nl-BE" dirty="0"/>
              <a:t>: Fuga – LES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nl-BE" dirty="0"/>
              <a:t>Single wake</a:t>
            </a:r>
          </a:p>
          <a:p>
            <a:pPr marL="971550" lvl="1" indent="-514350">
              <a:buFont typeface="+mj-lt"/>
              <a:buAutoNum type="alphaLcParenR"/>
            </a:pPr>
            <a:r>
              <a:rPr lang="nl-BE" dirty="0"/>
              <a:t>Full wake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LES </a:t>
            </a:r>
            <a:r>
              <a:rPr lang="nl-BE" dirty="0" err="1"/>
              <a:t>superposition</a:t>
            </a:r>
            <a:endParaRPr lang="nl-BE" dirty="0"/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Fuga </a:t>
            </a:r>
            <a:r>
              <a:rPr lang="nl-BE" dirty="0" err="1"/>
              <a:t>superposition</a:t>
            </a:r>
            <a:endParaRPr lang="nl-BE" dirty="0"/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Single wake </a:t>
            </a:r>
            <a:r>
              <a:rPr lang="nl-BE" dirty="0" err="1"/>
              <a:t>calibration</a:t>
            </a:r>
            <a:r>
              <a:rPr lang="nl-BE" dirty="0"/>
              <a:t>: LES - Park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7A94E42-F569-4FFD-9217-6F1ABB0F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E9FA-7FAF-4736-A820-9EC12951D12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385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04445-D107-4E1A-8923-6ABF1A2C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LES </a:t>
            </a:r>
            <a:r>
              <a:rPr lang="nl-BE" dirty="0" err="1"/>
              <a:t>superposition</a:t>
            </a:r>
            <a:r>
              <a:rPr lang="nl-BE" dirty="0"/>
              <a:t>: </a:t>
            </a:r>
            <a:br>
              <a:rPr lang="nl-BE" dirty="0"/>
            </a:br>
            <a:r>
              <a:rPr lang="nl-BE" dirty="0"/>
              <a:t>Rotor </a:t>
            </a:r>
            <a:r>
              <a:rPr lang="nl-BE" dirty="0" err="1"/>
              <a:t>averaged</a:t>
            </a:r>
            <a:r>
              <a:rPr lang="nl-BE" dirty="0"/>
              <a:t> wind speed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9B42D2-F88E-41E0-8C08-DFC094676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possible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superpose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vertical</a:t>
            </a:r>
            <a:r>
              <a:rPr lang="nl-BE" dirty="0"/>
              <a:t> </a:t>
            </a:r>
            <a:r>
              <a:rPr lang="nl-BE" dirty="0" err="1"/>
              <a:t>planes</a:t>
            </a:r>
            <a:r>
              <a:rPr lang="nl-BE" dirty="0"/>
              <a:t> </a:t>
            </a:r>
            <a:r>
              <a:rPr lang="nl-BE" dirty="0" err="1"/>
              <a:t>due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saved</a:t>
            </a:r>
            <a:r>
              <a:rPr lang="nl-BE" dirty="0"/>
              <a:t> </a:t>
            </a:r>
            <a:r>
              <a:rPr lang="nl-BE" dirty="0" err="1"/>
              <a:t>positions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vertical</a:t>
            </a:r>
            <a:r>
              <a:rPr lang="nl-BE" dirty="0"/>
              <a:t> </a:t>
            </a:r>
            <a:r>
              <a:rPr lang="nl-BE" dirty="0" err="1"/>
              <a:t>planes</a:t>
            </a:r>
            <a:endParaRPr lang="nl-BE" dirty="0"/>
          </a:p>
          <a:p>
            <a:r>
              <a:rPr lang="nl-BE" dirty="0" err="1"/>
              <a:t>Weighting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calculate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rotor </a:t>
            </a:r>
            <a:r>
              <a:rPr lang="nl-BE" dirty="0" err="1"/>
              <a:t>averaged</a:t>
            </a:r>
            <a:r>
              <a:rPr lang="nl-BE" dirty="0"/>
              <a:t> wind speed, making </a:t>
            </a:r>
            <a:r>
              <a:rPr lang="nl-BE" dirty="0" err="1"/>
              <a:t>use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horizontal</a:t>
            </a:r>
            <a:r>
              <a:rPr lang="nl-BE" dirty="0"/>
              <a:t> </a:t>
            </a:r>
            <a:r>
              <a:rPr lang="nl-BE" dirty="0" err="1"/>
              <a:t>profiles</a:t>
            </a:r>
            <a:endParaRPr lang="nl-BE" dirty="0"/>
          </a:p>
          <a:p>
            <a:r>
              <a:rPr lang="nl-BE" dirty="0"/>
              <a:t>Full 3WT LES </a:t>
            </a:r>
            <a:r>
              <a:rPr lang="nl-BE" dirty="0" err="1"/>
              <a:t>simulation</a:t>
            </a:r>
            <a:endParaRPr lang="nl-BE" dirty="0"/>
          </a:p>
          <a:p>
            <a:pPr lvl="1"/>
            <a:r>
              <a:rPr lang="nl-BE" dirty="0" err="1"/>
              <a:t>Horizontal</a:t>
            </a:r>
            <a:r>
              <a:rPr lang="nl-BE" dirty="0"/>
              <a:t> profile + </a:t>
            </a:r>
            <a:r>
              <a:rPr lang="nl-BE" dirty="0" err="1"/>
              <a:t>weighting</a:t>
            </a:r>
            <a:r>
              <a:rPr lang="nl-BE" dirty="0"/>
              <a:t> </a:t>
            </a:r>
            <a:r>
              <a:rPr lang="nl-BE" dirty="0" err="1"/>
              <a:t>function</a:t>
            </a:r>
            <a:endParaRPr lang="nl-BE" dirty="0"/>
          </a:p>
          <a:p>
            <a:pPr lvl="1"/>
            <a:r>
              <a:rPr lang="nl-BE" dirty="0"/>
              <a:t>Rotor </a:t>
            </a:r>
            <a:r>
              <a:rPr lang="nl-BE" dirty="0" err="1"/>
              <a:t>averaged</a:t>
            </a:r>
            <a:r>
              <a:rPr lang="nl-BE" dirty="0"/>
              <a:t> wind speed </a:t>
            </a:r>
            <a:br>
              <a:rPr lang="nl-BE" dirty="0"/>
            </a:br>
            <a:r>
              <a:rPr lang="nl-BE" dirty="0"/>
              <a:t>in </a:t>
            </a:r>
            <a:r>
              <a:rPr lang="nl-BE" dirty="0" err="1"/>
              <a:t>vertical</a:t>
            </a:r>
            <a:r>
              <a:rPr lang="nl-BE" dirty="0"/>
              <a:t> </a:t>
            </a:r>
            <a:r>
              <a:rPr lang="nl-BE" dirty="0" err="1"/>
              <a:t>plane</a:t>
            </a:r>
            <a:endParaRPr lang="nl-BE" dirty="0"/>
          </a:p>
          <a:p>
            <a:pPr lvl="1"/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Linear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weighting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function</a:t>
            </a:r>
            <a:endParaRPr lang="nl-BE" dirty="0"/>
          </a:p>
          <a:p>
            <a:pPr lvl="1"/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B52D612-EAB9-4F47-A23C-4F49FD124E7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59669" y="3184885"/>
            <a:ext cx="5243512" cy="3354027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AFDA642-5B32-46C2-A7A7-75830933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E9FA-7FAF-4736-A820-9EC12951D12C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9312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57721-9945-4BBB-AA57-7102A27C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40" y="0"/>
            <a:ext cx="10515600" cy="1325563"/>
          </a:xfrm>
        </p:spPr>
        <p:txBody>
          <a:bodyPr/>
          <a:lstStyle/>
          <a:p>
            <a:r>
              <a:rPr lang="nl-BE" dirty="0"/>
              <a:t>3. LES </a:t>
            </a:r>
            <a:r>
              <a:rPr lang="nl-BE" dirty="0" err="1"/>
              <a:t>superposition</a:t>
            </a:r>
            <a:r>
              <a:rPr lang="nl-BE" dirty="0"/>
              <a:t>: </a:t>
            </a:r>
            <a:br>
              <a:rPr lang="nl-BE" dirty="0"/>
            </a:br>
            <a:r>
              <a:rPr lang="nl-BE" dirty="0"/>
              <a:t>Rotor </a:t>
            </a:r>
            <a:r>
              <a:rPr lang="nl-BE" dirty="0" err="1"/>
              <a:t>averaged</a:t>
            </a:r>
            <a:r>
              <a:rPr lang="nl-BE" dirty="0"/>
              <a:t> wind speed</a:t>
            </a: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ADCD6A49-A0B8-46CC-87D6-46EF0AC1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E9FA-7FAF-4736-A820-9EC12951D12C}" type="slidenum">
              <a:rPr lang="nl-BE" smtClean="0"/>
              <a:t>21</a:t>
            </a:fld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5EF887B0-AFAB-4E74-9560-9399BAB9AB7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800" y="1272863"/>
            <a:ext cx="10058400" cy="5266049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E90EE66C-00F4-49CA-A837-0192E1FD5360}"/>
              </a:ext>
            </a:extLst>
          </p:cNvPr>
          <p:cNvSpPr/>
          <p:nvPr/>
        </p:nvSpPr>
        <p:spPr>
          <a:xfrm>
            <a:off x="9659566" y="1682885"/>
            <a:ext cx="1070043" cy="184826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446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07B03-37BA-478F-B0DA-53370EFE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nl-BE" dirty="0"/>
              <a:t>3. LES </a:t>
            </a:r>
            <a:r>
              <a:rPr lang="nl-BE" dirty="0" err="1"/>
              <a:t>superposition</a:t>
            </a:r>
            <a:r>
              <a:rPr lang="nl-BE" dirty="0"/>
              <a:t>: </a:t>
            </a:r>
            <a:br>
              <a:rPr lang="nl-BE" dirty="0"/>
            </a:br>
            <a:r>
              <a:rPr lang="nl-BE" dirty="0"/>
              <a:t>Rotor </a:t>
            </a:r>
            <a:r>
              <a:rPr lang="nl-BE" dirty="0" err="1"/>
              <a:t>averaged</a:t>
            </a:r>
            <a:r>
              <a:rPr lang="nl-BE" dirty="0"/>
              <a:t> wind speed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61ECA25-8B95-40DD-82B4-BFB6B377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E9FA-7FAF-4736-A820-9EC12951D12C}" type="slidenum">
              <a:rPr lang="nl-BE" smtClean="0"/>
              <a:t>22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AC3C3E9-DD6E-4DDC-B36D-B09A3B081D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l="9297" t="11944" r="8516" b="8472"/>
          <a:stretch/>
        </p:blipFill>
        <p:spPr>
          <a:xfrm>
            <a:off x="957627" y="1294607"/>
            <a:ext cx="10020301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56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DCDB2-0361-4143-AFF7-49CB2A0E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Fuga </a:t>
            </a:r>
            <a:r>
              <a:rPr lang="nl-BE" dirty="0" err="1"/>
              <a:t>superposition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F579A-3C05-491C-8047-B7D01F36E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802"/>
            <a:ext cx="10515600" cy="4351338"/>
          </a:xfrm>
        </p:spPr>
        <p:txBody>
          <a:bodyPr/>
          <a:lstStyle/>
          <a:p>
            <a:r>
              <a:rPr lang="nl-BE" dirty="0"/>
              <a:t>Same </a:t>
            </a:r>
            <a:r>
              <a:rPr lang="nl-BE" dirty="0" err="1"/>
              <a:t>method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as LES </a:t>
            </a:r>
            <a:r>
              <a:rPr lang="nl-BE" dirty="0" err="1"/>
              <a:t>superposition</a:t>
            </a:r>
            <a:endParaRPr lang="nl-BE" dirty="0"/>
          </a:p>
          <a:p>
            <a:r>
              <a:rPr lang="nl-BE" dirty="0"/>
              <a:t>NM80, but CT curve </a:t>
            </a:r>
            <a:r>
              <a:rPr lang="nl-BE" dirty="0" err="1"/>
              <a:t>slightly</a:t>
            </a:r>
            <a:r>
              <a:rPr lang="nl-BE" dirty="0"/>
              <a:t> </a:t>
            </a:r>
            <a:r>
              <a:rPr lang="nl-BE" dirty="0" err="1"/>
              <a:t>changed</a:t>
            </a:r>
            <a:endParaRPr lang="nl-BE" dirty="0"/>
          </a:p>
          <a:p>
            <a:r>
              <a:rPr lang="nl-BE" dirty="0"/>
              <a:t>Hub </a:t>
            </a:r>
            <a:r>
              <a:rPr lang="nl-BE" dirty="0" err="1"/>
              <a:t>height</a:t>
            </a:r>
            <a:r>
              <a:rPr lang="nl-BE" dirty="0"/>
              <a:t> at 200m + </a:t>
            </a:r>
            <a:r>
              <a:rPr lang="nl-BE" dirty="0" err="1"/>
              <a:t>unstable</a:t>
            </a:r>
            <a:r>
              <a:rPr lang="nl-BE" dirty="0"/>
              <a:t> </a:t>
            </a:r>
            <a:r>
              <a:rPr lang="nl-BE" dirty="0" err="1"/>
              <a:t>inflow</a:t>
            </a:r>
            <a:r>
              <a:rPr lang="nl-BE" dirty="0"/>
              <a:t> profile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very</a:t>
            </a:r>
            <a:r>
              <a:rPr lang="nl-BE" dirty="0">
                <a:sym typeface="Wingdings" panose="05000000000000000000" pitchFamily="2" charset="2"/>
              </a:rPr>
              <a:t> low </a:t>
            </a:r>
            <a:r>
              <a:rPr lang="nl-BE" dirty="0" err="1">
                <a:sym typeface="Wingdings" panose="05000000000000000000" pitchFamily="2" charset="2"/>
              </a:rPr>
              <a:t>shear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8C82E3A-B8AC-4D6E-86B3-B5C81ACC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E9FA-7FAF-4736-A820-9EC12951D12C}" type="slidenum">
              <a:rPr lang="nl-BE" smtClean="0"/>
              <a:t>23</a:t>
            </a:fld>
            <a:endParaRPr lang="nl-BE"/>
          </a:p>
        </p:txBody>
      </p:sp>
      <p:graphicFrame>
        <p:nvGraphicFramePr>
          <p:cNvPr id="5" name="Tijdelijke aanduiding voor inhoud 4">
            <a:extLst>
              <a:ext uri="{FF2B5EF4-FFF2-40B4-BE49-F238E27FC236}">
                <a16:creationId xmlns:a16="http://schemas.microsoft.com/office/drawing/2014/main" id="{6800E5A2-8851-4CAC-B0CD-28203D1604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350957"/>
              </p:ext>
            </p:extLst>
          </p:nvPr>
        </p:nvGraphicFramePr>
        <p:xfrm>
          <a:off x="7213569" y="3162154"/>
          <a:ext cx="4654062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5447">
                  <a:extLst>
                    <a:ext uri="{9D8B030D-6E8A-4147-A177-3AD203B41FA5}">
                      <a16:colId xmlns:a16="http://schemas.microsoft.com/office/drawing/2014/main" val="2414194807"/>
                    </a:ext>
                  </a:extLst>
                </a:gridCol>
                <a:gridCol w="1336430">
                  <a:extLst>
                    <a:ext uri="{9D8B030D-6E8A-4147-A177-3AD203B41FA5}">
                      <a16:colId xmlns:a16="http://schemas.microsoft.com/office/drawing/2014/main" val="19621116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09027585"/>
                    </a:ext>
                  </a:extLst>
                </a:gridCol>
                <a:gridCol w="1274885">
                  <a:extLst>
                    <a:ext uri="{9D8B030D-6E8A-4147-A177-3AD203B41FA5}">
                      <a16:colId xmlns:a16="http://schemas.microsoft.com/office/drawing/2014/main" val="197182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Wake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Wake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Wake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41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U0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 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13,70 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13,38 m/s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66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U0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11,16 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10,85 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10,55 m/s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818641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234EC321-EE4B-4CDA-89D4-A386ECB60C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t="-1" b="1435"/>
          <a:stretch/>
        </p:blipFill>
        <p:spPr>
          <a:xfrm>
            <a:off x="530053" y="3042561"/>
            <a:ext cx="6542975" cy="354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79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5C7CA-C6B1-4B67-8DE0-5C9B8D40D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Fuga </a:t>
            </a:r>
            <a:r>
              <a:rPr lang="nl-BE" dirty="0" err="1"/>
              <a:t>superposition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E6AD02-2CAD-4A43-BE29-260231A20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251"/>
            <a:ext cx="10515600" cy="4351338"/>
          </a:xfrm>
        </p:spPr>
        <p:txBody>
          <a:bodyPr/>
          <a:lstStyle/>
          <a:p>
            <a:r>
              <a:rPr lang="nl-BE" dirty="0" err="1"/>
              <a:t>Difference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</a:t>
            </a: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superposition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full wake</a:t>
            </a:r>
          </a:p>
          <a:p>
            <a:pPr lvl="1"/>
            <a:r>
              <a:rPr lang="nl-BE" dirty="0" err="1"/>
              <a:t>Probably</a:t>
            </a:r>
            <a:r>
              <a:rPr lang="nl-BE" dirty="0"/>
              <a:t> (</a:t>
            </a:r>
            <a:r>
              <a:rPr lang="nl-BE" dirty="0" err="1"/>
              <a:t>linearly</a:t>
            </a:r>
            <a:r>
              <a:rPr lang="nl-BE" dirty="0"/>
              <a:t>) </a:t>
            </a:r>
            <a:r>
              <a:rPr lang="nl-BE" dirty="0" err="1"/>
              <a:t>superposed</a:t>
            </a:r>
            <a:r>
              <a:rPr lang="nl-BE" dirty="0"/>
              <a:t> wind speed of wake 1 </a:t>
            </a:r>
            <a:r>
              <a:rPr lang="nl-BE" dirty="0" err="1"/>
              <a:t>and</a:t>
            </a:r>
            <a:r>
              <a:rPr lang="nl-BE" dirty="0"/>
              <a:t> wake 2 taken as </a:t>
            </a:r>
            <a:r>
              <a:rPr lang="nl-BE" dirty="0" err="1"/>
              <a:t>inflow</a:t>
            </a:r>
            <a:r>
              <a:rPr lang="nl-BE" dirty="0"/>
              <a:t> wind speed </a:t>
            </a:r>
            <a:r>
              <a:rPr lang="nl-BE" dirty="0" err="1"/>
              <a:t>for</a:t>
            </a:r>
            <a:r>
              <a:rPr lang="nl-BE" dirty="0"/>
              <a:t> wake 3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6B328E5-632A-4689-87D7-590684DE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E9FA-7FAF-4736-A820-9EC12951D12C}" type="slidenum">
              <a:rPr lang="nl-BE" smtClean="0"/>
              <a:t>24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D0E2473-CB29-442F-A8F5-7B2178AE80A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2185" y="3021329"/>
            <a:ext cx="6746997" cy="383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67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87056-89E1-41E2-9236-D7E21437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5. Single wake </a:t>
            </a:r>
            <a:r>
              <a:rPr lang="nl-BE" dirty="0" err="1"/>
              <a:t>calibration</a:t>
            </a:r>
            <a:r>
              <a:rPr lang="nl-BE" dirty="0"/>
              <a:t>: LES - Park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543381-1F63-4D9B-B910-4A12F2356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Calibrate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single Park wake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single LES wake</a:t>
            </a:r>
          </a:p>
          <a:p>
            <a:pPr lvl="1"/>
            <a:r>
              <a:rPr lang="nl-BE" dirty="0"/>
              <a:t>Wake </a:t>
            </a:r>
            <a:r>
              <a:rPr lang="nl-BE" dirty="0" err="1"/>
              <a:t>expansion</a:t>
            </a:r>
            <a:r>
              <a:rPr lang="nl-BE" dirty="0"/>
              <a:t> </a:t>
            </a:r>
            <a:r>
              <a:rPr lang="nl-BE" dirty="0" err="1"/>
              <a:t>coefficient</a:t>
            </a:r>
            <a:r>
              <a:rPr lang="nl-BE" dirty="0"/>
              <a:t> k</a:t>
            </a:r>
          </a:p>
          <a:p>
            <a:r>
              <a:rPr lang="nl-BE" dirty="0" err="1"/>
              <a:t>Based</a:t>
            </a:r>
            <a:r>
              <a:rPr lang="nl-BE" dirty="0"/>
              <a:t> on</a:t>
            </a:r>
          </a:p>
          <a:p>
            <a:pPr lvl="1"/>
            <a:r>
              <a:rPr lang="nl-BE" dirty="0"/>
              <a:t>Wake </a:t>
            </a:r>
            <a:r>
              <a:rPr lang="nl-BE" dirty="0" err="1"/>
              <a:t>width</a:t>
            </a:r>
            <a:endParaRPr lang="nl-BE" dirty="0"/>
          </a:p>
          <a:p>
            <a:pPr lvl="1"/>
            <a:r>
              <a:rPr lang="nl-BE" dirty="0"/>
              <a:t>Rotor </a:t>
            </a:r>
            <a:r>
              <a:rPr lang="nl-BE" dirty="0" err="1"/>
              <a:t>averaged</a:t>
            </a:r>
            <a:r>
              <a:rPr lang="nl-BE" dirty="0"/>
              <a:t> wind speed</a:t>
            </a:r>
          </a:p>
          <a:p>
            <a:r>
              <a:rPr lang="nl-BE" dirty="0"/>
              <a:t>Variables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remain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 12 </a:t>
            </a:r>
            <a:r>
              <a:rPr lang="nl-BE" dirty="0" err="1">
                <a:sym typeface="Wingdings" panose="05000000000000000000" pitchFamily="2" charset="2"/>
              </a:rPr>
              <a:t>possibilities</a:t>
            </a:r>
            <a:endParaRPr lang="nl-BE" dirty="0"/>
          </a:p>
          <a:p>
            <a:pPr lvl="1"/>
            <a:r>
              <a:rPr lang="nl-BE" dirty="0" err="1"/>
              <a:t>Superposition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: </a:t>
            </a:r>
            <a:r>
              <a:rPr lang="nl-BE" dirty="0" err="1"/>
              <a:t>linear</a:t>
            </a:r>
            <a:r>
              <a:rPr lang="nl-BE" dirty="0"/>
              <a:t>, </a:t>
            </a:r>
            <a:r>
              <a:rPr lang="nl-BE" dirty="0" err="1"/>
              <a:t>quadratic</a:t>
            </a:r>
            <a:r>
              <a:rPr lang="nl-BE" dirty="0"/>
              <a:t> or max deficit</a:t>
            </a:r>
          </a:p>
          <a:p>
            <a:pPr lvl="1"/>
            <a:r>
              <a:rPr lang="nl-BE" dirty="0" err="1"/>
              <a:t>Correction</a:t>
            </a:r>
            <a:r>
              <a:rPr lang="nl-BE" dirty="0"/>
              <a:t> factor: </a:t>
            </a:r>
            <a:r>
              <a:rPr lang="nl-BE" dirty="0" err="1"/>
              <a:t>true</a:t>
            </a:r>
            <a:r>
              <a:rPr lang="nl-BE" dirty="0"/>
              <a:t> or </a:t>
            </a:r>
            <a:r>
              <a:rPr lang="nl-BE" dirty="0" err="1"/>
              <a:t>false</a:t>
            </a:r>
            <a:endParaRPr lang="nl-BE" dirty="0"/>
          </a:p>
          <a:p>
            <a:pPr lvl="1"/>
            <a:r>
              <a:rPr lang="nl-BE" dirty="0"/>
              <a:t>Wake </a:t>
            </a:r>
            <a:r>
              <a:rPr lang="nl-BE" dirty="0" err="1"/>
              <a:t>reflection</a:t>
            </a:r>
            <a:r>
              <a:rPr lang="nl-BE" dirty="0"/>
              <a:t>: </a:t>
            </a:r>
            <a:r>
              <a:rPr lang="nl-BE" dirty="0" err="1"/>
              <a:t>true</a:t>
            </a:r>
            <a:r>
              <a:rPr lang="nl-BE" dirty="0"/>
              <a:t> or </a:t>
            </a:r>
            <a:r>
              <a:rPr lang="nl-BE" dirty="0" err="1"/>
              <a:t>false</a:t>
            </a:r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2D1D46E-D8A9-4BAC-9581-58E6588C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E9FA-7FAF-4736-A820-9EC12951D12C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4046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2E0F841-119E-4CBA-BCE3-ABA03F08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E9FA-7FAF-4736-A820-9EC12951D12C}" type="slidenum">
              <a:rPr lang="nl-BE" smtClean="0"/>
              <a:t>26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88AA3EA-EEDC-49FA-A1AD-AE15DE70B5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34767" y="0"/>
            <a:ext cx="6522465" cy="6858000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30E4AFCB-AB6D-462F-BBDE-EEAE1BD69BEF}"/>
              </a:ext>
            </a:extLst>
          </p:cNvPr>
          <p:cNvSpPr txBox="1"/>
          <p:nvPr/>
        </p:nvSpPr>
        <p:spPr>
          <a:xfrm>
            <a:off x="580792" y="439357"/>
            <a:ext cx="126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U0=14 m/s</a:t>
            </a:r>
          </a:p>
        </p:txBody>
      </p:sp>
    </p:spTree>
    <p:extLst>
      <p:ext uri="{BB962C8B-B14F-4D97-AF65-F5344CB8AC3E}">
        <p14:creationId xmlns:p14="http://schemas.microsoft.com/office/powerpoint/2010/main" val="3029079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FF85F-2E18-4BE6-AB7F-DFC2C099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nl-BE" dirty="0"/>
              <a:t>5. Single wake </a:t>
            </a:r>
            <a:r>
              <a:rPr lang="nl-BE" dirty="0" err="1"/>
              <a:t>calibration</a:t>
            </a:r>
            <a:r>
              <a:rPr lang="nl-BE" dirty="0"/>
              <a:t>: LES - Park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824C69-A177-4834-9F9D-FE54A76A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E9FA-7FAF-4736-A820-9EC12951D12C}" type="slidenum">
              <a:rPr lang="nl-BE" smtClean="0"/>
              <a:t>27</a:t>
            </a:fld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D8E154CE-CFE9-4C50-8A36-C9879AC575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549" y="1114668"/>
            <a:ext cx="12192000" cy="3247116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1346F2F6-5DBE-4B17-BD9E-9B7863C9F2F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81401" y="4389083"/>
            <a:ext cx="5456001" cy="2468917"/>
          </a:xfrm>
          <a:prstGeom prst="rect">
            <a:avLst/>
          </a:prstGeom>
        </p:spPr>
      </p:pic>
      <p:sp>
        <p:nvSpPr>
          <p:cNvPr id="18" name="Tekstvak 17">
            <a:extLst>
              <a:ext uri="{FF2B5EF4-FFF2-40B4-BE49-F238E27FC236}">
                <a16:creationId xmlns:a16="http://schemas.microsoft.com/office/drawing/2014/main" id="{DDC57B47-50BD-4767-9F13-C8AF73BD5B54}"/>
              </a:ext>
            </a:extLst>
          </p:cNvPr>
          <p:cNvSpPr txBox="1"/>
          <p:nvPr/>
        </p:nvSpPr>
        <p:spPr>
          <a:xfrm>
            <a:off x="493243" y="1325563"/>
            <a:ext cx="126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U0=14 m/s</a:t>
            </a:r>
          </a:p>
        </p:txBody>
      </p:sp>
    </p:spTree>
    <p:extLst>
      <p:ext uri="{BB962C8B-B14F-4D97-AF65-F5344CB8AC3E}">
        <p14:creationId xmlns:p14="http://schemas.microsoft.com/office/powerpoint/2010/main" val="3910933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824C69-A177-4834-9F9D-FE54A76A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E9FA-7FAF-4736-A820-9EC12951D12C}" type="slidenum">
              <a:rPr lang="nl-BE" smtClean="0"/>
              <a:t>28</a:t>
            </a:fld>
            <a:endParaRPr 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22212AF-9023-419C-88FC-418A7693E32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4336" y="1305790"/>
            <a:ext cx="10139464" cy="5435459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BD0AEA2E-957E-4C43-A93E-5641D082778D}"/>
              </a:ext>
            </a:extLst>
          </p:cNvPr>
          <p:cNvSpPr txBox="1"/>
          <p:nvPr/>
        </p:nvSpPr>
        <p:spPr>
          <a:xfrm>
            <a:off x="204468" y="1305790"/>
            <a:ext cx="126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U0=14 m/s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67BBE86-EE37-44A1-9AD5-6C65614C7838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/>
              <a:t>5. Single wake calibration: LES - Park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94356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C21B8-152C-4D75-8743-C0EA32995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Next steps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FA8117-8DD0-46C3-9267-2A76F1BCE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Calibrate</a:t>
            </a:r>
            <a:r>
              <a:rPr lang="nl-BE" dirty="0"/>
              <a:t> single Park wake </a:t>
            </a:r>
            <a:r>
              <a:rPr lang="nl-BE" dirty="0" err="1"/>
              <a:t>with</a:t>
            </a:r>
            <a:r>
              <a:rPr lang="nl-BE" dirty="0"/>
              <a:t> BEACon (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possible</a:t>
            </a:r>
            <a:r>
              <a:rPr lang="nl-BE" dirty="0"/>
              <a:t>?)</a:t>
            </a:r>
          </a:p>
          <a:p>
            <a:r>
              <a:rPr lang="nl-BE" dirty="0" err="1"/>
              <a:t>Compare</a:t>
            </a:r>
            <a:r>
              <a:rPr lang="nl-BE" dirty="0"/>
              <a:t> full fields</a:t>
            </a:r>
          </a:p>
          <a:p>
            <a:pPr lvl="1"/>
            <a:r>
              <a:rPr lang="nl-BE" dirty="0"/>
              <a:t>Park – LES – Fuga (</a:t>
            </a:r>
            <a:r>
              <a:rPr lang="nl-BE" dirty="0" err="1"/>
              <a:t>with</a:t>
            </a:r>
            <a:r>
              <a:rPr lang="nl-BE" dirty="0"/>
              <a:t> NM80 wind turbine)</a:t>
            </a:r>
          </a:p>
          <a:p>
            <a:pPr lvl="1"/>
            <a:r>
              <a:rPr lang="nl-BE" dirty="0"/>
              <a:t>Park – BEACon – Fuga (</a:t>
            </a:r>
            <a:r>
              <a:rPr lang="nl-BE" dirty="0" err="1"/>
              <a:t>with</a:t>
            </a:r>
            <a:r>
              <a:rPr lang="nl-BE" dirty="0"/>
              <a:t> WMR wind turbine)</a:t>
            </a:r>
          </a:p>
          <a:p>
            <a:r>
              <a:rPr lang="nl-BE" dirty="0" err="1"/>
              <a:t>Can</a:t>
            </a:r>
            <a:r>
              <a:rPr lang="nl-BE" dirty="0"/>
              <a:t> LES </a:t>
            </a:r>
            <a:r>
              <a:rPr lang="nl-BE" dirty="0" err="1"/>
              <a:t>superposition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improved</a:t>
            </a:r>
            <a:r>
              <a:rPr lang="nl-BE" dirty="0"/>
              <a:t>?</a:t>
            </a:r>
          </a:p>
          <a:p>
            <a:pPr lvl="1"/>
            <a:r>
              <a:rPr lang="nl-BE" dirty="0" err="1"/>
              <a:t>Scaling</a:t>
            </a:r>
            <a:r>
              <a:rPr lang="nl-BE" dirty="0"/>
              <a:t> factor?</a:t>
            </a:r>
          </a:p>
          <a:p>
            <a:pPr lvl="1"/>
            <a:r>
              <a:rPr lang="nl-BE" dirty="0"/>
              <a:t>Different </a:t>
            </a:r>
            <a:r>
              <a:rPr lang="nl-BE" dirty="0" err="1"/>
              <a:t>inflow</a:t>
            </a:r>
            <a:r>
              <a:rPr lang="nl-BE" dirty="0"/>
              <a:t> wind speed?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78DF4A4-B36C-4BB0-842A-CF5379B1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E9FA-7FAF-4736-A820-9EC12951D12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948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2FD19-6AA2-4734-852D-8A2AAFB11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1" y="-72620"/>
            <a:ext cx="10515600" cy="1325563"/>
          </a:xfrm>
        </p:spPr>
        <p:txBody>
          <a:bodyPr/>
          <a:lstStyle/>
          <a:p>
            <a:r>
              <a:rPr lang="nl-BE" sz="3600" dirty="0"/>
              <a:t>1</a:t>
            </a:r>
            <a:r>
              <a:rPr lang="nl-BE" dirty="0"/>
              <a:t>. </a:t>
            </a:r>
            <a:r>
              <a:rPr lang="nl-BE" sz="3600" dirty="0"/>
              <a:t>Timeline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7ED14DE-57C3-4BF8-ADBA-03332BCF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E9FA-7FAF-4736-A820-9EC12951D12C}" type="slidenum">
              <a:rPr lang="nl-BE" smtClean="0"/>
              <a:t>3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9070BB2-134E-4EE5-8BBD-46D669F49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584" y="136525"/>
            <a:ext cx="9705975" cy="6457950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6C11CB87-8505-4A71-95A0-3099CB369604}"/>
              </a:ext>
            </a:extLst>
          </p:cNvPr>
          <p:cNvSpPr txBox="1"/>
          <p:nvPr/>
        </p:nvSpPr>
        <p:spPr>
          <a:xfrm>
            <a:off x="127270" y="1859339"/>
            <a:ext cx="22314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Final</a:t>
            </a:r>
            <a:r>
              <a:rPr lang="nl-BE" dirty="0"/>
              <a:t> draft: </a:t>
            </a:r>
            <a:br>
              <a:rPr lang="nl-BE" dirty="0"/>
            </a:br>
            <a:r>
              <a:rPr lang="nl-BE" dirty="0"/>
              <a:t>09/07/2018</a:t>
            </a:r>
          </a:p>
          <a:p>
            <a:endParaRPr lang="nl-BE" dirty="0"/>
          </a:p>
          <a:p>
            <a:r>
              <a:rPr lang="nl-BE" dirty="0"/>
              <a:t>Green light:</a:t>
            </a:r>
          </a:p>
          <a:p>
            <a:r>
              <a:rPr lang="nl-BE" dirty="0"/>
              <a:t>16/07/2018</a:t>
            </a:r>
          </a:p>
          <a:p>
            <a:endParaRPr lang="nl-BE" dirty="0"/>
          </a:p>
          <a:p>
            <a:r>
              <a:rPr lang="nl-BE" dirty="0" err="1"/>
              <a:t>Final</a:t>
            </a:r>
            <a:r>
              <a:rPr lang="nl-BE" dirty="0"/>
              <a:t> hand-in</a:t>
            </a:r>
          </a:p>
          <a:p>
            <a:r>
              <a:rPr lang="nl-BE" dirty="0"/>
              <a:t>31/07/2018</a:t>
            </a:r>
          </a:p>
          <a:p>
            <a:endParaRPr lang="nl-BE" dirty="0"/>
          </a:p>
          <a:p>
            <a:r>
              <a:rPr lang="nl-BE" dirty="0" err="1"/>
              <a:t>Defence</a:t>
            </a:r>
            <a:r>
              <a:rPr lang="nl-BE" dirty="0"/>
              <a:t>/</a:t>
            </a:r>
            <a:r>
              <a:rPr lang="nl-BE" dirty="0" err="1"/>
              <a:t>Graduation</a:t>
            </a:r>
            <a:r>
              <a:rPr lang="nl-BE" dirty="0"/>
              <a:t>:</a:t>
            </a:r>
          </a:p>
          <a:p>
            <a:r>
              <a:rPr lang="nl-BE" dirty="0"/>
              <a:t>13-16/08/2018</a:t>
            </a:r>
          </a:p>
          <a:p>
            <a:r>
              <a:rPr lang="nl-BE" dirty="0"/>
              <a:t>(ok </a:t>
            </a:r>
            <a:r>
              <a:rPr lang="nl-BE" dirty="0" err="1"/>
              <a:t>for</a:t>
            </a:r>
            <a:r>
              <a:rPr lang="nl-BE" dirty="0"/>
              <a:t> Carlos?</a:t>
            </a:r>
            <a:br>
              <a:rPr lang="nl-BE" dirty="0"/>
            </a:br>
            <a:r>
              <a:rPr lang="nl-BE" dirty="0"/>
              <a:t>15/08 </a:t>
            </a:r>
            <a:r>
              <a:rPr lang="nl-BE" dirty="0" err="1"/>
              <a:t>holiday</a:t>
            </a:r>
            <a:r>
              <a:rPr lang="nl-BE" dirty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10130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645D6-5C5A-4101-A748-094A119C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The big next steps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95E0D6-6BFF-41DD-8E6D-5A74C6D25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212"/>
            <a:ext cx="10515600" cy="49657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Single wake superposition</a:t>
            </a:r>
          </a:p>
          <a:p>
            <a:pPr lvl="1"/>
            <a:r>
              <a:rPr lang="en-GB" dirty="0"/>
              <a:t>LES</a:t>
            </a:r>
          </a:p>
          <a:p>
            <a:pPr lvl="1"/>
            <a:r>
              <a:rPr lang="en-GB" dirty="0" err="1"/>
              <a:t>Fuga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Comparison</a:t>
            </a:r>
          </a:p>
          <a:p>
            <a:pPr lvl="1"/>
            <a:r>
              <a:rPr lang="en-GB" dirty="0"/>
              <a:t>Datasets</a:t>
            </a:r>
          </a:p>
          <a:p>
            <a:pPr lvl="2"/>
            <a:r>
              <a:rPr lang="en-GB" dirty="0"/>
              <a:t>BEACon </a:t>
            </a:r>
          </a:p>
          <a:p>
            <a:pPr lvl="2"/>
            <a:r>
              <a:rPr lang="en-GB" dirty="0"/>
              <a:t>LES: full wake + LES superposition </a:t>
            </a:r>
          </a:p>
          <a:p>
            <a:pPr lvl="2"/>
            <a:r>
              <a:rPr lang="en-GB" dirty="0"/>
              <a:t>Park </a:t>
            </a:r>
          </a:p>
          <a:p>
            <a:pPr lvl="2"/>
            <a:r>
              <a:rPr lang="en-GB" dirty="0" err="1"/>
              <a:t>Fuga</a:t>
            </a:r>
            <a:r>
              <a:rPr lang="en-GB" dirty="0"/>
              <a:t>: full wake + </a:t>
            </a:r>
            <a:r>
              <a:rPr lang="en-GB" dirty="0" err="1"/>
              <a:t>Fuga</a:t>
            </a:r>
            <a:r>
              <a:rPr lang="en-GB" dirty="0"/>
              <a:t> superposition</a:t>
            </a:r>
          </a:p>
          <a:p>
            <a:pPr lvl="1"/>
            <a:r>
              <a:rPr lang="en-GB" dirty="0"/>
              <a:t>Focus on</a:t>
            </a:r>
          </a:p>
          <a:p>
            <a:pPr lvl="2"/>
            <a:r>
              <a:rPr lang="en-GB" dirty="0"/>
              <a:t>Horizontal profiles + maximum deficit</a:t>
            </a:r>
          </a:p>
          <a:p>
            <a:pPr lvl="2"/>
            <a:r>
              <a:rPr lang="en-GB" dirty="0"/>
              <a:t>Wake boundary</a:t>
            </a:r>
          </a:p>
          <a:p>
            <a:pPr lvl="2"/>
            <a:r>
              <a:rPr lang="en-GB" dirty="0"/>
              <a:t>Wake recovery (streamwise line + rotor averaged)</a:t>
            </a:r>
          </a:p>
          <a:p>
            <a:pPr lvl="2"/>
            <a:r>
              <a:rPr lang="en-GB" dirty="0"/>
              <a:t>Case 2: wake change upstream</a:t>
            </a:r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778181-80EC-43C8-891B-A6E0D323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0982-AF32-415A-A1D9-505CA4CFFD1C}" type="slidenum">
              <a:rPr lang="nl-BE" smtClean="0"/>
              <a:t>4</a:t>
            </a:fld>
            <a:endParaRPr lang="nl-BE"/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1E250E06-2D7E-46BC-85AB-C1BB97B675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6075" y="2822575"/>
          <a:ext cx="5000625" cy="2006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407">
                  <a:extLst>
                    <a:ext uri="{9D8B030D-6E8A-4147-A177-3AD203B41FA5}">
                      <a16:colId xmlns:a16="http://schemas.microsoft.com/office/drawing/2014/main" val="19171384"/>
                    </a:ext>
                  </a:extLst>
                </a:gridCol>
                <a:gridCol w="642204">
                  <a:extLst>
                    <a:ext uri="{9D8B030D-6E8A-4147-A177-3AD203B41FA5}">
                      <a16:colId xmlns:a16="http://schemas.microsoft.com/office/drawing/2014/main" val="1631850660"/>
                    </a:ext>
                  </a:extLst>
                </a:gridCol>
                <a:gridCol w="625078">
                  <a:extLst>
                    <a:ext uri="{9D8B030D-6E8A-4147-A177-3AD203B41FA5}">
                      <a16:colId xmlns:a16="http://schemas.microsoft.com/office/drawing/2014/main" val="3728528734"/>
                    </a:ext>
                  </a:extLst>
                </a:gridCol>
                <a:gridCol w="693580">
                  <a:extLst>
                    <a:ext uri="{9D8B030D-6E8A-4147-A177-3AD203B41FA5}">
                      <a16:colId xmlns:a16="http://schemas.microsoft.com/office/drawing/2014/main" val="1021103892"/>
                    </a:ext>
                  </a:extLst>
                </a:gridCol>
                <a:gridCol w="796332">
                  <a:extLst>
                    <a:ext uri="{9D8B030D-6E8A-4147-A177-3AD203B41FA5}">
                      <a16:colId xmlns:a16="http://schemas.microsoft.com/office/drawing/2014/main" val="1887195872"/>
                    </a:ext>
                  </a:extLst>
                </a:gridCol>
                <a:gridCol w="959024">
                  <a:extLst>
                    <a:ext uri="{9D8B030D-6E8A-4147-A177-3AD203B41FA5}">
                      <a16:colId xmlns:a16="http://schemas.microsoft.com/office/drawing/2014/main" val="3283825400"/>
                    </a:ext>
                  </a:extLst>
                </a:gridCol>
              </a:tblGrid>
              <a:tr h="525617"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Case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Case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Case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Case* 14 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Case* 11,2 m/s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090862"/>
                  </a:ext>
                </a:extLst>
              </a:tr>
              <a:tr h="370246">
                <a:tc>
                  <a:txBody>
                    <a:bodyPr/>
                    <a:lstStyle/>
                    <a:p>
                      <a:r>
                        <a:rPr lang="nl-BE" sz="1400" dirty="0"/>
                        <a:t>BEACon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62132"/>
                  </a:ext>
                </a:extLst>
              </a:tr>
              <a:tr h="370246">
                <a:tc>
                  <a:txBody>
                    <a:bodyPr/>
                    <a:lstStyle/>
                    <a:p>
                      <a:r>
                        <a:rPr lang="nl-BE" sz="1400" dirty="0"/>
                        <a:t>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637118"/>
                  </a:ext>
                </a:extLst>
              </a:tr>
              <a:tr h="370246">
                <a:tc>
                  <a:txBody>
                    <a:bodyPr/>
                    <a:lstStyle/>
                    <a:p>
                      <a:r>
                        <a:rPr lang="nl-BE" sz="1400" dirty="0"/>
                        <a:t>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628402"/>
                  </a:ext>
                </a:extLst>
              </a:tr>
              <a:tr h="370246">
                <a:tc>
                  <a:txBody>
                    <a:bodyPr/>
                    <a:lstStyle/>
                    <a:p>
                      <a:r>
                        <a:rPr lang="nl-BE" sz="1400" dirty="0"/>
                        <a:t>Fuga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881827"/>
                  </a:ext>
                </a:extLst>
              </a:tr>
            </a:tbl>
          </a:graphicData>
        </a:graphic>
      </p:graphicFrame>
      <p:sp>
        <p:nvSpPr>
          <p:cNvPr id="5" name="Rechthoek 4">
            <a:extLst>
              <a:ext uri="{FF2B5EF4-FFF2-40B4-BE49-F238E27FC236}">
                <a16:creationId xmlns:a16="http://schemas.microsoft.com/office/drawing/2014/main" id="{3A575668-6BCE-44CC-AB4D-6977FE108566}"/>
              </a:ext>
            </a:extLst>
          </p:cNvPr>
          <p:cNvSpPr/>
          <p:nvPr/>
        </p:nvSpPr>
        <p:spPr>
          <a:xfrm>
            <a:off x="6696075" y="4915456"/>
            <a:ext cx="31630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Case*: </a:t>
            </a:r>
            <a:r>
              <a:rPr lang="nl-BE" dirty="0" err="1"/>
              <a:t>with</a:t>
            </a:r>
            <a:r>
              <a:rPr lang="nl-BE" dirty="0"/>
              <a:t> NM80 wind turbine</a:t>
            </a:r>
          </a:p>
          <a:p>
            <a:r>
              <a:rPr lang="nl-BE" dirty="0"/>
              <a:t>(X): </a:t>
            </a:r>
            <a:r>
              <a:rPr lang="nl-BE" dirty="0" err="1"/>
              <a:t>old</a:t>
            </a:r>
            <a:r>
              <a:rPr lang="nl-BE" dirty="0"/>
              <a:t> </a:t>
            </a:r>
            <a:r>
              <a:rPr lang="nl-BE" dirty="0" err="1"/>
              <a:t>inflow</a:t>
            </a:r>
            <a:r>
              <a:rPr lang="nl-BE" dirty="0"/>
              <a:t> profile</a:t>
            </a:r>
          </a:p>
        </p:txBody>
      </p:sp>
    </p:spTree>
    <p:extLst>
      <p:ext uri="{BB962C8B-B14F-4D97-AF65-F5344CB8AC3E}">
        <p14:creationId xmlns:p14="http://schemas.microsoft.com/office/powerpoint/2010/main" val="144510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645D6-5C5A-4101-A748-094A119CC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/>
              <a:t>1. The big next steps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95E0D6-6BFF-41DD-8E6D-5A74C6D25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212"/>
            <a:ext cx="10515600" cy="49657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GB" dirty="0"/>
              <a:t>Conclusions</a:t>
            </a:r>
          </a:p>
          <a:p>
            <a:pPr lvl="1"/>
            <a:r>
              <a:rPr lang="en-GB" dirty="0"/>
              <a:t>Comparison</a:t>
            </a:r>
          </a:p>
          <a:p>
            <a:pPr lvl="1"/>
            <a:r>
              <a:rPr lang="en-GB" dirty="0"/>
              <a:t>Is superposition the bottle neck or the uncertainties in the data?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GB" dirty="0"/>
              <a:t>Writing (continuously) </a:t>
            </a:r>
            <a:br>
              <a:rPr lang="en-GB" dirty="0"/>
            </a:br>
            <a:r>
              <a:rPr lang="en-GB" dirty="0"/>
              <a:t>Update literature study/midterm report</a:t>
            </a:r>
          </a:p>
          <a:p>
            <a:pPr marL="514350" indent="-514350">
              <a:buFont typeface="+mj-lt"/>
              <a:buAutoNum type="arabicPeriod" startAt="3"/>
            </a:pPr>
            <a:endParaRPr lang="en-GB" dirty="0"/>
          </a:p>
          <a:p>
            <a:pPr marL="514350" indent="-514350">
              <a:buFont typeface="+mj-lt"/>
              <a:buAutoNum type="arabicPeriod" startAt="3"/>
            </a:pPr>
            <a:endParaRPr lang="en-GB" dirty="0"/>
          </a:p>
          <a:p>
            <a:pPr lvl="2"/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778181-80EC-43C8-891B-A6E0D323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63F0982-AF32-415A-A1D9-505CA4CFFD1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714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40074-AB46-4D98-B4B9-E3E6DECB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2a. </a:t>
            </a:r>
            <a:r>
              <a:rPr lang="nl-BE" dirty="0" err="1"/>
              <a:t>Comparison</a:t>
            </a:r>
            <a:r>
              <a:rPr lang="nl-BE" dirty="0"/>
              <a:t> single </a:t>
            </a:r>
            <a:r>
              <a:rPr lang="nl-BE" dirty="0" err="1"/>
              <a:t>wakes</a:t>
            </a:r>
            <a:r>
              <a:rPr lang="nl-BE" dirty="0"/>
              <a:t>: Fuga - LES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7EEA876-FDD8-4509-9F03-42066C4F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E9FA-7FAF-4736-A820-9EC12951D12C}" type="slidenum">
              <a:rPr lang="nl-BE" smtClean="0"/>
              <a:t>6</a:t>
            </a:fld>
            <a:endParaRPr lang="nl-BE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1C15FBC4-2B71-4553-B183-90ECE7524C5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350" y="2019300"/>
            <a:ext cx="5676900" cy="3562350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786E0B85-8181-4AEF-8B67-51CF8C8C6E7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91225" y="2019300"/>
            <a:ext cx="6200775" cy="3667125"/>
          </a:xfrm>
          <a:prstGeom prst="rect">
            <a:avLst/>
          </a:prstGeom>
        </p:spPr>
      </p:pic>
      <p:sp>
        <p:nvSpPr>
          <p:cNvPr id="15" name="Tekstvak 14">
            <a:extLst>
              <a:ext uri="{FF2B5EF4-FFF2-40B4-BE49-F238E27FC236}">
                <a16:creationId xmlns:a16="http://schemas.microsoft.com/office/drawing/2014/main" id="{5DB5FC6C-664D-4BB1-98BD-6D41DA82E631}"/>
              </a:ext>
            </a:extLst>
          </p:cNvPr>
          <p:cNvSpPr txBox="1"/>
          <p:nvPr/>
        </p:nvSpPr>
        <p:spPr>
          <a:xfrm>
            <a:off x="1154723" y="1499672"/>
            <a:ext cx="931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U0=14 m/s					U0=11,16 m/s</a:t>
            </a:r>
          </a:p>
        </p:txBody>
      </p:sp>
    </p:spTree>
    <p:extLst>
      <p:ext uri="{BB962C8B-B14F-4D97-AF65-F5344CB8AC3E}">
        <p14:creationId xmlns:p14="http://schemas.microsoft.com/office/powerpoint/2010/main" val="321420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E5021DFD-9887-4A36-9DD7-96D2A2466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36643" y="436775"/>
            <a:ext cx="7815262" cy="3138275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B5B5E7-08B8-4359-986B-2403ACB6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E9FA-7FAF-4736-A820-9EC12951D12C}" type="slidenum">
              <a:rPr lang="nl-BE" smtClean="0"/>
              <a:t>7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65F080A-EFAE-46E9-A4D2-B9CEA6B4E0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b="1367"/>
          <a:stretch/>
        </p:blipFill>
        <p:spPr>
          <a:xfrm>
            <a:off x="3036641" y="3677335"/>
            <a:ext cx="7815263" cy="3170011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DDB9A4AC-9BDD-4A7E-BB72-B29EE9A1BEEF}"/>
              </a:ext>
            </a:extLst>
          </p:cNvPr>
          <p:cNvSpPr txBox="1"/>
          <p:nvPr/>
        </p:nvSpPr>
        <p:spPr>
          <a:xfrm>
            <a:off x="357734" y="638998"/>
            <a:ext cx="26464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U0=14 m/s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U0=11,16 m/s</a:t>
            </a:r>
          </a:p>
        </p:txBody>
      </p:sp>
    </p:spTree>
    <p:extLst>
      <p:ext uri="{BB962C8B-B14F-4D97-AF65-F5344CB8AC3E}">
        <p14:creationId xmlns:p14="http://schemas.microsoft.com/office/powerpoint/2010/main" val="116798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A3493E8-B039-4369-A93C-9DF9B2E0E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E9FA-7FAF-4736-A820-9EC12951D12C}" type="slidenum">
              <a:rPr lang="nl-BE" smtClean="0"/>
              <a:t>8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D3F2581C-F1EE-4C25-9F36-99CC22197A0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825" y="734218"/>
            <a:ext cx="5791200" cy="589597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258B3914-0E40-45D0-AAD6-590F34FEB85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88649" y="713026"/>
            <a:ext cx="5921679" cy="5975350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26CBF0E5-7D80-4D2F-B2A3-98D5B450AAA2}"/>
              </a:ext>
            </a:extLst>
          </p:cNvPr>
          <p:cNvSpPr txBox="1"/>
          <p:nvPr/>
        </p:nvSpPr>
        <p:spPr>
          <a:xfrm>
            <a:off x="1608992" y="227807"/>
            <a:ext cx="931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U0=14 m/s					U0=11,16 m/s</a:t>
            </a:r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595968E7-C16F-4225-9A50-E0CAE0F6178D}"/>
              </a:ext>
            </a:extLst>
          </p:cNvPr>
          <p:cNvCxnSpPr/>
          <p:nvPr/>
        </p:nvCxnSpPr>
        <p:spPr>
          <a:xfrm>
            <a:off x="5963665" y="0"/>
            <a:ext cx="0" cy="6858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060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4B110-4BF6-4037-B34F-E5FFD7DB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2b. </a:t>
            </a:r>
            <a:r>
              <a:rPr lang="nl-BE" dirty="0" err="1"/>
              <a:t>Comparison</a:t>
            </a:r>
            <a:r>
              <a:rPr lang="nl-BE" dirty="0"/>
              <a:t> full </a:t>
            </a:r>
            <a:r>
              <a:rPr lang="nl-BE" dirty="0" err="1"/>
              <a:t>wakes</a:t>
            </a:r>
            <a:r>
              <a:rPr lang="nl-BE" dirty="0"/>
              <a:t>: Fuga - LES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3C19CFB-D9E6-47FA-A15D-B2C7F8F9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E9FA-7FAF-4736-A820-9EC12951D12C}" type="slidenum">
              <a:rPr lang="nl-BE" smtClean="0"/>
              <a:t>9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8209076-03FD-4026-9538-44CDDA66950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4723" y="1708110"/>
            <a:ext cx="9536349" cy="508179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CE02082-361E-469B-87B5-30D34644DF2F}"/>
              </a:ext>
            </a:extLst>
          </p:cNvPr>
          <p:cNvSpPr txBox="1"/>
          <p:nvPr/>
        </p:nvSpPr>
        <p:spPr>
          <a:xfrm>
            <a:off x="1154723" y="1499672"/>
            <a:ext cx="931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U0=14 m/s</a:t>
            </a:r>
          </a:p>
        </p:txBody>
      </p:sp>
    </p:spTree>
    <p:extLst>
      <p:ext uri="{BB962C8B-B14F-4D97-AF65-F5344CB8AC3E}">
        <p14:creationId xmlns:p14="http://schemas.microsoft.com/office/powerpoint/2010/main" val="139074485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726</Words>
  <Application>Microsoft Office PowerPoint</Application>
  <PresentationFormat>Breedbeeld</PresentationFormat>
  <Paragraphs>207</Paragraphs>
  <Slides>29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Kantoorthema</vt:lpstr>
      <vt:lpstr>Meeting 13</vt:lpstr>
      <vt:lpstr>Agenda</vt:lpstr>
      <vt:lpstr>1. Timeline</vt:lpstr>
      <vt:lpstr>1. The big next steps</vt:lpstr>
      <vt:lpstr>1. The big next steps</vt:lpstr>
      <vt:lpstr>2a. Comparison single wakes: Fuga - LES</vt:lpstr>
      <vt:lpstr>PowerPoint-presentatie</vt:lpstr>
      <vt:lpstr>PowerPoint-presentatie</vt:lpstr>
      <vt:lpstr>2b. Comparison full wakes: Fuga - LES</vt:lpstr>
      <vt:lpstr>2b. Comparison full wakes: Fuga - LES</vt:lpstr>
      <vt:lpstr>3. LES superposition</vt:lpstr>
      <vt:lpstr>3. LES superposition</vt:lpstr>
      <vt:lpstr>3. LES superposition</vt:lpstr>
      <vt:lpstr>3. LES superposition</vt:lpstr>
      <vt:lpstr>3. LES superposition</vt:lpstr>
      <vt:lpstr>3. LES superposition – wake width</vt:lpstr>
      <vt:lpstr>3. LES superposition</vt:lpstr>
      <vt:lpstr>3. LES superposition</vt:lpstr>
      <vt:lpstr>3. LES Superposition</vt:lpstr>
      <vt:lpstr>3. LES superposition:  Rotor averaged wind speed</vt:lpstr>
      <vt:lpstr>3. LES superposition:  Rotor averaged wind speed</vt:lpstr>
      <vt:lpstr>3. LES superposition:  Rotor averaged wind speed</vt:lpstr>
      <vt:lpstr>4. Fuga superposition</vt:lpstr>
      <vt:lpstr>4. Fuga superposition</vt:lpstr>
      <vt:lpstr>5. Single wake calibration: LES - Park</vt:lpstr>
      <vt:lpstr>PowerPoint-presentatie</vt:lpstr>
      <vt:lpstr>5. Single wake calibration: LES - Park</vt:lpstr>
      <vt:lpstr>PowerPoint-presentatie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13</dc:title>
  <dc:creator>Ottelien Bossuyt</dc:creator>
  <cp:lastModifiedBy>Ottelien Bossuyt</cp:lastModifiedBy>
  <cp:revision>53</cp:revision>
  <dcterms:created xsi:type="dcterms:W3CDTF">2018-05-04T12:35:04Z</dcterms:created>
  <dcterms:modified xsi:type="dcterms:W3CDTF">2018-05-16T09:13:32Z</dcterms:modified>
</cp:coreProperties>
</file>