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7" r:id="rId2"/>
    <p:sldId id="265" r:id="rId3"/>
    <p:sldId id="259" r:id="rId4"/>
    <p:sldId id="266" r:id="rId5"/>
    <p:sldId id="267" r:id="rId6"/>
    <p:sldId id="268" r:id="rId7"/>
    <p:sldId id="269" r:id="rId8"/>
  </p:sldIdLst>
  <p:sldSz cx="9144000" cy="6858000" type="screen4x3"/>
  <p:notesSz cx="6794500" cy="9906000"/>
  <p:custDataLst>
    <p:tags r:id="rId11"/>
  </p:custDataLst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69900"/>
    <a:srgbClr val="FFFFFF"/>
    <a:srgbClr val="424A52"/>
    <a:srgbClr val="4D4C46"/>
    <a:srgbClr val="B2B2B2"/>
    <a:srgbClr val="F8F8F8"/>
    <a:srgbClr val="DDDDDD"/>
    <a:srgbClr val="332B24"/>
    <a:srgbClr val="4045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7" autoAdjust="0"/>
    <p:restoredTop sz="86710" autoAdjust="0"/>
  </p:normalViewPr>
  <p:slideViewPr>
    <p:cSldViewPr snapToGrid="0">
      <p:cViewPr varScale="1">
        <p:scale>
          <a:sx n="70" d="100"/>
          <a:sy n="70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7081F35-4D54-4C3C-949D-C4AEE3C0A220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4195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solidFill>
                  <a:schemeClr val="tx1"/>
                </a:solidFill>
              </a:defRPr>
            </a:lvl1pPr>
          </a:lstStyle>
          <a:p>
            <a:fld id="{F4207E5E-EBE2-4CD7-B365-7ABC2B544BCD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C42DC-E9B7-4222-BD9F-B69CE2343A74}" type="slidenum">
              <a:rPr lang="fr-FR"/>
              <a:pPr/>
              <a:t>1</a:t>
            </a:fld>
            <a:endParaRPr lang="fr-FR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Bienvenue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Quoi ?</a:t>
            </a:r>
          </a:p>
          <a:p>
            <a:endParaRPr lang="en-US" dirty="0" smtClean="0"/>
          </a:p>
          <a:p>
            <a:r>
              <a:rPr lang="en-US" dirty="0" smtClean="0"/>
              <a:t>Le but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 - Hisser un marshmallow le plus haut possible.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Particularité</a:t>
            </a:r>
            <a:r>
              <a:rPr lang="en-US" baseline="0" dirty="0" smtClean="0"/>
              <a:t> :</a:t>
            </a:r>
          </a:p>
          <a:p>
            <a:r>
              <a:rPr lang="en-US" baseline="0" dirty="0" smtClean="0"/>
              <a:t> - Le </a:t>
            </a:r>
            <a:r>
              <a:rPr lang="en-US" baseline="0" dirty="0" err="1" smtClean="0"/>
              <a:t>mashmallow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tout en haut.</a:t>
            </a:r>
          </a:p>
          <a:p>
            <a:r>
              <a:rPr lang="en-US" baseline="0" dirty="0" smtClean="0"/>
              <a:t> - La structure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auto-</a:t>
            </a:r>
            <a:r>
              <a:rPr lang="en-US" baseline="0" dirty="0" err="1" smtClean="0"/>
              <a:t>portante</a:t>
            </a:r>
            <a:r>
              <a:rPr lang="en-US" baseline="0" dirty="0" smtClean="0"/>
              <a:t>. Elle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seule</a:t>
            </a:r>
            <a:r>
              <a:rPr lang="en-US" baseline="0" dirty="0" smtClean="0"/>
              <a:t>, sans aide </a:t>
            </a:r>
            <a:r>
              <a:rPr lang="en-US" baseline="0" dirty="0" err="1" smtClean="0"/>
              <a:t>extérieure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Pour </a:t>
            </a:r>
            <a:r>
              <a:rPr lang="en-US" baseline="0" dirty="0" err="1" smtClean="0"/>
              <a:t>gagner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la hauteur du marshmallow par rapport au </a:t>
            </a:r>
            <a:r>
              <a:rPr lang="en-US" baseline="0" dirty="0" err="1" smtClean="0"/>
              <a:t>dessus</a:t>
            </a:r>
            <a:r>
              <a:rPr lang="en-US" baseline="0" dirty="0" smtClean="0"/>
              <a:t> de la table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mesurée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7E5E-EBE2-4CD7-B365-7ABC2B544BC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qui ?</a:t>
            </a:r>
          </a:p>
          <a:p>
            <a:endParaRPr lang="en-US" dirty="0" smtClean="0"/>
          </a:p>
          <a:p>
            <a:r>
              <a:rPr lang="en-US" dirty="0" smtClean="0"/>
              <a:t>VP of Design</a:t>
            </a:r>
            <a:r>
              <a:rPr lang="en-US" baseline="0" dirty="0" smtClean="0"/>
              <a:t> at </a:t>
            </a:r>
            <a:r>
              <a:rPr lang="en-US" dirty="0" smtClean="0"/>
              <a:t>Palm Inc.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7E5E-EBE2-4CD7-B365-7ABC2B544BC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Pour qui ?</a:t>
            </a:r>
          </a:p>
          <a:p>
            <a:endParaRPr lang="en-US" dirty="0" smtClean="0"/>
          </a:p>
          <a:p>
            <a:r>
              <a:rPr lang="en-US" dirty="0" smtClean="0"/>
              <a:t>Challenge conduit des </a:t>
            </a:r>
            <a:r>
              <a:rPr lang="en-US" dirty="0" err="1" smtClean="0"/>
              <a:t>dizaines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milliers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Des </a:t>
            </a:r>
            <a:r>
              <a:rPr lang="en-US" baseline="0" dirty="0" err="1" smtClean="0"/>
              <a:t>étudiants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domaines</a:t>
            </a:r>
            <a:r>
              <a:rPr lang="en-US" baseline="0" dirty="0" smtClean="0"/>
              <a:t> et à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niveaux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- Des patrons et </a:t>
            </a:r>
            <a:r>
              <a:rPr lang="en-US" baseline="0" dirty="0" err="1" smtClean="0"/>
              <a:t>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hauts-responsables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notamment</a:t>
            </a:r>
            <a:r>
              <a:rPr lang="en-US" baseline="0" dirty="0" smtClean="0"/>
              <a:t> du Fortune 50.</a:t>
            </a:r>
          </a:p>
          <a:p>
            <a:r>
              <a:rPr lang="en-US" baseline="0" dirty="0" smtClean="0"/>
              <a:t> - Des </a:t>
            </a:r>
            <a:r>
              <a:rPr lang="en-US" baseline="0" dirty="0" err="1" smtClean="0"/>
              <a:t>enfants</a:t>
            </a:r>
            <a:r>
              <a:rPr lang="en-US" baseline="0" dirty="0" smtClean="0"/>
              <a:t> !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Populations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variées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7E5E-EBE2-4CD7-B365-7ABC2B544BC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Quelles</a:t>
            </a:r>
            <a:r>
              <a:rPr lang="en-US" dirty="0" smtClean="0"/>
              <a:t> </a:t>
            </a:r>
            <a:r>
              <a:rPr lang="en-US" dirty="0" err="1" smtClean="0"/>
              <a:t>ressources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r>
              <a:rPr lang="en-US" dirty="0" smtClean="0"/>
              <a:t>Et </a:t>
            </a:r>
            <a:r>
              <a:rPr lang="en-US" dirty="0" err="1" smtClean="0"/>
              <a:t>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cerveaux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7E5E-EBE2-4CD7-B365-7ABC2B544BC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Déroulement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7E5E-EBE2-4CD7-B365-7ABC2B544BC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Règles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Ce</a:t>
            </a:r>
            <a:r>
              <a:rPr lang="en-US" dirty="0" smtClean="0"/>
              <a:t> slide </a:t>
            </a:r>
            <a:r>
              <a:rPr lang="en-US" dirty="0" err="1" smtClean="0"/>
              <a:t>reste</a:t>
            </a:r>
            <a:r>
              <a:rPr lang="en-US" dirty="0" smtClean="0"/>
              <a:t> pendant le </a:t>
            </a:r>
            <a:r>
              <a:rPr lang="en-US" dirty="0" err="1" smtClean="0"/>
              <a:t>déroulement</a:t>
            </a:r>
            <a:r>
              <a:rPr lang="en-US" dirty="0" smtClean="0"/>
              <a:t> du challenge.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7E5E-EBE2-4CD7-B365-7ABC2B544BC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0563" y="828675"/>
            <a:ext cx="7883525" cy="2671763"/>
          </a:xfrm>
        </p:spPr>
        <p:txBody>
          <a:bodyPr lIns="36000" tIns="36000" bIns="0" anchor="b"/>
          <a:lstStyle>
            <a:lvl1pPr rtl="1">
              <a:lnSpc>
                <a:spcPts val="4000"/>
              </a:lnSpc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0563" y="3536950"/>
            <a:ext cx="7867650" cy="1962150"/>
          </a:xfrm>
        </p:spPr>
        <p:txBody>
          <a:bodyPr lIns="36000" tIns="36000"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pic>
        <p:nvPicPr>
          <p:cNvPr id="5174" name="Picture 54" descr="logo_orang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463" y="5876925"/>
            <a:ext cx="574675" cy="576263"/>
          </a:xfrm>
          <a:prstGeom prst="rect">
            <a:avLst/>
          </a:prstGeom>
          <a:noFill/>
        </p:spPr>
      </p:pic>
      <p:pic>
        <p:nvPicPr>
          <p:cNvPr id="5175" name="Picture 55" descr="&amp;_bi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5876925"/>
            <a:ext cx="533400" cy="573088"/>
          </a:xfrm>
          <a:prstGeom prst="rect">
            <a:avLst/>
          </a:prstGeom>
          <a:noFill/>
        </p:spPr>
      </p:pic>
      <p:sp>
        <p:nvSpPr>
          <p:cNvPr id="5176" name="Rectangle 56"/>
          <p:cNvSpPr>
            <a:spLocks noChangeArrowheads="1"/>
          </p:cNvSpPr>
          <p:nvPr userDrawn="1"/>
        </p:nvSpPr>
        <p:spPr bwMode="auto">
          <a:xfrm>
            <a:off x="1204913" y="6170613"/>
            <a:ext cx="666591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ts val="1200"/>
              </a:lnSpc>
            </a:pPr>
            <a:r>
              <a:rPr lang="fr-FR" sz="1200">
                <a:solidFill>
                  <a:schemeClr val="tx1"/>
                </a:solidFill>
                <a:cs typeface="Times New Roman" pitchFamily="18" charset="0"/>
              </a:rPr>
              <a:t>recherche &amp; développement</a:t>
            </a:r>
          </a:p>
        </p:txBody>
      </p:sp>
      <p:grpSp>
        <p:nvGrpSpPr>
          <p:cNvPr id="5178" name="Group 58"/>
          <p:cNvGrpSpPr>
            <a:grpSpLocks/>
          </p:cNvGrpSpPr>
          <p:nvPr userDrawn="1"/>
        </p:nvGrpSpPr>
        <p:grpSpPr bwMode="auto">
          <a:xfrm>
            <a:off x="752475" y="11113"/>
            <a:ext cx="1270000" cy="271462"/>
            <a:chOff x="474" y="7"/>
            <a:chExt cx="800" cy="171"/>
          </a:xfrm>
        </p:grpSpPr>
        <p:sp>
          <p:nvSpPr>
            <p:cNvPr id="5172" name="AutoShape 52"/>
            <p:cNvSpPr>
              <a:spLocks noChangeArrowheads="1"/>
            </p:cNvSpPr>
            <p:nvPr/>
          </p:nvSpPr>
          <p:spPr bwMode="auto">
            <a:xfrm>
              <a:off x="474" y="7"/>
              <a:ext cx="800" cy="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"/>
              <a:endParaRPr lang="en-US" sz="15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pic>
          <p:nvPicPr>
            <p:cNvPr id="5177" name="Picture 57" descr="interne_groupe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7" y="33"/>
              <a:ext cx="715" cy="12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6BD03AB0-8E37-4EB3-A003-5D3605274B1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549275"/>
            <a:ext cx="2000250" cy="52451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49275"/>
            <a:ext cx="5849938" cy="5245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70A249FD-350D-4560-B240-FB44534760A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62122243-1E68-4A89-BAE1-974AA600D83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6C2A4A01-98DD-4E1E-B803-570659FEECD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60525"/>
            <a:ext cx="3870325" cy="413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60525"/>
            <a:ext cx="3871913" cy="413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5A76B2BD-782F-45BF-A7E4-07EDBB6CC9F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DFFB7870-5637-449B-B812-4D00D7A3476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EDE4DDB2-9873-4CC9-951F-89316F8A106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413CD257-F982-4E67-B689-2291B91416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37B90EEA-905B-46AC-A268-8A616A3144B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du document/date/auteur – p</a:t>
            </a:r>
            <a:fld id="{877A3966-A951-4734-BD9B-3B472B1B5AA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549275"/>
            <a:ext cx="7894638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diapositive courante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60525"/>
            <a:ext cx="7894638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 d’information</a:t>
            </a:r>
          </a:p>
          <a:p>
            <a:pPr lvl="1"/>
            <a:r>
              <a:rPr lang="fr-FR" smtClean="0"/>
              <a:t>deuxième niveau d’information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2625" y="6164263"/>
            <a:ext cx="29178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200"/>
              </a:lnSpc>
              <a:defRPr sz="900">
                <a:solidFill>
                  <a:schemeClr val="bg2"/>
                </a:solidFill>
                <a:cs typeface="Times New Roman" pitchFamily="18" charset="0"/>
              </a:defRPr>
            </a:lvl1pPr>
          </a:lstStyle>
          <a:p>
            <a:r>
              <a:rPr lang="fr-FR"/>
              <a:t>titre du document/date/auteur – p</a:t>
            </a:r>
            <a:fld id="{288010BA-D53E-40C9-B9DA-AE6F3A1D7F11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771900" y="6170613"/>
            <a:ext cx="16319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lnSpc>
                <a:spcPts val="1200"/>
              </a:lnSpc>
            </a:pPr>
            <a:r>
              <a:rPr lang="fr-FR" sz="900">
                <a:solidFill>
                  <a:schemeClr val="tx1"/>
                </a:solidFill>
                <a:cs typeface="Times New Roman" pitchFamily="18" charset="0"/>
              </a:rPr>
              <a:t>recherche &amp; développement</a:t>
            </a:r>
          </a:p>
        </p:txBody>
      </p:sp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7189788" y="6278563"/>
            <a:ext cx="148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ts val="1200"/>
              </a:lnSpc>
            </a:pPr>
            <a:r>
              <a:rPr lang="fr-FR" sz="900">
                <a:solidFill>
                  <a:schemeClr val="bg2"/>
                </a:solidFill>
                <a:cs typeface="Times New Roman" pitchFamily="18" charset="0"/>
              </a:rPr>
              <a:t>Groupe </a:t>
            </a:r>
            <a:r>
              <a:rPr lang="fr-FR" sz="900">
                <a:solidFill>
                  <a:schemeClr val="bg2"/>
                </a:solidFill>
              </a:rPr>
              <a:t>France Télécom</a:t>
            </a:r>
            <a:r>
              <a:rPr lang="fr-FR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4131" name="Group 35"/>
          <p:cNvGrpSpPr>
            <a:grpSpLocks/>
          </p:cNvGrpSpPr>
          <p:nvPr/>
        </p:nvGrpSpPr>
        <p:grpSpPr bwMode="auto">
          <a:xfrm>
            <a:off x="752475" y="11113"/>
            <a:ext cx="1270000" cy="271462"/>
            <a:chOff x="474" y="7"/>
            <a:chExt cx="800" cy="171"/>
          </a:xfrm>
        </p:grpSpPr>
        <p:sp>
          <p:nvSpPr>
            <p:cNvPr id="4132" name="AutoShape 36"/>
            <p:cNvSpPr>
              <a:spLocks noChangeArrowheads="1"/>
            </p:cNvSpPr>
            <p:nvPr/>
          </p:nvSpPr>
          <p:spPr bwMode="auto">
            <a:xfrm>
              <a:off x="474" y="7"/>
              <a:ext cx="800" cy="1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"/>
              <a:endParaRPr lang="en-US" sz="15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pic>
          <p:nvPicPr>
            <p:cNvPr id="4133" name="Picture 37" descr="interne_group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17" y="33"/>
              <a:ext cx="715" cy="123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3525" indent="-26352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n"/>
        <a:defRPr sz="2200">
          <a:solidFill>
            <a:schemeClr val="bg2"/>
          </a:solidFill>
          <a:latin typeface="+mn-lt"/>
          <a:ea typeface="+mn-ea"/>
          <a:cs typeface="+mn-cs"/>
        </a:defRPr>
      </a:lvl1pPr>
      <a:lvl2pPr marL="628650" indent="-1857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n"/>
        <a:defRPr>
          <a:solidFill>
            <a:schemeClr val="bg2"/>
          </a:solidFill>
          <a:latin typeface="+mn-lt"/>
          <a:cs typeface="+mn-cs"/>
        </a:defRPr>
      </a:lvl2pPr>
      <a:lvl3pPr marL="982663" indent="-174625" algn="l" rtl="0" eaLnBrk="1" fontAlgn="base" hangingPunct="1">
        <a:spcBef>
          <a:spcPct val="20000"/>
        </a:spcBef>
        <a:spcAft>
          <a:spcPct val="0"/>
        </a:spcAft>
        <a:buClr>
          <a:srgbClr val="FF850D"/>
        </a:buClr>
        <a:buChar char="•"/>
        <a:defRPr sz="1600">
          <a:solidFill>
            <a:schemeClr val="bg2"/>
          </a:solidFill>
          <a:latin typeface="+mn-lt"/>
          <a:cs typeface="+mn-cs"/>
        </a:defRPr>
      </a:lvl3pPr>
      <a:lvl4pPr marL="264795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4pPr>
      <a:lvl5pPr marL="3055938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3513138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3970338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4427538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4884738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90563" y="828676"/>
            <a:ext cx="7883525" cy="2405844"/>
          </a:xfrm>
        </p:spPr>
        <p:txBody>
          <a:bodyPr/>
          <a:lstStyle/>
          <a:p>
            <a:r>
              <a:rPr lang="fr-FR" sz="4400" dirty="0" smtClean="0"/>
              <a:t>Marshmallow Challenge</a:t>
            </a:r>
            <a:endParaRPr lang="fr-FR" sz="4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Olivier Briand</a:t>
            </a:r>
          </a:p>
          <a:p>
            <a:r>
              <a:rPr lang="fr-FR" dirty="0" smtClean="0"/>
              <a:t>David Blanchet</a:t>
            </a:r>
          </a:p>
          <a:p>
            <a:endParaRPr lang="fr-FR" sz="1600" dirty="0" smtClean="0">
              <a:solidFill>
                <a:schemeClr val="tx1"/>
              </a:solidFill>
            </a:endParaRPr>
          </a:p>
          <a:p>
            <a:r>
              <a:rPr lang="fr-FR" sz="1600" dirty="0" err="1" smtClean="0">
                <a:solidFill>
                  <a:schemeClr val="tx1"/>
                </a:solidFill>
              </a:rPr>
              <a:t>Dev</a:t>
            </a:r>
            <a:r>
              <a:rPr lang="fr-FR" sz="1600" dirty="0" smtClean="0">
                <a:solidFill>
                  <a:schemeClr val="tx1"/>
                </a:solidFill>
              </a:rPr>
              <a:t> Day 2012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194" name="AutoShape 2" descr="http://onlyhdwallpapers.com/wallpaper/white_Marshmallow_cubes_desktop_1024x768_hd-wallpaper-1550.jpg"/>
          <p:cNvSpPr>
            <a:spLocks noChangeAspect="1" noChangeArrowheads="1"/>
          </p:cNvSpPr>
          <p:nvPr/>
        </p:nvSpPr>
        <p:spPr bwMode="auto">
          <a:xfrm>
            <a:off x="155575" y="-3436938"/>
            <a:ext cx="9544050" cy="7162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6" name="AutoShape 4" descr="http://onlyhdwallpapers.com/wallpaper/white_Marshmallow_cubes_desktop_1024x768_hd-wallpaper-1550.jpg"/>
          <p:cNvSpPr>
            <a:spLocks noChangeAspect="1" noChangeArrowheads="1"/>
          </p:cNvSpPr>
          <p:nvPr/>
        </p:nvSpPr>
        <p:spPr bwMode="auto">
          <a:xfrm>
            <a:off x="155575" y="-3436938"/>
            <a:ext cx="9544050" cy="7162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077" y="1660525"/>
            <a:ext cx="5017477" cy="4133850"/>
          </a:xfrm>
        </p:spPr>
        <p:txBody>
          <a:bodyPr anchor="ctr"/>
          <a:lstStyle/>
          <a:p>
            <a:pPr>
              <a:buNone/>
            </a:pPr>
            <a:r>
              <a:rPr lang="fr-FR" sz="2800" dirty="0" smtClean="0"/>
              <a:t>	</a:t>
            </a:r>
            <a:r>
              <a:rPr lang="fr-FR" sz="2800" i="1" dirty="0" smtClean="0"/>
              <a:t>Monter </a:t>
            </a:r>
            <a:r>
              <a:rPr lang="fr-FR" sz="2800" i="1" dirty="0" smtClean="0"/>
              <a:t>la plus haute structure avec un Marshmallow au sommet</a:t>
            </a:r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titre du document/date/auteur – p</a:t>
            </a:r>
            <a:fld id="{62122243-1E68-4A89-BAE1-974AA600D839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3556" name="Picture 4" descr="http://www.isciencetimes.com/data/images/full/2012/03/03/779-rider-bicycle-mechanism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48300" y="973380"/>
            <a:ext cx="3695700" cy="5038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 b="326"/>
          <a:stretch>
            <a:fillRect/>
          </a:stretch>
        </p:blipFill>
        <p:spPr bwMode="auto">
          <a:xfrm>
            <a:off x="0" y="0"/>
            <a:ext cx="91557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0000">
            <a:off x="4402754" y="859810"/>
            <a:ext cx="4306081" cy="3217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0000">
            <a:off x="2068346" y="3384644"/>
            <a:ext cx="4283995" cy="3199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-300000">
            <a:off x="434596" y="1194179"/>
            <a:ext cx="314325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 t="15338"/>
          <a:stretch>
            <a:fillRect/>
          </a:stretch>
        </p:blipFill>
        <p:spPr bwMode="auto">
          <a:xfrm>
            <a:off x="-423081" y="4981433"/>
            <a:ext cx="10031105" cy="20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7340" y="696034"/>
            <a:ext cx="5731207" cy="4217160"/>
          </a:xfrm>
        </p:spPr>
        <p:txBody>
          <a:bodyPr/>
          <a:lstStyle/>
          <a:p>
            <a:pPr algn="ctr">
              <a:buNone/>
            </a:pPr>
            <a:r>
              <a:rPr lang="fr-FR" sz="3200" smtClean="0"/>
              <a:t>20 spaghettis</a:t>
            </a:r>
          </a:p>
          <a:p>
            <a:pPr algn="ctr"/>
            <a:endParaRPr lang="fr-FR" sz="3200" smtClean="0"/>
          </a:p>
          <a:p>
            <a:pPr algn="ctr">
              <a:buNone/>
            </a:pPr>
            <a:r>
              <a:rPr lang="fr-FR" sz="3200" smtClean="0"/>
              <a:t>1 mètre de ruban </a:t>
            </a:r>
            <a:r>
              <a:rPr lang="fr-FR" sz="3200" smtClean="0"/>
              <a:t>adhésif</a:t>
            </a:r>
            <a:endParaRPr lang="fr-FR" sz="3200" smtClean="0"/>
          </a:p>
          <a:p>
            <a:pPr algn="ctr"/>
            <a:endParaRPr lang="fr-FR" sz="3200" smtClean="0"/>
          </a:p>
          <a:p>
            <a:pPr algn="ctr">
              <a:buNone/>
            </a:pPr>
            <a:r>
              <a:rPr lang="fr-FR" sz="3200" smtClean="0"/>
              <a:t>1 mètre de </a:t>
            </a:r>
            <a:r>
              <a:rPr lang="fr-FR" sz="3200" smtClean="0"/>
              <a:t>ficelle</a:t>
            </a:r>
            <a:endParaRPr lang="fr-FR" sz="3200" smtClean="0"/>
          </a:p>
          <a:p>
            <a:pPr algn="ctr"/>
            <a:endParaRPr lang="fr-FR" sz="3200" smtClean="0"/>
          </a:p>
          <a:p>
            <a:pPr algn="ctr">
              <a:buNone/>
            </a:pPr>
            <a:r>
              <a:rPr lang="fr-FR" sz="3200" smtClean="0"/>
              <a:t>1 </a:t>
            </a:r>
            <a:r>
              <a:rPr lang="fr-FR" sz="3200" smtClean="0"/>
              <a:t>marshmallow</a:t>
            </a:r>
            <a:endParaRPr lang="fr-FR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12191" y="4403724"/>
            <a:ext cx="4435534" cy="1751415"/>
          </a:xfrm>
        </p:spPr>
        <p:txBody>
          <a:bodyPr anchor="ctr"/>
          <a:lstStyle/>
          <a:p>
            <a:pPr>
              <a:buNone/>
            </a:pPr>
            <a:r>
              <a:rPr lang="en-US" sz="6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18</a:t>
            </a:r>
            <a:r>
              <a:rPr lang="en-US" sz="4400" dirty="0" smtClean="0"/>
              <a:t> minutes</a:t>
            </a:r>
            <a:endParaRPr lang="en-US" sz="4400" dirty="0" smtClean="0"/>
          </a:p>
        </p:txBody>
      </p:sp>
      <p:pic>
        <p:nvPicPr>
          <p:cNvPr id="27652" name="Picture 4" descr="http://blog.emergentconsultants.com/wp-content/uploads/2011/11/stopwatch.png?w=1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85" y="3979981"/>
            <a:ext cx="2438400" cy="2438400"/>
          </a:xfrm>
          <a:prstGeom prst="rect">
            <a:avLst/>
          </a:prstGeom>
          <a:noFill/>
        </p:spPr>
      </p:pic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1241947" y="1487607"/>
            <a:ext cx="4694830" cy="199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3525" marR="0" lvl="0" indent="-26352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fr-FR" sz="4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3525" marR="0" lvl="0" indent="-26352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Equipes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lang="en-US" sz="6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endParaRPr lang="en-US" sz="66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63525" marR="0" lvl="0" indent="-26352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3525" marR="0" lvl="0" indent="-26352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6" name="Picture 8" descr="http://docs.ispconfig.org/wp-content/uploads/2010/10/user-group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5874" y="922883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404931"/>
            <a:ext cx="7894638" cy="34437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La structure </a:t>
            </a:r>
            <a:r>
              <a:rPr lang="en-US" dirty="0" err="1" smtClean="0"/>
              <a:t>est</a:t>
            </a:r>
            <a:r>
              <a:rPr lang="en-US" dirty="0" smtClean="0"/>
              <a:t> en </a:t>
            </a:r>
            <a:r>
              <a:rPr lang="en-US" dirty="0" err="1" smtClean="0"/>
              <a:t>appui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surface de la table.</a:t>
            </a:r>
          </a:p>
          <a:p>
            <a:pPr>
              <a:buNone/>
            </a:pPr>
            <a:r>
              <a:rPr lang="en-US" dirty="0" smtClean="0"/>
              <a:t>La structure </a:t>
            </a:r>
            <a:r>
              <a:rPr lang="en-US" dirty="0" err="1" smtClean="0"/>
              <a:t>tient</a:t>
            </a:r>
            <a:r>
              <a:rPr lang="en-US" dirty="0" smtClean="0"/>
              <a:t> </a:t>
            </a:r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La structure </a:t>
            </a:r>
            <a:r>
              <a:rPr lang="en-US" dirty="0" err="1" smtClean="0"/>
              <a:t>utilise</a:t>
            </a:r>
            <a:r>
              <a:rPr lang="en-US" dirty="0" smtClean="0"/>
              <a:t> tout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partie</a:t>
            </a:r>
            <a:r>
              <a:rPr lang="en-US" dirty="0" smtClean="0"/>
              <a:t> du </a:t>
            </a:r>
            <a:r>
              <a:rPr lang="en-US" dirty="0" err="1" smtClean="0"/>
              <a:t>matériel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couper</a:t>
            </a:r>
            <a:r>
              <a:rPr lang="en-US" dirty="0" smtClean="0"/>
              <a:t> les spaghettis, la </a:t>
            </a:r>
            <a:r>
              <a:rPr lang="en-US" dirty="0" err="1" smtClean="0"/>
              <a:t>ficelle</a:t>
            </a:r>
            <a:r>
              <a:rPr lang="en-US" dirty="0" smtClean="0"/>
              <a:t> et le </a:t>
            </a:r>
            <a:r>
              <a:rPr lang="en-US" dirty="0" err="1" smtClean="0"/>
              <a:t>ruban</a:t>
            </a:r>
            <a:r>
              <a:rPr lang="en-US" dirty="0" smtClean="0"/>
              <a:t> </a:t>
            </a:r>
            <a:r>
              <a:rPr lang="en-US" dirty="0" err="1" smtClean="0"/>
              <a:t>adhésif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Le </a:t>
            </a:r>
            <a:r>
              <a:rPr lang="en-US" dirty="0" smtClean="0"/>
              <a:t>marshmallow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entier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Le marshmallow </a:t>
            </a:r>
            <a:r>
              <a:rPr lang="en-US" dirty="0" err="1" smtClean="0"/>
              <a:t>est</a:t>
            </a:r>
            <a:r>
              <a:rPr lang="en-US" dirty="0" smtClean="0"/>
              <a:t> tout en haut.</a:t>
            </a:r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smtClean="0"/>
              <a:t>ne </a:t>
            </a:r>
            <a:r>
              <a:rPr lang="en-US" dirty="0" err="1" smtClean="0"/>
              <a:t>bouge</a:t>
            </a:r>
            <a:r>
              <a:rPr lang="en-US" dirty="0" smtClean="0"/>
              <a:t> pas la table.</a:t>
            </a:r>
          </a:p>
          <a:p>
            <a:pPr>
              <a:buNone/>
            </a:pPr>
            <a:r>
              <a:rPr lang="en-US" dirty="0" smtClean="0"/>
              <a:t>18 minutes, pas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seconde</a:t>
            </a:r>
            <a:r>
              <a:rPr lang="en-US" dirty="0" smtClean="0"/>
              <a:t> plus.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098645" y="4121626"/>
            <a:ext cx="6946711" cy="1754326"/>
          </a:xfrm>
          <a:prstGeom prst="rect">
            <a:avLst/>
          </a:prstGeom>
          <a:solidFill>
            <a:srgbClr val="669900">
              <a:alpha val="50196"/>
            </a:srgb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Emplacement du </a:t>
            </a:r>
            <a:r>
              <a:rPr lang="en-US" i="1" dirty="0" err="1" smtClean="0"/>
              <a:t>chrono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fr-FR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09/02/2007 13:24:16&quot;&gt;&lt;Slide id=&quot;257&quot; dur=&quot;.187&quot;/&gt;&lt;Slide id=&quot;305&quot; dur=&quot;1.593&quot;/&gt;&lt;/Timings&gt;&lt;Timings time=&quot;23/06/2006 13:30:10&quot;&gt;&lt;Slide id=&quot;257&quot; dur=&quot;1.188&quot;/&gt;&lt;/Timings&gt;&lt;/WMTools&gt;"/>
</p:tagLst>
</file>

<file path=ppt/theme/theme1.xml><?xml version="1.0" encoding="utf-8"?>
<a:theme xmlns:a="http://schemas.openxmlformats.org/drawingml/2006/main" name="POSSTER 23-NSOperation">
  <a:themeElements>
    <a:clrScheme name="">
      <a:dk1>
        <a:srgbClr val="FF6600"/>
      </a:dk1>
      <a:lt1>
        <a:srgbClr val="FFFFFF"/>
      </a:lt1>
      <a:dk2>
        <a:srgbClr val="000000"/>
      </a:dk2>
      <a:lt2>
        <a:srgbClr val="424A52"/>
      </a:lt2>
      <a:accent1>
        <a:srgbClr val="332B24"/>
      </a:accent1>
      <a:accent2>
        <a:srgbClr val="C2BFB8"/>
      </a:accent2>
      <a:accent3>
        <a:srgbClr val="FFFFFF"/>
      </a:accent3>
      <a:accent4>
        <a:srgbClr val="DA5600"/>
      </a:accent4>
      <a:accent5>
        <a:srgbClr val="ADACAC"/>
      </a:accent5>
      <a:accent6>
        <a:srgbClr val="B0ADA6"/>
      </a:accent6>
      <a:hlink>
        <a:srgbClr val="CFC4B8"/>
      </a:hlink>
      <a:folHlink>
        <a:srgbClr val="FFFFFF"/>
      </a:folHlink>
    </a:clrScheme>
    <a:fontScheme name="diffusion_inter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ffusion_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ffusion_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ffusion_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ffusion_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ffusion_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ffusion_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ffusion_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ffusion_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ffusion_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ffusion_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ffusion_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ffusion_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ffusion_interne 13">
        <a:dk1>
          <a:srgbClr val="FF5900"/>
        </a:dk1>
        <a:lt1>
          <a:srgbClr val="FFFFFF"/>
        </a:lt1>
        <a:dk2>
          <a:srgbClr val="000000"/>
        </a:dk2>
        <a:lt2>
          <a:srgbClr val="636B7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4B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ffusion_interne 14">
        <a:dk1>
          <a:srgbClr val="FF5900"/>
        </a:dk1>
        <a:lt1>
          <a:srgbClr val="FFFFFF"/>
        </a:lt1>
        <a:dk2>
          <a:srgbClr val="F7D117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4B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ffusion_interne 15">
        <a:dk1>
          <a:srgbClr val="FF5900"/>
        </a:dk1>
        <a:lt1>
          <a:srgbClr val="FFFFFF"/>
        </a:lt1>
        <a:dk2>
          <a:srgbClr val="403B33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4B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ffusion_interne 16">
        <a:dk1>
          <a:srgbClr val="FF6600"/>
        </a:dk1>
        <a:lt1>
          <a:srgbClr val="FFFFFF"/>
        </a:lt1>
        <a:dk2>
          <a:srgbClr val="F7D117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56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POSSTER 23-NSOperation</Template>
  <TotalTime>93</TotalTime>
  <Words>248</Words>
  <Application>Microsoft Office PowerPoint</Application>
  <PresentationFormat>Affichage à l'écran (4:3)</PresentationFormat>
  <Paragraphs>67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POSSTER 23-NSOperation</vt:lpstr>
      <vt:lpstr>Marshmallow Challenge</vt:lpstr>
      <vt:lpstr>Design Challenge</vt:lpstr>
      <vt:lpstr>Diapositive 3</vt:lpstr>
      <vt:lpstr>Diapositive 4</vt:lpstr>
      <vt:lpstr>Diapositive 5</vt:lpstr>
      <vt:lpstr>Diapositive 6</vt:lpstr>
      <vt:lpstr>Diapositive 7</vt:lpstr>
    </vt:vector>
  </TitlesOfParts>
  <Company>FRANCE TELECOM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Marshmallow Challenge</dc:title>
  <dc:creator>Division R&amp;D</dc:creator>
  <cp:lastModifiedBy>Division R&amp;D</cp:lastModifiedBy>
  <cp:revision>18</cp:revision>
  <dcterms:created xsi:type="dcterms:W3CDTF">2012-10-02T13:13:55Z</dcterms:created>
  <dcterms:modified xsi:type="dcterms:W3CDTF">2012-10-02T14:47:33Z</dcterms:modified>
</cp:coreProperties>
</file>