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A3471"/>
    <a:srgbClr val="373472"/>
    <a:srgbClr val="6997AF"/>
    <a:srgbClr val="2F5597"/>
    <a:srgbClr val="ACD392"/>
    <a:srgbClr val="4472C4"/>
    <a:srgbClr val="ACBBD5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43F2E-CF71-4C07-908D-3FCCF35167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213CAFD-D637-45DA-BA73-A0A2A641EC85}">
      <dgm:prSet phldrT="[Text]"/>
      <dgm:spPr/>
      <dgm:t>
        <a:bodyPr/>
        <a:lstStyle/>
        <a:p>
          <a:r>
            <a:rPr lang="en-US" dirty="0"/>
            <a:t>Ballston had the most homes near their station</a:t>
          </a:r>
        </a:p>
      </dgm:t>
    </dgm:pt>
    <dgm:pt modelId="{3D9E7418-B0F5-4D37-BF15-1B43D0987E95}" type="parTrans" cxnId="{BA985EDB-F5F3-48D6-9304-527B7A74E641}">
      <dgm:prSet/>
      <dgm:spPr/>
      <dgm:t>
        <a:bodyPr/>
        <a:lstStyle/>
        <a:p>
          <a:endParaRPr lang="en-US"/>
        </a:p>
      </dgm:t>
    </dgm:pt>
    <dgm:pt modelId="{8168A112-58BE-4C4B-8B58-9E2300C12B8C}" type="sibTrans" cxnId="{BA985EDB-F5F3-48D6-9304-527B7A74E641}">
      <dgm:prSet/>
      <dgm:spPr/>
      <dgm:t>
        <a:bodyPr/>
        <a:lstStyle/>
        <a:p>
          <a:endParaRPr lang="en-US"/>
        </a:p>
      </dgm:t>
    </dgm:pt>
    <dgm:pt modelId="{020FC1D6-9DC4-4D9C-98D5-990720CC8EDE}">
      <dgm:prSet phldrT="[Text]"/>
      <dgm:spPr/>
      <dgm:t>
        <a:bodyPr/>
        <a:lstStyle/>
        <a:p>
          <a:r>
            <a:rPr lang="en-US" dirty="0"/>
            <a:t>The most expensive area to live in Arlington is near the Clarendon station</a:t>
          </a:r>
        </a:p>
      </dgm:t>
    </dgm:pt>
    <dgm:pt modelId="{1AD8DDF1-982D-41D1-9C4A-B36B1BC127EF}" type="parTrans" cxnId="{34B7959C-1DA2-4032-A7FE-8CC48E909B8E}">
      <dgm:prSet/>
      <dgm:spPr/>
      <dgm:t>
        <a:bodyPr/>
        <a:lstStyle/>
        <a:p>
          <a:endParaRPr lang="en-US"/>
        </a:p>
      </dgm:t>
    </dgm:pt>
    <dgm:pt modelId="{DA94F0D8-B4BE-495F-ABCD-6331193F3AFC}" type="sibTrans" cxnId="{34B7959C-1DA2-4032-A7FE-8CC48E909B8E}">
      <dgm:prSet/>
      <dgm:spPr/>
      <dgm:t>
        <a:bodyPr/>
        <a:lstStyle/>
        <a:p>
          <a:endParaRPr lang="en-US"/>
        </a:p>
      </dgm:t>
    </dgm:pt>
    <dgm:pt modelId="{4A02ACFD-78A0-436C-BD5D-258152CF1C79}">
      <dgm:prSet phldrT="[Text]"/>
      <dgm:spPr/>
      <dgm:t>
        <a:bodyPr/>
        <a:lstStyle/>
        <a:p>
          <a:r>
            <a:rPr lang="en-US" dirty="0"/>
            <a:t>Homes near the Crystal City station have the cheapest homes (for now; Hello Amazon!)</a:t>
          </a:r>
        </a:p>
      </dgm:t>
    </dgm:pt>
    <dgm:pt modelId="{B8D8D157-358E-48B2-8BA1-59EC9DEE3F86}" type="parTrans" cxnId="{48C13E2E-7A52-4AB7-ADBB-BEEEE1CCFDD7}">
      <dgm:prSet/>
      <dgm:spPr/>
      <dgm:t>
        <a:bodyPr/>
        <a:lstStyle/>
        <a:p>
          <a:endParaRPr lang="en-US"/>
        </a:p>
      </dgm:t>
    </dgm:pt>
    <dgm:pt modelId="{D4481C6F-6073-4955-9F60-39539B0EFA10}" type="sibTrans" cxnId="{48C13E2E-7A52-4AB7-ADBB-BEEEE1CCFDD7}">
      <dgm:prSet/>
      <dgm:spPr/>
      <dgm:t>
        <a:bodyPr/>
        <a:lstStyle/>
        <a:p>
          <a:endParaRPr lang="en-US"/>
        </a:p>
      </dgm:t>
    </dgm:pt>
    <dgm:pt modelId="{019D5DBC-CEB7-47FD-91A2-7B6E7DEDA7C8}" type="pres">
      <dgm:prSet presAssocID="{90A43F2E-CF71-4C07-908D-3FCCF3516781}" presName="Name0" presStyleCnt="0">
        <dgm:presLayoutVars>
          <dgm:dir/>
          <dgm:resizeHandles val="exact"/>
        </dgm:presLayoutVars>
      </dgm:prSet>
      <dgm:spPr/>
    </dgm:pt>
    <dgm:pt modelId="{525C3CE2-6355-4176-930F-DA0014F9FEA1}" type="pres">
      <dgm:prSet presAssocID="{1213CAFD-D637-45DA-BA73-A0A2A641EC85}" presName="node" presStyleLbl="node1" presStyleIdx="0" presStyleCnt="3">
        <dgm:presLayoutVars>
          <dgm:bulletEnabled val="1"/>
        </dgm:presLayoutVars>
      </dgm:prSet>
      <dgm:spPr/>
    </dgm:pt>
    <dgm:pt modelId="{871F768E-2FE1-4008-88E0-90D336343822}" type="pres">
      <dgm:prSet presAssocID="{8168A112-58BE-4C4B-8B58-9E2300C12B8C}" presName="sibTrans" presStyleLbl="sibTrans2D1" presStyleIdx="0" presStyleCnt="2"/>
      <dgm:spPr/>
    </dgm:pt>
    <dgm:pt modelId="{3EFBB944-BA8F-4546-B1A2-E1FF10CF5E8F}" type="pres">
      <dgm:prSet presAssocID="{8168A112-58BE-4C4B-8B58-9E2300C12B8C}" presName="connectorText" presStyleLbl="sibTrans2D1" presStyleIdx="0" presStyleCnt="2"/>
      <dgm:spPr/>
    </dgm:pt>
    <dgm:pt modelId="{38263D43-A30F-436B-A882-E1F8DEC9086C}" type="pres">
      <dgm:prSet presAssocID="{020FC1D6-9DC4-4D9C-98D5-990720CC8EDE}" presName="node" presStyleLbl="node1" presStyleIdx="1" presStyleCnt="3">
        <dgm:presLayoutVars>
          <dgm:bulletEnabled val="1"/>
        </dgm:presLayoutVars>
      </dgm:prSet>
      <dgm:spPr/>
    </dgm:pt>
    <dgm:pt modelId="{D64C0CCA-1439-48DE-A2CB-923636DCBEAE}" type="pres">
      <dgm:prSet presAssocID="{DA94F0D8-B4BE-495F-ABCD-6331193F3AFC}" presName="sibTrans" presStyleLbl="sibTrans2D1" presStyleIdx="1" presStyleCnt="2"/>
      <dgm:spPr/>
    </dgm:pt>
    <dgm:pt modelId="{53EFE083-588F-43EC-B9D3-1DE8C5616A41}" type="pres">
      <dgm:prSet presAssocID="{DA94F0D8-B4BE-495F-ABCD-6331193F3AFC}" presName="connectorText" presStyleLbl="sibTrans2D1" presStyleIdx="1" presStyleCnt="2"/>
      <dgm:spPr/>
    </dgm:pt>
    <dgm:pt modelId="{AD54B49A-1C8D-4092-A516-27A0906BC09E}" type="pres">
      <dgm:prSet presAssocID="{4A02ACFD-78A0-436C-BD5D-258152CF1C79}" presName="node" presStyleLbl="node1" presStyleIdx="2" presStyleCnt="3">
        <dgm:presLayoutVars>
          <dgm:bulletEnabled val="1"/>
        </dgm:presLayoutVars>
      </dgm:prSet>
      <dgm:spPr/>
    </dgm:pt>
  </dgm:ptLst>
  <dgm:cxnLst>
    <dgm:cxn modelId="{48C13E2E-7A52-4AB7-ADBB-BEEEE1CCFDD7}" srcId="{90A43F2E-CF71-4C07-908D-3FCCF3516781}" destId="{4A02ACFD-78A0-436C-BD5D-258152CF1C79}" srcOrd="2" destOrd="0" parTransId="{B8D8D157-358E-48B2-8BA1-59EC9DEE3F86}" sibTransId="{D4481C6F-6073-4955-9F60-39539B0EFA10}"/>
    <dgm:cxn modelId="{6404DD43-ECFF-45C0-BF4C-BD1B4E31E2BA}" type="presOf" srcId="{DA94F0D8-B4BE-495F-ABCD-6331193F3AFC}" destId="{D64C0CCA-1439-48DE-A2CB-923636DCBEAE}" srcOrd="0" destOrd="0" presId="urn:microsoft.com/office/officeart/2005/8/layout/process1"/>
    <dgm:cxn modelId="{34BD3A6B-26C7-4794-A67E-0401EEF51A43}" type="presOf" srcId="{DA94F0D8-B4BE-495F-ABCD-6331193F3AFC}" destId="{53EFE083-588F-43EC-B9D3-1DE8C5616A41}" srcOrd="1" destOrd="0" presId="urn:microsoft.com/office/officeart/2005/8/layout/process1"/>
    <dgm:cxn modelId="{850C0278-8E0C-4E61-8658-E211A422E3C1}" type="presOf" srcId="{8168A112-58BE-4C4B-8B58-9E2300C12B8C}" destId="{871F768E-2FE1-4008-88E0-90D336343822}" srcOrd="0" destOrd="0" presId="urn:microsoft.com/office/officeart/2005/8/layout/process1"/>
    <dgm:cxn modelId="{34B7959C-1DA2-4032-A7FE-8CC48E909B8E}" srcId="{90A43F2E-CF71-4C07-908D-3FCCF3516781}" destId="{020FC1D6-9DC4-4D9C-98D5-990720CC8EDE}" srcOrd="1" destOrd="0" parTransId="{1AD8DDF1-982D-41D1-9C4A-B36B1BC127EF}" sibTransId="{DA94F0D8-B4BE-495F-ABCD-6331193F3AFC}"/>
    <dgm:cxn modelId="{33A33CA4-DB29-4360-8177-932CC527FB72}" type="presOf" srcId="{4A02ACFD-78A0-436C-BD5D-258152CF1C79}" destId="{AD54B49A-1C8D-4092-A516-27A0906BC09E}" srcOrd="0" destOrd="0" presId="urn:microsoft.com/office/officeart/2005/8/layout/process1"/>
    <dgm:cxn modelId="{718050CD-0091-4536-99A2-5593C8EBF117}" type="presOf" srcId="{90A43F2E-CF71-4C07-908D-3FCCF3516781}" destId="{019D5DBC-CEB7-47FD-91A2-7B6E7DEDA7C8}" srcOrd="0" destOrd="0" presId="urn:microsoft.com/office/officeart/2005/8/layout/process1"/>
    <dgm:cxn modelId="{BA985EDB-F5F3-48D6-9304-527B7A74E641}" srcId="{90A43F2E-CF71-4C07-908D-3FCCF3516781}" destId="{1213CAFD-D637-45DA-BA73-A0A2A641EC85}" srcOrd="0" destOrd="0" parTransId="{3D9E7418-B0F5-4D37-BF15-1B43D0987E95}" sibTransId="{8168A112-58BE-4C4B-8B58-9E2300C12B8C}"/>
    <dgm:cxn modelId="{EF430DE5-92ED-47E6-9C8D-9EE69026D5E6}" type="presOf" srcId="{020FC1D6-9DC4-4D9C-98D5-990720CC8EDE}" destId="{38263D43-A30F-436B-A882-E1F8DEC9086C}" srcOrd="0" destOrd="0" presId="urn:microsoft.com/office/officeart/2005/8/layout/process1"/>
    <dgm:cxn modelId="{84871AE9-DC8C-48D3-A99C-DF1EBF8F78ED}" type="presOf" srcId="{8168A112-58BE-4C4B-8B58-9E2300C12B8C}" destId="{3EFBB944-BA8F-4546-B1A2-E1FF10CF5E8F}" srcOrd="1" destOrd="0" presId="urn:microsoft.com/office/officeart/2005/8/layout/process1"/>
    <dgm:cxn modelId="{558225EE-C3F3-4323-9CDB-11FBE7903154}" type="presOf" srcId="{1213CAFD-D637-45DA-BA73-A0A2A641EC85}" destId="{525C3CE2-6355-4176-930F-DA0014F9FEA1}" srcOrd="0" destOrd="0" presId="urn:microsoft.com/office/officeart/2005/8/layout/process1"/>
    <dgm:cxn modelId="{0443B166-B3F0-47C4-9762-97E760EAE5E6}" type="presParOf" srcId="{019D5DBC-CEB7-47FD-91A2-7B6E7DEDA7C8}" destId="{525C3CE2-6355-4176-930F-DA0014F9FEA1}" srcOrd="0" destOrd="0" presId="urn:microsoft.com/office/officeart/2005/8/layout/process1"/>
    <dgm:cxn modelId="{F1805CDC-F0DD-4B71-A021-3AA22A5939B3}" type="presParOf" srcId="{019D5DBC-CEB7-47FD-91A2-7B6E7DEDA7C8}" destId="{871F768E-2FE1-4008-88E0-90D336343822}" srcOrd="1" destOrd="0" presId="urn:microsoft.com/office/officeart/2005/8/layout/process1"/>
    <dgm:cxn modelId="{B7DC5DCF-6E58-4000-9D6D-51B6FC14DC2E}" type="presParOf" srcId="{871F768E-2FE1-4008-88E0-90D336343822}" destId="{3EFBB944-BA8F-4546-B1A2-E1FF10CF5E8F}" srcOrd="0" destOrd="0" presId="urn:microsoft.com/office/officeart/2005/8/layout/process1"/>
    <dgm:cxn modelId="{E74D5432-9AF5-43BC-BE2F-8761D31835F9}" type="presParOf" srcId="{019D5DBC-CEB7-47FD-91A2-7B6E7DEDA7C8}" destId="{38263D43-A30F-436B-A882-E1F8DEC9086C}" srcOrd="2" destOrd="0" presId="urn:microsoft.com/office/officeart/2005/8/layout/process1"/>
    <dgm:cxn modelId="{CA74B608-0886-49C2-9B70-2713BCD41DCD}" type="presParOf" srcId="{019D5DBC-CEB7-47FD-91A2-7B6E7DEDA7C8}" destId="{D64C0CCA-1439-48DE-A2CB-923636DCBEAE}" srcOrd="3" destOrd="0" presId="urn:microsoft.com/office/officeart/2005/8/layout/process1"/>
    <dgm:cxn modelId="{939AE895-5784-44C3-8523-57EE941973D4}" type="presParOf" srcId="{D64C0CCA-1439-48DE-A2CB-923636DCBEAE}" destId="{53EFE083-588F-43EC-B9D3-1DE8C5616A41}" srcOrd="0" destOrd="0" presId="urn:microsoft.com/office/officeart/2005/8/layout/process1"/>
    <dgm:cxn modelId="{0E749F13-AE55-4AF9-8CDE-090FC0323CF0}" type="presParOf" srcId="{019D5DBC-CEB7-47FD-91A2-7B6E7DEDA7C8}" destId="{AD54B49A-1C8D-4092-A516-27A0906BC09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C3CE2-6355-4176-930F-DA0014F9FEA1}">
      <dsp:nvSpPr>
        <dsp:cNvPr id="0" name=""/>
        <dsp:cNvSpPr/>
      </dsp:nvSpPr>
      <dsp:spPr>
        <a:xfrm>
          <a:off x="5357" y="906432"/>
          <a:ext cx="1601390" cy="2251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Ballston had the most homes near their station</a:t>
          </a:r>
        </a:p>
      </dsp:txBody>
      <dsp:txXfrm>
        <a:off x="52260" y="953335"/>
        <a:ext cx="1507584" cy="2157328"/>
      </dsp:txXfrm>
    </dsp:sp>
    <dsp:sp modelId="{871F768E-2FE1-4008-88E0-90D336343822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66887" y="1912856"/>
        <a:ext cx="237646" cy="238286"/>
      </dsp:txXfrm>
    </dsp:sp>
    <dsp:sp modelId="{38263D43-A30F-436B-A882-E1F8DEC9086C}">
      <dsp:nvSpPr>
        <dsp:cNvPr id="0" name=""/>
        <dsp:cNvSpPr/>
      </dsp:nvSpPr>
      <dsp:spPr>
        <a:xfrm>
          <a:off x="2247304" y="906432"/>
          <a:ext cx="1601390" cy="2251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most expensive area to live in Arlington is near the Clarendon station</a:t>
          </a:r>
        </a:p>
      </dsp:txBody>
      <dsp:txXfrm>
        <a:off x="2294207" y="953335"/>
        <a:ext cx="1507584" cy="2157328"/>
      </dsp:txXfrm>
    </dsp:sp>
    <dsp:sp modelId="{D64C0CCA-1439-48DE-A2CB-923636DCBEAE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008834" y="1912856"/>
        <a:ext cx="237646" cy="238286"/>
      </dsp:txXfrm>
    </dsp:sp>
    <dsp:sp modelId="{AD54B49A-1C8D-4092-A516-27A0906BC09E}">
      <dsp:nvSpPr>
        <dsp:cNvPr id="0" name=""/>
        <dsp:cNvSpPr/>
      </dsp:nvSpPr>
      <dsp:spPr>
        <a:xfrm>
          <a:off x="4489251" y="906432"/>
          <a:ext cx="1601390" cy="2251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Homes near the Crystal City station have the cheapest homes (for now; Hello Amazon!)</a:t>
          </a:r>
        </a:p>
      </dsp:txBody>
      <dsp:txXfrm>
        <a:off x="4536154" y="953335"/>
        <a:ext cx="1507584" cy="2157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C0B303-98C3-4B20-B9B8-EB91502878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2E4C2-0138-49EB-8BDE-E9BB3768BC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23267-53F3-4BCF-93D0-3E263A85181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CB020-206D-44CF-AC85-B564D88575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CF11F-F3F0-4A26-9449-61FC770E99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6D768-3227-45E4-87D1-B5CB9097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A628-4969-490D-A681-BBF06DEEAF9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E31-C3D5-4BCD-BE1E-A6E46B04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7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A628-4969-490D-A681-BBF06DEEAF9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E31-C3D5-4BCD-BE1E-A6E46B04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8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A628-4969-490D-A681-BBF06DEEAF9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E31-C3D5-4BCD-BE1E-A6E46B04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2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A628-4969-490D-A681-BBF06DEEAF9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E31-C3D5-4BCD-BE1E-A6E46B04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A628-4969-490D-A681-BBF06DEEAF9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E31-C3D5-4BCD-BE1E-A6E46B04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9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A628-4969-490D-A681-BBF06DEEAF9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E31-C3D5-4BCD-BE1E-A6E46B04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7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A628-4969-490D-A681-BBF06DEEAF9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E31-C3D5-4BCD-BE1E-A6E46B04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A628-4969-490D-A681-BBF06DEEAF9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E31-C3D5-4BCD-BE1E-A6E46B04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6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A628-4969-490D-A681-BBF06DEEAF9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E31-C3D5-4BCD-BE1E-A6E46B04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7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A628-4969-490D-A681-BBF06DEEAF9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E31-C3D5-4BCD-BE1E-A6E46B04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A628-4969-490D-A681-BBF06DEEAF9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E31-C3D5-4BCD-BE1E-A6E46B04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9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0A628-4969-490D-A681-BBF06DEEAF9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0AE31-C3D5-4BCD-BE1E-A6E46B04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0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8BC0-4D61-4BBA-A65F-A8E3813E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5817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Arlington, VA Housing Data Analysis: </a:t>
            </a:r>
            <a:br>
              <a:rPr lang="en-US" sz="26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26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Does Proximity to Metro Impact Home Values?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65EAE2-789C-4AAF-8148-EF6FE0B4A993}"/>
              </a:ext>
            </a:extLst>
          </p:cNvPr>
          <p:cNvSpPr/>
          <p:nvPr/>
        </p:nvSpPr>
        <p:spPr>
          <a:xfrm>
            <a:off x="0" y="342"/>
            <a:ext cx="9144000" cy="11223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3D2BEDF-8754-4C59-B9F5-74D1A5D2ECA3}"/>
              </a:ext>
            </a:extLst>
          </p:cNvPr>
          <p:cNvCxnSpPr>
            <a:cxnSpLocks/>
          </p:cNvCxnSpPr>
          <p:nvPr/>
        </p:nvCxnSpPr>
        <p:spPr>
          <a:xfrm>
            <a:off x="0" y="1124233"/>
            <a:ext cx="9144000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7967432-E950-4F0C-ADEC-59F35ED4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74" y="1474386"/>
            <a:ext cx="8401050" cy="1743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ED8B57-E0C6-4A76-892F-C2C54D97C439}"/>
              </a:ext>
            </a:extLst>
          </p:cNvPr>
          <p:cNvSpPr txBox="1"/>
          <p:nvPr/>
        </p:nvSpPr>
        <p:spPr>
          <a:xfrm>
            <a:off x="5894773" y="6329781"/>
            <a:ext cx="3169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GW Data Bootcamp: Project 1, Team 7</a:t>
            </a:r>
          </a:p>
        </p:txBody>
      </p:sp>
    </p:spTree>
    <p:extLst>
      <p:ext uri="{BB962C8B-B14F-4D97-AF65-F5344CB8AC3E}">
        <p14:creationId xmlns:p14="http://schemas.microsoft.com/office/powerpoint/2010/main" val="298000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B50CF14-7614-4EB3-85E8-31F6807DEE10}"/>
              </a:ext>
            </a:extLst>
          </p:cNvPr>
          <p:cNvSpPr txBox="1"/>
          <p:nvPr/>
        </p:nvSpPr>
        <p:spPr>
          <a:xfrm>
            <a:off x="1238874" y="2178794"/>
            <a:ext cx="2559355" cy="4480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Hypothesis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18A2F9-DD01-43FB-BE3D-64498CCBD087}"/>
              </a:ext>
            </a:extLst>
          </p:cNvPr>
          <p:cNvSpPr/>
          <p:nvPr/>
        </p:nvSpPr>
        <p:spPr>
          <a:xfrm>
            <a:off x="1014846" y="2178794"/>
            <a:ext cx="448056" cy="448056"/>
          </a:xfrm>
          <a:prstGeom prst="ellipse">
            <a:avLst/>
          </a:prstGeom>
          <a:solidFill>
            <a:schemeClr val="bg1"/>
          </a:solidFill>
          <a:ln w="28575">
            <a:solidFill>
              <a:srgbClr val="5A34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Light bulb">
            <a:extLst>
              <a:ext uri="{FF2B5EF4-FFF2-40B4-BE49-F238E27FC236}">
                <a16:creationId xmlns:a16="http://schemas.microsoft.com/office/drawing/2014/main" id="{C7F1F1B1-3D2B-43B2-A956-CAD5B890C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846" y="2187615"/>
            <a:ext cx="448056" cy="4480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F24BA1-CF16-4DF4-88A6-9DDDD3A0BF83}"/>
              </a:ext>
            </a:extLst>
          </p:cNvPr>
          <p:cNvSpPr/>
          <p:nvPr/>
        </p:nvSpPr>
        <p:spPr>
          <a:xfrm>
            <a:off x="0" y="342"/>
            <a:ext cx="9144000" cy="11223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E70C09-6322-4D1B-8FD6-3617731F6B5B}"/>
              </a:ext>
            </a:extLst>
          </p:cNvPr>
          <p:cNvCxnSpPr>
            <a:cxnSpLocks/>
          </p:cNvCxnSpPr>
          <p:nvPr/>
        </p:nvCxnSpPr>
        <p:spPr>
          <a:xfrm>
            <a:off x="0" y="1124233"/>
            <a:ext cx="91440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E6A180-65A7-4FE4-99E3-CA4259F7A45F}"/>
              </a:ext>
            </a:extLst>
          </p:cNvPr>
          <p:cNvSpPr txBox="1"/>
          <p:nvPr/>
        </p:nvSpPr>
        <p:spPr>
          <a:xfrm>
            <a:off x="415637" y="1225118"/>
            <a:ext cx="8312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9A4FFC-4EE2-480D-A9A3-0A44C3E6859B}"/>
              </a:ext>
            </a:extLst>
          </p:cNvPr>
          <p:cNvSpPr/>
          <p:nvPr/>
        </p:nvSpPr>
        <p:spPr>
          <a:xfrm>
            <a:off x="1014846" y="5817093"/>
            <a:ext cx="7114309" cy="632451"/>
          </a:xfrm>
          <a:prstGeom prst="rect">
            <a:avLst/>
          </a:prstGeom>
          <a:noFill/>
          <a:ln>
            <a:solidFill>
              <a:srgbClr val="373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D4D761-6167-42BB-B0CB-CA13418C8BDC}"/>
              </a:ext>
            </a:extLst>
          </p:cNvPr>
          <p:cNvSpPr txBox="1"/>
          <p:nvPr/>
        </p:nvSpPr>
        <p:spPr>
          <a:xfrm>
            <a:off x="3009900" y="243840"/>
            <a:ext cx="6134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1F9E29-7257-4962-ADEE-002B68F2D091}"/>
              </a:ext>
            </a:extLst>
          </p:cNvPr>
          <p:cNvCxnSpPr>
            <a:cxnSpLocks/>
          </p:cNvCxnSpPr>
          <p:nvPr/>
        </p:nvCxnSpPr>
        <p:spPr>
          <a:xfrm>
            <a:off x="415636" y="1789747"/>
            <a:ext cx="831272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764E07-C83F-4C67-9E12-4BBA36DD5713}"/>
              </a:ext>
            </a:extLst>
          </p:cNvPr>
          <p:cNvSpPr txBox="1"/>
          <p:nvPr/>
        </p:nvSpPr>
        <p:spPr>
          <a:xfrm>
            <a:off x="3114831" y="1614337"/>
            <a:ext cx="26746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6997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and Hypothesis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FD36FB-D864-40B1-BE79-F856E34A2FA6}"/>
              </a:ext>
            </a:extLst>
          </p:cNvPr>
          <p:cNvSpPr txBox="1"/>
          <p:nvPr/>
        </p:nvSpPr>
        <p:spPr>
          <a:xfrm>
            <a:off x="1031994" y="2785815"/>
            <a:ext cx="2766235" cy="2916417"/>
          </a:xfrm>
          <a:prstGeom prst="rect">
            <a:avLst/>
          </a:prstGeom>
          <a:noFill/>
          <a:ln w="28575">
            <a:solidFill>
              <a:srgbClr val="5A347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F8240CB-A9C0-4B1F-A0C7-441970CA41F8}"/>
              </a:ext>
            </a:extLst>
          </p:cNvPr>
          <p:cNvSpPr/>
          <p:nvPr/>
        </p:nvSpPr>
        <p:spPr>
          <a:xfrm rot="5400000">
            <a:off x="2962656" y="4092888"/>
            <a:ext cx="2916936" cy="301752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2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DF25DF-4B56-4BB8-9C9A-0E0E78D41711}"/>
              </a:ext>
            </a:extLst>
          </p:cNvPr>
          <p:cNvCxnSpPr>
            <a:cxnSpLocks/>
          </p:cNvCxnSpPr>
          <p:nvPr/>
        </p:nvCxnSpPr>
        <p:spPr>
          <a:xfrm>
            <a:off x="415636" y="1789747"/>
            <a:ext cx="831272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BF24BA1-CF16-4DF4-88A6-9DDDD3A0BF83}"/>
              </a:ext>
            </a:extLst>
          </p:cNvPr>
          <p:cNvSpPr/>
          <p:nvPr/>
        </p:nvSpPr>
        <p:spPr>
          <a:xfrm>
            <a:off x="0" y="342"/>
            <a:ext cx="9144000" cy="11223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166C4-0860-4124-82FA-8D9ABC16ED2F}"/>
              </a:ext>
            </a:extLst>
          </p:cNvPr>
          <p:cNvSpPr txBox="1"/>
          <p:nvPr/>
        </p:nvSpPr>
        <p:spPr>
          <a:xfrm>
            <a:off x="3009900" y="243840"/>
            <a:ext cx="6134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Exploration and Cleaning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DBD93-6610-4919-BF30-8B206BF33C3F}"/>
              </a:ext>
            </a:extLst>
          </p:cNvPr>
          <p:cNvSpPr txBox="1"/>
          <p:nvPr/>
        </p:nvSpPr>
        <p:spPr>
          <a:xfrm>
            <a:off x="415637" y="1225118"/>
            <a:ext cx="8312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DB749C-E2F7-45CD-9C4A-87152301C38C}"/>
              </a:ext>
            </a:extLst>
          </p:cNvPr>
          <p:cNvSpPr txBox="1"/>
          <p:nvPr/>
        </p:nvSpPr>
        <p:spPr>
          <a:xfrm>
            <a:off x="3114831" y="1614337"/>
            <a:ext cx="26746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6997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55AF57-8CB9-47EB-AE21-0DF1CBFC740F}"/>
              </a:ext>
            </a:extLst>
          </p:cNvPr>
          <p:cNvCxnSpPr>
            <a:cxnSpLocks/>
          </p:cNvCxnSpPr>
          <p:nvPr/>
        </p:nvCxnSpPr>
        <p:spPr>
          <a:xfrm>
            <a:off x="0" y="1124233"/>
            <a:ext cx="91440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AA4107-5E04-465C-AF96-1E7B9D19B5D6}"/>
              </a:ext>
            </a:extLst>
          </p:cNvPr>
          <p:cNvSpPr/>
          <p:nvPr/>
        </p:nvSpPr>
        <p:spPr>
          <a:xfrm>
            <a:off x="1014846" y="5817093"/>
            <a:ext cx="7114309" cy="632451"/>
          </a:xfrm>
          <a:prstGeom prst="rect">
            <a:avLst/>
          </a:prstGeom>
          <a:noFill/>
          <a:ln>
            <a:solidFill>
              <a:srgbClr val="373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0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264D0D-7D90-43D6-9D16-410D5401C72D}"/>
              </a:ext>
            </a:extLst>
          </p:cNvPr>
          <p:cNvCxnSpPr>
            <a:cxnSpLocks/>
          </p:cNvCxnSpPr>
          <p:nvPr/>
        </p:nvCxnSpPr>
        <p:spPr>
          <a:xfrm>
            <a:off x="415636" y="1789747"/>
            <a:ext cx="831272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BF24BA1-CF16-4DF4-88A6-9DDDD3A0BF83}"/>
              </a:ext>
            </a:extLst>
          </p:cNvPr>
          <p:cNvSpPr/>
          <p:nvPr/>
        </p:nvSpPr>
        <p:spPr>
          <a:xfrm>
            <a:off x="0" y="342"/>
            <a:ext cx="9144000" cy="11223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166C4-0860-4124-82FA-8D9ABC16ED2F}"/>
              </a:ext>
            </a:extLst>
          </p:cNvPr>
          <p:cNvSpPr txBox="1"/>
          <p:nvPr/>
        </p:nvSpPr>
        <p:spPr>
          <a:xfrm>
            <a:off x="3009900" y="243840"/>
            <a:ext cx="6134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DBD93-6610-4919-BF30-8B206BF33C3F}"/>
              </a:ext>
            </a:extLst>
          </p:cNvPr>
          <p:cNvSpPr txBox="1"/>
          <p:nvPr/>
        </p:nvSpPr>
        <p:spPr>
          <a:xfrm>
            <a:off x="415637" y="1225118"/>
            <a:ext cx="8312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DB749C-E2F7-45CD-9C4A-87152301C38C}"/>
              </a:ext>
            </a:extLst>
          </p:cNvPr>
          <p:cNvSpPr txBox="1"/>
          <p:nvPr/>
        </p:nvSpPr>
        <p:spPr>
          <a:xfrm>
            <a:off x="3114831" y="1614337"/>
            <a:ext cx="26746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6997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1B8D03-6C0A-4E00-9BA7-EBFF0501AF9F}"/>
              </a:ext>
            </a:extLst>
          </p:cNvPr>
          <p:cNvCxnSpPr>
            <a:cxnSpLocks/>
          </p:cNvCxnSpPr>
          <p:nvPr/>
        </p:nvCxnSpPr>
        <p:spPr>
          <a:xfrm>
            <a:off x="0" y="1124233"/>
            <a:ext cx="91440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F969EE-9ACD-48DC-B129-3F8ED3027E9E}"/>
              </a:ext>
            </a:extLst>
          </p:cNvPr>
          <p:cNvSpPr/>
          <p:nvPr/>
        </p:nvSpPr>
        <p:spPr>
          <a:xfrm>
            <a:off x="1014846" y="5817093"/>
            <a:ext cx="7114309" cy="632451"/>
          </a:xfrm>
          <a:prstGeom prst="rect">
            <a:avLst/>
          </a:prstGeom>
          <a:noFill/>
          <a:ln>
            <a:solidFill>
              <a:srgbClr val="373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0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6ACC12-FE74-4758-95EC-F4CE31B8E449}"/>
              </a:ext>
            </a:extLst>
          </p:cNvPr>
          <p:cNvCxnSpPr>
            <a:cxnSpLocks/>
          </p:cNvCxnSpPr>
          <p:nvPr/>
        </p:nvCxnSpPr>
        <p:spPr>
          <a:xfrm>
            <a:off x="415636" y="1789747"/>
            <a:ext cx="831272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BF24BA1-CF16-4DF4-88A6-9DDDD3A0BF83}"/>
              </a:ext>
            </a:extLst>
          </p:cNvPr>
          <p:cNvSpPr/>
          <p:nvPr/>
        </p:nvSpPr>
        <p:spPr>
          <a:xfrm>
            <a:off x="0" y="342"/>
            <a:ext cx="9144000" cy="11223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166C4-0860-4124-82FA-8D9ABC16ED2F}"/>
              </a:ext>
            </a:extLst>
          </p:cNvPr>
          <p:cNvSpPr txBox="1"/>
          <p:nvPr/>
        </p:nvSpPr>
        <p:spPr>
          <a:xfrm>
            <a:off x="3009900" y="243840"/>
            <a:ext cx="6134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 (1/?)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DBD93-6610-4919-BF30-8B206BF33C3F}"/>
              </a:ext>
            </a:extLst>
          </p:cNvPr>
          <p:cNvSpPr txBox="1"/>
          <p:nvPr/>
        </p:nvSpPr>
        <p:spPr>
          <a:xfrm>
            <a:off x="415637" y="1225118"/>
            <a:ext cx="8312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DB749C-E2F7-45CD-9C4A-87152301C38C}"/>
              </a:ext>
            </a:extLst>
          </p:cNvPr>
          <p:cNvSpPr txBox="1"/>
          <p:nvPr/>
        </p:nvSpPr>
        <p:spPr>
          <a:xfrm>
            <a:off x="3114831" y="1614337"/>
            <a:ext cx="26746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6997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Findings: XXXX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AC3D66-FF39-4012-A7BD-52432A7EAC68}"/>
              </a:ext>
            </a:extLst>
          </p:cNvPr>
          <p:cNvCxnSpPr>
            <a:cxnSpLocks/>
          </p:cNvCxnSpPr>
          <p:nvPr/>
        </p:nvCxnSpPr>
        <p:spPr>
          <a:xfrm>
            <a:off x="0" y="1124233"/>
            <a:ext cx="91440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C42D417-10F5-4B1C-B20C-07E8B9F33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1952892"/>
            <a:ext cx="8450067" cy="466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2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6ACC12-FE74-4758-95EC-F4CE31B8E449}"/>
              </a:ext>
            </a:extLst>
          </p:cNvPr>
          <p:cNvCxnSpPr>
            <a:cxnSpLocks/>
          </p:cNvCxnSpPr>
          <p:nvPr/>
        </p:nvCxnSpPr>
        <p:spPr>
          <a:xfrm>
            <a:off x="415636" y="1789747"/>
            <a:ext cx="831272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BF24BA1-CF16-4DF4-88A6-9DDDD3A0BF83}"/>
              </a:ext>
            </a:extLst>
          </p:cNvPr>
          <p:cNvSpPr/>
          <p:nvPr/>
        </p:nvSpPr>
        <p:spPr>
          <a:xfrm>
            <a:off x="0" y="342"/>
            <a:ext cx="9144000" cy="11223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166C4-0860-4124-82FA-8D9ABC16ED2F}"/>
              </a:ext>
            </a:extLst>
          </p:cNvPr>
          <p:cNvSpPr txBox="1"/>
          <p:nvPr/>
        </p:nvSpPr>
        <p:spPr>
          <a:xfrm>
            <a:off x="3009900" y="243840"/>
            <a:ext cx="6134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 (2/?)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DBD93-6610-4919-BF30-8B206BF33C3F}"/>
              </a:ext>
            </a:extLst>
          </p:cNvPr>
          <p:cNvSpPr txBox="1"/>
          <p:nvPr/>
        </p:nvSpPr>
        <p:spPr>
          <a:xfrm>
            <a:off x="415637" y="1225118"/>
            <a:ext cx="8312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DB749C-E2F7-45CD-9C4A-87152301C38C}"/>
              </a:ext>
            </a:extLst>
          </p:cNvPr>
          <p:cNvSpPr txBox="1"/>
          <p:nvPr/>
        </p:nvSpPr>
        <p:spPr>
          <a:xfrm>
            <a:off x="3114831" y="1614337"/>
            <a:ext cx="26746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6997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Findings: XXXX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AC3D66-FF39-4012-A7BD-52432A7EAC68}"/>
              </a:ext>
            </a:extLst>
          </p:cNvPr>
          <p:cNvCxnSpPr>
            <a:cxnSpLocks/>
          </p:cNvCxnSpPr>
          <p:nvPr/>
        </p:nvCxnSpPr>
        <p:spPr>
          <a:xfrm>
            <a:off x="0" y="1124233"/>
            <a:ext cx="91440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C347223-153E-4E92-9F55-A790A5591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1952891"/>
            <a:ext cx="8312727" cy="466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5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6ACC12-FE74-4758-95EC-F4CE31B8E449}"/>
              </a:ext>
            </a:extLst>
          </p:cNvPr>
          <p:cNvCxnSpPr>
            <a:cxnSpLocks/>
          </p:cNvCxnSpPr>
          <p:nvPr/>
        </p:nvCxnSpPr>
        <p:spPr>
          <a:xfrm>
            <a:off x="415636" y="1789747"/>
            <a:ext cx="831272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BF24BA1-CF16-4DF4-88A6-9DDDD3A0BF83}"/>
              </a:ext>
            </a:extLst>
          </p:cNvPr>
          <p:cNvSpPr/>
          <p:nvPr/>
        </p:nvSpPr>
        <p:spPr>
          <a:xfrm>
            <a:off x="0" y="342"/>
            <a:ext cx="9144000" cy="11223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166C4-0860-4124-82FA-8D9ABC16ED2F}"/>
              </a:ext>
            </a:extLst>
          </p:cNvPr>
          <p:cNvSpPr txBox="1"/>
          <p:nvPr/>
        </p:nvSpPr>
        <p:spPr>
          <a:xfrm>
            <a:off x="3009900" y="243840"/>
            <a:ext cx="6134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&amp; Implications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DBD93-6610-4919-BF30-8B206BF33C3F}"/>
              </a:ext>
            </a:extLst>
          </p:cNvPr>
          <p:cNvSpPr txBox="1"/>
          <p:nvPr/>
        </p:nvSpPr>
        <p:spPr>
          <a:xfrm>
            <a:off x="415637" y="1225118"/>
            <a:ext cx="8312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DB749C-E2F7-45CD-9C4A-87152301C38C}"/>
              </a:ext>
            </a:extLst>
          </p:cNvPr>
          <p:cNvSpPr txBox="1"/>
          <p:nvPr/>
        </p:nvSpPr>
        <p:spPr>
          <a:xfrm>
            <a:off x="3010470" y="1620470"/>
            <a:ext cx="26746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6997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AC3D66-FF39-4012-A7BD-52432A7EAC68}"/>
              </a:ext>
            </a:extLst>
          </p:cNvPr>
          <p:cNvCxnSpPr>
            <a:cxnSpLocks/>
          </p:cNvCxnSpPr>
          <p:nvPr/>
        </p:nvCxnSpPr>
        <p:spPr>
          <a:xfrm>
            <a:off x="0" y="1124233"/>
            <a:ext cx="91440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AFD731-DC3C-4724-BC83-F7140FD7B051}"/>
              </a:ext>
            </a:extLst>
          </p:cNvPr>
          <p:cNvSpPr/>
          <p:nvPr/>
        </p:nvSpPr>
        <p:spPr>
          <a:xfrm>
            <a:off x="1014846" y="5817093"/>
            <a:ext cx="7114309" cy="632451"/>
          </a:xfrm>
          <a:prstGeom prst="rect">
            <a:avLst/>
          </a:prstGeom>
          <a:noFill/>
          <a:ln>
            <a:solidFill>
              <a:srgbClr val="373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7F19348-4FEB-450B-8A87-5C8CCC6CF0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037808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229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95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Arlington, VA Housing Data Analysis:  Does Proximity to Metro Impact Home Values?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o'brien</dc:creator>
  <cp:lastModifiedBy>Silsila Arsalla</cp:lastModifiedBy>
  <cp:revision>9</cp:revision>
  <dcterms:created xsi:type="dcterms:W3CDTF">2019-01-12T20:20:03Z</dcterms:created>
  <dcterms:modified xsi:type="dcterms:W3CDTF">2019-01-22T18:29:41Z</dcterms:modified>
</cp:coreProperties>
</file>