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A3A671-C569-4B3E-8013-0019B1EA4413}">
  <a:tblStyle styleId="{DFA3A671-C569-4B3E-8013-0019B1EA441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CF5"/>
          </a:solidFill>
        </a:fill>
      </a:tcStyle>
    </a:wholeTbl>
    <a:band1H>
      <a:tcTxStyle/>
      <a:tcStyle>
        <a:tcBdr/>
        <a:fill>
          <a:solidFill>
            <a:srgbClr val="E2D8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2D8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c497e9ea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33c497e9e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c497e9ea_3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33c497e9ea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c497e9ea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33c497e9e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c497e9e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33c497e9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628650" y="385817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Arlington, VA Housing Data Analysis: </a:t>
            </a:r>
            <a:br>
              <a:rPr lang="en-US" sz="2600" b="1">
                <a:latin typeface="Arial"/>
                <a:ea typeface="Arial"/>
                <a:cs typeface="Arial"/>
                <a:sym typeface="Arial"/>
              </a:rPr>
            </a:b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Does Proximity to Metro Impact Home Values?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rgbClr val="3633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374" y="1474386"/>
            <a:ext cx="840105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5894773" y="6329781"/>
            <a:ext cx="31693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GW Data Bootcamp: Project 1, Team 7</a:t>
            </a:r>
            <a:endParaRPr/>
          </a:p>
        </p:txBody>
      </p:sp>
      <p:cxnSp>
        <p:nvCxnSpPr>
          <p:cNvPr id="92" name="Google Shape;92;p13"/>
          <p:cNvCxnSpPr/>
          <p:nvPr/>
        </p:nvCxnSpPr>
        <p:spPr>
          <a:xfrm>
            <a:off x="0" y="1124233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/>
          <p:nvPr/>
        </p:nvSpPr>
        <p:spPr>
          <a:xfrm>
            <a:off x="949911" y="2257150"/>
            <a:ext cx="2564700" cy="448200"/>
          </a:xfrm>
          <a:prstGeom prst="rect">
            <a:avLst/>
          </a:prstGeom>
          <a:solidFill>
            <a:srgbClr val="5A3471"/>
          </a:solidFill>
          <a:ln w="12700" cap="flat" cmpd="sng">
            <a:solidFill>
              <a:srgbClr val="7E60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Distribution</a:t>
            </a:r>
            <a:endParaRPr sz="1200"/>
          </a:p>
        </p:txBody>
      </p:sp>
      <p:sp>
        <p:nvSpPr>
          <p:cNvPr id="257" name="Google Shape;257;p22"/>
          <p:cNvSpPr/>
          <p:nvPr/>
        </p:nvSpPr>
        <p:spPr>
          <a:xfrm>
            <a:off x="0" y="342"/>
            <a:ext cx="9144000" cy="1122300"/>
          </a:xfrm>
          <a:prstGeom prst="rect">
            <a:avLst/>
          </a:prstGeom>
          <a:solidFill>
            <a:srgbClr val="3633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4757250" y="243850"/>
            <a:ext cx="4386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</a:rPr>
              <a:t>Average Home Price to Nearest Metro Station </a:t>
            </a:r>
            <a:endParaRPr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415637" y="1225118"/>
            <a:ext cx="831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</p:txBody>
      </p:sp>
      <p:cxnSp>
        <p:nvCxnSpPr>
          <p:cNvPr id="260" name="Google Shape;260;p22"/>
          <p:cNvCxnSpPr/>
          <p:nvPr/>
        </p:nvCxnSpPr>
        <p:spPr>
          <a:xfrm>
            <a:off x="0" y="1124233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1" name="Google Shape;261;p22"/>
          <p:cNvSpPr/>
          <p:nvPr/>
        </p:nvSpPr>
        <p:spPr>
          <a:xfrm>
            <a:off x="802382" y="2257151"/>
            <a:ext cx="448200" cy="448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5A34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2" name="Google Shape;262;p22"/>
          <p:cNvGraphicFramePr/>
          <p:nvPr/>
        </p:nvGraphicFramePr>
        <p:xfrm>
          <a:off x="516455" y="2760798"/>
          <a:ext cx="2998300" cy="3243275"/>
        </p:xfrm>
        <a:graphic>
          <a:graphicData uri="http://schemas.openxmlformats.org/drawingml/2006/table">
            <a:tbl>
              <a:tblPr firstRow="1" bandRow="1">
                <a:noFill/>
                <a:tableStyleId>{DFA3A671-C569-4B3E-8013-0019B1EA4413}</a:tableStyleId>
              </a:tblPr>
              <a:tblGrid>
                <a:gridCol w="149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Metro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34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Home Price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34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Arlington Cemetery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475,350</a:t>
                      </a:r>
                      <a:endParaRPr sz="1200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/>
                        <a:t>Ballston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620,650</a:t>
                      </a:r>
                      <a:endParaRPr sz="1200"/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/>
                        <a:t>Clarendon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944,657</a:t>
                      </a:r>
                      <a:endParaRPr sz="1200"/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Courthouse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571,014</a:t>
                      </a:r>
                      <a:endParaRPr sz="1200"/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Crystal City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405,277</a:t>
                      </a:r>
                      <a:endParaRPr sz="1200"/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East Falls Church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875,793</a:t>
                      </a:r>
                      <a:endParaRPr sz="1200"/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Pentagon City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426,035</a:t>
                      </a:r>
                      <a:endParaRPr sz="1200"/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Rosslyn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608,487</a:t>
                      </a:r>
                      <a:endParaRPr sz="1200"/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Virginia Square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681,123</a:t>
                      </a:r>
                      <a:endParaRPr sz="1200"/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63" name="Google Shape;263;p22" descr="Ru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484" y="2312702"/>
            <a:ext cx="340066" cy="34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475" y="2267500"/>
            <a:ext cx="4386674" cy="3736525"/>
          </a:xfrm>
          <a:prstGeom prst="rect">
            <a:avLst/>
          </a:prstGeom>
          <a:noFill/>
          <a:ln w="28575" cap="flat" cmpd="sng">
            <a:solidFill>
              <a:srgbClr val="36337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65" name="Google Shape;265;p22"/>
          <p:cNvCxnSpPr/>
          <p:nvPr/>
        </p:nvCxnSpPr>
        <p:spPr>
          <a:xfrm>
            <a:off x="415636" y="1789747"/>
            <a:ext cx="8312700" cy="0"/>
          </a:xfrm>
          <a:prstGeom prst="straightConnector1">
            <a:avLst/>
          </a:prstGeom>
          <a:noFill/>
          <a:ln w="28575" cap="flat" cmpd="sng">
            <a:solidFill>
              <a:srgbClr val="5934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22"/>
          <p:cNvSpPr txBox="1"/>
          <p:nvPr/>
        </p:nvSpPr>
        <p:spPr>
          <a:xfrm>
            <a:off x="2701625" y="1614325"/>
            <a:ext cx="40284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997AF"/>
                </a:solidFill>
              </a:rPr>
              <a:t>Average Home Price to Nearest Station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Google Shape;271;p23"/>
          <p:cNvCxnSpPr/>
          <p:nvPr/>
        </p:nvCxnSpPr>
        <p:spPr>
          <a:xfrm>
            <a:off x="415636" y="1789747"/>
            <a:ext cx="8312700" cy="0"/>
          </a:xfrm>
          <a:prstGeom prst="straightConnector1">
            <a:avLst/>
          </a:prstGeom>
          <a:noFill/>
          <a:ln w="28575" cap="flat" cmpd="sng">
            <a:solidFill>
              <a:srgbClr val="5934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23"/>
          <p:cNvSpPr/>
          <p:nvPr/>
        </p:nvSpPr>
        <p:spPr>
          <a:xfrm>
            <a:off x="0" y="342"/>
            <a:ext cx="9144000" cy="1122300"/>
          </a:xfrm>
          <a:prstGeom prst="rect">
            <a:avLst/>
          </a:prstGeom>
          <a:solidFill>
            <a:srgbClr val="3633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3009900" y="243840"/>
            <a:ext cx="6134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-US" sz="2200" b="1">
                <a:solidFill>
                  <a:schemeClr val="lt1"/>
                </a:solidFill>
              </a:rPr>
              <a:t>, </a:t>
            </a: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Implications, and 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Remaining Questions</a:t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2294650" y="1614325"/>
            <a:ext cx="43170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997AF"/>
                </a:solidFill>
                <a:latin typeface="Arial"/>
                <a:ea typeface="Arial"/>
                <a:cs typeface="Arial"/>
                <a:sym typeface="Arial"/>
              </a:rPr>
              <a:t>Conclusion, Implications, &amp; Questions</a:t>
            </a:r>
            <a:endParaRPr/>
          </a:p>
        </p:txBody>
      </p:sp>
      <p:cxnSp>
        <p:nvCxnSpPr>
          <p:cNvPr id="275" name="Google Shape;275;p23"/>
          <p:cNvCxnSpPr/>
          <p:nvPr/>
        </p:nvCxnSpPr>
        <p:spPr>
          <a:xfrm>
            <a:off x="0" y="1124233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6" name="Google Shape;276;p23"/>
          <p:cNvSpPr/>
          <p:nvPr/>
        </p:nvSpPr>
        <p:spPr>
          <a:xfrm>
            <a:off x="1014850" y="2227327"/>
            <a:ext cx="7114200" cy="740700"/>
          </a:xfrm>
          <a:prstGeom prst="rect">
            <a:avLst/>
          </a:prstGeom>
          <a:solidFill>
            <a:srgbClr val="3734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our assessment, there does not appear to be a discernible impact on distance to metro and property value.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1014846" y="3111652"/>
            <a:ext cx="7114200" cy="736800"/>
          </a:xfrm>
          <a:prstGeom prst="rect">
            <a:avLst/>
          </a:prstGeom>
          <a:solidFill>
            <a:srgbClr val="373472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Home values in the North Arlington area have the highest average assessed property value.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1014846" y="3988610"/>
            <a:ext cx="7114200" cy="736800"/>
          </a:xfrm>
          <a:prstGeom prst="rect">
            <a:avLst/>
          </a:prstGeom>
          <a:solidFill>
            <a:srgbClr val="5A3471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research needs to be done into the impact of identified outliers, along with isolated stations, on the data set.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1014846" y="4865569"/>
            <a:ext cx="7114200" cy="736800"/>
          </a:xfrm>
          <a:prstGeom prst="rect">
            <a:avLst/>
          </a:prstGeom>
          <a:solidFill>
            <a:srgbClr val="5A3471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Additional variables (square footage, etc.)  should be examined to determine how they impact the initial research question.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644513" y="2216662"/>
            <a:ext cx="740700" cy="74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644513" y="3107805"/>
            <a:ext cx="740700" cy="74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644513" y="3988610"/>
            <a:ext cx="740700" cy="74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644513" y="4861722"/>
            <a:ext cx="740700" cy="74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24" y="2311138"/>
            <a:ext cx="585750" cy="5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25" y="4939200"/>
            <a:ext cx="585750" cy="5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25" y="3185437"/>
            <a:ext cx="585750" cy="5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525" y="4064151"/>
            <a:ext cx="585750" cy="5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238874" y="2178794"/>
            <a:ext cx="2559355" cy="448056"/>
          </a:xfrm>
          <a:prstGeom prst="rect">
            <a:avLst/>
          </a:prstGeom>
          <a:solidFill>
            <a:srgbClr val="5934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Central Hypothesis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014846" y="2178794"/>
            <a:ext cx="448056" cy="448056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5A34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 descr="Light bul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46" y="2187615"/>
            <a:ext cx="448056" cy="448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rgbClr val="3633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0" y="1124233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4"/>
          <p:cNvSpPr txBox="1"/>
          <p:nvPr/>
        </p:nvSpPr>
        <p:spPr>
          <a:xfrm>
            <a:off x="395988" y="1324870"/>
            <a:ext cx="83127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Team 7: Awesome Aimal, Master Matt, and K8tastic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014846" y="5817093"/>
            <a:ext cx="7114309" cy="632451"/>
          </a:xfrm>
          <a:prstGeom prst="rect">
            <a:avLst/>
          </a:prstGeom>
          <a:noFill/>
          <a:ln w="12700" cap="flat" cmpd="sng">
            <a:solidFill>
              <a:srgbClr val="37347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Introduction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415636" y="1789747"/>
            <a:ext cx="8312728" cy="0"/>
          </a:xfrm>
          <a:prstGeom prst="straightConnector1">
            <a:avLst/>
          </a:prstGeom>
          <a:noFill/>
          <a:ln w="28575" cap="flat" cmpd="sng">
            <a:solidFill>
              <a:srgbClr val="5934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4"/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997AF"/>
                </a:solidFill>
                <a:latin typeface="Arial"/>
                <a:ea typeface="Arial"/>
                <a:cs typeface="Arial"/>
                <a:sym typeface="Arial"/>
              </a:rPr>
              <a:t>Overview and Hypothesis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1031994" y="2785815"/>
            <a:ext cx="2766235" cy="1200329"/>
          </a:xfrm>
          <a:prstGeom prst="rect">
            <a:avLst/>
          </a:prstGeom>
          <a:noFill/>
          <a:ln w="28575" cap="flat" cmpd="sng">
            <a:solidFill>
              <a:srgbClr val="5A347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correlation between housing prices and distance to a metro station in Arlington, VA?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2258" y="2167630"/>
            <a:ext cx="4489138" cy="29666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4"/>
          <p:cNvGrpSpPr/>
          <p:nvPr/>
        </p:nvGrpSpPr>
        <p:grpSpPr>
          <a:xfrm>
            <a:off x="927731" y="4537194"/>
            <a:ext cx="2869983" cy="1008720"/>
            <a:chOff x="513" y="233067"/>
            <a:chExt cx="2869983" cy="1008720"/>
          </a:xfrm>
        </p:grpSpPr>
        <p:sp>
          <p:nvSpPr>
            <p:cNvPr id="111" name="Google Shape;111;p14"/>
            <p:cNvSpPr/>
            <p:nvPr/>
          </p:nvSpPr>
          <p:spPr>
            <a:xfrm>
              <a:off x="56475" y="293693"/>
              <a:ext cx="1343094" cy="419717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AB84C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56475" y="293693"/>
              <a:ext cx="1343094" cy="419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275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Arlington Country Records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13" y="233067"/>
              <a:ext cx="293801" cy="44070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0994" r="-50996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527402" y="293693"/>
              <a:ext cx="1343094" cy="419717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AB84C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1527402" y="293693"/>
              <a:ext cx="1343094" cy="419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275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Google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Maps API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471440" y="233067"/>
              <a:ext cx="293801" cy="44070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56997" r="-56997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91939" y="822070"/>
              <a:ext cx="1343094" cy="419717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AB84C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791939" y="822070"/>
              <a:ext cx="1343094" cy="419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275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MPU library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35976" y="761445"/>
              <a:ext cx="293801" cy="44070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27998" r="-27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4"/>
          <p:cNvSpPr txBox="1"/>
          <p:nvPr/>
        </p:nvSpPr>
        <p:spPr>
          <a:xfrm>
            <a:off x="1661409" y="4119461"/>
            <a:ext cx="14651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3470"/>
                </a:solidFill>
                <a:latin typeface="Calibri"/>
                <a:ea typeface="Calibri"/>
                <a:cs typeface="Calibri"/>
                <a:sym typeface="Calibri"/>
              </a:rPr>
              <a:t>Data Sources:</a:t>
            </a:r>
            <a:endParaRPr sz="1800">
              <a:solidFill>
                <a:srgbClr val="5934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014846" y="5866133"/>
            <a:ext cx="7075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Limitations and Assumptions: We used tax assessed value as a proxy for residence price. Residences include condos, houses, etc. Information such as sqft and number of bedrooms was not available with this data set. </a:t>
            </a:r>
            <a:endParaRPr sz="12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15"/>
          <p:cNvCxnSpPr/>
          <p:nvPr/>
        </p:nvCxnSpPr>
        <p:spPr>
          <a:xfrm>
            <a:off x="415636" y="1789747"/>
            <a:ext cx="8312728" cy="0"/>
          </a:xfrm>
          <a:prstGeom prst="straightConnector1">
            <a:avLst/>
          </a:prstGeom>
          <a:noFill/>
          <a:ln w="28575" cap="flat" cmpd="sng">
            <a:solidFill>
              <a:srgbClr val="5934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15"/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rgbClr val="3633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Exploration and Cleaning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346131" y="1257694"/>
            <a:ext cx="84517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Breaking down the methodology into steps allowed each of us to develop sections of code simultaneously (vs sequentially)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997AF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0" y="1124233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15"/>
          <p:cNvSpPr/>
          <p:nvPr/>
        </p:nvSpPr>
        <p:spPr>
          <a:xfrm>
            <a:off x="1087567" y="6079847"/>
            <a:ext cx="6968865" cy="560935"/>
          </a:xfrm>
          <a:prstGeom prst="rect">
            <a:avLst/>
          </a:prstGeom>
          <a:noFill/>
          <a:ln w="12700" cap="flat" cmpd="sng">
            <a:solidFill>
              <a:srgbClr val="37347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*Using uniform distribution sampling functions resulted in too many duplicates, went with random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** Set timer for API based on documentation of 50 queries/second. In reality, latency (average response time) was over 2 queries/second = 1.5 hours to query 10,000 addresses</a:t>
            </a:r>
            <a:endParaRPr sz="105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1429230" y="1955491"/>
            <a:ext cx="5947441" cy="3958611"/>
            <a:chOff x="0" y="2601"/>
            <a:chExt cx="5947441" cy="3958611"/>
          </a:xfrm>
        </p:grpSpPr>
        <p:sp>
          <p:nvSpPr>
            <p:cNvPr id="134" name="Google Shape;134;p15"/>
            <p:cNvSpPr/>
            <p:nvPr/>
          </p:nvSpPr>
          <p:spPr>
            <a:xfrm rot="5400000">
              <a:off x="-165191" y="167792"/>
              <a:ext cx="1101274" cy="770892"/>
            </a:xfrm>
            <a:prstGeom prst="chevron">
              <a:avLst>
                <a:gd name="adj" fmla="val 50000"/>
              </a:avLst>
            </a:prstGeom>
            <a:solidFill>
              <a:srgbClr val="8683C7"/>
            </a:solidFill>
            <a:ln w="12700" cap="flat" cmpd="sng">
              <a:solidFill>
                <a:srgbClr val="8683C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0" y="388047"/>
              <a:ext cx="770892" cy="330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cleaning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 rot="5400000">
              <a:off x="3001252" y="-2227758"/>
              <a:ext cx="715828" cy="517654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8683C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770892" y="37546"/>
              <a:ext cx="5141605" cy="645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6350" rIns="6350" bIns="6350" anchor="ctr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metro list (11 total)</a:t>
              </a: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housing data (~37,000 addresses)</a:t>
              </a: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Import csv file</a:t>
              </a: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 commercial, etc. real estate (~32,000 addresses remaining)</a:t>
              </a: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 rot="5400000">
              <a:off x="-165191" y="1120238"/>
              <a:ext cx="1101274" cy="770892"/>
            </a:xfrm>
            <a:prstGeom prst="chevron">
              <a:avLst>
                <a:gd name="adj" fmla="val 50000"/>
              </a:avLst>
            </a:prstGeom>
            <a:solidFill>
              <a:srgbClr val="737BB9"/>
            </a:solidFill>
            <a:ln w="12700" cap="flat" cmpd="sng">
              <a:solidFill>
                <a:srgbClr val="737BB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0" y="1340493"/>
              <a:ext cx="770892" cy="330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 lat and long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5400000">
              <a:off x="3001252" y="-1275313"/>
              <a:ext cx="715828" cy="517654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737BB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770892" y="989991"/>
              <a:ext cx="5141605" cy="645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6350" rIns="6350" bIns="6350" anchor="ctr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Randomly select subsample of 10,000* to limit number of API calls</a:t>
              </a: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Find lat/long of each house and metro address using Google Maps AP**</a:t>
              </a: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 rot="5400000">
              <a:off x="-165191" y="2072684"/>
              <a:ext cx="1101274" cy="770892"/>
            </a:xfrm>
            <a:prstGeom prst="chevron">
              <a:avLst>
                <a:gd name="adj" fmla="val 50000"/>
              </a:avLst>
            </a:prstGeom>
            <a:solidFill>
              <a:srgbClr val="6576AB"/>
            </a:solidFill>
            <a:ln w="12700" cap="flat" cmpd="sng">
              <a:solidFill>
                <a:srgbClr val="6576A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0" y="2292939"/>
              <a:ext cx="770892" cy="330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 distances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 rot="5400000">
              <a:off x="3001252" y="-322867"/>
              <a:ext cx="715828" cy="517654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576A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770892" y="1942437"/>
              <a:ext cx="5141605" cy="645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6350" rIns="6350" bIns="6350" anchor="ctr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Using Haversine equation to calculates distance between two points using lat/long (from MPU library) let us avoid using Google Maps Distance function</a:t>
              </a: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 calculating distance between each house and each metro, we selected smallest distance (i.e, distance between house and nearest metro)</a:t>
              </a: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 rot="5400000">
              <a:off x="-165191" y="3025129"/>
              <a:ext cx="1101274" cy="770892"/>
            </a:xfrm>
            <a:prstGeom prst="chevron">
              <a:avLst>
                <a:gd name="adj" fmla="val 50000"/>
              </a:avLst>
            </a:prstGeom>
            <a:solidFill>
              <a:srgbClr val="5C7398"/>
            </a:solidFill>
            <a:ln w="12700" cap="flat" cmpd="sng">
              <a:solidFill>
                <a:srgbClr val="5C73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0" y="3245384"/>
              <a:ext cx="770892" cy="330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Map and plot data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 rot="5400000">
              <a:off x="3001252" y="629578"/>
              <a:ext cx="715828" cy="517654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C73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770892" y="2894882"/>
              <a:ext cx="5141605" cy="645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6350" rIns="6350" bIns="6350" anchor="ctr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Created a heat map of area with houses and metro stations for geospatial visualization</a:t>
              </a: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Graphed relationship between distances and house assessed value</a:t>
              </a: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16"/>
          <p:cNvCxnSpPr/>
          <p:nvPr/>
        </p:nvCxnSpPr>
        <p:spPr>
          <a:xfrm>
            <a:off x="415636" y="1789747"/>
            <a:ext cx="8312728" cy="0"/>
          </a:xfrm>
          <a:prstGeom prst="straightConnector1">
            <a:avLst/>
          </a:prstGeom>
          <a:noFill/>
          <a:ln w="28575" cap="flat" cmpd="sng">
            <a:solidFill>
              <a:srgbClr val="5934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16"/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rgbClr val="3633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415637" y="1225118"/>
            <a:ext cx="83127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 to working on python coding skills (cleaning dataframes, doing API calls, nested for-loops, mapping, etc.), there were other methodological issues that arose with the data.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997AF"/>
                </a:solidFill>
                <a:latin typeface="Arial"/>
                <a:ea typeface="Arial"/>
                <a:cs typeface="Arial"/>
                <a:sym typeface="Arial"/>
              </a:rPr>
              <a:t>Methodology Review</a:t>
            </a:r>
            <a:endParaRPr sz="1600" b="1">
              <a:solidFill>
                <a:srgbClr val="6997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16"/>
          <p:cNvCxnSpPr/>
          <p:nvPr/>
        </p:nvCxnSpPr>
        <p:spPr>
          <a:xfrm>
            <a:off x="0" y="1124233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6"/>
          <p:cNvSpPr/>
          <p:nvPr/>
        </p:nvSpPr>
        <p:spPr>
          <a:xfrm>
            <a:off x="1014846" y="5817093"/>
            <a:ext cx="7114309" cy="632451"/>
          </a:xfrm>
          <a:prstGeom prst="rect">
            <a:avLst/>
          </a:prstGeom>
          <a:noFill/>
          <a:ln w="12700" cap="flat" cmpd="sng">
            <a:solidFill>
              <a:srgbClr val="37347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16"/>
          <p:cNvGrpSpPr/>
          <p:nvPr/>
        </p:nvGrpSpPr>
        <p:grpSpPr>
          <a:xfrm>
            <a:off x="2034086" y="2004412"/>
            <a:ext cx="5091206" cy="3669601"/>
            <a:chOff x="889165" y="825"/>
            <a:chExt cx="5091206" cy="3669601"/>
          </a:xfrm>
        </p:grpSpPr>
        <p:sp>
          <p:nvSpPr>
            <p:cNvPr id="161" name="Google Shape;161;p16"/>
            <p:cNvSpPr/>
            <p:nvPr/>
          </p:nvSpPr>
          <p:spPr>
            <a:xfrm rot="10800000">
              <a:off x="1437686" y="3733"/>
              <a:ext cx="4542685" cy="1020179"/>
            </a:xfrm>
            <a:prstGeom prst="homePlate">
              <a:avLst>
                <a:gd name="adj" fmla="val 50000"/>
              </a:avLst>
            </a:prstGeom>
            <a:solidFill>
              <a:srgbClr val="8683C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1692731" y="3733"/>
              <a:ext cx="4287640" cy="1020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9850" tIns="106675" rIns="19912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Information is money*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89165" y="825"/>
              <a:ext cx="1020179" cy="102017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 rot="10800000">
              <a:off x="1399255" y="1325536"/>
              <a:ext cx="4542685" cy="1020179"/>
            </a:xfrm>
            <a:prstGeom prst="homePlate">
              <a:avLst>
                <a:gd name="adj" fmla="val 50000"/>
              </a:avLst>
            </a:prstGeom>
            <a:solidFill>
              <a:srgbClr val="5C739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1654300" y="1325536"/>
              <a:ext cx="4287640" cy="1020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9850" tIns="106675" rIns="19912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Organization is key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889165" y="1325536"/>
              <a:ext cx="1020179" cy="1020179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l="-9999" r="-9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 rot="10800000">
              <a:off x="1399255" y="2650247"/>
              <a:ext cx="4542685" cy="1020179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1654300" y="2650247"/>
              <a:ext cx="4287640" cy="1020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9850" tIns="106675" rIns="19912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Look for workarounds**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889165" y="2650247"/>
              <a:ext cx="1020179" cy="1020179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t="-999" b="-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6"/>
          <p:cNvSpPr txBox="1"/>
          <p:nvPr/>
        </p:nvSpPr>
        <p:spPr>
          <a:xfrm>
            <a:off x="1014846" y="5888679"/>
            <a:ext cx="59363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* ~11,000 queries to the Google Maps API was $60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** Used a proxy for price, reduced sample size, used alternate methods to calculate distance </a:t>
            </a: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Methodology Review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17"/>
          <p:cNvCxnSpPr/>
          <p:nvPr/>
        </p:nvCxnSpPr>
        <p:spPr>
          <a:xfrm>
            <a:off x="415636" y="1789747"/>
            <a:ext cx="8312728" cy="0"/>
          </a:xfrm>
          <a:prstGeom prst="straightConnector1">
            <a:avLst/>
          </a:prstGeom>
          <a:noFill/>
          <a:ln w="28575" cap="flat" cmpd="sng">
            <a:solidFill>
              <a:srgbClr val="5934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17"/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rgbClr val="3633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3009900" y="243840"/>
            <a:ext cx="61341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Geographical Distribution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Housing Sample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information below outlines key aspects of the Arlington County, VA geographical housing data distribution.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2083008" y="1621066"/>
            <a:ext cx="4738287" cy="320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997AF"/>
                </a:solidFill>
                <a:latin typeface="Arial"/>
                <a:ea typeface="Arial"/>
                <a:cs typeface="Arial"/>
                <a:sym typeface="Arial"/>
              </a:rPr>
              <a:t>Housing Sample Geographical Distribution</a:t>
            </a:r>
            <a:endParaRPr/>
          </a:p>
        </p:txBody>
      </p:sp>
      <p:cxnSp>
        <p:nvCxnSpPr>
          <p:cNvPr id="181" name="Google Shape;181;p17"/>
          <p:cNvCxnSpPr/>
          <p:nvPr/>
        </p:nvCxnSpPr>
        <p:spPr>
          <a:xfrm>
            <a:off x="0" y="1124233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 l="25491" r="32760"/>
          <a:stretch/>
        </p:blipFill>
        <p:spPr>
          <a:xfrm>
            <a:off x="4529226" y="2251390"/>
            <a:ext cx="4199138" cy="397801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550201" y="2558130"/>
            <a:ext cx="2928900" cy="448200"/>
          </a:xfrm>
          <a:prstGeom prst="rect">
            <a:avLst/>
          </a:prstGeom>
          <a:solidFill>
            <a:srgbClr val="373472"/>
          </a:solidFill>
          <a:ln w="12700" cap="flat" cmpd="sng">
            <a:solidFill>
              <a:srgbClr val="7E60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Arlington Housing Data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13892" y="2549253"/>
            <a:ext cx="448200" cy="448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37347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7" descr="Earth Globe America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772" y="2588132"/>
            <a:ext cx="370295" cy="37029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279050" y="3280800"/>
            <a:ext cx="3234900" cy="2387100"/>
          </a:xfrm>
          <a:prstGeom prst="rect">
            <a:avLst/>
          </a:prstGeom>
          <a:solidFill>
            <a:srgbClr val="D7D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73472"/>
              </a:buClr>
              <a:buSzPts val="1200"/>
              <a:buFont typeface="Noto Sans Symbols"/>
              <a:buChar char="●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 represented</a:t>
            </a:r>
            <a:endParaRPr sz="120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373472"/>
              </a:buClr>
              <a:buSzPts val="1200"/>
              <a:buFont typeface="Noto Sans Symbols"/>
              <a:buChar char="●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metro stations mapped to Arlington County, VA</a:t>
            </a:r>
            <a:endParaRPr sz="120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373472"/>
              </a:buClr>
              <a:buSzPts val="1200"/>
              <a:buFont typeface="Noto Sans Symbols"/>
              <a:buChar char="●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zip codes represented</a:t>
            </a:r>
            <a:endParaRPr sz="120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373472"/>
              </a:buClr>
              <a:buSzPts val="1200"/>
              <a:buFont typeface="Noto Sans Symbols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 valued property assessed: 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$75,100</a:t>
            </a:r>
            <a:endParaRPr sz="120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373472"/>
              </a:buClr>
              <a:buSzPts val="1200"/>
              <a:buFont typeface="Noto Sans Symbols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valued property assessed: 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$10,006,300</a:t>
            </a:r>
            <a:endParaRPr sz="1200"/>
          </a:p>
        </p:txBody>
      </p:sp>
      <p:sp>
        <p:nvSpPr>
          <p:cNvPr id="187" name="Google Shape;187;p17"/>
          <p:cNvSpPr/>
          <p:nvPr/>
        </p:nvSpPr>
        <p:spPr>
          <a:xfrm>
            <a:off x="3879542" y="3131689"/>
            <a:ext cx="284085" cy="2685312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37347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18"/>
          <p:cNvCxnSpPr/>
          <p:nvPr/>
        </p:nvCxnSpPr>
        <p:spPr>
          <a:xfrm>
            <a:off x="415636" y="1789747"/>
            <a:ext cx="8312728" cy="0"/>
          </a:xfrm>
          <a:prstGeom prst="straightConnector1">
            <a:avLst/>
          </a:prstGeom>
          <a:noFill/>
          <a:ln w="28575" cap="flat" cmpd="sng">
            <a:solidFill>
              <a:srgbClr val="5934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rgbClr val="3633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3009900" y="243840"/>
            <a:ext cx="61341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Number of Residences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Assessment Category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information below outlines the total number of houses bucketed according to their assessed value for tax purposes.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2494181" y="1629800"/>
            <a:ext cx="3915940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997AF"/>
                </a:solidFill>
                <a:latin typeface="Arial"/>
                <a:ea typeface="Arial"/>
                <a:cs typeface="Arial"/>
                <a:sym typeface="Arial"/>
              </a:rPr>
              <a:t>Properties by Assessment Category</a:t>
            </a:r>
            <a:endParaRPr/>
          </a:p>
        </p:txBody>
      </p:sp>
      <p:cxnSp>
        <p:nvCxnSpPr>
          <p:cNvPr id="197" name="Google Shape;197;p18"/>
          <p:cNvCxnSpPr/>
          <p:nvPr/>
        </p:nvCxnSpPr>
        <p:spPr>
          <a:xfrm>
            <a:off x="0" y="1124233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18"/>
          <p:cNvSpPr/>
          <p:nvPr/>
        </p:nvSpPr>
        <p:spPr>
          <a:xfrm>
            <a:off x="748506" y="6021280"/>
            <a:ext cx="7713518" cy="632451"/>
          </a:xfrm>
          <a:prstGeom prst="rect">
            <a:avLst/>
          </a:prstGeom>
          <a:solidFill>
            <a:srgbClr val="373472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716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of the properties in the sample are valued at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$500,000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more.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1859" y="2028549"/>
            <a:ext cx="4570165" cy="3764211"/>
          </a:xfrm>
          <a:prstGeom prst="rect">
            <a:avLst/>
          </a:prstGeom>
          <a:noFill/>
          <a:ln w="28575" cap="flat" cmpd="sng">
            <a:solidFill>
              <a:srgbClr val="5A347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00" name="Google Shape;200;p18"/>
          <p:cNvGraphicFramePr/>
          <p:nvPr/>
        </p:nvGraphicFramePr>
        <p:xfrm>
          <a:off x="748506" y="2547907"/>
          <a:ext cx="2783400" cy="3291960"/>
        </p:xfrm>
        <a:graphic>
          <a:graphicData uri="http://schemas.openxmlformats.org/drawingml/2006/table">
            <a:tbl>
              <a:tblPr firstRow="1" bandRow="1">
                <a:noFill/>
                <a:tableStyleId>{DFA3A671-C569-4B3E-8013-0019B1EA4413}</a:tableStyleId>
              </a:tblPr>
              <a:tblGrid>
                <a:gridCol w="139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34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3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$0 – $100K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/>
                        <a:t>$100K – $200K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465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/>
                        <a:t>$200K – $300K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929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/>
                        <a:t>$300K – $400K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931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/>
                        <a:t>$</a:t>
                      </a: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400K</a:t>
                      </a:r>
                      <a:r>
                        <a:rPr lang="en-US" sz="1200" b="1" u="none" strike="noStrike" cap="none"/>
                        <a:t> – $500K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1013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/>
                        <a:t>$500K – $600K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930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/>
                        <a:t>$600K – $700K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1243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/>
                        <a:t>$700K – $800K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1453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$800K – $900K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1064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$900K – $1M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663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$1M+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1290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1" name="Google Shape;201;p18"/>
          <p:cNvSpPr/>
          <p:nvPr/>
        </p:nvSpPr>
        <p:spPr>
          <a:xfrm>
            <a:off x="949911" y="2028550"/>
            <a:ext cx="2564830" cy="448056"/>
          </a:xfrm>
          <a:prstGeom prst="rect">
            <a:avLst/>
          </a:prstGeom>
          <a:solidFill>
            <a:srgbClr val="5A3471"/>
          </a:solidFill>
          <a:ln w="12700" cap="flat" cmpd="sng">
            <a:solidFill>
              <a:srgbClr val="7E60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Distribution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802382" y="2028551"/>
            <a:ext cx="448056" cy="448056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5A34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8" descr="Hou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1263" y="2067431"/>
            <a:ext cx="370295" cy="37029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/>
          <p:nvPr/>
        </p:nvSpPr>
        <p:spPr>
          <a:xfrm>
            <a:off x="1091953" y="6021280"/>
            <a:ext cx="807868" cy="6324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8" descr="Gold bar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3613" y="5984673"/>
            <a:ext cx="624548" cy="62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>
            <a:off x="949911" y="2028550"/>
            <a:ext cx="2564830" cy="448056"/>
          </a:xfrm>
          <a:prstGeom prst="rect">
            <a:avLst/>
          </a:prstGeom>
          <a:solidFill>
            <a:srgbClr val="5A3471"/>
          </a:solidFill>
          <a:ln w="12700" cap="flat" cmpd="sng">
            <a:solidFill>
              <a:srgbClr val="7E60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Distribution</a:t>
            </a:r>
            <a:endParaRPr sz="1200"/>
          </a:p>
        </p:txBody>
      </p:sp>
      <p:cxnSp>
        <p:nvCxnSpPr>
          <p:cNvPr id="211" name="Google Shape;211;p19"/>
          <p:cNvCxnSpPr/>
          <p:nvPr/>
        </p:nvCxnSpPr>
        <p:spPr>
          <a:xfrm>
            <a:off x="415636" y="1789747"/>
            <a:ext cx="8312728" cy="0"/>
          </a:xfrm>
          <a:prstGeom prst="straightConnector1">
            <a:avLst/>
          </a:prstGeom>
          <a:noFill/>
          <a:ln w="28575" cap="flat" cmpd="sng">
            <a:solidFill>
              <a:srgbClr val="5934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19"/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rgbClr val="3633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3009900" y="243840"/>
            <a:ext cx="61341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Distance from Metro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Assessed Property Value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information below outlines the average distance from metro for properties according to their assessed value. </a:t>
            </a:r>
            <a:endParaRPr sz="1200"/>
          </a:p>
        </p:txBody>
      </p:sp>
      <p:sp>
        <p:nvSpPr>
          <p:cNvPr id="215" name="Google Shape;215;p19"/>
          <p:cNvSpPr txBox="1"/>
          <p:nvPr/>
        </p:nvSpPr>
        <p:spPr>
          <a:xfrm>
            <a:off x="2083008" y="1617391"/>
            <a:ext cx="4738287" cy="3300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997AF"/>
                </a:solidFill>
                <a:latin typeface="Arial"/>
                <a:ea typeface="Arial"/>
                <a:cs typeface="Arial"/>
                <a:sym typeface="Arial"/>
              </a:rPr>
              <a:t>Average Distance by Assessed Property Value</a:t>
            </a:r>
            <a:endParaRPr/>
          </a:p>
        </p:txBody>
      </p:sp>
      <p:cxnSp>
        <p:nvCxnSpPr>
          <p:cNvPr id="216" name="Google Shape;216;p19"/>
          <p:cNvCxnSpPr/>
          <p:nvPr/>
        </p:nvCxnSpPr>
        <p:spPr>
          <a:xfrm>
            <a:off x="0" y="1124233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19"/>
          <p:cNvSpPr/>
          <p:nvPr/>
        </p:nvSpPr>
        <p:spPr>
          <a:xfrm>
            <a:off x="748506" y="6024581"/>
            <a:ext cx="7713518" cy="632451"/>
          </a:xfrm>
          <a:prstGeom prst="rect">
            <a:avLst/>
          </a:prstGeom>
          <a:noFill/>
          <a:ln w="19050" cap="flat" cmpd="sng">
            <a:solidFill>
              <a:srgbClr val="5A347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716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00000"/>
                </a:solidFill>
              </a:rPr>
              <a:t>The distribution of data does not indicate a discernible correlation between average distance from a metro station and assessed property value.</a:t>
            </a:r>
            <a:endParaRPr sz="12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802382" y="2028551"/>
            <a:ext cx="448056" cy="448056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5A34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3873" y="2028551"/>
            <a:ext cx="4648152" cy="3764218"/>
          </a:xfrm>
          <a:prstGeom prst="rect">
            <a:avLst/>
          </a:prstGeom>
          <a:noFill/>
          <a:ln w="28575" cap="flat" cmpd="sng">
            <a:solidFill>
              <a:srgbClr val="5A347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20" name="Google Shape;220;p19"/>
          <p:cNvGraphicFramePr/>
          <p:nvPr/>
        </p:nvGraphicFramePr>
        <p:xfrm>
          <a:off x="748505" y="2532198"/>
          <a:ext cx="2766250" cy="3291960"/>
        </p:xfrm>
        <a:graphic>
          <a:graphicData uri="http://schemas.openxmlformats.org/drawingml/2006/table">
            <a:tbl>
              <a:tblPr firstRow="1" bandRow="1">
                <a:noFill/>
                <a:tableStyleId>{DFA3A671-C569-4B3E-8013-0019B1EA4413}</a:tableStyleId>
              </a:tblPr>
              <a:tblGrid>
                <a:gridCol w="13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34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Distance (Miles)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34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$0 – $100K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0.267859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$100K – $200K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1.390534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$200K – $300K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1.212122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$300K – $400K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1.418037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$400K – $500K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1.757280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$500K – $600K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1.276359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$600K – $700K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0.996239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$700K – $800K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0.921796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$800K – $900K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1.068301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$900K – $1 M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1.161208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$1 M+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1.312829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21" name="Google Shape;221;p19" descr="Ru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484" y="2084102"/>
            <a:ext cx="340066" cy="34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9" descr="Upward tren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2360" y="6082728"/>
            <a:ext cx="516155" cy="516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19"/>
          <p:cNvCxnSpPr/>
          <p:nvPr/>
        </p:nvCxnSpPr>
        <p:spPr>
          <a:xfrm>
            <a:off x="1782166" y="6124819"/>
            <a:ext cx="0" cy="431972"/>
          </a:xfrm>
          <a:prstGeom prst="straightConnector1">
            <a:avLst/>
          </a:prstGeom>
          <a:noFill/>
          <a:ln w="38100" cap="flat" cmpd="sng">
            <a:solidFill>
              <a:srgbClr val="5A347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0" y="342"/>
            <a:ext cx="9144000" cy="1122300"/>
          </a:xfrm>
          <a:prstGeom prst="rect">
            <a:avLst/>
          </a:prstGeom>
          <a:solidFill>
            <a:srgbClr val="3633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4757250" y="243850"/>
            <a:ext cx="4386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</a:rPr>
              <a:t>Average Home Price by Distance to Metro</a:t>
            </a:r>
            <a:endParaRPr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415637" y="1225118"/>
            <a:ext cx="831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</p:txBody>
      </p:sp>
      <p:cxnSp>
        <p:nvCxnSpPr>
          <p:cNvPr id="231" name="Google Shape;231;p20"/>
          <p:cNvCxnSpPr/>
          <p:nvPr/>
        </p:nvCxnSpPr>
        <p:spPr>
          <a:xfrm>
            <a:off x="0" y="1124233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2" name="Google Shape;232;p20"/>
          <p:cNvCxnSpPr/>
          <p:nvPr/>
        </p:nvCxnSpPr>
        <p:spPr>
          <a:xfrm>
            <a:off x="415636" y="1789747"/>
            <a:ext cx="8312700" cy="0"/>
          </a:xfrm>
          <a:prstGeom prst="straightConnector1">
            <a:avLst/>
          </a:prstGeom>
          <a:noFill/>
          <a:ln w="28575" cap="flat" cmpd="sng">
            <a:solidFill>
              <a:srgbClr val="5934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20"/>
          <p:cNvSpPr txBox="1"/>
          <p:nvPr/>
        </p:nvSpPr>
        <p:spPr>
          <a:xfrm>
            <a:off x="2682675" y="1486975"/>
            <a:ext cx="40284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997AF"/>
                </a:solidFill>
              </a:rPr>
              <a:t>Correlation Between Home Price and Distance to Metro</a:t>
            </a:r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" y="2299306"/>
            <a:ext cx="3902951" cy="287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325" y="2299300"/>
            <a:ext cx="4183698" cy="28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/>
          <p:nvPr/>
        </p:nvSpPr>
        <p:spPr>
          <a:xfrm>
            <a:off x="715206" y="5541481"/>
            <a:ext cx="7713600" cy="632400"/>
          </a:xfrm>
          <a:prstGeom prst="rect">
            <a:avLst/>
          </a:prstGeom>
          <a:noFill/>
          <a:ln w="19050" cap="flat" cmpd="sng">
            <a:solidFill>
              <a:srgbClr val="5A347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00000"/>
                </a:solidFill>
              </a:rPr>
              <a:t>The distribution of data does not indicate a discernible correlation between average distance from a metro station and assessed property value. </a:t>
            </a:r>
            <a:endParaRPr sz="12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00000"/>
                </a:solidFill>
              </a:rPr>
              <a:t>S</a:t>
            </a:r>
            <a:r>
              <a:rPr lang="en-US" sz="1200"/>
              <a:t>everal extreme outliers (e.g., homes of $10M skewed the data set, particularly at 3.5 miles).</a:t>
            </a:r>
            <a:endParaRPr sz="12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>
            <a:off x="949911" y="2257150"/>
            <a:ext cx="2564700" cy="448200"/>
          </a:xfrm>
          <a:prstGeom prst="rect">
            <a:avLst/>
          </a:prstGeom>
          <a:solidFill>
            <a:srgbClr val="5A3471"/>
          </a:solidFill>
          <a:ln w="12700" cap="flat" cmpd="sng">
            <a:solidFill>
              <a:srgbClr val="7E60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Distribution</a:t>
            </a:r>
            <a:endParaRPr sz="1200"/>
          </a:p>
        </p:txBody>
      </p:sp>
      <p:sp>
        <p:nvSpPr>
          <p:cNvPr id="242" name="Google Shape;242;p21"/>
          <p:cNvSpPr/>
          <p:nvPr/>
        </p:nvSpPr>
        <p:spPr>
          <a:xfrm>
            <a:off x="0" y="342"/>
            <a:ext cx="9144000" cy="1122300"/>
          </a:xfrm>
          <a:prstGeom prst="rect">
            <a:avLst/>
          </a:prstGeom>
          <a:solidFill>
            <a:srgbClr val="3633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3009900" y="243840"/>
            <a:ext cx="6134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 b="1">
                <a:solidFill>
                  <a:schemeClr val="lt1"/>
                </a:solidFill>
              </a:rPr>
              <a:t>Total Homes per Nearest Metro Station</a:t>
            </a:r>
            <a:endParaRPr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 b="1">
                <a:solidFill>
                  <a:schemeClr val="lt1"/>
                </a:solidFill>
              </a:rPr>
              <a:t>by Assessed Property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415637" y="1225118"/>
            <a:ext cx="831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</p:txBody>
      </p:sp>
      <p:cxnSp>
        <p:nvCxnSpPr>
          <p:cNvPr id="245" name="Google Shape;245;p21"/>
          <p:cNvCxnSpPr/>
          <p:nvPr/>
        </p:nvCxnSpPr>
        <p:spPr>
          <a:xfrm>
            <a:off x="0" y="1124233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6" name="Google Shape;246;p21"/>
          <p:cNvSpPr/>
          <p:nvPr/>
        </p:nvSpPr>
        <p:spPr>
          <a:xfrm>
            <a:off x="802382" y="2257151"/>
            <a:ext cx="448200" cy="448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5A34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" name="Google Shape;247;p21"/>
          <p:cNvGraphicFramePr/>
          <p:nvPr/>
        </p:nvGraphicFramePr>
        <p:xfrm>
          <a:off x="516455" y="2760798"/>
          <a:ext cx="2998300" cy="3301950"/>
        </p:xfrm>
        <a:graphic>
          <a:graphicData uri="http://schemas.openxmlformats.org/drawingml/2006/table">
            <a:tbl>
              <a:tblPr firstRow="1" bandRow="1">
                <a:noFill/>
                <a:tableStyleId>{DFA3A671-C569-4B3E-8013-0019B1EA4413}</a:tableStyleId>
              </a:tblPr>
              <a:tblGrid>
                <a:gridCol w="149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Metro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34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Residences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34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Arlington Cemetery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/>
                        <a:t>Ballston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3,517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/>
                        <a:t>Clarendon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930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Courthouse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784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Crystal City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161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East Falls Church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2,040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Pentagon City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1,303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Rosslyn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378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Virginia Square</a:t>
                      </a:r>
                      <a:endParaRPr sz="1200" b="1"/>
                    </a:p>
                  </a:txBody>
                  <a:tcPr marL="100575" marR="100575" marT="45725" marB="45725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879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0575" marR="100575" marT="45725" marB="45725" anchor="ctr">
                    <a:lnL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A347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48" name="Google Shape;248;p21" descr="Ru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484" y="2312702"/>
            <a:ext cx="340066" cy="34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725" y="2334025"/>
            <a:ext cx="4971650" cy="3728737"/>
          </a:xfrm>
          <a:prstGeom prst="rect">
            <a:avLst/>
          </a:prstGeom>
          <a:noFill/>
          <a:ln w="28575" cap="flat" cmpd="sng">
            <a:solidFill>
              <a:srgbClr val="36337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50" name="Google Shape;250;p21"/>
          <p:cNvCxnSpPr/>
          <p:nvPr/>
        </p:nvCxnSpPr>
        <p:spPr>
          <a:xfrm>
            <a:off x="415636" y="1789747"/>
            <a:ext cx="8312700" cy="0"/>
          </a:xfrm>
          <a:prstGeom prst="straightConnector1">
            <a:avLst/>
          </a:prstGeom>
          <a:noFill/>
          <a:ln w="28575" cap="flat" cmpd="sng">
            <a:solidFill>
              <a:srgbClr val="5934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21"/>
          <p:cNvSpPr txBox="1"/>
          <p:nvPr/>
        </p:nvSpPr>
        <p:spPr>
          <a:xfrm>
            <a:off x="2701625" y="1614325"/>
            <a:ext cx="34530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997AF"/>
                </a:solidFill>
              </a:rPr>
              <a:t>Total Homes per Nearest Station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On-screen Show (4:3)</PresentationFormat>
  <Paragraphs>173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Noto Sans Symbols</vt:lpstr>
      <vt:lpstr>Office Theme</vt:lpstr>
      <vt:lpstr>Arlington, VA Housing Data Analysis:  Does Proximity to Metro Impact Home Values?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Arlington, VA Housing Data Analysis:  Does Proximity to Metro Impact Home Values?</dc:title>
  <dc:creator>matt o'brien</dc:creator>
  <cp:lastModifiedBy>matt o'brien</cp:lastModifiedBy>
  <cp:revision>1</cp:revision>
  <dcterms:modified xsi:type="dcterms:W3CDTF">2019-01-22T23:08:21Z</dcterms:modified>
</cp:coreProperties>
</file>