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759" r:id="rId4"/>
  </p:sldMasterIdLst>
  <p:notesMasterIdLst>
    <p:notesMasterId r:id="rId16"/>
  </p:notesMasterIdLst>
  <p:handoutMasterIdLst>
    <p:handoutMasterId r:id="rId17"/>
  </p:handoutMasterIdLst>
  <p:sldIdLst>
    <p:sldId id="261" r:id="rId5"/>
    <p:sldId id="262" r:id="rId6"/>
    <p:sldId id="263" r:id="rId7"/>
    <p:sldId id="264" r:id="rId8"/>
    <p:sldId id="266" r:id="rId9"/>
    <p:sldId id="267" r:id="rId10"/>
    <p:sldId id="265" r:id="rId11"/>
    <p:sldId id="268" r:id="rId12"/>
    <p:sldId id="275" r:id="rId13"/>
    <p:sldId id="282" r:id="rId14"/>
    <p:sldId id="283" r:id="rId15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899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94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EC7252DF-88BA-410D-A15B-67B52AB217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D3C1BFE-E9E0-42E0-8A57-B0D68CD42C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12DF3D-B9A0-4FDA-B759-099A541BAA5D}" type="datetime1">
              <a:rPr lang="fr-FR" smtClean="0"/>
              <a:t>24/07/2019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3E8829D-C2D1-4EBD-932F-5C344411C6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11C7A85-EB28-47AA-8F7A-8311DC5477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0DE88C-5370-407C-99CE-8D3D0AAE64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29096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044BF9-260B-4CEF-AF3B-22F330B51EE2}" type="datetime1">
              <a:rPr lang="fr-FR" smtClean="0"/>
              <a:pPr/>
              <a:t>24/07/2019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1528E3-A981-4964-A7CB-D4C20E0313A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1027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1528E3-A981-4964-A7CB-D4C20E0313A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6829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1528E3-A981-4964-A7CB-D4C20E0313A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0574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1528E3-A981-4964-A7CB-D4C20E0313A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7998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1528E3-A981-4964-A7CB-D4C20E0313A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125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1528E3-A981-4964-A7CB-D4C20E0313A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687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1528E3-A981-4964-A7CB-D4C20E0313A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1938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1528E3-A981-4964-A7CB-D4C20E0313A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2384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1528E3-A981-4964-A7CB-D4C20E0313A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1758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1528E3-A981-4964-A7CB-D4C20E0313A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6365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1528E3-A981-4964-A7CB-D4C20E0313A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264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1528E3-A981-4964-A7CB-D4C20E0313A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351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à la date 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BC9DDFF0-226A-47FC-919A-3011785E11BA}" type="datetime1">
              <a:rPr lang="fr-FR" noProof="0" smtClean="0"/>
              <a:t>24/07/2019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7966EA62-41C5-4F9A-A915-5B0BC739C92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61645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18EBDD-5015-4F48-9675-BAC6BB165DAF}" type="datetime1">
              <a:rPr lang="fr-FR" noProof="0" smtClean="0"/>
              <a:t>24/07/2019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86047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à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18CF82-7E85-4B97-A6AC-DE8E06BE1500}" type="datetime1">
              <a:rPr lang="fr-FR" noProof="0" smtClean="0"/>
              <a:t>24/07/2019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99230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Zone de texte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Zone de texte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 du masque</a:t>
            </a:r>
          </a:p>
        </p:txBody>
      </p:sp>
      <p:sp>
        <p:nvSpPr>
          <p:cNvPr id="10" name="Espace réservé a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à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D4E830-B583-4353-8370-820C26B57B03}" type="datetime1">
              <a:rPr lang="fr-FR" noProof="0" smtClean="0"/>
              <a:t>24/07/2019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72376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avec l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à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6A9D54-B5B5-4558-A642-5C74234E904B}" type="datetime1">
              <a:rPr lang="fr-FR" noProof="0" smtClean="0"/>
              <a:t>24/07/2019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09593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avec le nom,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 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Zone de texte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Zone de texte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0" name="Espace réservé a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fr-FR" noProof="0"/>
              <a:t>Modifiez les styles du texte du masque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à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9CF2B0-8B1D-4F6E-9CCA-0C75267B021A}" type="datetime1">
              <a:rPr lang="fr-FR" noProof="0" smtClean="0"/>
              <a:t>24/07/2019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73343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fr-FR" noProof="0"/>
              <a:t>Modifiez le style du titre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fr-FR" noProof="0"/>
              <a:t>Modifiez les styles du texte du masque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à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28A5AA-BAEB-4899-BA77-6CC3DCF644B4}" type="datetime1">
              <a:rPr lang="fr-FR" noProof="0" smtClean="0"/>
              <a:t>24/07/2019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29956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879530-89CA-47D4-B6B1-E6D605064424}" type="datetime1">
              <a:rPr lang="fr-FR" noProof="0" smtClean="0"/>
              <a:t>24/07/2019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936541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2A6193-E7DE-4C57-AC80-FB583F307474}" type="datetime1">
              <a:rPr lang="fr-FR" noProof="0" smtClean="0"/>
              <a:t>24/07/2019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08623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E4DF7D-38C6-45E2-B0B7-BA89A1D409C5}" type="datetime1">
              <a:rPr lang="fr-FR" noProof="0" smtClean="0"/>
              <a:t>24/07/2019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52074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à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57FCF1-28DC-43EF-B930-3136F08FF292}" type="datetime1">
              <a:rPr lang="fr-FR" noProof="0" smtClean="0"/>
              <a:t>24/07/2019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647884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734A2B-6CB0-40A6-8916-AFA55BA4C875}" type="datetime1">
              <a:rPr lang="fr-FR" noProof="0" smtClean="0"/>
              <a:t>24/07/2019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0057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à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AD6611-7FCF-443C-BB15-FD83BA85089C}" type="datetime1">
              <a:rPr lang="fr-FR" noProof="0" smtClean="0"/>
              <a:t>24/07/2019</a:t>
            </a:fld>
            <a:endParaRPr lang="fr-FR" noProof="0"/>
          </a:p>
        </p:txBody>
      </p:sp>
      <p:sp>
        <p:nvSpPr>
          <p:cNvPr id="8" name="Espace réservé a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8687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à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382DF3-8ECA-4974-9D5F-C35C35A213E9}" type="datetime1">
              <a:rPr lang="fr-FR" noProof="0" smtClean="0"/>
              <a:t>24/07/2019</a:t>
            </a:fld>
            <a:endParaRPr lang="fr-FR" noProof="0"/>
          </a:p>
        </p:txBody>
      </p:sp>
      <p:sp>
        <p:nvSpPr>
          <p:cNvPr id="4" name="Espace réservé a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9304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Espace réservé à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CF112D-B7BD-4D7B-9671-2D268935C29C}" type="datetime1">
              <a:rPr lang="fr-FR" noProof="0" smtClean="0"/>
              <a:t>24/07/2019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555456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CFEF74-C380-4C5E-93AF-92AFB86906A6}" type="datetime1">
              <a:rPr lang="fr-FR" noProof="0" smtClean="0"/>
              <a:t>24/07/2019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060013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4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382ABB-9294-46D4-8812-2DA57C82A8E4}" type="datetime1">
              <a:rPr lang="fr-FR" noProof="0" smtClean="0"/>
              <a:t>24/07/2019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11006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au titr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à la date 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CBA77D4C-7D2E-4613-AC91-004622CFB3FC}" type="datetime1">
              <a:rPr lang="fr-FR" noProof="0" smtClean="0"/>
              <a:t>24/07/2019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7966EA62-41C5-4F9A-A915-5B0BC739C92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92518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60" r:id="rId1"/>
    <p:sldLayoutId id="2147484761" r:id="rId2"/>
    <p:sldLayoutId id="2147484762" r:id="rId3"/>
    <p:sldLayoutId id="2147484763" r:id="rId4"/>
    <p:sldLayoutId id="2147484764" r:id="rId5"/>
    <p:sldLayoutId id="2147484765" r:id="rId6"/>
    <p:sldLayoutId id="2147484766" r:id="rId7"/>
    <p:sldLayoutId id="2147484767" r:id="rId8"/>
    <p:sldLayoutId id="2147484768" r:id="rId9"/>
    <p:sldLayoutId id="2147484769" r:id="rId10"/>
    <p:sldLayoutId id="2147484770" r:id="rId11"/>
    <p:sldLayoutId id="2147484771" r:id="rId12"/>
    <p:sldLayoutId id="2147484772" r:id="rId13"/>
    <p:sldLayoutId id="2147484773" r:id="rId14"/>
    <p:sldLayoutId id="2147484774" r:id="rId15"/>
    <p:sldLayoutId id="2147484775" r:id="rId16"/>
    <p:sldLayoutId id="214748477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 descr="élément décoratif"/>
          <p:cNvSpPr>
            <a:spLocks noGrp="1"/>
          </p:cNvSpPr>
          <p:nvPr>
            <p:ph type="title"/>
          </p:nvPr>
        </p:nvSpPr>
        <p:spPr>
          <a:xfrm>
            <a:off x="262418" y="183873"/>
            <a:ext cx="10131425" cy="480424"/>
          </a:xfrm>
        </p:spPr>
        <p:txBody>
          <a:bodyPr rtlCol="0">
            <a:noAutofit/>
          </a:bodyPr>
          <a:lstStyle/>
          <a:p>
            <a:pPr rtl="0"/>
            <a:r>
              <a:rPr lang="fr-FR" sz="2800" dirty="0">
                <a:solidFill>
                  <a:schemeClr val="tx2"/>
                </a:solidFill>
              </a:rPr>
              <a:t>Organigramme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C7ADCD9-310B-41E3-82AB-01EB06E83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2" y="0"/>
            <a:ext cx="121482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36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 descr="élément décoratif"/>
          <p:cNvSpPr>
            <a:spLocks noGrp="1"/>
          </p:cNvSpPr>
          <p:nvPr>
            <p:ph type="title"/>
          </p:nvPr>
        </p:nvSpPr>
        <p:spPr>
          <a:xfrm>
            <a:off x="262418" y="183873"/>
            <a:ext cx="10131425" cy="480424"/>
          </a:xfrm>
        </p:spPr>
        <p:txBody>
          <a:bodyPr rtlCol="0">
            <a:noAutofit/>
          </a:bodyPr>
          <a:lstStyle/>
          <a:p>
            <a:pPr rtl="0"/>
            <a:r>
              <a:rPr lang="fr-FR" sz="3200" b="1" dirty="0">
                <a:solidFill>
                  <a:schemeClr val="tx2"/>
                </a:solidFill>
              </a:rPr>
              <a:t>4. Entrainement des </a:t>
            </a:r>
            <a:r>
              <a:rPr lang="fr-FR" sz="3200" b="1" dirty="0" err="1">
                <a:solidFill>
                  <a:schemeClr val="tx2"/>
                </a:solidFill>
              </a:rPr>
              <a:t>modeles</a:t>
            </a:r>
            <a:r>
              <a:rPr lang="fr-FR" sz="3200" b="1" dirty="0">
                <a:solidFill>
                  <a:schemeClr val="tx2"/>
                </a:solidFill>
              </a:rPr>
              <a:t> et résultats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D36C9B2-BECF-4915-950A-E3D13C72A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4269" y="6115615"/>
            <a:ext cx="1733792" cy="66684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DCC2EC6-8D19-40B2-A8FD-59FDB0A1C273}"/>
              </a:ext>
            </a:extLst>
          </p:cNvPr>
          <p:cNvSpPr txBox="1"/>
          <p:nvPr/>
        </p:nvSpPr>
        <p:spPr>
          <a:xfrm>
            <a:off x="83939" y="6413126"/>
            <a:ext cx="3917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Palatino Linotype" panose="02040502050505030304" pitchFamily="18" charset="0"/>
              </a:rPr>
              <a:t>Olivier Brunet – 24/07/2019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9A29B6F-7C86-40F6-8284-7B51916DE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817" y="962526"/>
            <a:ext cx="10442530" cy="480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232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 descr="élément décoratif"/>
          <p:cNvSpPr>
            <a:spLocks noGrp="1"/>
          </p:cNvSpPr>
          <p:nvPr>
            <p:ph type="title"/>
          </p:nvPr>
        </p:nvSpPr>
        <p:spPr>
          <a:xfrm>
            <a:off x="262418" y="183873"/>
            <a:ext cx="10131425" cy="480424"/>
          </a:xfrm>
        </p:spPr>
        <p:txBody>
          <a:bodyPr rtlCol="0">
            <a:noAutofit/>
          </a:bodyPr>
          <a:lstStyle/>
          <a:p>
            <a:pPr rtl="0"/>
            <a:r>
              <a:rPr lang="fr-FR" sz="3200" b="1" dirty="0">
                <a:solidFill>
                  <a:schemeClr val="tx2"/>
                </a:solidFill>
              </a:rPr>
              <a:t>4. Entrainement des </a:t>
            </a:r>
            <a:r>
              <a:rPr lang="fr-FR" sz="3200" b="1" dirty="0" err="1">
                <a:solidFill>
                  <a:schemeClr val="tx2"/>
                </a:solidFill>
              </a:rPr>
              <a:t>modeles</a:t>
            </a:r>
            <a:r>
              <a:rPr lang="fr-FR" sz="3200" b="1" dirty="0">
                <a:solidFill>
                  <a:schemeClr val="tx2"/>
                </a:solidFill>
              </a:rPr>
              <a:t> et résultats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D36C9B2-BECF-4915-950A-E3D13C72A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4269" y="6115615"/>
            <a:ext cx="1733792" cy="66684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DCC2EC6-8D19-40B2-A8FD-59FDB0A1C273}"/>
              </a:ext>
            </a:extLst>
          </p:cNvPr>
          <p:cNvSpPr txBox="1"/>
          <p:nvPr/>
        </p:nvSpPr>
        <p:spPr>
          <a:xfrm>
            <a:off x="83939" y="6413126"/>
            <a:ext cx="3917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Palatino Linotype" panose="02040502050505030304" pitchFamily="18" charset="0"/>
              </a:rPr>
              <a:t>Olivier Brunet – 24/07/2019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57CA069-542B-4740-916C-629E002AE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2125" y="751317"/>
            <a:ext cx="9062841" cy="536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9352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 descr="élément décoratif"/>
          <p:cNvSpPr>
            <a:spLocks noGrp="1"/>
          </p:cNvSpPr>
          <p:nvPr>
            <p:ph type="title"/>
          </p:nvPr>
        </p:nvSpPr>
        <p:spPr>
          <a:xfrm>
            <a:off x="262418" y="183873"/>
            <a:ext cx="10131425" cy="480424"/>
          </a:xfrm>
        </p:spPr>
        <p:txBody>
          <a:bodyPr rtlCol="0">
            <a:noAutofit/>
          </a:bodyPr>
          <a:lstStyle/>
          <a:p>
            <a:pPr rtl="0"/>
            <a:r>
              <a:rPr lang="fr-FR" sz="3200" b="1" dirty="0">
                <a:solidFill>
                  <a:schemeClr val="tx2"/>
                </a:solidFill>
              </a:rPr>
              <a:t>1. </a:t>
            </a:r>
            <a:r>
              <a:rPr lang="fr-FR" sz="3200" b="1" dirty="0" err="1">
                <a:solidFill>
                  <a:schemeClr val="tx2"/>
                </a:solidFill>
              </a:rPr>
              <a:t>INtroduction</a:t>
            </a:r>
            <a:endParaRPr lang="fr-FR" sz="3200" b="1" dirty="0">
              <a:solidFill>
                <a:schemeClr val="tx2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D36C9B2-BECF-4915-950A-E3D13C72A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4269" y="6115615"/>
            <a:ext cx="1733792" cy="66684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DCC2EC6-8D19-40B2-A8FD-59FDB0A1C273}"/>
              </a:ext>
            </a:extLst>
          </p:cNvPr>
          <p:cNvSpPr txBox="1"/>
          <p:nvPr/>
        </p:nvSpPr>
        <p:spPr>
          <a:xfrm>
            <a:off x="83939" y="6413126"/>
            <a:ext cx="3917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Palatino Linotype" panose="02040502050505030304" pitchFamily="18" charset="0"/>
              </a:rPr>
              <a:t>Olivier Brunet – 24/07/2019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EAB85B6-9547-41AD-9B2E-954B00A069F0}"/>
              </a:ext>
            </a:extLst>
          </p:cNvPr>
          <p:cNvSpPr txBox="1"/>
          <p:nvPr/>
        </p:nvSpPr>
        <p:spPr>
          <a:xfrm>
            <a:off x="2484073" y="1977326"/>
            <a:ext cx="82437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Grandes :</a:t>
            </a:r>
          </a:p>
          <a:p>
            <a:r>
              <a:rPr lang="fr-FR" sz="2200" dirty="0"/>
              <a:t>- analyse exploratoire des données &amp; statistiques descriptives</a:t>
            </a:r>
          </a:p>
          <a:p>
            <a:r>
              <a:rPr lang="fr-FR" sz="2200" dirty="0"/>
              <a:t>- nettoyage des données (valeurs aberrantes, redondantes, </a:t>
            </a:r>
            <a:r>
              <a:rPr lang="fr-FR" sz="2200" dirty="0" err="1"/>
              <a:t>outliers</a:t>
            </a:r>
            <a:r>
              <a:rPr lang="fr-FR" sz="2200" dirty="0"/>
              <a:t>, manquantes)</a:t>
            </a:r>
          </a:p>
          <a:p>
            <a:r>
              <a:rPr lang="fr-FR" sz="2200" dirty="0"/>
              <a:t>- préparation données (ici pas de PCA, pas de normalisation, </a:t>
            </a:r>
            <a:r>
              <a:rPr lang="fr-FR" sz="2200" dirty="0" err="1"/>
              <a:t>features</a:t>
            </a:r>
            <a:r>
              <a:rPr lang="fr-FR" sz="2200" dirty="0"/>
              <a:t> engineering, sélection des feat, train/test)</a:t>
            </a:r>
          </a:p>
          <a:p>
            <a:r>
              <a:rPr lang="fr-FR" sz="2200" dirty="0"/>
              <a:t>- choix de la métrique pour mesurer les performances</a:t>
            </a:r>
          </a:p>
          <a:p>
            <a:r>
              <a:rPr lang="fr-FR" sz="2200" dirty="0"/>
              <a:t>- base line avec plusieurs modèles pour sélection des + prometteurs</a:t>
            </a:r>
          </a:p>
          <a:p>
            <a:r>
              <a:rPr lang="fr-FR" sz="2200" dirty="0"/>
              <a:t>- optimisation des </a:t>
            </a:r>
            <a:r>
              <a:rPr lang="fr-FR" sz="2200" dirty="0" err="1"/>
              <a:t>hyperparamtères</a:t>
            </a:r>
            <a:r>
              <a:rPr lang="fr-FR" sz="2200" dirty="0"/>
              <a:t> pour les modèles retenues</a:t>
            </a:r>
          </a:p>
          <a:p>
            <a:endParaRPr lang="fr-FR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215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 descr="élément décoratif"/>
          <p:cNvSpPr>
            <a:spLocks noGrp="1"/>
          </p:cNvSpPr>
          <p:nvPr>
            <p:ph type="title"/>
          </p:nvPr>
        </p:nvSpPr>
        <p:spPr>
          <a:xfrm>
            <a:off x="262418" y="183873"/>
            <a:ext cx="10131425" cy="480424"/>
          </a:xfrm>
        </p:spPr>
        <p:txBody>
          <a:bodyPr rtlCol="0">
            <a:noAutofit/>
          </a:bodyPr>
          <a:lstStyle/>
          <a:p>
            <a:pPr rtl="0"/>
            <a:r>
              <a:rPr lang="fr-FR" sz="3200" b="1" dirty="0">
                <a:solidFill>
                  <a:schemeClr val="tx2"/>
                </a:solidFill>
              </a:rPr>
              <a:t>1. </a:t>
            </a:r>
            <a:r>
              <a:rPr lang="fr-FR" sz="3200" b="1" dirty="0" err="1">
                <a:solidFill>
                  <a:schemeClr val="tx2"/>
                </a:solidFill>
              </a:rPr>
              <a:t>INtroduction</a:t>
            </a:r>
            <a:endParaRPr lang="fr-FR" sz="3200" b="1" dirty="0">
              <a:solidFill>
                <a:schemeClr val="tx2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D36C9B2-BECF-4915-950A-E3D13C72A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4269" y="6115615"/>
            <a:ext cx="1733792" cy="66684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DCC2EC6-8D19-40B2-A8FD-59FDB0A1C273}"/>
              </a:ext>
            </a:extLst>
          </p:cNvPr>
          <p:cNvSpPr txBox="1"/>
          <p:nvPr/>
        </p:nvSpPr>
        <p:spPr>
          <a:xfrm>
            <a:off x="83939" y="6413126"/>
            <a:ext cx="3917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Palatino Linotype" panose="02040502050505030304" pitchFamily="18" charset="0"/>
              </a:rPr>
              <a:t>Olivier Brunet – 24/07/2019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EAB85B6-9547-41AD-9B2E-954B00A069F0}"/>
              </a:ext>
            </a:extLst>
          </p:cNvPr>
          <p:cNvSpPr txBox="1"/>
          <p:nvPr/>
        </p:nvSpPr>
        <p:spPr>
          <a:xfrm>
            <a:off x="1864218" y="1622077"/>
            <a:ext cx="9559231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questions importantes à poser pour répondre au besoin du client ?</a:t>
            </a:r>
          </a:p>
          <a:p>
            <a:pPr marL="285750" indent="-285750">
              <a:buFontTx/>
              <a:buChar char="-"/>
            </a:pPr>
            <a:r>
              <a:rPr lang="fr-FR" sz="2200" dirty="0"/>
              <a:t>comment sera utiliser le modèle ou </a:t>
            </a:r>
            <a:r>
              <a:rPr lang="fr-FR" sz="2200" dirty="0" err="1"/>
              <a:t>plutot</a:t>
            </a:r>
            <a:r>
              <a:rPr lang="fr-FR" sz="2200" dirty="0"/>
              <a:t> les prédictions ? </a:t>
            </a:r>
          </a:p>
          <a:p>
            <a:pPr marL="285750" indent="-285750">
              <a:buFontTx/>
              <a:buChar char="-"/>
            </a:pPr>
            <a:r>
              <a:rPr lang="fr-FR" sz="2200" dirty="0"/>
              <a:t>quel est l'objectif </a:t>
            </a:r>
            <a:r>
              <a:rPr lang="fr-FR" sz="2200" dirty="0" err="1"/>
              <a:t>buisness</a:t>
            </a:r>
            <a:r>
              <a:rPr lang="fr-FR" sz="2200" dirty="0"/>
              <a:t> ?</a:t>
            </a:r>
          </a:p>
          <a:p>
            <a:pPr marL="742950" lvl="1" indent="-285750">
              <a:buFontTx/>
              <a:buChar char="-"/>
            </a:pPr>
            <a:r>
              <a:rPr lang="fr-FR" sz="2200" dirty="0"/>
              <a:t>avoir moins de frais de réparation (</a:t>
            </a:r>
            <a:r>
              <a:rPr lang="fr-FR" sz="2200" dirty="0" err="1"/>
              <a:t>cf</a:t>
            </a:r>
            <a:r>
              <a:rPr lang="fr-FR" sz="2200" dirty="0"/>
              <a:t> </a:t>
            </a:r>
            <a:r>
              <a:rPr lang="fr-FR" sz="2200" dirty="0" err="1"/>
              <a:t>vélib</a:t>
            </a:r>
            <a:r>
              <a:rPr lang="fr-FR" sz="2200" dirty="0"/>
              <a:t> à Paris), </a:t>
            </a:r>
          </a:p>
          <a:p>
            <a:pPr marL="742950" lvl="1" indent="-285750">
              <a:buFontTx/>
              <a:buChar char="-"/>
            </a:pPr>
            <a:r>
              <a:rPr lang="fr-FR" sz="2200" dirty="0"/>
              <a:t>ajuster le nombre de vélos par station pour la demande ? (besoin de croiser avec des infos géographiques). </a:t>
            </a:r>
          </a:p>
          <a:p>
            <a:pPr marL="742950" lvl="1" indent="-285750">
              <a:buFontTx/>
              <a:buChar char="-"/>
            </a:pPr>
            <a:r>
              <a:rPr lang="fr-FR" sz="2200" dirty="0"/>
              <a:t>Toujours deux objectifs possibles : améliorer la rentabilité (baisse des couts), et/ou augmenter la satisfaction client (fidélisation)</a:t>
            </a:r>
          </a:p>
          <a:p>
            <a:pPr marL="742950" lvl="1" indent="-285750">
              <a:buFontTx/>
              <a:buChar char="-"/>
            </a:pPr>
            <a:endParaRPr lang="fr-FR" sz="2200" dirty="0"/>
          </a:p>
          <a:p>
            <a:pPr marL="285750" indent="-285750">
              <a:buFontTx/>
              <a:buChar char="-"/>
            </a:pPr>
            <a:r>
              <a:rPr lang="fr-FR" sz="2200" dirty="0"/>
              <a:t>Questions importantes pour le projet:</a:t>
            </a:r>
          </a:p>
          <a:p>
            <a:pPr marL="742950" lvl="1" indent="-285750">
              <a:buFontTx/>
              <a:buChar char="-"/>
            </a:pPr>
            <a:r>
              <a:rPr lang="fr-FR" sz="2200" dirty="0"/>
              <a:t>Qu’est ce qui influe sur le nombre de vélos loués</a:t>
            </a:r>
          </a:p>
          <a:p>
            <a:pPr marL="742950" lvl="1" indent="-285750">
              <a:buFontTx/>
              <a:buChar char="-"/>
            </a:pPr>
            <a:r>
              <a:rPr lang="fr-FR" sz="2200" dirty="0"/>
              <a:t>Comment le prédire au mieux ? Comment mesurer la performance du modèle ?</a:t>
            </a:r>
          </a:p>
        </p:txBody>
      </p:sp>
    </p:spTree>
    <p:extLst>
      <p:ext uri="{BB962C8B-B14F-4D97-AF65-F5344CB8AC3E}">
        <p14:creationId xmlns:p14="http://schemas.microsoft.com/office/powerpoint/2010/main" val="33400687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 descr="élément décoratif"/>
          <p:cNvSpPr>
            <a:spLocks noGrp="1"/>
          </p:cNvSpPr>
          <p:nvPr>
            <p:ph type="title"/>
          </p:nvPr>
        </p:nvSpPr>
        <p:spPr>
          <a:xfrm>
            <a:off x="262418" y="183873"/>
            <a:ext cx="10131425" cy="480424"/>
          </a:xfrm>
        </p:spPr>
        <p:txBody>
          <a:bodyPr rtlCol="0">
            <a:noAutofit/>
          </a:bodyPr>
          <a:lstStyle/>
          <a:p>
            <a:pPr rtl="0"/>
            <a:r>
              <a:rPr lang="fr-FR" sz="3200" b="1" dirty="0">
                <a:solidFill>
                  <a:schemeClr val="tx2"/>
                </a:solidFill>
              </a:rPr>
              <a:t>2. </a:t>
            </a:r>
            <a:r>
              <a:rPr lang="fr-FR" sz="3200" b="1" dirty="0" err="1">
                <a:solidFill>
                  <a:schemeClr val="tx2"/>
                </a:solidFill>
              </a:rPr>
              <a:t>Exploratory</a:t>
            </a:r>
            <a:r>
              <a:rPr lang="fr-FR" sz="3200" b="1" dirty="0">
                <a:solidFill>
                  <a:schemeClr val="tx2"/>
                </a:solidFill>
              </a:rPr>
              <a:t> </a:t>
            </a:r>
            <a:r>
              <a:rPr lang="fr-FR" sz="3200" b="1" dirty="0" err="1">
                <a:solidFill>
                  <a:schemeClr val="tx2"/>
                </a:solidFill>
              </a:rPr>
              <a:t>analysis</a:t>
            </a:r>
            <a:endParaRPr lang="fr-FR" sz="3200" b="1" dirty="0">
              <a:solidFill>
                <a:schemeClr val="tx2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D36C9B2-BECF-4915-950A-E3D13C72A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4269" y="6115615"/>
            <a:ext cx="1733792" cy="66684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DCC2EC6-8D19-40B2-A8FD-59FDB0A1C273}"/>
              </a:ext>
            </a:extLst>
          </p:cNvPr>
          <p:cNvSpPr txBox="1"/>
          <p:nvPr/>
        </p:nvSpPr>
        <p:spPr>
          <a:xfrm>
            <a:off x="83939" y="6413126"/>
            <a:ext cx="3917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Palatino Linotype" panose="02040502050505030304" pitchFamily="18" charset="0"/>
              </a:rPr>
              <a:t>Olivier Brunet – 24/07/2019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EAB85B6-9547-41AD-9B2E-954B00A069F0}"/>
              </a:ext>
            </a:extLst>
          </p:cNvPr>
          <p:cNvSpPr txBox="1"/>
          <p:nvPr/>
        </p:nvSpPr>
        <p:spPr>
          <a:xfrm>
            <a:off x="2279841" y="855880"/>
            <a:ext cx="95592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/>
              <a:t>Analyse des infos liées à la météo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49D31C2-3F9D-40EB-AD48-A4C1EE396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3389" y="1363433"/>
            <a:ext cx="8822759" cy="450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38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 descr="élément décoratif"/>
          <p:cNvSpPr>
            <a:spLocks noGrp="1"/>
          </p:cNvSpPr>
          <p:nvPr>
            <p:ph type="title"/>
          </p:nvPr>
        </p:nvSpPr>
        <p:spPr>
          <a:xfrm>
            <a:off x="262418" y="183873"/>
            <a:ext cx="10131425" cy="480424"/>
          </a:xfrm>
        </p:spPr>
        <p:txBody>
          <a:bodyPr rtlCol="0">
            <a:noAutofit/>
          </a:bodyPr>
          <a:lstStyle/>
          <a:p>
            <a:pPr rtl="0"/>
            <a:r>
              <a:rPr lang="fr-FR" sz="3200" b="1" dirty="0">
                <a:solidFill>
                  <a:schemeClr val="tx2"/>
                </a:solidFill>
              </a:rPr>
              <a:t>2. </a:t>
            </a:r>
            <a:r>
              <a:rPr lang="fr-FR" sz="3200" b="1" dirty="0" err="1">
                <a:solidFill>
                  <a:schemeClr val="tx2"/>
                </a:solidFill>
              </a:rPr>
              <a:t>Exploratory</a:t>
            </a:r>
            <a:r>
              <a:rPr lang="fr-FR" sz="3200" b="1" dirty="0">
                <a:solidFill>
                  <a:schemeClr val="tx2"/>
                </a:solidFill>
              </a:rPr>
              <a:t> </a:t>
            </a:r>
            <a:r>
              <a:rPr lang="fr-FR" sz="3200" b="1" dirty="0" err="1">
                <a:solidFill>
                  <a:schemeClr val="tx2"/>
                </a:solidFill>
              </a:rPr>
              <a:t>analysis</a:t>
            </a:r>
            <a:endParaRPr lang="fr-FR" sz="3200" b="1" dirty="0">
              <a:solidFill>
                <a:schemeClr val="tx2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D36C9B2-BECF-4915-950A-E3D13C72A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4269" y="6115615"/>
            <a:ext cx="1733792" cy="66684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DCC2EC6-8D19-40B2-A8FD-59FDB0A1C273}"/>
              </a:ext>
            </a:extLst>
          </p:cNvPr>
          <p:cNvSpPr txBox="1"/>
          <p:nvPr/>
        </p:nvSpPr>
        <p:spPr>
          <a:xfrm>
            <a:off x="83939" y="6413126"/>
            <a:ext cx="3917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Palatino Linotype" panose="02040502050505030304" pitchFamily="18" charset="0"/>
              </a:rPr>
              <a:t>Olivier Brunet – 24/07/2019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EAB85B6-9547-41AD-9B2E-954B00A069F0}"/>
              </a:ext>
            </a:extLst>
          </p:cNvPr>
          <p:cNvSpPr txBox="1"/>
          <p:nvPr/>
        </p:nvSpPr>
        <p:spPr>
          <a:xfrm>
            <a:off x="866275" y="936010"/>
            <a:ext cx="52297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>
                <a:latin typeface="Palatino Linotype" panose="02040502050505030304" pitchFamily="18" charset="0"/>
              </a:rPr>
              <a:t>Distribution de la cible</a:t>
            </a:r>
          </a:p>
          <a:p>
            <a:r>
              <a:rPr lang="fr-FR" sz="3000" dirty="0">
                <a:latin typeface="Palatino Linotype" panose="02040502050505030304" pitchFamily="18" charset="0"/>
              </a:rPr>
              <a:t>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553DC64-5C60-45CC-88F8-5081E175D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9852" y="1704475"/>
            <a:ext cx="7475622" cy="431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4528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 descr="élément décoratif"/>
          <p:cNvSpPr>
            <a:spLocks noGrp="1"/>
          </p:cNvSpPr>
          <p:nvPr>
            <p:ph type="title"/>
          </p:nvPr>
        </p:nvSpPr>
        <p:spPr>
          <a:xfrm>
            <a:off x="262418" y="183873"/>
            <a:ext cx="10131425" cy="480424"/>
          </a:xfrm>
        </p:spPr>
        <p:txBody>
          <a:bodyPr rtlCol="0">
            <a:noAutofit/>
          </a:bodyPr>
          <a:lstStyle/>
          <a:p>
            <a:pPr rtl="0"/>
            <a:r>
              <a:rPr lang="fr-FR" sz="3200" b="1" dirty="0">
                <a:solidFill>
                  <a:schemeClr val="tx2"/>
                </a:solidFill>
              </a:rPr>
              <a:t>2. </a:t>
            </a:r>
            <a:r>
              <a:rPr lang="fr-FR" sz="3200" b="1" dirty="0" err="1">
                <a:solidFill>
                  <a:schemeClr val="tx2"/>
                </a:solidFill>
              </a:rPr>
              <a:t>Exploratory</a:t>
            </a:r>
            <a:r>
              <a:rPr lang="fr-FR" sz="3200" b="1" dirty="0">
                <a:solidFill>
                  <a:schemeClr val="tx2"/>
                </a:solidFill>
              </a:rPr>
              <a:t> </a:t>
            </a:r>
            <a:r>
              <a:rPr lang="fr-FR" sz="3200" b="1" dirty="0" err="1">
                <a:solidFill>
                  <a:schemeClr val="tx2"/>
                </a:solidFill>
              </a:rPr>
              <a:t>analysis</a:t>
            </a:r>
            <a:endParaRPr lang="fr-FR" sz="3200" b="1" dirty="0">
              <a:solidFill>
                <a:schemeClr val="tx2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D36C9B2-BECF-4915-950A-E3D13C72A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4269" y="6115615"/>
            <a:ext cx="1733792" cy="66684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DCC2EC6-8D19-40B2-A8FD-59FDB0A1C273}"/>
              </a:ext>
            </a:extLst>
          </p:cNvPr>
          <p:cNvSpPr txBox="1"/>
          <p:nvPr/>
        </p:nvSpPr>
        <p:spPr>
          <a:xfrm>
            <a:off x="83939" y="6413126"/>
            <a:ext cx="3917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Palatino Linotype" panose="02040502050505030304" pitchFamily="18" charset="0"/>
              </a:rPr>
              <a:t>Olivier Brunet – 24/07/2019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EAB85B6-9547-41AD-9B2E-954B00A069F0}"/>
              </a:ext>
            </a:extLst>
          </p:cNvPr>
          <p:cNvSpPr txBox="1"/>
          <p:nvPr/>
        </p:nvSpPr>
        <p:spPr>
          <a:xfrm>
            <a:off x="262418" y="963417"/>
            <a:ext cx="103413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>
                <a:latin typeface="Palatino Linotype" panose="02040502050505030304" pitchFamily="18" charset="0"/>
              </a:rPr>
              <a:t>Nbre de vélos loués selon les heures</a:t>
            </a:r>
          </a:p>
          <a:p>
            <a:r>
              <a:rPr lang="fr-FR" sz="3000" dirty="0">
                <a:latin typeface="Palatino Linotype" panose="02040502050505030304" pitchFamily="18" charset="0"/>
              </a:rPr>
              <a:t>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BD62720-31C4-433D-B86D-5E47C4801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526" y="1563233"/>
            <a:ext cx="8117268" cy="419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5431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 descr="élément décoratif"/>
          <p:cNvSpPr>
            <a:spLocks noGrp="1"/>
          </p:cNvSpPr>
          <p:nvPr>
            <p:ph type="title"/>
          </p:nvPr>
        </p:nvSpPr>
        <p:spPr>
          <a:xfrm>
            <a:off x="262418" y="183873"/>
            <a:ext cx="10131425" cy="480424"/>
          </a:xfrm>
        </p:spPr>
        <p:txBody>
          <a:bodyPr rtlCol="0">
            <a:noAutofit/>
          </a:bodyPr>
          <a:lstStyle/>
          <a:p>
            <a:pPr rtl="0"/>
            <a:r>
              <a:rPr lang="fr-FR" sz="3200" b="1" dirty="0">
                <a:solidFill>
                  <a:schemeClr val="tx2"/>
                </a:solidFill>
              </a:rPr>
              <a:t>2. </a:t>
            </a:r>
            <a:r>
              <a:rPr lang="fr-FR" sz="3200" b="1" dirty="0" err="1">
                <a:solidFill>
                  <a:schemeClr val="tx2"/>
                </a:solidFill>
              </a:rPr>
              <a:t>Exploratory</a:t>
            </a:r>
            <a:r>
              <a:rPr lang="fr-FR" sz="3200" b="1" dirty="0">
                <a:solidFill>
                  <a:schemeClr val="tx2"/>
                </a:solidFill>
              </a:rPr>
              <a:t> </a:t>
            </a:r>
            <a:r>
              <a:rPr lang="fr-FR" sz="3200" b="1" dirty="0" err="1">
                <a:solidFill>
                  <a:schemeClr val="tx2"/>
                </a:solidFill>
              </a:rPr>
              <a:t>analysis</a:t>
            </a:r>
            <a:endParaRPr lang="fr-FR" sz="3200" b="1" dirty="0">
              <a:solidFill>
                <a:schemeClr val="tx2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D36C9B2-BECF-4915-950A-E3D13C72A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4269" y="6115615"/>
            <a:ext cx="1733792" cy="66684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DCC2EC6-8D19-40B2-A8FD-59FDB0A1C273}"/>
              </a:ext>
            </a:extLst>
          </p:cNvPr>
          <p:cNvSpPr txBox="1"/>
          <p:nvPr/>
        </p:nvSpPr>
        <p:spPr>
          <a:xfrm>
            <a:off x="83939" y="6413126"/>
            <a:ext cx="3917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Palatino Linotype" panose="02040502050505030304" pitchFamily="18" charset="0"/>
              </a:rPr>
              <a:t>Olivier Brunet – 24/07/2019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EB13166-5C15-4C83-8024-DEC7E8C6B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4668" y="178752"/>
            <a:ext cx="5235816" cy="64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103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 descr="élément décoratif"/>
          <p:cNvSpPr>
            <a:spLocks noGrp="1"/>
          </p:cNvSpPr>
          <p:nvPr>
            <p:ph type="title"/>
          </p:nvPr>
        </p:nvSpPr>
        <p:spPr>
          <a:xfrm>
            <a:off x="262418" y="183873"/>
            <a:ext cx="10131425" cy="480424"/>
          </a:xfrm>
        </p:spPr>
        <p:txBody>
          <a:bodyPr rtlCol="0">
            <a:noAutofit/>
          </a:bodyPr>
          <a:lstStyle/>
          <a:p>
            <a:pPr rtl="0"/>
            <a:r>
              <a:rPr lang="fr-FR" sz="3200" b="1" dirty="0">
                <a:solidFill>
                  <a:schemeClr val="tx2"/>
                </a:solidFill>
              </a:rPr>
              <a:t>2. </a:t>
            </a:r>
            <a:r>
              <a:rPr lang="fr-FR" sz="3200" b="1" dirty="0" err="1">
                <a:solidFill>
                  <a:schemeClr val="tx2"/>
                </a:solidFill>
              </a:rPr>
              <a:t>Exploratory</a:t>
            </a:r>
            <a:r>
              <a:rPr lang="fr-FR" sz="3200" b="1" dirty="0">
                <a:solidFill>
                  <a:schemeClr val="tx2"/>
                </a:solidFill>
              </a:rPr>
              <a:t> </a:t>
            </a:r>
            <a:r>
              <a:rPr lang="fr-FR" sz="3200" b="1" dirty="0" err="1">
                <a:solidFill>
                  <a:schemeClr val="tx2"/>
                </a:solidFill>
              </a:rPr>
              <a:t>analysis</a:t>
            </a:r>
            <a:endParaRPr lang="fr-FR" sz="3200" b="1" dirty="0">
              <a:solidFill>
                <a:schemeClr val="tx2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D36C9B2-BECF-4915-950A-E3D13C72A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4269" y="6115615"/>
            <a:ext cx="1733792" cy="66684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DCC2EC6-8D19-40B2-A8FD-59FDB0A1C273}"/>
              </a:ext>
            </a:extLst>
          </p:cNvPr>
          <p:cNvSpPr txBox="1"/>
          <p:nvPr/>
        </p:nvSpPr>
        <p:spPr>
          <a:xfrm>
            <a:off x="83939" y="6413126"/>
            <a:ext cx="3917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Palatino Linotype" panose="02040502050505030304" pitchFamily="18" charset="0"/>
              </a:rPr>
              <a:t>Olivier Brunet – 24/07/2019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EAB85B6-9547-41AD-9B2E-954B00A069F0}"/>
              </a:ext>
            </a:extLst>
          </p:cNvPr>
          <p:cNvSpPr txBox="1"/>
          <p:nvPr/>
        </p:nvSpPr>
        <p:spPr>
          <a:xfrm>
            <a:off x="1850588" y="1011544"/>
            <a:ext cx="10131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>
                <a:latin typeface="Palatino Linotype" panose="02040502050505030304" pitchFamily="18" charset="0"/>
              </a:rPr>
              <a:t>Corrélations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A697ED7-969F-47FF-B9B8-93C8D60A4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743" y="1733472"/>
            <a:ext cx="5426100" cy="411298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9BBA778-5F6E-49DE-95F4-49A707165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2417" y="1733472"/>
            <a:ext cx="5501117" cy="411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833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 descr="élément décoratif"/>
          <p:cNvSpPr>
            <a:spLocks noGrp="1"/>
          </p:cNvSpPr>
          <p:nvPr>
            <p:ph type="title"/>
          </p:nvPr>
        </p:nvSpPr>
        <p:spPr>
          <a:xfrm>
            <a:off x="262418" y="183873"/>
            <a:ext cx="10131425" cy="480424"/>
          </a:xfrm>
        </p:spPr>
        <p:txBody>
          <a:bodyPr rtlCol="0">
            <a:noAutofit/>
          </a:bodyPr>
          <a:lstStyle/>
          <a:p>
            <a:pPr rtl="0"/>
            <a:r>
              <a:rPr lang="fr-FR" sz="3200" b="1" dirty="0">
                <a:solidFill>
                  <a:schemeClr val="tx2"/>
                </a:solidFill>
              </a:rPr>
              <a:t>3. </a:t>
            </a:r>
            <a:r>
              <a:rPr lang="fr-FR" sz="3200" b="1" dirty="0" err="1">
                <a:solidFill>
                  <a:schemeClr val="tx2"/>
                </a:solidFill>
              </a:rPr>
              <a:t>PREParation</a:t>
            </a:r>
            <a:r>
              <a:rPr lang="fr-FR" sz="3200" b="1" dirty="0">
                <a:solidFill>
                  <a:schemeClr val="tx2"/>
                </a:solidFill>
              </a:rPr>
              <a:t> des données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D36C9B2-BECF-4915-950A-E3D13C72A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4269" y="6115615"/>
            <a:ext cx="1733792" cy="66684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DCC2EC6-8D19-40B2-A8FD-59FDB0A1C273}"/>
              </a:ext>
            </a:extLst>
          </p:cNvPr>
          <p:cNvSpPr txBox="1"/>
          <p:nvPr/>
        </p:nvSpPr>
        <p:spPr>
          <a:xfrm>
            <a:off x="83939" y="6413126"/>
            <a:ext cx="3917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Palatino Linotype" panose="02040502050505030304" pitchFamily="18" charset="0"/>
              </a:rPr>
              <a:t>Olivier Brunet – 24/07/2019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19CE080-F269-4AE0-9A06-654576033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347" y="954771"/>
            <a:ext cx="10331116" cy="368968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AEAD354-0AE7-4589-A7FE-F569E88EA3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347" y="5101389"/>
            <a:ext cx="10506821" cy="124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649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104438_TF56610394" id="{BB707FC7-CBFA-451A-B33C-50B9D941353A}" vid="{6FA0A349-9947-45EF-8255-E92CF1002EB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0" ma:contentTypeDescription="Create a new document." ma:contentTypeScope="" ma:versionID="e39e7e9e36de66d473ce04bb4ab2dbb8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dc5994665da46609c24125788630d8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629D47E-B95A-4B0E-A9AB-A63E4C038A2C}">
  <ds:schemaRefs>
    <ds:schemaRef ds:uri="http://schemas.microsoft.com/office/2006/documentManagement/types"/>
    <ds:schemaRef ds:uri="http://purl.org/dc/terms/"/>
    <ds:schemaRef ds:uri="http://purl.org/dc/elements/1.1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83DCE94-57BA-4A16-A523-31294EE4F14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E72A78-A220-4105-9D96-D17E6B611B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Organigramme à code couleurs</Template>
  <TotalTime>0</TotalTime>
  <Words>304</Words>
  <Application>Microsoft Office PowerPoint</Application>
  <PresentationFormat>Grand écran</PresentationFormat>
  <Paragraphs>55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Palatino Linotype</vt:lpstr>
      <vt:lpstr>Céleste</vt:lpstr>
      <vt:lpstr>Organigramme</vt:lpstr>
      <vt:lpstr>1. INtroduction</vt:lpstr>
      <vt:lpstr>1. INtroduction</vt:lpstr>
      <vt:lpstr>2. Exploratory analysis</vt:lpstr>
      <vt:lpstr>2. Exploratory analysis</vt:lpstr>
      <vt:lpstr>2. Exploratory analysis</vt:lpstr>
      <vt:lpstr>2. Exploratory analysis</vt:lpstr>
      <vt:lpstr>2. Exploratory analysis</vt:lpstr>
      <vt:lpstr>3. PREParation des données</vt:lpstr>
      <vt:lpstr>4. Entrainement des modeles et résultats</vt:lpstr>
      <vt:lpstr>4. Entrainement des modeles et résultats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2019-07-18T08:01:06Z</dcterms:created>
  <dcterms:modified xsi:type="dcterms:W3CDTF">2019-07-24T09:29:05Z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