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6858000" cy="9144000"/>
  <p:defaultText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6652"/>
    <a:srgbClr val="9B8269"/>
    <a:srgbClr val="A38C75"/>
    <a:srgbClr val="FEF6F0"/>
    <a:srgbClr val="836D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5" d="100"/>
          <a:sy n="25" d="100"/>
        </p:scale>
        <p:origin x="-1554" y="3600"/>
      </p:cViewPr>
      <p:guideLst>
        <p:guide orient="horz" pos="13479"/>
        <p:guide pos="9533"/>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13293961"/>
            <a:ext cx="25727184" cy="917302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0091" y="24250068"/>
            <a:ext cx="21187093" cy="10936305"/>
          </a:xfrm>
        </p:spPr>
        <p:txBody>
          <a:bodyPr/>
          <a:lstStyle>
            <a:lvl1pPr marL="0" indent="0" algn="ctr">
              <a:buNone/>
              <a:defRPr>
                <a:solidFill>
                  <a:schemeClr val="tx1">
                    <a:tint val="75000"/>
                  </a:schemeClr>
                </a:solidFill>
              </a:defRPr>
            </a:lvl1pPr>
            <a:lvl2pPr marL="2087215" indent="0" algn="ctr">
              <a:buNone/>
              <a:defRPr>
                <a:solidFill>
                  <a:schemeClr val="tx1">
                    <a:tint val="75000"/>
                  </a:schemeClr>
                </a:solidFill>
              </a:defRPr>
            </a:lvl2pPr>
            <a:lvl3pPr marL="4174431" indent="0" algn="ctr">
              <a:buNone/>
              <a:defRPr>
                <a:solidFill>
                  <a:schemeClr val="tx1">
                    <a:tint val="75000"/>
                  </a:schemeClr>
                </a:solidFill>
              </a:defRPr>
            </a:lvl3pPr>
            <a:lvl4pPr marL="6261645" indent="0" algn="ctr">
              <a:buNone/>
              <a:defRPr>
                <a:solidFill>
                  <a:schemeClr val="tx1">
                    <a:tint val="75000"/>
                  </a:schemeClr>
                </a:solidFill>
              </a:defRPr>
            </a:lvl4pPr>
            <a:lvl5pPr marL="8348860" indent="0" algn="ctr">
              <a:buNone/>
              <a:defRPr>
                <a:solidFill>
                  <a:schemeClr val="tx1">
                    <a:tint val="75000"/>
                  </a:schemeClr>
                </a:solidFill>
              </a:defRPr>
            </a:lvl5pPr>
            <a:lvl6pPr marL="10436076" indent="0" algn="ctr">
              <a:buNone/>
              <a:defRPr>
                <a:solidFill>
                  <a:schemeClr val="tx1">
                    <a:tint val="75000"/>
                  </a:schemeClr>
                </a:solidFill>
              </a:defRPr>
            </a:lvl6pPr>
            <a:lvl7pPr marL="12523291" indent="0" algn="ctr">
              <a:buNone/>
              <a:defRPr>
                <a:solidFill>
                  <a:schemeClr val="tx1">
                    <a:tint val="75000"/>
                  </a:schemeClr>
                </a:solidFill>
              </a:defRPr>
            </a:lvl7pPr>
            <a:lvl8pPr marL="14610504" indent="0" algn="ctr">
              <a:buNone/>
              <a:defRPr>
                <a:solidFill>
                  <a:schemeClr val="tx1">
                    <a:tint val="75000"/>
                  </a:schemeClr>
                </a:solidFill>
              </a:defRPr>
            </a:lvl8pPr>
            <a:lvl9pPr marL="166977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6038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19044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7830" y="2288308"/>
            <a:ext cx="5107604" cy="4867844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5027" y="2288308"/>
            <a:ext cx="14818355" cy="4867844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09175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7804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3"/>
            <a:ext cx="25727184" cy="8499411"/>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7" y="18138030"/>
            <a:ext cx="25727184" cy="9361235"/>
          </a:xfrm>
        </p:spPr>
        <p:txBody>
          <a:bodyPr anchor="b"/>
          <a:lstStyle>
            <a:lvl1pPr marL="0" indent="0">
              <a:buNone/>
              <a:defRPr sz="9200">
                <a:solidFill>
                  <a:schemeClr val="tx1">
                    <a:tint val="75000"/>
                  </a:schemeClr>
                </a:solidFill>
              </a:defRPr>
            </a:lvl1pPr>
            <a:lvl2pPr marL="2087215" indent="0">
              <a:buNone/>
              <a:defRPr sz="8100">
                <a:solidFill>
                  <a:schemeClr val="tx1">
                    <a:tint val="75000"/>
                  </a:schemeClr>
                </a:solidFill>
              </a:defRPr>
            </a:lvl2pPr>
            <a:lvl3pPr marL="4174431" indent="0">
              <a:buNone/>
              <a:defRPr sz="7300">
                <a:solidFill>
                  <a:schemeClr val="tx1">
                    <a:tint val="75000"/>
                  </a:schemeClr>
                </a:solidFill>
              </a:defRPr>
            </a:lvl3pPr>
            <a:lvl4pPr marL="6261645" indent="0">
              <a:buNone/>
              <a:defRPr sz="6400">
                <a:solidFill>
                  <a:schemeClr val="tx1">
                    <a:tint val="75000"/>
                  </a:schemeClr>
                </a:solidFill>
              </a:defRPr>
            </a:lvl4pPr>
            <a:lvl5pPr marL="8348860" indent="0">
              <a:buNone/>
              <a:defRPr sz="6400">
                <a:solidFill>
                  <a:schemeClr val="tx1">
                    <a:tint val="75000"/>
                  </a:schemeClr>
                </a:solidFill>
              </a:defRPr>
            </a:lvl5pPr>
            <a:lvl6pPr marL="10436076" indent="0">
              <a:buNone/>
              <a:defRPr sz="6400">
                <a:solidFill>
                  <a:schemeClr val="tx1">
                    <a:tint val="75000"/>
                  </a:schemeClr>
                </a:solidFill>
              </a:defRPr>
            </a:lvl6pPr>
            <a:lvl7pPr marL="12523291" indent="0">
              <a:buNone/>
              <a:defRPr sz="6400">
                <a:solidFill>
                  <a:schemeClr val="tx1">
                    <a:tint val="75000"/>
                  </a:schemeClr>
                </a:solidFill>
              </a:defRPr>
            </a:lvl7pPr>
            <a:lvl8pPr marL="14610504" indent="0">
              <a:buNone/>
              <a:defRPr sz="6400">
                <a:solidFill>
                  <a:schemeClr val="tx1">
                    <a:tint val="75000"/>
                  </a:schemeClr>
                </a:solidFill>
              </a:defRPr>
            </a:lvl8pPr>
            <a:lvl9pPr marL="1669772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E72DE2-AD54-445F-BDF3-6E766A2209E8}" type="datetimeFigureOut">
              <a:rPr lang="en-US" smtClean="0"/>
              <a:pPr/>
              <a:t>12/5/2013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20307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35025"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602457" y="13313766"/>
            <a:ext cx="9962978" cy="37652991"/>
          </a:xfrm>
        </p:spPr>
        <p:txBody>
          <a:bodyPr/>
          <a:lstStyle>
            <a:lvl1pPr>
              <a:defRPr sz="12700"/>
            </a:lvl1pPr>
            <a:lvl2pPr>
              <a:defRPr sz="10900"/>
            </a:lvl2pPr>
            <a:lvl3pPr>
              <a:defRPr sz="92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382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4"/>
            <a:ext cx="27240548"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368" y="9579176"/>
            <a:ext cx="13373303"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368" y="13571321"/>
            <a:ext cx="13373303"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360" y="9579176"/>
            <a:ext cx="13378555" cy="3992145"/>
          </a:xfrm>
        </p:spPr>
        <p:txBody>
          <a:bodyPr anchor="b"/>
          <a:lstStyle>
            <a:lvl1pPr marL="0" indent="0">
              <a:buNone/>
              <a:defRPr sz="10900" b="1"/>
            </a:lvl1pPr>
            <a:lvl2pPr marL="2087215" indent="0">
              <a:buNone/>
              <a:defRPr sz="9200" b="1"/>
            </a:lvl2pPr>
            <a:lvl3pPr marL="4174431" indent="0">
              <a:buNone/>
              <a:defRPr sz="8100" b="1"/>
            </a:lvl3pPr>
            <a:lvl4pPr marL="6261645" indent="0">
              <a:buNone/>
              <a:defRPr sz="7300" b="1"/>
            </a:lvl4pPr>
            <a:lvl5pPr marL="8348860" indent="0">
              <a:buNone/>
              <a:defRPr sz="7300" b="1"/>
            </a:lvl5pPr>
            <a:lvl6pPr marL="10436076" indent="0">
              <a:buNone/>
              <a:defRPr sz="7300" b="1"/>
            </a:lvl6pPr>
            <a:lvl7pPr marL="12523291" indent="0">
              <a:buNone/>
              <a:defRPr sz="7300" b="1"/>
            </a:lvl7pPr>
            <a:lvl8pPr marL="14610504" indent="0">
              <a:buNone/>
              <a:defRPr sz="7300" b="1"/>
            </a:lvl8pPr>
            <a:lvl9pPr marL="16697720"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5360" y="13571321"/>
            <a:ext cx="13378555" cy="24656220"/>
          </a:xfrm>
        </p:spPr>
        <p:txBody>
          <a:bodyPr/>
          <a:lstStyle>
            <a:lvl1pPr>
              <a:defRPr sz="10900"/>
            </a:lvl1pPr>
            <a:lvl2pPr>
              <a:defRPr sz="9200"/>
            </a:lvl2pPr>
            <a:lvl3pPr>
              <a:defRPr sz="81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E72DE2-AD54-445F-BDF3-6E766A2209E8}" type="datetimeFigureOut">
              <a:rPr lang="en-US" smtClean="0"/>
              <a:pPr/>
              <a:t>12/5/2013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3046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E72DE2-AD54-445F-BDF3-6E766A2209E8}" type="datetimeFigureOut">
              <a:rPr lang="en-US" smtClean="0"/>
              <a:pPr/>
              <a:t>12/5/2013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817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72DE2-AD54-445F-BDF3-6E766A2209E8}" type="datetimeFigureOut">
              <a:rPr lang="en-US" smtClean="0"/>
              <a:pPr/>
              <a:t>12/5/2013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201621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8"/>
            <a:ext cx="9957726" cy="7251246"/>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33665" y="1703849"/>
            <a:ext cx="16920249" cy="36523698"/>
          </a:xfrm>
        </p:spPr>
        <p:txBody>
          <a:bodyPr/>
          <a:lstStyle>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366" y="8955095"/>
            <a:ext cx="9957726" cy="29272452"/>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195510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8" y="29955970"/>
            <a:ext cx="18160365" cy="3536473"/>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32598" y="3823743"/>
            <a:ext cx="18160365" cy="25676543"/>
          </a:xfrm>
        </p:spPr>
        <p:txBody>
          <a:bodyPr/>
          <a:lstStyle>
            <a:lvl1pPr marL="0" indent="0">
              <a:buNone/>
              <a:defRPr sz="14600"/>
            </a:lvl1pPr>
            <a:lvl2pPr marL="2087215" indent="0">
              <a:buNone/>
              <a:defRPr sz="12700"/>
            </a:lvl2pPr>
            <a:lvl3pPr marL="4174431" indent="0">
              <a:buNone/>
              <a:defRPr sz="10900"/>
            </a:lvl3pPr>
            <a:lvl4pPr marL="6261645" indent="0">
              <a:buNone/>
              <a:defRPr sz="9200"/>
            </a:lvl4pPr>
            <a:lvl5pPr marL="8348860" indent="0">
              <a:buNone/>
              <a:defRPr sz="9200"/>
            </a:lvl5pPr>
            <a:lvl6pPr marL="10436076" indent="0">
              <a:buNone/>
              <a:defRPr sz="9200"/>
            </a:lvl6pPr>
            <a:lvl7pPr marL="12523291" indent="0">
              <a:buNone/>
              <a:defRPr sz="9200"/>
            </a:lvl7pPr>
            <a:lvl8pPr marL="14610504" indent="0">
              <a:buNone/>
              <a:defRPr sz="9200"/>
            </a:lvl8pPr>
            <a:lvl9pPr marL="16697720" indent="0">
              <a:buNone/>
              <a:defRPr sz="9200"/>
            </a:lvl9pPr>
          </a:lstStyle>
          <a:p>
            <a:endParaRPr lang="en-US"/>
          </a:p>
        </p:txBody>
      </p:sp>
      <p:sp>
        <p:nvSpPr>
          <p:cNvPr id="4" name="Text Placeholder 3"/>
          <p:cNvSpPr>
            <a:spLocks noGrp="1"/>
          </p:cNvSpPr>
          <p:nvPr>
            <p:ph type="body" sz="half" idx="2"/>
          </p:nvPr>
        </p:nvSpPr>
        <p:spPr>
          <a:xfrm>
            <a:off x="5932598" y="33492443"/>
            <a:ext cx="18160365" cy="5022374"/>
          </a:xfrm>
        </p:spPr>
        <p:txBody>
          <a:bodyPr/>
          <a:lstStyle>
            <a:lvl1pPr marL="0" indent="0">
              <a:buNone/>
              <a:defRPr sz="6400"/>
            </a:lvl1pPr>
            <a:lvl2pPr marL="2087215" indent="0">
              <a:buNone/>
              <a:defRPr sz="5400"/>
            </a:lvl2pPr>
            <a:lvl3pPr marL="4174431" indent="0">
              <a:buNone/>
              <a:defRPr sz="4600"/>
            </a:lvl3pPr>
            <a:lvl4pPr marL="6261645" indent="0">
              <a:buNone/>
              <a:defRPr sz="4100"/>
            </a:lvl4pPr>
            <a:lvl5pPr marL="8348860" indent="0">
              <a:buNone/>
              <a:defRPr sz="4100"/>
            </a:lvl5pPr>
            <a:lvl6pPr marL="10436076" indent="0">
              <a:buNone/>
              <a:defRPr sz="4100"/>
            </a:lvl6pPr>
            <a:lvl7pPr marL="12523291" indent="0">
              <a:buNone/>
              <a:defRPr sz="4100"/>
            </a:lvl7pPr>
            <a:lvl8pPr marL="14610504" indent="0">
              <a:buNone/>
              <a:defRPr sz="4100"/>
            </a:lvl8pPr>
            <a:lvl9pPr marL="16697720"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E72DE2-AD54-445F-BDF3-6E766A2209E8}" type="datetimeFigureOut">
              <a:rPr lang="en-US" smtClean="0"/>
              <a:pPr/>
              <a:t>12/5/2013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7EAB-BFD0-4A9F-BAEB-4E62E394700E}" type="slidenum">
              <a:rPr lang="en-US" smtClean="0"/>
              <a:pPr/>
              <a:t>‹#›</a:t>
            </a:fld>
            <a:endParaRPr lang="en-US"/>
          </a:p>
        </p:txBody>
      </p:sp>
    </p:spTree>
    <p:extLst>
      <p:ext uri="{BB962C8B-B14F-4D97-AF65-F5344CB8AC3E}">
        <p14:creationId xmlns:p14="http://schemas.microsoft.com/office/powerpoint/2010/main" val="386266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43" tIns="208721" rIns="417443" bIns="2087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364" y="9985329"/>
            <a:ext cx="27240548" cy="28242219"/>
          </a:xfrm>
          <a:prstGeom prst="rect">
            <a:avLst/>
          </a:prstGeom>
        </p:spPr>
        <p:txBody>
          <a:bodyPr vert="horz" lIns="417443" tIns="208721" rIns="417443" bIns="2087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364" y="39663925"/>
            <a:ext cx="7062364" cy="2278396"/>
          </a:xfrm>
          <a:prstGeom prst="rect">
            <a:avLst/>
          </a:prstGeom>
        </p:spPr>
        <p:txBody>
          <a:bodyPr vert="horz" lIns="417443" tIns="208721" rIns="417443" bIns="208721" rtlCol="0" anchor="ctr"/>
          <a:lstStyle>
            <a:lvl1pPr algn="l">
              <a:defRPr sz="5400">
                <a:solidFill>
                  <a:schemeClr val="tx1">
                    <a:tint val="75000"/>
                  </a:schemeClr>
                </a:solidFill>
              </a:defRPr>
            </a:lvl1pPr>
          </a:lstStyle>
          <a:p>
            <a:fld id="{24E72DE2-AD54-445F-BDF3-6E766A2209E8}" type="datetimeFigureOut">
              <a:rPr lang="en-US" smtClean="0"/>
              <a:pPr/>
              <a:t>12/5/2013</a:t>
            </a:fld>
            <a:endParaRPr lang="en-US"/>
          </a:p>
        </p:txBody>
      </p:sp>
      <p:sp>
        <p:nvSpPr>
          <p:cNvPr id="5" name="Footer Placeholder 4"/>
          <p:cNvSpPr>
            <a:spLocks noGrp="1"/>
          </p:cNvSpPr>
          <p:nvPr>
            <p:ph type="ftr" sz="quarter" idx="3"/>
          </p:nvPr>
        </p:nvSpPr>
        <p:spPr>
          <a:xfrm>
            <a:off x="10341319" y="39663925"/>
            <a:ext cx="9584637" cy="2278396"/>
          </a:xfrm>
          <a:prstGeom prst="rect">
            <a:avLst/>
          </a:prstGeom>
        </p:spPr>
        <p:txBody>
          <a:bodyPr vert="horz" lIns="417443" tIns="208721" rIns="417443" bIns="208721"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5"/>
            <a:ext cx="7062364" cy="2278396"/>
          </a:xfrm>
          <a:prstGeom prst="rect">
            <a:avLst/>
          </a:prstGeom>
        </p:spPr>
        <p:txBody>
          <a:bodyPr vert="horz" lIns="417443" tIns="208721" rIns="417443" bIns="208721" rtlCol="0" anchor="ctr"/>
          <a:lstStyle>
            <a:lvl1pPr algn="r">
              <a:defRPr sz="5400">
                <a:solidFill>
                  <a:schemeClr val="tx1">
                    <a:tint val="75000"/>
                  </a:schemeClr>
                </a:solidFill>
              </a:defRPr>
            </a:lvl1pPr>
          </a:lstStyle>
          <a:p>
            <a:fld id="{10FE7EAB-BFD0-4A9F-BAEB-4E62E394700E}" type="slidenum">
              <a:rPr lang="en-US" smtClean="0"/>
              <a:pPr/>
              <a:t>‹#›</a:t>
            </a:fld>
            <a:endParaRPr lang="en-US"/>
          </a:p>
        </p:txBody>
      </p:sp>
    </p:spTree>
    <p:extLst>
      <p:ext uri="{BB962C8B-B14F-4D97-AF65-F5344CB8AC3E}">
        <p14:creationId xmlns:p14="http://schemas.microsoft.com/office/powerpoint/2010/main" val="314286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431" rtl="0" eaLnBrk="1" latinLnBrk="0" hangingPunct="1">
        <a:spcBef>
          <a:spcPct val="0"/>
        </a:spcBef>
        <a:buNone/>
        <a:defRPr sz="20100" kern="1200">
          <a:solidFill>
            <a:schemeClr val="tx1"/>
          </a:solidFill>
          <a:latin typeface="+mj-lt"/>
          <a:ea typeface="+mj-ea"/>
          <a:cs typeface="+mj-cs"/>
        </a:defRPr>
      </a:lvl1pPr>
    </p:titleStyle>
    <p:bodyStyle>
      <a:lvl1pPr marL="1565411" indent="-1565411" algn="l" defTabSz="4174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1723" indent="-1304510" algn="l" defTabSz="4174431"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18038" indent="-1043607" algn="l" defTabSz="4174431"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5253"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4pPr>
      <a:lvl5pPr marL="939246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5pPr>
      <a:lvl6pPr marL="1147968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6pPr>
      <a:lvl7pPr marL="1356689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7pPr>
      <a:lvl8pPr marL="15654112"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8pPr>
      <a:lvl9pPr marL="17741327" indent="-1043607" algn="l" defTabSz="4174431"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9pPr>
    </p:bodyStyle>
    <p:otherStyle>
      <a:defPPr>
        <a:defRPr lang="en-US"/>
      </a:defPPr>
      <a:lvl1pPr marL="0" algn="l" defTabSz="4174431" rtl="0" eaLnBrk="1" latinLnBrk="0" hangingPunct="1">
        <a:defRPr sz="8100" kern="1200">
          <a:solidFill>
            <a:schemeClr val="tx1"/>
          </a:solidFill>
          <a:latin typeface="+mn-lt"/>
          <a:ea typeface="+mn-ea"/>
          <a:cs typeface="+mn-cs"/>
        </a:defRPr>
      </a:lvl1pPr>
      <a:lvl2pPr marL="2087215" algn="l" defTabSz="4174431" rtl="0" eaLnBrk="1" latinLnBrk="0" hangingPunct="1">
        <a:defRPr sz="8100" kern="1200">
          <a:solidFill>
            <a:schemeClr val="tx1"/>
          </a:solidFill>
          <a:latin typeface="+mn-lt"/>
          <a:ea typeface="+mn-ea"/>
          <a:cs typeface="+mn-cs"/>
        </a:defRPr>
      </a:lvl2pPr>
      <a:lvl3pPr marL="4174431" algn="l" defTabSz="4174431" rtl="0" eaLnBrk="1" latinLnBrk="0" hangingPunct="1">
        <a:defRPr sz="8100" kern="1200">
          <a:solidFill>
            <a:schemeClr val="tx1"/>
          </a:solidFill>
          <a:latin typeface="+mn-lt"/>
          <a:ea typeface="+mn-ea"/>
          <a:cs typeface="+mn-cs"/>
        </a:defRPr>
      </a:lvl3pPr>
      <a:lvl4pPr marL="6261645" algn="l" defTabSz="4174431" rtl="0" eaLnBrk="1" latinLnBrk="0" hangingPunct="1">
        <a:defRPr sz="8100" kern="1200">
          <a:solidFill>
            <a:schemeClr val="tx1"/>
          </a:solidFill>
          <a:latin typeface="+mn-lt"/>
          <a:ea typeface="+mn-ea"/>
          <a:cs typeface="+mn-cs"/>
        </a:defRPr>
      </a:lvl4pPr>
      <a:lvl5pPr marL="8348860" algn="l" defTabSz="4174431" rtl="0" eaLnBrk="1" latinLnBrk="0" hangingPunct="1">
        <a:defRPr sz="8100" kern="1200">
          <a:solidFill>
            <a:schemeClr val="tx1"/>
          </a:solidFill>
          <a:latin typeface="+mn-lt"/>
          <a:ea typeface="+mn-ea"/>
          <a:cs typeface="+mn-cs"/>
        </a:defRPr>
      </a:lvl5pPr>
      <a:lvl6pPr marL="10436076" algn="l" defTabSz="4174431" rtl="0" eaLnBrk="1" latinLnBrk="0" hangingPunct="1">
        <a:defRPr sz="8100" kern="1200">
          <a:solidFill>
            <a:schemeClr val="tx1"/>
          </a:solidFill>
          <a:latin typeface="+mn-lt"/>
          <a:ea typeface="+mn-ea"/>
          <a:cs typeface="+mn-cs"/>
        </a:defRPr>
      </a:lvl6pPr>
      <a:lvl7pPr marL="12523291" algn="l" defTabSz="4174431" rtl="0" eaLnBrk="1" latinLnBrk="0" hangingPunct="1">
        <a:defRPr sz="8100" kern="1200">
          <a:solidFill>
            <a:schemeClr val="tx1"/>
          </a:solidFill>
          <a:latin typeface="+mn-lt"/>
          <a:ea typeface="+mn-ea"/>
          <a:cs typeface="+mn-cs"/>
        </a:defRPr>
      </a:lvl7pPr>
      <a:lvl8pPr marL="14610504" algn="l" defTabSz="4174431" rtl="0" eaLnBrk="1" latinLnBrk="0" hangingPunct="1">
        <a:defRPr sz="8100" kern="1200">
          <a:solidFill>
            <a:schemeClr val="tx1"/>
          </a:solidFill>
          <a:latin typeface="+mn-lt"/>
          <a:ea typeface="+mn-ea"/>
          <a:cs typeface="+mn-cs"/>
        </a:defRPr>
      </a:lvl8pPr>
      <a:lvl9pPr marL="16697720" algn="l" defTabSz="4174431"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0267275" cy="50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112159" y="891547"/>
            <a:ext cx="26608827" cy="2903983"/>
          </a:xfrm>
          <a:prstGeom prst="rect">
            <a:avLst/>
          </a:prstGeom>
          <a:noFill/>
        </p:spPr>
        <p:txBody>
          <a:bodyPr wrap="square" lIns="86978" tIns="43489" rIns="86978" bIns="43489">
            <a:spAutoFit/>
          </a:bodyPr>
          <a:lstStyle/>
          <a:p>
            <a:pPr algn="ctr"/>
            <a:r>
              <a:rPr lang="en-US" sz="17100" b="1" dirty="0" smtClean="0">
                <a:ln w="900" cmpd="sng">
                  <a:solidFill>
                    <a:schemeClr val="bg2">
                      <a:lumMod val="25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rPr>
              <a:t>  	         </a:t>
            </a:r>
            <a:r>
              <a:rPr lang="en-US" sz="17100" b="1" dirty="0" smtClean="0">
                <a:ln w="900" cmpd="sng">
                  <a:solidFill>
                    <a:schemeClr val="tx1">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rPr>
              <a:t>Flight Quest (ID 36)</a:t>
            </a:r>
          </a:p>
          <a:p>
            <a:pPr algn="ctr"/>
            <a:endParaRPr lang="en-US" sz="1100" b="1" dirty="0">
              <a:ln w="900" cmpd="sng">
                <a:solidFill>
                  <a:schemeClr val="bg2">
                    <a:lumMod val="25000"/>
                    <a:alpha val="55000"/>
                  </a:schemeClr>
                </a:solidFill>
                <a:prstDash val="solid"/>
              </a:ln>
              <a:solidFill>
                <a:schemeClr val="bg2">
                  <a:lumMod val="75000"/>
                </a:schemeClr>
              </a:solidFill>
              <a:effectLst>
                <a:innerShdw blurRad="101600" dist="76200" dir="5400000">
                  <a:schemeClr val="accent1">
                    <a:satMod val="190000"/>
                    <a:tint val="100000"/>
                    <a:alpha val="74000"/>
                  </a:schemeClr>
                </a:innerShdw>
              </a:effectLst>
            </a:endParaRPr>
          </a:p>
        </p:txBody>
      </p:sp>
      <p:sp>
        <p:nvSpPr>
          <p:cNvPr id="7" name="Rounded Rectangle 6"/>
          <p:cNvSpPr/>
          <p:nvPr/>
        </p:nvSpPr>
        <p:spPr>
          <a:xfrm>
            <a:off x="840758"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What is it?</a:t>
            </a:r>
            <a:endParaRPr lang="en-US" b="1" dirty="0">
              <a:solidFill>
                <a:srgbClr val="7A6652"/>
              </a:solidFill>
              <a:latin typeface="Arial" panose="020B0604020202020204" pitchFamily="34" charset="0"/>
              <a:cs typeface="Arial" panose="020B0604020202020204" pitchFamily="34" charset="0"/>
            </a:endParaRPr>
          </a:p>
        </p:txBody>
      </p:sp>
      <p:sp>
        <p:nvSpPr>
          <p:cNvPr id="16" name="Rounded Rectangle 15"/>
          <p:cNvSpPr/>
          <p:nvPr/>
        </p:nvSpPr>
        <p:spPr>
          <a:xfrm>
            <a:off x="15974395" y="6240827"/>
            <a:ext cx="13452122"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What’s the plan?</a:t>
            </a:r>
            <a:endParaRPr lang="en-US" b="1" dirty="0">
              <a:solidFill>
                <a:srgbClr val="7A6652"/>
              </a:solidFill>
              <a:latin typeface="Arial" panose="020B0604020202020204" pitchFamily="34" charset="0"/>
              <a:cs typeface="Arial" panose="020B0604020202020204" pitchFamily="34" charset="0"/>
            </a:endParaRPr>
          </a:p>
        </p:txBody>
      </p:sp>
      <p:sp>
        <p:nvSpPr>
          <p:cNvPr id="17" name="Rounded Rectangle 16"/>
          <p:cNvSpPr/>
          <p:nvPr/>
        </p:nvSpPr>
        <p:spPr>
          <a:xfrm>
            <a:off x="840758" y="25854852"/>
            <a:ext cx="28585760" cy="1783093"/>
          </a:xfrm>
          <a:prstGeom prst="roundRect">
            <a:avLst/>
          </a:prstGeom>
          <a:ln>
            <a:solidFill>
              <a:schemeClr val="accent6">
                <a:lumMod val="20000"/>
                <a:lumOff val="80000"/>
              </a:schemeClr>
            </a:solidFill>
          </a:ln>
        </p:spPr>
        <p:style>
          <a:lnRef idx="1">
            <a:schemeClr val="accent6"/>
          </a:lnRef>
          <a:fillRef idx="2">
            <a:schemeClr val="accent6"/>
          </a:fillRef>
          <a:effectRef idx="1">
            <a:schemeClr val="accent6"/>
          </a:effectRef>
          <a:fontRef idx="minor">
            <a:schemeClr val="dk1"/>
          </a:fontRef>
        </p:style>
        <p:txBody>
          <a:bodyPr lIns="86978" tIns="43489" rIns="86978" bIns="43489" rtlCol="0" anchor="ctr"/>
          <a:lstStyle/>
          <a:p>
            <a:pPr algn="ctr"/>
            <a:r>
              <a:rPr lang="en-US" b="1" dirty="0" smtClean="0">
                <a:solidFill>
                  <a:srgbClr val="7A6652"/>
                </a:solidFill>
                <a:latin typeface="Arial" panose="020B0604020202020204" pitchFamily="34" charset="0"/>
                <a:cs typeface="Arial" panose="020B0604020202020204" pitchFamily="34" charset="0"/>
              </a:rPr>
              <a:t>How’d it go?</a:t>
            </a:r>
            <a:endParaRPr lang="en-US" b="1" dirty="0">
              <a:solidFill>
                <a:srgbClr val="7A6652"/>
              </a:solidFill>
              <a:latin typeface="Arial" panose="020B0604020202020204" pitchFamily="34" charset="0"/>
              <a:cs typeface="Arial" panose="020B0604020202020204" pitchFamily="34" charset="0"/>
            </a:endParaRPr>
          </a:p>
        </p:txBody>
      </p:sp>
      <p:sp>
        <p:nvSpPr>
          <p:cNvPr id="11" name="Rectangle 10"/>
          <p:cNvSpPr/>
          <p:nvPr/>
        </p:nvSpPr>
        <p:spPr>
          <a:xfrm>
            <a:off x="840758"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sz="4300" dirty="0"/>
          </a:p>
        </p:txBody>
      </p:sp>
      <p:sp>
        <p:nvSpPr>
          <p:cNvPr id="12" name="Rectangle 11"/>
          <p:cNvSpPr/>
          <p:nvPr/>
        </p:nvSpPr>
        <p:spPr>
          <a:xfrm>
            <a:off x="15974395" y="8915466"/>
            <a:ext cx="13452122" cy="16047839"/>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a:p>
        </p:txBody>
      </p:sp>
      <p:sp>
        <p:nvSpPr>
          <p:cNvPr id="13" name="Rectangle 12"/>
          <p:cNvSpPr/>
          <p:nvPr/>
        </p:nvSpPr>
        <p:spPr>
          <a:xfrm>
            <a:off x="13452122" y="28529492"/>
            <a:ext cx="15974395" cy="11590106"/>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lIns="86978" tIns="43489" rIns="86978" bIns="43489" rtlCol="0" anchor="ctr"/>
          <a:lstStyle/>
          <a:p>
            <a:pPr algn="ctr"/>
            <a:endParaRPr lang="en-US" dirty="0"/>
          </a:p>
        </p:txBody>
      </p:sp>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4837" y="40599519"/>
            <a:ext cx="4396462" cy="1604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40758" y="28529493"/>
            <a:ext cx="28585760" cy="630177"/>
          </a:xfrm>
          <a:prstGeom prst="rect">
            <a:avLst/>
          </a:prstGeom>
          <a:noFill/>
        </p:spPr>
        <p:txBody>
          <a:bodyPr wrap="square" lIns="86978" tIns="43489" rIns="86978" bIns="43489" rtlCol="0">
            <a:spAutoFit/>
          </a:bodyPr>
          <a:lstStyle/>
          <a:p>
            <a:r>
              <a:rPr lang="en-US" sz="3400" dirty="0" smtClean="0"/>
              <a:t>     </a:t>
            </a:r>
            <a:endParaRPr lang="en-US" sz="3400" dirty="0"/>
          </a:p>
        </p:txBody>
      </p:sp>
      <p:graphicFrame>
        <p:nvGraphicFramePr>
          <p:cNvPr id="5" name="Table 4"/>
          <p:cNvGraphicFramePr>
            <a:graphicFrameLocks noGrp="1"/>
          </p:cNvGraphicFramePr>
          <p:nvPr>
            <p:extLst>
              <p:ext uri="{D42A27DB-BD31-4B8C-83A1-F6EECF244321}">
                <p14:modId xmlns:p14="http://schemas.microsoft.com/office/powerpoint/2010/main" val="542667089"/>
              </p:ext>
            </p:extLst>
          </p:nvPr>
        </p:nvGraphicFramePr>
        <p:xfrm>
          <a:off x="840758" y="28529494"/>
          <a:ext cx="12464080" cy="11803279"/>
        </p:xfrm>
        <a:graphic>
          <a:graphicData uri="http://schemas.openxmlformats.org/drawingml/2006/table">
            <a:tbl>
              <a:tblPr firstRow="1" bandRow="1">
                <a:tableStyleId>{2A488322-F2BA-4B5B-9748-0D474271808F}</a:tableStyleId>
              </a:tblPr>
              <a:tblGrid>
                <a:gridCol w="4451457"/>
                <a:gridCol w="4451457"/>
                <a:gridCol w="3561166"/>
              </a:tblGrid>
              <a:tr h="775513">
                <a:tc>
                  <a:txBody>
                    <a:bodyPr/>
                    <a:lstStyle/>
                    <a:p>
                      <a:pPr algn="ctr"/>
                      <a:r>
                        <a:rPr lang="en-US" sz="4300" b="1" dirty="0" smtClean="0">
                          <a:solidFill>
                            <a:schemeClr val="tx1"/>
                          </a:solidFill>
                        </a:rPr>
                        <a:t>Method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Features Used</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solidFill>
                            <a:schemeClr val="tx1"/>
                          </a:solidFill>
                        </a:rPr>
                        <a:t>Cost</a:t>
                      </a:r>
                      <a:endParaRPr lang="en-US" sz="4300" b="1" dirty="0">
                        <a:solidFill>
                          <a:schemeClr val="tx1"/>
                        </a:solidFill>
                      </a:endParaRP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smtClean="0"/>
                        <a:t>Baseline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None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25572.58298</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algn="ctr"/>
                      <a:r>
                        <a:rPr lang="en-US" sz="4300" b="1" dirty="0" smtClean="0"/>
                        <a:t>Gradient boosted naïve</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21634.16113</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288602">
                <a:tc>
                  <a:txBody>
                    <a:bodyPr/>
                    <a:lstStyle/>
                    <a:p>
                      <a:pPr algn="ctr"/>
                      <a:r>
                        <a:rPr lang="en-US" sz="4300" b="1" dirty="0" smtClean="0"/>
                        <a:t>Gradient boosted A*</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18945.93134</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288602">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err="1" smtClean="0"/>
                        <a:t>RandomForest</a:t>
                      </a:r>
                      <a:endParaRPr lang="en-US" sz="4300" b="1" dirty="0"/>
                    </a:p>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A*</a:t>
                      </a:r>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19800.99899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marL="0" marR="0" indent="0" algn="ctr" defTabSz="4174431" rtl="0" eaLnBrk="1" fontAlgn="auto" latinLnBrk="0" hangingPunct="1">
                        <a:lnSpc>
                          <a:spcPct val="100000"/>
                        </a:lnSpc>
                        <a:spcBef>
                          <a:spcPts val="0"/>
                        </a:spcBef>
                        <a:spcAft>
                          <a:spcPts val="0"/>
                        </a:spcAft>
                        <a:buClrTx/>
                        <a:buSzTx/>
                        <a:buFontTx/>
                        <a:buNone/>
                        <a:tabLst/>
                        <a:defRPr/>
                      </a:pPr>
                      <a:r>
                        <a:rPr lang="en-US" sz="4300" b="1" dirty="0" smtClean="0"/>
                        <a:t>Partial </a:t>
                      </a:r>
                      <a:r>
                        <a:rPr lang="en-US" sz="4300" b="1" dirty="0" err="1" smtClean="0"/>
                        <a:t>kNN</a:t>
                      </a:r>
                      <a:endParaRPr lang="en-US" sz="4300" b="1" dirty="0" smtClean="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20201.64102</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r>
                        <a:rPr lang="en-US" sz="4300" b="1" dirty="0" smtClean="0"/>
                        <a:t>Unsmoothed Gradient Boost</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4300" b="1" dirty="0" smtClean="0"/>
                        <a:t>19953.01149</a:t>
                      </a: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1085718">
                <a:tc>
                  <a:txBody>
                    <a:bodyPr/>
                    <a:lstStyle/>
                    <a:p>
                      <a:pPr algn="ctr"/>
                      <a:endParaRPr lang="en-US" sz="4300" b="1"/>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4300" b="1" dirty="0"/>
                    </a:p>
                  </a:txBody>
                  <a:tcPr marL="84076" marR="84076" marT="44577" marB="4457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Box 7"/>
          <p:cNvSpPr txBox="1"/>
          <p:nvPr/>
        </p:nvSpPr>
        <p:spPr>
          <a:xfrm>
            <a:off x="13452122" y="28529492"/>
            <a:ext cx="15974395" cy="3596480"/>
          </a:xfrm>
          <a:prstGeom prst="rect">
            <a:avLst/>
          </a:prstGeom>
          <a:noFill/>
        </p:spPr>
        <p:txBody>
          <a:bodyPr wrap="square" lIns="86978" tIns="43489" rIns="86978" bIns="43489" rtlCol="0">
            <a:spAutoFit/>
          </a:bodyPr>
          <a:lstStyle/>
          <a:p>
            <a:r>
              <a:rPr lang="en-US" sz="3800" dirty="0" smtClean="0">
                <a:latin typeface="Arial" panose="020B0604020202020204" pitchFamily="34" charset="0"/>
                <a:cs typeface="Arial" panose="020B0604020202020204" pitchFamily="34" charset="0"/>
              </a:rPr>
              <a:t>     We were provided a cost calculator that determined the total cost accumulated through by all of the test flights that we found paths for. We ran several solutions and compared them to each other, as shown in the table to the left.</a:t>
            </a:r>
          </a:p>
          <a:p>
            <a:endParaRPr lang="en-US" sz="3800" dirty="0" smtClean="0">
              <a:latin typeface="Arial" panose="020B0604020202020204" pitchFamily="34" charset="0"/>
              <a:cs typeface="Arial" panose="020B0604020202020204" pitchFamily="34" charset="0"/>
            </a:endParaRPr>
          </a:p>
          <a:p>
            <a:r>
              <a:rPr lang="en-US" sz="3800" dirty="0" smtClean="0">
                <a:latin typeface="Arial" panose="020B0604020202020204" pitchFamily="34" charset="0"/>
                <a:cs typeface="Arial" panose="020B0604020202020204" pitchFamily="34" charset="0"/>
              </a:rPr>
              <a:t>     As we can see, we had the most success using </a:t>
            </a:r>
            <a:endParaRPr lang="en-US" sz="3800" dirty="0">
              <a:latin typeface="Arial" panose="020B0604020202020204" pitchFamily="34" charset="0"/>
              <a:cs typeface="Arial" panose="020B0604020202020204" pitchFamily="34" charset="0"/>
            </a:endParaRPr>
          </a:p>
        </p:txBody>
      </p:sp>
      <p:sp>
        <p:nvSpPr>
          <p:cNvPr id="18" name="TextBox 17"/>
          <p:cNvSpPr txBox="1"/>
          <p:nvPr/>
        </p:nvSpPr>
        <p:spPr>
          <a:xfrm>
            <a:off x="1681515" y="3566186"/>
            <a:ext cx="14292880" cy="672603"/>
          </a:xfrm>
          <a:prstGeom prst="rect">
            <a:avLst/>
          </a:prstGeom>
          <a:noFill/>
        </p:spPr>
        <p:txBody>
          <a:bodyPr wrap="square" lIns="86978" tIns="43489" rIns="86978" bIns="43489" rtlCol="0">
            <a:spAutoFit/>
          </a:bodyPr>
          <a:lstStyle/>
          <a:p>
            <a:r>
              <a:rPr lang="en-US" sz="3800" b="1" dirty="0" smtClean="0">
                <a:latin typeface="Arial" pitchFamily="34" charset="0"/>
                <a:cs typeface="Arial" pitchFamily="34" charset="0"/>
              </a:rPr>
              <a:t>Alexander </a:t>
            </a:r>
            <a:r>
              <a:rPr lang="en-US" sz="3800" b="1" dirty="0" err="1" smtClean="0">
                <a:latin typeface="Arial" pitchFamily="34" charset="0"/>
                <a:cs typeface="Arial" pitchFamily="34" charset="0"/>
              </a:rPr>
              <a:t>Guziel</a:t>
            </a:r>
            <a:r>
              <a:rPr lang="en-US" sz="3800" b="1" dirty="0" smtClean="0">
                <a:latin typeface="Arial" pitchFamily="34" charset="0"/>
                <a:cs typeface="Arial" pitchFamily="34" charset="0"/>
              </a:rPr>
              <a:t>, </a:t>
            </a:r>
            <a:r>
              <a:rPr lang="en-US" sz="3700" b="1" dirty="0" err="1" smtClean="0">
                <a:latin typeface="Arial" pitchFamily="34" charset="0"/>
                <a:cs typeface="Arial" pitchFamily="34" charset="0"/>
              </a:rPr>
              <a:t>Atheendra</a:t>
            </a:r>
            <a:r>
              <a:rPr lang="en-US" sz="3700" b="1" dirty="0" smtClean="0">
                <a:latin typeface="Arial" pitchFamily="34" charset="0"/>
                <a:cs typeface="Arial" pitchFamily="34" charset="0"/>
              </a:rPr>
              <a:t> PT</a:t>
            </a:r>
            <a:r>
              <a:rPr lang="en-US" sz="3800" b="1" dirty="0" smtClean="0">
                <a:latin typeface="Arial" pitchFamily="34" charset="0"/>
                <a:cs typeface="Arial" pitchFamily="34" charset="0"/>
              </a:rPr>
              <a:t>, Bo Yuan Zhou, Rene Zhang</a:t>
            </a:r>
            <a:endParaRPr lang="en-US" sz="3800" b="1" dirty="0">
              <a:latin typeface="Arial" pitchFamily="34" charset="0"/>
              <a:cs typeface="Arial" pitchFamily="34" charset="0"/>
            </a:endParaRPr>
          </a:p>
        </p:txBody>
      </p:sp>
      <p:sp>
        <p:nvSpPr>
          <p:cNvPr id="20" name="TextBox 19"/>
          <p:cNvSpPr txBox="1"/>
          <p:nvPr/>
        </p:nvSpPr>
        <p:spPr>
          <a:xfrm>
            <a:off x="914400" y="8958005"/>
            <a:ext cx="13304837" cy="16096714"/>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In </a:t>
            </a:r>
            <a:r>
              <a:rPr lang="en-US" sz="4000" dirty="0" smtClean="0">
                <a:latin typeface="Arial" panose="020B0604020202020204" pitchFamily="34" charset="0"/>
                <a:cs typeface="Arial" panose="020B0604020202020204" pitchFamily="34" charset="0"/>
              </a:rPr>
              <a:t>the modern day, airplanes are a frequently-used means of transportation. However, using it is fairly expensive to manage due to costs of fuel and delay. Due to many different factors, such as weather, restricted areas, and jet streams, it’s very difficult to keep this cost of such transportation at an optimal level; airports are always looking for more ways to optimize their flights. What we aim to do here in Flight Quest is to optimize to the best of our ability the costs of airplane flights using machine learning techniques on large sets of data.</a:t>
            </a:r>
          </a:p>
          <a:p>
            <a:r>
              <a:rPr lang="en-US" sz="4000" dirty="0" smtClean="0">
                <a:latin typeface="Arial" panose="020B0604020202020204" pitchFamily="34" charset="0"/>
                <a:cs typeface="Arial" panose="020B0604020202020204" pitchFamily="34" charset="0"/>
              </a:rPr>
              <a:t>     </a:t>
            </a:r>
          </a:p>
          <a:p>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    Our task consists of using data obtained from previous flights to try and find optimal paths and conditions (e.g. speed, altitude) for new flights to take. However, since we don’t know exactly what features would be useful to train on, our data set contains many different attributes, making it very large and time-expensive to work with.</a:t>
            </a:r>
            <a:endParaRPr lang="en-US" sz="4000" dirty="0">
              <a:latin typeface="Arial" panose="020B0604020202020204" pitchFamily="34" charset="0"/>
              <a:cs typeface="Arial" panose="020B0604020202020204" pitchFamily="34" charset="0"/>
            </a:endParaRPr>
          </a:p>
          <a:p>
            <a:endParaRPr lang="en-US" sz="4000" dirty="0" smtClean="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    Our motivation for undertaking this task came from searching for something that would challenge us to use what we learned in innovative ways, </a:t>
            </a:r>
            <a:r>
              <a:rPr lang="en-US" sz="4000" dirty="0" smtClean="0">
                <a:latin typeface="Arial" panose="020B0604020202020204" pitchFamily="34" charset="0"/>
                <a:cs typeface="Arial" panose="020B0604020202020204" pitchFamily="34" charset="0"/>
              </a:rPr>
              <a:t>give </a:t>
            </a:r>
            <a:r>
              <a:rPr lang="en-US" sz="4000" dirty="0" smtClean="0">
                <a:latin typeface="Arial" panose="020B0604020202020204" pitchFamily="34" charset="0"/>
                <a:cs typeface="Arial" panose="020B0604020202020204" pitchFamily="34" charset="0"/>
              </a:rPr>
              <a:t>us experience with working on a real-life machine learning problem, and </a:t>
            </a:r>
            <a:r>
              <a:rPr lang="en-US" sz="4000" dirty="0" smtClean="0">
                <a:latin typeface="Arial" panose="020B0604020202020204" pitchFamily="34" charset="0"/>
                <a:cs typeface="Arial" panose="020B0604020202020204" pitchFamily="34" charset="0"/>
              </a:rPr>
              <a:t>have </a:t>
            </a:r>
            <a:r>
              <a:rPr lang="en-US" sz="4000" dirty="0" smtClean="0">
                <a:latin typeface="Arial" panose="020B0604020202020204" pitchFamily="34" charset="0"/>
                <a:cs typeface="Arial" panose="020B0604020202020204" pitchFamily="34" charset="0"/>
              </a:rPr>
              <a:t>an impact on people’s lives. The Flight Quest problem satiates these desires by starting us off at the beginning, giving us a goal, and then telling us to go about solving this problem however we deem necessary.</a:t>
            </a:r>
            <a:endParaRPr lang="en-US" sz="4000" dirty="0">
              <a:latin typeface="Arial" panose="020B0604020202020204" pitchFamily="34" charset="0"/>
              <a:cs typeface="Arial" panose="020B0604020202020204" pitchFamily="34" charset="0"/>
            </a:endParaRPr>
          </a:p>
        </p:txBody>
      </p:sp>
      <p:sp>
        <p:nvSpPr>
          <p:cNvPr id="21" name="TextBox 20"/>
          <p:cNvSpPr txBox="1"/>
          <p:nvPr/>
        </p:nvSpPr>
        <p:spPr>
          <a:xfrm>
            <a:off x="16048037" y="8940145"/>
            <a:ext cx="13304837" cy="16096714"/>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     First, we created a baseline measure that took the most direct distance in between the current and destination points (via great circle calculation) and made that the desired path. Paths are problematic because of their complex structure so we needed a way to reduce down the data. </a:t>
            </a:r>
          </a:p>
          <a:p>
            <a:endParaRPr lang="en-US" sz="4000" dirty="0">
              <a:latin typeface="Arial" panose="020B0604020202020204" pitchFamily="34" charset="0"/>
              <a:cs typeface="Arial" panose="020B0604020202020204" pitchFamily="34" charset="0"/>
            </a:endParaRPr>
          </a:p>
          <a:p>
            <a:r>
              <a:rPr lang="en-US" sz="4000" dirty="0" smtClean="0">
                <a:latin typeface="Arial" panose="020B0604020202020204" pitchFamily="34" charset="0"/>
                <a:cs typeface="Arial" panose="020B0604020202020204" pitchFamily="34" charset="0"/>
              </a:rPr>
              <a:t>	Our next step was to identify and work </a:t>
            </a:r>
            <a:r>
              <a:rPr lang="en-US" sz="4000" dirty="0" smtClean="0">
                <a:latin typeface="Arial" panose="020B0604020202020204" pitchFamily="34" charset="0"/>
                <a:cs typeface="Arial" panose="020B0604020202020204" pitchFamily="34" charset="0"/>
              </a:rPr>
              <a:t>	out </a:t>
            </a:r>
            <a:r>
              <a:rPr lang="en-US" sz="4000" dirty="0" smtClean="0">
                <a:latin typeface="Arial" panose="020B0604020202020204" pitchFamily="34" charset="0"/>
                <a:cs typeface="Arial" panose="020B0604020202020204" pitchFamily="34" charset="0"/>
              </a:rPr>
              <a:t>a </a:t>
            </a:r>
            <a:r>
              <a:rPr lang="en-US" sz="4000" dirty="0" smtClean="0">
                <a:latin typeface="Arial" panose="020B0604020202020204" pitchFamily="34" charset="0"/>
                <a:cs typeface="Arial" panose="020B0604020202020204" pitchFamily="34" charset="0"/>
              </a:rPr>
              <a:t>path </a:t>
            </a:r>
            <a:r>
              <a:rPr lang="en-US" sz="4000" dirty="0" smtClean="0">
                <a:latin typeface="Arial" panose="020B0604020202020204" pitchFamily="34" charset="0"/>
                <a:cs typeface="Arial" panose="020B0604020202020204" pitchFamily="34" charset="0"/>
              </a:rPr>
              <a:t>around restricted areas, </a:t>
            </a:r>
            <a:r>
              <a:rPr lang="en-US" sz="4000" dirty="0" smtClean="0">
                <a:latin typeface="Arial" panose="020B0604020202020204" pitchFamily="34" charset="0"/>
                <a:cs typeface="Arial" panose="020B0604020202020204" pitchFamily="34" charset="0"/>
              </a:rPr>
              <a:t>	since </a:t>
            </a:r>
            <a:r>
              <a:rPr lang="en-US" sz="4000" dirty="0" smtClean="0">
                <a:latin typeface="Arial" panose="020B0604020202020204" pitchFamily="34" charset="0"/>
                <a:cs typeface="Arial" panose="020B0604020202020204" pitchFamily="34" charset="0"/>
              </a:rPr>
              <a:t>no flights </a:t>
            </a:r>
            <a:r>
              <a:rPr lang="en-US" sz="4000" dirty="0" smtClean="0">
                <a:latin typeface="Arial" panose="020B0604020202020204" pitchFamily="34" charset="0"/>
                <a:cs typeface="Arial" panose="020B0604020202020204" pitchFamily="34" charset="0"/>
              </a:rPr>
              <a:t>are allowed through 	these. </a:t>
            </a:r>
            <a:r>
              <a:rPr lang="en-US" sz="4000" dirty="0" smtClean="0">
                <a:latin typeface="Arial" panose="020B0604020202020204" pitchFamily="34" charset="0"/>
                <a:cs typeface="Arial" panose="020B0604020202020204" pitchFamily="34" charset="0"/>
              </a:rPr>
              <a:t>In order to account for </a:t>
            </a:r>
            <a:r>
              <a:rPr lang="en-US" sz="4000" dirty="0" smtClean="0">
                <a:latin typeface="Arial" panose="020B0604020202020204" pitchFamily="34" charset="0"/>
                <a:cs typeface="Arial" panose="020B0604020202020204" pitchFamily="34" charset="0"/>
              </a:rPr>
              <a:t>this</a:t>
            </a:r>
            <a:r>
              <a:rPr lang="en-US" sz="4000"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we 	consider </a:t>
            </a:r>
            <a:r>
              <a:rPr lang="en-US" sz="4000" dirty="0" smtClean="0">
                <a:latin typeface="Arial" panose="020B0604020202020204" pitchFamily="34" charset="0"/>
                <a:cs typeface="Arial" panose="020B0604020202020204" pitchFamily="34" charset="0"/>
              </a:rPr>
              <a:t>numerous points in </a:t>
            </a:r>
            <a:r>
              <a:rPr lang="en-US" sz="4000" dirty="0" smtClean="0">
                <a:latin typeface="Arial" panose="020B0604020202020204" pitchFamily="34" charset="0"/>
                <a:cs typeface="Arial" panose="020B0604020202020204" pitchFamily="34" charset="0"/>
              </a:rPr>
              <a:t>between 	our </a:t>
            </a:r>
            <a:r>
              <a:rPr lang="en-US" sz="4000" dirty="0" smtClean="0">
                <a:latin typeface="Arial" panose="020B0604020202020204" pitchFamily="34" charset="0"/>
                <a:cs typeface="Arial" panose="020B0604020202020204" pitchFamily="34" charset="0"/>
              </a:rPr>
              <a:t>current and destination </a:t>
            </a:r>
            <a:r>
              <a:rPr lang="en-US" sz="4000" dirty="0" smtClean="0">
                <a:latin typeface="Arial" panose="020B0604020202020204" pitchFamily="34" charset="0"/>
                <a:cs typeface="Arial" panose="020B0604020202020204" pitchFamily="34" charset="0"/>
              </a:rPr>
              <a:t>locations 	and then </a:t>
            </a:r>
            <a:r>
              <a:rPr lang="en-US" sz="4000" dirty="0" smtClean="0">
                <a:latin typeface="Arial" panose="020B0604020202020204" pitchFamily="34" charset="0"/>
                <a:cs typeface="Arial" panose="020B0604020202020204" pitchFamily="34" charset="0"/>
              </a:rPr>
              <a:t>attempt to </a:t>
            </a:r>
            <a:r>
              <a:rPr lang="en-US" sz="4000" dirty="0" smtClean="0">
                <a:latin typeface="Arial" panose="020B0604020202020204" pitchFamily="34" charset="0"/>
                <a:cs typeface="Arial" panose="020B0604020202020204" pitchFamily="34" charset="0"/>
              </a:rPr>
              <a:t>construct a </a:t>
            </a:r>
            <a:r>
              <a:rPr lang="en-US" sz="4000" dirty="0" smtClean="0">
                <a:latin typeface="Arial" panose="020B0604020202020204" pitchFamily="34" charset="0"/>
                <a:cs typeface="Arial" panose="020B0604020202020204" pitchFamily="34" charset="0"/>
              </a:rPr>
              <a:t>path </a:t>
            </a:r>
            <a:r>
              <a:rPr lang="en-US" sz="4000" dirty="0" smtClean="0">
                <a:latin typeface="Arial" panose="020B0604020202020204" pitchFamily="34" charset="0"/>
                <a:cs typeface="Arial" panose="020B0604020202020204" pitchFamily="34" charset="0"/>
              </a:rPr>
              <a:t>	going through </a:t>
            </a:r>
            <a:r>
              <a:rPr lang="en-US" sz="4000" dirty="0" smtClean="0">
                <a:latin typeface="Arial" panose="020B0604020202020204" pitchFamily="34" charset="0"/>
                <a:cs typeface="Arial" panose="020B0604020202020204" pitchFamily="34" charset="0"/>
              </a:rPr>
              <a:t>points that don’t </a:t>
            </a:r>
            <a:r>
              <a:rPr lang="en-US" sz="4000" dirty="0" smtClean="0">
                <a:latin typeface="Arial" panose="020B0604020202020204" pitchFamily="34" charset="0"/>
                <a:cs typeface="Arial" panose="020B0604020202020204" pitchFamily="34" charset="0"/>
              </a:rPr>
              <a:t>lie </a:t>
            </a:r>
            <a:r>
              <a:rPr lang="en-US" sz="4000" dirty="0" smtClean="0">
                <a:latin typeface="Arial" panose="020B0604020202020204" pitchFamily="34" charset="0"/>
                <a:cs typeface="Arial" panose="020B0604020202020204" pitchFamily="34" charset="0"/>
              </a:rPr>
              <a:t>in </a:t>
            </a:r>
            <a:r>
              <a:rPr lang="en-US" sz="4000" dirty="0" smtClean="0">
                <a:latin typeface="Arial" panose="020B0604020202020204" pitchFamily="34" charset="0"/>
                <a:cs typeface="Arial" panose="020B0604020202020204" pitchFamily="34" charset="0"/>
              </a:rPr>
              <a:t>	restricted areas </a:t>
            </a:r>
            <a:r>
              <a:rPr lang="en-US" sz="4000" dirty="0" smtClean="0">
                <a:latin typeface="Arial" panose="020B0604020202020204" pitchFamily="34" charset="0"/>
                <a:cs typeface="Arial" panose="020B0604020202020204" pitchFamily="34" charset="0"/>
              </a:rPr>
              <a:t>using an A* </a:t>
            </a:r>
            <a:r>
              <a:rPr lang="en-US" sz="4000" dirty="0" smtClean="0">
                <a:latin typeface="Arial" panose="020B0604020202020204" pitchFamily="34" charset="0"/>
                <a:cs typeface="Arial" panose="020B0604020202020204" pitchFamily="34" charset="0"/>
              </a:rPr>
              <a:t>search.</a:t>
            </a:r>
            <a:endParaRPr lang="en-US" sz="4000" dirty="0" smtClean="0">
              <a:latin typeface="Arial" panose="020B0604020202020204" pitchFamily="34" charset="0"/>
              <a:cs typeface="Arial" panose="020B0604020202020204" pitchFamily="34" charset="0"/>
            </a:endParaRPr>
          </a:p>
          <a:p>
            <a:endParaRPr lang="en-US" sz="4000" dirty="0">
              <a:latin typeface="Arial" panose="020B0604020202020204" pitchFamily="34" charset="0"/>
              <a:cs typeface="Arial" panose="020B0604020202020204" pitchFamily="34" charset="0"/>
            </a:endParaRPr>
          </a:p>
          <a:p>
            <a:r>
              <a:rPr lang="en-US" sz="4000" dirty="0" smtClean="0">
                <a:latin typeface="Arial" panose="020B0604020202020204" pitchFamily="34" charset="0"/>
                <a:cs typeface="Arial" panose="020B0604020202020204" pitchFamily="34" charset="0"/>
              </a:rPr>
              <a:t>     Afterwards, we focused on finding optimal </a:t>
            </a:r>
            <a:r>
              <a:rPr lang="en-US" sz="4000" dirty="0" smtClean="0">
                <a:latin typeface="Arial" panose="020B0604020202020204" pitchFamily="34" charset="0"/>
                <a:cs typeface="Arial" panose="020B0604020202020204" pitchFamily="34" charset="0"/>
              </a:rPr>
              <a:t>speeds, altitudes, and descent patterns </a:t>
            </a:r>
            <a:r>
              <a:rPr lang="en-US" sz="4000" dirty="0" smtClean="0">
                <a:latin typeface="Arial" panose="020B0604020202020204" pitchFamily="34" charset="0"/>
                <a:cs typeface="Arial" panose="020B0604020202020204" pitchFamily="34" charset="0"/>
              </a:rPr>
              <a:t>for segments of our new generated flight path in order to find the best balance between fuel consumption and arrival time. In order to do this, we would need to first find the features that would be significant enough to train on and then train our data using a model. Another challenge would be finding out which learning algorithms would be appropriate.</a:t>
            </a:r>
            <a:endParaRPr lang="en-US" sz="4000" dirty="0">
              <a:latin typeface="Arial" panose="020B0604020202020204" pitchFamily="34" charset="0"/>
              <a:cs typeface="Arial" panose="020B0604020202020204" pitchFamily="34" charset="0"/>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2337" y="13243719"/>
            <a:ext cx="4009271"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27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419</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Bobby</dc:creator>
  <cp:lastModifiedBy>Bobby</cp:lastModifiedBy>
  <cp:revision>93</cp:revision>
  <dcterms:created xsi:type="dcterms:W3CDTF">2013-12-04T04:13:07Z</dcterms:created>
  <dcterms:modified xsi:type="dcterms:W3CDTF">2013-12-05T18:23:00Z</dcterms:modified>
</cp:coreProperties>
</file>