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6858000" cy="9144000"/>
  <p:defaultTextStyle>
    <a:defPPr>
      <a:defRPr lang="en-US"/>
    </a:defPPr>
    <a:lvl1pPr marL="0" algn="l" defTabSz="4174431" rtl="0" eaLnBrk="1" latinLnBrk="0" hangingPunct="1">
      <a:defRPr sz="8100" kern="1200">
        <a:solidFill>
          <a:schemeClr val="tx1"/>
        </a:solidFill>
        <a:latin typeface="+mn-lt"/>
        <a:ea typeface="+mn-ea"/>
        <a:cs typeface="+mn-cs"/>
      </a:defRPr>
    </a:lvl1pPr>
    <a:lvl2pPr marL="2087215" algn="l" defTabSz="4174431" rtl="0" eaLnBrk="1" latinLnBrk="0" hangingPunct="1">
      <a:defRPr sz="8100" kern="1200">
        <a:solidFill>
          <a:schemeClr val="tx1"/>
        </a:solidFill>
        <a:latin typeface="+mn-lt"/>
        <a:ea typeface="+mn-ea"/>
        <a:cs typeface="+mn-cs"/>
      </a:defRPr>
    </a:lvl2pPr>
    <a:lvl3pPr marL="4174431" algn="l" defTabSz="4174431" rtl="0" eaLnBrk="1" latinLnBrk="0" hangingPunct="1">
      <a:defRPr sz="8100" kern="1200">
        <a:solidFill>
          <a:schemeClr val="tx1"/>
        </a:solidFill>
        <a:latin typeface="+mn-lt"/>
        <a:ea typeface="+mn-ea"/>
        <a:cs typeface="+mn-cs"/>
      </a:defRPr>
    </a:lvl3pPr>
    <a:lvl4pPr marL="6261645" algn="l" defTabSz="4174431" rtl="0" eaLnBrk="1" latinLnBrk="0" hangingPunct="1">
      <a:defRPr sz="8100" kern="1200">
        <a:solidFill>
          <a:schemeClr val="tx1"/>
        </a:solidFill>
        <a:latin typeface="+mn-lt"/>
        <a:ea typeface="+mn-ea"/>
        <a:cs typeface="+mn-cs"/>
      </a:defRPr>
    </a:lvl4pPr>
    <a:lvl5pPr marL="8348860" algn="l" defTabSz="4174431" rtl="0" eaLnBrk="1" latinLnBrk="0" hangingPunct="1">
      <a:defRPr sz="8100" kern="1200">
        <a:solidFill>
          <a:schemeClr val="tx1"/>
        </a:solidFill>
        <a:latin typeface="+mn-lt"/>
        <a:ea typeface="+mn-ea"/>
        <a:cs typeface="+mn-cs"/>
      </a:defRPr>
    </a:lvl5pPr>
    <a:lvl6pPr marL="10436076" algn="l" defTabSz="4174431" rtl="0" eaLnBrk="1" latinLnBrk="0" hangingPunct="1">
      <a:defRPr sz="8100" kern="1200">
        <a:solidFill>
          <a:schemeClr val="tx1"/>
        </a:solidFill>
        <a:latin typeface="+mn-lt"/>
        <a:ea typeface="+mn-ea"/>
        <a:cs typeface="+mn-cs"/>
      </a:defRPr>
    </a:lvl6pPr>
    <a:lvl7pPr marL="12523291" algn="l" defTabSz="4174431" rtl="0" eaLnBrk="1" latinLnBrk="0" hangingPunct="1">
      <a:defRPr sz="8100" kern="1200">
        <a:solidFill>
          <a:schemeClr val="tx1"/>
        </a:solidFill>
        <a:latin typeface="+mn-lt"/>
        <a:ea typeface="+mn-ea"/>
        <a:cs typeface="+mn-cs"/>
      </a:defRPr>
    </a:lvl7pPr>
    <a:lvl8pPr marL="14610504" algn="l" defTabSz="4174431" rtl="0" eaLnBrk="1" latinLnBrk="0" hangingPunct="1">
      <a:defRPr sz="8100" kern="1200">
        <a:solidFill>
          <a:schemeClr val="tx1"/>
        </a:solidFill>
        <a:latin typeface="+mn-lt"/>
        <a:ea typeface="+mn-ea"/>
        <a:cs typeface="+mn-cs"/>
      </a:defRPr>
    </a:lvl8pPr>
    <a:lvl9pPr marL="16697720" algn="l" defTabSz="4174431"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6652"/>
    <a:srgbClr val="9B8269"/>
    <a:srgbClr val="A38C75"/>
    <a:srgbClr val="FEF6F0"/>
    <a:srgbClr val="836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25" d="100"/>
          <a:sy n="25" d="100"/>
        </p:scale>
        <p:origin x="-1360" y="2032"/>
      </p:cViewPr>
      <p:guideLst>
        <p:guide orient="horz" pos="13479"/>
        <p:guide pos="9533"/>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13293961"/>
            <a:ext cx="25727184" cy="9173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0091" y="24250068"/>
            <a:ext cx="21187093" cy="10936305"/>
          </a:xfrm>
        </p:spPr>
        <p:txBody>
          <a:bodyPr/>
          <a:lstStyle>
            <a:lvl1pPr marL="0" indent="0" algn="ctr">
              <a:buNone/>
              <a:defRPr>
                <a:solidFill>
                  <a:schemeClr val="tx1">
                    <a:tint val="75000"/>
                  </a:schemeClr>
                </a:solidFill>
              </a:defRPr>
            </a:lvl1pPr>
            <a:lvl2pPr marL="2087215" indent="0" algn="ctr">
              <a:buNone/>
              <a:defRPr>
                <a:solidFill>
                  <a:schemeClr val="tx1">
                    <a:tint val="75000"/>
                  </a:schemeClr>
                </a:solidFill>
              </a:defRPr>
            </a:lvl2pPr>
            <a:lvl3pPr marL="4174431" indent="0" algn="ctr">
              <a:buNone/>
              <a:defRPr>
                <a:solidFill>
                  <a:schemeClr val="tx1">
                    <a:tint val="75000"/>
                  </a:schemeClr>
                </a:solidFill>
              </a:defRPr>
            </a:lvl3pPr>
            <a:lvl4pPr marL="6261645" indent="0" algn="ctr">
              <a:buNone/>
              <a:defRPr>
                <a:solidFill>
                  <a:schemeClr val="tx1">
                    <a:tint val="75000"/>
                  </a:schemeClr>
                </a:solidFill>
              </a:defRPr>
            </a:lvl4pPr>
            <a:lvl5pPr marL="8348860" indent="0" algn="ctr">
              <a:buNone/>
              <a:defRPr>
                <a:solidFill>
                  <a:schemeClr val="tx1">
                    <a:tint val="75000"/>
                  </a:schemeClr>
                </a:solidFill>
              </a:defRPr>
            </a:lvl5pPr>
            <a:lvl6pPr marL="10436076" indent="0" algn="ctr">
              <a:buNone/>
              <a:defRPr>
                <a:solidFill>
                  <a:schemeClr val="tx1">
                    <a:tint val="75000"/>
                  </a:schemeClr>
                </a:solidFill>
              </a:defRPr>
            </a:lvl6pPr>
            <a:lvl7pPr marL="12523291" indent="0" algn="ctr">
              <a:buNone/>
              <a:defRPr>
                <a:solidFill>
                  <a:schemeClr val="tx1">
                    <a:tint val="75000"/>
                  </a:schemeClr>
                </a:solidFill>
              </a:defRPr>
            </a:lvl7pPr>
            <a:lvl8pPr marL="14610504" indent="0" algn="ctr">
              <a:buNone/>
              <a:defRPr>
                <a:solidFill>
                  <a:schemeClr val="tx1">
                    <a:tint val="75000"/>
                  </a:schemeClr>
                </a:solidFill>
              </a:defRPr>
            </a:lvl8pPr>
            <a:lvl9pPr marL="1669772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60385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19044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57830" y="2288308"/>
            <a:ext cx="5107604" cy="4867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5027" y="2288308"/>
            <a:ext cx="14818355" cy="4867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09175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7804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7" y="27499263"/>
            <a:ext cx="25727184" cy="8499411"/>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7" y="18138030"/>
            <a:ext cx="25727184" cy="9361235"/>
          </a:xfrm>
        </p:spPr>
        <p:txBody>
          <a:bodyPr anchor="b"/>
          <a:lstStyle>
            <a:lvl1pPr marL="0" indent="0">
              <a:buNone/>
              <a:defRPr sz="9200">
                <a:solidFill>
                  <a:schemeClr val="tx1">
                    <a:tint val="75000"/>
                  </a:schemeClr>
                </a:solidFill>
              </a:defRPr>
            </a:lvl1pPr>
            <a:lvl2pPr marL="2087215" indent="0">
              <a:buNone/>
              <a:defRPr sz="8100">
                <a:solidFill>
                  <a:schemeClr val="tx1">
                    <a:tint val="75000"/>
                  </a:schemeClr>
                </a:solidFill>
              </a:defRPr>
            </a:lvl2pPr>
            <a:lvl3pPr marL="4174431" indent="0">
              <a:buNone/>
              <a:defRPr sz="7300">
                <a:solidFill>
                  <a:schemeClr val="tx1">
                    <a:tint val="75000"/>
                  </a:schemeClr>
                </a:solidFill>
              </a:defRPr>
            </a:lvl3pPr>
            <a:lvl4pPr marL="6261645" indent="0">
              <a:buNone/>
              <a:defRPr sz="6400">
                <a:solidFill>
                  <a:schemeClr val="tx1">
                    <a:tint val="75000"/>
                  </a:schemeClr>
                </a:solidFill>
              </a:defRPr>
            </a:lvl4pPr>
            <a:lvl5pPr marL="8348860" indent="0">
              <a:buNone/>
              <a:defRPr sz="6400">
                <a:solidFill>
                  <a:schemeClr val="tx1">
                    <a:tint val="75000"/>
                  </a:schemeClr>
                </a:solidFill>
              </a:defRPr>
            </a:lvl5pPr>
            <a:lvl6pPr marL="10436076" indent="0">
              <a:buNone/>
              <a:defRPr sz="6400">
                <a:solidFill>
                  <a:schemeClr val="tx1">
                    <a:tint val="75000"/>
                  </a:schemeClr>
                </a:solidFill>
              </a:defRPr>
            </a:lvl6pPr>
            <a:lvl7pPr marL="12523291" indent="0">
              <a:buNone/>
              <a:defRPr sz="6400">
                <a:solidFill>
                  <a:schemeClr val="tx1">
                    <a:tint val="75000"/>
                  </a:schemeClr>
                </a:solidFill>
              </a:defRPr>
            </a:lvl7pPr>
            <a:lvl8pPr marL="14610504" indent="0">
              <a:buNone/>
              <a:defRPr sz="6400">
                <a:solidFill>
                  <a:schemeClr val="tx1">
                    <a:tint val="75000"/>
                  </a:schemeClr>
                </a:solidFill>
              </a:defRPr>
            </a:lvl8pPr>
            <a:lvl9pPr marL="1669772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72DE2-AD54-445F-BDF3-6E766A2209E8}" type="datetimeFigureOut">
              <a:rPr lang="en-US" smtClean="0"/>
              <a:pPr/>
              <a:t>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20307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35025" y="13313766"/>
            <a:ext cx="9962978" cy="37652991"/>
          </a:xfrm>
        </p:spPr>
        <p:txBody>
          <a:bodyPr/>
          <a:lstStyle>
            <a:lvl1pPr>
              <a:defRPr sz="12700"/>
            </a:lvl1pPr>
            <a:lvl2pPr>
              <a:defRPr sz="10900"/>
            </a:lvl2pPr>
            <a:lvl3pPr>
              <a:defRPr sz="92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602457" y="13313766"/>
            <a:ext cx="9962978" cy="37652991"/>
          </a:xfrm>
        </p:spPr>
        <p:txBody>
          <a:bodyPr/>
          <a:lstStyle>
            <a:lvl1pPr>
              <a:defRPr sz="12700"/>
            </a:lvl1pPr>
            <a:lvl2pPr>
              <a:defRPr sz="10900"/>
            </a:lvl2pPr>
            <a:lvl3pPr>
              <a:defRPr sz="92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E72DE2-AD54-445F-BDF3-6E766A2209E8}" type="datetimeFigureOut">
              <a:rPr lang="en-US" smtClean="0"/>
              <a:pPr/>
              <a:t>12/5/13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382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4"/>
            <a:ext cx="27240548"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68" y="9579176"/>
            <a:ext cx="13373303" cy="3992145"/>
          </a:xfrm>
        </p:spPr>
        <p:txBody>
          <a:bodyPr anchor="b"/>
          <a:lstStyle>
            <a:lvl1pPr marL="0" indent="0">
              <a:buNone/>
              <a:defRPr sz="10900" b="1"/>
            </a:lvl1pPr>
            <a:lvl2pPr marL="2087215" indent="0">
              <a:buNone/>
              <a:defRPr sz="9200" b="1"/>
            </a:lvl2pPr>
            <a:lvl3pPr marL="4174431" indent="0">
              <a:buNone/>
              <a:defRPr sz="8100" b="1"/>
            </a:lvl3pPr>
            <a:lvl4pPr marL="6261645" indent="0">
              <a:buNone/>
              <a:defRPr sz="7300" b="1"/>
            </a:lvl4pPr>
            <a:lvl5pPr marL="8348860" indent="0">
              <a:buNone/>
              <a:defRPr sz="7300" b="1"/>
            </a:lvl5pPr>
            <a:lvl6pPr marL="10436076" indent="0">
              <a:buNone/>
              <a:defRPr sz="7300" b="1"/>
            </a:lvl6pPr>
            <a:lvl7pPr marL="12523291" indent="0">
              <a:buNone/>
              <a:defRPr sz="7300" b="1"/>
            </a:lvl7pPr>
            <a:lvl8pPr marL="14610504" indent="0">
              <a:buNone/>
              <a:defRPr sz="7300" b="1"/>
            </a:lvl8pPr>
            <a:lvl9pPr marL="16697720"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368" y="13571321"/>
            <a:ext cx="13373303" cy="24656220"/>
          </a:xfrm>
        </p:spPr>
        <p:txBody>
          <a:bodyPr/>
          <a:lstStyle>
            <a:lvl1pPr>
              <a:defRPr sz="10900"/>
            </a:lvl1pPr>
            <a:lvl2pPr>
              <a:defRPr sz="92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360" y="9579176"/>
            <a:ext cx="13378555" cy="3992145"/>
          </a:xfrm>
        </p:spPr>
        <p:txBody>
          <a:bodyPr anchor="b"/>
          <a:lstStyle>
            <a:lvl1pPr marL="0" indent="0">
              <a:buNone/>
              <a:defRPr sz="10900" b="1"/>
            </a:lvl1pPr>
            <a:lvl2pPr marL="2087215" indent="0">
              <a:buNone/>
              <a:defRPr sz="9200" b="1"/>
            </a:lvl2pPr>
            <a:lvl3pPr marL="4174431" indent="0">
              <a:buNone/>
              <a:defRPr sz="8100" b="1"/>
            </a:lvl3pPr>
            <a:lvl4pPr marL="6261645" indent="0">
              <a:buNone/>
              <a:defRPr sz="7300" b="1"/>
            </a:lvl4pPr>
            <a:lvl5pPr marL="8348860" indent="0">
              <a:buNone/>
              <a:defRPr sz="7300" b="1"/>
            </a:lvl5pPr>
            <a:lvl6pPr marL="10436076" indent="0">
              <a:buNone/>
              <a:defRPr sz="7300" b="1"/>
            </a:lvl6pPr>
            <a:lvl7pPr marL="12523291" indent="0">
              <a:buNone/>
              <a:defRPr sz="7300" b="1"/>
            </a:lvl7pPr>
            <a:lvl8pPr marL="14610504" indent="0">
              <a:buNone/>
              <a:defRPr sz="7300" b="1"/>
            </a:lvl8pPr>
            <a:lvl9pPr marL="16697720"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5360" y="13571321"/>
            <a:ext cx="13378555" cy="24656220"/>
          </a:xfrm>
        </p:spPr>
        <p:txBody>
          <a:bodyPr/>
          <a:lstStyle>
            <a:lvl1pPr>
              <a:defRPr sz="10900"/>
            </a:lvl1pPr>
            <a:lvl2pPr>
              <a:defRPr sz="92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E72DE2-AD54-445F-BDF3-6E766A2209E8}" type="datetimeFigureOut">
              <a:rPr lang="en-US" smtClean="0"/>
              <a:pPr/>
              <a:t>12/5/13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3046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E72DE2-AD54-445F-BDF3-6E766A2209E8}" type="datetimeFigureOut">
              <a:rPr lang="en-US" smtClean="0"/>
              <a:pPr/>
              <a:t>12/5/13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817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72DE2-AD54-445F-BDF3-6E766A2209E8}" type="datetimeFigureOut">
              <a:rPr lang="en-US" smtClean="0"/>
              <a:pPr/>
              <a:t>12/5/13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0162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8"/>
            <a:ext cx="9957726" cy="7251246"/>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1833665" y="1703849"/>
            <a:ext cx="16920249" cy="36523698"/>
          </a:xfrm>
        </p:spPr>
        <p:txBody>
          <a:bodyPr/>
          <a:lstStyle>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66" y="8955095"/>
            <a:ext cx="9957726" cy="29272452"/>
          </a:xfrm>
        </p:spPr>
        <p:txBody>
          <a:bodyPr/>
          <a:lstStyle>
            <a:lvl1pPr marL="0" indent="0">
              <a:buNone/>
              <a:defRPr sz="6400"/>
            </a:lvl1pPr>
            <a:lvl2pPr marL="2087215" indent="0">
              <a:buNone/>
              <a:defRPr sz="5400"/>
            </a:lvl2pPr>
            <a:lvl3pPr marL="4174431" indent="0">
              <a:buNone/>
              <a:defRPr sz="4600"/>
            </a:lvl3pPr>
            <a:lvl4pPr marL="6261645" indent="0">
              <a:buNone/>
              <a:defRPr sz="4100"/>
            </a:lvl4pPr>
            <a:lvl5pPr marL="8348860" indent="0">
              <a:buNone/>
              <a:defRPr sz="4100"/>
            </a:lvl5pPr>
            <a:lvl6pPr marL="10436076" indent="0">
              <a:buNone/>
              <a:defRPr sz="4100"/>
            </a:lvl6pPr>
            <a:lvl7pPr marL="12523291" indent="0">
              <a:buNone/>
              <a:defRPr sz="4100"/>
            </a:lvl7pPr>
            <a:lvl8pPr marL="14610504" indent="0">
              <a:buNone/>
              <a:defRPr sz="4100"/>
            </a:lvl8pPr>
            <a:lvl9pPr marL="16697720"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pPr/>
              <a:t>12/5/13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95510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8" y="29955970"/>
            <a:ext cx="18160365" cy="3536473"/>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5932598" y="3823743"/>
            <a:ext cx="18160365" cy="25676543"/>
          </a:xfrm>
        </p:spPr>
        <p:txBody>
          <a:bodyPr/>
          <a:lstStyle>
            <a:lvl1pPr marL="0" indent="0">
              <a:buNone/>
              <a:defRPr sz="14600"/>
            </a:lvl1pPr>
            <a:lvl2pPr marL="2087215" indent="0">
              <a:buNone/>
              <a:defRPr sz="12700"/>
            </a:lvl2pPr>
            <a:lvl3pPr marL="4174431" indent="0">
              <a:buNone/>
              <a:defRPr sz="10900"/>
            </a:lvl3pPr>
            <a:lvl4pPr marL="6261645" indent="0">
              <a:buNone/>
              <a:defRPr sz="9200"/>
            </a:lvl4pPr>
            <a:lvl5pPr marL="8348860" indent="0">
              <a:buNone/>
              <a:defRPr sz="9200"/>
            </a:lvl5pPr>
            <a:lvl6pPr marL="10436076" indent="0">
              <a:buNone/>
              <a:defRPr sz="9200"/>
            </a:lvl6pPr>
            <a:lvl7pPr marL="12523291" indent="0">
              <a:buNone/>
              <a:defRPr sz="9200"/>
            </a:lvl7pPr>
            <a:lvl8pPr marL="14610504" indent="0">
              <a:buNone/>
              <a:defRPr sz="9200"/>
            </a:lvl8pPr>
            <a:lvl9pPr marL="16697720" indent="0">
              <a:buNone/>
              <a:defRPr sz="9200"/>
            </a:lvl9pPr>
          </a:lstStyle>
          <a:p>
            <a:endParaRPr lang="en-US"/>
          </a:p>
        </p:txBody>
      </p:sp>
      <p:sp>
        <p:nvSpPr>
          <p:cNvPr id="4" name="Text Placeholder 3"/>
          <p:cNvSpPr>
            <a:spLocks noGrp="1"/>
          </p:cNvSpPr>
          <p:nvPr>
            <p:ph type="body" sz="half" idx="2"/>
          </p:nvPr>
        </p:nvSpPr>
        <p:spPr>
          <a:xfrm>
            <a:off x="5932598" y="33492443"/>
            <a:ext cx="18160365" cy="5022374"/>
          </a:xfrm>
        </p:spPr>
        <p:txBody>
          <a:bodyPr/>
          <a:lstStyle>
            <a:lvl1pPr marL="0" indent="0">
              <a:buNone/>
              <a:defRPr sz="6400"/>
            </a:lvl1pPr>
            <a:lvl2pPr marL="2087215" indent="0">
              <a:buNone/>
              <a:defRPr sz="5400"/>
            </a:lvl2pPr>
            <a:lvl3pPr marL="4174431" indent="0">
              <a:buNone/>
              <a:defRPr sz="4600"/>
            </a:lvl3pPr>
            <a:lvl4pPr marL="6261645" indent="0">
              <a:buNone/>
              <a:defRPr sz="4100"/>
            </a:lvl4pPr>
            <a:lvl5pPr marL="8348860" indent="0">
              <a:buNone/>
              <a:defRPr sz="4100"/>
            </a:lvl5pPr>
            <a:lvl6pPr marL="10436076" indent="0">
              <a:buNone/>
              <a:defRPr sz="4100"/>
            </a:lvl6pPr>
            <a:lvl7pPr marL="12523291" indent="0">
              <a:buNone/>
              <a:defRPr sz="4100"/>
            </a:lvl7pPr>
            <a:lvl8pPr marL="14610504" indent="0">
              <a:buNone/>
              <a:defRPr sz="4100"/>
            </a:lvl8pPr>
            <a:lvl9pPr marL="16697720"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pPr/>
              <a:t>12/5/13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38626656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43" tIns="208721" rIns="417443" bIns="20872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364" y="9985329"/>
            <a:ext cx="27240548" cy="28242219"/>
          </a:xfrm>
          <a:prstGeom prst="rect">
            <a:avLst/>
          </a:prstGeom>
        </p:spPr>
        <p:txBody>
          <a:bodyPr vert="horz" lIns="417443" tIns="208721" rIns="417443"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364" y="39663925"/>
            <a:ext cx="7062364" cy="2278396"/>
          </a:xfrm>
          <a:prstGeom prst="rect">
            <a:avLst/>
          </a:prstGeom>
        </p:spPr>
        <p:txBody>
          <a:bodyPr vert="horz" lIns="417443" tIns="208721" rIns="417443" bIns="208721" rtlCol="0" anchor="ctr"/>
          <a:lstStyle>
            <a:lvl1pPr algn="l">
              <a:defRPr sz="5400">
                <a:solidFill>
                  <a:schemeClr val="tx1">
                    <a:tint val="75000"/>
                  </a:schemeClr>
                </a:solidFill>
              </a:defRPr>
            </a:lvl1pPr>
          </a:lstStyle>
          <a:p>
            <a:fld id="{24E72DE2-AD54-445F-BDF3-6E766A2209E8}" type="datetimeFigureOut">
              <a:rPr lang="en-US" smtClean="0"/>
              <a:pPr/>
              <a:t>12/5/13</a:t>
            </a:fld>
            <a:endParaRPr lang="en-US"/>
          </a:p>
        </p:txBody>
      </p:sp>
      <p:sp>
        <p:nvSpPr>
          <p:cNvPr id="5" name="Footer Placeholder 4"/>
          <p:cNvSpPr>
            <a:spLocks noGrp="1"/>
          </p:cNvSpPr>
          <p:nvPr>
            <p:ph type="ftr" sz="quarter" idx="3"/>
          </p:nvPr>
        </p:nvSpPr>
        <p:spPr>
          <a:xfrm>
            <a:off x="10341319" y="39663925"/>
            <a:ext cx="9584637" cy="2278396"/>
          </a:xfrm>
          <a:prstGeom prst="rect">
            <a:avLst/>
          </a:prstGeom>
        </p:spPr>
        <p:txBody>
          <a:bodyPr vert="horz" lIns="417443" tIns="208721" rIns="417443" bIns="208721"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5"/>
            <a:ext cx="7062364" cy="2278396"/>
          </a:xfrm>
          <a:prstGeom prst="rect">
            <a:avLst/>
          </a:prstGeom>
        </p:spPr>
        <p:txBody>
          <a:bodyPr vert="horz" lIns="417443" tIns="208721" rIns="417443" bIns="208721" rtlCol="0" anchor="ctr"/>
          <a:lstStyle>
            <a:lvl1pPr algn="r">
              <a:defRPr sz="5400">
                <a:solidFill>
                  <a:schemeClr val="tx1">
                    <a:tint val="75000"/>
                  </a:schemeClr>
                </a:solidFill>
              </a:defRPr>
            </a:lvl1pPr>
          </a:lstStyle>
          <a:p>
            <a:fld id="{10FE7EAB-BFD0-4A9F-BAEB-4E62E394700E}" type="slidenum">
              <a:rPr lang="en-US" smtClean="0"/>
              <a:pPr/>
              <a:t>‹#›</a:t>
            </a:fld>
            <a:endParaRPr lang="en-US"/>
          </a:p>
        </p:txBody>
      </p:sp>
    </p:spTree>
    <p:extLst>
      <p:ext uri="{BB962C8B-B14F-4D97-AF65-F5344CB8AC3E}">
        <p14:creationId xmlns:p14="http://schemas.microsoft.com/office/powerpoint/2010/main" val="314286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31" rtl="0" eaLnBrk="1" latinLnBrk="0" hangingPunct="1">
        <a:spcBef>
          <a:spcPct val="0"/>
        </a:spcBef>
        <a:buNone/>
        <a:defRPr sz="20100" kern="1200">
          <a:solidFill>
            <a:schemeClr val="tx1"/>
          </a:solidFill>
          <a:latin typeface="+mj-lt"/>
          <a:ea typeface="+mj-ea"/>
          <a:cs typeface="+mj-cs"/>
        </a:defRPr>
      </a:lvl1pPr>
    </p:titleStyle>
    <p:bodyStyle>
      <a:lvl1pPr marL="1565411" indent="-1565411" algn="l" defTabSz="4174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23" indent="-1304510" algn="l" defTabSz="4174431"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18038" indent="-1043607" algn="l" defTabSz="4174431"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305253"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4pPr>
      <a:lvl5pPr marL="939246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5pPr>
      <a:lvl6pPr marL="11479682"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6pPr>
      <a:lvl7pPr marL="1356689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7pPr>
      <a:lvl8pPr marL="15654112"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8pPr>
      <a:lvl9pPr marL="1774132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9pPr>
    </p:bodyStyle>
    <p:otherStyle>
      <a:defPPr>
        <a:defRPr lang="en-US"/>
      </a:defPPr>
      <a:lvl1pPr marL="0" algn="l" defTabSz="4174431" rtl="0" eaLnBrk="1" latinLnBrk="0" hangingPunct="1">
        <a:defRPr sz="8100" kern="1200">
          <a:solidFill>
            <a:schemeClr val="tx1"/>
          </a:solidFill>
          <a:latin typeface="+mn-lt"/>
          <a:ea typeface="+mn-ea"/>
          <a:cs typeface="+mn-cs"/>
        </a:defRPr>
      </a:lvl1pPr>
      <a:lvl2pPr marL="2087215" algn="l" defTabSz="4174431" rtl="0" eaLnBrk="1" latinLnBrk="0" hangingPunct="1">
        <a:defRPr sz="8100" kern="1200">
          <a:solidFill>
            <a:schemeClr val="tx1"/>
          </a:solidFill>
          <a:latin typeface="+mn-lt"/>
          <a:ea typeface="+mn-ea"/>
          <a:cs typeface="+mn-cs"/>
        </a:defRPr>
      </a:lvl2pPr>
      <a:lvl3pPr marL="4174431" algn="l" defTabSz="4174431" rtl="0" eaLnBrk="1" latinLnBrk="0" hangingPunct="1">
        <a:defRPr sz="8100" kern="1200">
          <a:solidFill>
            <a:schemeClr val="tx1"/>
          </a:solidFill>
          <a:latin typeface="+mn-lt"/>
          <a:ea typeface="+mn-ea"/>
          <a:cs typeface="+mn-cs"/>
        </a:defRPr>
      </a:lvl3pPr>
      <a:lvl4pPr marL="6261645" algn="l" defTabSz="4174431" rtl="0" eaLnBrk="1" latinLnBrk="0" hangingPunct="1">
        <a:defRPr sz="8100" kern="1200">
          <a:solidFill>
            <a:schemeClr val="tx1"/>
          </a:solidFill>
          <a:latin typeface="+mn-lt"/>
          <a:ea typeface="+mn-ea"/>
          <a:cs typeface="+mn-cs"/>
        </a:defRPr>
      </a:lvl4pPr>
      <a:lvl5pPr marL="8348860" algn="l" defTabSz="4174431" rtl="0" eaLnBrk="1" latinLnBrk="0" hangingPunct="1">
        <a:defRPr sz="8100" kern="1200">
          <a:solidFill>
            <a:schemeClr val="tx1"/>
          </a:solidFill>
          <a:latin typeface="+mn-lt"/>
          <a:ea typeface="+mn-ea"/>
          <a:cs typeface="+mn-cs"/>
        </a:defRPr>
      </a:lvl5pPr>
      <a:lvl6pPr marL="10436076" algn="l" defTabSz="4174431" rtl="0" eaLnBrk="1" latinLnBrk="0" hangingPunct="1">
        <a:defRPr sz="8100" kern="1200">
          <a:solidFill>
            <a:schemeClr val="tx1"/>
          </a:solidFill>
          <a:latin typeface="+mn-lt"/>
          <a:ea typeface="+mn-ea"/>
          <a:cs typeface="+mn-cs"/>
        </a:defRPr>
      </a:lvl6pPr>
      <a:lvl7pPr marL="12523291" algn="l" defTabSz="4174431" rtl="0" eaLnBrk="1" latinLnBrk="0" hangingPunct="1">
        <a:defRPr sz="8100" kern="1200">
          <a:solidFill>
            <a:schemeClr val="tx1"/>
          </a:solidFill>
          <a:latin typeface="+mn-lt"/>
          <a:ea typeface="+mn-ea"/>
          <a:cs typeface="+mn-cs"/>
        </a:defRPr>
      </a:lvl7pPr>
      <a:lvl8pPr marL="14610504" algn="l" defTabSz="4174431" rtl="0" eaLnBrk="1" latinLnBrk="0" hangingPunct="1">
        <a:defRPr sz="8100" kern="1200">
          <a:solidFill>
            <a:schemeClr val="tx1"/>
          </a:solidFill>
          <a:latin typeface="+mn-lt"/>
          <a:ea typeface="+mn-ea"/>
          <a:cs typeface="+mn-cs"/>
        </a:defRPr>
      </a:lvl8pPr>
      <a:lvl9pPr marL="16697720" algn="l" defTabSz="4174431"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0267275" cy="50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112159" y="891547"/>
            <a:ext cx="26608827" cy="2903983"/>
          </a:xfrm>
          <a:prstGeom prst="rect">
            <a:avLst/>
          </a:prstGeom>
          <a:noFill/>
        </p:spPr>
        <p:txBody>
          <a:bodyPr wrap="square" lIns="86978" tIns="43489" rIns="86978" bIns="43489">
            <a:spAutoFit/>
          </a:bodyPr>
          <a:lstStyle/>
          <a:p>
            <a:pPr algn="ctr"/>
            <a:r>
              <a:rPr lang="en-US" sz="17100" b="1" dirty="0" smtClean="0">
                <a:ln w="900" cmpd="sng">
                  <a:solidFill>
                    <a:schemeClr val="bg2">
                      <a:lumMod val="25000"/>
                      <a:alpha val="55000"/>
                    </a:schemeClr>
                  </a:solidFill>
                  <a:prstDash val="solid"/>
                </a:ln>
                <a:solidFill>
                  <a:schemeClr val="bg2">
                    <a:lumMod val="75000"/>
                  </a:schemeClr>
                </a:solidFill>
                <a:effectLst>
                  <a:innerShdw blurRad="101600" dist="76200" dir="5400000">
                    <a:schemeClr val="accent1">
                      <a:satMod val="190000"/>
                      <a:tint val="100000"/>
                      <a:alpha val="74000"/>
                    </a:schemeClr>
                  </a:innerShdw>
                </a:effectLst>
              </a:rPr>
              <a:t>  	         </a:t>
            </a:r>
            <a:r>
              <a:rPr lang="en-US" sz="17100" b="1" dirty="0" smtClean="0">
                <a:ln w="900" cmpd="sng">
                  <a:solidFill>
                    <a:schemeClr val="tx1">
                      <a:alpha val="55000"/>
                    </a:schemeClr>
                  </a:solidFill>
                  <a:prstDash val="solid"/>
                </a:ln>
                <a:solidFill>
                  <a:schemeClr val="bg2">
                    <a:lumMod val="75000"/>
                  </a:schemeClr>
                </a:solidFill>
                <a:effectLst>
                  <a:innerShdw blurRad="101600" dist="76200" dir="5400000">
                    <a:schemeClr val="accent1">
                      <a:satMod val="190000"/>
                      <a:tint val="100000"/>
                      <a:alpha val="74000"/>
                    </a:schemeClr>
                  </a:innerShdw>
                </a:effectLst>
              </a:rPr>
              <a:t>Flight Quest (ID 36)</a:t>
            </a:r>
          </a:p>
          <a:p>
            <a:pPr algn="ctr"/>
            <a:endParaRPr lang="en-US" sz="1100" b="1" dirty="0">
              <a:ln w="900" cmpd="sng">
                <a:solidFill>
                  <a:schemeClr val="bg2">
                    <a:lumMod val="25000"/>
                    <a:alpha val="55000"/>
                  </a:schemeClr>
                </a:solidFill>
                <a:prstDash val="solid"/>
              </a:ln>
              <a:solidFill>
                <a:schemeClr val="bg2">
                  <a:lumMod val="75000"/>
                </a:schemeClr>
              </a:solidFill>
              <a:effectLst>
                <a:innerShdw blurRad="101600" dist="76200" dir="5400000">
                  <a:schemeClr val="accent1">
                    <a:satMod val="190000"/>
                    <a:tint val="100000"/>
                    <a:alpha val="74000"/>
                  </a:schemeClr>
                </a:innerShdw>
              </a:effectLst>
            </a:endParaRPr>
          </a:p>
        </p:txBody>
      </p:sp>
      <p:sp>
        <p:nvSpPr>
          <p:cNvPr id="7" name="Rounded Rectangle 6"/>
          <p:cNvSpPr/>
          <p:nvPr/>
        </p:nvSpPr>
        <p:spPr>
          <a:xfrm>
            <a:off x="840758" y="6240827"/>
            <a:ext cx="13452122"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7A6652"/>
                </a:solidFill>
                <a:latin typeface="Arial" panose="020B0604020202020204" pitchFamily="34" charset="0"/>
                <a:cs typeface="Arial" panose="020B0604020202020204" pitchFamily="34" charset="0"/>
              </a:rPr>
              <a:t>What is it?</a:t>
            </a:r>
            <a:endParaRPr lang="en-US" b="1" dirty="0">
              <a:solidFill>
                <a:srgbClr val="7A6652"/>
              </a:solidFill>
              <a:latin typeface="Arial" panose="020B0604020202020204" pitchFamily="34" charset="0"/>
              <a:cs typeface="Arial" panose="020B0604020202020204" pitchFamily="34" charset="0"/>
            </a:endParaRPr>
          </a:p>
        </p:txBody>
      </p:sp>
      <p:sp>
        <p:nvSpPr>
          <p:cNvPr id="16" name="Rounded Rectangle 15"/>
          <p:cNvSpPr/>
          <p:nvPr/>
        </p:nvSpPr>
        <p:spPr>
          <a:xfrm>
            <a:off x="15974395" y="6240827"/>
            <a:ext cx="13452122"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7A6652"/>
                </a:solidFill>
                <a:latin typeface="Arial" panose="020B0604020202020204" pitchFamily="34" charset="0"/>
                <a:cs typeface="Arial" panose="020B0604020202020204" pitchFamily="34" charset="0"/>
              </a:rPr>
              <a:t>What’s the plan?</a:t>
            </a:r>
            <a:endParaRPr lang="en-US" b="1" dirty="0">
              <a:solidFill>
                <a:srgbClr val="7A6652"/>
              </a:solidFill>
              <a:latin typeface="Arial" panose="020B0604020202020204" pitchFamily="34" charset="0"/>
              <a:cs typeface="Arial" panose="020B0604020202020204" pitchFamily="34" charset="0"/>
            </a:endParaRPr>
          </a:p>
        </p:txBody>
      </p:sp>
      <p:sp>
        <p:nvSpPr>
          <p:cNvPr id="17" name="Rounded Rectangle 16"/>
          <p:cNvSpPr/>
          <p:nvPr/>
        </p:nvSpPr>
        <p:spPr>
          <a:xfrm>
            <a:off x="840758" y="25854852"/>
            <a:ext cx="28585760"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7A6652"/>
                </a:solidFill>
                <a:latin typeface="Arial" panose="020B0604020202020204" pitchFamily="34" charset="0"/>
                <a:cs typeface="Arial" panose="020B0604020202020204" pitchFamily="34" charset="0"/>
              </a:rPr>
              <a:t>How’d it go?</a:t>
            </a:r>
            <a:endParaRPr lang="en-US" b="1" dirty="0">
              <a:solidFill>
                <a:srgbClr val="7A6652"/>
              </a:solidFill>
              <a:latin typeface="Arial" panose="020B0604020202020204" pitchFamily="34" charset="0"/>
              <a:cs typeface="Arial" panose="020B0604020202020204" pitchFamily="34" charset="0"/>
            </a:endParaRPr>
          </a:p>
        </p:txBody>
      </p:sp>
      <p:sp>
        <p:nvSpPr>
          <p:cNvPr id="11" name="Rectangle 10"/>
          <p:cNvSpPr/>
          <p:nvPr/>
        </p:nvSpPr>
        <p:spPr>
          <a:xfrm>
            <a:off x="840758" y="8915466"/>
            <a:ext cx="13452122" cy="16047839"/>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sz="4300" dirty="0"/>
          </a:p>
        </p:txBody>
      </p:sp>
      <p:sp>
        <p:nvSpPr>
          <p:cNvPr id="12" name="Rectangle 11"/>
          <p:cNvSpPr/>
          <p:nvPr/>
        </p:nvSpPr>
        <p:spPr>
          <a:xfrm>
            <a:off x="15974395" y="8915466"/>
            <a:ext cx="13452122" cy="16047839"/>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a:p>
        </p:txBody>
      </p:sp>
      <p:sp>
        <p:nvSpPr>
          <p:cNvPr id="13" name="Rectangle 12"/>
          <p:cNvSpPr/>
          <p:nvPr/>
        </p:nvSpPr>
        <p:spPr>
          <a:xfrm>
            <a:off x="13452122" y="28529491"/>
            <a:ext cx="15974395" cy="12620035"/>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dirty="0"/>
          </a:p>
        </p:txBody>
      </p:sp>
      <p:pic>
        <p:nvPicPr>
          <p:cNvPr id="10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30202" y="41189842"/>
            <a:ext cx="4396462" cy="1604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40758" y="28529493"/>
            <a:ext cx="28585760" cy="630177"/>
          </a:xfrm>
          <a:prstGeom prst="rect">
            <a:avLst/>
          </a:prstGeom>
          <a:noFill/>
        </p:spPr>
        <p:txBody>
          <a:bodyPr wrap="square" lIns="86978" tIns="43489" rIns="86978" bIns="43489" rtlCol="0">
            <a:spAutoFit/>
          </a:bodyPr>
          <a:lstStyle/>
          <a:p>
            <a:r>
              <a:rPr lang="en-US" sz="3400" dirty="0" smtClean="0"/>
              <a:t>     </a:t>
            </a:r>
            <a:endParaRPr lang="en-US" sz="3400" dirty="0"/>
          </a:p>
        </p:txBody>
      </p:sp>
      <p:graphicFrame>
        <p:nvGraphicFramePr>
          <p:cNvPr id="5" name="Table 4"/>
          <p:cNvGraphicFramePr>
            <a:graphicFrameLocks noGrp="1"/>
          </p:cNvGraphicFramePr>
          <p:nvPr>
            <p:extLst>
              <p:ext uri="{D42A27DB-BD31-4B8C-83A1-F6EECF244321}">
                <p14:modId xmlns:p14="http://schemas.microsoft.com/office/powerpoint/2010/main" val="756355187"/>
              </p:ext>
            </p:extLst>
          </p:nvPr>
        </p:nvGraphicFramePr>
        <p:xfrm>
          <a:off x="942345" y="28571329"/>
          <a:ext cx="12464080" cy="12527397"/>
        </p:xfrm>
        <a:graphic>
          <a:graphicData uri="http://schemas.openxmlformats.org/drawingml/2006/table">
            <a:tbl>
              <a:tblPr firstRow="1" bandRow="1">
                <a:tableStyleId>{2A488322-F2BA-4B5B-9748-0D474271808F}</a:tableStyleId>
              </a:tblPr>
              <a:tblGrid>
                <a:gridCol w="4451457"/>
                <a:gridCol w="4451457"/>
                <a:gridCol w="3561166"/>
              </a:tblGrid>
              <a:tr h="753465">
                <a:tc>
                  <a:txBody>
                    <a:bodyPr/>
                    <a:lstStyle/>
                    <a:p>
                      <a:pPr algn="ctr"/>
                      <a:r>
                        <a:rPr lang="en-US" sz="4300" b="1" dirty="0" smtClean="0">
                          <a:solidFill>
                            <a:schemeClr val="tx1"/>
                          </a:solidFill>
                        </a:rPr>
                        <a:t>Method</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solidFill>
                            <a:schemeClr val="tx1"/>
                          </a:solidFill>
                        </a:rPr>
                        <a:t>Features Used</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solidFill>
                            <a:schemeClr val="tx1"/>
                          </a:solidFill>
                        </a:rPr>
                        <a:t>Cost</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40193">
                <a:tc>
                  <a:txBody>
                    <a:bodyPr/>
                    <a:lstStyle/>
                    <a:p>
                      <a:pPr algn="ctr"/>
                      <a:r>
                        <a:rPr lang="en-US" sz="4300" b="1" dirty="0" smtClean="0"/>
                        <a:t>Baseline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None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25572.58298</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12172">
                <a:tc>
                  <a:txBody>
                    <a:bodyPr/>
                    <a:lstStyle/>
                    <a:p>
                      <a:pPr algn="ctr"/>
                      <a:r>
                        <a:rPr lang="en-US" sz="4300" b="1" dirty="0" smtClean="0"/>
                        <a:t>Gradient boosted </a:t>
                      </a:r>
                      <a:r>
                        <a:rPr lang="en-US" sz="4300" b="1" dirty="0" smtClean="0"/>
                        <a:t>centroid</a:t>
                      </a:r>
                      <a:r>
                        <a:rPr lang="en-US" sz="4300" b="1" baseline="0" dirty="0" smtClean="0"/>
                        <a:t> avoider</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err="1" smtClean="0"/>
                        <a:t>Dest</a:t>
                      </a:r>
                      <a:r>
                        <a:rPr lang="en-US" sz="4300" b="1" dirty="0" smtClean="0"/>
                        <a:t>,</a:t>
                      </a:r>
                      <a:r>
                        <a:rPr lang="en-US" sz="4300" b="1" baseline="0" dirty="0" smtClean="0"/>
                        <a:t> Distance,  Time until Arrival</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21634.16113</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212172">
                <a:tc>
                  <a:txBody>
                    <a:bodyPr/>
                    <a:lstStyle/>
                    <a:p>
                      <a:pPr algn="ctr"/>
                      <a:r>
                        <a:rPr lang="en-US" sz="4300" b="1" dirty="0" smtClean="0"/>
                        <a:t>Gradient boosted A</a:t>
                      </a:r>
                      <a:r>
                        <a:rPr lang="en-US" sz="4300" b="1" dirty="0" smtClean="0"/>
                        <a:t>* (single velocity)</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err="1" smtClean="0"/>
                        <a:t>Dest</a:t>
                      </a:r>
                      <a:r>
                        <a:rPr lang="en-US" sz="4300" b="1" dirty="0" smtClean="0"/>
                        <a:t>,</a:t>
                      </a:r>
                      <a:r>
                        <a:rPr lang="en-US" sz="4300" b="1" baseline="0" dirty="0" smtClean="0"/>
                        <a:t> Distance,  Time until Arrival</a:t>
                      </a:r>
                      <a:endParaRPr lang="en-US" sz="4300" b="1" dirty="0" smtClean="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18945.93134</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12172">
                <a:tc>
                  <a:txBody>
                    <a:bodyPr/>
                    <a:lstStyle/>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err="1" smtClean="0"/>
                        <a:t>RandomForest</a:t>
                      </a:r>
                      <a:endParaRPr lang="en-US" sz="4300" b="1" dirty="0"/>
                    </a:p>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smtClean="0"/>
                        <a:t>A</a:t>
                      </a:r>
                      <a:r>
                        <a:rPr lang="en-US" sz="4300" b="1" dirty="0" smtClean="0"/>
                        <a:t>*(single velocity)</a:t>
                      </a:r>
                      <a:endParaRPr lang="en-US" sz="4300" b="1" dirty="0" smtClean="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err="1" smtClean="0"/>
                        <a:t>Dest</a:t>
                      </a:r>
                      <a:r>
                        <a:rPr lang="en-US" sz="4300" b="1" dirty="0" smtClean="0"/>
                        <a:t>,</a:t>
                      </a:r>
                      <a:r>
                        <a:rPr lang="en-US" sz="4300" b="1" baseline="0" dirty="0" smtClean="0"/>
                        <a:t> Distance,  Time until Arrival</a:t>
                      </a:r>
                      <a:endParaRPr lang="en-US" sz="4300" b="1" dirty="0" smtClean="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19800.99899</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40193">
                <a:tc>
                  <a:txBody>
                    <a:bodyPr/>
                    <a:lstStyle/>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smtClean="0"/>
                        <a:t>Unsmoothed </a:t>
                      </a:r>
                      <a:r>
                        <a:rPr lang="en-US" sz="4300" b="1" dirty="0" err="1" smtClean="0"/>
                        <a:t>kNN</a:t>
                      </a:r>
                      <a:r>
                        <a:rPr lang="en-US" sz="4300" b="1" dirty="0" smtClean="0"/>
                        <a:t> A*</a:t>
                      </a:r>
                      <a:endParaRPr lang="en-US" sz="4300" b="1" dirty="0" smtClean="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err="1" smtClean="0"/>
                        <a:t>Pos</a:t>
                      </a:r>
                      <a:r>
                        <a:rPr lang="en-US" sz="4300" b="1" dirty="0" smtClean="0"/>
                        <a:t>, </a:t>
                      </a:r>
                      <a:r>
                        <a:rPr lang="en-US" sz="4300" b="1" dirty="0" err="1" smtClean="0"/>
                        <a:t>Dir</a:t>
                      </a:r>
                      <a:r>
                        <a:rPr lang="en-US" sz="4300" b="1" dirty="0" smtClean="0"/>
                        <a:t>,</a:t>
                      </a:r>
                      <a:r>
                        <a:rPr lang="en-US" sz="4300" b="1" baseline="0" dirty="0" smtClean="0"/>
                        <a:t> </a:t>
                      </a:r>
                      <a:r>
                        <a:rPr lang="en-US" sz="4300" b="1" baseline="0" dirty="0" err="1" smtClean="0"/>
                        <a:t>Dest</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20201.64102</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79655">
                <a:tc>
                  <a:txBody>
                    <a:bodyPr/>
                    <a:lstStyle/>
                    <a:p>
                      <a:pPr algn="ctr"/>
                      <a:r>
                        <a:rPr lang="en-US" sz="4300" b="1" dirty="0" smtClean="0"/>
                        <a:t>Unsmoothed Gradient </a:t>
                      </a:r>
                      <a:r>
                        <a:rPr lang="en-US" sz="4300" b="1" dirty="0" smtClean="0"/>
                        <a:t>Boost A*</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Pos.,</a:t>
                      </a:r>
                      <a:r>
                        <a:rPr lang="en-US" sz="4300" b="1" baseline="0" dirty="0" smtClean="0"/>
                        <a:t> </a:t>
                      </a:r>
                      <a:r>
                        <a:rPr lang="en-US" sz="4300" b="1" baseline="0" dirty="0" err="1" smtClean="0"/>
                        <a:t>Dir</a:t>
                      </a:r>
                      <a:r>
                        <a:rPr lang="en-US" sz="4300" b="1" baseline="0" dirty="0" smtClean="0"/>
                        <a:t>, </a:t>
                      </a:r>
                      <a:r>
                        <a:rPr lang="en-US" sz="4300" b="1" baseline="0" dirty="0" err="1" smtClean="0"/>
                        <a:t>Dest</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19953.01149</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79655">
                <a:tc>
                  <a:txBody>
                    <a:bodyPr/>
                    <a:lstStyle/>
                    <a:p>
                      <a:pPr algn="ctr"/>
                      <a:r>
                        <a:rPr lang="en-US" sz="4300" b="1" dirty="0" smtClean="0"/>
                        <a:t>Smoothed Forest</a:t>
                      </a:r>
                      <a:r>
                        <a:rPr lang="en-US" sz="4300" b="1" baseline="0" dirty="0" smtClean="0"/>
                        <a:t> of Random Trees A*</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err="1" smtClean="0"/>
                        <a:t>Pos</a:t>
                      </a:r>
                      <a:r>
                        <a:rPr lang="en-US" sz="4300" b="1" dirty="0" smtClean="0"/>
                        <a:t>, </a:t>
                      </a:r>
                      <a:r>
                        <a:rPr lang="en-US" sz="4300" b="1" dirty="0" err="1" smtClean="0"/>
                        <a:t>Dir</a:t>
                      </a:r>
                      <a:r>
                        <a:rPr lang="en-US" sz="4300" b="1" dirty="0" smtClean="0"/>
                        <a:t>,</a:t>
                      </a:r>
                      <a:r>
                        <a:rPr lang="en-US" sz="4300" b="1" baseline="0" dirty="0" smtClean="0"/>
                        <a:t> </a:t>
                      </a:r>
                      <a:r>
                        <a:rPr lang="en-US" sz="4300" b="1" baseline="0" dirty="0" err="1" smtClean="0"/>
                        <a:t>Dest</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20560.67523</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688567">
                <a:tc>
                  <a:txBody>
                    <a:bodyPr/>
                    <a:lstStyle/>
                    <a:p>
                      <a:pPr algn="ctr"/>
                      <a:r>
                        <a:rPr lang="en-US" sz="4300" b="1" dirty="0" smtClean="0"/>
                        <a:t>Smoothed weighted</a:t>
                      </a:r>
                      <a:r>
                        <a:rPr lang="en-US" sz="4300" b="1" baseline="0" dirty="0" smtClean="0"/>
                        <a:t> KNN A*</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err="1" smtClean="0"/>
                        <a:t>Pos</a:t>
                      </a:r>
                      <a:r>
                        <a:rPr lang="en-US" sz="4300" b="1" dirty="0" smtClean="0"/>
                        <a:t>, </a:t>
                      </a:r>
                      <a:r>
                        <a:rPr lang="en-US" sz="4300" b="1" dirty="0" err="1" smtClean="0"/>
                        <a:t>Dir</a:t>
                      </a:r>
                      <a:r>
                        <a:rPr lang="en-US" sz="4300" b="1" dirty="0" smtClean="0"/>
                        <a:t>, </a:t>
                      </a:r>
                      <a:r>
                        <a:rPr lang="en-US" sz="4300" b="1" dirty="0" err="1" smtClean="0"/>
                        <a:t>Dest</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20525.75794</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Box 7"/>
          <p:cNvSpPr txBox="1"/>
          <p:nvPr/>
        </p:nvSpPr>
        <p:spPr>
          <a:xfrm>
            <a:off x="13452120" y="28478690"/>
            <a:ext cx="15974395" cy="12829780"/>
          </a:xfrm>
          <a:prstGeom prst="rect">
            <a:avLst/>
          </a:prstGeom>
          <a:noFill/>
        </p:spPr>
        <p:txBody>
          <a:bodyPr wrap="square" lIns="86978" tIns="43489" rIns="86978" bIns="43489" rtlCol="0">
            <a:spAutoFit/>
          </a:bodyPr>
          <a:lstStyle/>
          <a:p>
            <a:r>
              <a:rPr lang="en-US" sz="3600" dirty="0" smtClean="0">
                <a:latin typeface="Helvetica"/>
                <a:cs typeface="Helvetica"/>
              </a:rPr>
              <a:t>     We were provided a cost calculator that determined the total cost accumulated through by all of the test flights that we found paths for. We ran several solutions and compared them to each other, as shown in the table to the left</a:t>
            </a:r>
            <a:r>
              <a:rPr lang="en-US" sz="3600" dirty="0" smtClean="0">
                <a:latin typeface="Helvetica"/>
                <a:cs typeface="Helvetica"/>
              </a:rPr>
              <a:t>. </a:t>
            </a:r>
            <a:r>
              <a:rPr lang="en-US" sz="3600" dirty="0" smtClean="0">
                <a:latin typeface="Helvetica"/>
                <a:cs typeface="Helvetica"/>
              </a:rPr>
              <a:t>In all of them, we used machine learning to predict speed and altitude.</a:t>
            </a:r>
            <a:endParaRPr lang="en-US" sz="3600" dirty="0" smtClean="0">
              <a:latin typeface="Helvetica"/>
              <a:cs typeface="Helvetica"/>
            </a:endParaRPr>
          </a:p>
          <a:p>
            <a:endParaRPr lang="en-US" sz="3600" dirty="0" smtClean="0">
              <a:latin typeface="Helvetica"/>
              <a:cs typeface="Helvetica"/>
            </a:endParaRPr>
          </a:p>
          <a:p>
            <a:r>
              <a:rPr lang="en-US" sz="3600" dirty="0" smtClean="0">
                <a:latin typeface="Helvetica"/>
                <a:cs typeface="Helvetica"/>
              </a:rPr>
              <a:t>     The single velocity algorithms used a single velocity and altitude for the duration of the flight except for the final descent. The smoothing refers to the fact that frequent changes between ascent and descent are penalized. The smoothing function we used was naïve so reducing the changes in ascent and descent did not actually improve the score. </a:t>
            </a:r>
          </a:p>
          <a:p>
            <a:endParaRPr lang="en-US" sz="3600" dirty="0">
              <a:latin typeface="Helvetica"/>
              <a:cs typeface="Helvetica"/>
            </a:endParaRPr>
          </a:p>
          <a:p>
            <a:r>
              <a:rPr lang="en-US" sz="3600" dirty="0" smtClean="0">
                <a:latin typeface="Helvetica"/>
                <a:cs typeface="Helvetica"/>
              </a:rPr>
              <a:t>     We chose k-nearest neighbors and ensemble methods because k-nearest neighbors maps naturally to the problem and ensemble methods produce good results even when little information is known about which features are important.</a:t>
            </a:r>
            <a:endParaRPr lang="en-US" sz="3600" dirty="0" smtClean="0">
              <a:latin typeface="Helvetica"/>
              <a:cs typeface="Helvetica"/>
            </a:endParaRPr>
          </a:p>
          <a:p>
            <a:endParaRPr lang="en-US" sz="3600" dirty="0" smtClean="0">
              <a:latin typeface="Helvetica"/>
              <a:cs typeface="Helvetica"/>
            </a:endParaRPr>
          </a:p>
          <a:p>
            <a:r>
              <a:rPr lang="en-US" sz="3600" smtClean="0">
                <a:latin typeface="Helvetica"/>
                <a:cs typeface="Helvetica"/>
              </a:rPr>
              <a:t>     Our </a:t>
            </a:r>
            <a:r>
              <a:rPr lang="en-US" sz="3600" dirty="0" smtClean="0">
                <a:latin typeface="Helvetica"/>
                <a:cs typeface="Helvetica"/>
              </a:rPr>
              <a:t>next steps are to find a better smoothing algorithm. Our current smoothing algorithm is easily led astray by outliers so we plan on training to detect outliers in our sequence of velocities and altitudes. We also plan to train for better paths than the shortest ones using old position data as the shortest path is not the most optimal due to prevailing winds. We also want to extract more features.</a:t>
            </a:r>
            <a:endParaRPr lang="en-US" sz="3600" dirty="0">
              <a:latin typeface="Helvetica"/>
              <a:cs typeface="Helvetica"/>
            </a:endParaRPr>
          </a:p>
        </p:txBody>
      </p:sp>
      <p:sp>
        <p:nvSpPr>
          <p:cNvPr id="18" name="TextBox 17"/>
          <p:cNvSpPr txBox="1"/>
          <p:nvPr/>
        </p:nvSpPr>
        <p:spPr>
          <a:xfrm>
            <a:off x="1681515" y="3566186"/>
            <a:ext cx="14292880" cy="672603"/>
          </a:xfrm>
          <a:prstGeom prst="rect">
            <a:avLst/>
          </a:prstGeom>
          <a:noFill/>
        </p:spPr>
        <p:txBody>
          <a:bodyPr wrap="square" lIns="86978" tIns="43489" rIns="86978" bIns="43489" rtlCol="0">
            <a:spAutoFit/>
          </a:bodyPr>
          <a:lstStyle/>
          <a:p>
            <a:r>
              <a:rPr lang="en-US" sz="3800" b="1" dirty="0" smtClean="0">
                <a:latin typeface="Arial" pitchFamily="34" charset="0"/>
                <a:cs typeface="Arial" pitchFamily="34" charset="0"/>
              </a:rPr>
              <a:t>Alexander </a:t>
            </a:r>
            <a:r>
              <a:rPr lang="en-US" sz="3800" b="1" dirty="0" err="1" smtClean="0">
                <a:latin typeface="Arial" pitchFamily="34" charset="0"/>
                <a:cs typeface="Arial" pitchFamily="34" charset="0"/>
              </a:rPr>
              <a:t>Guziel</a:t>
            </a:r>
            <a:r>
              <a:rPr lang="en-US" sz="3800" b="1" dirty="0" smtClean="0">
                <a:latin typeface="Arial" pitchFamily="34" charset="0"/>
                <a:cs typeface="Arial" pitchFamily="34" charset="0"/>
              </a:rPr>
              <a:t>, </a:t>
            </a:r>
            <a:r>
              <a:rPr lang="en-US" sz="3700" b="1" dirty="0" err="1" smtClean="0">
                <a:latin typeface="Arial" pitchFamily="34" charset="0"/>
                <a:cs typeface="Arial" pitchFamily="34" charset="0"/>
              </a:rPr>
              <a:t>Atheendra</a:t>
            </a:r>
            <a:r>
              <a:rPr lang="en-US" sz="3700" b="1" dirty="0" smtClean="0">
                <a:latin typeface="Arial" pitchFamily="34" charset="0"/>
                <a:cs typeface="Arial" pitchFamily="34" charset="0"/>
              </a:rPr>
              <a:t> PT</a:t>
            </a:r>
            <a:r>
              <a:rPr lang="en-US" sz="3800" b="1" dirty="0" smtClean="0">
                <a:latin typeface="Arial" pitchFamily="34" charset="0"/>
                <a:cs typeface="Arial" pitchFamily="34" charset="0"/>
              </a:rPr>
              <a:t>, Bo Yuan Zhou, Rene Zhang</a:t>
            </a:r>
            <a:endParaRPr lang="en-US" sz="3800" b="1" dirty="0">
              <a:latin typeface="Arial" pitchFamily="34" charset="0"/>
              <a:cs typeface="Arial" pitchFamily="34" charset="0"/>
            </a:endParaRPr>
          </a:p>
        </p:txBody>
      </p:sp>
      <p:sp>
        <p:nvSpPr>
          <p:cNvPr id="20" name="TextBox 19"/>
          <p:cNvSpPr txBox="1"/>
          <p:nvPr/>
        </p:nvSpPr>
        <p:spPr>
          <a:xfrm>
            <a:off x="914400" y="8958005"/>
            <a:ext cx="13304837" cy="16096714"/>
          </a:xfrm>
          <a:prstGeom prst="rect">
            <a:avLst/>
          </a:prstGeom>
          <a:noFill/>
        </p:spPr>
        <p:txBody>
          <a:bodyPr wrap="square" rtlCol="0">
            <a:spAutoFit/>
          </a:bodyPr>
          <a:lstStyle/>
          <a:p>
            <a:r>
              <a:rPr lang="en-US" sz="4000" dirty="0" smtClean="0">
                <a:latin typeface="Helvetica"/>
                <a:cs typeface="Helvetica"/>
              </a:rPr>
              <a:t>     In the modern day, airplanes are a frequently-used means of transportation. However, using it is fairly expensive to manage due to costs of fuel and delay. Due to many different factors, such as weather, restricted areas, and jet streams, it’s very difficult to keep this cost of such transportation at an optimal level; airports are always looking for more ways to optimize their flights. What we aim to do here in Flight Quest is to optimize to the best of our ability the costs of airplane flights using machine learning techniques on large sets of data.</a:t>
            </a:r>
          </a:p>
          <a:p>
            <a:r>
              <a:rPr lang="en-US" sz="4000" dirty="0" smtClean="0">
                <a:latin typeface="Helvetica"/>
                <a:cs typeface="Helvetica"/>
              </a:rPr>
              <a:t>     </a:t>
            </a:r>
          </a:p>
          <a:p>
            <a:r>
              <a:rPr lang="en-US" sz="4000" dirty="0">
                <a:latin typeface="Helvetica"/>
                <a:cs typeface="Helvetica"/>
              </a:rPr>
              <a:t> </a:t>
            </a:r>
            <a:r>
              <a:rPr lang="en-US" sz="4000" dirty="0" smtClean="0">
                <a:latin typeface="Helvetica"/>
                <a:cs typeface="Helvetica"/>
              </a:rPr>
              <a:t>    Our task consists of using data obtained from previous flights to try and find optimal paths and conditions (e.g. speed, altitude) for new flights to take. However, since we don’t know exactly what features would be useful to train on, our data set contains many different attributes, making it very large and time-expensive to work with.</a:t>
            </a:r>
            <a:endParaRPr lang="en-US" sz="4000" dirty="0">
              <a:latin typeface="Helvetica"/>
              <a:cs typeface="Helvetica"/>
            </a:endParaRPr>
          </a:p>
          <a:p>
            <a:endParaRPr lang="en-US" sz="4000" dirty="0" smtClean="0">
              <a:latin typeface="Helvetica"/>
              <a:cs typeface="Helvetica"/>
            </a:endParaRPr>
          </a:p>
          <a:p>
            <a:r>
              <a:rPr lang="en-US" sz="4000" dirty="0">
                <a:latin typeface="Helvetica"/>
                <a:cs typeface="Helvetica"/>
              </a:rPr>
              <a:t> </a:t>
            </a:r>
            <a:r>
              <a:rPr lang="en-US" sz="4000" dirty="0" smtClean="0">
                <a:latin typeface="Helvetica"/>
                <a:cs typeface="Helvetica"/>
              </a:rPr>
              <a:t>    Our motivation for undertaking this task came from searching for something that would challenge us to use what we learned in innovative ways, give us experience with working on a real-life machine learning problem, and have an impact on people’s lives. The Flight Quest problem satiates these desires by starting us off at the beginning, giving us a goal, and then telling us to go about solving this problem however we deem necessary.</a:t>
            </a:r>
            <a:endParaRPr lang="en-US" sz="4000" dirty="0">
              <a:latin typeface="Helvetica"/>
              <a:cs typeface="Helvetica"/>
            </a:endParaRPr>
          </a:p>
        </p:txBody>
      </p:sp>
      <p:sp>
        <p:nvSpPr>
          <p:cNvPr id="21" name="TextBox 20"/>
          <p:cNvSpPr txBox="1"/>
          <p:nvPr/>
        </p:nvSpPr>
        <p:spPr>
          <a:xfrm>
            <a:off x="16048037" y="8940145"/>
            <a:ext cx="13304837" cy="16096714"/>
          </a:xfrm>
          <a:prstGeom prst="rect">
            <a:avLst/>
          </a:prstGeom>
          <a:noFill/>
        </p:spPr>
        <p:txBody>
          <a:bodyPr wrap="square" rtlCol="0">
            <a:spAutoFit/>
          </a:bodyPr>
          <a:lstStyle/>
          <a:p>
            <a:r>
              <a:rPr lang="en-US" sz="4000" dirty="0" smtClean="0">
                <a:latin typeface="Helvetica"/>
                <a:cs typeface="Helvetica"/>
              </a:rPr>
              <a:t>     First, we created a baseline measure that took the most direct distance in between the current and destination points (via great circle calculation) and made that the desired path. Paths are problematic because of their complex structure so we needed a way to reduce down the data. </a:t>
            </a:r>
          </a:p>
          <a:p>
            <a:endParaRPr lang="en-US" sz="4000" dirty="0">
              <a:latin typeface="Helvetica"/>
              <a:cs typeface="Helvetica"/>
            </a:endParaRPr>
          </a:p>
          <a:p>
            <a:r>
              <a:rPr lang="en-US" sz="4000" dirty="0" smtClean="0">
                <a:latin typeface="Helvetica"/>
                <a:cs typeface="Helvetica"/>
              </a:rPr>
              <a:t>	Our next step was to identify and work 	out a path around restricted areas, 	since no flights are allowed through 	these. In order to account for this, we 	consider numerous points in between 	our current and destination locations 	and then attempt to construct a path 	going through points that don’t lie in 	restricted areas using an A* search.</a:t>
            </a:r>
          </a:p>
          <a:p>
            <a:endParaRPr lang="en-US" sz="4000" dirty="0">
              <a:latin typeface="Helvetica"/>
              <a:cs typeface="Helvetica"/>
            </a:endParaRPr>
          </a:p>
          <a:p>
            <a:r>
              <a:rPr lang="en-US" sz="4000" dirty="0" smtClean="0">
                <a:latin typeface="Helvetica"/>
                <a:cs typeface="Helvetica"/>
              </a:rPr>
              <a:t>     Afterwards, we focused on finding optimal speeds, altitudes, and descent patterns for segments of our new generated flight path in order to find the best balance between fuel consumption and arrival time. In order to do this, we would need to first find the features that would be significant enough to train on and then train our data using a model. Another challenge would be finding out which learning algorithms would be appropriate.</a:t>
            </a:r>
            <a:endParaRPr lang="en-US" sz="4000" dirty="0">
              <a:latin typeface="Helvetica"/>
              <a:cs typeface="Helvetica"/>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2337" y="13243719"/>
            <a:ext cx="4009271"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273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1374</TotalTime>
  <Words>672</Words>
  <Application>Microsoft Macintosh PowerPoint</Application>
  <PresentationFormat>Custom</PresentationFormat>
  <Paragraphs>51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dc:creator>
  <cp:lastModifiedBy>Alex Guziel</cp:lastModifiedBy>
  <cp:revision>97</cp:revision>
  <dcterms:created xsi:type="dcterms:W3CDTF">2013-12-04T04:13:07Z</dcterms:created>
  <dcterms:modified xsi:type="dcterms:W3CDTF">2013-12-05T18:50:49Z</dcterms:modified>
</cp:coreProperties>
</file>