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8269"/>
    <a:srgbClr val="A38C75"/>
    <a:srgbClr val="FEF6F0"/>
    <a:srgbClr val="836D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3090" y="786"/>
      </p:cViewPr>
      <p:guideLst>
        <p:guide orient="horz" pos="13479"/>
        <p:guide pos="9533"/>
      </p:guideLst>
    </p:cSldViewPr>
  </p:slideViewPr>
  <p:notesTextViewPr>
    <p:cViewPr>
      <p:scale>
        <a:sx n="1" d="1"/>
        <a:sy n="1" d="1"/>
      </p:scale>
      <p:origin x="0" y="0"/>
    </p:cViewPr>
  </p:notesTextViewPr>
  <p:gridSpacing cx="936345600" cy="936345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61"/>
            <a:ext cx="25727184" cy="9173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215" indent="0" algn="ctr">
              <a:buNone/>
              <a:defRPr>
                <a:solidFill>
                  <a:schemeClr val="tx1">
                    <a:tint val="75000"/>
                  </a:schemeClr>
                </a:solidFill>
              </a:defRPr>
            </a:lvl2pPr>
            <a:lvl3pPr marL="4174431" indent="0" algn="ctr">
              <a:buNone/>
              <a:defRPr>
                <a:solidFill>
                  <a:schemeClr val="tx1">
                    <a:tint val="75000"/>
                  </a:schemeClr>
                </a:solidFill>
              </a:defRPr>
            </a:lvl3pPr>
            <a:lvl4pPr marL="6261645" indent="0" algn="ctr">
              <a:buNone/>
              <a:defRPr>
                <a:solidFill>
                  <a:schemeClr val="tx1">
                    <a:tint val="75000"/>
                  </a:schemeClr>
                </a:solidFill>
              </a:defRPr>
            </a:lvl4pPr>
            <a:lvl5pPr marL="8348860" indent="0" algn="ctr">
              <a:buNone/>
              <a:defRPr>
                <a:solidFill>
                  <a:schemeClr val="tx1">
                    <a:tint val="75000"/>
                  </a:schemeClr>
                </a:solidFill>
              </a:defRPr>
            </a:lvl5pPr>
            <a:lvl6pPr marL="10436076" indent="0" algn="ctr">
              <a:buNone/>
              <a:defRPr>
                <a:solidFill>
                  <a:schemeClr val="tx1">
                    <a:tint val="75000"/>
                  </a:schemeClr>
                </a:solidFill>
              </a:defRPr>
            </a:lvl6pPr>
            <a:lvl7pPr marL="12523291" indent="0" algn="ctr">
              <a:buNone/>
              <a:defRPr>
                <a:solidFill>
                  <a:schemeClr val="tx1">
                    <a:tint val="75000"/>
                  </a:schemeClr>
                </a:solidFill>
              </a:defRPr>
            </a:lvl7pPr>
            <a:lvl8pPr marL="14610504" indent="0" algn="ctr">
              <a:buNone/>
              <a:defRPr>
                <a:solidFill>
                  <a:schemeClr val="tx1">
                    <a:tint val="75000"/>
                  </a:schemeClr>
                </a:solidFill>
              </a:defRPr>
            </a:lvl8pPr>
            <a:lvl9pPr marL="166977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6038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190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7830" y="2288308"/>
            <a:ext cx="5107604" cy="4867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5027" y="2288308"/>
            <a:ext cx="14818355" cy="4867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0917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7804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3"/>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7" y="18138030"/>
            <a:ext cx="25727184" cy="9361235"/>
          </a:xfrm>
        </p:spPr>
        <p:txBody>
          <a:bodyPr anchor="b"/>
          <a:lstStyle>
            <a:lvl1pPr marL="0" indent="0">
              <a:buNone/>
              <a:defRPr sz="9200">
                <a:solidFill>
                  <a:schemeClr val="tx1">
                    <a:tint val="75000"/>
                  </a:schemeClr>
                </a:solidFill>
              </a:defRPr>
            </a:lvl1pPr>
            <a:lvl2pPr marL="2087215" indent="0">
              <a:buNone/>
              <a:defRPr sz="8100">
                <a:solidFill>
                  <a:schemeClr val="tx1">
                    <a:tint val="75000"/>
                  </a:schemeClr>
                </a:solidFill>
              </a:defRPr>
            </a:lvl2pPr>
            <a:lvl3pPr marL="4174431" indent="0">
              <a:buNone/>
              <a:defRPr sz="7300">
                <a:solidFill>
                  <a:schemeClr val="tx1">
                    <a:tint val="75000"/>
                  </a:schemeClr>
                </a:solidFill>
              </a:defRPr>
            </a:lvl3pPr>
            <a:lvl4pPr marL="6261645" indent="0">
              <a:buNone/>
              <a:defRPr sz="6400">
                <a:solidFill>
                  <a:schemeClr val="tx1">
                    <a:tint val="75000"/>
                  </a:schemeClr>
                </a:solidFill>
              </a:defRPr>
            </a:lvl4pPr>
            <a:lvl5pPr marL="8348860" indent="0">
              <a:buNone/>
              <a:defRPr sz="6400">
                <a:solidFill>
                  <a:schemeClr val="tx1">
                    <a:tint val="75000"/>
                  </a:schemeClr>
                </a:solidFill>
              </a:defRPr>
            </a:lvl5pPr>
            <a:lvl6pPr marL="10436076" indent="0">
              <a:buNone/>
              <a:defRPr sz="6400">
                <a:solidFill>
                  <a:schemeClr val="tx1">
                    <a:tint val="75000"/>
                  </a:schemeClr>
                </a:solidFill>
              </a:defRPr>
            </a:lvl6pPr>
            <a:lvl7pPr marL="12523291" indent="0">
              <a:buNone/>
              <a:defRPr sz="6400">
                <a:solidFill>
                  <a:schemeClr val="tx1">
                    <a:tint val="75000"/>
                  </a:schemeClr>
                </a:solidFill>
              </a:defRPr>
            </a:lvl7pPr>
            <a:lvl8pPr marL="14610504" indent="0">
              <a:buNone/>
              <a:defRPr sz="6400">
                <a:solidFill>
                  <a:schemeClr val="tx1">
                    <a:tint val="75000"/>
                  </a:schemeClr>
                </a:solidFill>
              </a:defRPr>
            </a:lvl8pPr>
            <a:lvl9pPr marL="1669772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20307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35025"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602457"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382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4"/>
            <a:ext cx="27240548"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8" y="9579176"/>
            <a:ext cx="13373303"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368" y="13571321"/>
            <a:ext cx="13373303"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60" y="9579176"/>
            <a:ext cx="13378555"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5360" y="13571321"/>
            <a:ext cx="13378555"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72DE2-AD54-445F-BDF3-6E766A2209E8}" type="datetimeFigureOut">
              <a:rPr lang="en-US" smtClean="0"/>
              <a:pPr/>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3046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72DE2-AD54-445F-BDF3-6E766A2209E8}" type="datetimeFigureOut">
              <a:rPr lang="en-US" smtClean="0"/>
              <a:pPr/>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817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72DE2-AD54-445F-BDF3-6E766A2209E8}" type="datetimeFigureOut">
              <a:rPr lang="en-US" smtClean="0"/>
              <a:pPr/>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0162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8"/>
            <a:ext cx="9957726" cy="7251246"/>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33665" y="1703849"/>
            <a:ext cx="16920249" cy="36523698"/>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5"/>
            <a:ext cx="9957726" cy="29272452"/>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95510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70"/>
            <a:ext cx="18160365" cy="353647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3"/>
            <a:ext cx="18160365" cy="25676543"/>
          </a:xfrm>
        </p:spPr>
        <p:txBody>
          <a:bodyPr/>
          <a:lstStyle>
            <a:lvl1pPr marL="0" indent="0">
              <a:buNone/>
              <a:defRPr sz="14600"/>
            </a:lvl1pPr>
            <a:lvl2pPr marL="2087215" indent="0">
              <a:buNone/>
              <a:defRPr sz="12700"/>
            </a:lvl2pPr>
            <a:lvl3pPr marL="4174431" indent="0">
              <a:buNone/>
              <a:defRPr sz="10900"/>
            </a:lvl3pPr>
            <a:lvl4pPr marL="6261645" indent="0">
              <a:buNone/>
              <a:defRPr sz="9200"/>
            </a:lvl4pPr>
            <a:lvl5pPr marL="8348860" indent="0">
              <a:buNone/>
              <a:defRPr sz="9200"/>
            </a:lvl5pPr>
            <a:lvl6pPr marL="10436076" indent="0">
              <a:buNone/>
              <a:defRPr sz="9200"/>
            </a:lvl6pPr>
            <a:lvl7pPr marL="12523291" indent="0">
              <a:buNone/>
              <a:defRPr sz="9200"/>
            </a:lvl7pPr>
            <a:lvl8pPr marL="14610504" indent="0">
              <a:buNone/>
              <a:defRPr sz="9200"/>
            </a:lvl8pPr>
            <a:lvl9pPr marL="16697720" indent="0">
              <a:buNone/>
              <a:defRPr sz="9200"/>
            </a:lvl9pPr>
          </a:lstStyle>
          <a:p>
            <a:endParaRPr lang="en-US"/>
          </a:p>
        </p:txBody>
      </p:sp>
      <p:sp>
        <p:nvSpPr>
          <p:cNvPr id="4" name="Text Placeholder 3"/>
          <p:cNvSpPr>
            <a:spLocks noGrp="1"/>
          </p:cNvSpPr>
          <p:nvPr>
            <p:ph type="body" sz="half" idx="2"/>
          </p:nvPr>
        </p:nvSpPr>
        <p:spPr>
          <a:xfrm>
            <a:off x="5932598" y="33492443"/>
            <a:ext cx="18160365" cy="5022374"/>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386266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43" tIns="208721" rIns="417443" bIns="2087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9"/>
            <a:ext cx="27240548" cy="28242219"/>
          </a:xfrm>
          <a:prstGeom prst="rect">
            <a:avLst/>
          </a:prstGeom>
        </p:spPr>
        <p:txBody>
          <a:bodyPr vert="horz" lIns="417443" tIns="208721" rIns="417443"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5"/>
            <a:ext cx="7062364" cy="2278396"/>
          </a:xfrm>
          <a:prstGeom prst="rect">
            <a:avLst/>
          </a:prstGeom>
        </p:spPr>
        <p:txBody>
          <a:bodyPr vert="horz" lIns="417443" tIns="208721" rIns="417443" bIns="208721" rtlCol="0" anchor="ctr"/>
          <a:lstStyle>
            <a:lvl1pPr algn="l">
              <a:defRPr sz="5400">
                <a:solidFill>
                  <a:schemeClr val="tx1">
                    <a:tint val="75000"/>
                  </a:schemeClr>
                </a:solidFill>
              </a:defRPr>
            </a:lvl1pPr>
          </a:lstStyle>
          <a:p>
            <a:fld id="{24E72DE2-AD54-445F-BDF3-6E766A2209E8}" type="datetimeFigureOut">
              <a:rPr lang="en-US" smtClean="0"/>
              <a:pPr/>
              <a:t>12/5/2013</a:t>
            </a:fld>
            <a:endParaRPr lang="en-US"/>
          </a:p>
        </p:txBody>
      </p:sp>
      <p:sp>
        <p:nvSpPr>
          <p:cNvPr id="5" name="Footer Placeholder 4"/>
          <p:cNvSpPr>
            <a:spLocks noGrp="1"/>
          </p:cNvSpPr>
          <p:nvPr>
            <p:ph type="ftr" sz="quarter" idx="3"/>
          </p:nvPr>
        </p:nvSpPr>
        <p:spPr>
          <a:xfrm>
            <a:off x="10341319" y="39663925"/>
            <a:ext cx="9584637" cy="2278396"/>
          </a:xfrm>
          <a:prstGeom prst="rect">
            <a:avLst/>
          </a:prstGeom>
        </p:spPr>
        <p:txBody>
          <a:bodyPr vert="horz" lIns="417443" tIns="208721" rIns="417443" bIns="208721"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5"/>
            <a:ext cx="7062364" cy="2278396"/>
          </a:xfrm>
          <a:prstGeom prst="rect">
            <a:avLst/>
          </a:prstGeom>
        </p:spPr>
        <p:txBody>
          <a:bodyPr vert="horz" lIns="417443" tIns="208721" rIns="417443" bIns="208721" rtlCol="0" anchor="ctr"/>
          <a:lstStyle>
            <a:lvl1pPr algn="r">
              <a:defRPr sz="5400">
                <a:solidFill>
                  <a:schemeClr val="tx1">
                    <a:tint val="75000"/>
                  </a:schemeClr>
                </a:solidFill>
              </a:defRPr>
            </a:lvl1p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31428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31" rtl="0" eaLnBrk="1" latinLnBrk="0" hangingPunct="1">
        <a:spcBef>
          <a:spcPct val="0"/>
        </a:spcBef>
        <a:buNone/>
        <a:defRPr sz="20100" kern="1200">
          <a:solidFill>
            <a:schemeClr val="tx1"/>
          </a:solidFill>
          <a:latin typeface="+mj-lt"/>
          <a:ea typeface="+mj-ea"/>
          <a:cs typeface="+mj-cs"/>
        </a:defRPr>
      </a:lvl1pPr>
    </p:titleStyle>
    <p:bodyStyle>
      <a:lvl1pPr marL="1565411" indent="-1565411" algn="l" defTabSz="4174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23" indent="-1304510" algn="l" defTabSz="4174431"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18038" indent="-1043607" algn="l" defTabSz="4174431"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5253"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4pPr>
      <a:lvl5pPr marL="939246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5pPr>
      <a:lvl6pPr marL="1147968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6pPr>
      <a:lvl7pPr marL="1356689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7pPr>
      <a:lvl8pPr marL="1565411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8pPr>
      <a:lvl9pPr marL="1774132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9pPr>
    </p:bodyStyle>
    <p:other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30267275" cy="5014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8112159" y="891547"/>
            <a:ext cx="26608827" cy="2903983"/>
          </a:xfrm>
          <a:prstGeom prst="rect">
            <a:avLst/>
          </a:prstGeom>
          <a:noFill/>
        </p:spPr>
        <p:txBody>
          <a:bodyPr wrap="square" lIns="86978" tIns="43489" rIns="86978" bIns="43489">
            <a:spAutoFit/>
          </a:bodyPr>
          <a:lstStyle/>
          <a:p>
            <a:pPr algn="ctr"/>
            <a:r>
              <a:rPr lang="en-US" sz="17100" b="1" dirty="0" smtClean="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rPr>
              <a:t>  	         Flight Quest (ID 36)</a:t>
            </a:r>
          </a:p>
          <a:p>
            <a:pPr algn="ctr"/>
            <a:endParaRPr lang="en-US" sz="1100" b="1" dirty="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endParaRPr>
          </a:p>
        </p:txBody>
      </p:sp>
      <p:sp>
        <p:nvSpPr>
          <p:cNvPr id="7" name="Rounded Rectangle 6"/>
          <p:cNvSpPr/>
          <p:nvPr/>
        </p:nvSpPr>
        <p:spPr>
          <a:xfrm>
            <a:off x="840758"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What is it?</a:t>
            </a:r>
            <a:endParaRPr lang="en-US" b="1" dirty="0">
              <a:solidFill>
                <a:srgbClr val="9B8269"/>
              </a:solidFill>
              <a:latin typeface="Arial" panose="020B0604020202020204" pitchFamily="34" charset="0"/>
              <a:cs typeface="Arial" panose="020B0604020202020204" pitchFamily="34" charset="0"/>
            </a:endParaRPr>
          </a:p>
        </p:txBody>
      </p:sp>
      <p:sp>
        <p:nvSpPr>
          <p:cNvPr id="16" name="Rounded Rectangle 15"/>
          <p:cNvSpPr/>
          <p:nvPr/>
        </p:nvSpPr>
        <p:spPr>
          <a:xfrm>
            <a:off x="15974395"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What’s the plan?</a:t>
            </a:r>
            <a:endParaRPr lang="en-US" b="1" dirty="0">
              <a:solidFill>
                <a:srgbClr val="9B8269"/>
              </a:solidFill>
              <a:latin typeface="Arial" panose="020B0604020202020204" pitchFamily="34" charset="0"/>
              <a:cs typeface="Arial" panose="020B0604020202020204" pitchFamily="34" charset="0"/>
            </a:endParaRPr>
          </a:p>
        </p:txBody>
      </p:sp>
      <p:sp>
        <p:nvSpPr>
          <p:cNvPr id="17" name="Rounded Rectangle 16"/>
          <p:cNvSpPr/>
          <p:nvPr/>
        </p:nvSpPr>
        <p:spPr>
          <a:xfrm>
            <a:off x="840758" y="25854852"/>
            <a:ext cx="28585760"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How’d it go?</a:t>
            </a:r>
            <a:endParaRPr lang="en-US" b="1" dirty="0">
              <a:solidFill>
                <a:srgbClr val="9B8269"/>
              </a:solidFill>
              <a:latin typeface="Arial" panose="020B0604020202020204" pitchFamily="34" charset="0"/>
              <a:cs typeface="Arial" panose="020B0604020202020204" pitchFamily="34" charset="0"/>
            </a:endParaRPr>
          </a:p>
        </p:txBody>
      </p:sp>
      <p:sp>
        <p:nvSpPr>
          <p:cNvPr id="11" name="Rectangle 10"/>
          <p:cNvSpPr/>
          <p:nvPr/>
        </p:nvSpPr>
        <p:spPr>
          <a:xfrm>
            <a:off x="840758"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sz="4300" dirty="0"/>
          </a:p>
        </p:txBody>
      </p:sp>
      <p:sp>
        <p:nvSpPr>
          <p:cNvPr id="12" name="Rectangle 11"/>
          <p:cNvSpPr/>
          <p:nvPr/>
        </p:nvSpPr>
        <p:spPr>
          <a:xfrm>
            <a:off x="15974395"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a:p>
        </p:txBody>
      </p:sp>
      <p:sp>
        <p:nvSpPr>
          <p:cNvPr id="13" name="Rectangle 12"/>
          <p:cNvSpPr/>
          <p:nvPr/>
        </p:nvSpPr>
        <p:spPr>
          <a:xfrm>
            <a:off x="13452122" y="28529492"/>
            <a:ext cx="15974395" cy="1159010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dirty="0"/>
          </a:p>
        </p:txBody>
      </p:sp>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04837" y="40599519"/>
            <a:ext cx="4396462" cy="16043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840758" y="8915467"/>
            <a:ext cx="13452122" cy="9444235"/>
          </a:xfrm>
          <a:prstGeom prst="rect">
            <a:avLst/>
          </a:prstGeom>
          <a:noFill/>
        </p:spPr>
        <p:txBody>
          <a:bodyPr wrap="square" lIns="86978" tIns="43489" rIns="86978" bIns="43489" rtlCol="0">
            <a:spAutoFit/>
          </a:bodyPr>
          <a:lstStyle/>
          <a:p>
            <a:r>
              <a:rPr lang="en-US" sz="3800" dirty="0" smtClean="0">
                <a:latin typeface="Arial" panose="020B0604020202020204" pitchFamily="34" charset="0"/>
                <a:cs typeface="Arial" panose="020B0604020202020204" pitchFamily="34" charset="0"/>
              </a:rPr>
              <a:t>      In the modern day, airplanes are a frequently-used means of transportation. However, due to many different factors, such as weather, restricted areas, and </a:t>
            </a:r>
            <a:r>
              <a:rPr lang="en-US" sz="3800" dirty="0" err="1" smtClean="0">
                <a:latin typeface="Arial" panose="020B0604020202020204" pitchFamily="34" charset="0"/>
                <a:cs typeface="Arial" panose="020B0604020202020204" pitchFamily="34" charset="0"/>
              </a:rPr>
              <a:t>jetstreams</a:t>
            </a:r>
            <a:r>
              <a:rPr lang="en-US" sz="3800" dirty="0" smtClean="0">
                <a:latin typeface="Arial" panose="020B0604020202020204" pitchFamily="34" charset="0"/>
                <a:cs typeface="Arial" panose="020B0604020202020204" pitchFamily="34" charset="0"/>
              </a:rPr>
              <a:t>, it’s very difficult to keep the cost of such transportation at an optimal level. What we aim to do here in Flight Quest is to optimize to the best of our ability the costs of airplane flights using machine learning techniques.</a:t>
            </a:r>
          </a:p>
          <a:p>
            <a:r>
              <a:rPr lang="en-US" sz="3800" dirty="0" smtClean="0">
                <a:latin typeface="Arial" panose="020B0604020202020204" pitchFamily="34" charset="0"/>
                <a:cs typeface="Arial" panose="020B0604020202020204" pitchFamily="34" charset="0"/>
              </a:rPr>
              <a:t>     </a:t>
            </a:r>
          </a:p>
          <a:p>
            <a:r>
              <a:rPr lang="en-US" sz="3800" dirty="0">
                <a:latin typeface="Arial" panose="020B0604020202020204" pitchFamily="34" charset="0"/>
                <a:cs typeface="Arial" panose="020B0604020202020204" pitchFamily="34" charset="0"/>
              </a:rPr>
              <a:t> </a:t>
            </a:r>
            <a:r>
              <a:rPr lang="en-US" sz="3800" dirty="0" smtClean="0">
                <a:latin typeface="Arial" panose="020B0604020202020204" pitchFamily="34" charset="0"/>
                <a:cs typeface="Arial" panose="020B0604020202020204" pitchFamily="34" charset="0"/>
              </a:rPr>
              <a:t>    Our task consists of using data obtained from previous flights to try and find optimal paths and conditions (e.g. speed, altitude) for new flights to take.</a:t>
            </a:r>
            <a:endParaRPr lang="en-US" sz="3800" dirty="0">
              <a:latin typeface="Arial" panose="020B0604020202020204" pitchFamily="34" charset="0"/>
              <a:cs typeface="Arial" panose="020B0604020202020204" pitchFamily="34" charset="0"/>
            </a:endParaRPr>
          </a:p>
          <a:p>
            <a:endParaRPr lang="en-US" sz="3800" dirty="0" smtClean="0">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 </a:t>
            </a:r>
            <a:r>
              <a:rPr lang="en-US" sz="3800" dirty="0" smtClean="0">
                <a:latin typeface="Arial" panose="020B0604020202020204" pitchFamily="34" charset="0"/>
                <a:cs typeface="Arial" panose="020B0604020202020204" pitchFamily="34" charset="0"/>
              </a:rPr>
              <a:t>    Our motivation for undertaking this task came from searching for something that would both challenge us to use what we learned in innovative ways and would have an impact on people’s lives. </a:t>
            </a:r>
            <a:endParaRPr lang="en-US" sz="3800" dirty="0">
              <a:latin typeface="Arial" panose="020B0604020202020204" pitchFamily="34" charset="0"/>
              <a:cs typeface="Arial" panose="020B0604020202020204" pitchFamily="34" charset="0"/>
            </a:endParaRPr>
          </a:p>
        </p:txBody>
      </p:sp>
      <p:sp>
        <p:nvSpPr>
          <p:cNvPr id="14" name="TextBox 13"/>
          <p:cNvSpPr txBox="1"/>
          <p:nvPr/>
        </p:nvSpPr>
        <p:spPr>
          <a:xfrm>
            <a:off x="15974395" y="8915466"/>
            <a:ext cx="13452122" cy="9505790"/>
          </a:xfrm>
          <a:prstGeom prst="rect">
            <a:avLst/>
          </a:prstGeom>
          <a:noFill/>
        </p:spPr>
        <p:txBody>
          <a:bodyPr wrap="square" lIns="86978" tIns="43489" rIns="86978" bIns="43489" rtlCol="0">
            <a:spAutoFit/>
          </a:bodyPr>
          <a:lstStyle/>
          <a:p>
            <a:r>
              <a:rPr lang="en-US" sz="3400" dirty="0" smtClean="0">
                <a:latin typeface="Arial" panose="020B0604020202020204" pitchFamily="34" charset="0"/>
                <a:cs typeface="Arial" panose="020B0604020202020204" pitchFamily="34" charset="0"/>
              </a:rPr>
              <a:t>      First, we created a baseline measure that took the most direct distance in between the current and destination points (via great circle calculation) and made that the desired path. </a:t>
            </a:r>
          </a:p>
          <a:p>
            <a:endParaRPr lang="en-US" sz="3400" dirty="0">
              <a:latin typeface="Arial" panose="020B0604020202020204" pitchFamily="34" charset="0"/>
              <a:cs typeface="Arial" panose="020B0604020202020204" pitchFamily="34" charset="0"/>
            </a:endParaRPr>
          </a:p>
          <a:p>
            <a:r>
              <a:rPr lang="en-US" sz="3400" dirty="0" smtClean="0">
                <a:latin typeface="Arial" panose="020B0604020202020204" pitchFamily="34" charset="0"/>
                <a:cs typeface="Arial" panose="020B0604020202020204" pitchFamily="34" charset="0"/>
              </a:rPr>
              <a:t>	Our next step was to identify and work out a path 	around restricted areas, since no flights can pass 	through these areas lest they be shot down. In 	order to account for this, we consider numerous 	points in between our current and destination 	locations and then attempt to construct a path 	going through points that don’t lie in restricted 	areas using an A* search (as shown on left).</a:t>
            </a:r>
          </a:p>
          <a:p>
            <a:endParaRPr lang="en-US" sz="3400" dirty="0">
              <a:latin typeface="Arial" panose="020B0604020202020204" pitchFamily="34" charset="0"/>
              <a:cs typeface="Arial" panose="020B0604020202020204" pitchFamily="34" charset="0"/>
            </a:endParaRPr>
          </a:p>
          <a:p>
            <a:r>
              <a:rPr lang="en-US" sz="3400" dirty="0" smtClean="0">
                <a:latin typeface="Arial" panose="020B0604020202020204" pitchFamily="34" charset="0"/>
                <a:cs typeface="Arial" panose="020B0604020202020204" pitchFamily="34" charset="0"/>
              </a:rPr>
              <a:t>     Afterwards, we focused on finding optimal speeds and altitudes for segments of the flight path in order to find the best balance between fuel consumption and arrival time. In order to do this, we would need to first find the features that would be significant enough to train on and then train our data using a regression model.</a:t>
            </a:r>
            <a:endParaRPr lang="en-US" sz="34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58311" y="10865726"/>
            <a:ext cx="3546946" cy="46806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40758" y="28529493"/>
            <a:ext cx="28585760" cy="630177"/>
          </a:xfrm>
          <a:prstGeom prst="rect">
            <a:avLst/>
          </a:prstGeom>
          <a:noFill/>
        </p:spPr>
        <p:txBody>
          <a:bodyPr wrap="square" lIns="86978" tIns="43489" rIns="86978" bIns="43489" rtlCol="0">
            <a:spAutoFit/>
          </a:bodyPr>
          <a:lstStyle/>
          <a:p>
            <a:r>
              <a:rPr lang="en-US" sz="3400" dirty="0" smtClean="0"/>
              <a:t>     </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xmlns="" val="542667089"/>
              </p:ext>
            </p:extLst>
          </p:nvPr>
        </p:nvGraphicFramePr>
        <p:xfrm>
          <a:off x="840758" y="28529494"/>
          <a:ext cx="12464080" cy="11489203"/>
        </p:xfrm>
        <a:graphic>
          <a:graphicData uri="http://schemas.openxmlformats.org/drawingml/2006/table">
            <a:tbl>
              <a:tblPr firstRow="1" bandRow="1">
                <a:tableStyleId>{2A488322-F2BA-4B5B-9748-0D474271808F}</a:tableStyleId>
              </a:tblPr>
              <a:tblGrid>
                <a:gridCol w="4451457"/>
                <a:gridCol w="4451457"/>
                <a:gridCol w="3561166"/>
              </a:tblGrid>
              <a:tr h="775513">
                <a:tc>
                  <a:txBody>
                    <a:bodyPr/>
                    <a:lstStyle/>
                    <a:p>
                      <a:pPr algn="ctr"/>
                      <a:r>
                        <a:rPr lang="en-US" sz="4300" b="1" dirty="0" smtClean="0">
                          <a:solidFill>
                            <a:schemeClr val="tx1"/>
                          </a:solidFill>
                        </a:rPr>
                        <a:t>Method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Features Used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Cost</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smtClean="0"/>
                        <a:t>Baseline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None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algn="ctr"/>
                      <a:r>
                        <a:rPr lang="en-US" sz="4300" b="1" dirty="0" smtClean="0"/>
                        <a:t>Gradient boosted naïve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88602">
                <a:tc>
                  <a:txBody>
                    <a:bodyPr/>
                    <a:lstStyle/>
                    <a:p>
                      <a:pPr algn="ctr"/>
                      <a:r>
                        <a:rPr lang="en-US" sz="4300" b="1" dirty="0" smtClean="0"/>
                        <a:t>Gradient boosted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algn="ctr"/>
                      <a:r>
                        <a:rPr lang="en-US" sz="4300" b="1" dirty="0" smtClean="0"/>
                        <a:t>Gradient booster 32-split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err="1" smtClean="0"/>
                        <a:t>RandomForest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err="1" smtClean="0"/>
                        <a:t>kNN</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Box 7"/>
          <p:cNvSpPr txBox="1"/>
          <p:nvPr/>
        </p:nvSpPr>
        <p:spPr>
          <a:xfrm>
            <a:off x="13452122" y="28529492"/>
            <a:ext cx="15974395" cy="3596480"/>
          </a:xfrm>
          <a:prstGeom prst="rect">
            <a:avLst/>
          </a:prstGeom>
          <a:noFill/>
        </p:spPr>
        <p:txBody>
          <a:bodyPr wrap="square" lIns="86978" tIns="43489" rIns="86978" bIns="43489" rtlCol="0">
            <a:spAutoFit/>
          </a:bodyPr>
          <a:lstStyle/>
          <a:p>
            <a:r>
              <a:rPr lang="en-US" sz="3800" dirty="0" smtClean="0">
                <a:latin typeface="Arial" panose="020B0604020202020204" pitchFamily="34" charset="0"/>
                <a:cs typeface="Arial" panose="020B0604020202020204" pitchFamily="34" charset="0"/>
              </a:rPr>
              <a:t>     We were provided a cost calculator that determined the total cost accumulated through by all of the test flights that we found paths for. </a:t>
            </a:r>
            <a:r>
              <a:rPr lang="en-US" sz="3800" dirty="0" smtClean="0">
                <a:latin typeface="Arial" panose="020B0604020202020204" pitchFamily="34" charset="0"/>
                <a:cs typeface="Arial" panose="020B0604020202020204" pitchFamily="34" charset="0"/>
              </a:rPr>
              <a:t>We ran several solutions and compared them to each other, as shown in the table to the left</a:t>
            </a:r>
            <a:r>
              <a:rPr lang="en-US" sz="3800" dirty="0" smtClean="0">
                <a:latin typeface="Arial" panose="020B0604020202020204" pitchFamily="34" charset="0"/>
                <a:cs typeface="Arial" panose="020B0604020202020204" pitchFamily="34" charset="0"/>
              </a:rPr>
              <a:t>.</a:t>
            </a:r>
          </a:p>
          <a:p>
            <a:endParaRPr lang="en-US" sz="3800" dirty="0" smtClean="0">
              <a:latin typeface="Arial" panose="020B0604020202020204" pitchFamily="34" charset="0"/>
              <a:cs typeface="Arial" panose="020B0604020202020204" pitchFamily="34" charset="0"/>
            </a:endParaRPr>
          </a:p>
          <a:p>
            <a:r>
              <a:rPr lang="en-US" sz="3800" dirty="0" smtClean="0">
                <a:latin typeface="Arial" panose="020B0604020202020204" pitchFamily="34" charset="0"/>
                <a:cs typeface="Arial" panose="020B0604020202020204" pitchFamily="34" charset="0"/>
              </a:rPr>
              <a:t>     As we can see, we had the most success using </a:t>
            </a:r>
            <a:endParaRPr lang="en-US" sz="3800" dirty="0">
              <a:latin typeface="Arial" panose="020B0604020202020204" pitchFamily="34" charset="0"/>
              <a:cs typeface="Arial" panose="020B0604020202020204" pitchFamily="34" charset="0"/>
            </a:endParaRPr>
          </a:p>
        </p:txBody>
      </p:sp>
      <p:sp>
        <p:nvSpPr>
          <p:cNvPr id="18" name="TextBox 17"/>
          <p:cNvSpPr txBox="1"/>
          <p:nvPr/>
        </p:nvSpPr>
        <p:spPr>
          <a:xfrm>
            <a:off x="1681515" y="3566186"/>
            <a:ext cx="14292880" cy="672603"/>
          </a:xfrm>
          <a:prstGeom prst="rect">
            <a:avLst/>
          </a:prstGeom>
          <a:noFill/>
        </p:spPr>
        <p:txBody>
          <a:bodyPr wrap="square" lIns="86978" tIns="43489" rIns="86978" bIns="43489" rtlCol="0">
            <a:spAutoFit/>
          </a:bodyPr>
          <a:lstStyle/>
          <a:p>
            <a:r>
              <a:rPr lang="en-US" sz="3800" b="1" dirty="0" smtClean="0">
                <a:latin typeface="Arial" pitchFamily="34" charset="0"/>
                <a:cs typeface="Arial" pitchFamily="34" charset="0"/>
              </a:rPr>
              <a:t>Alexander </a:t>
            </a:r>
            <a:r>
              <a:rPr lang="en-US" sz="3800" b="1" dirty="0" err="1" smtClean="0">
                <a:latin typeface="Arial" pitchFamily="34" charset="0"/>
                <a:cs typeface="Arial" pitchFamily="34" charset="0"/>
              </a:rPr>
              <a:t>Guziel</a:t>
            </a:r>
            <a:r>
              <a:rPr lang="en-US" sz="3800" b="1" dirty="0" smtClean="0">
                <a:latin typeface="Arial" pitchFamily="34" charset="0"/>
                <a:cs typeface="Arial" pitchFamily="34" charset="0"/>
              </a:rPr>
              <a:t>, </a:t>
            </a:r>
            <a:r>
              <a:rPr lang="en-US" sz="3700" b="1" dirty="0" err="1" smtClean="0">
                <a:latin typeface="Arial" pitchFamily="34" charset="0"/>
                <a:cs typeface="Arial" pitchFamily="34" charset="0"/>
              </a:rPr>
              <a:t>Atheendra</a:t>
            </a:r>
            <a:r>
              <a:rPr lang="en-US" sz="3700" b="1" dirty="0" smtClean="0">
                <a:latin typeface="Arial" pitchFamily="34" charset="0"/>
                <a:cs typeface="Arial" pitchFamily="34" charset="0"/>
              </a:rPr>
              <a:t> PT</a:t>
            </a:r>
            <a:r>
              <a:rPr lang="en-US" sz="3800" b="1" dirty="0" smtClean="0">
                <a:latin typeface="Arial" pitchFamily="34" charset="0"/>
                <a:cs typeface="Arial" pitchFamily="34" charset="0"/>
              </a:rPr>
              <a:t>, Bo Yuan Zhou, Rene Zhang</a:t>
            </a:r>
            <a:endParaRPr lang="en-US" sz="3800" b="1" dirty="0">
              <a:latin typeface="Arial" pitchFamily="34" charset="0"/>
              <a:cs typeface="Arial" pitchFamily="34" charset="0"/>
            </a:endParaRPr>
          </a:p>
        </p:txBody>
      </p:sp>
    </p:spTree>
    <p:extLst>
      <p:ext uri="{BB962C8B-B14F-4D97-AF65-F5344CB8AC3E}">
        <p14:creationId xmlns:p14="http://schemas.microsoft.com/office/powerpoint/2010/main" xmlns="" val="17882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280</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Rene</cp:lastModifiedBy>
  <cp:revision>71</cp:revision>
  <dcterms:created xsi:type="dcterms:W3CDTF">2013-12-04T04:13:07Z</dcterms:created>
  <dcterms:modified xsi:type="dcterms:W3CDTF">2013-12-05T08:44:19Z</dcterms:modified>
</cp:coreProperties>
</file>