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24"/>
  </p:notesMasterIdLst>
  <p:sldIdLst>
    <p:sldId id="256" r:id="rId2"/>
    <p:sldId id="257" r:id="rId3"/>
    <p:sldId id="272" r:id="rId4"/>
    <p:sldId id="273" r:id="rId5"/>
    <p:sldId id="281" r:id="rId6"/>
    <p:sldId id="263" r:id="rId7"/>
    <p:sldId id="267" r:id="rId8"/>
    <p:sldId id="258" r:id="rId9"/>
    <p:sldId id="264" r:id="rId10"/>
    <p:sldId id="270" r:id="rId11"/>
    <p:sldId id="282" r:id="rId12"/>
    <p:sldId id="259" r:id="rId13"/>
    <p:sldId id="260" r:id="rId14"/>
    <p:sldId id="274" r:id="rId15"/>
    <p:sldId id="261" r:id="rId16"/>
    <p:sldId id="276" r:id="rId17"/>
    <p:sldId id="275" r:id="rId18"/>
    <p:sldId id="277" r:id="rId19"/>
    <p:sldId id="280" r:id="rId20"/>
    <p:sldId id="279" r:id="rId21"/>
    <p:sldId id="262" r:id="rId22"/>
    <p:sldId id="26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30"/>
    <p:restoredTop sz="94607"/>
  </p:normalViewPr>
  <p:slideViewPr>
    <p:cSldViewPr snapToGrid="0" snapToObjects="1">
      <p:cViewPr varScale="1">
        <p:scale>
          <a:sx n="95" d="100"/>
          <a:sy n="95" d="100"/>
        </p:scale>
        <p:origin x="216" y="80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F84A76-95DB-6C4A-8D9A-029AD4637E4A}" type="datetimeFigureOut">
              <a:rPr lang="en-US" smtClean="0"/>
              <a:pPr/>
              <a:t>11/5/16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9EBF50-0841-0E46-B4C5-ED96A198B9B9}" type="slidenum">
              <a:rPr lang="en-US" smtClean="0"/>
              <a:pPr/>
              <a:t>‹#›</a:t>
            </a:fld>
            <a:endParaRPr lang="en-US"/>
          </a:p>
        </p:txBody>
      </p:sp>
    </p:spTree>
    <p:extLst>
      <p:ext uri="{BB962C8B-B14F-4D97-AF65-F5344CB8AC3E}">
        <p14:creationId xmlns:p14="http://schemas.microsoft.com/office/powerpoint/2010/main" val="1535190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Westlaw uses 40 broad</a:t>
            </a:r>
            <a:r>
              <a:rPr lang="en-US" baseline="0" dirty="0" smtClean="0"/>
              <a:t> categorizations.  They are hand crafted (called ”mark-up”) and the mark-up is regularly revised by hand as new opinions come in everyday from across the nation.  One estimate stated that around 1000 new opinions are generated per state per day.  Also, the average length of a judicial opinion is around 10 pages. </a:t>
            </a:r>
            <a:r>
              <a:rPr lang="en-US" dirty="0" smtClean="0"/>
              <a:t>(Thompson, 2001, p.70). </a:t>
            </a:r>
            <a:endParaRPr lang="en-US" dirty="0"/>
          </a:p>
        </p:txBody>
      </p:sp>
      <p:sp>
        <p:nvSpPr>
          <p:cNvPr id="4" name="Slide Number Placeholder 3"/>
          <p:cNvSpPr>
            <a:spLocks noGrp="1"/>
          </p:cNvSpPr>
          <p:nvPr>
            <p:ph type="sldNum" sz="quarter" idx="10"/>
          </p:nvPr>
        </p:nvSpPr>
        <p:spPr/>
        <p:txBody>
          <a:bodyPr/>
          <a:lstStyle/>
          <a:p>
            <a:fld id="{869EBF50-0841-0E46-B4C5-ED96A198B9B9}" type="slidenum">
              <a:rPr lang="en-US" smtClean="0"/>
              <a:pPr/>
              <a:t>2</a:t>
            </a:fld>
            <a:endParaRPr lang="en-US"/>
          </a:p>
        </p:txBody>
      </p:sp>
    </p:spTree>
    <p:extLst>
      <p:ext uri="{BB962C8B-B14F-4D97-AF65-F5344CB8AC3E}">
        <p14:creationId xmlns:p14="http://schemas.microsoft.com/office/powerpoint/2010/main" val="1856290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Uijttenbroek</a:t>
            </a:r>
            <a:r>
              <a:rPr lang="en-US" dirty="0" smtClean="0"/>
              <a:t>, E.M., et al.,</a:t>
            </a:r>
            <a:r>
              <a:rPr lang="en-US" baseline="0" dirty="0" smtClean="0"/>
              <a:t> 2016, p.292).  The research in this article was used to attempt to give laypersons a better understanding of their liability based on the facts of their situation.  This is often called “subrogation” and is a highly in-demand data analysis skill.</a:t>
            </a:r>
            <a:endParaRPr lang="en-US" dirty="0"/>
          </a:p>
        </p:txBody>
      </p:sp>
      <p:sp>
        <p:nvSpPr>
          <p:cNvPr id="4" name="Slide Number Placeholder 3"/>
          <p:cNvSpPr>
            <a:spLocks noGrp="1"/>
          </p:cNvSpPr>
          <p:nvPr>
            <p:ph type="sldNum" sz="quarter" idx="10"/>
          </p:nvPr>
        </p:nvSpPr>
        <p:spPr/>
        <p:txBody>
          <a:bodyPr/>
          <a:lstStyle/>
          <a:p>
            <a:fld id="{869EBF50-0841-0E46-B4C5-ED96A198B9B9}" type="slidenum">
              <a:rPr lang="en-US" smtClean="0"/>
              <a:pPr/>
              <a:t>6</a:t>
            </a:fld>
            <a:endParaRPr lang="en-US"/>
          </a:p>
        </p:txBody>
      </p:sp>
    </p:spTree>
    <p:extLst>
      <p:ext uri="{BB962C8B-B14F-4D97-AF65-F5344CB8AC3E}">
        <p14:creationId xmlns:p14="http://schemas.microsoft.com/office/powerpoint/2010/main" val="1144938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law, it is more important to ensure that you don’t miss important</a:t>
            </a:r>
            <a:r>
              <a:rPr lang="en-US" baseline="0" dirty="0" smtClean="0"/>
              <a:t> cases than it is to prevent showing you cases that might not be relevant.  Too much is better than not enough.  (Thompson, 2001, p.71)</a:t>
            </a:r>
            <a:endParaRPr lang="en-US" dirty="0"/>
          </a:p>
        </p:txBody>
      </p:sp>
      <p:sp>
        <p:nvSpPr>
          <p:cNvPr id="4" name="Slide Number Placeholder 3"/>
          <p:cNvSpPr>
            <a:spLocks noGrp="1"/>
          </p:cNvSpPr>
          <p:nvPr>
            <p:ph type="sldNum" sz="quarter" idx="10"/>
          </p:nvPr>
        </p:nvSpPr>
        <p:spPr/>
        <p:txBody>
          <a:bodyPr/>
          <a:lstStyle/>
          <a:p>
            <a:fld id="{869EBF50-0841-0E46-B4C5-ED96A198B9B9}" type="slidenum">
              <a:rPr lang="en-US" smtClean="0"/>
              <a:pPr/>
              <a:t>7</a:t>
            </a:fld>
            <a:endParaRPr lang="en-US"/>
          </a:p>
        </p:txBody>
      </p:sp>
    </p:spTree>
    <p:extLst>
      <p:ext uri="{BB962C8B-B14F-4D97-AF65-F5344CB8AC3E}">
        <p14:creationId xmlns:p14="http://schemas.microsoft.com/office/powerpoint/2010/main" val="2086585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Biber</a:t>
            </a:r>
            <a:r>
              <a:rPr lang="en-US" dirty="0" smtClean="0"/>
              <a:t>, Douglas. </a:t>
            </a:r>
            <a:r>
              <a:rPr lang="en-US" i="1" dirty="0" smtClean="0"/>
              <a:t>Longman Student Grammar Of Spoken And Written English / Douglas </a:t>
            </a:r>
            <a:r>
              <a:rPr lang="en-US" i="1" dirty="0" err="1" smtClean="0"/>
              <a:t>Biber</a:t>
            </a:r>
            <a:r>
              <a:rPr lang="en-US" i="1" dirty="0" smtClean="0"/>
              <a:t>, Susan Conrad, Geoffrey Leech</a:t>
            </a:r>
            <a:r>
              <a:rPr lang="en-US" dirty="0" smtClean="0"/>
              <a:t>. Harlow: Longman, 2013. </a:t>
            </a:r>
            <a:r>
              <a:rPr lang="en-US" i="1" dirty="0" smtClean="0"/>
              <a:t>NUKAT</a:t>
            </a:r>
            <a:r>
              <a:rPr lang="en-US" dirty="0" smtClean="0"/>
              <a:t>. Web. 6 Nov. 2016.</a:t>
            </a:r>
            <a:endParaRPr lang="en-US" dirty="0"/>
          </a:p>
        </p:txBody>
      </p:sp>
      <p:sp>
        <p:nvSpPr>
          <p:cNvPr id="4" name="Slide Number Placeholder 3"/>
          <p:cNvSpPr>
            <a:spLocks noGrp="1"/>
          </p:cNvSpPr>
          <p:nvPr>
            <p:ph type="sldNum" sz="quarter" idx="10"/>
          </p:nvPr>
        </p:nvSpPr>
        <p:spPr/>
        <p:txBody>
          <a:bodyPr/>
          <a:lstStyle/>
          <a:p>
            <a:fld id="{869EBF50-0841-0E46-B4C5-ED96A198B9B9}" type="slidenum">
              <a:rPr lang="en-US" smtClean="0"/>
              <a:pPr/>
              <a:t>19</a:t>
            </a:fld>
            <a:endParaRPr lang="en-US"/>
          </a:p>
        </p:txBody>
      </p:sp>
    </p:spTree>
    <p:extLst>
      <p:ext uri="{BB962C8B-B14F-4D97-AF65-F5344CB8AC3E}">
        <p14:creationId xmlns:p14="http://schemas.microsoft.com/office/powerpoint/2010/main" val="1266043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pPr/>
              <a:t>11/5/16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pPr/>
              <a:t>11/5/16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pPr/>
              <a:t>11/5/16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pPr/>
              <a:t>11/5/16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pPr/>
              <a:t>11/5/16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pPr/>
              <a:t>11/5/16</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pPr/>
              <a:t>11/5/16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pPr/>
              <a:t>11/5/16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pPr/>
              <a:t>11/5/16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pPr/>
              <a:t>11/5/16</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pPr/>
              <a:t>11/5/16</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pPr/>
              <a:t>11/5/16</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Identifying User Intent in Public Legal </a:t>
            </a:r>
            <a:r>
              <a:rPr lang="en-US" dirty="0" smtClean="0"/>
              <a:t>Inquiries</a:t>
            </a:r>
            <a:endParaRPr lang="en-US" dirty="0"/>
          </a:p>
        </p:txBody>
      </p:sp>
      <p:sp>
        <p:nvSpPr>
          <p:cNvPr id="3" name="Subtitle 2"/>
          <p:cNvSpPr>
            <a:spLocks noGrp="1"/>
          </p:cNvSpPr>
          <p:nvPr>
            <p:ph type="subTitle" idx="1"/>
          </p:nvPr>
        </p:nvSpPr>
        <p:spPr/>
        <p:txBody>
          <a:bodyPr>
            <a:normAutofit fontScale="70000" lnSpcReduction="20000"/>
          </a:bodyPr>
          <a:lstStyle/>
          <a:p>
            <a:pPr algn="l"/>
            <a:r>
              <a:rPr lang="en-US" dirty="0" smtClean="0"/>
              <a:t>Authors:</a:t>
            </a:r>
          </a:p>
          <a:p>
            <a:pPr marL="342900" indent="-342900" algn="l">
              <a:buFont typeface="Arial" charset="0"/>
              <a:buChar char="•"/>
            </a:pPr>
            <a:r>
              <a:rPr lang="en-US" dirty="0" smtClean="0"/>
              <a:t>Kristin Day</a:t>
            </a:r>
          </a:p>
          <a:p>
            <a:pPr marL="342900" indent="-342900" algn="l">
              <a:buFont typeface="Arial" charset="0"/>
              <a:buChar char="•"/>
            </a:pPr>
            <a:r>
              <a:rPr lang="en-US" dirty="0" smtClean="0"/>
              <a:t>Olga </a:t>
            </a:r>
            <a:r>
              <a:rPr lang="en-US" dirty="0" err="1" smtClean="0"/>
              <a:t>Scrivner</a:t>
            </a:r>
            <a:endParaRPr lang="en-US" dirty="0" smtClean="0"/>
          </a:p>
          <a:p>
            <a:pPr marL="342900" indent="-342900" algn="l">
              <a:buFont typeface="Arial" charset="0"/>
              <a:buChar char="•"/>
            </a:pPr>
            <a:r>
              <a:rPr lang="en-US" dirty="0" smtClean="0"/>
              <a:t>Mohammad Abdul-</a:t>
            </a:r>
            <a:r>
              <a:rPr lang="en-US" dirty="0" err="1" smtClean="0"/>
              <a:t>Mageed</a:t>
            </a:r>
            <a:endParaRPr lang="en-US" dirty="0"/>
          </a:p>
        </p:txBody>
      </p:sp>
    </p:spTree>
    <p:extLst>
      <p:ext uri="{BB962C8B-B14F-4D97-AF65-F5344CB8AC3E}">
        <p14:creationId xmlns:p14="http://schemas.microsoft.com/office/powerpoint/2010/main" val="1970944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 research – </a:t>
            </a:r>
            <a:r>
              <a:rPr lang="en-US" dirty="0" smtClean="0"/>
              <a:t>ontology </a:t>
            </a:r>
            <a:r>
              <a:rPr lang="en-US" dirty="0" err="1" smtClean="0"/>
              <a:t>allignment</a:t>
            </a:r>
            <a:endParaRPr lang="en-US" dirty="0"/>
          </a:p>
        </p:txBody>
      </p:sp>
      <p:sp>
        <p:nvSpPr>
          <p:cNvPr id="3" name="Content Placeholder 2"/>
          <p:cNvSpPr>
            <a:spLocks noGrp="1"/>
          </p:cNvSpPr>
          <p:nvPr>
            <p:ph idx="1"/>
          </p:nvPr>
        </p:nvSpPr>
        <p:spPr>
          <a:xfrm>
            <a:off x="2231136" y="2857499"/>
            <a:ext cx="7729728" cy="2882528"/>
          </a:xfrm>
        </p:spPr>
        <p:txBody>
          <a:bodyPr>
            <a:normAutofit fontScale="77500" lnSpcReduction="20000"/>
          </a:bodyPr>
          <a:lstStyle/>
          <a:p>
            <a:r>
              <a:rPr lang="en-US" sz="2400" dirty="0"/>
              <a:t>Yi-Hung Liu, et al.</a:t>
            </a:r>
          </a:p>
          <a:p>
            <a:pPr lvl="1"/>
            <a:r>
              <a:rPr lang="en-US" sz="2400" dirty="0"/>
              <a:t>Predicting Associated Statutes for Legal Problems</a:t>
            </a:r>
          </a:p>
          <a:p>
            <a:endParaRPr lang="en-US" sz="2400" dirty="0"/>
          </a:p>
          <a:p>
            <a:r>
              <a:rPr lang="en-US" sz="2400" dirty="0"/>
              <a:t>Rudi &amp; </a:t>
            </a:r>
            <a:r>
              <a:rPr lang="en-US" sz="2400" dirty="0" err="1"/>
              <a:t>Vitanyi</a:t>
            </a:r>
            <a:endParaRPr lang="en-US" sz="2400" dirty="0"/>
          </a:p>
          <a:p>
            <a:pPr lvl="1"/>
            <a:r>
              <a:rPr lang="en-US" sz="2400" dirty="0"/>
              <a:t>Google Similarity Distance</a:t>
            </a:r>
          </a:p>
          <a:p>
            <a:pPr lvl="1"/>
            <a:endParaRPr lang="en-US" sz="2400" dirty="0"/>
          </a:p>
          <a:p>
            <a:r>
              <a:rPr lang="en-US" sz="2400" dirty="0"/>
              <a:t>Yong Jiang, et al.</a:t>
            </a:r>
          </a:p>
          <a:p>
            <a:pPr lvl="1"/>
            <a:r>
              <a:rPr lang="en-US" sz="2400" dirty="0"/>
              <a:t>A Semantic Similarity Measure Based on Information Distance…</a:t>
            </a:r>
          </a:p>
          <a:p>
            <a:endParaRPr lang="en-US" dirty="0" smtClean="0"/>
          </a:p>
        </p:txBody>
      </p:sp>
    </p:spTree>
    <p:extLst>
      <p:ext uri="{BB962C8B-B14F-4D97-AF65-F5344CB8AC3E}">
        <p14:creationId xmlns:p14="http://schemas.microsoft.com/office/powerpoint/2010/main" val="3772653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Ontology </a:t>
            </a:r>
            <a:r>
              <a:rPr lang="en-US" dirty="0" err="1" smtClean="0"/>
              <a:t>allignment</a:t>
            </a:r>
            <a:endParaRPr lang="en-US" dirty="0"/>
          </a:p>
        </p:txBody>
      </p:sp>
      <p:sp>
        <p:nvSpPr>
          <p:cNvPr id="3" name="Content Placeholder 2"/>
          <p:cNvSpPr>
            <a:spLocks noGrp="1"/>
          </p:cNvSpPr>
          <p:nvPr>
            <p:ph idx="1"/>
          </p:nvPr>
        </p:nvSpPr>
        <p:spPr/>
        <p:txBody>
          <a:bodyPr>
            <a:normAutofit/>
          </a:bodyPr>
          <a:lstStyle/>
          <a:p>
            <a:r>
              <a:rPr lang="en-US" sz="2800" dirty="0"/>
              <a:t>Find similarity distance of words using Normalized Google Distance (NGD)</a:t>
            </a:r>
          </a:p>
          <a:p>
            <a:pPr lvl="1"/>
            <a:r>
              <a:rPr lang="en-US" sz="2600" dirty="0"/>
              <a:t>In R (Work in Progress)</a:t>
            </a:r>
          </a:p>
          <a:p>
            <a:pPr lvl="1"/>
            <a:r>
              <a:rPr lang="en-US" sz="2600" dirty="0"/>
              <a:t>In Python (Work in Progress</a:t>
            </a:r>
            <a:r>
              <a:rPr lang="en-US" sz="2600" dirty="0" smtClean="0"/>
              <a:t>)</a:t>
            </a:r>
          </a:p>
          <a:p>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1136" y="4702568"/>
            <a:ext cx="6489700" cy="1282700"/>
          </a:xfrm>
          <a:prstGeom prst="rect">
            <a:avLst/>
          </a:prstGeom>
        </p:spPr>
      </p:pic>
    </p:spTree>
    <p:extLst>
      <p:ext uri="{BB962C8B-B14F-4D97-AF65-F5344CB8AC3E}">
        <p14:creationId xmlns:p14="http://schemas.microsoft.com/office/powerpoint/2010/main" val="276663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lstStyle/>
          <a:p>
            <a:r>
              <a:rPr lang="en-US" dirty="0" smtClean="0"/>
              <a:t>“Judicial opinions” from Indiana Supreme Court </a:t>
            </a:r>
          </a:p>
          <a:p>
            <a:r>
              <a:rPr lang="en-US" dirty="0" smtClean="0"/>
              <a:t>One </a:t>
            </a:r>
            <a:r>
              <a:rPr lang="en-US" dirty="0" smtClean="0"/>
              <a:t>case (15 discussion paragraphs) </a:t>
            </a:r>
            <a:r>
              <a:rPr lang="en-US" dirty="0" smtClean="0"/>
              <a:t>with hand </a:t>
            </a:r>
            <a:r>
              <a:rPr lang="en-US" dirty="0" err="1" smtClean="0"/>
              <a:t>labelsused</a:t>
            </a:r>
            <a:r>
              <a:rPr lang="en-US" dirty="0" smtClean="0"/>
              <a:t> </a:t>
            </a:r>
            <a:r>
              <a:rPr lang="en-US" dirty="0" smtClean="0"/>
              <a:t>for initial pragmatic analysis:</a:t>
            </a:r>
          </a:p>
          <a:p>
            <a:pPr lvl="1"/>
            <a:r>
              <a:rPr lang="en-US" dirty="0" smtClean="0"/>
              <a:t>One label provided by trained legal professional (Kristin Day)</a:t>
            </a:r>
          </a:p>
          <a:p>
            <a:pPr lvl="1"/>
            <a:r>
              <a:rPr lang="en-US" dirty="0" smtClean="0"/>
              <a:t>One label provided by a </a:t>
            </a:r>
            <a:r>
              <a:rPr lang="en-US" dirty="0" smtClean="0"/>
              <a:t>linguistics Ph.D. professional with </a:t>
            </a:r>
            <a:r>
              <a:rPr lang="en-US" dirty="0" smtClean="0"/>
              <a:t>no legal training (Olga </a:t>
            </a:r>
            <a:r>
              <a:rPr lang="en-US" dirty="0" err="1" smtClean="0"/>
              <a:t>Scrivner</a:t>
            </a:r>
            <a:r>
              <a:rPr lang="en-US" dirty="0" smtClean="0"/>
              <a:t>)</a:t>
            </a:r>
          </a:p>
          <a:p>
            <a:r>
              <a:rPr lang="en-US" dirty="0" smtClean="0"/>
              <a:t>Paragraphs were tokenized and POS tagged in Python.</a:t>
            </a:r>
          </a:p>
          <a:p>
            <a:r>
              <a:rPr lang="en-US" dirty="0" smtClean="0"/>
              <a:t>Sentences were parsed using Berkeley </a:t>
            </a:r>
            <a:r>
              <a:rPr lang="en-US" dirty="0" smtClean="0"/>
              <a:t>parser.</a:t>
            </a:r>
            <a:endParaRPr lang="en-US" dirty="0"/>
          </a:p>
          <a:p>
            <a:endParaRPr lang="en-US" dirty="0" smtClean="0"/>
          </a:p>
          <a:p>
            <a:endParaRPr lang="en-US" dirty="0"/>
          </a:p>
        </p:txBody>
      </p:sp>
    </p:spTree>
    <p:extLst>
      <p:ext uri="{BB962C8B-B14F-4D97-AF65-F5344CB8AC3E}">
        <p14:creationId xmlns:p14="http://schemas.microsoft.com/office/powerpoint/2010/main" val="518941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normAutofit/>
          </a:bodyPr>
          <a:lstStyle/>
          <a:p>
            <a:r>
              <a:rPr lang="en-US" sz="2800" dirty="0" smtClean="0"/>
              <a:t>Exmaralda corpus annotation tool for case labels</a:t>
            </a:r>
          </a:p>
        </p:txBody>
      </p:sp>
      <p:pic>
        <p:nvPicPr>
          <p:cNvPr id="4" name="Picture 3" descr="Screen shot 2016-11-04 at 1.20.55 AM.png"/>
          <p:cNvPicPr>
            <a:picLocks noChangeAspect="1"/>
          </p:cNvPicPr>
          <p:nvPr/>
        </p:nvPicPr>
        <p:blipFill>
          <a:blip r:embed="rId2"/>
          <a:stretch>
            <a:fillRect/>
          </a:stretch>
        </p:blipFill>
        <p:spPr>
          <a:xfrm>
            <a:off x="1388097" y="3733426"/>
            <a:ext cx="9820052" cy="2439697"/>
          </a:xfrm>
          <a:prstGeom prst="rect">
            <a:avLst/>
          </a:prstGeom>
        </p:spPr>
      </p:pic>
    </p:spTree>
    <p:extLst>
      <p:ext uri="{BB962C8B-B14F-4D97-AF65-F5344CB8AC3E}">
        <p14:creationId xmlns:p14="http://schemas.microsoft.com/office/powerpoint/2010/main" val="699583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normAutofit/>
          </a:bodyPr>
          <a:lstStyle/>
          <a:p>
            <a:r>
              <a:rPr lang="en-US" sz="2800" dirty="0" smtClean="0"/>
              <a:t>All three levels of annotation (syntactic, pos and case labels) were converted to database format and uploaded to the ANNIS server</a:t>
            </a:r>
            <a:endParaRPr lang="en-US" sz="2400" dirty="0" smtClean="0"/>
          </a:p>
        </p:txBody>
      </p:sp>
    </p:spTree>
    <p:extLst>
      <p:ext uri="{BB962C8B-B14F-4D97-AF65-F5344CB8AC3E}">
        <p14:creationId xmlns:p14="http://schemas.microsoft.com/office/powerpoint/2010/main" val="699583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ANNIS QUERY</a:t>
            </a:r>
            <a:endParaRPr lang="en-US" dirty="0"/>
          </a:p>
        </p:txBody>
      </p:sp>
      <p:sp>
        <p:nvSpPr>
          <p:cNvPr id="3" name="Content Placeholder 2"/>
          <p:cNvSpPr>
            <a:spLocks noGrp="1"/>
          </p:cNvSpPr>
          <p:nvPr>
            <p:ph idx="1"/>
          </p:nvPr>
        </p:nvSpPr>
        <p:spPr/>
        <p:txBody>
          <a:bodyPr>
            <a:normAutofit/>
          </a:bodyPr>
          <a:lstStyle/>
          <a:p>
            <a:pPr>
              <a:spcBef>
                <a:spcPts val="0"/>
              </a:spcBef>
              <a:buClrTx/>
            </a:pPr>
            <a:r>
              <a:rPr lang="en-US" sz="2800" dirty="0" smtClean="0"/>
              <a:t>ANNIS is a web tool for multi-level queries</a:t>
            </a:r>
            <a:endParaRPr lang="en-US" sz="2800" dirty="0"/>
          </a:p>
        </p:txBody>
      </p:sp>
      <p:pic>
        <p:nvPicPr>
          <p:cNvPr id="4" name="Picture 3" descr="Screen shot 2016-11-04 at 1.26.30 AM.png"/>
          <p:cNvPicPr>
            <a:picLocks noChangeAspect="1"/>
          </p:cNvPicPr>
          <p:nvPr/>
        </p:nvPicPr>
        <p:blipFill>
          <a:blip r:embed="rId2"/>
          <a:stretch>
            <a:fillRect/>
          </a:stretch>
        </p:blipFill>
        <p:spPr>
          <a:xfrm>
            <a:off x="767885" y="3529393"/>
            <a:ext cx="9960864" cy="2748156"/>
          </a:xfrm>
          <a:prstGeom prst="rect">
            <a:avLst/>
          </a:prstGeom>
        </p:spPr>
      </p:pic>
    </p:spTree>
    <p:extLst>
      <p:ext uri="{BB962C8B-B14F-4D97-AF65-F5344CB8AC3E}">
        <p14:creationId xmlns:p14="http://schemas.microsoft.com/office/powerpoint/2010/main" val="1929101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ANNIS visualization</a:t>
            </a:r>
            <a:endParaRPr lang="en-US" dirty="0"/>
          </a:p>
        </p:txBody>
      </p:sp>
      <p:pic>
        <p:nvPicPr>
          <p:cNvPr id="5" name="Content Placeholder 4" descr="Screen shot 2016-11-04 at 1.26.54 AM.png"/>
          <p:cNvPicPr>
            <a:picLocks noGrp="1" noChangeAspect="1"/>
          </p:cNvPicPr>
          <p:nvPr>
            <p:ph idx="1"/>
          </p:nvPr>
        </p:nvPicPr>
        <p:blipFill>
          <a:blip r:embed="rId2"/>
          <a:srcRect l="-52427" r="-52427"/>
          <a:stretch>
            <a:fillRect/>
          </a:stretch>
        </p:blipFill>
        <p:spPr>
          <a:xfrm>
            <a:off x="2231136" y="2153412"/>
            <a:ext cx="7729728" cy="3101983"/>
          </a:xfrm>
        </p:spPr>
      </p:pic>
      <p:pic>
        <p:nvPicPr>
          <p:cNvPr id="6" name="Picture 5" descr="Screen shot 2016-11-04 at 1.27.12 AM.png"/>
          <p:cNvPicPr>
            <a:picLocks noChangeAspect="1"/>
          </p:cNvPicPr>
          <p:nvPr/>
        </p:nvPicPr>
        <p:blipFill>
          <a:blip r:embed="rId3"/>
          <a:stretch>
            <a:fillRect/>
          </a:stretch>
        </p:blipFill>
        <p:spPr>
          <a:xfrm>
            <a:off x="2362200" y="5255395"/>
            <a:ext cx="7467600" cy="1536700"/>
          </a:xfrm>
          <a:prstGeom prst="rect">
            <a:avLst/>
          </a:prstGeom>
        </p:spPr>
      </p:pic>
    </p:spTree>
    <p:extLst>
      <p:ext uri="{BB962C8B-B14F-4D97-AF65-F5344CB8AC3E}">
        <p14:creationId xmlns:p14="http://schemas.microsoft.com/office/powerpoint/2010/main" val="1929101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normAutofit/>
          </a:bodyPr>
          <a:lstStyle/>
          <a:p>
            <a:pPr>
              <a:spcBef>
                <a:spcPts val="0"/>
              </a:spcBef>
              <a:buClrTx/>
              <a:buNone/>
            </a:pPr>
            <a:r>
              <a:rPr lang="en-US" sz="2800" dirty="0"/>
              <a:t>Create legal language usage model </a:t>
            </a:r>
          </a:p>
          <a:p>
            <a:pPr>
              <a:spcBef>
                <a:spcPts val="0"/>
              </a:spcBef>
              <a:buClrTx/>
              <a:buNone/>
            </a:pPr>
            <a:endParaRPr lang="en-US" sz="2800" dirty="0"/>
          </a:p>
          <a:p>
            <a:pPr>
              <a:spcBef>
                <a:spcPts val="0"/>
              </a:spcBef>
              <a:buClrTx/>
              <a:buNone/>
            </a:pPr>
            <a:r>
              <a:rPr lang="en-US" sz="2800" dirty="0"/>
              <a:t>Query:</a:t>
            </a:r>
          </a:p>
        </p:txBody>
      </p:sp>
      <p:pic>
        <p:nvPicPr>
          <p:cNvPr id="5" name="Picture 4" descr="Screen shot 2016-11-04 at 3.19.08 AM.png"/>
          <p:cNvPicPr>
            <a:picLocks noChangeAspect="1"/>
          </p:cNvPicPr>
          <p:nvPr/>
        </p:nvPicPr>
        <p:blipFill>
          <a:blip r:embed="rId2"/>
          <a:stretch>
            <a:fillRect/>
          </a:stretch>
        </p:blipFill>
        <p:spPr>
          <a:xfrm>
            <a:off x="4368800" y="3619362"/>
            <a:ext cx="3454400" cy="2454775"/>
          </a:xfrm>
          <a:prstGeom prst="rect">
            <a:avLst/>
          </a:prstGeom>
        </p:spPr>
      </p:pic>
    </p:spTree>
    <p:extLst>
      <p:ext uri="{BB962C8B-B14F-4D97-AF65-F5344CB8AC3E}">
        <p14:creationId xmlns:p14="http://schemas.microsoft.com/office/powerpoint/2010/main" val="1929101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748398"/>
            <a:ext cx="7729728" cy="1188720"/>
          </a:xfrm>
        </p:spPr>
        <p:txBody>
          <a:bodyPr/>
          <a:lstStyle/>
          <a:p>
            <a:r>
              <a:rPr lang="en-US" dirty="0" smtClean="0"/>
              <a:t>results</a:t>
            </a:r>
            <a:endParaRPr lang="en-US" dirty="0"/>
          </a:p>
        </p:txBody>
      </p:sp>
      <p:pic>
        <p:nvPicPr>
          <p:cNvPr id="4" name="Content Placeholder 3" descr="Screen shot 2016-11-04 at 2.38.30 AM.png"/>
          <p:cNvPicPr>
            <a:picLocks noGrp="1" noChangeAspect="1"/>
          </p:cNvPicPr>
          <p:nvPr>
            <p:ph idx="1"/>
          </p:nvPr>
        </p:nvPicPr>
        <p:blipFill>
          <a:blip r:embed="rId2"/>
          <a:stretch>
            <a:fillRect/>
          </a:stretch>
        </p:blipFill>
        <p:spPr>
          <a:xfrm>
            <a:off x="2783692" y="1937118"/>
            <a:ext cx="6392742" cy="3490774"/>
          </a:xfrm>
        </p:spPr>
      </p:pic>
      <p:pic>
        <p:nvPicPr>
          <p:cNvPr id="5" name="Picture 4" descr="Screen shot 2016-11-04 at 2.41.31 AM.png"/>
          <p:cNvPicPr>
            <a:picLocks noChangeAspect="1"/>
          </p:cNvPicPr>
          <p:nvPr/>
        </p:nvPicPr>
        <p:blipFill>
          <a:blip r:embed="rId3"/>
          <a:stretch>
            <a:fillRect/>
          </a:stretch>
        </p:blipFill>
        <p:spPr>
          <a:xfrm>
            <a:off x="3091133" y="5427892"/>
            <a:ext cx="6085301" cy="1100959"/>
          </a:xfrm>
          <a:prstGeom prst="rect">
            <a:avLst/>
          </a:prstGeom>
        </p:spPr>
      </p:pic>
    </p:spTree>
    <p:extLst>
      <p:ext uri="{BB962C8B-B14F-4D97-AF65-F5344CB8AC3E}">
        <p14:creationId xmlns:p14="http://schemas.microsoft.com/office/powerpoint/2010/main" val="1929101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1893" y="268951"/>
            <a:ext cx="6045915" cy="2635613"/>
          </a:xfrm>
        </p:spPr>
        <p:txBody>
          <a:bodyPr>
            <a:normAutofit/>
          </a:bodyPr>
          <a:lstStyle/>
          <a:p>
            <a:r>
              <a:rPr lang="en-US" dirty="0" smtClean="0"/>
              <a:t>Frequency Analysis of legal text </a:t>
            </a:r>
            <a:r>
              <a:rPr lang="en-US" dirty="0" err="1" smtClean="0"/>
              <a:t>pos</a:t>
            </a:r>
            <a:r>
              <a:rPr lang="en-US" dirty="0" smtClean="0"/>
              <a:t> compared to other </a:t>
            </a:r>
            <a:r>
              <a:rPr lang="en-US" dirty="0" err="1" smtClean="0"/>
              <a:t>english</a:t>
            </a:r>
            <a:r>
              <a:rPr lang="en-US" dirty="0" smtClean="0"/>
              <a:t> contexts</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96725" y="268951"/>
            <a:ext cx="3520854" cy="6420381"/>
          </a:xfrm>
        </p:spPr>
      </p:pic>
    </p:spTree>
    <p:extLst>
      <p:ext uri="{BB962C8B-B14F-4D97-AF65-F5344CB8AC3E}">
        <p14:creationId xmlns:p14="http://schemas.microsoft.com/office/powerpoint/2010/main" val="172467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a:xfrm>
            <a:off x="2231136" y="2251183"/>
            <a:ext cx="7729728" cy="3633802"/>
          </a:xfrm>
        </p:spPr>
        <p:txBody>
          <a:bodyPr>
            <a:noAutofit/>
          </a:bodyPr>
          <a:lstStyle/>
          <a:p>
            <a:r>
              <a:rPr lang="en-US" sz="2000" smtClean="0"/>
              <a:t>Ultimate goal:  Develop </a:t>
            </a:r>
            <a:r>
              <a:rPr lang="en-US" sz="2000" dirty="0" smtClean="0"/>
              <a:t>inexpensive platforms for legal text search that are available to the public.</a:t>
            </a:r>
          </a:p>
          <a:p>
            <a:r>
              <a:rPr lang="en-US" sz="2000" dirty="0" smtClean="0"/>
              <a:t>Why does it matter:</a:t>
            </a:r>
          </a:p>
          <a:p>
            <a:pPr lvl="1"/>
            <a:r>
              <a:rPr lang="en-US" sz="2000" dirty="0" smtClean="0"/>
              <a:t>We are all held responsible for the law but we do not have access to it.</a:t>
            </a:r>
          </a:p>
          <a:p>
            <a:r>
              <a:rPr lang="en-US" sz="2000" dirty="0" smtClean="0"/>
              <a:t>one statute = one law</a:t>
            </a:r>
          </a:p>
          <a:p>
            <a:r>
              <a:rPr lang="en-US" sz="2000" dirty="0" smtClean="0"/>
              <a:t>“the law” = all statutes + judicial opinions (also called “case law”)</a:t>
            </a:r>
          </a:p>
          <a:p>
            <a:r>
              <a:rPr lang="en-US" sz="2000" dirty="0" smtClean="0"/>
              <a:t>Judicial opinions clarify the scope and meaning of statutes.  They also fill in gaps (called “common law”).</a:t>
            </a:r>
          </a:p>
          <a:p>
            <a:endParaRPr lang="en-US" sz="3000" dirty="0" smtClean="0"/>
          </a:p>
          <a:p>
            <a:pPr lvl="1"/>
            <a:endParaRPr lang="en-US" sz="2800" dirty="0" smtClean="0"/>
          </a:p>
        </p:txBody>
      </p:sp>
    </p:spTree>
    <p:extLst>
      <p:ext uri="{BB962C8B-B14F-4D97-AF65-F5344CB8AC3E}">
        <p14:creationId xmlns:p14="http://schemas.microsoft.com/office/powerpoint/2010/main" val="849837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 ii - dictionary</a:t>
            </a:r>
            <a:endParaRPr lang="en-US" dirty="0"/>
          </a:p>
        </p:txBody>
      </p:sp>
      <p:pic>
        <p:nvPicPr>
          <p:cNvPr id="11" name="Content Placeholder 10" descr="Screen shot 2016-11-04 at 3.25.09 AM.png"/>
          <p:cNvPicPr>
            <a:picLocks noGrp="1" noChangeAspect="1"/>
          </p:cNvPicPr>
          <p:nvPr>
            <p:ph idx="1"/>
          </p:nvPr>
        </p:nvPicPr>
        <p:blipFill>
          <a:blip r:embed="rId2"/>
          <a:srcRect l="-2491" r="-2491"/>
          <a:stretch>
            <a:fillRect/>
          </a:stretch>
        </p:blipFill>
        <p:spPr/>
      </p:pic>
      <p:sp>
        <p:nvSpPr>
          <p:cNvPr id="12" name="Rectangle 11"/>
          <p:cNvSpPr/>
          <p:nvPr/>
        </p:nvSpPr>
        <p:spPr>
          <a:xfrm>
            <a:off x="3932587" y="6069745"/>
            <a:ext cx="4326826" cy="369332"/>
          </a:xfrm>
          <a:prstGeom prst="rect">
            <a:avLst/>
          </a:prstGeom>
        </p:spPr>
        <p:txBody>
          <a:bodyPr wrap="none">
            <a:spAutoFit/>
          </a:bodyPr>
          <a:lstStyle/>
          <a:p>
            <a:r>
              <a:rPr lang="en-US"/>
              <a:t>http://legal-dictionary.thefreedictionary.com/</a:t>
            </a:r>
            <a:endParaRPr lang="es-ES"/>
          </a:p>
        </p:txBody>
      </p:sp>
    </p:spTree>
    <p:extLst>
      <p:ext uri="{BB962C8B-B14F-4D97-AF65-F5344CB8AC3E}">
        <p14:creationId xmlns:p14="http://schemas.microsoft.com/office/powerpoint/2010/main" val="1929101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dirty="0" smtClean="0"/>
              <a:t>Matching a layperson legal inquiry with the proper results is not a trivial matter.  Not only is the lexicon of legal texts significantly distinguishable from everyday English, but the understanding of the purpose of legal language also varies from that expected by the layman.  This is clearly observed in the hand label divide between a trained legal professional and a professional with no legal training.  Both individuals are highly educated and distinguished.  But, the understanding of the meaning and intent of the text varies greatly.</a:t>
            </a:r>
          </a:p>
          <a:p>
            <a:r>
              <a:rPr lang="en-US" dirty="0" smtClean="0"/>
              <a:t>To bridge this divide in machine learning, there must be a separation of the inquiry from the results, with a translation to match the two at an intermediary stage that considers both vocabulary and intent.</a:t>
            </a:r>
            <a:endParaRPr lang="en-US" dirty="0"/>
          </a:p>
        </p:txBody>
      </p:sp>
    </p:spTree>
    <p:extLst>
      <p:ext uri="{BB962C8B-B14F-4D97-AF65-F5344CB8AC3E}">
        <p14:creationId xmlns:p14="http://schemas.microsoft.com/office/powerpoint/2010/main" val="885102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265445"/>
            <a:ext cx="7729728" cy="716190"/>
          </a:xfrm>
        </p:spPr>
        <p:txBody>
          <a:bodyPr>
            <a:normAutofit fontScale="90000"/>
          </a:bodyPr>
          <a:lstStyle/>
          <a:p>
            <a:r>
              <a:rPr lang="en-US" dirty="0" smtClean="0"/>
              <a:t>Citations</a:t>
            </a:r>
            <a:endParaRPr lang="en-US" dirty="0"/>
          </a:p>
        </p:txBody>
      </p:sp>
      <p:sp>
        <p:nvSpPr>
          <p:cNvPr id="3" name="Content Placeholder 2"/>
          <p:cNvSpPr>
            <a:spLocks noGrp="1"/>
          </p:cNvSpPr>
          <p:nvPr>
            <p:ph idx="1"/>
          </p:nvPr>
        </p:nvSpPr>
        <p:spPr>
          <a:xfrm>
            <a:off x="2231136" y="981636"/>
            <a:ext cx="7729728" cy="4758392"/>
          </a:xfrm>
        </p:spPr>
        <p:txBody>
          <a:bodyPr>
            <a:normAutofit/>
          </a:bodyPr>
          <a:lstStyle/>
          <a:p>
            <a:pPr marL="457200" indent="-457200">
              <a:buNone/>
            </a:pPr>
            <a:r>
              <a:rPr lang="en-US" dirty="0" err="1"/>
              <a:t>Biber</a:t>
            </a:r>
            <a:r>
              <a:rPr lang="en-US" dirty="0"/>
              <a:t>, Douglas. </a:t>
            </a:r>
            <a:r>
              <a:rPr lang="en-US" i="1" dirty="0"/>
              <a:t>Longman Student Grammar Of Spoken And Written English / Douglas </a:t>
            </a:r>
            <a:r>
              <a:rPr lang="en-US" i="1" dirty="0" err="1"/>
              <a:t>Biber</a:t>
            </a:r>
            <a:r>
              <a:rPr lang="en-US" i="1" dirty="0"/>
              <a:t>, Susan Conrad, Geoffrey Leech</a:t>
            </a:r>
            <a:r>
              <a:rPr lang="en-US" dirty="0"/>
              <a:t>. Harlow: Longman, 2013. </a:t>
            </a:r>
            <a:r>
              <a:rPr lang="en-US" i="1" dirty="0"/>
              <a:t>NUKAT</a:t>
            </a:r>
            <a:r>
              <a:rPr lang="en-US" dirty="0"/>
              <a:t>. Web. 6 Nov. 2016.</a:t>
            </a:r>
            <a:endParaRPr lang="en-US" dirty="0" smtClean="0"/>
          </a:p>
          <a:p>
            <a:pPr marL="457200" indent="-457200">
              <a:buNone/>
            </a:pPr>
            <a:r>
              <a:rPr lang="en-US" dirty="0" smtClean="0"/>
              <a:t>Thompson</a:t>
            </a:r>
            <a:r>
              <a:rPr lang="en-US" dirty="0"/>
              <a:t>, P. "Automatic Categorization Of Case Law." </a:t>
            </a:r>
            <a:r>
              <a:rPr lang="en-US" i="1" dirty="0"/>
              <a:t>Proceedings Of The International Conference On Artificial Intelligence And Law</a:t>
            </a:r>
            <a:r>
              <a:rPr lang="en-US" dirty="0"/>
              <a:t> Proceedings of the 8th International Conference on Artificial Intelligence and Law, ICAIL '01 (2001): 70-77. </a:t>
            </a:r>
            <a:r>
              <a:rPr lang="en-US" i="1" dirty="0"/>
              <a:t>Scopus®</a:t>
            </a:r>
            <a:r>
              <a:rPr lang="en-US" dirty="0"/>
              <a:t>. Web. 23 Apr. 2016</a:t>
            </a:r>
            <a:r>
              <a:rPr lang="en-US" dirty="0" smtClean="0"/>
              <a:t>.</a:t>
            </a:r>
          </a:p>
          <a:p>
            <a:pPr marL="457200" indent="-457200">
              <a:buNone/>
            </a:pPr>
            <a:r>
              <a:rPr lang="en-US" dirty="0" err="1"/>
              <a:t>Uijttenbroek</a:t>
            </a:r>
            <a:r>
              <a:rPr lang="en-US" dirty="0"/>
              <a:t>, E.M., et al. </a:t>
            </a:r>
            <a:r>
              <a:rPr lang="en-US" i="1" dirty="0"/>
              <a:t>Retrieval Of Case Law To Provide Layman With Information About Liability: Preliminary Results Of The BEST-Project</a:t>
            </a:r>
            <a:r>
              <a:rPr lang="en-US" dirty="0"/>
              <a:t>. </a:t>
            </a:r>
            <a:r>
              <a:rPr lang="en-US" dirty="0" err="1"/>
              <a:t>n.p</a:t>
            </a:r>
            <a:r>
              <a:rPr lang="en-US" dirty="0"/>
              <a:t>.: 2007. </a:t>
            </a:r>
            <a:r>
              <a:rPr lang="en-US" i="1" dirty="0"/>
              <a:t>Scopus®</a:t>
            </a:r>
            <a:r>
              <a:rPr lang="en-US" dirty="0"/>
              <a:t>. Web. 23 Apr. </a:t>
            </a:r>
            <a:r>
              <a:rPr lang="en-US" dirty="0" smtClean="0"/>
              <a:t>2016.</a:t>
            </a:r>
          </a:p>
          <a:p>
            <a:pPr marL="457200" indent="-457200">
              <a:buNone/>
            </a:pPr>
            <a:r>
              <a:rPr lang="en-US" dirty="0" smtClean="0"/>
              <a:t>West </a:t>
            </a:r>
            <a:r>
              <a:rPr lang="en-US" dirty="0"/>
              <a:t>Publishing Company. West's Analysis </a:t>
            </a:r>
            <a:r>
              <a:rPr lang="en-US" dirty="0" smtClean="0"/>
              <a:t>of American </a:t>
            </a:r>
            <a:r>
              <a:rPr lang="en-US" dirty="0"/>
              <a:t>Law. West Publishing Company, St. </a:t>
            </a:r>
            <a:r>
              <a:rPr lang="en-US" dirty="0" smtClean="0"/>
              <a:t>Paul </a:t>
            </a:r>
            <a:r>
              <a:rPr lang="hr-HR" dirty="0" smtClean="0"/>
              <a:t>MN</a:t>
            </a:r>
            <a:r>
              <a:rPr lang="hr-HR" dirty="0"/>
              <a:t>, </a:t>
            </a:r>
            <a:r>
              <a:rPr lang="hr-HR" dirty="0" smtClean="0"/>
              <a:t>1994.</a:t>
            </a:r>
          </a:p>
          <a:p>
            <a:pPr marL="457200" indent="-457200">
              <a:buNone/>
            </a:pPr>
            <a:r>
              <a:rPr lang="en-US" dirty="0" smtClean="0"/>
              <a:t>West </a:t>
            </a:r>
            <a:r>
              <a:rPr lang="en-US" dirty="0"/>
              <a:t>Publishing Company. West's Law Finder: </a:t>
            </a:r>
            <a:r>
              <a:rPr lang="en-US" dirty="0" smtClean="0"/>
              <a:t>A Legal </a:t>
            </a:r>
            <a:r>
              <a:rPr lang="en-US" dirty="0"/>
              <a:t>Resources Guide. West Publishing </a:t>
            </a:r>
            <a:r>
              <a:rPr lang="en-US" dirty="0" smtClean="0"/>
              <a:t>Company, </a:t>
            </a:r>
            <a:r>
              <a:rPr lang="nb-NO" dirty="0" smtClean="0"/>
              <a:t>St</a:t>
            </a:r>
            <a:r>
              <a:rPr lang="nb-NO" dirty="0"/>
              <a:t>. Paul, MN, 1995.</a:t>
            </a:r>
            <a:endParaRPr lang="en-US" dirty="0"/>
          </a:p>
        </p:txBody>
      </p:sp>
    </p:spTree>
    <p:extLst>
      <p:ext uri="{BB962C8B-B14F-4D97-AF65-F5344CB8AC3E}">
        <p14:creationId xmlns:p14="http://schemas.microsoft.com/office/powerpoint/2010/main" val="804553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7389" y="262522"/>
            <a:ext cx="10217221" cy="635508"/>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p:txBody>
          <a:bodyPr/>
          <a:lstStyle/>
          <a:p>
            <a:endParaRPr lang="en-US"/>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389" y="898030"/>
            <a:ext cx="10217221" cy="5675243"/>
          </a:xfrm>
          <a:prstGeom prst="rect">
            <a:avLst/>
          </a:prstGeom>
        </p:spPr>
      </p:pic>
    </p:spTree>
    <p:extLst>
      <p:ext uri="{BB962C8B-B14F-4D97-AF65-F5344CB8AC3E}">
        <p14:creationId xmlns:p14="http://schemas.microsoft.com/office/powerpoint/2010/main" val="1377184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251" y="258419"/>
            <a:ext cx="10241497" cy="551287"/>
          </a:xfrm>
        </p:spPr>
        <p:txBody>
          <a:bodyPr>
            <a:normAutofit fontScale="90000"/>
          </a:bodyPr>
          <a:lstStyle/>
          <a:p>
            <a:r>
              <a:rPr lang="en-US" dirty="0" smtClean="0"/>
              <a:t>Example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5251" y="809706"/>
            <a:ext cx="10241497" cy="5616305"/>
          </a:xfrm>
        </p:spPr>
      </p:pic>
    </p:spTree>
    <p:extLst>
      <p:ext uri="{BB962C8B-B14F-4D97-AF65-F5344CB8AC3E}">
        <p14:creationId xmlns:p14="http://schemas.microsoft.com/office/powerpoint/2010/main" val="35696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7374" y="389080"/>
            <a:ext cx="6673520" cy="1555889"/>
          </a:xfrm>
        </p:spPr>
        <p:txBody>
          <a:bodyPr>
            <a:normAutofit/>
          </a:bodyPr>
          <a:lstStyle/>
          <a:p>
            <a:r>
              <a:rPr lang="en-US" dirty="0" smtClean="0"/>
              <a:t>labels by legal professional v. </a:t>
            </a:r>
            <a:r>
              <a:rPr lang="en-US" dirty="0" err="1" smtClean="0"/>
              <a:t>ph.d.</a:t>
            </a:r>
            <a:r>
              <a:rPr lang="en-US" dirty="0" smtClean="0"/>
              <a:t> linguist without legal training</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919" y="159026"/>
            <a:ext cx="4555742" cy="6480704"/>
          </a:xfrm>
        </p:spPr>
      </p:pic>
      <p:sp>
        <p:nvSpPr>
          <p:cNvPr id="7" name="TextBox 6"/>
          <p:cNvSpPr txBox="1"/>
          <p:nvPr/>
        </p:nvSpPr>
        <p:spPr>
          <a:xfrm>
            <a:off x="5327374" y="1944969"/>
            <a:ext cx="6241774" cy="369332"/>
          </a:xfrm>
          <a:prstGeom prst="rect">
            <a:avLst/>
          </a:prstGeom>
          <a:noFill/>
        </p:spPr>
        <p:txBody>
          <a:bodyPr wrap="square" rtlCol="0">
            <a:spAutoFit/>
          </a:bodyPr>
          <a:lstStyle/>
          <a:p>
            <a:r>
              <a:rPr lang="en-US" dirty="0" smtClean="0"/>
              <a:t>Of fifteen paragraphs, only full agreement on one paragraph.</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7374" y="2314301"/>
            <a:ext cx="6673520" cy="4325429"/>
          </a:xfrm>
          <a:prstGeom prst="rect">
            <a:avLst/>
          </a:prstGeom>
        </p:spPr>
      </p:pic>
    </p:spTree>
    <p:extLst>
      <p:ext uri="{BB962C8B-B14F-4D97-AF65-F5344CB8AC3E}">
        <p14:creationId xmlns:p14="http://schemas.microsoft.com/office/powerpoint/2010/main" val="601207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7769" y="368344"/>
            <a:ext cx="4816460" cy="665325"/>
          </a:xfrm>
        </p:spPr>
        <p:txBody>
          <a:bodyPr>
            <a:normAutofit fontScale="90000"/>
          </a:bodyPr>
          <a:lstStyle/>
          <a:p>
            <a:r>
              <a:rPr lang="en-US" dirty="0" smtClean="0"/>
              <a:t>goal</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87769" y="1033669"/>
            <a:ext cx="4816460" cy="5375096"/>
          </a:xfrm>
        </p:spPr>
      </p:pic>
    </p:spTree>
    <p:extLst>
      <p:ext uri="{BB962C8B-B14F-4D97-AF65-F5344CB8AC3E}">
        <p14:creationId xmlns:p14="http://schemas.microsoft.com/office/powerpoint/2010/main" val="1275772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5985" y="418364"/>
            <a:ext cx="3121700" cy="5898446"/>
          </a:xfrm>
        </p:spPr>
        <p:txBody>
          <a:bodyPr>
            <a:normAutofit/>
          </a:bodyPr>
          <a:lstStyle/>
          <a:p>
            <a:r>
              <a:rPr lang="en-US" dirty="0" smtClean="0"/>
              <a:t>Recall more important than precision</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106653" y="420161"/>
            <a:ext cx="3208470" cy="5896649"/>
          </a:xfrm>
        </p:spPr>
      </p:pic>
    </p:spTree>
    <p:extLst>
      <p:ext uri="{BB962C8B-B14F-4D97-AF65-F5344CB8AC3E}">
        <p14:creationId xmlns:p14="http://schemas.microsoft.com/office/powerpoint/2010/main" val="1237829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methods</a:t>
            </a:r>
            <a:endParaRPr lang="en-US" dirty="0"/>
          </a:p>
        </p:txBody>
      </p:sp>
      <p:sp>
        <p:nvSpPr>
          <p:cNvPr id="3" name="Content Placeholder 2"/>
          <p:cNvSpPr>
            <a:spLocks noGrp="1"/>
          </p:cNvSpPr>
          <p:nvPr>
            <p:ph idx="1"/>
          </p:nvPr>
        </p:nvSpPr>
        <p:spPr>
          <a:xfrm>
            <a:off x="2231136" y="2379785"/>
            <a:ext cx="7729728" cy="3751383"/>
          </a:xfrm>
        </p:spPr>
        <p:txBody>
          <a:bodyPr>
            <a:normAutofit lnSpcReduction="10000"/>
          </a:bodyPr>
          <a:lstStyle/>
          <a:p>
            <a:r>
              <a:rPr lang="en-US" sz="2800" dirty="0" smtClean="0"/>
              <a:t>Currently all legal search databases controlled by private corporations who only contract for services business-to-business.</a:t>
            </a:r>
          </a:p>
          <a:p>
            <a:r>
              <a:rPr lang="en-US" sz="2800" dirty="0" smtClean="0"/>
              <a:t>These corporations charge excessive fees based on labor intensive manual mark-up of each judicial opinion.</a:t>
            </a:r>
          </a:p>
          <a:p>
            <a:r>
              <a:rPr lang="en-US" sz="2800" dirty="0" smtClean="0"/>
              <a:t>These searches require years of training to product accurate results.</a:t>
            </a:r>
            <a:endParaRPr lang="en-US" sz="2800" dirty="0"/>
          </a:p>
        </p:txBody>
      </p:sp>
    </p:spTree>
    <p:extLst>
      <p:ext uri="{BB962C8B-B14F-4D97-AF65-F5344CB8AC3E}">
        <p14:creationId xmlns:p14="http://schemas.microsoft.com/office/powerpoint/2010/main" val="285131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376" y="198210"/>
            <a:ext cx="10636624" cy="648955"/>
          </a:xfrm>
        </p:spPr>
        <p:txBody>
          <a:bodyPr>
            <a:normAutofit fontScale="90000"/>
          </a:bodyPr>
          <a:lstStyle/>
          <a:p>
            <a:r>
              <a:rPr lang="en-US" dirty="0" smtClean="0"/>
              <a:t>Prior research</a:t>
            </a:r>
            <a:endParaRPr lang="en-US" dirty="0"/>
          </a:p>
        </p:txBody>
      </p:sp>
      <p:sp>
        <p:nvSpPr>
          <p:cNvPr id="3" name="Content Placeholder 2"/>
          <p:cNvSpPr>
            <a:spLocks noGrp="1"/>
          </p:cNvSpPr>
          <p:nvPr>
            <p:ph idx="1"/>
          </p:nvPr>
        </p:nvSpPr>
        <p:spPr>
          <a:xfrm>
            <a:off x="793376" y="847165"/>
            <a:ext cx="4854389" cy="5513293"/>
          </a:xfrm>
        </p:spPr>
        <p:txBody>
          <a:bodyPr>
            <a:normAutofit fontScale="85000" lnSpcReduction="10000"/>
          </a:bodyPr>
          <a:lstStyle/>
          <a:p>
            <a:pPr marL="0">
              <a:lnSpc>
                <a:spcPct val="200000"/>
              </a:lnSpc>
              <a:spcBef>
                <a:spcPts val="0"/>
              </a:spcBef>
            </a:pPr>
            <a:r>
              <a:rPr lang="en-US" dirty="0" smtClean="0"/>
              <a:t>Legal language:</a:t>
            </a:r>
          </a:p>
          <a:p>
            <a:pPr marL="457200" lvl="3">
              <a:lnSpc>
                <a:spcPct val="200000"/>
              </a:lnSpc>
              <a:spcBef>
                <a:spcPts val="0"/>
              </a:spcBef>
            </a:pPr>
            <a:r>
              <a:rPr lang="en-US" sz="1800" dirty="0" smtClean="0"/>
              <a:t>Long sentences and </a:t>
            </a:r>
            <a:r>
              <a:rPr lang="en-US" sz="1800" dirty="0" err="1" smtClean="0"/>
              <a:t>subclauses</a:t>
            </a:r>
            <a:endParaRPr lang="en-US" sz="1800" dirty="0" smtClean="0"/>
          </a:p>
          <a:p>
            <a:pPr marL="457200" lvl="3">
              <a:lnSpc>
                <a:spcPct val="200000"/>
              </a:lnSpc>
              <a:spcBef>
                <a:spcPts val="0"/>
              </a:spcBef>
            </a:pPr>
            <a:r>
              <a:rPr lang="en-US" sz="1800" dirty="0" smtClean="0"/>
              <a:t>Diverse language</a:t>
            </a:r>
          </a:p>
          <a:p>
            <a:pPr marL="457200" lvl="3">
              <a:lnSpc>
                <a:spcPct val="200000"/>
              </a:lnSpc>
              <a:spcBef>
                <a:spcPts val="0"/>
              </a:spcBef>
            </a:pPr>
            <a:r>
              <a:rPr lang="en-US" sz="1800" dirty="0" smtClean="0"/>
              <a:t>Structured documents</a:t>
            </a:r>
          </a:p>
          <a:p>
            <a:pPr marL="0">
              <a:lnSpc>
                <a:spcPct val="200000"/>
              </a:lnSpc>
              <a:spcBef>
                <a:spcPts val="0"/>
              </a:spcBef>
            </a:pPr>
            <a:r>
              <a:rPr lang="en-US" dirty="0" smtClean="0"/>
              <a:t>Important problems:</a:t>
            </a:r>
          </a:p>
          <a:p>
            <a:pPr marL="457200" lvl="3">
              <a:lnSpc>
                <a:spcPct val="200000"/>
              </a:lnSpc>
              <a:spcBef>
                <a:spcPts val="0"/>
              </a:spcBef>
            </a:pPr>
            <a:r>
              <a:rPr lang="en-US" sz="1800" dirty="0" smtClean="0"/>
              <a:t>Natural language understanding of document texts</a:t>
            </a:r>
          </a:p>
          <a:p>
            <a:pPr marL="457200" lvl="3">
              <a:lnSpc>
                <a:spcPct val="200000"/>
              </a:lnSpc>
              <a:spcBef>
                <a:spcPts val="0"/>
              </a:spcBef>
            </a:pPr>
            <a:r>
              <a:rPr lang="en-US" sz="1800" dirty="0" smtClean="0"/>
              <a:t>User’s </a:t>
            </a:r>
            <a:r>
              <a:rPr lang="en-US" sz="1800" dirty="0" smtClean="0"/>
              <a:t>preferences</a:t>
            </a:r>
          </a:p>
          <a:p>
            <a:pPr marL="0">
              <a:lnSpc>
                <a:spcPct val="200000"/>
              </a:lnSpc>
              <a:spcBef>
                <a:spcPts val="0"/>
              </a:spcBef>
            </a:pPr>
            <a:r>
              <a:rPr lang="en-US" dirty="0"/>
              <a:t>Types of Information Retrieval Systems:</a:t>
            </a:r>
          </a:p>
          <a:p>
            <a:pPr marL="457200" lvl="3">
              <a:lnSpc>
                <a:spcPct val="200000"/>
              </a:lnSpc>
              <a:spcBef>
                <a:spcPts val="0"/>
              </a:spcBef>
            </a:pPr>
            <a:r>
              <a:rPr lang="en-US" sz="1800" dirty="0"/>
              <a:t>Querying the legal database</a:t>
            </a:r>
          </a:p>
          <a:p>
            <a:pPr marL="457200" lvl="3">
              <a:lnSpc>
                <a:spcPct val="200000"/>
              </a:lnSpc>
              <a:spcBef>
                <a:spcPts val="0"/>
              </a:spcBef>
            </a:pPr>
            <a:r>
              <a:rPr lang="en-US" sz="1800" dirty="0"/>
              <a:t>Browsing/Navigation System</a:t>
            </a:r>
          </a:p>
          <a:p>
            <a:pPr marL="457200" lvl="3">
              <a:lnSpc>
                <a:spcPct val="200000"/>
              </a:lnSpc>
              <a:spcBef>
                <a:spcPts val="0"/>
              </a:spcBef>
            </a:pPr>
            <a:r>
              <a:rPr lang="en-US" sz="1800" dirty="0"/>
              <a:t>Question-Answer System – “What is the maximum driving speed allowed on a freeway</a:t>
            </a:r>
            <a:r>
              <a:rPr lang="en-US" sz="1800" dirty="0" smtClean="0"/>
              <a:t>?”</a:t>
            </a:r>
          </a:p>
          <a:p>
            <a:endParaRPr lang="en-US" sz="2200" dirty="0"/>
          </a:p>
          <a:p>
            <a:pPr lvl="1"/>
            <a:endParaRPr lang="en-US" dirty="0"/>
          </a:p>
          <a:p>
            <a:endParaRPr lang="en-US" dirty="0"/>
          </a:p>
        </p:txBody>
      </p:sp>
      <p:sp>
        <p:nvSpPr>
          <p:cNvPr id="4" name="TextBox 3"/>
          <p:cNvSpPr txBox="1"/>
          <p:nvPr/>
        </p:nvSpPr>
        <p:spPr>
          <a:xfrm>
            <a:off x="5647765" y="847165"/>
            <a:ext cx="5782235" cy="5724644"/>
          </a:xfrm>
          <a:prstGeom prst="rect">
            <a:avLst/>
          </a:prstGeom>
          <a:noFill/>
        </p:spPr>
        <p:txBody>
          <a:bodyPr wrap="square" rtlCol="0">
            <a:spAutoFit/>
          </a:bodyPr>
          <a:lstStyle/>
          <a:p>
            <a:pPr indent="-228600">
              <a:lnSpc>
                <a:spcPct val="200000"/>
              </a:lnSpc>
              <a:buClr>
                <a:schemeClr val="accent2">
                  <a:lumMod val="60000"/>
                  <a:lumOff val="40000"/>
                </a:schemeClr>
              </a:buClr>
              <a:buFont typeface="Arial" charset="0"/>
              <a:buChar char="•"/>
            </a:pPr>
            <a:r>
              <a:rPr lang="en-US" sz="1500" dirty="0"/>
              <a:t>Common Retrieval Models:</a:t>
            </a:r>
          </a:p>
          <a:p>
            <a:pPr marL="914400" lvl="3" indent="-228600">
              <a:lnSpc>
                <a:spcPct val="200000"/>
              </a:lnSpc>
              <a:buClr>
                <a:schemeClr val="accent2">
                  <a:lumMod val="60000"/>
                  <a:lumOff val="40000"/>
                </a:schemeClr>
              </a:buClr>
              <a:buFont typeface="Arial" charset="0"/>
              <a:buChar char="•"/>
            </a:pPr>
            <a:r>
              <a:rPr lang="en-US" sz="1500" dirty="0"/>
              <a:t>Boolean</a:t>
            </a:r>
          </a:p>
          <a:p>
            <a:pPr marL="914400" lvl="3" indent="-228600">
              <a:lnSpc>
                <a:spcPct val="200000"/>
              </a:lnSpc>
              <a:buClr>
                <a:schemeClr val="accent2">
                  <a:lumMod val="60000"/>
                  <a:lumOff val="40000"/>
                </a:schemeClr>
              </a:buClr>
              <a:buFont typeface="Arial" charset="0"/>
              <a:buChar char="•"/>
            </a:pPr>
            <a:r>
              <a:rPr lang="en-US" sz="1500" dirty="0"/>
              <a:t>Vector Space</a:t>
            </a:r>
          </a:p>
          <a:p>
            <a:pPr marL="914400" lvl="3" indent="-228600">
              <a:lnSpc>
                <a:spcPct val="200000"/>
              </a:lnSpc>
              <a:buClr>
                <a:schemeClr val="accent2">
                  <a:lumMod val="60000"/>
                  <a:lumOff val="40000"/>
                </a:schemeClr>
              </a:buClr>
              <a:buFont typeface="Arial" charset="0"/>
              <a:buChar char="•"/>
            </a:pPr>
            <a:r>
              <a:rPr lang="en-US" sz="1500" dirty="0"/>
              <a:t>Probabilistic</a:t>
            </a:r>
          </a:p>
          <a:p>
            <a:pPr lvl="0" indent="-228600">
              <a:lnSpc>
                <a:spcPct val="200000"/>
              </a:lnSpc>
              <a:buClr>
                <a:schemeClr val="accent2">
                  <a:lumMod val="60000"/>
                  <a:lumOff val="40000"/>
                </a:schemeClr>
              </a:buClr>
              <a:buFont typeface="Arial" charset="0"/>
              <a:buChar char="•"/>
            </a:pPr>
            <a:r>
              <a:rPr lang="en-US" sz="1500" dirty="0">
                <a:solidFill>
                  <a:srgbClr val="000000">
                    <a:lumMod val="85000"/>
                    <a:lumOff val="15000"/>
                  </a:srgbClr>
                </a:solidFill>
              </a:rPr>
              <a:t>Techniques:</a:t>
            </a:r>
          </a:p>
          <a:p>
            <a:pPr marL="914400" lvl="3" indent="-228600">
              <a:lnSpc>
                <a:spcPct val="200000"/>
              </a:lnSpc>
              <a:buClr>
                <a:srgbClr val="9BAFB5"/>
              </a:buClr>
              <a:buFont typeface="Arial" charset="0"/>
              <a:buChar char="•"/>
            </a:pPr>
            <a:r>
              <a:rPr lang="en-US" sz="1500" dirty="0">
                <a:solidFill>
                  <a:srgbClr val="000000">
                    <a:lumMod val="85000"/>
                    <a:lumOff val="15000"/>
                  </a:srgbClr>
                </a:solidFill>
              </a:rPr>
              <a:t>SVM</a:t>
            </a:r>
          </a:p>
          <a:p>
            <a:pPr marL="914400" lvl="3" indent="-228600">
              <a:lnSpc>
                <a:spcPct val="200000"/>
              </a:lnSpc>
              <a:buClr>
                <a:srgbClr val="9BAFB5"/>
              </a:buClr>
              <a:buFont typeface="Arial" charset="0"/>
              <a:buChar char="•"/>
            </a:pPr>
            <a:r>
              <a:rPr lang="en-US" sz="1500" dirty="0">
                <a:solidFill>
                  <a:srgbClr val="000000">
                    <a:lumMod val="85000"/>
                    <a:lumOff val="15000"/>
                  </a:srgbClr>
                </a:solidFill>
              </a:rPr>
              <a:t>Naïve Bayes</a:t>
            </a:r>
          </a:p>
          <a:p>
            <a:pPr marL="914400" lvl="3" indent="-228600">
              <a:lnSpc>
                <a:spcPct val="200000"/>
              </a:lnSpc>
              <a:buClr>
                <a:srgbClr val="9BAFB5"/>
              </a:buClr>
              <a:buFont typeface="Arial" charset="0"/>
              <a:buChar char="•"/>
            </a:pPr>
            <a:r>
              <a:rPr lang="en-US" sz="1500" dirty="0">
                <a:solidFill>
                  <a:srgbClr val="000000">
                    <a:lumMod val="85000"/>
                    <a:lumOff val="15000"/>
                  </a:srgbClr>
                </a:solidFill>
              </a:rPr>
              <a:t>Decision Trees</a:t>
            </a:r>
          </a:p>
          <a:p>
            <a:pPr marL="914400" lvl="3" indent="-228600">
              <a:lnSpc>
                <a:spcPct val="200000"/>
              </a:lnSpc>
              <a:buClr>
                <a:srgbClr val="9BAFB5"/>
              </a:buClr>
              <a:buFont typeface="Arial" charset="0"/>
              <a:buChar char="•"/>
            </a:pPr>
            <a:r>
              <a:rPr lang="en-US" sz="1500" dirty="0">
                <a:solidFill>
                  <a:srgbClr val="000000">
                    <a:lumMod val="85000"/>
                    <a:lumOff val="15000"/>
                  </a:srgbClr>
                </a:solidFill>
              </a:rPr>
              <a:t>K-Nearest Neighbors</a:t>
            </a:r>
          </a:p>
          <a:p>
            <a:pPr marL="914400" lvl="3" indent="-228600">
              <a:lnSpc>
                <a:spcPct val="200000"/>
              </a:lnSpc>
              <a:buClr>
                <a:srgbClr val="9BAFB5"/>
              </a:buClr>
              <a:buFont typeface="Arial" charset="0"/>
              <a:buChar char="•"/>
            </a:pPr>
            <a:r>
              <a:rPr lang="en-US" sz="1500" dirty="0">
                <a:solidFill>
                  <a:srgbClr val="000000">
                    <a:lumMod val="85000"/>
                    <a:lumOff val="15000"/>
                  </a:srgbClr>
                </a:solidFill>
              </a:rPr>
              <a:t>Hidden Markov </a:t>
            </a:r>
            <a:r>
              <a:rPr lang="en-US" sz="1500" dirty="0" smtClean="0">
                <a:solidFill>
                  <a:srgbClr val="000000">
                    <a:lumMod val="85000"/>
                    <a:lumOff val="15000"/>
                  </a:srgbClr>
                </a:solidFill>
              </a:rPr>
              <a:t>Model</a:t>
            </a:r>
          </a:p>
          <a:p>
            <a:pPr marL="914400" lvl="3" indent="-228600">
              <a:lnSpc>
                <a:spcPct val="200000"/>
              </a:lnSpc>
              <a:buClr>
                <a:srgbClr val="9BAFB5"/>
              </a:buClr>
              <a:buFont typeface="Arial" charset="0"/>
              <a:buChar char="•"/>
            </a:pPr>
            <a:r>
              <a:rPr lang="en-US" sz="1500" dirty="0" smtClean="0">
                <a:solidFill>
                  <a:srgbClr val="000000">
                    <a:lumMod val="85000"/>
                    <a:lumOff val="15000"/>
                  </a:srgbClr>
                </a:solidFill>
              </a:rPr>
              <a:t>Word Embedding</a:t>
            </a:r>
          </a:p>
          <a:p>
            <a:pPr marL="914400" lvl="3" indent="-228600">
              <a:lnSpc>
                <a:spcPct val="200000"/>
              </a:lnSpc>
              <a:buClr>
                <a:srgbClr val="9BAFB5"/>
              </a:buClr>
              <a:buFont typeface="Arial" charset="0"/>
              <a:buChar char="•"/>
            </a:pPr>
            <a:endParaRPr lang="en-US" dirty="0">
              <a:solidFill>
                <a:srgbClr val="000000">
                  <a:lumMod val="85000"/>
                  <a:lumOff val="15000"/>
                </a:srgbClr>
              </a:solidFill>
            </a:endParaRPr>
          </a:p>
        </p:txBody>
      </p:sp>
    </p:spTree>
    <p:extLst>
      <p:ext uri="{BB962C8B-B14F-4D97-AF65-F5344CB8AC3E}">
        <p14:creationId xmlns:p14="http://schemas.microsoft.com/office/powerpoint/2010/main" val="5448889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1462</TotalTime>
  <Words>965</Words>
  <Application>Microsoft Macintosh PowerPoint</Application>
  <PresentationFormat>Widescreen</PresentationFormat>
  <Paragraphs>98</Paragraphs>
  <Slides>22</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Calibri</vt:lpstr>
      <vt:lpstr>Gill Sans MT</vt:lpstr>
      <vt:lpstr>Arial</vt:lpstr>
      <vt:lpstr>Parcel</vt:lpstr>
      <vt:lpstr>Identifying User Intent in Public Legal Inquiries</vt:lpstr>
      <vt:lpstr>Motivation</vt:lpstr>
      <vt:lpstr>Example</vt:lpstr>
      <vt:lpstr>Example</vt:lpstr>
      <vt:lpstr>labels by legal professional v. ph.d. linguist without legal training</vt:lpstr>
      <vt:lpstr>goal</vt:lpstr>
      <vt:lpstr>Recall more important than precision</vt:lpstr>
      <vt:lpstr>Existing methods</vt:lpstr>
      <vt:lpstr>Prior research</vt:lpstr>
      <vt:lpstr>Prior research – ontology allignment</vt:lpstr>
      <vt:lpstr>Ontology allignment</vt:lpstr>
      <vt:lpstr>data</vt:lpstr>
      <vt:lpstr>Methods</vt:lpstr>
      <vt:lpstr>Methods</vt:lpstr>
      <vt:lpstr>ANNIS QUERY</vt:lpstr>
      <vt:lpstr>ANNIS visualization</vt:lpstr>
      <vt:lpstr>results</vt:lpstr>
      <vt:lpstr>results</vt:lpstr>
      <vt:lpstr>Frequency Analysis of legal text pos compared to other english contexts</vt:lpstr>
      <vt:lpstr>stage ii - dictionary</vt:lpstr>
      <vt:lpstr>Conclusion</vt:lpstr>
      <vt:lpstr>Citations</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classification of legal texts</dc:title>
  <dc:creator>Microsoft Office User</dc:creator>
  <cp:lastModifiedBy>kristin.day@theodysseyonline.com</cp:lastModifiedBy>
  <cp:revision>33</cp:revision>
  <dcterms:created xsi:type="dcterms:W3CDTF">2016-11-04T05:05:01Z</dcterms:created>
  <dcterms:modified xsi:type="dcterms:W3CDTF">2016-11-06T12:08:21Z</dcterms:modified>
</cp:coreProperties>
</file>