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0" r:id="rId3"/>
    <p:sldId id="322" r:id="rId4"/>
    <p:sldId id="259" r:id="rId5"/>
    <p:sldId id="294" r:id="rId6"/>
    <p:sldId id="295" r:id="rId7"/>
    <p:sldId id="267" r:id="rId8"/>
    <p:sldId id="265" r:id="rId9"/>
    <p:sldId id="332" r:id="rId10"/>
    <p:sldId id="266" r:id="rId11"/>
    <p:sldId id="268" r:id="rId12"/>
    <p:sldId id="269" r:id="rId13"/>
    <p:sldId id="302" r:id="rId14"/>
    <p:sldId id="270" r:id="rId15"/>
    <p:sldId id="333" r:id="rId16"/>
    <p:sldId id="307" r:id="rId17"/>
    <p:sldId id="271" r:id="rId18"/>
    <p:sldId id="308" r:id="rId19"/>
    <p:sldId id="300" r:id="rId20"/>
    <p:sldId id="273" r:id="rId21"/>
    <p:sldId id="274" r:id="rId22"/>
    <p:sldId id="276" r:id="rId23"/>
    <p:sldId id="313" r:id="rId24"/>
    <p:sldId id="327" r:id="rId25"/>
    <p:sldId id="328" r:id="rId26"/>
    <p:sldId id="277" r:id="rId27"/>
    <p:sldId id="337" r:id="rId28"/>
    <p:sldId id="335" r:id="rId29"/>
    <p:sldId id="278" r:id="rId30"/>
    <p:sldId id="279" r:id="rId31"/>
    <p:sldId id="280" r:id="rId32"/>
    <p:sldId id="303" r:id="rId33"/>
    <p:sldId id="304" r:id="rId34"/>
    <p:sldId id="305" r:id="rId35"/>
    <p:sldId id="317" r:id="rId36"/>
    <p:sldId id="318" r:id="rId37"/>
    <p:sldId id="336" r:id="rId38"/>
    <p:sldId id="315" r:id="rId39"/>
    <p:sldId id="298" r:id="rId40"/>
    <p:sldId id="283" r:id="rId41"/>
    <p:sldId id="290" r:id="rId42"/>
    <p:sldId id="323" r:id="rId43"/>
    <p:sldId id="324" r:id="rId44"/>
    <p:sldId id="291" r:id="rId45"/>
    <p:sldId id="329" r:id="rId46"/>
    <p:sldId id="319" r:id="rId47"/>
    <p:sldId id="320" r:id="rId48"/>
    <p:sldId id="321" r:id="rId49"/>
    <p:sldId id="338" r:id="rId50"/>
    <p:sldId id="314" r:id="rId51"/>
    <p:sldId id="293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33"/>
    <a:srgbClr val="FF00FF"/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9" autoAdjust="0"/>
    <p:restoredTop sz="79498" autoAdjust="0"/>
  </p:normalViewPr>
  <p:slideViewPr>
    <p:cSldViewPr>
      <p:cViewPr varScale="1">
        <p:scale>
          <a:sx n="132" d="100"/>
          <a:sy n="132" d="100"/>
        </p:scale>
        <p:origin x="-61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A4E9D-0F4B-4D9F-A08F-952639CC8B62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BC1D-96DC-4728-A98A-F181BDD5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2000" y="4343400"/>
            <a:ext cx="5486400" cy="4114800"/>
          </a:xfrm>
        </p:spPr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Welcome! My name is Dirk </a:t>
            </a:r>
            <a:r>
              <a:rPr lang="en-US" dirty="0" err="1" smtClean="0"/>
              <a:t>Gregorius</a:t>
            </a:r>
            <a:r>
              <a:rPr lang="en-US" dirty="0" smtClean="0"/>
              <a:t> and I am software engineer </a:t>
            </a:r>
            <a:r>
              <a:rPr lang="en-US" baseline="0" dirty="0" smtClean="0"/>
              <a:t>at Valve working on collision detection and rigid body simulation.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talk today will be about the SAT between convex </a:t>
            </a:r>
            <a:r>
              <a:rPr lang="en-US" baseline="0" dirty="0" err="1" smtClean="0"/>
              <a:t>polyhedra</a:t>
            </a: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25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Why is this a good idea</a:t>
            </a:r>
            <a:r>
              <a:rPr lang="en-US" baseline="0" dirty="0" smtClean="0"/>
              <a:t>?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</a:t>
            </a:r>
            <a:r>
              <a:rPr lang="en-US" dirty="0" err="1" smtClean="0"/>
              <a:t>Minkowski</a:t>
            </a:r>
            <a:r>
              <a:rPr lang="en-US" baseline="0" dirty="0" smtClean="0"/>
              <a:t> difference between two spheres transforms </a:t>
            </a:r>
            <a:r>
              <a:rPr lang="en-US" b="1" baseline="0" dirty="0" smtClean="0"/>
              <a:t>the original problem into a point inside sphere problem. 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Not big win here, but will become useful for more complex problems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5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Now that we understand what separating</a:t>
            </a:r>
            <a:r>
              <a:rPr lang="en-US" baseline="0" dirty="0" smtClean="0"/>
              <a:t> axes and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differences are, lets move on to SAT between convex polygons</a:t>
            </a:r>
            <a:endParaRPr lang="en-US" dirty="0" smtClean="0"/>
          </a:p>
          <a:p>
            <a:r>
              <a:rPr lang="en-US" baseline="0" dirty="0" smtClean="0"/>
              <a:t>- Examine the problem in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space since we cannot write down the solution immediately.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How</a:t>
            </a:r>
            <a:r>
              <a:rPr lang="en-US" baseline="0" dirty="0" smtClean="0"/>
              <a:t> do we build 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 between two polygons?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Inflate</a:t>
            </a:r>
            <a:r>
              <a:rPr lang="en-US" baseline="0" dirty="0" smtClean="0"/>
              <a:t> quad by area of flipped triangle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Shrink triangle to point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Need to flip triangle to account for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</a:t>
            </a:r>
            <a:r>
              <a:rPr lang="en-US" b="1" baseline="0" dirty="0" smtClean="0"/>
              <a:t>difference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 between two convex polygons is also convex polygon itself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1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This transforms the original problem into a point inside convex polygon problem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Simple to solve: If origin is inside 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 the original shapes overlap. If it outside, the shapes are separated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This is a possible solution, but we don’t want to build 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 explicitly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7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It can be shown that the possible separating axes between two convex polygons are the face </a:t>
            </a:r>
            <a:r>
              <a:rPr lang="en-US" baseline="0" dirty="0" err="1" smtClean="0"/>
              <a:t>normals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faces of 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 are the faces of original shapes, but pushed out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 we know the face </a:t>
            </a:r>
            <a:r>
              <a:rPr lang="en-US" baseline="0" dirty="0" err="1" smtClean="0"/>
              <a:t>normals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 and therefore the possible separating axes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could now project both shapes onto each possible separating axis and compare the intervals, but I’d like to show you a slightly more efficient and intuitive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95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We will need to understand support points to test possible separating axes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support point is simply the most extreme point into a given direction.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if the result is not unique any of those points will be fine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6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I’d like to quickly show a possible implementation to give you an idea how this works (if you are not already familiar with this concept)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Iterate all vertices and project each vertex onto the search direction using the dot product.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Done inside this loop and we keep track of the vertex with the largest projection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Finally we return the best vertex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97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We will now use support points to test a possible separating axis between two convex polygons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build a plane for each edge on one polygon and find the support point in the opposite normal direction on the other polygon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distance of that support point to the plane is the separation or penetration for this axis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is a bit more efficient since we only touch half of the vertices per axis as compared to projecting both shapes and then comparing intervals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3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Let’s write a function</a:t>
            </a:r>
            <a:r>
              <a:rPr lang="en-US" baseline="0" dirty="0" smtClean="0"/>
              <a:t> that tests all possible separating axes of a polygon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Iterate edges of A and build plane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Find support point in opposite normal direction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searched distance is then simply the distance of the support point to that plane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is a signed distance and if it is negative it is actually a penetration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Finally return vertex with largest distance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94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How do we use this function?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a simple example which tests the overlap between convex polygons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Possible separating axes are face </a:t>
            </a:r>
            <a:r>
              <a:rPr lang="en-US" baseline="0" dirty="0" err="1" smtClean="0"/>
              <a:t>normals</a:t>
            </a:r>
            <a:r>
              <a:rPr lang="en-US" baseline="0" dirty="0" smtClean="0"/>
              <a:t> of A and 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Obviously need to use it twice (once for A and once for B) by simply switching arguments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exit early if we find separating axis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no separating axis was found the polygons must overlap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2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Why shall we use the SAT?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SAT is versatile algorithm and can tell us things like 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Whether two convex </a:t>
            </a:r>
            <a:r>
              <a:rPr lang="en-US" baseline="0" dirty="0" err="1" smtClean="0"/>
              <a:t>polyhedra</a:t>
            </a:r>
            <a:r>
              <a:rPr lang="en-US" baseline="0" dirty="0" smtClean="0"/>
              <a:t> overlap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touching features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penetration distance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direction in which we need to resolve the penetration (axis of minimum penetration)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99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After</a:t>
            </a:r>
            <a:r>
              <a:rPr lang="en-US" baseline="0" dirty="0" smtClean="0"/>
              <a:t> some preparation we arrived at actual problem we like to solve today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in the 2D case we start to investigate problem in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5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In order to build 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 between two convex </a:t>
            </a:r>
            <a:r>
              <a:rPr lang="en-US" baseline="0" dirty="0" err="1" smtClean="0"/>
              <a:t>polyhedra</a:t>
            </a:r>
            <a:r>
              <a:rPr lang="en-US" baseline="0" dirty="0" smtClean="0"/>
              <a:t> I’d like to encourage you to use you imagination from 2D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Inflate polyhedron A by volume of the flipped polyhedron 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 is shrunken to a point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 between two convex </a:t>
            </a:r>
            <a:r>
              <a:rPr lang="en-US" baseline="0" dirty="0" err="1" smtClean="0"/>
              <a:t>polyhedra</a:t>
            </a:r>
            <a:r>
              <a:rPr lang="en-US" baseline="0" dirty="0" smtClean="0"/>
              <a:t> is a convex polyhedron itself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6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Remember: The face </a:t>
            </a:r>
            <a:r>
              <a:rPr lang="en-US" baseline="0" dirty="0" err="1" smtClean="0"/>
              <a:t>normals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 define the possible separating axes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If</a:t>
            </a:r>
            <a:r>
              <a:rPr lang="en-US" baseline="0" dirty="0" smtClean="0"/>
              <a:t> we </a:t>
            </a:r>
            <a:r>
              <a:rPr lang="en-US" dirty="0" smtClean="0"/>
              <a:t>inspect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 we can detect conceptually the face planes of polyhedron A and polyhedron B – pushed out (as in 2D)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3D we also identify additional faces from sweeping an edge of A along and edge of B. And the normal of such a face is the cross product between the edges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These edge face build parallelograms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80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Let’s summarize the possible separating axes between two convex </a:t>
            </a:r>
            <a:r>
              <a:rPr lang="en-US" baseline="0" dirty="0" err="1" smtClean="0"/>
              <a:t>polyhedra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face </a:t>
            </a:r>
            <a:r>
              <a:rPr lang="en-US" baseline="0" dirty="0" err="1" smtClean="0"/>
              <a:t>normals</a:t>
            </a:r>
            <a:r>
              <a:rPr lang="en-US" baseline="0" dirty="0" smtClean="0"/>
              <a:t> of 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face </a:t>
            </a:r>
            <a:r>
              <a:rPr lang="en-US" baseline="0" dirty="0" err="1" smtClean="0"/>
              <a:t>normals</a:t>
            </a:r>
            <a:r>
              <a:rPr lang="en-US" baseline="0" dirty="0" smtClean="0"/>
              <a:t> of 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cross products between all edges of A and all edges of B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77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Let’s have a look at </a:t>
            </a:r>
            <a:r>
              <a:rPr lang="en-US" baseline="0" dirty="0" smtClean="0"/>
              <a:t>a possible brute force implementation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O( n^2 ) in the number of edges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Build cross product to get the possible separating axis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Then we project both </a:t>
            </a:r>
            <a:r>
              <a:rPr lang="en-US" baseline="0" dirty="0" err="1" smtClean="0"/>
              <a:t>polyhedra</a:t>
            </a:r>
            <a:r>
              <a:rPr lang="en-US" baseline="0" dirty="0" smtClean="0"/>
              <a:t> onto that axis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Need to touch all vertices to do so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Makes the whole test conceptually O( n^3 ) in he complexity of the </a:t>
            </a:r>
            <a:r>
              <a:rPr lang="en-US" baseline="0" dirty="0" err="1" smtClean="0"/>
              <a:t>polyhedra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practical -&gt; too slow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90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Remember that the faces on the </a:t>
            </a:r>
            <a:r>
              <a:rPr lang="en-US" dirty="0" err="1" smtClean="0"/>
              <a:t>Minkowski</a:t>
            </a:r>
            <a:r>
              <a:rPr lang="en-US" baseline="0" dirty="0" smtClean="0"/>
              <a:t> difference define the possible separating axes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You might be able to imagine that not all edge pairs actually build a face on the </a:t>
            </a:r>
            <a:r>
              <a:rPr lang="en-US" dirty="0" err="1" smtClean="0"/>
              <a:t>Minkowski</a:t>
            </a:r>
            <a:r>
              <a:rPr lang="en-US" dirty="0" smtClean="0"/>
              <a:t> difference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4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Wikipedia:</a:t>
            </a:r>
            <a:r>
              <a:rPr lang="en-US" baseline="0" dirty="0" smtClean="0"/>
              <a:t> </a:t>
            </a:r>
            <a:r>
              <a:rPr lang="en-US" dirty="0" smtClean="0"/>
              <a:t>The Gauss map maps the surface</a:t>
            </a:r>
            <a:r>
              <a:rPr lang="en-US" baseline="0" dirty="0" smtClean="0"/>
              <a:t> of a convex polyhedron onto the unit sphere: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have a look how we build a Gauss Map: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We make all face </a:t>
            </a:r>
            <a:r>
              <a:rPr lang="en-US" baseline="0" dirty="0" err="1" smtClean="0"/>
              <a:t>normals</a:t>
            </a:r>
            <a:r>
              <a:rPr lang="en-US" baseline="0" dirty="0" smtClean="0"/>
              <a:t> </a:t>
            </a:r>
            <a:r>
              <a:rPr lang="en-US" b="1" baseline="0" dirty="0" smtClean="0"/>
              <a:t>n</a:t>
            </a:r>
            <a:r>
              <a:rPr lang="en-US" baseline="0" dirty="0" smtClean="0"/>
              <a:t> of the polyhedron vertices V(f) on the unit sphere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each edge adjacent to two faces we connect the associated vertices V(f1) and V(f2) of these faces to a great arc A(e)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75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Very abstract, but essentially</a:t>
            </a:r>
            <a:r>
              <a:rPr lang="en-US" baseline="0" dirty="0" smtClean="0"/>
              <a:t> two critical points here to remember: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Faces</a:t>
            </a:r>
            <a:r>
              <a:rPr lang="en-US" baseline="0" dirty="0" smtClean="0"/>
              <a:t> become vertices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Edges become great arcs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compiled a bunch of Gauss Maps to get a feeling for this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Try to match some vertices and faces to edges and arcs</a:t>
            </a:r>
            <a:r>
              <a:rPr lang="en-US" baseline="0" dirty="0" smtClean="0"/>
              <a:t>!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93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SLOW NOW: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can build the Gauss-Map of a convex polyhedron so lets overlay two of them on the unit sphere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r>
              <a:rPr lang="en-US" baseline="0" dirty="0" smtClean="0"/>
              <a:t>Remember that vertices on the Gauss Map and faces on the convex </a:t>
            </a:r>
            <a:r>
              <a:rPr lang="en-US" baseline="0" dirty="0" err="1" smtClean="0"/>
              <a:t>poyhedron</a:t>
            </a:r>
            <a:r>
              <a:rPr lang="en-US" baseline="0" dirty="0" smtClean="0"/>
              <a:t> correspond</a:t>
            </a:r>
          </a:p>
          <a:p>
            <a:r>
              <a:rPr lang="en-US" baseline="0" dirty="0" smtClean="0"/>
              <a:t>Identifying the vertices of the super-positioned Gauss-Maps actually tells us faces on 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</a:t>
            </a:r>
          </a:p>
          <a:p>
            <a:r>
              <a:rPr lang="en-US" baseline="0" dirty="0" smtClean="0"/>
              <a:t>And the faces on 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 are the possible separating axes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Inspect the picture and see what we find 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Face </a:t>
            </a:r>
            <a:r>
              <a:rPr lang="en-US" baseline="0" dirty="0" err="1" smtClean="0"/>
              <a:t>normals</a:t>
            </a:r>
            <a:r>
              <a:rPr lang="en-US" baseline="0" dirty="0" smtClean="0"/>
              <a:t> of polyhedron A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Face </a:t>
            </a:r>
            <a:r>
              <a:rPr lang="en-US" baseline="0" dirty="0" err="1" smtClean="0"/>
              <a:t>normals</a:t>
            </a:r>
            <a:r>
              <a:rPr lang="en-US" baseline="0" dirty="0" smtClean="0"/>
              <a:t> of polyhedron B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Intersections of arcs from polyhedron A with arcs of polyhedron B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leads to a nice conclusion: </a:t>
            </a:r>
            <a:r>
              <a:rPr lang="en-US" b="0" dirty="0" smtClean="0"/>
              <a:t>Two edges only build a face on the </a:t>
            </a:r>
            <a:r>
              <a:rPr lang="en-US" b="0" dirty="0" err="1" smtClean="0"/>
              <a:t>Minkwoski</a:t>
            </a:r>
            <a:r>
              <a:rPr lang="en-US" b="0" dirty="0" smtClean="0"/>
              <a:t> difference if their two associated arcs intersect!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Important:</a:t>
            </a:r>
            <a:r>
              <a:rPr lang="en-US" b="0" baseline="0" dirty="0" smtClean="0"/>
              <a:t> We need actually one more step to account for </a:t>
            </a:r>
            <a:r>
              <a:rPr lang="en-US" b="0" baseline="0" dirty="0" err="1" smtClean="0"/>
              <a:t>Minkowski</a:t>
            </a:r>
            <a:r>
              <a:rPr lang="en-US" b="0" baseline="0" dirty="0" smtClean="0"/>
              <a:t> difference. I will show this some slides later.</a:t>
            </a:r>
            <a:endParaRPr lang="en-US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2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Before we start I will give you a quick talk outline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745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 do we detect the overlap between two arcs on a sphere”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Funnily: This is a separating axis test itself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The vertices A and B of arc 1 are on </a:t>
            </a:r>
            <a:r>
              <a:rPr lang="en-US" b="1" baseline="0" dirty="0" smtClean="0"/>
              <a:t>different</a:t>
            </a:r>
            <a:r>
              <a:rPr lang="en-US" baseline="0" dirty="0" smtClean="0"/>
              <a:t> sides of the plane through arc 2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vertices C and D of arc 2 are on </a:t>
            </a:r>
            <a:r>
              <a:rPr lang="en-US" b="1" baseline="0" dirty="0" smtClean="0"/>
              <a:t>different</a:t>
            </a:r>
            <a:r>
              <a:rPr lang="en-US" baseline="0" dirty="0" smtClean="0"/>
              <a:t> sides of the plane through arc 1</a:t>
            </a:r>
          </a:p>
          <a:p>
            <a:pPr marL="0" indent="0">
              <a:buNone/>
            </a:pPr>
            <a:endParaRPr lang="en-US" b="1" baseline="0" dirty="0" smtClean="0"/>
          </a:p>
          <a:p>
            <a:pPr marL="0" indent="0">
              <a:buNone/>
            </a:pPr>
            <a:r>
              <a:rPr lang="en-US" b="1" baseline="0" dirty="0" smtClean="0"/>
              <a:t>Important: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vertices A and B of arc 1 are simply the </a:t>
            </a:r>
            <a:r>
              <a:rPr lang="en-US" baseline="0" dirty="0" err="1" smtClean="0"/>
              <a:t>normals</a:t>
            </a:r>
            <a:r>
              <a:rPr lang="en-US" baseline="0" dirty="0" smtClean="0"/>
              <a:t> of the faces that share edge 1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vertices C and D of arc 2 are simply the </a:t>
            </a:r>
            <a:r>
              <a:rPr lang="en-US" baseline="0" dirty="0" err="1" smtClean="0"/>
              <a:t>normals</a:t>
            </a:r>
            <a:r>
              <a:rPr lang="en-US" baseline="0" dirty="0" smtClean="0"/>
              <a:t> of the faces that share edge 2 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So this boils down to very simple plane test, but there is one final gotcha here.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450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 fail if arcs are on different hemispheres </a:t>
            </a:r>
            <a:r>
              <a:rPr lang="en-US" baseline="0" dirty="0" smtClean="0">
                <a:sym typeface="Wingdings" pitchFamily="2" charset="2"/>
              </a:rPr>
              <a:t></a:t>
            </a:r>
            <a:r>
              <a:rPr lang="en-US" baseline="0" dirty="0" smtClean="0"/>
              <a:t>The two arcs must be in the same hemisphere.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test for the same hemisphere we build a plane through vertex B of arc 1 and vertex C of arc 2.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the other two vertices (A and D) are on the same side of this plane this arcs are in the same </a:t>
            </a:r>
            <a:r>
              <a:rPr lang="en-US" baseline="0" dirty="0" smtClean="0"/>
              <a:t>hemisphere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Note</a:t>
            </a:r>
            <a:r>
              <a:rPr lang="en-US" baseline="0" dirty="0" smtClean="0"/>
              <a:t>: This condition is not satisfied in this example!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96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Finally some ugly math.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Remember: A, B, C, and D are the vertices of the two arcs.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simple scalar triple product for plane tests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need for normalization – just checking signs!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714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can optimize this a bit using the scalar</a:t>
            </a:r>
            <a:r>
              <a:rPr lang="en-US" baseline="0" dirty="0" smtClean="0"/>
              <a:t> triple product identity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Reuse terms of first two intersection test in hemisphere test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makes the final test pretty compact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145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We pass the vertices A and B of arc 1 and C and D of arc 2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Remember that the vertices are simply the </a:t>
            </a:r>
            <a:r>
              <a:rPr lang="en-US" baseline="0" dirty="0" err="1" smtClean="0"/>
              <a:t>normals</a:t>
            </a:r>
            <a:r>
              <a:rPr lang="en-US" baseline="0" dirty="0" smtClean="0"/>
              <a:t> of the </a:t>
            </a:r>
            <a:r>
              <a:rPr lang="en-US" b="1" baseline="0" dirty="0" smtClean="0"/>
              <a:t>adjacent faces </a:t>
            </a:r>
            <a:r>
              <a:rPr lang="en-US" baseline="0" dirty="0" smtClean="0"/>
              <a:t>of both edges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Build cross and dot products and the finally check the signs of the plane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0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Inspect a shared</a:t>
            </a:r>
            <a:r>
              <a:rPr lang="en-US" baseline="0" dirty="0" smtClean="0"/>
              <a:t> edge on a convex polyhedron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edge has same direction as the cross product between the face </a:t>
            </a:r>
            <a:r>
              <a:rPr lang="en-US" baseline="0" dirty="0" err="1" smtClean="0"/>
              <a:t>normals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We can avoid</a:t>
            </a:r>
            <a:r>
              <a:rPr lang="en-US" baseline="0" dirty="0" smtClean="0"/>
              <a:t> the cross products and use a simple subtraction of the edge vertices instead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need to normalize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216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Extreme case: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Cross product is zero vector for double sided triangle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would break our plane tests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using edge directions this works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137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another picture to help understanding this:</a:t>
            </a:r>
          </a:p>
          <a:p>
            <a:r>
              <a:rPr lang="en-US" dirty="0" smtClean="0"/>
              <a:t>Even though the cross product is not</a:t>
            </a:r>
            <a:r>
              <a:rPr lang="en-US" baseline="0" dirty="0" smtClean="0"/>
              <a:t> defined in this configuration, we still can setup the plane through the associated arc of a triangle edge. </a:t>
            </a:r>
          </a:p>
          <a:p>
            <a:r>
              <a:rPr lang="en-US" baseline="0" dirty="0" smtClean="0"/>
              <a:t>If you look at the picture you should see that the edge is orthogonal to a plane through the corresponding arc and defines the plane normal that we seek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102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Now that we can prune edge pairs that don’t build a face on 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 we need a method to compute the distance between the remaining edge combinations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Gauss Map essentially defines the directions that the corresponding feature might get in contact with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Obviously if two arcs overlap and build a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face the colliding features must be supporting edges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The Gauss map does not only allow us to prune edge combinations. It also allows us to compute the distance between the edges efficiently.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Build the plane through one edge (with the edge cross product as the normal)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Compute the distance of any vertex on the other edge to that plane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opposed to the brute force version this is now O(1) – no need for support points!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64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Small gotcha here: We need a well defined normal direction to get the sign of the distance right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E.g. from A toward 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Simple compare the normal against the vector from centroid to any of the two edge vertices and flip if necessary</a:t>
            </a:r>
            <a:endParaRPr lang="en-US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3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Before we start some examples of convex </a:t>
            </a:r>
            <a:r>
              <a:rPr lang="en-US" baseline="0" dirty="0" err="1" smtClean="0"/>
              <a:t>polyhedra</a:t>
            </a:r>
            <a:r>
              <a:rPr lang="en-US" baseline="0" dirty="0" smtClean="0"/>
              <a:t> (tetrahedron, box and a convex hull)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Notice cylinder and cone as approximation for quadric shapes!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732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after quite some theory lets investigate one possible implementation</a:t>
            </a:r>
          </a:p>
          <a:p>
            <a:r>
              <a:rPr lang="en-US" baseline="0" dirty="0" smtClean="0"/>
              <a:t>There are endless possibilities to describe a convex polyhedron. </a:t>
            </a:r>
          </a:p>
          <a:p>
            <a:r>
              <a:rPr lang="en-US" baseline="0" dirty="0" smtClean="0"/>
              <a:t>Personally I use the half-edge mesh which is an edge centric mesh representation. </a:t>
            </a:r>
          </a:p>
          <a:p>
            <a:r>
              <a:rPr lang="en-US" baseline="0" dirty="0" smtClean="0"/>
              <a:t>Allows to efficiently access the two associated faces of a shared edge.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3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Finally let’s look at optimized for version of the SAT using the Gauss Map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iterate over all edge combination and discard all combinations that don’t build a face on 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we detect an edge combination that realizes a potential separating axis we can now compute the distance between these two edges in constant time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Remember that this was the bottleneck in the brute force version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="1" baseline="0" dirty="0" smtClean="0"/>
              <a:t>Hint</a:t>
            </a:r>
            <a:r>
              <a:rPr lang="en-US" baseline="0" dirty="0" smtClean="0"/>
              <a:t>: If you use a half-edge data structure store two half edges (edge and twin) after each other. This allows us to </a:t>
            </a:r>
            <a:r>
              <a:rPr lang="en-US" b="0" baseline="0" dirty="0" smtClean="0"/>
              <a:t>iterate</a:t>
            </a:r>
            <a:r>
              <a:rPr lang="en-US" baseline="0" dirty="0" smtClean="0"/>
              <a:t> </a:t>
            </a:r>
            <a:r>
              <a:rPr lang="en-US" b="1" baseline="0" dirty="0" smtClean="0"/>
              <a:t>unique</a:t>
            </a:r>
            <a:r>
              <a:rPr lang="en-US" baseline="0" dirty="0" smtClean="0"/>
              <a:t> edges efficiently! In the slide every second edge is skipped for this reason!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567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extract the associated </a:t>
            </a:r>
            <a:r>
              <a:rPr lang="en-US" baseline="0" dirty="0" err="1" smtClean="0"/>
              <a:t>normals</a:t>
            </a:r>
            <a:r>
              <a:rPr lang="en-US" baseline="0" dirty="0" smtClean="0"/>
              <a:t> of each edge and call the </a:t>
            </a:r>
            <a:r>
              <a:rPr lang="en-US" baseline="0" dirty="0" err="1" smtClean="0"/>
              <a:t>IsMinkowskiFace</a:t>
            </a:r>
            <a:r>
              <a:rPr lang="en-US" baseline="0" dirty="0" smtClean="0"/>
              <a:t>() function. </a:t>
            </a:r>
          </a:p>
          <a:p>
            <a:r>
              <a:rPr lang="en-US" baseline="0" dirty="0" smtClean="0"/>
              <a:t>In order to account for 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 we need to negate one pair of </a:t>
            </a:r>
            <a:r>
              <a:rPr lang="en-US" baseline="0" dirty="0" err="1" smtClean="0"/>
              <a:t>normals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2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Finally we have two edges that define a possible separating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Skip parallel edges, because they can also not build a face on 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Assure consistent normal orientation to get a correct sign for distance calculation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Finally build plane through edge A and compute distance of a vertex on edge B to that plane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790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 we did in 2D a</a:t>
            </a:r>
            <a:r>
              <a:rPr lang="en-US" baseline="0" dirty="0" smtClean="0"/>
              <a:t> </a:t>
            </a:r>
            <a:r>
              <a:rPr lang="en-US" dirty="0" smtClean="0"/>
              <a:t>simple example</a:t>
            </a:r>
            <a:r>
              <a:rPr lang="en-US" baseline="0" dirty="0" smtClean="0"/>
              <a:t> of the overlap test in 3D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Face directions same as in 2D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Also need to test edge combinations in 3D – otherwise test is not complete which might result in false positives since we would skip possible separating axes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57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Speed-up is essentially what you would expect when optimizing an algorithm from O(n^3) to O(n^2)</a:t>
            </a:r>
          </a:p>
          <a:p>
            <a:r>
              <a:rPr lang="en-US" dirty="0" smtClean="0"/>
              <a:t>This </a:t>
            </a:r>
            <a:r>
              <a:rPr lang="en-US" baseline="0" dirty="0" smtClean="0"/>
              <a:t>makes this test actually a candidate for collision detection between small convex hulls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This algorithm is heavily used in production code and not just theory!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65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Since this is the physics tutorial I’d also like to talk about contact creation using the SAT: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 a contact between the features that define the axis of minimum penetration.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axis of minimum penetration comes from face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Clip one face against the side planes of the other.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01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how this works in a little bit more detail</a:t>
            </a:r>
            <a:r>
              <a:rPr lang="en-US" baseline="0" dirty="0" smtClean="0"/>
              <a:t>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 recommend Sutherland-</a:t>
            </a:r>
            <a:r>
              <a:rPr lang="en-US" baseline="0" dirty="0" err="1" smtClean="0"/>
              <a:t>Hodgman</a:t>
            </a:r>
            <a:r>
              <a:rPr lang="en-US" baseline="0" dirty="0" smtClean="0"/>
              <a:t> clipping in the third step.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Some engines also clip against the reference face in the end, but I cannot recommend this step. This adds additional contact points that don’t add to the manifold stability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319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axis</a:t>
            </a:r>
            <a:r>
              <a:rPr lang="en-US" baseline="0" dirty="0" smtClean="0"/>
              <a:t> of minimum penetration is realized by an edge pair compute the closest points between the two edge segments and are done</a:t>
            </a:r>
          </a:p>
          <a:p>
            <a:r>
              <a:rPr lang="en-US" baseline="0" dirty="0" smtClean="0"/>
              <a:t>So you see that the SAT makes contact point creation pretty straight forward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53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Thinks closes</a:t>
            </a:r>
            <a:r>
              <a:rPr lang="en-US" baseline="0" dirty="0" smtClean="0"/>
              <a:t> the talk.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4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line between any two points inside a convex shape must be completely contained </a:t>
            </a:r>
            <a:r>
              <a:rPr lang="en-US" baseline="0" dirty="0" smtClean="0">
                <a:sym typeface="Wingdings" pitchFamily="2" charset="2"/>
              </a:rPr>
              <a:t> The shape is completely behind each face plane if convex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92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closes the talk and hopefully there is some time left for questions! Thank</a:t>
            </a:r>
            <a:r>
              <a:rPr lang="en-US" baseline="0" dirty="0" smtClean="0"/>
              <a:t> </a:t>
            </a:r>
            <a:r>
              <a:rPr lang="en-US" baseline="0" smtClean="0"/>
              <a:t>you very much…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11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some papers that might help you to</a:t>
            </a:r>
            <a:r>
              <a:rPr lang="en-US" baseline="0" dirty="0" smtClean="0"/>
              <a:t> better understand this presentation</a:t>
            </a:r>
            <a:r>
              <a:rPr lang="en-US" baseline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23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We will start with a simple overlap test between two spheres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Two spheres overlap if the distance between the centers is less then the sum of the radii. </a:t>
            </a:r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71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Project both spheres onto</a:t>
            </a:r>
            <a:r>
              <a:rPr lang="en-US" baseline="0" dirty="0" smtClean="0"/>
              <a:t> axis through center points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Then test intervals fo</a:t>
            </a:r>
            <a:r>
              <a:rPr lang="en-US" baseline="0" dirty="0" smtClean="0"/>
              <a:t>r overlap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interval not overlapping, we say we detected a separating axis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axis through the center points is the only possible separating axis because of the sphere symmetry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71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 would  also like to use this example to introduce the concept of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is the </a:t>
            </a:r>
            <a:r>
              <a:rPr lang="en-US" baseline="0" dirty="0" err="1" smtClean="0"/>
              <a:t>Minkowski</a:t>
            </a:r>
            <a:r>
              <a:rPr lang="en-US" baseline="0" dirty="0" smtClean="0"/>
              <a:t> Difference between two spheres?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Handwaveingly</a:t>
            </a:r>
            <a:r>
              <a:rPr lang="en-US" baseline="0" dirty="0" smtClean="0"/>
              <a:t>: Inflate A up by the radius of 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Shrink B to a point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1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Why is this a good idea?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Mathematically: Subtract all points of B from all points of 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smtClean="0"/>
              <a:t>It can be shown</a:t>
            </a:r>
            <a:r>
              <a:rPr lang="en-US" baseline="0" dirty="0" smtClean="0"/>
              <a:t>: </a:t>
            </a:r>
            <a:r>
              <a:rPr lang="en-US" b="1" dirty="0" smtClean="0"/>
              <a:t>If two convex shapes overlap the </a:t>
            </a:r>
            <a:r>
              <a:rPr lang="en-US" b="1" dirty="0" err="1" smtClean="0"/>
              <a:t>Minkowski</a:t>
            </a:r>
            <a:r>
              <a:rPr lang="en-US" b="1" dirty="0" smtClean="0"/>
              <a:t> difference must contain the origin! </a:t>
            </a:r>
            <a:endParaRPr lang="en-US" b="0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Explanation: If you subtract all points in B from all points in A and they share a common point one of the differences must be the zero vector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Another way of thinking about this is: By subtracting each point in B from each point in A and there are no two points with zero distance, then the shapes must be disjoint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BC1D-96DC-4728-A98A-F181BDD54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95DC-2F88-46CB-8D91-164F63162A47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C7BA-4F8E-433D-A4C7-286EA1C4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1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95DC-2F88-46CB-8D91-164F63162A47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C7BA-4F8E-433D-A4C7-286EA1C4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95DC-2F88-46CB-8D91-164F63162A47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C7BA-4F8E-433D-A4C7-286EA1C4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95DC-2F88-46CB-8D91-164F63162A47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C7BA-4F8E-433D-A4C7-286EA1C4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8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95DC-2F88-46CB-8D91-164F63162A47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C7BA-4F8E-433D-A4C7-286EA1C4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1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95DC-2F88-46CB-8D91-164F63162A47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C7BA-4F8E-433D-A4C7-286EA1C4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84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95DC-2F88-46CB-8D91-164F63162A47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C7BA-4F8E-433D-A4C7-286EA1C4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5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95DC-2F88-46CB-8D91-164F63162A47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C7BA-4F8E-433D-A4C7-286EA1C4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95DC-2F88-46CB-8D91-164F63162A47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C7BA-4F8E-433D-A4C7-286EA1C4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95DC-2F88-46CB-8D91-164F63162A47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C7BA-4F8E-433D-A4C7-286EA1C4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95DC-2F88-46CB-8D91-164F63162A47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C7BA-4F8E-433D-A4C7-286EA1C4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9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95DC-2F88-46CB-8D91-164F63162A47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C7BA-4F8E-433D-A4C7-286EA1C4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8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Separating Axis Test between Convex </a:t>
            </a:r>
            <a:r>
              <a:rPr lang="en-US" dirty="0" err="1" smtClean="0"/>
              <a:t>Polyhedra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Dirk </a:t>
            </a:r>
            <a:r>
              <a:rPr lang="en-US" dirty="0" err="1" smtClean="0"/>
              <a:t>Gregorius</a:t>
            </a:r>
            <a:r>
              <a:rPr lang="en-US" dirty="0"/>
              <a:t> </a:t>
            </a:r>
            <a:r>
              <a:rPr lang="en-US" dirty="0" smtClean="0"/>
              <a:t>– Valve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45081" y="1443990"/>
            <a:ext cx="2560320" cy="2560320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93721" y="1992630"/>
            <a:ext cx="1463040" cy="146304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between Point and Sphere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600" y="2463284"/>
                <a:ext cx="1723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s</a:t>
                </a:r>
                <a:r>
                  <a:rPr lang="en-US" dirty="0" smtClean="0"/>
                  <a:t> =|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dirty="0" smtClean="0"/>
                  <a:t>- </a:t>
                </a:r>
                <a:r>
                  <a:rPr lang="en-US" b="1" i="1" dirty="0"/>
                  <a:t>o</a:t>
                </a:r>
                <a:r>
                  <a:rPr lang="en-US" dirty="0" smtClean="0"/>
                  <a:t>|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63284"/>
                <a:ext cx="172315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19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5181600" y="1657350"/>
            <a:ext cx="0" cy="3810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81600" y="2039814"/>
            <a:ext cx="3810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487141" y="2647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065839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06314" y="2354818"/>
                <a:ext cx="465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314" y="2354818"/>
                <a:ext cx="46568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525241" y="2686050"/>
            <a:ext cx="128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65321" y="2354818"/>
                <a:ext cx="465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321" y="2354818"/>
                <a:ext cx="46568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631007" y="144399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+ (-B)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0160" y="4368284"/>
            <a:ext cx="695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original </a:t>
            </a:r>
            <a:r>
              <a:rPr lang="en-US" b="1" dirty="0" smtClean="0"/>
              <a:t>problem is </a:t>
            </a:r>
            <a:r>
              <a:rPr lang="en-US" b="1" dirty="0"/>
              <a:t>transformed into a point inside </a:t>
            </a:r>
            <a:r>
              <a:rPr lang="en-US" b="1" dirty="0" smtClean="0"/>
              <a:t>sphere problem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42820" y="18990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o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090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Overlap between Convex </a:t>
            </a:r>
            <a:r>
              <a:rPr lang="en-US" dirty="0"/>
              <a:t>P</a:t>
            </a:r>
            <a:r>
              <a:rPr lang="en-US" dirty="0" smtClean="0"/>
              <a:t>olygons (2D) 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 rot="16200000">
            <a:off x="4401115" y="2172910"/>
            <a:ext cx="1904998" cy="1715628"/>
          </a:xfrm>
          <a:prstGeom prst="triangle">
            <a:avLst>
              <a:gd name="adj" fmla="val 48322"/>
            </a:avLst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687324">
            <a:off x="3134394" y="2279116"/>
            <a:ext cx="1510959" cy="1503216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763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97307" y="410741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1723" y="41074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5724255" y="2406132"/>
            <a:ext cx="1066799" cy="1216201"/>
          </a:xfrm>
          <a:prstGeom prst="triangle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  <a:ln>
            <a:solidFill>
              <a:schemeClr val="tx2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ptagon 13"/>
          <p:cNvSpPr/>
          <p:nvPr/>
        </p:nvSpPr>
        <p:spPr>
          <a:xfrm>
            <a:off x="5646090" y="1729832"/>
            <a:ext cx="2611320" cy="2532189"/>
          </a:xfrm>
          <a:custGeom>
            <a:avLst/>
            <a:gdLst>
              <a:gd name="connsiteX0" fmla="*/ -2 w 914400"/>
              <a:gd name="connsiteY0" fmla="*/ 588057 h 914400"/>
              <a:gd name="connsiteX1" fmla="*/ 90554 w 914400"/>
              <a:gd name="connsiteY1" fmla="*/ 181109 h 914400"/>
              <a:gd name="connsiteX2" fmla="*/ 457200 w 914400"/>
              <a:gd name="connsiteY2" fmla="*/ 0 h 914400"/>
              <a:gd name="connsiteX3" fmla="*/ 823846 w 914400"/>
              <a:gd name="connsiteY3" fmla="*/ 181109 h 914400"/>
              <a:gd name="connsiteX4" fmla="*/ 914402 w 914400"/>
              <a:gd name="connsiteY4" fmla="*/ 588057 h 914400"/>
              <a:gd name="connsiteX5" fmla="*/ 660672 w 914400"/>
              <a:gd name="connsiteY5" fmla="*/ 914405 h 914400"/>
              <a:gd name="connsiteX6" fmla="*/ 253728 w 914400"/>
              <a:gd name="connsiteY6" fmla="*/ 914405 h 914400"/>
              <a:gd name="connsiteX7" fmla="*/ -2 w 914400"/>
              <a:gd name="connsiteY7" fmla="*/ 588057 h 914400"/>
              <a:gd name="connsiteX0" fmla="*/ 0 w 1354019"/>
              <a:gd name="connsiteY0" fmla="*/ 1098011 h 1098011"/>
              <a:gd name="connsiteX1" fmla="*/ 530171 w 1354019"/>
              <a:gd name="connsiteY1" fmla="*/ 181109 h 1098011"/>
              <a:gd name="connsiteX2" fmla="*/ 896817 w 1354019"/>
              <a:gd name="connsiteY2" fmla="*/ 0 h 1098011"/>
              <a:gd name="connsiteX3" fmla="*/ 1263463 w 1354019"/>
              <a:gd name="connsiteY3" fmla="*/ 181109 h 1098011"/>
              <a:gd name="connsiteX4" fmla="*/ 1354019 w 1354019"/>
              <a:gd name="connsiteY4" fmla="*/ 588057 h 1098011"/>
              <a:gd name="connsiteX5" fmla="*/ 1100289 w 1354019"/>
              <a:gd name="connsiteY5" fmla="*/ 914405 h 1098011"/>
              <a:gd name="connsiteX6" fmla="*/ 693345 w 1354019"/>
              <a:gd name="connsiteY6" fmla="*/ 914405 h 1098011"/>
              <a:gd name="connsiteX7" fmla="*/ 0 w 1354019"/>
              <a:gd name="connsiteY7" fmla="*/ 1098011 h 1098011"/>
              <a:gd name="connsiteX0" fmla="*/ 0 w 1354019"/>
              <a:gd name="connsiteY0" fmla="*/ 1098011 h 1098011"/>
              <a:gd name="connsiteX1" fmla="*/ 11425 w 1354019"/>
              <a:gd name="connsiteY1" fmla="*/ 84394 h 1098011"/>
              <a:gd name="connsiteX2" fmla="*/ 896817 w 1354019"/>
              <a:gd name="connsiteY2" fmla="*/ 0 h 1098011"/>
              <a:gd name="connsiteX3" fmla="*/ 1263463 w 1354019"/>
              <a:gd name="connsiteY3" fmla="*/ 181109 h 1098011"/>
              <a:gd name="connsiteX4" fmla="*/ 1354019 w 1354019"/>
              <a:gd name="connsiteY4" fmla="*/ 588057 h 1098011"/>
              <a:gd name="connsiteX5" fmla="*/ 1100289 w 1354019"/>
              <a:gd name="connsiteY5" fmla="*/ 914405 h 1098011"/>
              <a:gd name="connsiteX6" fmla="*/ 693345 w 1354019"/>
              <a:gd name="connsiteY6" fmla="*/ 914405 h 1098011"/>
              <a:gd name="connsiteX7" fmla="*/ 0 w 1354019"/>
              <a:gd name="connsiteY7" fmla="*/ 1098011 h 1098011"/>
              <a:gd name="connsiteX0" fmla="*/ 0 w 1354019"/>
              <a:gd name="connsiteY0" fmla="*/ 1766226 h 1766226"/>
              <a:gd name="connsiteX1" fmla="*/ 11425 w 1354019"/>
              <a:gd name="connsiteY1" fmla="*/ 752609 h 1766226"/>
              <a:gd name="connsiteX2" fmla="*/ 747348 w 1354019"/>
              <a:gd name="connsiteY2" fmla="*/ 0 h 1766226"/>
              <a:gd name="connsiteX3" fmla="*/ 1263463 w 1354019"/>
              <a:gd name="connsiteY3" fmla="*/ 849324 h 1766226"/>
              <a:gd name="connsiteX4" fmla="*/ 1354019 w 1354019"/>
              <a:gd name="connsiteY4" fmla="*/ 1256272 h 1766226"/>
              <a:gd name="connsiteX5" fmla="*/ 1100289 w 1354019"/>
              <a:gd name="connsiteY5" fmla="*/ 1582620 h 1766226"/>
              <a:gd name="connsiteX6" fmla="*/ 693345 w 1354019"/>
              <a:gd name="connsiteY6" fmla="*/ 1582620 h 1766226"/>
              <a:gd name="connsiteX7" fmla="*/ 0 w 1354019"/>
              <a:gd name="connsiteY7" fmla="*/ 1766226 h 1766226"/>
              <a:gd name="connsiteX0" fmla="*/ 0 w 1931678"/>
              <a:gd name="connsiteY0" fmla="*/ 1766226 h 1766226"/>
              <a:gd name="connsiteX1" fmla="*/ 11425 w 1931678"/>
              <a:gd name="connsiteY1" fmla="*/ 752609 h 1766226"/>
              <a:gd name="connsiteX2" fmla="*/ 747348 w 1931678"/>
              <a:gd name="connsiteY2" fmla="*/ 0 h 1766226"/>
              <a:gd name="connsiteX3" fmla="*/ 1931678 w 1931678"/>
              <a:gd name="connsiteY3" fmla="*/ 488840 h 1766226"/>
              <a:gd name="connsiteX4" fmla="*/ 1354019 w 1931678"/>
              <a:gd name="connsiteY4" fmla="*/ 1256272 h 1766226"/>
              <a:gd name="connsiteX5" fmla="*/ 1100289 w 1931678"/>
              <a:gd name="connsiteY5" fmla="*/ 1582620 h 1766226"/>
              <a:gd name="connsiteX6" fmla="*/ 693345 w 1931678"/>
              <a:gd name="connsiteY6" fmla="*/ 1582620 h 1766226"/>
              <a:gd name="connsiteX7" fmla="*/ 0 w 1931678"/>
              <a:gd name="connsiteY7" fmla="*/ 1766226 h 1766226"/>
              <a:gd name="connsiteX0" fmla="*/ 0 w 2540980"/>
              <a:gd name="connsiteY0" fmla="*/ 1766226 h 1766226"/>
              <a:gd name="connsiteX1" fmla="*/ 11425 w 2540980"/>
              <a:gd name="connsiteY1" fmla="*/ 752609 h 1766226"/>
              <a:gd name="connsiteX2" fmla="*/ 747348 w 2540980"/>
              <a:gd name="connsiteY2" fmla="*/ 0 h 1766226"/>
              <a:gd name="connsiteX3" fmla="*/ 1931678 w 2540980"/>
              <a:gd name="connsiteY3" fmla="*/ 488840 h 1766226"/>
              <a:gd name="connsiteX4" fmla="*/ 2540980 w 2540980"/>
              <a:gd name="connsiteY4" fmla="*/ 1265064 h 1766226"/>
              <a:gd name="connsiteX5" fmla="*/ 1100289 w 2540980"/>
              <a:gd name="connsiteY5" fmla="*/ 1582620 h 1766226"/>
              <a:gd name="connsiteX6" fmla="*/ 693345 w 2540980"/>
              <a:gd name="connsiteY6" fmla="*/ 1582620 h 1766226"/>
              <a:gd name="connsiteX7" fmla="*/ 0 w 2540980"/>
              <a:gd name="connsiteY7" fmla="*/ 1766226 h 1766226"/>
              <a:gd name="connsiteX0" fmla="*/ 0 w 2540980"/>
              <a:gd name="connsiteY0" fmla="*/ 1766226 h 1969482"/>
              <a:gd name="connsiteX1" fmla="*/ 11425 w 2540980"/>
              <a:gd name="connsiteY1" fmla="*/ 752609 h 1969482"/>
              <a:gd name="connsiteX2" fmla="*/ 747348 w 2540980"/>
              <a:gd name="connsiteY2" fmla="*/ 0 h 1969482"/>
              <a:gd name="connsiteX3" fmla="*/ 1931678 w 2540980"/>
              <a:gd name="connsiteY3" fmla="*/ 488840 h 1969482"/>
              <a:gd name="connsiteX4" fmla="*/ 2540980 w 2540980"/>
              <a:gd name="connsiteY4" fmla="*/ 1265064 h 1969482"/>
              <a:gd name="connsiteX5" fmla="*/ 1935559 w 2540980"/>
              <a:gd name="connsiteY5" fmla="*/ 1969482 h 1969482"/>
              <a:gd name="connsiteX6" fmla="*/ 693345 w 2540980"/>
              <a:gd name="connsiteY6" fmla="*/ 1582620 h 1969482"/>
              <a:gd name="connsiteX7" fmla="*/ 0 w 2540980"/>
              <a:gd name="connsiteY7" fmla="*/ 1766226 h 1969482"/>
              <a:gd name="connsiteX0" fmla="*/ 0 w 2540980"/>
              <a:gd name="connsiteY0" fmla="*/ 1766226 h 2514605"/>
              <a:gd name="connsiteX1" fmla="*/ 11425 w 2540980"/>
              <a:gd name="connsiteY1" fmla="*/ 752609 h 2514605"/>
              <a:gd name="connsiteX2" fmla="*/ 747348 w 2540980"/>
              <a:gd name="connsiteY2" fmla="*/ 0 h 2514605"/>
              <a:gd name="connsiteX3" fmla="*/ 1931678 w 2540980"/>
              <a:gd name="connsiteY3" fmla="*/ 488840 h 2514605"/>
              <a:gd name="connsiteX4" fmla="*/ 2540980 w 2540980"/>
              <a:gd name="connsiteY4" fmla="*/ 1265064 h 2514605"/>
              <a:gd name="connsiteX5" fmla="*/ 1935559 w 2540980"/>
              <a:gd name="connsiteY5" fmla="*/ 1969482 h 2514605"/>
              <a:gd name="connsiteX6" fmla="*/ 781268 w 2540980"/>
              <a:gd name="connsiteY6" fmla="*/ 2514605 h 2514605"/>
              <a:gd name="connsiteX7" fmla="*/ 0 w 2540980"/>
              <a:gd name="connsiteY7" fmla="*/ 1766226 h 2514605"/>
              <a:gd name="connsiteX0" fmla="*/ 0 w 2558565"/>
              <a:gd name="connsiteY0" fmla="*/ 1766226 h 2514605"/>
              <a:gd name="connsiteX1" fmla="*/ 11425 w 2558565"/>
              <a:gd name="connsiteY1" fmla="*/ 752609 h 2514605"/>
              <a:gd name="connsiteX2" fmla="*/ 747348 w 2558565"/>
              <a:gd name="connsiteY2" fmla="*/ 0 h 2514605"/>
              <a:gd name="connsiteX3" fmla="*/ 1931678 w 2558565"/>
              <a:gd name="connsiteY3" fmla="*/ 488840 h 2514605"/>
              <a:gd name="connsiteX4" fmla="*/ 2558565 w 2558565"/>
              <a:gd name="connsiteY4" fmla="*/ 1273856 h 2514605"/>
              <a:gd name="connsiteX5" fmla="*/ 1935559 w 2558565"/>
              <a:gd name="connsiteY5" fmla="*/ 1969482 h 2514605"/>
              <a:gd name="connsiteX6" fmla="*/ 781268 w 2558565"/>
              <a:gd name="connsiteY6" fmla="*/ 2514605 h 2514605"/>
              <a:gd name="connsiteX7" fmla="*/ 0 w 2558565"/>
              <a:gd name="connsiteY7" fmla="*/ 1766226 h 2514605"/>
              <a:gd name="connsiteX0" fmla="*/ 0 w 2628904"/>
              <a:gd name="connsiteY0" fmla="*/ 1766226 h 2514605"/>
              <a:gd name="connsiteX1" fmla="*/ 11425 w 2628904"/>
              <a:gd name="connsiteY1" fmla="*/ 752609 h 2514605"/>
              <a:gd name="connsiteX2" fmla="*/ 747348 w 2628904"/>
              <a:gd name="connsiteY2" fmla="*/ 0 h 2514605"/>
              <a:gd name="connsiteX3" fmla="*/ 1931678 w 2628904"/>
              <a:gd name="connsiteY3" fmla="*/ 488840 h 2514605"/>
              <a:gd name="connsiteX4" fmla="*/ 2628904 w 2628904"/>
              <a:gd name="connsiteY4" fmla="*/ 1273856 h 2514605"/>
              <a:gd name="connsiteX5" fmla="*/ 1935559 w 2628904"/>
              <a:gd name="connsiteY5" fmla="*/ 1969482 h 2514605"/>
              <a:gd name="connsiteX6" fmla="*/ 781268 w 2628904"/>
              <a:gd name="connsiteY6" fmla="*/ 2514605 h 2514605"/>
              <a:gd name="connsiteX7" fmla="*/ 0 w 2628904"/>
              <a:gd name="connsiteY7" fmla="*/ 1766226 h 2514605"/>
              <a:gd name="connsiteX0" fmla="*/ 0 w 2672866"/>
              <a:gd name="connsiteY0" fmla="*/ 1766226 h 2514605"/>
              <a:gd name="connsiteX1" fmla="*/ 11425 w 2672866"/>
              <a:gd name="connsiteY1" fmla="*/ 752609 h 2514605"/>
              <a:gd name="connsiteX2" fmla="*/ 747348 w 2672866"/>
              <a:gd name="connsiteY2" fmla="*/ 0 h 2514605"/>
              <a:gd name="connsiteX3" fmla="*/ 1931678 w 2672866"/>
              <a:gd name="connsiteY3" fmla="*/ 488840 h 2514605"/>
              <a:gd name="connsiteX4" fmla="*/ 2672866 w 2672866"/>
              <a:gd name="connsiteY4" fmla="*/ 1238686 h 2514605"/>
              <a:gd name="connsiteX5" fmla="*/ 1935559 w 2672866"/>
              <a:gd name="connsiteY5" fmla="*/ 1969482 h 2514605"/>
              <a:gd name="connsiteX6" fmla="*/ 781268 w 2672866"/>
              <a:gd name="connsiteY6" fmla="*/ 2514605 h 2514605"/>
              <a:gd name="connsiteX7" fmla="*/ 0 w 2672866"/>
              <a:gd name="connsiteY7" fmla="*/ 1766226 h 2514605"/>
              <a:gd name="connsiteX0" fmla="*/ 0 w 2611320"/>
              <a:gd name="connsiteY0" fmla="*/ 1766226 h 2514605"/>
              <a:gd name="connsiteX1" fmla="*/ 11425 w 2611320"/>
              <a:gd name="connsiteY1" fmla="*/ 752609 h 2514605"/>
              <a:gd name="connsiteX2" fmla="*/ 747348 w 2611320"/>
              <a:gd name="connsiteY2" fmla="*/ 0 h 2514605"/>
              <a:gd name="connsiteX3" fmla="*/ 1931678 w 2611320"/>
              <a:gd name="connsiteY3" fmla="*/ 488840 h 2514605"/>
              <a:gd name="connsiteX4" fmla="*/ 2611320 w 2611320"/>
              <a:gd name="connsiteY4" fmla="*/ 1212309 h 2514605"/>
              <a:gd name="connsiteX5" fmla="*/ 1935559 w 2611320"/>
              <a:gd name="connsiteY5" fmla="*/ 1969482 h 2514605"/>
              <a:gd name="connsiteX6" fmla="*/ 781268 w 2611320"/>
              <a:gd name="connsiteY6" fmla="*/ 2514605 h 2514605"/>
              <a:gd name="connsiteX7" fmla="*/ 0 w 2611320"/>
              <a:gd name="connsiteY7" fmla="*/ 1766226 h 2514605"/>
              <a:gd name="connsiteX0" fmla="*/ 0 w 2611320"/>
              <a:gd name="connsiteY0" fmla="*/ 1766226 h 2514605"/>
              <a:gd name="connsiteX1" fmla="*/ 11425 w 2611320"/>
              <a:gd name="connsiteY1" fmla="*/ 752609 h 2514605"/>
              <a:gd name="connsiteX2" fmla="*/ 747348 w 2611320"/>
              <a:gd name="connsiteY2" fmla="*/ 0 h 2514605"/>
              <a:gd name="connsiteX3" fmla="*/ 1931678 w 2611320"/>
              <a:gd name="connsiteY3" fmla="*/ 488840 h 2514605"/>
              <a:gd name="connsiteX4" fmla="*/ 2611320 w 2611320"/>
              <a:gd name="connsiteY4" fmla="*/ 1212309 h 2514605"/>
              <a:gd name="connsiteX5" fmla="*/ 1953144 w 2611320"/>
              <a:gd name="connsiteY5" fmla="*/ 1987066 h 2514605"/>
              <a:gd name="connsiteX6" fmla="*/ 781268 w 2611320"/>
              <a:gd name="connsiteY6" fmla="*/ 2514605 h 2514605"/>
              <a:gd name="connsiteX7" fmla="*/ 0 w 2611320"/>
              <a:gd name="connsiteY7" fmla="*/ 1766226 h 2514605"/>
              <a:gd name="connsiteX0" fmla="*/ 0 w 2611320"/>
              <a:gd name="connsiteY0" fmla="*/ 1783810 h 2532189"/>
              <a:gd name="connsiteX1" fmla="*/ 11425 w 2611320"/>
              <a:gd name="connsiteY1" fmla="*/ 770193 h 2532189"/>
              <a:gd name="connsiteX2" fmla="*/ 738556 w 2611320"/>
              <a:gd name="connsiteY2" fmla="*/ 0 h 2532189"/>
              <a:gd name="connsiteX3" fmla="*/ 1931678 w 2611320"/>
              <a:gd name="connsiteY3" fmla="*/ 506424 h 2532189"/>
              <a:gd name="connsiteX4" fmla="*/ 2611320 w 2611320"/>
              <a:gd name="connsiteY4" fmla="*/ 1229893 h 2532189"/>
              <a:gd name="connsiteX5" fmla="*/ 1953144 w 2611320"/>
              <a:gd name="connsiteY5" fmla="*/ 2004650 h 2532189"/>
              <a:gd name="connsiteX6" fmla="*/ 781268 w 2611320"/>
              <a:gd name="connsiteY6" fmla="*/ 2532189 h 2532189"/>
              <a:gd name="connsiteX7" fmla="*/ 0 w 2611320"/>
              <a:gd name="connsiteY7" fmla="*/ 1783810 h 2532189"/>
              <a:gd name="connsiteX0" fmla="*/ 0 w 2611320"/>
              <a:gd name="connsiteY0" fmla="*/ 1783810 h 2532189"/>
              <a:gd name="connsiteX1" fmla="*/ 11425 w 2611320"/>
              <a:gd name="connsiteY1" fmla="*/ 770193 h 2532189"/>
              <a:gd name="connsiteX2" fmla="*/ 738556 w 2611320"/>
              <a:gd name="connsiteY2" fmla="*/ 0 h 2532189"/>
              <a:gd name="connsiteX3" fmla="*/ 1931678 w 2611320"/>
              <a:gd name="connsiteY3" fmla="*/ 506424 h 2532189"/>
              <a:gd name="connsiteX4" fmla="*/ 2611320 w 2611320"/>
              <a:gd name="connsiteY4" fmla="*/ 1229893 h 2532189"/>
              <a:gd name="connsiteX5" fmla="*/ 1953144 w 2611320"/>
              <a:gd name="connsiteY5" fmla="*/ 2004650 h 2532189"/>
              <a:gd name="connsiteX6" fmla="*/ 772476 w 2611320"/>
              <a:gd name="connsiteY6" fmla="*/ 2532189 h 2532189"/>
              <a:gd name="connsiteX7" fmla="*/ 0 w 2611320"/>
              <a:gd name="connsiteY7" fmla="*/ 1783810 h 253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1320" h="2532189">
                <a:moveTo>
                  <a:pt x="0" y="1783810"/>
                </a:moveTo>
                <a:lnTo>
                  <a:pt x="11425" y="770193"/>
                </a:lnTo>
                <a:lnTo>
                  <a:pt x="738556" y="0"/>
                </a:lnTo>
                <a:lnTo>
                  <a:pt x="1931678" y="506424"/>
                </a:lnTo>
                <a:lnTo>
                  <a:pt x="2611320" y="1229893"/>
                </a:lnTo>
                <a:lnTo>
                  <a:pt x="1953144" y="2004650"/>
                </a:lnTo>
                <a:lnTo>
                  <a:pt x="772476" y="2532189"/>
                </a:lnTo>
                <a:lnTo>
                  <a:pt x="0" y="17838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Minkowski</a:t>
            </a:r>
            <a:r>
              <a:rPr lang="en-US" dirty="0" smtClean="0"/>
              <a:t> Difference between Convex </a:t>
            </a:r>
            <a:r>
              <a:rPr lang="en-US" dirty="0"/>
              <a:t>P</a:t>
            </a:r>
            <a:r>
              <a:rPr lang="en-US" dirty="0" smtClean="0"/>
              <a:t>olygons (2D)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687324">
            <a:off x="1059489" y="2479445"/>
            <a:ext cx="1071112" cy="1069576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038600" y="273169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687324">
            <a:off x="6150826" y="2470865"/>
            <a:ext cx="1071112" cy="1069576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2055901" y="2387825"/>
            <a:ext cx="1066799" cy="1216201"/>
          </a:xfrm>
          <a:prstGeom prst="triangle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6466707" y="1640711"/>
            <a:ext cx="1066799" cy="1216201"/>
          </a:xfrm>
          <a:prstGeom prst="triangle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  <a:ln>
            <a:solidFill>
              <a:schemeClr val="tx2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6466640" y="3140158"/>
            <a:ext cx="1066799" cy="1216201"/>
          </a:xfrm>
          <a:prstGeom prst="triangle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  <a:ln>
            <a:solidFill>
              <a:schemeClr val="tx2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7074740" y="2365906"/>
            <a:ext cx="1066799" cy="1216201"/>
          </a:xfrm>
          <a:prstGeom prst="triangle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  <a:ln>
            <a:solidFill>
              <a:schemeClr val="tx2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12763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5107" y="389268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9923" y="3892689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53320" y="151661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+ (-B)</a:t>
            </a:r>
            <a:endParaRPr lang="en-US" dirty="0"/>
          </a:p>
        </p:txBody>
      </p:sp>
      <p:cxnSp>
        <p:nvCxnSpPr>
          <p:cNvPr id="7" name="Straight Arrow Connector 6"/>
          <p:cNvCxnSpPr>
            <a:endCxn id="14" idx="1"/>
          </p:cNvCxnSpPr>
          <p:nvPr/>
        </p:nvCxnSpPr>
        <p:spPr>
          <a:xfrm flipH="1" flipV="1">
            <a:off x="5657515" y="2500025"/>
            <a:ext cx="272022" cy="505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0"/>
          </p:cNvCxnSpPr>
          <p:nvPr/>
        </p:nvCxnSpPr>
        <p:spPr>
          <a:xfrm flipH="1">
            <a:off x="5646090" y="3005653"/>
            <a:ext cx="283447" cy="507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29537" y="3005653"/>
            <a:ext cx="914400" cy="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629400" y="2190750"/>
            <a:ext cx="92046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391400" y="2937510"/>
            <a:ext cx="92046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629400" y="3699510"/>
            <a:ext cx="92046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67400" y="2952750"/>
            <a:ext cx="92046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inside Convex </a:t>
            </a:r>
            <a:r>
              <a:rPr lang="en-US" dirty="0"/>
              <a:t>P</a:t>
            </a:r>
            <a:r>
              <a:rPr lang="en-US" dirty="0" smtClean="0"/>
              <a:t>olygon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715000" y="2094229"/>
            <a:ext cx="0" cy="1066799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468206" y="1337388"/>
            <a:ext cx="1216201" cy="5334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468139" y="3370235"/>
            <a:ext cx="1216201" cy="533399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715000" y="1337388"/>
            <a:ext cx="753206" cy="756841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684407" y="1870788"/>
            <a:ext cx="608033" cy="725195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684340" y="2595983"/>
            <a:ext cx="608100" cy="774252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15000" y="3161028"/>
            <a:ext cx="753139" cy="742606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89570" y="2078009"/>
            <a:ext cx="0" cy="1066799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42776" y="1321168"/>
            <a:ext cx="1216201" cy="5334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42709" y="3354015"/>
            <a:ext cx="1216201" cy="533399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89570" y="1321168"/>
            <a:ext cx="753206" cy="756841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858977" y="1854568"/>
            <a:ext cx="608033" cy="725195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58910" y="2579763"/>
            <a:ext cx="608100" cy="774252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89570" y="3144808"/>
            <a:ext cx="753139" cy="742606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78649" y="3311452"/>
            <a:ext cx="0" cy="3810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78649" y="3693916"/>
            <a:ext cx="3810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400800" y="3239714"/>
            <a:ext cx="0" cy="3810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00800" y="3622178"/>
            <a:ext cx="3810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5908" y="3981930"/>
            <a:ext cx="280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 outside -&gt; Separation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46905" y="3981930"/>
            <a:ext cx="244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 inside -&gt; Overlap 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57200" y="1065839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2929" y="36481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55080" y="357499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Face </a:t>
            </a:r>
            <a:r>
              <a:rPr lang="en-US" dirty="0" err="1" smtClean="0"/>
              <a:t>Normals</a:t>
            </a:r>
            <a:r>
              <a:rPr lang="en-US" dirty="0" smtClean="0"/>
              <a:t> of </a:t>
            </a:r>
            <a:r>
              <a:rPr lang="en-US" dirty="0" err="1" smtClean="0"/>
              <a:t>Minkowski</a:t>
            </a:r>
            <a:r>
              <a:rPr lang="en-US" dirty="0" smtClean="0"/>
              <a:t> Difference define possible Separating </a:t>
            </a:r>
            <a:r>
              <a:rPr lang="en-US" dirty="0"/>
              <a:t>A</a:t>
            </a:r>
            <a:r>
              <a:rPr lang="en-US" dirty="0" smtClean="0"/>
              <a:t>xes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5713501" y="2397552"/>
            <a:ext cx="1066799" cy="1216201"/>
          </a:xfrm>
          <a:prstGeom prst="triangle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  <a:ln>
            <a:solidFill>
              <a:schemeClr val="tx2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687324">
            <a:off x="6150826" y="2470865"/>
            <a:ext cx="1071112" cy="1069576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5400000">
            <a:off x="6466707" y="1640711"/>
            <a:ext cx="1066799" cy="1216201"/>
          </a:xfrm>
          <a:prstGeom prst="triangle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  <a:ln>
            <a:solidFill>
              <a:schemeClr val="tx2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6466640" y="3140158"/>
            <a:ext cx="1066799" cy="1216201"/>
          </a:xfrm>
          <a:prstGeom prst="triangle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  <a:ln>
            <a:solidFill>
              <a:schemeClr val="tx2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7074740" y="2365906"/>
            <a:ext cx="1066799" cy="1216201"/>
          </a:xfrm>
          <a:prstGeom prst="triangle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  <a:ln>
            <a:solidFill>
              <a:schemeClr val="tx2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687324">
            <a:off x="1059489" y="2479445"/>
            <a:ext cx="1071112" cy="1069576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038600" y="273169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2055901" y="2406132"/>
            <a:ext cx="1066799" cy="1216201"/>
          </a:xfrm>
          <a:prstGeom prst="triangle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4" idx="4"/>
            <a:endCxn id="4" idx="2"/>
          </p:cNvCxnSpPr>
          <p:nvPr/>
        </p:nvCxnSpPr>
        <p:spPr>
          <a:xfrm flipV="1">
            <a:off x="5638800" y="2472253"/>
            <a:ext cx="0" cy="1066799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6" idx="0"/>
          </p:cNvCxnSpPr>
          <p:nvPr/>
        </p:nvCxnSpPr>
        <p:spPr>
          <a:xfrm>
            <a:off x="6392006" y="1715412"/>
            <a:ext cx="1216201" cy="5334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4"/>
            <a:endCxn id="7" idx="0"/>
          </p:cNvCxnSpPr>
          <p:nvPr/>
        </p:nvCxnSpPr>
        <p:spPr>
          <a:xfrm flipV="1">
            <a:off x="6391939" y="3748259"/>
            <a:ext cx="1216201" cy="533399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2"/>
            <a:endCxn id="6" idx="2"/>
          </p:cNvCxnSpPr>
          <p:nvPr/>
        </p:nvCxnSpPr>
        <p:spPr>
          <a:xfrm flipV="1">
            <a:off x="5638800" y="1715412"/>
            <a:ext cx="753206" cy="756841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0"/>
            <a:endCxn id="6" idx="0"/>
          </p:cNvCxnSpPr>
          <p:nvPr/>
        </p:nvCxnSpPr>
        <p:spPr>
          <a:xfrm flipH="1" flipV="1">
            <a:off x="7608207" y="2248812"/>
            <a:ext cx="608033" cy="725195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0"/>
            <a:endCxn id="7" idx="0"/>
          </p:cNvCxnSpPr>
          <p:nvPr/>
        </p:nvCxnSpPr>
        <p:spPr>
          <a:xfrm flipH="1">
            <a:off x="7608140" y="2974007"/>
            <a:ext cx="608100" cy="774252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4"/>
            <a:endCxn id="7" idx="4"/>
          </p:cNvCxnSpPr>
          <p:nvPr/>
        </p:nvCxnSpPr>
        <p:spPr>
          <a:xfrm>
            <a:off x="5638800" y="3539052"/>
            <a:ext cx="753139" cy="742606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" y="12763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35107" y="389268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09923" y="3892689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29520" y="386715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+ (-B)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r>
              <a:rPr lang="en-US" dirty="0" smtClean="0"/>
              <a:t>Finding support points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233530" y="2449831"/>
            <a:ext cx="0" cy="1066799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986736" y="1692990"/>
            <a:ext cx="1216201" cy="5334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986669" y="3725837"/>
            <a:ext cx="1216201" cy="533399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33530" y="1692990"/>
            <a:ext cx="753206" cy="756841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202937" y="2226390"/>
            <a:ext cx="608033" cy="725195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202870" y="2951585"/>
            <a:ext cx="608100" cy="774252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33530" y="3516630"/>
            <a:ext cx="753139" cy="742606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562600" y="3852294"/>
            <a:ext cx="425780" cy="5482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35980" y="387690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v</a:t>
            </a:r>
            <a:endParaRPr lang="en-US" b="1" i="1" dirty="0"/>
          </a:p>
        </p:txBody>
      </p:sp>
      <p:sp>
        <p:nvSpPr>
          <p:cNvPr id="16" name="Oval 15"/>
          <p:cNvSpPr/>
          <p:nvPr/>
        </p:nvSpPr>
        <p:spPr>
          <a:xfrm>
            <a:off x="3965050" y="16472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85930" y="1399858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S(v)</a:t>
            </a:r>
            <a:endParaRPr lang="en-US" b="1" i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200" y="1065839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157150" y="21806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65250" y="28917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63668" y="36801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59708" y="419741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87810" y="34709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01062" y="24041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429000" y="1352550"/>
            <a:ext cx="1066800" cy="7188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SAT: Support Function (2D)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5839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276350"/>
            <a:ext cx="8229600" cy="342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Vector2 Polygon</a:t>
            </a:r>
            <a:r>
              <a:rPr lang="en-US" dirty="0"/>
              <a:t>::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GetSupport</a:t>
            </a:r>
            <a:r>
              <a:rPr lang="en-US" dirty="0"/>
              <a:t>(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Vector2</a:t>
            </a:r>
            <a:r>
              <a:rPr lang="en-US" dirty="0"/>
              <a:t>&amp; direction )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(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index = 0; index &lt; </a:t>
            </a:r>
            <a:r>
              <a:rPr lang="en-US" dirty="0" err="1"/>
              <a:t>m_VertexCount</a:t>
            </a:r>
            <a:r>
              <a:rPr lang="en-US" dirty="0"/>
              <a:t>;  ++index )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Vector2D</a:t>
            </a:r>
            <a:r>
              <a:rPr lang="en-US" dirty="0"/>
              <a:t> vertex = </a:t>
            </a:r>
            <a:r>
              <a:rPr lang="en-US" dirty="0" err="1"/>
              <a:t>m_Vertices</a:t>
            </a:r>
            <a:r>
              <a:rPr lang="en-US" dirty="0"/>
              <a:t>[ index ];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/>
              <a:t> projection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Dot</a:t>
            </a:r>
            <a:r>
              <a:rPr lang="en-US" dirty="0"/>
              <a:t>( vertex , direction 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( projection &gt; </a:t>
            </a:r>
            <a:r>
              <a:rPr lang="en-US" dirty="0" err="1"/>
              <a:t>bestProjection</a:t>
            </a:r>
            <a:r>
              <a:rPr lang="en-US" dirty="0"/>
              <a:t> )</a:t>
            </a:r>
          </a:p>
          <a:p>
            <a:r>
              <a:rPr lang="en-US" dirty="0"/>
              <a:t>            </a:t>
            </a:r>
            <a:r>
              <a:rPr lang="en-US" dirty="0" err="1"/>
              <a:t>bestProjection</a:t>
            </a:r>
            <a:r>
              <a:rPr lang="en-US" dirty="0"/>
              <a:t> = projection,</a:t>
            </a:r>
          </a:p>
          <a:p>
            <a:r>
              <a:rPr lang="en-US" dirty="0"/>
              <a:t>            </a:t>
            </a:r>
            <a:r>
              <a:rPr lang="en-US" dirty="0" err="1"/>
              <a:t>bestVertex</a:t>
            </a:r>
            <a:r>
              <a:rPr lang="en-US" dirty="0"/>
              <a:t> = vertex;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bestVertex</a:t>
            </a:r>
            <a:r>
              <a:rPr lang="en-US" dirty="0"/>
              <a:t>;</a:t>
            </a:r>
          </a:p>
          <a:p>
            <a:r>
              <a:rPr lang="en-US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687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a Separating Axis (2D)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87324">
            <a:off x="3272880" y="2040494"/>
            <a:ext cx="1828800" cy="1828800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6200000">
            <a:off x="4783600" y="1903334"/>
            <a:ext cx="1828800" cy="2103120"/>
          </a:xfrm>
          <a:prstGeom prst="triangle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810000" y="2647951"/>
            <a:ext cx="1981200" cy="198119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69349" y="3650218"/>
            <a:ext cx="34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</a:t>
            </a:r>
            <a:endParaRPr lang="en-US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038600" y="2724150"/>
            <a:ext cx="6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s(-n)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172094" y="43243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3000" y="2770228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 = </a:t>
                </a:r>
                <a:r>
                  <a:rPr lang="en-US" b="1" dirty="0" smtClean="0"/>
                  <a:t>n</a:t>
                </a:r>
                <a:r>
                  <a:rPr lang="en-US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– </a:t>
                </a:r>
                <a:r>
                  <a:rPr lang="en-US" b="1" dirty="0" smtClean="0"/>
                  <a:t>p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770228"/>
                <a:ext cx="1447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79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457200" y="1065839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25081" y="29088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41560" y="42023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4" idx="3"/>
          </p:cNvCxnSpPr>
          <p:nvPr/>
        </p:nvCxnSpPr>
        <p:spPr>
          <a:xfrm>
            <a:off x="4836238" y="3599084"/>
            <a:ext cx="269162" cy="2702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SAT: Face Directions (2D)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9715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12395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Query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QueryFaceDirections</a:t>
            </a:r>
            <a:r>
              <a:rPr lang="en-US" dirty="0"/>
              <a:t>(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Polygon</a:t>
            </a:r>
            <a:r>
              <a:rPr lang="en-US" dirty="0"/>
              <a:t>&amp; </a:t>
            </a:r>
            <a:r>
              <a:rPr lang="en-US" dirty="0" err="1"/>
              <a:t>polygonA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Polygon</a:t>
            </a:r>
            <a:r>
              <a:rPr lang="en-US" dirty="0"/>
              <a:t>&amp; </a:t>
            </a:r>
            <a:r>
              <a:rPr lang="en-US" dirty="0" err="1"/>
              <a:t>polygonB</a:t>
            </a:r>
            <a:r>
              <a:rPr lang="en-US" dirty="0"/>
              <a:t> 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(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index = 0; index &lt; </a:t>
            </a:r>
            <a:r>
              <a:rPr lang="en-US" dirty="0" err="1"/>
              <a:t>polygonA</a:t>
            </a:r>
            <a:r>
              <a:rPr lang="en-US" dirty="0"/>
              <a:t> .</a:t>
            </a:r>
            <a:r>
              <a:rPr lang="en-US" dirty="0" err="1"/>
              <a:t>FaceCount</a:t>
            </a:r>
            <a:r>
              <a:rPr lang="en-US" dirty="0"/>
              <a:t>; ++index )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Plane</a:t>
            </a:r>
            <a:r>
              <a:rPr lang="en-US" dirty="0"/>
              <a:t> </a:t>
            </a:r>
            <a:r>
              <a:rPr lang="en-US" dirty="0" err="1"/>
              <a:t>planeA</a:t>
            </a:r>
            <a:r>
              <a:rPr lang="en-US" dirty="0"/>
              <a:t> = </a:t>
            </a:r>
            <a:r>
              <a:rPr lang="en-US" dirty="0" err="1"/>
              <a:t>polygonA</a:t>
            </a:r>
            <a:r>
              <a:rPr lang="en-US" dirty="0"/>
              <a:t> 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GetPlane</a:t>
            </a:r>
            <a:r>
              <a:rPr lang="en-US" dirty="0"/>
              <a:t>( index );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Vector</a:t>
            </a:r>
            <a:r>
              <a:rPr lang="en-US" dirty="0"/>
              <a:t> </a:t>
            </a:r>
            <a:r>
              <a:rPr lang="en-US" dirty="0" err="1"/>
              <a:t>vertexB</a:t>
            </a:r>
            <a:r>
              <a:rPr lang="en-US" dirty="0"/>
              <a:t> = </a:t>
            </a:r>
            <a:r>
              <a:rPr lang="en-US" dirty="0" err="1"/>
              <a:t>polygonB</a:t>
            </a:r>
            <a:r>
              <a:rPr lang="en-US" dirty="0"/>
              <a:t> .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GetSupport</a:t>
            </a:r>
            <a:r>
              <a:rPr lang="en-US" dirty="0" smtClean="0"/>
              <a:t>( </a:t>
            </a:r>
            <a:r>
              <a:rPr lang="en-US" dirty="0"/>
              <a:t>-</a:t>
            </a:r>
            <a:r>
              <a:rPr lang="en-US" dirty="0" err="1"/>
              <a:t>planeA.Normal</a:t>
            </a:r>
            <a:r>
              <a:rPr lang="en-US" dirty="0"/>
              <a:t> ); 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/>
              <a:t> </a:t>
            </a:r>
            <a:r>
              <a:rPr lang="en-US" dirty="0" smtClean="0"/>
              <a:t>distance=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Distance</a:t>
            </a:r>
            <a:r>
              <a:rPr lang="en-US" dirty="0"/>
              <a:t>( </a:t>
            </a:r>
            <a:r>
              <a:rPr lang="en-US" dirty="0" err="1"/>
              <a:t>planeA</a:t>
            </a:r>
            <a:r>
              <a:rPr lang="en-US" dirty="0"/>
              <a:t>, </a:t>
            </a:r>
            <a:r>
              <a:rPr lang="en-US" dirty="0" err="1"/>
              <a:t>VertexB</a:t>
            </a:r>
            <a:r>
              <a:rPr lang="en-US" dirty="0"/>
              <a:t> 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(distance &gt; </a:t>
            </a:r>
            <a:r>
              <a:rPr lang="en-US" dirty="0" err="1" smtClean="0"/>
              <a:t>bestDistance</a:t>
            </a:r>
            <a:r>
              <a:rPr lang="en-US" dirty="0" smtClean="0"/>
              <a:t> </a:t>
            </a:r>
            <a:r>
              <a:rPr lang="en-US" dirty="0"/>
              <a:t>)</a:t>
            </a:r>
            <a:endParaRPr lang="en-US" dirty="0">
              <a:solidFill>
                <a:srgbClr val="339933"/>
              </a:solidFill>
            </a:endParaRPr>
          </a:p>
          <a:p>
            <a:r>
              <a:rPr lang="en-US" dirty="0"/>
              <a:t>            </a:t>
            </a:r>
            <a:r>
              <a:rPr lang="en-US" dirty="0" err="1" smtClean="0"/>
              <a:t>bestDistance</a:t>
            </a:r>
            <a:r>
              <a:rPr lang="en-US" dirty="0" smtClean="0"/>
              <a:t> </a:t>
            </a:r>
            <a:r>
              <a:rPr lang="en-US" dirty="0"/>
              <a:t>= distance;</a:t>
            </a:r>
          </a:p>
          <a:p>
            <a:r>
              <a:rPr lang="en-US" dirty="0"/>
              <a:t>            </a:t>
            </a:r>
            <a:r>
              <a:rPr lang="en-US" dirty="0" err="1"/>
              <a:t>bestIndex</a:t>
            </a:r>
            <a:r>
              <a:rPr lang="en-US" dirty="0"/>
              <a:t> = index;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largest distance and associated index of face;</a:t>
            </a:r>
          </a:p>
          <a:p>
            <a:r>
              <a:rPr lang="en-US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7313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Overlap Test (2D)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9715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12395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bool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Overlap</a:t>
            </a:r>
            <a:r>
              <a:rPr lang="en-US" dirty="0"/>
              <a:t>(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Polygon</a:t>
            </a:r>
            <a:r>
              <a:rPr lang="en-US" dirty="0"/>
              <a:t>&amp; </a:t>
            </a:r>
            <a:r>
              <a:rPr lang="en-US" dirty="0" err="1"/>
              <a:t>polygonA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Polygon</a:t>
            </a:r>
            <a:r>
              <a:rPr lang="en-US" dirty="0"/>
              <a:t>&amp; </a:t>
            </a:r>
            <a:r>
              <a:rPr lang="en-US" dirty="0" err="1"/>
              <a:t>polygonB</a:t>
            </a:r>
            <a:r>
              <a:rPr lang="en-US" dirty="0"/>
              <a:t> 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>
                <a:solidFill>
                  <a:srgbClr val="0000FF"/>
                </a:solidFill>
              </a:rPr>
              <a:t>Query </a:t>
            </a:r>
            <a:r>
              <a:rPr lang="en-US" dirty="0" err="1"/>
              <a:t>queryA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QueryFaceDirections</a:t>
            </a:r>
            <a:r>
              <a:rPr lang="en-US" dirty="0" smtClean="0"/>
              <a:t>( </a:t>
            </a:r>
            <a:r>
              <a:rPr lang="en-US" dirty="0" err="1"/>
              <a:t>polygonA</a:t>
            </a:r>
            <a:r>
              <a:rPr lang="en-US" dirty="0"/>
              <a:t>, </a:t>
            </a:r>
            <a:r>
              <a:rPr lang="en-US" dirty="0" err="1"/>
              <a:t>polygonB</a:t>
            </a:r>
            <a:r>
              <a:rPr lang="en-US" dirty="0"/>
              <a:t> ); </a:t>
            </a:r>
            <a:r>
              <a:rPr lang="en-US" dirty="0">
                <a:solidFill>
                  <a:srgbClr val="339933"/>
                </a:solidFill>
              </a:rPr>
              <a:t>// </a:t>
            </a:r>
            <a:r>
              <a:rPr lang="en-US" dirty="0" smtClean="0">
                <a:solidFill>
                  <a:srgbClr val="339933"/>
                </a:solidFill>
              </a:rPr>
              <a:t>Face </a:t>
            </a:r>
            <a:r>
              <a:rPr lang="en-US" dirty="0" err="1" smtClean="0">
                <a:solidFill>
                  <a:srgbClr val="339933"/>
                </a:solidFill>
              </a:rPr>
              <a:t>normals</a:t>
            </a:r>
            <a:r>
              <a:rPr lang="en-US" dirty="0" smtClean="0">
                <a:solidFill>
                  <a:srgbClr val="339933"/>
                </a:solidFill>
              </a:rPr>
              <a:t> </a:t>
            </a:r>
            <a:r>
              <a:rPr lang="en-US" dirty="0">
                <a:solidFill>
                  <a:srgbClr val="339933"/>
                </a:solidFill>
              </a:rPr>
              <a:t>of A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    if </a:t>
            </a:r>
            <a:r>
              <a:rPr lang="en-US" dirty="0"/>
              <a:t>( </a:t>
            </a:r>
            <a:r>
              <a:rPr lang="en-US" dirty="0" err="1" smtClean="0"/>
              <a:t>queryA.m_Separation</a:t>
            </a:r>
            <a:r>
              <a:rPr lang="en-US" dirty="0" smtClean="0"/>
              <a:t> </a:t>
            </a:r>
            <a:r>
              <a:rPr lang="en-US" dirty="0"/>
              <a:t>&gt; 0.0f )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/>
              <a:t>; 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    </a:t>
            </a:r>
            <a:r>
              <a:rPr lang="en-US" dirty="0" smtClean="0">
                <a:solidFill>
                  <a:srgbClr val="0000FF"/>
                </a:solidFill>
              </a:rPr>
              <a:t>Query </a:t>
            </a:r>
            <a:r>
              <a:rPr lang="en-US" dirty="0" err="1"/>
              <a:t>queryB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QueryFaceDirections</a:t>
            </a:r>
            <a:r>
              <a:rPr lang="en-US" dirty="0" smtClean="0"/>
              <a:t>( </a:t>
            </a:r>
            <a:r>
              <a:rPr lang="en-US" dirty="0" err="1"/>
              <a:t>polygonB</a:t>
            </a:r>
            <a:r>
              <a:rPr lang="en-US" dirty="0"/>
              <a:t>, </a:t>
            </a:r>
            <a:r>
              <a:rPr lang="en-US" dirty="0" err="1"/>
              <a:t>polygonA</a:t>
            </a:r>
            <a:r>
              <a:rPr lang="en-US" dirty="0"/>
              <a:t> ); </a:t>
            </a:r>
            <a:r>
              <a:rPr lang="en-US" dirty="0">
                <a:solidFill>
                  <a:srgbClr val="339933"/>
                </a:solidFill>
              </a:rPr>
              <a:t>// </a:t>
            </a:r>
            <a:r>
              <a:rPr lang="en-US" dirty="0" smtClean="0">
                <a:solidFill>
                  <a:srgbClr val="339933"/>
                </a:solidFill>
              </a:rPr>
              <a:t>Face </a:t>
            </a:r>
            <a:r>
              <a:rPr lang="en-US" dirty="0" err="1" smtClean="0">
                <a:solidFill>
                  <a:srgbClr val="339933"/>
                </a:solidFill>
              </a:rPr>
              <a:t>normals</a:t>
            </a:r>
            <a:r>
              <a:rPr lang="en-US" dirty="0" smtClean="0">
                <a:solidFill>
                  <a:srgbClr val="339933"/>
                </a:solidFill>
              </a:rPr>
              <a:t> </a:t>
            </a:r>
            <a:r>
              <a:rPr lang="en-US" dirty="0">
                <a:solidFill>
                  <a:srgbClr val="339933"/>
                </a:solidFill>
              </a:rPr>
              <a:t>of B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    if </a:t>
            </a:r>
            <a:r>
              <a:rPr lang="en-US" dirty="0"/>
              <a:t>( </a:t>
            </a:r>
            <a:r>
              <a:rPr lang="en-US" dirty="0" err="1" smtClean="0"/>
              <a:t>queryB.m_Separation</a:t>
            </a:r>
            <a:r>
              <a:rPr lang="en-US" dirty="0" smtClean="0"/>
              <a:t> </a:t>
            </a:r>
            <a:r>
              <a:rPr lang="en-US" dirty="0"/>
              <a:t>&gt; 0.0f )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/>
              <a:t>; 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339933"/>
                </a:solidFill>
              </a:rPr>
              <a:t>// No separating axis found, the </a:t>
            </a:r>
            <a:r>
              <a:rPr lang="en-US" dirty="0" smtClean="0">
                <a:solidFill>
                  <a:srgbClr val="339933"/>
                </a:solidFill>
              </a:rPr>
              <a:t>polygons must </a:t>
            </a:r>
            <a:r>
              <a:rPr lang="en-US" dirty="0">
                <a:solidFill>
                  <a:srgbClr val="339933"/>
                </a:solidFill>
              </a:rPr>
              <a:t>overlap!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/>
              <a:t>;</a:t>
            </a:r>
          </a:p>
          <a:p>
            <a:r>
              <a:rPr lang="en-US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4576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Collision Detection between Convex </a:t>
            </a:r>
            <a:r>
              <a:rPr lang="en-US" dirty="0" err="1"/>
              <a:t>P</a:t>
            </a:r>
            <a:r>
              <a:rPr lang="en-US" dirty="0" err="1" smtClean="0"/>
              <a:t>olyhedra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763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52550"/>
            <a:ext cx="3289020" cy="3394075"/>
          </a:xfrm>
        </p:spPr>
      </p:pic>
    </p:spTree>
    <p:extLst>
      <p:ext uri="{BB962C8B-B14F-4D97-AF65-F5344CB8AC3E}">
        <p14:creationId xmlns:p14="http://schemas.microsoft.com/office/powerpoint/2010/main" val="17508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Overlap between two Convex </a:t>
            </a:r>
            <a:r>
              <a:rPr lang="en-US" dirty="0" err="1"/>
              <a:t>P</a:t>
            </a:r>
            <a:r>
              <a:rPr lang="en-US" dirty="0" err="1" smtClean="0"/>
              <a:t>olyhedra</a:t>
            </a:r>
            <a:r>
              <a:rPr lang="en-US" dirty="0" smtClean="0"/>
              <a:t> (3D)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71600"/>
            <a:ext cx="6038624" cy="3394075"/>
          </a:xfrm>
        </p:spPr>
      </p:pic>
      <p:cxnSp>
        <p:nvCxnSpPr>
          <p:cNvPr id="5" name="Straight Connector 4"/>
          <p:cNvCxnSpPr/>
          <p:nvPr/>
        </p:nvCxnSpPr>
        <p:spPr>
          <a:xfrm>
            <a:off x="457200" y="12763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0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Minkowski</a:t>
            </a:r>
            <a:r>
              <a:rPr lang="en-US" dirty="0" smtClean="0"/>
              <a:t> Difference between two Convex </a:t>
            </a:r>
            <a:r>
              <a:rPr lang="en-US" dirty="0" err="1"/>
              <a:t>P</a:t>
            </a:r>
            <a:r>
              <a:rPr lang="en-US" dirty="0" err="1" smtClean="0"/>
              <a:t>olyhedra</a:t>
            </a:r>
            <a:r>
              <a:rPr lang="en-US" dirty="0" smtClean="0"/>
              <a:t> (3D)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87475"/>
            <a:ext cx="6038624" cy="3394075"/>
          </a:xfrm>
        </p:spPr>
      </p:pic>
      <p:cxnSp>
        <p:nvCxnSpPr>
          <p:cNvPr id="5" name="Straight Connector 4"/>
          <p:cNvCxnSpPr/>
          <p:nvPr/>
        </p:nvCxnSpPr>
        <p:spPr>
          <a:xfrm>
            <a:off x="533400" y="12763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9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Minkowski</a:t>
            </a:r>
            <a:r>
              <a:rPr lang="en-US" dirty="0" smtClean="0"/>
              <a:t> Difference: Faces (3D)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00150"/>
            <a:ext cx="6038624" cy="3394075"/>
          </a:xfrm>
        </p:spPr>
      </p:pic>
      <p:cxnSp>
        <p:nvCxnSpPr>
          <p:cNvPr id="5" name="Straight Connector 4"/>
          <p:cNvCxnSpPr/>
          <p:nvPr/>
        </p:nvCxnSpPr>
        <p:spPr>
          <a:xfrm>
            <a:off x="457200" y="9715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4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Separating Axes between Convex </a:t>
            </a:r>
            <a:r>
              <a:rPr lang="en-US" dirty="0" err="1"/>
              <a:t>P</a:t>
            </a:r>
            <a:r>
              <a:rPr lang="en-US" dirty="0" err="1" smtClean="0"/>
              <a:t>olyhedra</a:t>
            </a:r>
            <a:r>
              <a:rPr lang="en-US" dirty="0" smtClean="0"/>
              <a:t> (3D)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possible separating axes between two convex </a:t>
            </a:r>
            <a:r>
              <a:rPr lang="en-US" dirty="0" err="1" smtClean="0"/>
              <a:t>polyhedra</a:t>
            </a:r>
            <a:r>
              <a:rPr lang="en-US" dirty="0" smtClean="0"/>
              <a:t> are: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face </a:t>
            </a:r>
            <a:r>
              <a:rPr lang="en-US" dirty="0" err="1" smtClean="0"/>
              <a:t>normals</a:t>
            </a:r>
            <a:r>
              <a:rPr lang="en-US" dirty="0" smtClean="0"/>
              <a:t> of polyhedron A (2D &amp; 3D)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face </a:t>
            </a:r>
            <a:r>
              <a:rPr lang="en-US" dirty="0" err="1" smtClean="0"/>
              <a:t>normals</a:t>
            </a:r>
            <a:r>
              <a:rPr lang="en-US" dirty="0" smtClean="0"/>
              <a:t> of polyhedron B (2D &amp; 3D)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The cross product between </a:t>
            </a:r>
            <a:r>
              <a:rPr lang="en-US" b="1" u="sng" dirty="0" smtClean="0"/>
              <a:t>all</a:t>
            </a:r>
            <a:r>
              <a:rPr lang="en-US" b="1" dirty="0" smtClean="0"/>
              <a:t> edge combinations of A and B (3D only)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763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Brute-</a:t>
            </a:r>
            <a:r>
              <a:rPr lang="en-US" dirty="0"/>
              <a:t>F</a:t>
            </a:r>
            <a:r>
              <a:rPr lang="en-US" dirty="0" smtClean="0"/>
              <a:t>orce Separating Axis Test (3D)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2001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EdgeQuery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QueryEdgeDirection</a:t>
            </a:r>
            <a:r>
              <a:rPr lang="en-US" dirty="0"/>
              <a:t>( </a:t>
            </a:r>
            <a:r>
              <a:rPr lang="en-US" dirty="0">
                <a:solidFill>
                  <a:srgbClr val="0000FF"/>
                </a:solidFill>
              </a:rPr>
              <a:t>Polyhedron</a:t>
            </a:r>
            <a:r>
              <a:rPr lang="en-US" dirty="0"/>
              <a:t>* </a:t>
            </a:r>
            <a:r>
              <a:rPr lang="en-US" dirty="0" err="1"/>
              <a:t>pPolyA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Polyhedron</a:t>
            </a:r>
            <a:r>
              <a:rPr lang="en-US" dirty="0"/>
              <a:t>* </a:t>
            </a:r>
            <a:r>
              <a:rPr lang="en-US" dirty="0" err="1"/>
              <a:t>pPolyB</a:t>
            </a:r>
            <a:r>
              <a:rPr lang="en-US" dirty="0"/>
              <a:t> 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(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index1</a:t>
            </a:r>
            <a:r>
              <a:rPr lang="en-US" dirty="0"/>
              <a:t>; </a:t>
            </a:r>
            <a:r>
              <a:rPr lang="en-US" dirty="0" smtClean="0"/>
              <a:t>index1 </a:t>
            </a:r>
            <a:r>
              <a:rPr lang="en-US" dirty="0"/>
              <a:t>&lt; </a:t>
            </a:r>
            <a:r>
              <a:rPr lang="en-US" dirty="0" err="1"/>
              <a:t>pPolyA</a:t>
            </a:r>
            <a:r>
              <a:rPr lang="en-US" dirty="0"/>
              <a:t>-&gt;</a:t>
            </a:r>
            <a:r>
              <a:rPr lang="en-US" dirty="0" err="1"/>
              <a:t>EdgeCount</a:t>
            </a:r>
            <a:r>
              <a:rPr lang="en-US" dirty="0"/>
              <a:t>; </a:t>
            </a:r>
            <a:r>
              <a:rPr lang="en-US" dirty="0" smtClean="0"/>
              <a:t>++index1 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    Edge</a:t>
            </a:r>
            <a:r>
              <a:rPr lang="en-US" dirty="0"/>
              <a:t>* pEdge1 = pPoly1-&gt;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GetEdge</a:t>
            </a:r>
            <a:r>
              <a:rPr lang="en-US" dirty="0"/>
              <a:t>( </a:t>
            </a:r>
            <a:r>
              <a:rPr lang="en-US" dirty="0" smtClean="0"/>
              <a:t>index1 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0000FF"/>
                </a:solidFill>
              </a:rPr>
              <a:t>        for</a:t>
            </a:r>
            <a:r>
              <a:rPr lang="en-US" dirty="0"/>
              <a:t> (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index2</a:t>
            </a:r>
            <a:r>
              <a:rPr lang="en-US" dirty="0"/>
              <a:t>; </a:t>
            </a:r>
            <a:r>
              <a:rPr lang="en-US" dirty="0" smtClean="0"/>
              <a:t>index2 </a:t>
            </a:r>
            <a:r>
              <a:rPr lang="en-US" dirty="0"/>
              <a:t>&lt; </a:t>
            </a:r>
            <a:r>
              <a:rPr lang="en-US" dirty="0" err="1"/>
              <a:t>pPolyB</a:t>
            </a:r>
            <a:r>
              <a:rPr lang="en-US" dirty="0"/>
              <a:t>-&gt;</a:t>
            </a:r>
            <a:r>
              <a:rPr lang="en-US" dirty="0" err="1"/>
              <a:t>EdgeCount</a:t>
            </a:r>
            <a:r>
              <a:rPr lang="en-US" dirty="0"/>
              <a:t>; </a:t>
            </a:r>
            <a:r>
              <a:rPr lang="en-US" dirty="0" smtClean="0"/>
              <a:t>++index2 </a:t>
            </a:r>
            <a:r>
              <a:rPr lang="en-US" dirty="0"/>
              <a:t>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        Edge</a:t>
            </a:r>
            <a:r>
              <a:rPr lang="en-US" dirty="0"/>
              <a:t>* pEdge2 = pPoly2-&gt;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GetEdge</a:t>
            </a:r>
            <a:r>
              <a:rPr lang="en-US" dirty="0"/>
              <a:t>( </a:t>
            </a:r>
            <a:r>
              <a:rPr lang="en-US" dirty="0" smtClean="0"/>
              <a:t>index1 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Vector</a:t>
            </a:r>
            <a:r>
              <a:rPr lang="en-US" dirty="0" smtClean="0"/>
              <a:t> axis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Cross</a:t>
            </a:r>
            <a:r>
              <a:rPr lang="en-US" dirty="0" smtClean="0"/>
              <a:t>( pEdge1-&gt;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GetDirection</a:t>
            </a:r>
            <a:r>
              <a:rPr lang="en-US" dirty="0" smtClean="0"/>
              <a:t>(), pEdge2-&gt;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GetDirection</a:t>
            </a:r>
            <a:r>
              <a:rPr lang="en-US" dirty="0" smtClean="0"/>
              <a:t>() )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r>
              <a:rPr lang="en-US" dirty="0" smtClean="0"/>
              <a:t>             </a:t>
            </a:r>
            <a:r>
              <a:rPr lang="en-US" dirty="0" smtClean="0">
                <a:solidFill>
                  <a:srgbClr val="0000FF"/>
                </a:solidFill>
              </a:rPr>
              <a:t>Interval</a:t>
            </a:r>
            <a:r>
              <a:rPr lang="en-US" dirty="0" smtClean="0"/>
              <a:t> interval1 = </a:t>
            </a:r>
            <a:r>
              <a:rPr lang="en-US" dirty="0" err="1" smtClean="0"/>
              <a:t>pPolyA</a:t>
            </a:r>
            <a:r>
              <a:rPr lang="en-US" dirty="0" smtClean="0"/>
              <a:t>-&gt;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Project</a:t>
            </a:r>
            <a:r>
              <a:rPr lang="en-US" dirty="0" smtClean="0"/>
              <a:t>( axis );  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rgbClr val="0000FF"/>
                </a:solidFill>
              </a:rPr>
              <a:t>Interval</a:t>
            </a:r>
            <a:r>
              <a:rPr lang="en-US" dirty="0" smtClean="0"/>
              <a:t> interval2 = </a:t>
            </a:r>
            <a:r>
              <a:rPr lang="en-US" dirty="0" err="1" smtClean="0"/>
              <a:t>pPolyB</a:t>
            </a:r>
            <a:r>
              <a:rPr lang="en-US" dirty="0" smtClean="0"/>
              <a:t>-&gt;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Project</a:t>
            </a:r>
            <a:r>
              <a:rPr lang="en-US" dirty="0" smtClean="0"/>
              <a:t>( axis ); 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rgbClr val="0000FF"/>
                </a:solidFill>
              </a:rPr>
              <a:t>float</a:t>
            </a:r>
            <a:r>
              <a:rPr lang="en-US" dirty="0" smtClean="0"/>
              <a:t> separation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Compare</a:t>
            </a:r>
            <a:r>
              <a:rPr lang="en-US" dirty="0" smtClean="0"/>
              <a:t>( interval1 , interval2 );</a:t>
            </a:r>
            <a:endParaRPr lang="en-US" dirty="0"/>
          </a:p>
          <a:p>
            <a:r>
              <a:rPr lang="en-US" dirty="0" smtClean="0"/>
              <a:t>};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9715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Edge </a:t>
            </a:r>
            <a:r>
              <a:rPr lang="en-US" dirty="0"/>
              <a:t>T</a:t>
            </a:r>
            <a:r>
              <a:rPr lang="en-US" dirty="0" smtClean="0"/>
              <a:t>ests (3D)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Gauss-Map of a convex polyhedron</a:t>
            </a:r>
          </a:p>
          <a:p>
            <a:r>
              <a:rPr lang="en-US" dirty="0" smtClean="0"/>
              <a:t>Show how we can use the Gauss-Map to quickly prune edge tests</a:t>
            </a:r>
          </a:p>
          <a:p>
            <a:r>
              <a:rPr lang="en-US" dirty="0" smtClean="0"/>
              <a:t>Show how to compute </a:t>
            </a:r>
            <a:r>
              <a:rPr lang="en-US" dirty="0"/>
              <a:t>the edge-edge axis separation without computing support </a:t>
            </a:r>
            <a:r>
              <a:rPr lang="en-US" dirty="0" smtClean="0"/>
              <a:t>points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8953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1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Gauss Map of a Convex Polyhedron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88" y="1311275"/>
            <a:ext cx="6038624" cy="3394075"/>
          </a:xfrm>
        </p:spPr>
      </p:pic>
      <p:cxnSp>
        <p:nvCxnSpPr>
          <p:cNvPr id="5" name="Straight Connector 4"/>
          <p:cNvCxnSpPr/>
          <p:nvPr/>
        </p:nvCxnSpPr>
        <p:spPr>
          <a:xfrm>
            <a:off x="457200" y="12001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Edges and Arcs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23950"/>
            <a:ext cx="5702996" cy="3394075"/>
          </a:xfrm>
        </p:spPr>
      </p:pic>
      <p:cxnSp>
        <p:nvCxnSpPr>
          <p:cNvPr id="5" name="Straight Connector 4"/>
          <p:cNvCxnSpPr/>
          <p:nvPr/>
        </p:nvCxnSpPr>
        <p:spPr>
          <a:xfrm>
            <a:off x="457200" y="9715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6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Gauss Maps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52550"/>
            <a:ext cx="6033911" cy="3394075"/>
          </a:xfrm>
        </p:spPr>
      </p:pic>
      <p:cxnSp>
        <p:nvCxnSpPr>
          <p:cNvPr id="4" name="Straight Connector 3"/>
          <p:cNvCxnSpPr/>
          <p:nvPr/>
        </p:nvCxnSpPr>
        <p:spPr>
          <a:xfrm>
            <a:off x="533400" y="10477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dirty="0" smtClean="0"/>
              <a:t>Overlaying Gauss Maps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191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4800" y="4488418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 edges </a:t>
            </a:r>
            <a:r>
              <a:rPr lang="en-US" b="1" dirty="0" smtClean="0"/>
              <a:t>build </a:t>
            </a:r>
            <a:r>
              <a:rPr lang="en-US" b="1" dirty="0"/>
              <a:t>a face on the </a:t>
            </a:r>
            <a:r>
              <a:rPr lang="en-US" b="1" dirty="0" err="1"/>
              <a:t>Minkwoski</a:t>
            </a:r>
            <a:r>
              <a:rPr lang="en-US" b="1" dirty="0"/>
              <a:t> </a:t>
            </a:r>
            <a:r>
              <a:rPr lang="en-US" b="1" dirty="0" smtClean="0"/>
              <a:t>difference if </a:t>
            </a:r>
            <a:r>
              <a:rPr lang="en-US" b="1" dirty="0"/>
              <a:t>their two associated arcs </a:t>
            </a:r>
            <a:r>
              <a:rPr lang="en-US" b="1" dirty="0" smtClean="0"/>
              <a:t>intersect!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87" y="895350"/>
            <a:ext cx="6038625" cy="3394075"/>
          </a:xfrm>
        </p:spPr>
      </p:pic>
    </p:spTree>
    <p:extLst>
      <p:ext uri="{BB962C8B-B14F-4D97-AF65-F5344CB8AC3E}">
        <p14:creationId xmlns:p14="http://schemas.microsoft.com/office/powerpoint/2010/main" val="3654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Show examples of convex </a:t>
            </a:r>
            <a:r>
              <a:rPr lang="en-US" dirty="0" err="1" smtClean="0"/>
              <a:t>polyhedra</a:t>
            </a:r>
            <a:r>
              <a:rPr lang="en-US" dirty="0" smtClean="0"/>
              <a:t> and define </a:t>
            </a:r>
            <a:r>
              <a:rPr lang="en-US" dirty="0"/>
              <a:t>convexity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simple sphere-sphere collision detection to introduce concept </a:t>
            </a:r>
            <a:r>
              <a:rPr lang="en-US" dirty="0" err="1" smtClean="0"/>
              <a:t>Minkowski</a:t>
            </a:r>
            <a:r>
              <a:rPr lang="en-US" dirty="0" smtClean="0"/>
              <a:t> difference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Develop a </a:t>
            </a:r>
            <a:r>
              <a:rPr lang="en-US" b="1" dirty="0"/>
              <a:t>Separating Axis Test </a:t>
            </a:r>
            <a:r>
              <a:rPr lang="en-US" b="1" dirty="0" smtClean="0"/>
              <a:t>(SAT) </a:t>
            </a:r>
            <a:r>
              <a:rPr lang="en-US" dirty="0" smtClean="0"/>
              <a:t>between convex polygons/</a:t>
            </a:r>
            <a:r>
              <a:rPr lang="en-US" dirty="0" err="1" smtClean="0"/>
              <a:t>polyhedra</a:t>
            </a:r>
            <a:r>
              <a:rPr lang="en-US" dirty="0" smtClean="0"/>
              <a:t> (2D and 3D)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Gauss Maps of convex </a:t>
            </a:r>
            <a:r>
              <a:rPr lang="en-US" dirty="0" err="1" smtClean="0"/>
              <a:t>polyhedra</a:t>
            </a:r>
            <a:r>
              <a:rPr lang="en-US" dirty="0" smtClean="0"/>
              <a:t> to optimize the SAT in 3D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Show an efficient implementation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5839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5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Overlap Test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8953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87" y="1047750"/>
            <a:ext cx="6038625" cy="3394075"/>
          </a:xfrm>
        </p:spPr>
      </p:pic>
      <p:sp>
        <p:nvSpPr>
          <p:cNvPr id="5" name="TextBox 4"/>
          <p:cNvSpPr txBox="1"/>
          <p:nvPr/>
        </p:nvSpPr>
        <p:spPr>
          <a:xfrm>
            <a:off x="304800" y="4564618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vertices A, B and C, D of the arcs are the </a:t>
            </a:r>
            <a:r>
              <a:rPr lang="en-US" b="1" dirty="0" err="1" smtClean="0"/>
              <a:t>normals</a:t>
            </a:r>
            <a:r>
              <a:rPr lang="en-US" b="1" dirty="0" smtClean="0"/>
              <a:t> of the adjacent faces of the edges!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41771"/>
          </a:xfrm>
        </p:spPr>
        <p:txBody>
          <a:bodyPr>
            <a:normAutofit/>
          </a:bodyPr>
          <a:lstStyle/>
          <a:p>
            <a:r>
              <a:rPr lang="en-US" dirty="0" smtClean="0"/>
              <a:t>Hemisphere Test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715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44" y="1200150"/>
            <a:ext cx="6033911" cy="3394075"/>
          </a:xfrm>
        </p:spPr>
      </p:pic>
    </p:spTree>
    <p:extLst>
      <p:ext uri="{BB962C8B-B14F-4D97-AF65-F5344CB8AC3E}">
        <p14:creationId xmlns:p14="http://schemas.microsoft.com/office/powerpoint/2010/main" val="8230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Overlap Test: </a:t>
            </a:r>
            <a:r>
              <a:rPr lang="en-US" dirty="0"/>
              <a:t>F</a:t>
            </a:r>
            <a:r>
              <a:rPr lang="en-US" dirty="0" smtClean="0"/>
              <a:t>ormulas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b="1" u="sng" dirty="0" smtClean="0"/>
                  <a:t>Intersection tests: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𝒄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⋅</m:t>
                        </m:r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𝒂</m:t>
                            </m:r>
                          </m:e>
                        </m:d>
                      </m:e>
                    </m:d>
                    <m:r>
                      <a:rPr lang="en-US" b="1" i="1">
                        <a:latin typeface="Cambria Math"/>
                        <a:ea typeface="Cambria Math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𝒅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⋅</m:t>
                        </m:r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𝒂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⋅</m:t>
                        </m:r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𝒅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e>
                        </m:d>
                      </m:e>
                    </m:d>
                    <m:r>
                      <a:rPr lang="en-US" b="1" i="1">
                        <a:latin typeface="Cambria Math"/>
                        <a:ea typeface="Cambria Math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𝒃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⋅</m:t>
                        </m:r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𝒅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e>
                        </m:d>
                      </m:e>
                    </m:d>
                    <m:r>
                      <a:rPr lang="en-US" b="1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1" dirty="0" smtClean="0">
                  <a:ea typeface="Cambria Math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b="1" u="sng" dirty="0" smtClean="0"/>
                  <a:t>Hemisphere test:</a:t>
                </a:r>
                <a:endParaRPr lang="en-US" b="1" u="sng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⋅</m:t>
                        </m:r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b="1" i="1">
                        <a:latin typeface="Cambria Math"/>
                        <a:ea typeface="Cambria Math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𝒅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⋅</m:t>
                        </m:r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b="1" i="1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>
                  <a:buFont typeface="Wingdings" pitchFamily="2" charset="2"/>
                  <a:buChar char="Ø"/>
                </a:pPr>
                <a:endParaRPr lang="en-US" b="1" dirty="0" smtClean="0"/>
              </a:p>
              <a:p>
                <a:pPr>
                  <a:buFont typeface="Wingdings" pitchFamily="2" charset="2"/>
                  <a:buChar char="Ø"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57200" y="10477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2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Plane </a:t>
            </a:r>
            <a:r>
              <a:rPr lang="en-US" dirty="0"/>
              <a:t>T</a:t>
            </a:r>
            <a:r>
              <a:rPr lang="en-US" dirty="0" smtClean="0"/>
              <a:t>ests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7750"/>
                <a:ext cx="8229600" cy="339447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sz="3800" b="1" u="sng" dirty="0" smtClean="0"/>
                  <a:t>Identities: </a:t>
                </a:r>
              </a:p>
              <a:p>
                <a:pPr lvl="1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3600" b="1" i="1">
                        <a:latin typeface="Cambria Math"/>
                        <a:ea typeface="Cambria Math"/>
                      </a:rPr>
                      <m:t>⋅</m:t>
                    </m:r>
                    <m:d>
                      <m:dPr>
                        <m:ctrlPr>
                          <a:rPr lang="en-US" sz="3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1" i="1">
                            <a:latin typeface="Cambria Math"/>
                          </a:rPr>
                          <m:t>𝒄</m:t>
                        </m:r>
                        <m:r>
                          <a:rPr lang="en-US" sz="3600" b="1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</m:d>
                    <m:r>
                      <a:rPr lang="en-US" sz="3600" b="1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600" b="1" i="1">
                        <a:latin typeface="Cambria Math"/>
                        <a:ea typeface="Cambria Math"/>
                      </a:rPr>
                      <m:t>𝒄</m:t>
                    </m:r>
                    <m:r>
                      <a:rPr lang="en-US" sz="3600" b="1" i="1">
                        <a:latin typeface="Cambria Math"/>
                        <a:ea typeface="Cambria Math"/>
                      </a:rPr>
                      <m:t>⋅</m:t>
                    </m:r>
                    <m:d>
                      <m:dPr>
                        <m:ctrlPr>
                          <a:rPr lang="en-US" sz="3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1" i="1">
                            <a:latin typeface="Cambria Math"/>
                          </a:rPr>
                          <m:t>𝒃</m:t>
                        </m:r>
                        <m:r>
                          <a:rPr lang="en-US" sz="3600" b="1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1" i="1"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d>
                    <m:r>
                      <a:rPr lang="en-US" sz="3600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3600" b="1" i="1" dirty="0">
                  <a:latin typeface="Cambria Math"/>
                  <a:ea typeface="Cambria Math"/>
                </a:endParaRPr>
              </a:p>
              <a:p>
                <a:pPr lvl="1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/>
                        <a:ea typeface="Cambria Math"/>
                      </a:rPr>
                      <m:t>𝒅</m:t>
                    </m:r>
                    <m:r>
                      <a:rPr lang="en-US" sz="3600" b="1" i="1" smtClean="0">
                        <a:latin typeface="Cambria Math"/>
                        <a:ea typeface="Cambria Math"/>
                      </a:rPr>
                      <m:t>⋅</m:t>
                    </m:r>
                    <m:d>
                      <m:dPr>
                        <m:ctrlPr>
                          <a:rPr lang="en-US" sz="3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1" i="1">
                            <a:latin typeface="Cambria Math"/>
                          </a:rPr>
                          <m:t>𝒄</m:t>
                        </m:r>
                        <m:r>
                          <a:rPr lang="en-US" sz="3600" b="1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</m:d>
                    <m:r>
                      <a:rPr lang="en-US" sz="36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600" b="1" i="1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3600" b="1" i="1">
                        <a:latin typeface="Cambria Math"/>
                        <a:ea typeface="Cambria Math"/>
                      </a:rPr>
                      <m:t>⋅</m:t>
                    </m:r>
                    <m:d>
                      <m:dPr>
                        <m:ctrlPr>
                          <a:rPr lang="en-US" sz="3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1" i="1">
                            <a:latin typeface="Cambria Math"/>
                          </a:rPr>
                          <m:t>𝒅</m:t>
                        </m:r>
                        <m:r>
                          <a:rPr lang="en-US" sz="3600" b="1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1" i="1">
                            <a:latin typeface="Cambria Math"/>
                            <a:ea typeface="Cambria Math"/>
                          </a:rPr>
                          <m:t>𝒄</m:t>
                        </m:r>
                      </m:e>
                    </m:d>
                  </m:oMath>
                </a14:m>
                <a:endParaRPr lang="en-US" sz="3600" b="1" i="1" dirty="0" smtClean="0"/>
              </a:p>
              <a:p>
                <a:pPr marL="457200" lvl="1" indent="0">
                  <a:buNone/>
                </a:pPr>
                <a:endParaRPr lang="en-US" sz="3600" b="1" i="1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3800" b="1" u="sng" dirty="0" smtClean="0"/>
                  <a:t>Final minimal test:</a:t>
                </a:r>
              </a:p>
              <a:p>
                <a:pPr lvl="1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500" b="1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sz="3500" b="1" i="1" smtClean="0">
                            <a:latin typeface="Cambria Math" pitchFamily="18" charset="0"/>
                            <a:ea typeface="Cambria Math" pitchFamily="18" charset="0"/>
                          </a:rPr>
                          <m:t>𝑪𝑩𝑨</m:t>
                        </m:r>
                      </m:e>
                    </m:d>
                  </m:oMath>
                </a14:m>
                <a:r>
                  <a:rPr lang="en-US" sz="3500" b="1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500" b="1" i="1">
                        <a:latin typeface="Cambria Math" pitchFamily="18" charset="0"/>
                        <a:ea typeface="Cambria Math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3500" b="1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sz="3500" b="1" i="1" smtClean="0">
                            <a:latin typeface="Cambria Math" pitchFamily="18" charset="0"/>
                            <a:ea typeface="Cambria Math" pitchFamily="18" charset="0"/>
                          </a:rPr>
                          <m:t>𝑫</m:t>
                        </m:r>
                        <m:r>
                          <a:rPr lang="en-US" sz="3500" b="1" i="1">
                            <a:latin typeface="Cambria Math" pitchFamily="18" charset="0"/>
                            <a:ea typeface="Cambria Math" pitchFamily="18" charset="0"/>
                          </a:rPr>
                          <m:t>𝑩𝑨</m:t>
                        </m:r>
                      </m:e>
                    </m:d>
                    <m:r>
                      <a:rPr lang="en-US" sz="3500" b="1" i="1" smtClean="0">
                        <a:latin typeface="Cambria Math" pitchFamily="18" charset="0"/>
                        <a:ea typeface="Cambria Math" pitchFamily="18" charset="0"/>
                      </a:rPr>
                      <m:t>&lt;</m:t>
                    </m:r>
                    <m:r>
                      <a:rPr lang="en-US" sz="3500" b="1" i="1" smtClean="0">
                        <a:latin typeface="Cambria Math" pitchFamily="18" charset="0"/>
                        <a:ea typeface="Cambria Math" pitchFamily="18" charset="0"/>
                      </a:rPr>
                      <m:t>𝟎</m:t>
                    </m:r>
                    <m:r>
                      <a:rPr lang="en-US" sz="3500" b="1" i="1" smtClean="0">
                        <a:latin typeface="Cambria Math" pitchFamily="18" charset="0"/>
                        <a:ea typeface="Cambria Math" pitchFamily="18" charset="0"/>
                      </a:rPr>
                      <m:t>  </m:t>
                    </m:r>
                    <m:r>
                      <a:rPr lang="en-US" sz="3500" b="1" i="1" smtClean="0">
                        <a:latin typeface="Cambria Math" pitchFamily="18" charset="0"/>
                        <a:ea typeface="Cambria Math" pitchFamily="18" charset="0"/>
                      </a:rPr>
                      <m:t>𝒂𝒏𝒅</m:t>
                    </m:r>
                  </m:oMath>
                </a14:m>
                <a:endParaRPr lang="en-US" sz="3500" b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lvl="1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500" b="1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sz="3500" b="1" i="1" smtClean="0">
                            <a:latin typeface="Cambria Math" pitchFamily="18" charset="0"/>
                            <a:ea typeface="Cambria Math" pitchFamily="18" charset="0"/>
                          </a:rPr>
                          <m:t>𝑨𝑫𝑪</m:t>
                        </m:r>
                      </m:e>
                    </m:d>
                  </m:oMath>
                </a14:m>
                <a:r>
                  <a:rPr lang="en-US" sz="3500" b="1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500" b="1" i="1">
                        <a:latin typeface="Cambria Math" pitchFamily="18" charset="0"/>
                        <a:ea typeface="Cambria Math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3500" b="1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sz="3500" b="1" i="1">
                            <a:latin typeface="Cambria Math" pitchFamily="18" charset="0"/>
                            <a:ea typeface="Cambria Math" pitchFamily="18" charset="0"/>
                          </a:rPr>
                          <m:t>𝑩</m:t>
                        </m:r>
                        <m:r>
                          <a:rPr lang="en-US" sz="3500" b="1" i="1" smtClean="0">
                            <a:latin typeface="Cambria Math" pitchFamily="18" charset="0"/>
                            <a:ea typeface="Cambria Math" pitchFamily="18" charset="0"/>
                          </a:rPr>
                          <m:t>𝑫𝑪</m:t>
                        </m:r>
                      </m:e>
                    </m:d>
                    <m:r>
                      <a:rPr lang="en-US" sz="3500" b="1" i="1">
                        <a:latin typeface="Cambria Math" pitchFamily="18" charset="0"/>
                        <a:ea typeface="Cambria Math" pitchFamily="18" charset="0"/>
                      </a:rPr>
                      <m:t>&lt;</m:t>
                    </m:r>
                    <m:r>
                      <a:rPr lang="en-US" sz="3500" b="1" i="1">
                        <a:latin typeface="Cambria Math" pitchFamily="18" charset="0"/>
                        <a:ea typeface="Cambria Math" pitchFamily="18" charset="0"/>
                      </a:rPr>
                      <m:t>𝟎</m:t>
                    </m:r>
                    <m:r>
                      <a:rPr lang="en-US" sz="3500" b="1" i="1">
                        <a:latin typeface="Cambria Math" pitchFamily="18" charset="0"/>
                        <a:ea typeface="Cambria Math" pitchFamily="18" charset="0"/>
                      </a:rPr>
                      <m:t>  </m:t>
                    </m:r>
                    <m:r>
                      <a:rPr lang="en-US" sz="3500" b="1" i="1">
                        <a:latin typeface="Cambria Math" pitchFamily="18" charset="0"/>
                        <a:ea typeface="Cambria Math" pitchFamily="18" charset="0"/>
                      </a:rPr>
                      <m:t>𝒂𝒏𝒅</m:t>
                    </m:r>
                  </m:oMath>
                </a14:m>
                <a:endParaRPr lang="en-US" sz="3500" b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lvl="1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500" b="1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sz="3500" b="1" i="1">
                            <a:latin typeface="Cambria Math" pitchFamily="18" charset="0"/>
                            <a:ea typeface="Cambria Math" pitchFamily="18" charset="0"/>
                          </a:rPr>
                          <m:t>𝑪𝑩𝑨</m:t>
                        </m:r>
                      </m:e>
                    </m:d>
                  </m:oMath>
                </a14:m>
                <a:r>
                  <a:rPr lang="en-US" sz="3500" b="1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500" b="1" i="1">
                        <a:latin typeface="Cambria Math" pitchFamily="18" charset="0"/>
                        <a:ea typeface="Cambria Math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3500" b="1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sz="3500" b="1" i="1">
                            <a:latin typeface="Cambria Math" pitchFamily="18" charset="0"/>
                            <a:ea typeface="Cambria Math" pitchFamily="18" charset="0"/>
                          </a:rPr>
                          <m:t>𝑩𝑫𝑪</m:t>
                        </m:r>
                      </m:e>
                    </m:d>
                    <m:r>
                      <a:rPr lang="en-US" sz="3500" b="1" i="1" smtClean="0">
                        <a:latin typeface="Cambria Math" pitchFamily="18" charset="0"/>
                        <a:ea typeface="Cambria Math" pitchFamily="18" charset="0"/>
                      </a:rPr>
                      <m:t>&gt;</m:t>
                    </m:r>
                    <m:r>
                      <a:rPr lang="en-US" sz="3500" b="1" i="1">
                        <a:latin typeface="Cambria Math" pitchFamily="18" charset="0"/>
                        <a:ea typeface="Cambria Math" pitchFamily="18" charset="0"/>
                      </a:rPr>
                      <m:t>𝟎</m:t>
                    </m:r>
                  </m:oMath>
                </a14:m>
                <a:endParaRPr lang="en-US" sz="35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7750"/>
                <a:ext cx="8229600" cy="3394472"/>
              </a:xfrm>
              <a:blipFill rotWithShape="1">
                <a:blip r:embed="rId3"/>
                <a:stretch>
                  <a:fillRect l="-1185" t="-3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57200" y="9715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Code: Edge Pruning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477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112395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bool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IsMinkowskiFace</a:t>
            </a:r>
            <a:r>
              <a:rPr lang="en-US" dirty="0"/>
              <a:t>( </a:t>
            </a:r>
            <a:r>
              <a:rPr lang="en-US" dirty="0" smtClean="0">
                <a:solidFill>
                  <a:srgbClr val="0000FF"/>
                </a:solidFill>
              </a:rPr>
              <a:t>Vector3</a:t>
            </a:r>
            <a:r>
              <a:rPr lang="en-US" dirty="0" smtClean="0"/>
              <a:t> </a:t>
            </a:r>
            <a:r>
              <a:rPr lang="en-US" dirty="0"/>
              <a:t>A, </a:t>
            </a:r>
            <a:r>
              <a:rPr lang="en-US" dirty="0" smtClean="0">
                <a:solidFill>
                  <a:srgbClr val="0000FF"/>
                </a:solidFill>
              </a:rPr>
              <a:t>Vector3</a:t>
            </a:r>
            <a:r>
              <a:rPr lang="en-US" dirty="0" smtClean="0"/>
              <a:t> </a:t>
            </a:r>
            <a:r>
              <a:rPr lang="en-US" dirty="0"/>
              <a:t>B, </a:t>
            </a:r>
            <a:r>
              <a:rPr lang="en-US" dirty="0" smtClean="0">
                <a:solidFill>
                  <a:srgbClr val="0000FF"/>
                </a:solidFill>
              </a:rPr>
              <a:t>Vector3</a:t>
            </a:r>
            <a:r>
              <a:rPr lang="en-US" dirty="0" smtClean="0"/>
              <a:t> </a:t>
            </a:r>
            <a:r>
              <a:rPr lang="en-US" dirty="0"/>
              <a:t>C, </a:t>
            </a:r>
            <a:r>
              <a:rPr lang="en-US" dirty="0" smtClean="0">
                <a:solidFill>
                  <a:srgbClr val="0000FF"/>
                </a:solidFill>
              </a:rPr>
              <a:t>Vector3</a:t>
            </a:r>
            <a:r>
              <a:rPr lang="en-US" dirty="0" smtClean="0"/>
              <a:t> </a:t>
            </a:r>
            <a:r>
              <a:rPr lang="en-US" dirty="0"/>
              <a:t>D 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339933"/>
                </a:solidFill>
              </a:rPr>
              <a:t>// </a:t>
            </a:r>
            <a:r>
              <a:rPr lang="en-US" dirty="0">
                <a:solidFill>
                  <a:srgbClr val="339933"/>
                </a:solidFill>
              </a:rPr>
              <a:t>Test if arcs AB and CD intersect on the unit sphere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Vector3</a:t>
            </a:r>
            <a:r>
              <a:rPr lang="en-US" dirty="0" smtClean="0"/>
              <a:t> </a:t>
            </a:r>
            <a:r>
              <a:rPr lang="en-US" dirty="0" err="1"/>
              <a:t>B_x_A</a:t>
            </a:r>
            <a:r>
              <a:rPr lang="en-US" dirty="0"/>
              <a:t>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Cross</a:t>
            </a:r>
            <a:r>
              <a:rPr lang="en-US" dirty="0"/>
              <a:t>( B, A );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Vector3</a:t>
            </a:r>
            <a:r>
              <a:rPr lang="en-US" dirty="0" smtClean="0"/>
              <a:t> </a:t>
            </a:r>
            <a:r>
              <a:rPr lang="en-US" dirty="0" err="1"/>
              <a:t>D_x_C</a:t>
            </a:r>
            <a:r>
              <a:rPr lang="en-US" dirty="0"/>
              <a:t>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Cross</a:t>
            </a:r>
            <a:r>
              <a:rPr lang="en-US" dirty="0"/>
              <a:t>( D, C );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CBA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Dot</a:t>
            </a:r>
            <a:r>
              <a:rPr lang="en-US" dirty="0"/>
              <a:t>( C, </a:t>
            </a:r>
            <a:r>
              <a:rPr lang="en-US" dirty="0" err="1"/>
              <a:t>B_x_A</a:t>
            </a:r>
            <a:r>
              <a:rPr lang="en-US" dirty="0"/>
              <a:t> );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DBA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Dot</a:t>
            </a:r>
            <a:r>
              <a:rPr lang="en-US" dirty="0"/>
              <a:t>( D, </a:t>
            </a:r>
            <a:r>
              <a:rPr lang="en-US" dirty="0" err="1"/>
              <a:t>B_x_A</a:t>
            </a:r>
            <a:r>
              <a:rPr lang="en-US" dirty="0"/>
              <a:t> );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ADC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Dot</a:t>
            </a:r>
            <a:r>
              <a:rPr lang="en-US" dirty="0"/>
              <a:t>( A, </a:t>
            </a:r>
            <a:r>
              <a:rPr lang="en-US" dirty="0" err="1"/>
              <a:t>D_x_C</a:t>
            </a:r>
            <a:r>
              <a:rPr lang="en-US" dirty="0"/>
              <a:t> );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BDC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Dot</a:t>
            </a:r>
            <a:r>
              <a:rPr lang="en-US" dirty="0"/>
              <a:t>( B, </a:t>
            </a:r>
            <a:r>
              <a:rPr lang="en-US" dirty="0" err="1"/>
              <a:t>D_x_C</a:t>
            </a:r>
            <a:r>
              <a:rPr lang="en-US" dirty="0"/>
              <a:t> );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CBA * DBA &lt; </a:t>
            </a:r>
            <a:r>
              <a:rPr lang="en-US" dirty="0" smtClean="0"/>
              <a:t>0 </a:t>
            </a:r>
            <a:r>
              <a:rPr lang="en-US" dirty="0"/>
              <a:t>&amp;&amp; ADC * BDC &lt; </a:t>
            </a:r>
            <a:r>
              <a:rPr lang="en-US" dirty="0" smtClean="0"/>
              <a:t>0 </a:t>
            </a:r>
            <a:r>
              <a:rPr lang="en-US" dirty="0"/>
              <a:t>&amp;&amp; CBA * BDC &gt; </a:t>
            </a:r>
            <a:r>
              <a:rPr lang="en-US" dirty="0" smtClean="0"/>
              <a:t>0;</a:t>
            </a:r>
            <a:endParaRPr lang="en-US" dirty="0"/>
          </a:p>
          <a:p>
            <a:r>
              <a:rPr lang="en-US" dirty="0" smtClean="0"/>
              <a:t>}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2209800" y="1950482"/>
            <a:ext cx="2819400" cy="16002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Avoiding Cross </a:t>
            </a:r>
            <a:r>
              <a:rPr lang="en-US" dirty="0"/>
              <a:t>P</a:t>
            </a:r>
            <a:r>
              <a:rPr lang="en-US" dirty="0" smtClean="0"/>
              <a:t>roducts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10477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24200" y="1950482"/>
            <a:ext cx="1905000" cy="53340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209800" y="2483882"/>
            <a:ext cx="9144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53527" y="2483882"/>
            <a:ext cx="961273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114800" y="1950482"/>
            <a:ext cx="91440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209800" y="2864882"/>
            <a:ext cx="1219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467100" y="1977146"/>
            <a:ext cx="304800" cy="2931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213521" y="2343150"/>
            <a:ext cx="358479" cy="2286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312813" y="1581150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813" y="1581150"/>
                <a:ext cx="4971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95800" y="2038350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038350"/>
                <a:ext cx="49718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007276" y="2659618"/>
                <a:ext cx="1688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∥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76" y="2659618"/>
                <a:ext cx="168892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743200" y="211455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114550"/>
                <a:ext cx="47474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1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1692965" y="2138642"/>
            <a:ext cx="4154557" cy="1358348"/>
          </a:xfrm>
          <a:custGeom>
            <a:avLst/>
            <a:gdLst>
              <a:gd name="connsiteX0" fmla="*/ 0 w 4154557"/>
              <a:gd name="connsiteY0" fmla="*/ 602974 h 1358348"/>
              <a:gd name="connsiteX1" fmla="*/ 2345635 w 4154557"/>
              <a:gd name="connsiteY1" fmla="*/ 1358348 h 1358348"/>
              <a:gd name="connsiteX2" fmla="*/ 4154557 w 4154557"/>
              <a:gd name="connsiteY2" fmla="*/ 0 h 1358348"/>
              <a:gd name="connsiteX3" fmla="*/ 0 w 4154557"/>
              <a:gd name="connsiteY3" fmla="*/ 602974 h 135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4557" h="1358348">
                <a:moveTo>
                  <a:pt x="0" y="602974"/>
                </a:moveTo>
                <a:lnTo>
                  <a:pt x="2345635" y="1358348"/>
                </a:lnTo>
                <a:lnTo>
                  <a:pt x="4154557" y="0"/>
                </a:lnTo>
                <a:lnTo>
                  <a:pt x="0" y="6029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Sided Triangle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76400" y="2735818"/>
            <a:ext cx="2362200" cy="76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038600" y="2126218"/>
            <a:ext cx="182880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76400" y="2126218"/>
            <a:ext cx="419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86200" y="1973818"/>
            <a:ext cx="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" y="1065839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86200" y="1745218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745218"/>
                <a:ext cx="4971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3886200" y="2888218"/>
            <a:ext cx="0" cy="83820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86200" y="3497818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886200" y="3650218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50218"/>
                <a:ext cx="49718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57460" y="2812018"/>
                <a:ext cx="2495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∥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⇒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0" y="2812018"/>
                <a:ext cx="24959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0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Triangle Gauss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17" y="1200150"/>
            <a:ext cx="5218766" cy="3394075"/>
          </a:xfrm>
        </p:spPr>
      </p:pic>
      <p:cxnSp>
        <p:nvCxnSpPr>
          <p:cNvPr id="5" name="Straight Connector 4"/>
          <p:cNvCxnSpPr/>
          <p:nvPr/>
        </p:nvCxnSpPr>
        <p:spPr>
          <a:xfrm>
            <a:off x="457200" y="9715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Optimized Edge-Edge Distance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5839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40" y="1200150"/>
            <a:ext cx="5430520" cy="3394075"/>
          </a:xfrm>
        </p:spPr>
      </p:pic>
    </p:spTree>
    <p:extLst>
      <p:ext uri="{BB962C8B-B14F-4D97-AF65-F5344CB8AC3E}">
        <p14:creationId xmlns:p14="http://schemas.microsoft.com/office/powerpoint/2010/main" val="19587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Normal </a:t>
            </a:r>
            <a:r>
              <a:rPr lang="en-US" dirty="0"/>
              <a:t>O</a:t>
            </a:r>
            <a:r>
              <a:rPr lang="en-US" dirty="0" smtClean="0"/>
              <a:t>rientation</a:t>
            </a:r>
            <a:endParaRPr lang="en-US" dirty="0"/>
          </a:p>
        </p:txBody>
      </p:sp>
      <p:sp>
        <p:nvSpPr>
          <p:cNvPr id="4" name="Heptagon 3"/>
          <p:cNvSpPr/>
          <p:nvPr/>
        </p:nvSpPr>
        <p:spPr>
          <a:xfrm>
            <a:off x="3648244" y="1581150"/>
            <a:ext cx="2667000" cy="2286000"/>
          </a:xfrm>
          <a:prstGeom prst="hept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36024" y="267843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3"/>
            <a:endCxn id="4" idx="0"/>
          </p:cNvCxnSpPr>
          <p:nvPr/>
        </p:nvCxnSpPr>
        <p:spPr>
          <a:xfrm flipV="1">
            <a:off x="4949415" y="2033922"/>
            <a:ext cx="1101714" cy="7225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182967" y="2419350"/>
            <a:ext cx="360877" cy="120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50083" y="2354771"/>
            <a:ext cx="27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11597" y="1733550"/>
            <a:ext cx="30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51506" y="21631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" y="275274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</a:t>
            </a:r>
            <a:r>
              <a:rPr lang="en-US" i="1" dirty="0" smtClean="0"/>
              <a:t> (dot</a:t>
            </a:r>
            <a:r>
              <a:rPr lang="en-US" dirty="0" smtClean="0"/>
              <a:t>( </a:t>
            </a:r>
            <a:r>
              <a:rPr lang="en-US" b="1" dirty="0" smtClean="0"/>
              <a:t>n</a:t>
            </a:r>
            <a:r>
              <a:rPr lang="en-US" dirty="0" smtClean="0"/>
              <a:t>, </a:t>
            </a:r>
            <a:r>
              <a:rPr lang="en-US" b="1" dirty="0" smtClean="0"/>
              <a:t>v</a:t>
            </a:r>
            <a:r>
              <a:rPr lang="en-US" dirty="0" smtClean="0"/>
              <a:t> – </a:t>
            </a:r>
            <a:r>
              <a:rPr lang="en-US" b="1" dirty="0" smtClean="0"/>
              <a:t>c</a:t>
            </a:r>
            <a:r>
              <a:rPr lang="en-US" dirty="0" smtClean="0"/>
              <a:t> ) &lt; 0 ) </a:t>
            </a:r>
            <a:r>
              <a:rPr lang="en-US" b="1" dirty="0" smtClean="0"/>
              <a:t>n</a:t>
            </a:r>
            <a:r>
              <a:rPr lang="en-US" dirty="0" smtClean="0"/>
              <a:t> = </a:t>
            </a:r>
            <a:r>
              <a:rPr lang="en-US" b="1" dirty="0" smtClean="0"/>
              <a:t>-n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1065839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Convex </a:t>
            </a:r>
            <a:r>
              <a:rPr lang="en-US" dirty="0" err="1" smtClean="0"/>
              <a:t>Polyhedra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88" y="1200150"/>
            <a:ext cx="6047024" cy="3394075"/>
          </a:xfrm>
        </p:spPr>
      </p:pic>
      <p:cxnSp>
        <p:nvCxnSpPr>
          <p:cNvPr id="5" name="Straight Connector 4"/>
          <p:cNvCxnSpPr/>
          <p:nvPr/>
        </p:nvCxnSpPr>
        <p:spPr>
          <a:xfrm>
            <a:off x="457200" y="1065839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10339" y="2826026"/>
            <a:ext cx="2915478" cy="947531"/>
          </a:xfrm>
          <a:custGeom>
            <a:avLst/>
            <a:gdLst>
              <a:gd name="connsiteX0" fmla="*/ 0 w 2915478"/>
              <a:gd name="connsiteY0" fmla="*/ 901148 h 947531"/>
              <a:gd name="connsiteX1" fmla="*/ 490331 w 2915478"/>
              <a:gd name="connsiteY1" fmla="*/ 0 h 947531"/>
              <a:gd name="connsiteX2" fmla="*/ 2239618 w 2915478"/>
              <a:gd name="connsiteY2" fmla="*/ 0 h 947531"/>
              <a:gd name="connsiteX3" fmla="*/ 2915478 w 2915478"/>
              <a:gd name="connsiteY3" fmla="*/ 940904 h 947531"/>
              <a:gd name="connsiteX4" fmla="*/ 19878 w 2915478"/>
              <a:gd name="connsiteY4" fmla="*/ 947531 h 94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5478" h="947531">
                <a:moveTo>
                  <a:pt x="0" y="901148"/>
                </a:moveTo>
                <a:lnTo>
                  <a:pt x="490331" y="0"/>
                </a:lnTo>
                <a:lnTo>
                  <a:pt x="2239618" y="0"/>
                </a:lnTo>
                <a:lnTo>
                  <a:pt x="2915478" y="940904"/>
                </a:lnTo>
                <a:lnTo>
                  <a:pt x="19878" y="9475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Half-Edge Mesh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57200" y="1065839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22767" y="2722364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51567" y="2722364"/>
            <a:ext cx="91440" cy="914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714207" y="2819971"/>
            <a:ext cx="17373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714207" y="2722364"/>
            <a:ext cx="17373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119847" y="1686044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37367" y="1686044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19847" y="3743444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137367" y="3743444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211287" y="1784802"/>
            <a:ext cx="502920" cy="9375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451567" y="1731764"/>
            <a:ext cx="685800" cy="9834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211287" y="2816042"/>
            <a:ext cx="502920" cy="9274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451567" y="2813804"/>
            <a:ext cx="685800" cy="9753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10111" y="2748379"/>
            <a:ext cx="13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Half-Edge </a:t>
            </a:r>
            <a:r>
              <a:rPr lang="en-US" b="1" dirty="0" smtClean="0"/>
              <a:t>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5560322" y="2563713"/>
            <a:ext cx="91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Tail( </a:t>
            </a:r>
            <a:r>
              <a:rPr lang="en-US" b="1" dirty="0" smtClean="0"/>
              <a:t>e 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256371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Head( </a:t>
            </a:r>
            <a:r>
              <a:rPr lang="en-US" b="1" dirty="0" smtClean="0"/>
              <a:t>e</a:t>
            </a:r>
            <a:r>
              <a:rPr lang="en-US" dirty="0" smtClean="0"/>
              <a:t> )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428435" y="3181350"/>
            <a:ext cx="98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Next( </a:t>
            </a:r>
            <a:r>
              <a:rPr lang="en-US" b="1" dirty="0" smtClean="0"/>
              <a:t>e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76800" y="3181350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( </a:t>
            </a:r>
            <a:r>
              <a:rPr lang="en-US" b="1" dirty="0" smtClean="0"/>
              <a:t>e 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061782" y="2297617"/>
            <a:ext cx="10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Twin( </a:t>
            </a:r>
            <a:r>
              <a:rPr lang="en-US" b="1" dirty="0" smtClean="0"/>
              <a:t>e 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234571" y="3497818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Face( </a:t>
            </a:r>
            <a:r>
              <a:rPr lang="en-US" b="1" dirty="0" smtClean="0"/>
              <a:t>e 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SAT: Edge Directions (3D)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15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04775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EdgeQuery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QueryEdgeDirection</a:t>
            </a:r>
            <a:r>
              <a:rPr lang="en-US" dirty="0"/>
              <a:t>( </a:t>
            </a:r>
            <a:r>
              <a:rPr lang="en-US" dirty="0">
                <a:solidFill>
                  <a:srgbClr val="0000FF"/>
                </a:solidFill>
              </a:rPr>
              <a:t>Polyhedron</a:t>
            </a:r>
            <a:r>
              <a:rPr lang="en-US" dirty="0"/>
              <a:t>* </a:t>
            </a:r>
            <a:r>
              <a:rPr lang="en-US" dirty="0" err="1"/>
              <a:t>pPolyA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Polyhedron</a:t>
            </a:r>
            <a:r>
              <a:rPr lang="en-US" dirty="0"/>
              <a:t>* </a:t>
            </a:r>
            <a:r>
              <a:rPr lang="en-US" dirty="0" err="1"/>
              <a:t>pPolyB</a:t>
            </a:r>
            <a:r>
              <a:rPr lang="en-US" dirty="0"/>
              <a:t> 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(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indexA</a:t>
            </a:r>
            <a:r>
              <a:rPr lang="en-US" dirty="0"/>
              <a:t>; </a:t>
            </a:r>
            <a:r>
              <a:rPr lang="en-US" dirty="0" err="1"/>
              <a:t>indexA</a:t>
            </a:r>
            <a:r>
              <a:rPr lang="en-US" dirty="0"/>
              <a:t> &lt; </a:t>
            </a:r>
            <a:r>
              <a:rPr lang="en-US" dirty="0" err="1"/>
              <a:t>pPolyA</a:t>
            </a:r>
            <a:r>
              <a:rPr lang="en-US" dirty="0"/>
              <a:t>-&gt;</a:t>
            </a:r>
            <a:r>
              <a:rPr lang="en-US" dirty="0" err="1"/>
              <a:t>EdgeCount</a:t>
            </a:r>
            <a:r>
              <a:rPr lang="en-US" dirty="0"/>
              <a:t>; </a:t>
            </a:r>
            <a:r>
              <a:rPr lang="en-US" dirty="0" err="1"/>
              <a:t>indexA</a:t>
            </a:r>
            <a:r>
              <a:rPr lang="en-US" dirty="0"/>
              <a:t> += 2 ) </a:t>
            </a:r>
          </a:p>
          <a:p>
            <a:r>
              <a:rPr lang="en-US" dirty="0">
                <a:solidFill>
                  <a:srgbClr val="0000FF"/>
                </a:solidFill>
              </a:rPr>
              <a:t>        </a:t>
            </a:r>
            <a:r>
              <a:rPr lang="en-US" dirty="0" err="1">
                <a:solidFill>
                  <a:srgbClr val="0000FF"/>
                </a:solidFill>
              </a:rPr>
              <a:t>HalfEdge</a:t>
            </a:r>
            <a:r>
              <a:rPr lang="en-US" dirty="0"/>
              <a:t>* </a:t>
            </a:r>
            <a:r>
              <a:rPr lang="en-US" dirty="0" err="1" smtClean="0"/>
              <a:t>pEdgeA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pPolyA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GetEdge</a:t>
            </a:r>
            <a:r>
              <a:rPr lang="en-US" dirty="0" smtClean="0"/>
              <a:t>( </a:t>
            </a:r>
            <a:r>
              <a:rPr lang="en-US" dirty="0" err="1" smtClean="0"/>
              <a:t>indexA</a:t>
            </a:r>
            <a:r>
              <a:rPr lang="en-US" dirty="0" smtClean="0"/>
              <a:t> );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       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(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indexB</a:t>
            </a:r>
            <a:r>
              <a:rPr lang="en-US" dirty="0"/>
              <a:t>; </a:t>
            </a:r>
            <a:r>
              <a:rPr lang="en-US" dirty="0" err="1"/>
              <a:t>indexB</a:t>
            </a:r>
            <a:r>
              <a:rPr lang="en-US" dirty="0"/>
              <a:t> &lt; </a:t>
            </a:r>
            <a:r>
              <a:rPr lang="en-US" dirty="0" err="1"/>
              <a:t>pPolyB</a:t>
            </a:r>
            <a:r>
              <a:rPr lang="en-US" dirty="0"/>
              <a:t>-&gt;</a:t>
            </a:r>
            <a:r>
              <a:rPr lang="en-US" dirty="0" err="1"/>
              <a:t>EdgeCount</a:t>
            </a:r>
            <a:r>
              <a:rPr lang="en-US" dirty="0"/>
              <a:t>; </a:t>
            </a:r>
            <a:r>
              <a:rPr lang="en-US" dirty="0" err="1"/>
              <a:t>indexB</a:t>
            </a:r>
            <a:r>
              <a:rPr lang="en-US" dirty="0"/>
              <a:t> += 2 )</a:t>
            </a:r>
          </a:p>
          <a:p>
            <a:r>
              <a:rPr lang="en-US" dirty="0"/>
              <a:t>            </a:t>
            </a:r>
            <a:r>
              <a:rPr lang="en-US" dirty="0" err="1">
                <a:solidFill>
                  <a:srgbClr val="0000FF"/>
                </a:solidFill>
              </a:rPr>
              <a:t>HalfEdge</a:t>
            </a:r>
            <a:r>
              <a:rPr lang="en-US" dirty="0"/>
              <a:t>* </a:t>
            </a:r>
            <a:r>
              <a:rPr lang="en-US" dirty="0" err="1" smtClean="0"/>
              <a:t>pEdgeB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pPolyB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GetEdge</a:t>
            </a:r>
            <a:r>
              <a:rPr lang="en-US" dirty="0" smtClean="0"/>
              <a:t>( </a:t>
            </a:r>
            <a:r>
              <a:rPr lang="en-US" dirty="0" err="1" smtClean="0"/>
              <a:t>indexB</a:t>
            </a:r>
            <a:r>
              <a:rPr lang="en-US" dirty="0" smtClean="0"/>
              <a:t> );</a:t>
            </a:r>
            <a:endParaRPr lang="en-US" dirty="0"/>
          </a:p>
          <a:p>
            <a:r>
              <a:rPr lang="en-US" dirty="0"/>
              <a:t>            </a:t>
            </a:r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        if</a:t>
            </a:r>
            <a:r>
              <a:rPr lang="en-US" dirty="0" smtClean="0"/>
              <a:t> </a:t>
            </a:r>
            <a:r>
              <a:rPr lang="en-US" dirty="0"/>
              <a:t>(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BuildMinkowskiFace</a:t>
            </a:r>
            <a:r>
              <a:rPr lang="en-US" dirty="0" smtClean="0"/>
              <a:t>( </a:t>
            </a:r>
            <a:r>
              <a:rPr lang="en-US" dirty="0" err="1" smtClean="0"/>
              <a:t>pEdgeA</a:t>
            </a:r>
            <a:r>
              <a:rPr lang="en-US" dirty="0" smtClean="0"/>
              <a:t>, </a:t>
            </a:r>
            <a:r>
              <a:rPr lang="en-US" dirty="0" err="1" smtClean="0"/>
              <a:t>pEdgeB</a:t>
            </a:r>
            <a:r>
              <a:rPr lang="en-US" dirty="0" smtClean="0"/>
              <a:t> )  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>
                <a:solidFill>
                  <a:srgbClr val="0000FF"/>
                </a:solidFill>
              </a:rPr>
              <a:t>float</a:t>
            </a:r>
            <a:r>
              <a:rPr lang="en-US" dirty="0" smtClean="0"/>
              <a:t> separation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Distance</a:t>
            </a:r>
            <a:r>
              <a:rPr lang="en-US" dirty="0" smtClean="0"/>
              <a:t>( </a:t>
            </a:r>
            <a:r>
              <a:rPr lang="en-US" dirty="0" err="1" smtClean="0"/>
              <a:t>pEdgeA</a:t>
            </a:r>
            <a:r>
              <a:rPr lang="en-US" dirty="0" smtClean="0"/>
              <a:t>, </a:t>
            </a:r>
            <a:r>
              <a:rPr lang="en-US" dirty="0" err="1" smtClean="0"/>
              <a:t>pEdgeB</a:t>
            </a:r>
            <a:r>
              <a:rPr lang="en-US" dirty="0" smtClean="0"/>
              <a:t>, </a:t>
            </a:r>
            <a:r>
              <a:rPr lang="en-US" dirty="0" err="1" smtClean="0"/>
              <a:t>pPolyA</a:t>
            </a:r>
            <a:r>
              <a:rPr lang="en-US" dirty="0" smtClean="0"/>
              <a:t> );</a:t>
            </a:r>
          </a:p>
          <a:p>
            <a:r>
              <a:rPr lang="en-US" dirty="0" smtClean="0">
                <a:solidFill>
                  <a:srgbClr val="339933"/>
                </a:solidFill>
              </a:rPr>
              <a:t>                // Keep track of largest separation and associated edges</a:t>
            </a:r>
            <a:endParaRPr lang="en-US" dirty="0">
              <a:solidFill>
                <a:srgbClr val="339933"/>
              </a:solidFill>
            </a:endParaRPr>
          </a:p>
          <a:p>
            <a:r>
              <a:rPr lang="en-US" dirty="0" smtClean="0">
                <a:solidFill>
                  <a:srgbClr val="339933"/>
                </a:solidFill>
              </a:rPr>
              <a:t>                    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   return</a:t>
            </a:r>
            <a:r>
              <a:rPr lang="en-US" dirty="0"/>
              <a:t> indices of edge pair with minimum separation and distance</a:t>
            </a:r>
          </a:p>
          <a:p>
            <a:r>
              <a:rPr lang="en-US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85992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SAT: Edge Pruning (3D)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473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bool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BuildMinkowskiFace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0000FF"/>
                </a:solidFill>
              </a:rPr>
              <a:t>HalfEdge</a:t>
            </a:r>
            <a:r>
              <a:rPr lang="en-US" dirty="0" smtClean="0"/>
              <a:t>* </a:t>
            </a:r>
            <a:r>
              <a:rPr lang="en-US" dirty="0" err="1" smtClean="0"/>
              <a:t>pEdgeA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HalfEdge</a:t>
            </a:r>
            <a:r>
              <a:rPr lang="en-US" dirty="0" smtClean="0"/>
              <a:t>* </a:t>
            </a:r>
            <a:r>
              <a:rPr lang="en-US" dirty="0" err="1" smtClean="0"/>
              <a:t>pEdgeB</a:t>
            </a:r>
            <a:r>
              <a:rPr lang="en-US" dirty="0" smtClean="0"/>
              <a:t> 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339933"/>
                </a:solidFill>
              </a:rPr>
              <a:t>// Extract face </a:t>
            </a:r>
            <a:r>
              <a:rPr lang="en-US" dirty="0" err="1" smtClean="0">
                <a:solidFill>
                  <a:srgbClr val="339933"/>
                </a:solidFill>
              </a:rPr>
              <a:t>normals</a:t>
            </a:r>
            <a:r>
              <a:rPr lang="en-US" dirty="0" smtClean="0">
                <a:solidFill>
                  <a:srgbClr val="339933"/>
                </a:solidFill>
              </a:rPr>
              <a:t> which define the vertices of the two arcs!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>
                <a:solidFill>
                  <a:srgbClr val="0000FF"/>
                </a:solidFill>
              </a:rPr>
              <a:t>Vector3</a:t>
            </a:r>
            <a:r>
              <a:rPr lang="en-US" dirty="0" smtClean="0"/>
              <a:t> a = </a:t>
            </a:r>
            <a:r>
              <a:rPr lang="en-US" dirty="0" err="1" smtClean="0"/>
              <a:t>pEdgeA</a:t>
            </a:r>
            <a:r>
              <a:rPr lang="en-US" dirty="0" smtClean="0"/>
              <a:t>-&gt;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GetNormal1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</a:rPr>
              <a:t>Vector3</a:t>
            </a:r>
            <a:r>
              <a:rPr lang="en-US" dirty="0" smtClean="0"/>
              <a:t> b = </a:t>
            </a:r>
            <a:r>
              <a:rPr lang="en-US" dirty="0" err="1" smtClean="0"/>
              <a:t>pEdgeA</a:t>
            </a:r>
            <a:r>
              <a:rPr lang="en-US" dirty="0" smtClean="0"/>
              <a:t>-&gt;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GetNormal2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Vector3</a:t>
            </a:r>
            <a:r>
              <a:rPr lang="en-US" dirty="0" smtClean="0"/>
              <a:t> c = </a:t>
            </a:r>
            <a:r>
              <a:rPr lang="en-US" dirty="0" err="1" smtClean="0"/>
              <a:t>pEdgeB</a:t>
            </a:r>
            <a:r>
              <a:rPr lang="en-US" dirty="0" smtClean="0"/>
              <a:t>-&gt;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GetNormal1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</a:rPr>
              <a:t>Vector3</a:t>
            </a:r>
            <a:r>
              <a:rPr lang="en-US" dirty="0" smtClean="0"/>
              <a:t> d = </a:t>
            </a:r>
            <a:r>
              <a:rPr lang="en-US" dirty="0" err="1" smtClean="0"/>
              <a:t>pEdgeB</a:t>
            </a:r>
            <a:r>
              <a:rPr lang="en-US" dirty="0" smtClean="0"/>
              <a:t>-&gt;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GetNormal2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339933"/>
                </a:solidFill>
              </a:rPr>
              <a:t>// Negate </a:t>
            </a:r>
            <a:r>
              <a:rPr lang="en-US" dirty="0" err="1" smtClean="0">
                <a:solidFill>
                  <a:srgbClr val="339933"/>
                </a:solidFill>
              </a:rPr>
              <a:t>normals</a:t>
            </a:r>
            <a:r>
              <a:rPr lang="en-US" dirty="0" smtClean="0">
                <a:solidFill>
                  <a:srgbClr val="339933"/>
                </a:solidFill>
              </a:rPr>
              <a:t> c and d to account for </a:t>
            </a:r>
            <a:r>
              <a:rPr lang="en-US" dirty="0" err="1" smtClean="0">
                <a:solidFill>
                  <a:srgbClr val="339933"/>
                </a:solidFill>
              </a:rPr>
              <a:t>Minkowski</a:t>
            </a:r>
            <a:r>
              <a:rPr lang="en-US" dirty="0" smtClean="0">
                <a:solidFill>
                  <a:srgbClr val="339933"/>
                </a:solidFill>
              </a:rPr>
              <a:t> difference!</a:t>
            </a:r>
            <a:endParaRPr lang="en-US" dirty="0">
              <a:solidFill>
                <a:srgbClr val="339933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   return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IsMinkowskiFace</a:t>
            </a:r>
            <a:r>
              <a:rPr lang="en-US" dirty="0" smtClean="0"/>
              <a:t>( a, b, -c, -d );</a:t>
            </a:r>
            <a:endParaRPr lang="en-US" dirty="0"/>
          </a:p>
          <a:p>
            <a:r>
              <a:rPr lang="en-US" dirty="0"/>
              <a:t>};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15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SAT: Edge-Edge Distance (3D)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9715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7200" y="1039832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float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Distance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0000FF"/>
                </a:solidFill>
              </a:rPr>
              <a:t>HalfEdge</a:t>
            </a:r>
            <a:r>
              <a:rPr lang="en-US" dirty="0" smtClean="0"/>
              <a:t>* </a:t>
            </a:r>
            <a:r>
              <a:rPr lang="en-US" dirty="0" err="1" smtClean="0"/>
              <a:t>pEdgeA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HalfEdge</a:t>
            </a:r>
            <a:r>
              <a:rPr lang="en-US" dirty="0" smtClean="0"/>
              <a:t>* </a:t>
            </a:r>
            <a:r>
              <a:rPr lang="en-US" dirty="0" err="1" smtClean="0"/>
              <a:t>pEdgeB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Polyhedron</a:t>
            </a:r>
            <a:r>
              <a:rPr lang="en-US" dirty="0"/>
              <a:t>* </a:t>
            </a:r>
            <a:r>
              <a:rPr lang="en-US" dirty="0" err="1"/>
              <a:t>pPolyA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Vector3</a:t>
            </a:r>
            <a:r>
              <a:rPr lang="en-US" dirty="0" smtClean="0"/>
              <a:t> </a:t>
            </a:r>
            <a:r>
              <a:rPr lang="en-US" dirty="0" err="1" smtClean="0"/>
              <a:t>edgeA</a:t>
            </a:r>
            <a:r>
              <a:rPr lang="en-US" dirty="0" smtClean="0"/>
              <a:t> = </a:t>
            </a:r>
            <a:r>
              <a:rPr lang="en-US" dirty="0" err="1" smtClean="0"/>
              <a:t>pEdgeA</a:t>
            </a:r>
            <a:r>
              <a:rPr lang="en-US" dirty="0" smtClean="0"/>
              <a:t>-&gt;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Direction</a:t>
            </a:r>
            <a:r>
              <a:rPr lang="en-US" dirty="0" smtClean="0"/>
              <a:t>();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Vector3</a:t>
            </a:r>
            <a:r>
              <a:rPr lang="en-US" dirty="0" smtClean="0"/>
              <a:t> </a:t>
            </a:r>
            <a:r>
              <a:rPr lang="en-US" dirty="0" err="1" smtClean="0"/>
              <a:t>pointA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pEdgeA</a:t>
            </a:r>
            <a:r>
              <a:rPr lang="en-US" dirty="0"/>
              <a:t>-&gt;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Head</a:t>
            </a:r>
            <a:r>
              <a:rPr lang="en-US" dirty="0"/>
              <a:t>();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    Vector3</a:t>
            </a:r>
            <a:r>
              <a:rPr lang="en-US" dirty="0" smtClean="0"/>
              <a:t> </a:t>
            </a:r>
            <a:r>
              <a:rPr lang="en-US" dirty="0" err="1" smtClean="0"/>
              <a:t>edgeB</a:t>
            </a:r>
            <a:r>
              <a:rPr lang="en-US" dirty="0" smtClean="0"/>
              <a:t> = </a:t>
            </a:r>
            <a:r>
              <a:rPr lang="en-US" dirty="0" err="1" smtClean="0"/>
              <a:t>pEdgeB</a:t>
            </a:r>
            <a:r>
              <a:rPr lang="en-US" dirty="0" smtClean="0"/>
              <a:t>-&gt;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Direction</a:t>
            </a:r>
            <a:r>
              <a:rPr lang="en-US" dirty="0" smtClean="0"/>
              <a:t>();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Vector3</a:t>
            </a:r>
            <a:r>
              <a:rPr lang="en-US" dirty="0" smtClean="0"/>
              <a:t> </a:t>
            </a:r>
            <a:r>
              <a:rPr lang="en-US" dirty="0" err="1" smtClean="0"/>
              <a:t>pointB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pEdgeB</a:t>
            </a:r>
            <a:r>
              <a:rPr lang="en-US" dirty="0"/>
              <a:t>-&gt;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Head</a:t>
            </a:r>
            <a:r>
              <a:rPr lang="en-US" dirty="0"/>
              <a:t>();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AreEdgesParallel</a:t>
            </a:r>
            <a:r>
              <a:rPr lang="en-US" dirty="0" smtClean="0"/>
              <a:t>( </a:t>
            </a:r>
            <a:r>
              <a:rPr lang="en-US" dirty="0" err="1" smtClean="0"/>
              <a:t>edgeA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edgeB</a:t>
            </a:r>
            <a:r>
              <a:rPr lang="en-US" dirty="0"/>
              <a:t> ) </a:t>
            </a:r>
            <a:r>
              <a:rPr lang="en-US" dirty="0" smtClean="0"/>
              <a:t>)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–</a:t>
            </a:r>
            <a:r>
              <a:rPr lang="en-US" dirty="0">
                <a:solidFill>
                  <a:srgbClr val="FF00FF"/>
                </a:solidFill>
              </a:rPr>
              <a:t>FLT_MAX</a:t>
            </a:r>
            <a:r>
              <a:rPr lang="en-US" dirty="0"/>
              <a:t>;   </a:t>
            </a:r>
            <a:r>
              <a:rPr lang="en-US" dirty="0">
                <a:solidFill>
                  <a:srgbClr val="339933"/>
                </a:solidFill>
              </a:rPr>
              <a:t>// Skip parallel </a:t>
            </a:r>
            <a:r>
              <a:rPr lang="en-US" dirty="0" smtClean="0">
                <a:solidFill>
                  <a:srgbClr val="339933"/>
                </a:solidFill>
              </a:rPr>
              <a:t>edges</a:t>
            </a:r>
          </a:p>
          <a:p>
            <a:endParaRPr lang="en-US" dirty="0">
              <a:solidFill>
                <a:srgbClr val="339933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    Vector3</a:t>
            </a:r>
            <a:r>
              <a:rPr lang="en-US" dirty="0" smtClean="0"/>
              <a:t> normal =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NormalizedCross</a:t>
            </a:r>
            <a:r>
              <a:rPr lang="en-US" dirty="0" smtClean="0"/>
              <a:t>( </a:t>
            </a:r>
            <a:r>
              <a:rPr lang="en-US" dirty="0" err="1" smtClean="0"/>
              <a:t>edgeA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edgeB</a:t>
            </a:r>
            <a:r>
              <a:rPr lang="en-US" dirty="0"/>
              <a:t> );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 (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Dot</a:t>
            </a:r>
            <a:r>
              <a:rPr lang="en-US" dirty="0" smtClean="0"/>
              <a:t>( normal</a:t>
            </a:r>
            <a:r>
              <a:rPr lang="en-US" dirty="0"/>
              <a:t>, </a:t>
            </a:r>
            <a:r>
              <a:rPr lang="en-US" dirty="0" err="1"/>
              <a:t>pointA</a:t>
            </a:r>
            <a:r>
              <a:rPr lang="en-US" dirty="0"/>
              <a:t> - </a:t>
            </a:r>
            <a:r>
              <a:rPr lang="en-US" dirty="0" err="1" smtClean="0"/>
              <a:t>pPolyA</a:t>
            </a:r>
            <a:r>
              <a:rPr lang="en-US" dirty="0" smtClean="0"/>
              <a:t>-&gt;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Centroid</a:t>
            </a:r>
            <a:r>
              <a:rPr lang="en-US" dirty="0" smtClean="0"/>
              <a:t>() ); </a:t>
            </a:r>
          </a:p>
          <a:p>
            <a:r>
              <a:rPr lang="en-US" dirty="0"/>
              <a:t> </a:t>
            </a:r>
            <a:r>
              <a:rPr lang="en-US" dirty="0" smtClean="0"/>
              <a:t>       normal = -normal; </a:t>
            </a:r>
            <a:r>
              <a:rPr lang="en-US" dirty="0">
                <a:solidFill>
                  <a:srgbClr val="339933"/>
                </a:solidFill>
              </a:rPr>
              <a:t>// </a:t>
            </a:r>
            <a:r>
              <a:rPr lang="en-US" dirty="0" smtClean="0">
                <a:solidFill>
                  <a:srgbClr val="339933"/>
                </a:solidFill>
              </a:rPr>
              <a:t>Assure normal points from A -&gt; B</a:t>
            </a:r>
            <a:endParaRPr lang="en-US" dirty="0" smtClean="0"/>
          </a:p>
          <a:p>
            <a:r>
              <a:rPr lang="en-US" dirty="0" smtClean="0">
                <a:solidFill>
                  <a:srgbClr val="339933"/>
                </a:solidFill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Dot</a:t>
            </a:r>
            <a:r>
              <a:rPr lang="en-US" dirty="0" smtClean="0"/>
              <a:t>( normal, </a:t>
            </a:r>
            <a:r>
              <a:rPr lang="en-US" dirty="0" err="1"/>
              <a:t>pointB</a:t>
            </a:r>
            <a:r>
              <a:rPr lang="en-US" dirty="0"/>
              <a:t> – </a:t>
            </a:r>
            <a:r>
              <a:rPr lang="en-US" dirty="0" err="1"/>
              <a:t>pointA</a:t>
            </a:r>
            <a:r>
              <a:rPr lang="en-US" dirty="0"/>
              <a:t> );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339933"/>
                </a:solidFill>
              </a:rPr>
              <a:t>// </a:t>
            </a:r>
            <a:r>
              <a:rPr lang="en-US" dirty="0" smtClean="0">
                <a:solidFill>
                  <a:srgbClr val="339933"/>
                </a:solidFill>
              </a:rPr>
              <a:t>No need to compute support points: O(1)</a:t>
            </a:r>
            <a:endParaRPr lang="en-US" dirty="0"/>
          </a:p>
          <a:p>
            <a:r>
              <a:rPr lang="en-US" dirty="0" smtClean="0"/>
              <a:t>};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65571"/>
          </a:xfrm>
        </p:spPr>
        <p:txBody>
          <a:bodyPr>
            <a:normAutofit/>
          </a:bodyPr>
          <a:lstStyle/>
          <a:p>
            <a:r>
              <a:rPr lang="en-US" dirty="0" smtClean="0"/>
              <a:t>Overlap Test (3D)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15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120015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bool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Overlap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0000FF"/>
                </a:solidFill>
              </a:rPr>
              <a:t>Polyhedron</a:t>
            </a:r>
            <a:r>
              <a:rPr lang="en-US" dirty="0"/>
              <a:t>* </a:t>
            </a:r>
            <a:r>
              <a:rPr lang="en-US" dirty="0" err="1"/>
              <a:t>pPolyA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Polyhedron</a:t>
            </a:r>
            <a:r>
              <a:rPr lang="en-US" dirty="0"/>
              <a:t>* </a:t>
            </a:r>
            <a:r>
              <a:rPr lang="en-US" dirty="0" err="1"/>
              <a:t>pPolyB</a:t>
            </a:r>
            <a:r>
              <a:rPr lang="en-US" dirty="0"/>
              <a:t> 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 smtClean="0">
                <a:solidFill>
                  <a:srgbClr val="0000FF"/>
                </a:solidFill>
              </a:rPr>
              <a:t>FaceQuery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faceQueryA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QueryFaceDirections</a:t>
            </a:r>
            <a:r>
              <a:rPr lang="en-US" dirty="0" smtClean="0"/>
              <a:t>( </a:t>
            </a:r>
            <a:r>
              <a:rPr lang="en-US" dirty="0" err="1" smtClean="0"/>
              <a:t>pPolyA</a:t>
            </a:r>
            <a:r>
              <a:rPr lang="en-US" dirty="0"/>
              <a:t>, </a:t>
            </a:r>
            <a:r>
              <a:rPr lang="en-US" dirty="0" err="1"/>
              <a:t>pPolyB</a:t>
            </a:r>
            <a:r>
              <a:rPr lang="en-US" dirty="0"/>
              <a:t> </a:t>
            </a:r>
            <a:r>
              <a:rPr lang="en-US" dirty="0" smtClean="0"/>
              <a:t> ); </a:t>
            </a:r>
            <a:r>
              <a:rPr lang="en-US" dirty="0">
                <a:solidFill>
                  <a:srgbClr val="339933"/>
                </a:solidFill>
              </a:rPr>
              <a:t>// </a:t>
            </a:r>
            <a:r>
              <a:rPr lang="en-US" dirty="0" smtClean="0">
                <a:solidFill>
                  <a:srgbClr val="339933"/>
                </a:solidFill>
              </a:rPr>
              <a:t>Faces A (as 2D)</a:t>
            </a:r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if </a:t>
            </a:r>
            <a:r>
              <a:rPr lang="en-US" dirty="0" smtClean="0"/>
              <a:t>( </a:t>
            </a:r>
            <a:r>
              <a:rPr lang="en-US" dirty="0" err="1" smtClean="0"/>
              <a:t>faceQueryA</a:t>
            </a:r>
            <a:r>
              <a:rPr lang="en-US" dirty="0" smtClean="0"/>
              <a:t> &gt; </a:t>
            </a:r>
            <a:r>
              <a:rPr lang="en-US" dirty="0"/>
              <a:t>0.0f 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00FF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/>
              <a:t>; 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>
                <a:solidFill>
                  <a:srgbClr val="0000FF"/>
                </a:solidFill>
              </a:rPr>
              <a:t>FaceQuery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faceQueryB</a:t>
            </a:r>
            <a:r>
              <a:rPr lang="en-US" dirty="0" smtClean="0"/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QueryFaceDirections</a:t>
            </a:r>
            <a:r>
              <a:rPr lang="en-US" dirty="0" smtClean="0"/>
              <a:t>( </a:t>
            </a:r>
            <a:r>
              <a:rPr lang="en-US" dirty="0" err="1" smtClean="0"/>
              <a:t>pPolyB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pPolyA</a:t>
            </a:r>
            <a:r>
              <a:rPr lang="en-US" dirty="0" smtClean="0"/>
              <a:t> ); </a:t>
            </a:r>
            <a:r>
              <a:rPr lang="en-US" dirty="0">
                <a:solidFill>
                  <a:srgbClr val="339933"/>
                </a:solidFill>
              </a:rPr>
              <a:t>// Faces B (as 2D</a:t>
            </a:r>
            <a:r>
              <a:rPr lang="en-US" dirty="0" smtClean="0">
                <a:solidFill>
                  <a:srgbClr val="339933"/>
                </a:solidFill>
              </a:rPr>
              <a:t>)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    if </a:t>
            </a:r>
            <a:r>
              <a:rPr lang="en-US" dirty="0" smtClean="0"/>
              <a:t>( </a:t>
            </a:r>
            <a:r>
              <a:rPr lang="en-US" dirty="0" err="1" smtClean="0"/>
              <a:t>faceQueryB</a:t>
            </a:r>
            <a:r>
              <a:rPr lang="en-US" dirty="0" smtClean="0"/>
              <a:t> &gt; </a:t>
            </a:r>
            <a:r>
              <a:rPr lang="en-US" dirty="0"/>
              <a:t>0.0f 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00FF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/>
              <a:t>; 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dirty="0" err="1" smtClean="0">
                <a:solidFill>
                  <a:srgbClr val="0000FF"/>
                </a:solidFill>
              </a:rPr>
              <a:t>EdgeQuery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edgeQuery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QueryEdgeDirections</a:t>
            </a:r>
            <a:r>
              <a:rPr lang="en-US" dirty="0" smtClean="0"/>
              <a:t>( </a:t>
            </a:r>
            <a:r>
              <a:rPr lang="en-US" dirty="0" err="1" smtClean="0"/>
              <a:t>pPolyA</a:t>
            </a:r>
            <a:r>
              <a:rPr lang="en-US" dirty="0"/>
              <a:t>, </a:t>
            </a:r>
            <a:r>
              <a:rPr lang="en-US" dirty="0" err="1"/>
              <a:t>pPolyB</a:t>
            </a:r>
            <a:r>
              <a:rPr lang="en-US" dirty="0"/>
              <a:t> ); </a:t>
            </a:r>
            <a:r>
              <a:rPr lang="en-US" dirty="0">
                <a:solidFill>
                  <a:srgbClr val="339933"/>
                </a:solidFill>
              </a:rPr>
              <a:t>// </a:t>
            </a:r>
            <a:r>
              <a:rPr lang="en-US" dirty="0" smtClean="0">
                <a:solidFill>
                  <a:srgbClr val="339933"/>
                </a:solidFill>
              </a:rPr>
              <a:t>Edges </a:t>
            </a:r>
            <a:r>
              <a:rPr lang="en-US" dirty="0">
                <a:solidFill>
                  <a:srgbClr val="339933"/>
                </a:solidFill>
              </a:rPr>
              <a:t>A </a:t>
            </a:r>
            <a:r>
              <a:rPr lang="en-US" dirty="0" smtClean="0">
                <a:solidFill>
                  <a:srgbClr val="339933"/>
                </a:solidFill>
              </a:rPr>
              <a:t>&amp; B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    if </a:t>
            </a:r>
            <a:r>
              <a:rPr lang="en-US" dirty="0" smtClean="0"/>
              <a:t>( </a:t>
            </a:r>
            <a:r>
              <a:rPr lang="en-US" dirty="0" err="1" smtClean="0"/>
              <a:t>edgeQuery</a:t>
            </a:r>
            <a:r>
              <a:rPr lang="en-US" dirty="0" smtClean="0"/>
              <a:t> &gt; </a:t>
            </a:r>
            <a:r>
              <a:rPr lang="en-US" dirty="0"/>
              <a:t>0.0f )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    return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/>
              <a:t>;</a:t>
            </a:r>
          </a:p>
          <a:p>
            <a:r>
              <a:rPr lang="en-US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4272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58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SAT Comparison: </a:t>
            </a:r>
            <a:br>
              <a:rPr lang="en-US" dirty="0" smtClean="0"/>
            </a:br>
            <a:r>
              <a:rPr lang="en-US" dirty="0" smtClean="0"/>
              <a:t>Brute-Force vs. Gauss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277"/>
            <a:ext cx="8229600" cy="33182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Convex hulls of random points on sphere: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4 Vertices: 2x speed-up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8 Vertices: 6x speed-up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16 Vertices: 20x speed-up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32 Vertices: 40x </a:t>
            </a:r>
            <a:r>
              <a:rPr lang="en-US" dirty="0" smtClean="0"/>
              <a:t>speed-up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 extra memory needed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763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Contact (3D)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40" y="1200150"/>
            <a:ext cx="5430520" cy="3394075"/>
          </a:xfrm>
        </p:spPr>
      </p:pic>
      <p:cxnSp>
        <p:nvCxnSpPr>
          <p:cNvPr id="6" name="Straight Connector 5"/>
          <p:cNvCxnSpPr/>
          <p:nvPr/>
        </p:nvCxnSpPr>
        <p:spPr>
          <a:xfrm>
            <a:off x="457200" y="9715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Face Contact (3D) -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339447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Identify axis of minimum penetration using the SAT (this defines the reference face)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Find the most anti-parallel face the on other shape (this defines the incident face)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Clip incident face against side planes of reference face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Keep all vertices below reference face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477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Contact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40" y="1200150"/>
            <a:ext cx="5430520" cy="3394075"/>
          </a:xfrm>
        </p:spPr>
      </p:pic>
      <p:cxnSp>
        <p:nvCxnSpPr>
          <p:cNvPr id="5" name="Straight Connector 4"/>
          <p:cNvCxnSpPr/>
          <p:nvPr/>
        </p:nvCxnSpPr>
        <p:spPr>
          <a:xfrm>
            <a:off x="457200" y="9715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to Valve!</a:t>
            </a:r>
          </a:p>
          <a:p>
            <a:r>
              <a:rPr lang="en-US" dirty="0" smtClean="0"/>
              <a:t>Thanks to Ted, </a:t>
            </a:r>
            <a:r>
              <a:rPr lang="en-US" dirty="0" err="1" smtClean="0"/>
              <a:t>Sergiy</a:t>
            </a:r>
            <a:r>
              <a:rPr lang="en-US" dirty="0" smtClean="0"/>
              <a:t>, Ali, Oliver, Erwin and especially </a:t>
            </a:r>
            <a:r>
              <a:rPr lang="en-US" dirty="0" err="1" smtClean="0"/>
              <a:t>Anoush</a:t>
            </a:r>
            <a:r>
              <a:rPr lang="en-US" dirty="0" smtClean="0"/>
              <a:t> for exhaustive rehearsing!</a:t>
            </a:r>
          </a:p>
          <a:p>
            <a:r>
              <a:rPr lang="en-US" dirty="0" smtClean="0"/>
              <a:t>Special thanks to Erin </a:t>
            </a:r>
            <a:r>
              <a:rPr lang="en-US" dirty="0" err="1" smtClean="0"/>
              <a:t>Catto</a:t>
            </a:r>
            <a:r>
              <a:rPr lang="en-US" dirty="0" smtClean="0"/>
              <a:t> for sharing these ideas on the Bullet forum!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8953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3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Convexity</a:t>
            </a:r>
            <a:endParaRPr lang="en-US" dirty="0"/>
          </a:p>
        </p:txBody>
      </p:sp>
      <p:sp>
        <p:nvSpPr>
          <p:cNvPr id="15" name="Regular Pentagon 14"/>
          <p:cNvSpPr/>
          <p:nvPr/>
        </p:nvSpPr>
        <p:spPr>
          <a:xfrm>
            <a:off x="1981200" y="2038350"/>
            <a:ext cx="1524000" cy="1447800"/>
          </a:xfrm>
          <a:prstGeom prst="pent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/>
        </p:nvSpPr>
        <p:spPr>
          <a:xfrm>
            <a:off x="6019800" y="2038350"/>
            <a:ext cx="1447800" cy="1447800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6553200" y="2266950"/>
            <a:ext cx="685800" cy="685800"/>
          </a:xfrm>
          <a:prstGeom prst="line">
            <a:avLst/>
          </a:prstGeom>
          <a:ln w="15875" cap="rnd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371600" y="1657350"/>
            <a:ext cx="190500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743700" y="1428750"/>
            <a:ext cx="3464" cy="243840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133600" y="2114550"/>
            <a:ext cx="1905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66213" y="2419350"/>
            <a:ext cx="2597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438400" y="2647950"/>
            <a:ext cx="609600" cy="381000"/>
          </a:xfrm>
          <a:prstGeom prst="line">
            <a:avLst/>
          </a:prstGeom>
          <a:ln w="12700" cap="rnd">
            <a:solidFill>
              <a:srgbClr val="C00000"/>
            </a:solidFill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" y="1065839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53733" y="3841238"/>
            <a:ext cx="86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7259" y="384123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2163313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58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1"/>
            <a:ext cx="8229600" cy="36575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Ericson: “Real-Time Collision Detection”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G. v. d. Bergen: “Collision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Detection in Interactive 3D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Environments”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S.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Migdalsky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“SAT in Narrow Phase and Contact Manifold Construction”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(in Game Physics Pearls)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Y.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Choi: “Collision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Detection of Convex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Polyhedra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Based on Duality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Transformation”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Minkowski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Sum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Gauss Map)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S.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Iserloh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“Reframing the Problem” (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Minkowski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Sum)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G. Rhodes: “Computational Geometry” (Half-Edge Mesh)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M. McGuire: “The Half-Edge Data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tructure” (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FlipCode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E.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Catto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“Contact Manifolds” (GDC 2007)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8953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Overlap between Spheres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09800" y="3867150"/>
                <a:ext cx="4953000" cy="619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d</a:t>
                </a:r>
                <a:r>
                  <a:rPr lang="en-US" dirty="0" smtClean="0"/>
                  <a:t> =|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| -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(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)⇒</m:t>
                    </m:r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&gt;0, 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𝑠𝑒𝑝𝑎𝑟𝑎𝑡𝑒𝑑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≤0, 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𝑜𝑣𝑒𝑟𝑙𝑎𝑝𝑝𝑖𝑛𝑔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867150"/>
                <a:ext cx="4953000" cy="619080"/>
              </a:xfrm>
              <a:prstGeom prst="rect">
                <a:avLst/>
              </a:prstGeom>
              <a:blipFill rotWithShape="1">
                <a:blip r:embed="rId3"/>
                <a:stretch>
                  <a:fillRect l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2667000" y="2343150"/>
            <a:ext cx="1219200" cy="1143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85946" y="1771650"/>
            <a:ext cx="1538654" cy="1409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7" idx="6"/>
          </p:cNvCxnSpPr>
          <p:nvPr/>
        </p:nvCxnSpPr>
        <p:spPr>
          <a:xfrm flipV="1">
            <a:off x="3322320" y="2476506"/>
            <a:ext cx="2232953" cy="43814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230880" y="286893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09553" y="24307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065839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3873" y="250721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873" y="2507218"/>
                <a:ext cx="4651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49873" y="205001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873" y="205001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stCxn id="7" idx="4"/>
          </p:cNvCxnSpPr>
          <p:nvPr/>
        </p:nvCxnSpPr>
        <p:spPr>
          <a:xfrm flipV="1">
            <a:off x="3276600" y="2914650"/>
            <a:ext cx="0" cy="5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8" idx="4"/>
            <a:endCxn id="8" idx="4"/>
          </p:cNvCxnSpPr>
          <p:nvPr/>
        </p:nvCxnSpPr>
        <p:spPr>
          <a:xfrm>
            <a:off x="5555273" y="2522220"/>
            <a:ext cx="0" cy="6591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200400" y="3028950"/>
                <a:ext cx="423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028950"/>
                <a:ext cx="42319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00743" y="2659457"/>
                <a:ext cx="428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43" y="2659457"/>
                <a:ext cx="42851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0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343400" y="3181350"/>
            <a:ext cx="838200" cy="762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Separating Axis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1065839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14456" y="1328970"/>
            <a:ext cx="838200" cy="76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61410" y="1328970"/>
            <a:ext cx="8382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81400" y="3181350"/>
            <a:ext cx="838200" cy="762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362200" y="2343150"/>
            <a:ext cx="3962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86000" y="4324350"/>
            <a:ext cx="3962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14456" y="2114550"/>
            <a:ext cx="0" cy="45720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52656" y="2114550"/>
            <a:ext cx="0" cy="45720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861410" y="2114550"/>
            <a:ext cx="0" cy="457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99610" y="2114550"/>
            <a:ext cx="0" cy="457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095750"/>
            <a:ext cx="0" cy="45720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19600" y="4095750"/>
            <a:ext cx="0" cy="45720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269331" y="4095750"/>
            <a:ext cx="0" cy="457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105400" y="4095750"/>
            <a:ext cx="0" cy="457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43200" y="261568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90154" y="261605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B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28354" y="2615684"/>
            <a:ext cx="7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B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81400" y="2616056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0" y="114430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17107" y="114430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Minkowski</a:t>
            </a:r>
            <a:r>
              <a:rPr lang="en-US" dirty="0" smtClean="0"/>
              <a:t> Difference between two Spheres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62200" y="1684782"/>
            <a:ext cx="1097280" cy="1097280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630680" y="2297430"/>
            <a:ext cx="1645920" cy="164592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080" y="1733550"/>
            <a:ext cx="2560320" cy="2560320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928872" y="2800350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60720" y="2293858"/>
            <a:ext cx="1463040" cy="146304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2001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3187" y="2317764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Sphere 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54480" y="1643632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Sphere 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165735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-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Minkowski</a:t>
            </a:r>
            <a:r>
              <a:rPr lang="en-US" dirty="0" smtClean="0"/>
              <a:t> Difference between two Spheres (2)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7213" y="1633968"/>
            <a:ext cx="1097280" cy="1097280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55693" y="2246616"/>
            <a:ext cx="1645920" cy="164592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37093" y="1657350"/>
            <a:ext cx="2560320" cy="2560320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853885" y="2571750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85733" y="2217658"/>
            <a:ext cx="1463040" cy="146304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20015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226695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9493" y="15928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19053" y="158115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- 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46293" y="2419350"/>
            <a:ext cx="92046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24000" y="3408486"/>
            <a:ext cx="0" cy="3810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4000" y="3790950"/>
            <a:ext cx="3810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934200" y="1885950"/>
            <a:ext cx="0" cy="3810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34200" y="2266950"/>
            <a:ext cx="3810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3706" y="36502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20500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20799" y="23548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2688" y="4259818"/>
            <a:ext cx="789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If </a:t>
            </a:r>
            <a:r>
              <a:rPr lang="en-US" b="1" dirty="0"/>
              <a:t>two convex shapes overlap </a:t>
            </a:r>
            <a:r>
              <a:rPr lang="en-US" b="1" dirty="0" smtClean="0"/>
              <a:t>the </a:t>
            </a:r>
            <a:r>
              <a:rPr lang="en-US" b="1" dirty="0" err="1"/>
              <a:t>Minkowski</a:t>
            </a:r>
            <a:r>
              <a:rPr lang="en-US" b="1" dirty="0"/>
              <a:t> difference </a:t>
            </a:r>
            <a:r>
              <a:rPr lang="en-US" b="1" dirty="0" smtClean="0"/>
              <a:t>must contain </a:t>
            </a:r>
            <a:r>
              <a:rPr lang="en-US" b="1" dirty="0"/>
              <a:t>the </a:t>
            </a:r>
            <a:r>
              <a:rPr lang="en-US" b="1" dirty="0" smtClean="0"/>
              <a:t>origin!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36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4079</TotalTime>
  <Words>4545</Words>
  <Application>Microsoft Office PowerPoint</Application>
  <PresentationFormat>On-screen Show (16:9)</PresentationFormat>
  <Paragraphs>543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The Separating Axis Test between Convex Polyhedra</vt:lpstr>
      <vt:lpstr>Collision Detection between Convex Polyhedra</vt:lpstr>
      <vt:lpstr>Talk Outline</vt:lpstr>
      <vt:lpstr>Examples of Convex Polyhedra</vt:lpstr>
      <vt:lpstr>Convexity</vt:lpstr>
      <vt:lpstr>Overlap between Spheres</vt:lpstr>
      <vt:lpstr>The Separating Axis</vt:lpstr>
      <vt:lpstr>Minkowski Difference between two Spheres</vt:lpstr>
      <vt:lpstr>Minkowski Difference between two Spheres (2)</vt:lpstr>
      <vt:lpstr>Overlap between Point and Sphere</vt:lpstr>
      <vt:lpstr>Overlap between Convex Polygons (2D) </vt:lpstr>
      <vt:lpstr>Minkowski Difference between Convex Polygons (2D)</vt:lpstr>
      <vt:lpstr>Point inside Convex Polygon</vt:lpstr>
      <vt:lpstr>Face Normals of Minkowski Difference define possible Separating Axes</vt:lpstr>
      <vt:lpstr>Finding support points</vt:lpstr>
      <vt:lpstr>SAT: Support Function (2D)</vt:lpstr>
      <vt:lpstr>Testing a Separating Axis (2D)</vt:lpstr>
      <vt:lpstr>SAT: Face Directions (2D)</vt:lpstr>
      <vt:lpstr>Example 1: Overlap Test (2D)</vt:lpstr>
      <vt:lpstr>Overlap between two Convex Polyhedra (3D)</vt:lpstr>
      <vt:lpstr>Minkowski Difference between two Convex Polyhedra (3D)</vt:lpstr>
      <vt:lpstr>Minkowski Difference: Faces (3D)</vt:lpstr>
      <vt:lpstr>Separating Axes between Convex Polyhedra (3D)</vt:lpstr>
      <vt:lpstr>Brute-Force Separating Axis Test (3D)</vt:lpstr>
      <vt:lpstr>Optimizing Edge Tests (3D)</vt:lpstr>
      <vt:lpstr>The Gauss Map of a Convex Polyhedron </vt:lpstr>
      <vt:lpstr>Edges and Arcs</vt:lpstr>
      <vt:lpstr>Example Gauss Maps</vt:lpstr>
      <vt:lpstr>Overlaying Gauss Maps</vt:lpstr>
      <vt:lpstr>Overlap Test</vt:lpstr>
      <vt:lpstr>Hemisphere Test</vt:lpstr>
      <vt:lpstr>Final Overlap Test: Formulas</vt:lpstr>
      <vt:lpstr>Optimizing Plane Tests</vt:lpstr>
      <vt:lpstr>Pseudo Code: Edge Pruning</vt:lpstr>
      <vt:lpstr>Avoiding Cross Products</vt:lpstr>
      <vt:lpstr>Double Sided Triangle</vt:lpstr>
      <vt:lpstr>Triangle Gauss Map</vt:lpstr>
      <vt:lpstr>Optimized Edge-Edge Distance</vt:lpstr>
      <vt:lpstr>Consistent Normal Orientation</vt:lpstr>
      <vt:lpstr>Half-Edge Mesh</vt:lpstr>
      <vt:lpstr>SAT: Edge Directions (3D)</vt:lpstr>
      <vt:lpstr>SAT: Edge Pruning (3D)</vt:lpstr>
      <vt:lpstr>SAT: Edge-Edge Distance (3D)</vt:lpstr>
      <vt:lpstr>Overlap Test (3D)</vt:lpstr>
      <vt:lpstr>SAT Comparison:  Brute-Force vs. Gauss Map</vt:lpstr>
      <vt:lpstr>Face Contact (3D)</vt:lpstr>
      <vt:lpstr>Face Contact (3D) - Overview</vt:lpstr>
      <vt:lpstr>Edge Contact</vt:lpstr>
      <vt:lpstr>Thanks!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</dc:creator>
  <cp:lastModifiedBy>Dirk</cp:lastModifiedBy>
  <cp:revision>296</cp:revision>
  <dcterms:created xsi:type="dcterms:W3CDTF">2013-01-04T17:23:45Z</dcterms:created>
  <dcterms:modified xsi:type="dcterms:W3CDTF">2013-04-05T00:23:54Z</dcterms:modified>
</cp:coreProperties>
</file>