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42"/>
  </p:notesMasterIdLst>
  <p:sldIdLst>
    <p:sldId id="256" r:id="rId2"/>
    <p:sldId id="257" r:id="rId3"/>
    <p:sldId id="259" r:id="rId4"/>
    <p:sldId id="260" r:id="rId5"/>
    <p:sldId id="261" r:id="rId6"/>
    <p:sldId id="262" r:id="rId7"/>
    <p:sldId id="263" r:id="rId8"/>
    <p:sldId id="264" r:id="rId9"/>
    <p:sldId id="285" r:id="rId10"/>
    <p:sldId id="286" r:id="rId11"/>
    <p:sldId id="287" r:id="rId12"/>
    <p:sldId id="279" r:id="rId13"/>
    <p:sldId id="280" r:id="rId14"/>
    <p:sldId id="282" r:id="rId15"/>
    <p:sldId id="284" r:id="rId16"/>
    <p:sldId id="283" r:id="rId17"/>
    <p:sldId id="281" r:id="rId18"/>
    <p:sldId id="289" r:id="rId19"/>
    <p:sldId id="298" r:id="rId20"/>
    <p:sldId id="290" r:id="rId21"/>
    <p:sldId id="302" r:id="rId22"/>
    <p:sldId id="265" r:id="rId23"/>
    <p:sldId id="266" r:id="rId24"/>
    <p:sldId id="269" r:id="rId25"/>
    <p:sldId id="268" r:id="rId26"/>
    <p:sldId id="270" r:id="rId27"/>
    <p:sldId id="271" r:id="rId28"/>
    <p:sldId id="288" r:id="rId29"/>
    <p:sldId id="296" r:id="rId30"/>
    <p:sldId id="297" r:id="rId31"/>
    <p:sldId id="295" r:id="rId32"/>
    <p:sldId id="294" r:id="rId33"/>
    <p:sldId id="291" r:id="rId34"/>
    <p:sldId id="299" r:id="rId35"/>
    <p:sldId id="300" r:id="rId36"/>
    <p:sldId id="301" r:id="rId37"/>
    <p:sldId id="304" r:id="rId38"/>
    <p:sldId id="305" r:id="rId39"/>
    <p:sldId id="278" r:id="rId40"/>
    <p:sldId id="293" r:id="rId41"/>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Microsoft YaHei"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Microsoft YaHei"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Microsoft YaHei"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Microsoft YaHei"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Microsoft YaHei" charset="0"/>
      </a:defRPr>
    </a:lvl5pPr>
    <a:lvl6pPr marL="2286000" algn="l" defTabSz="457200" rtl="0" eaLnBrk="1" latinLnBrk="0" hangingPunct="1">
      <a:defRPr kern="1200">
        <a:solidFill>
          <a:schemeClr val="bg1"/>
        </a:solidFill>
        <a:latin typeface="Arial" charset="0"/>
        <a:ea typeface="ＭＳ Ｐゴシック" charset="0"/>
        <a:cs typeface="Microsoft YaHei" charset="0"/>
      </a:defRPr>
    </a:lvl6pPr>
    <a:lvl7pPr marL="2743200" algn="l" defTabSz="457200" rtl="0" eaLnBrk="1" latinLnBrk="0" hangingPunct="1">
      <a:defRPr kern="1200">
        <a:solidFill>
          <a:schemeClr val="bg1"/>
        </a:solidFill>
        <a:latin typeface="Arial" charset="0"/>
        <a:ea typeface="ＭＳ Ｐゴシック" charset="0"/>
        <a:cs typeface="Microsoft YaHei" charset="0"/>
      </a:defRPr>
    </a:lvl7pPr>
    <a:lvl8pPr marL="3200400" algn="l" defTabSz="457200" rtl="0" eaLnBrk="1" latinLnBrk="0" hangingPunct="1">
      <a:defRPr kern="1200">
        <a:solidFill>
          <a:schemeClr val="bg1"/>
        </a:solidFill>
        <a:latin typeface="Arial" charset="0"/>
        <a:ea typeface="ＭＳ Ｐゴシック" charset="0"/>
        <a:cs typeface="Microsoft YaHei" charset="0"/>
      </a:defRPr>
    </a:lvl8pPr>
    <a:lvl9pPr marL="3657600" algn="l" defTabSz="457200" rtl="0" eaLnBrk="1" latinLnBrk="0" hangingPunct="1">
      <a:defRPr kern="1200">
        <a:solidFill>
          <a:schemeClr val="bg1"/>
        </a:solidFill>
        <a:latin typeface="Arial" charset="0"/>
        <a:ea typeface="ＭＳ Ｐゴシック" charset="0"/>
        <a:cs typeface="Microsoft YaHei"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56" autoAdjust="0"/>
  </p:normalViewPr>
  <p:slideViewPr>
    <p:cSldViewPr>
      <p:cViewPr varScale="1">
        <p:scale>
          <a:sx n="77" d="100"/>
          <a:sy n="77" d="100"/>
        </p:scale>
        <p:origin x="-2328"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6" name="Rectangle 4"/>
          <p:cNvSpPr>
            <a:spLocks noGrp="1" noRot="1" noChangeAspect="1" noChangeArrowheads="1"/>
          </p:cNvSpPr>
          <p:nvPr>
            <p:ph type="sldImg"/>
          </p:nvPr>
        </p:nvSpPr>
        <p:spPr bwMode="auto">
          <a:xfrm>
            <a:off x="1138238" y="763588"/>
            <a:ext cx="5489575" cy="376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3077" name="Rectangle 5"/>
          <p:cNvSpPr>
            <a:spLocks noGrp="1" noChangeArrowheads="1"/>
          </p:cNvSpPr>
          <p:nvPr>
            <p:ph type="body"/>
          </p:nvPr>
        </p:nvSpPr>
        <p:spPr bwMode="auto">
          <a:xfrm>
            <a:off x="777875" y="4776788"/>
            <a:ext cx="6211888"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en-US"/>
          </a:p>
        </p:txBody>
      </p:sp>
      <p:sp>
        <p:nvSpPr>
          <p:cNvPr id="3078" name="Rectangle 6"/>
          <p:cNvSpPr>
            <a:spLocks noGrp="1" noChangeArrowheads="1"/>
          </p:cNvSpPr>
          <p:nvPr>
            <p:ph type="hdr"/>
          </p:nvPr>
        </p:nvSpPr>
        <p:spPr bwMode="auto">
          <a:xfrm>
            <a:off x="0" y="0"/>
            <a:ext cx="3367088"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95000"/>
              </a:lnSpc>
              <a:buClrTx/>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Segoe UI" charset="0"/>
              </a:defRPr>
            </a:lvl1pPr>
          </a:lstStyle>
          <a:p>
            <a:endParaRPr lang="en-US"/>
          </a:p>
        </p:txBody>
      </p:sp>
      <p:sp>
        <p:nvSpPr>
          <p:cNvPr id="3079" name="Rectangle 7"/>
          <p:cNvSpPr>
            <a:spLocks noGrp="1" noChangeArrowheads="1"/>
          </p:cNvSpPr>
          <p:nvPr>
            <p:ph type="dt"/>
          </p:nvPr>
        </p:nvSpPr>
        <p:spPr bwMode="auto">
          <a:xfrm>
            <a:off x="4398963" y="0"/>
            <a:ext cx="3367087"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95000"/>
              </a:lnSpc>
              <a:buClrTx/>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Segoe UI" charset="0"/>
              </a:defRPr>
            </a:lvl1pPr>
          </a:lstStyle>
          <a:p>
            <a:endParaRPr lang="en-US"/>
          </a:p>
        </p:txBody>
      </p:sp>
      <p:sp>
        <p:nvSpPr>
          <p:cNvPr id="3080" name="Rectangle 8"/>
          <p:cNvSpPr>
            <a:spLocks noGrp="1" noChangeArrowheads="1"/>
          </p:cNvSpPr>
          <p:nvPr>
            <p:ph type="ftr"/>
          </p:nvPr>
        </p:nvSpPr>
        <p:spPr bwMode="auto">
          <a:xfrm>
            <a:off x="0" y="9555163"/>
            <a:ext cx="3367088"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95000"/>
              </a:lnSpc>
              <a:buClrTx/>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Segoe UI" charset="0"/>
              </a:defRPr>
            </a:lvl1pPr>
          </a:lstStyle>
          <a:p>
            <a:endParaRPr lang="en-US"/>
          </a:p>
        </p:txBody>
      </p:sp>
      <p:sp>
        <p:nvSpPr>
          <p:cNvPr id="3081" name="Rectangle 9"/>
          <p:cNvSpPr>
            <a:spLocks noGrp="1" noChangeArrowheads="1"/>
          </p:cNvSpPr>
          <p:nvPr>
            <p:ph type="sldNum"/>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95000"/>
              </a:lnSpc>
              <a:buClrTx/>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Segoe UI" charset="0"/>
              </a:defRPr>
            </a:lvl1pPr>
          </a:lstStyle>
          <a:p>
            <a:fld id="{F2AE8FC0-1939-944B-869D-FD1E618E5986}" type="slidenum">
              <a:rPr lang="en-US"/>
              <a:pPr/>
              <a:t>‹#›</a:t>
            </a:fld>
            <a:endParaRPr lang="en-US"/>
          </a:p>
        </p:txBody>
      </p:sp>
    </p:spTree>
    <p:extLst>
      <p:ext uri="{BB962C8B-B14F-4D97-AF65-F5344CB8AC3E}">
        <p14:creationId xmlns:p14="http://schemas.microsoft.com/office/powerpoint/2010/main" val="386835355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www.jejik.com/articles/2007/02/a_simple_unix_linux_daemon_in_python/"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1E8AEBF6-4E23-D748-8D16-B59CD9C300E1}" type="slidenum">
              <a:rPr lang="en-US"/>
              <a:pPr/>
              <a:t>1</a:t>
            </a:fld>
            <a:endParaRPr lang="en-US"/>
          </a:p>
        </p:txBody>
      </p:sp>
      <p:sp>
        <p:nvSpPr>
          <p:cNvPr id="27649"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7650"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dirty="0" smtClean="0"/>
              <a:t>Why you ask because I wanted to build my own</a:t>
            </a:r>
            <a:r>
              <a:rPr lang="en-US" baseline="0" dirty="0" smtClean="0"/>
              <a:t> bot net</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r>
              <a:rPr lang="en-US" dirty="0" smtClean="0"/>
              <a:t>So once you have</a:t>
            </a:r>
            <a:r>
              <a:rPr lang="en-US" baseline="0" dirty="0" smtClean="0"/>
              <a:t> your sockets setup you connect to a IRC server</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11</a:t>
            </a:fld>
            <a:endParaRPr lang="en-US"/>
          </a:p>
        </p:txBody>
      </p:sp>
    </p:spTree>
    <p:extLst>
      <p:ext uri="{BB962C8B-B14F-4D97-AF65-F5344CB8AC3E}">
        <p14:creationId xmlns:p14="http://schemas.microsoft.com/office/powerpoint/2010/main" val="1253784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13</a:t>
            </a:fld>
            <a:endParaRPr lang="en-US"/>
          </a:p>
        </p:txBody>
      </p:sp>
    </p:spTree>
    <p:extLst>
      <p:ext uri="{BB962C8B-B14F-4D97-AF65-F5344CB8AC3E}">
        <p14:creationId xmlns:p14="http://schemas.microsoft.com/office/powerpoint/2010/main" val="1211778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r>
              <a:rPr lang="en-US" dirty="0" err="1" smtClean="0"/>
              <a:t>Params</a:t>
            </a:r>
            <a:r>
              <a:rPr lang="en-US" dirty="0" smtClean="0"/>
              <a:t> are extra</a:t>
            </a:r>
            <a:r>
              <a:rPr lang="en-US" baseline="0" dirty="0" smtClean="0"/>
              <a:t> parameters for the command parameter. So </a:t>
            </a:r>
            <a:r>
              <a:rPr lang="en-US" baseline="0" dirty="0" err="1" smtClean="0"/>
              <a:t>params</a:t>
            </a:r>
            <a:r>
              <a:rPr lang="en-US" baseline="0" dirty="0" smtClean="0"/>
              <a:t> is a parameter of parameter</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16</a:t>
            </a:fld>
            <a:endParaRPr lang="en-US"/>
          </a:p>
        </p:txBody>
      </p:sp>
    </p:spTree>
    <p:extLst>
      <p:ext uri="{BB962C8B-B14F-4D97-AF65-F5344CB8AC3E}">
        <p14:creationId xmlns:p14="http://schemas.microsoft.com/office/powerpoint/2010/main" val="1392744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r>
              <a:rPr lang="en-US" dirty="0" smtClean="0"/>
              <a:t>The trail command contains the exact message</a:t>
            </a:r>
            <a:r>
              <a:rPr lang="en-US" baseline="0" dirty="0" smtClean="0"/>
              <a:t> or text send by an IRC client</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17</a:t>
            </a:fld>
            <a:endParaRPr lang="en-US"/>
          </a:p>
        </p:txBody>
      </p:sp>
    </p:spTree>
    <p:extLst>
      <p:ext uri="{BB962C8B-B14F-4D97-AF65-F5344CB8AC3E}">
        <p14:creationId xmlns:p14="http://schemas.microsoft.com/office/powerpoint/2010/main" val="189879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r>
              <a:rPr lang="en-US" dirty="0" err="1" smtClean="0"/>
              <a:t>matchObj.group</a:t>
            </a:r>
            <a:r>
              <a:rPr lang="en-US" dirty="0" smtClean="0"/>
              <a:t>() :  :</a:t>
            </a:r>
            <a:r>
              <a:rPr lang="en-US" dirty="0" err="1" smtClean="0"/>
              <a:t>wright.freenode.net</a:t>
            </a:r>
            <a:r>
              <a:rPr lang="en-US" dirty="0" smtClean="0"/>
              <a:t> 255 NemusBot2 :I have 3666 clients and 1 servers</a:t>
            </a:r>
          </a:p>
          <a:p>
            <a:r>
              <a:rPr lang="en-US" dirty="0" err="1" smtClean="0"/>
              <a:t>matchObj.group</a:t>
            </a:r>
            <a:r>
              <a:rPr lang="en-US" dirty="0" smtClean="0"/>
              <a:t>(1):  :</a:t>
            </a:r>
            <a:r>
              <a:rPr lang="en-US" dirty="0" err="1" smtClean="0"/>
              <a:t>wright.freenode.net</a:t>
            </a:r>
            <a:r>
              <a:rPr lang="en-US" dirty="0" smtClean="0"/>
              <a:t> </a:t>
            </a:r>
          </a:p>
          <a:p>
            <a:r>
              <a:rPr lang="en-US" dirty="0" err="1" smtClean="0"/>
              <a:t>matchObj.group</a:t>
            </a:r>
            <a:r>
              <a:rPr lang="en-US" dirty="0" smtClean="0"/>
              <a:t>(2):  </a:t>
            </a:r>
            <a:r>
              <a:rPr lang="en-US" dirty="0" err="1" smtClean="0"/>
              <a:t>wright.freenode.net</a:t>
            </a:r>
            <a:endParaRPr lang="en-US" dirty="0" smtClean="0"/>
          </a:p>
          <a:p>
            <a:r>
              <a:rPr lang="en-US" dirty="0" err="1" smtClean="0"/>
              <a:t>matchObj.group</a:t>
            </a:r>
            <a:r>
              <a:rPr lang="en-US" dirty="0" smtClean="0"/>
              <a:t>(3):  255</a:t>
            </a:r>
          </a:p>
          <a:p>
            <a:r>
              <a:rPr lang="en-US" dirty="0" err="1" smtClean="0"/>
              <a:t>matchObj.group</a:t>
            </a:r>
            <a:r>
              <a:rPr lang="en-US" dirty="0" smtClean="0"/>
              <a:t>(4):   NemusBot2</a:t>
            </a:r>
          </a:p>
          <a:p>
            <a:r>
              <a:rPr lang="en-US" dirty="0" err="1" smtClean="0"/>
              <a:t>matchObj.group</a:t>
            </a:r>
            <a:r>
              <a:rPr lang="en-US" dirty="0" smtClean="0"/>
              <a:t>(5):  NemusBot2</a:t>
            </a:r>
          </a:p>
          <a:p>
            <a:r>
              <a:rPr lang="en-US" dirty="0" err="1" smtClean="0"/>
              <a:t>matchObj.group</a:t>
            </a:r>
            <a:r>
              <a:rPr lang="en-US" dirty="0" smtClean="0"/>
              <a:t>(6):   :I have 3666 clients and 1 servers</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18</a:t>
            </a:fld>
            <a:endParaRPr lang="en-US"/>
          </a:p>
        </p:txBody>
      </p:sp>
    </p:spTree>
    <p:extLst>
      <p:ext uri="{BB962C8B-B14F-4D97-AF65-F5344CB8AC3E}">
        <p14:creationId xmlns:p14="http://schemas.microsoft.com/office/powerpoint/2010/main" val="242096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r>
              <a:rPr lang="en-US" dirty="0" smtClean="0"/>
              <a:t>Might be faster than </a:t>
            </a:r>
            <a:r>
              <a:rPr lang="en-US" dirty="0" err="1" smtClean="0"/>
              <a:t>REGEXcs</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19</a:t>
            </a:fld>
            <a:endParaRPr lang="en-US"/>
          </a:p>
        </p:txBody>
      </p:sp>
    </p:spTree>
    <p:extLst>
      <p:ext uri="{BB962C8B-B14F-4D97-AF65-F5344CB8AC3E}">
        <p14:creationId xmlns:p14="http://schemas.microsoft.com/office/powerpoint/2010/main" val="4207486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20</a:t>
            </a:fld>
            <a:endParaRPr lang="en-US"/>
          </a:p>
        </p:txBody>
      </p:sp>
    </p:spTree>
    <p:extLst>
      <p:ext uri="{BB962C8B-B14F-4D97-AF65-F5344CB8AC3E}">
        <p14:creationId xmlns:p14="http://schemas.microsoft.com/office/powerpoint/2010/main" val="3127841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9EC45137-E40A-924A-ADB8-D511DAC7FFCD}" type="slidenum">
              <a:rPr lang="en-US"/>
              <a:pPr/>
              <a:t>22</a:t>
            </a:fld>
            <a:endParaRPr lang="en-US"/>
          </a:p>
        </p:txBody>
      </p:sp>
      <p:sp>
        <p:nvSpPr>
          <p:cNvPr id="36865" name="Text Box 1"/>
          <p:cNvSpPr txBox="1">
            <a:spLocks noGrp="1" noRot="1" noChangeAspect="1" noChangeArrowheads="1"/>
          </p:cNvSpPr>
          <p:nvPr>
            <p:ph type="sldImg"/>
          </p:nvPr>
        </p:nvSpPr>
        <p:spPr bwMode="auto">
          <a:xfrm>
            <a:off x="1371600" y="763588"/>
            <a:ext cx="5026025"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bwMode="auto">
          <a:xfrm>
            <a:off x="777875" y="4776788"/>
            <a:ext cx="6215063" cy="4522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F7FA0B2-EDD1-1F41-9D47-28A502C9FAF7}" type="slidenum">
              <a:rPr lang="en-US"/>
              <a:pPr/>
              <a:t>23</a:t>
            </a:fld>
            <a:endParaRPr lang="en-US"/>
          </a:p>
        </p:txBody>
      </p:sp>
      <p:sp>
        <p:nvSpPr>
          <p:cNvPr id="37889" name="Text Box 1"/>
          <p:cNvSpPr txBox="1">
            <a:spLocks noGrp="1" noRot="1" noChangeAspect="1" noChangeArrowheads="1"/>
          </p:cNvSpPr>
          <p:nvPr>
            <p:ph type="sldImg"/>
          </p:nvPr>
        </p:nvSpPr>
        <p:spPr bwMode="auto">
          <a:xfrm>
            <a:off x="1371600" y="763588"/>
            <a:ext cx="5026025"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777875" y="4776788"/>
            <a:ext cx="6215063" cy="4522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A8427A7-A45A-5D4E-8BD8-AB515CACD5A0}" type="slidenum">
              <a:rPr lang="en-US"/>
              <a:pPr/>
              <a:t>24</a:t>
            </a:fld>
            <a:endParaRPr lang="en-US"/>
          </a:p>
        </p:txBody>
      </p:sp>
      <p:sp>
        <p:nvSpPr>
          <p:cNvPr id="40961" name="Text Box 1"/>
          <p:cNvSpPr txBox="1">
            <a:spLocks noGrp="1" noRot="1" noChangeAspect="1" noChangeArrowheads="1"/>
          </p:cNvSpPr>
          <p:nvPr>
            <p:ph type="sldImg"/>
          </p:nvPr>
        </p:nvSpPr>
        <p:spPr bwMode="auto">
          <a:xfrm>
            <a:off x="1371600" y="763588"/>
            <a:ext cx="5026025"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777875" y="4776788"/>
            <a:ext cx="6215063" cy="4522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909E533A-4D2E-C745-A369-1B30A85BB2A2}" type="slidenum">
              <a:rPr lang="en-US"/>
              <a:pPr/>
              <a:t>2</a:t>
            </a:fld>
            <a:endParaRPr lang="en-US"/>
          </a:p>
        </p:txBody>
      </p:sp>
      <p:sp>
        <p:nvSpPr>
          <p:cNvPr id="28673"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dirty="0" smtClean="0"/>
              <a:t>IRC bots that are ready to go out of the box</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099A7B14-F8CD-C744-9776-C7B518AF0BA9}" type="slidenum">
              <a:rPr lang="en-US"/>
              <a:pPr/>
              <a:t>25</a:t>
            </a:fld>
            <a:endParaRPr lang="en-US"/>
          </a:p>
        </p:txBody>
      </p:sp>
      <p:sp>
        <p:nvSpPr>
          <p:cNvPr id="39937" name="Text Box 1"/>
          <p:cNvSpPr txBox="1">
            <a:spLocks noGrp="1" noRot="1" noChangeAspect="1" noChangeArrowheads="1"/>
          </p:cNvSpPr>
          <p:nvPr>
            <p:ph type="sldImg"/>
          </p:nvPr>
        </p:nvSpPr>
        <p:spPr bwMode="auto">
          <a:xfrm>
            <a:off x="1371600" y="763588"/>
            <a:ext cx="5026025"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9938" name="Text Box 2"/>
          <p:cNvSpPr txBox="1">
            <a:spLocks noGrp="1" noChangeArrowheads="1"/>
          </p:cNvSpPr>
          <p:nvPr>
            <p:ph type="body" idx="1"/>
          </p:nvPr>
        </p:nvSpPr>
        <p:spPr bwMode="auto">
          <a:xfrm>
            <a:off x="777875" y="4776788"/>
            <a:ext cx="6215063" cy="4522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9F14632F-40ED-2140-89DF-5C00EEFDB235}" type="slidenum">
              <a:rPr lang="en-US"/>
              <a:pPr/>
              <a:t>26</a:t>
            </a:fld>
            <a:endParaRPr lang="en-US"/>
          </a:p>
        </p:txBody>
      </p:sp>
      <p:sp>
        <p:nvSpPr>
          <p:cNvPr id="41985" name="Text Box 1"/>
          <p:cNvSpPr txBox="1">
            <a:spLocks noGrp="1" noRot="1" noChangeAspect="1" noChangeArrowheads="1"/>
          </p:cNvSpPr>
          <p:nvPr>
            <p:ph type="sldImg"/>
          </p:nvPr>
        </p:nvSpPr>
        <p:spPr bwMode="auto">
          <a:xfrm>
            <a:off x="1371600" y="763588"/>
            <a:ext cx="5026025"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bwMode="auto">
          <a:xfrm>
            <a:off x="777875" y="4776788"/>
            <a:ext cx="6215063" cy="4522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dirty="0" smtClean="0"/>
              <a:t>Once we</a:t>
            </a:r>
            <a:r>
              <a:rPr lang="en-US" baseline="0" dirty="0" smtClean="0"/>
              <a:t> create a successful connection and a running while loop we </a:t>
            </a:r>
            <a:r>
              <a:rPr lang="en-US" baseline="0" dirty="0" err="1" smtClean="0"/>
              <a:t>wlll</a:t>
            </a:r>
            <a:r>
              <a:rPr lang="en-US" baseline="0" dirty="0" smtClean="0"/>
              <a:t> want to fork the IRC bot and run it in the background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43662D22-9CB6-EE49-82F3-1608E2916D7B}" type="slidenum">
              <a:rPr lang="en-US"/>
              <a:pPr/>
              <a:t>27</a:t>
            </a:fld>
            <a:endParaRPr lang="en-US"/>
          </a:p>
        </p:txBody>
      </p:sp>
      <p:sp>
        <p:nvSpPr>
          <p:cNvPr id="43009"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dirty="0" smtClean="0">
                <a:hlinkClick r:id="rId3"/>
              </a:rPr>
              <a:t>http://www.jejik.com/articles/2007/02/a_simple_unix_linux_daemon_in_python/</a:t>
            </a:r>
            <a:endParaRPr lang="en-US" sz="1200" dirty="0" smtClean="0"/>
          </a:p>
          <a:p>
            <a:endParaRPr lang="en-US" dirty="0" smtClean="0"/>
          </a:p>
          <a:p>
            <a:endParaRPr lang="en-US" dirty="0" smtClean="0"/>
          </a:p>
          <a:p>
            <a:r>
              <a:rPr lang="en-US" dirty="0" smtClean="0"/>
              <a:t>Here is an</a:t>
            </a:r>
            <a:r>
              <a:rPr lang="en-US" baseline="0" dirty="0" smtClean="0"/>
              <a:t> example of using the </a:t>
            </a:r>
            <a:r>
              <a:rPr lang="en-US" baseline="0" dirty="0" err="1" smtClean="0"/>
              <a:t>Deamon</a:t>
            </a:r>
            <a:r>
              <a:rPr lang="en-US" baseline="0" dirty="0" smtClean="0"/>
              <a:t> class</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28</a:t>
            </a:fld>
            <a:endParaRPr lang="en-US"/>
          </a:p>
        </p:txBody>
      </p:sp>
    </p:spTree>
    <p:extLst>
      <p:ext uri="{BB962C8B-B14F-4D97-AF65-F5344CB8AC3E}">
        <p14:creationId xmlns:p14="http://schemas.microsoft.com/office/powerpoint/2010/main" val="170547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r>
              <a:rPr lang="en-US" dirty="0" smtClean="0"/>
              <a:t>Because</a:t>
            </a:r>
            <a:r>
              <a:rPr lang="en-US" baseline="0" dirty="0" smtClean="0"/>
              <a:t> people can read and write text faster than </a:t>
            </a:r>
            <a:r>
              <a:rPr lang="en-US" baseline="0" dirty="0" err="1" smtClean="0"/>
              <a:t>espeak</a:t>
            </a:r>
            <a:r>
              <a:rPr lang="en-US" baseline="0" dirty="0" smtClean="0"/>
              <a:t> can speak it we create a buffer for </a:t>
            </a:r>
            <a:r>
              <a:rPr lang="en-US" baseline="0" dirty="0" err="1" smtClean="0"/>
              <a:t>espeak</a:t>
            </a:r>
            <a:r>
              <a:rPr lang="en-US" baseline="0" dirty="0" smtClean="0"/>
              <a:t> using sqlite3.</a:t>
            </a:r>
          </a:p>
          <a:p>
            <a:r>
              <a:rPr lang="en-US" baseline="0" dirty="0" smtClean="0"/>
              <a:t>Process1 runs the IRC bot connection </a:t>
            </a:r>
          </a:p>
          <a:p>
            <a:r>
              <a:rPr lang="en-US" baseline="0" dirty="0" smtClean="0"/>
              <a:t>Process2 runs </a:t>
            </a:r>
            <a:r>
              <a:rPr lang="en-US" baseline="0" dirty="0" err="1" smtClean="0"/>
              <a:t>espeak</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30</a:t>
            </a:fld>
            <a:endParaRPr lang="en-US"/>
          </a:p>
        </p:txBody>
      </p:sp>
    </p:spTree>
    <p:extLst>
      <p:ext uri="{BB962C8B-B14F-4D97-AF65-F5344CB8AC3E}">
        <p14:creationId xmlns:p14="http://schemas.microsoft.com/office/powerpoint/2010/main" val="2218462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r>
              <a:rPr lang="tr-TR" dirty="0" smtClean="0"/>
              <a:t>{</a:t>
            </a:r>
            <a:r>
              <a:rPr lang="tr-TR" dirty="0" err="1" smtClean="0"/>
              <a:t>u'data</a:t>
            </a:r>
            <a:r>
              <a:rPr lang="tr-TR" dirty="0" smtClean="0"/>
              <a:t>': {</a:t>
            </a:r>
            <a:r>
              <a:rPr lang="tr-TR" dirty="0" err="1" smtClean="0"/>
              <a:t>u'sell</a:t>
            </a:r>
            <a:r>
              <a:rPr lang="tr-TR" dirty="0" smtClean="0"/>
              <a:t>': {</a:t>
            </a:r>
            <a:r>
              <a:rPr lang="tr-TR" dirty="0" err="1" smtClean="0"/>
              <a:t>u'value_int</a:t>
            </a:r>
            <a:r>
              <a:rPr lang="tr-TR" dirty="0" smtClean="0"/>
              <a:t>': u'12199998',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u'$122.00', </a:t>
            </a:r>
            <a:r>
              <a:rPr lang="tr-TR" dirty="0" err="1" smtClean="0"/>
              <a:t>u'display</a:t>
            </a:r>
            <a:r>
              <a:rPr lang="tr-TR" dirty="0" smtClean="0"/>
              <a:t>': u'$122.00', </a:t>
            </a:r>
            <a:r>
              <a:rPr lang="tr-TR" dirty="0" err="1" smtClean="0"/>
              <a:t>u'value</a:t>
            </a:r>
            <a:r>
              <a:rPr lang="tr-TR" dirty="0" smtClean="0"/>
              <a:t>': u'121.99998'}, </a:t>
            </a:r>
            <a:r>
              <a:rPr lang="tr-TR" dirty="0" err="1" smtClean="0"/>
              <a:t>u'last_orig</a:t>
            </a:r>
            <a:r>
              <a:rPr lang="tr-TR" dirty="0" smtClean="0"/>
              <a:t>': {</a:t>
            </a:r>
            <a:r>
              <a:rPr lang="tr-TR" dirty="0" err="1" smtClean="0"/>
              <a:t>u'value_int</a:t>
            </a:r>
            <a:r>
              <a:rPr lang="tr-TR" dirty="0" smtClean="0"/>
              <a:t>': u'12155000',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u'$121.55', </a:t>
            </a:r>
            <a:r>
              <a:rPr lang="tr-TR" dirty="0" err="1" smtClean="0"/>
              <a:t>u'display</a:t>
            </a:r>
            <a:r>
              <a:rPr lang="tr-TR" dirty="0" smtClean="0"/>
              <a:t>': u'$121.55', </a:t>
            </a:r>
            <a:r>
              <a:rPr lang="tr-TR" dirty="0" err="1" smtClean="0"/>
              <a:t>u'value</a:t>
            </a:r>
            <a:r>
              <a:rPr lang="tr-TR" dirty="0" smtClean="0"/>
              <a:t>': u'121.55000'}, </a:t>
            </a:r>
            <a:r>
              <a:rPr lang="tr-TR" dirty="0" err="1" smtClean="0"/>
              <a:t>u'now</a:t>
            </a:r>
            <a:r>
              <a:rPr lang="tr-TR" dirty="0" smtClean="0"/>
              <a:t>': u'1366350696238441', </a:t>
            </a:r>
            <a:r>
              <a:rPr lang="tr-TR" dirty="0" err="1" smtClean="0"/>
              <a:t>u'buy</a:t>
            </a:r>
            <a:r>
              <a:rPr lang="tr-TR" dirty="0" smtClean="0"/>
              <a:t>': {</a:t>
            </a:r>
            <a:r>
              <a:rPr lang="tr-TR" dirty="0" err="1" smtClean="0"/>
              <a:t>u'value_int</a:t>
            </a:r>
            <a:r>
              <a:rPr lang="tr-TR" dirty="0" smtClean="0"/>
              <a:t>': u'12155000',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u'$121.55', </a:t>
            </a:r>
            <a:r>
              <a:rPr lang="tr-TR" dirty="0" err="1" smtClean="0"/>
              <a:t>u'display</a:t>
            </a:r>
            <a:r>
              <a:rPr lang="tr-TR" dirty="0" smtClean="0"/>
              <a:t>': u'$121.55', </a:t>
            </a:r>
            <a:r>
              <a:rPr lang="tr-TR" dirty="0" err="1" smtClean="0"/>
              <a:t>u'value</a:t>
            </a:r>
            <a:r>
              <a:rPr lang="tr-TR" dirty="0" smtClean="0"/>
              <a:t>': u'121.55000'}, </a:t>
            </a:r>
            <a:r>
              <a:rPr lang="tr-TR" dirty="0" err="1" smtClean="0"/>
              <a:t>u'last</a:t>
            </a:r>
            <a:r>
              <a:rPr lang="tr-TR" dirty="0" smtClean="0"/>
              <a:t>': {</a:t>
            </a:r>
            <a:r>
              <a:rPr lang="tr-TR" dirty="0" err="1" smtClean="0"/>
              <a:t>u'value_int</a:t>
            </a:r>
            <a:r>
              <a:rPr lang="tr-TR" dirty="0" smtClean="0"/>
              <a:t>': u'12155000',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u'$121.55', </a:t>
            </a:r>
            <a:r>
              <a:rPr lang="tr-TR" dirty="0" err="1" smtClean="0"/>
              <a:t>u'display</a:t>
            </a:r>
            <a:r>
              <a:rPr lang="tr-TR" dirty="0" smtClean="0"/>
              <a:t>': u'$121.55', </a:t>
            </a:r>
            <a:r>
              <a:rPr lang="tr-TR" dirty="0" err="1" smtClean="0"/>
              <a:t>u'value</a:t>
            </a:r>
            <a:r>
              <a:rPr lang="tr-TR" dirty="0" smtClean="0"/>
              <a:t>': u'121.55000'}, </a:t>
            </a:r>
            <a:r>
              <a:rPr lang="tr-TR" dirty="0" err="1" smtClean="0"/>
              <a:t>u'vol</a:t>
            </a:r>
            <a:r>
              <a:rPr lang="tr-TR" dirty="0" smtClean="0"/>
              <a:t>': {</a:t>
            </a:r>
            <a:r>
              <a:rPr lang="tr-TR" dirty="0" err="1" smtClean="0"/>
              <a:t>u'value_int</a:t>
            </a:r>
            <a:r>
              <a:rPr lang="tr-TR" dirty="0" smtClean="0"/>
              <a:t>': u'21934319353298', </a:t>
            </a:r>
            <a:r>
              <a:rPr lang="tr-TR" dirty="0" err="1" smtClean="0"/>
              <a:t>u'currency</a:t>
            </a:r>
            <a:r>
              <a:rPr lang="tr-TR" dirty="0" smtClean="0"/>
              <a:t>': </a:t>
            </a:r>
            <a:r>
              <a:rPr lang="tr-TR" dirty="0" err="1" smtClean="0"/>
              <a:t>u'BTC</a:t>
            </a:r>
            <a:r>
              <a:rPr lang="tr-TR" dirty="0" smtClean="0"/>
              <a:t>', </a:t>
            </a:r>
            <a:r>
              <a:rPr lang="tr-TR" dirty="0" err="1" smtClean="0"/>
              <a:t>u'display_short</a:t>
            </a:r>
            <a:r>
              <a:rPr lang="tr-TR" dirty="0" smtClean="0"/>
              <a:t>': u'219,343.19\xa0BTC', </a:t>
            </a:r>
            <a:r>
              <a:rPr lang="tr-TR" dirty="0" err="1" smtClean="0"/>
              <a:t>u'display</a:t>
            </a:r>
            <a:r>
              <a:rPr lang="tr-TR" dirty="0" smtClean="0"/>
              <a:t>': u'219,343.19\xa0BTC', </a:t>
            </a:r>
            <a:r>
              <a:rPr lang="tr-TR" dirty="0" err="1" smtClean="0"/>
              <a:t>u'value</a:t>
            </a:r>
            <a:r>
              <a:rPr lang="tr-TR" dirty="0" smtClean="0"/>
              <a:t>': u'219343.19353298'}, </a:t>
            </a:r>
            <a:r>
              <a:rPr lang="tr-TR" dirty="0" err="1" smtClean="0"/>
              <a:t>u'last_local</a:t>
            </a:r>
            <a:r>
              <a:rPr lang="tr-TR" dirty="0" smtClean="0"/>
              <a:t>': {</a:t>
            </a:r>
            <a:r>
              <a:rPr lang="tr-TR" dirty="0" err="1" smtClean="0"/>
              <a:t>u'value_int</a:t>
            </a:r>
            <a:r>
              <a:rPr lang="tr-TR" dirty="0" smtClean="0"/>
              <a:t>': u'12155000',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u'$121.55', </a:t>
            </a:r>
            <a:r>
              <a:rPr lang="tr-TR" dirty="0" err="1" smtClean="0"/>
              <a:t>u'display</a:t>
            </a:r>
            <a:r>
              <a:rPr lang="tr-TR" dirty="0" smtClean="0"/>
              <a:t>': u'$121.55', </a:t>
            </a:r>
            <a:r>
              <a:rPr lang="tr-TR" dirty="0" err="1" smtClean="0"/>
              <a:t>u'value</a:t>
            </a:r>
            <a:r>
              <a:rPr lang="tr-TR" dirty="0" smtClean="0"/>
              <a:t>': u'121.55000'}, </a:t>
            </a:r>
            <a:r>
              <a:rPr lang="tr-TR" dirty="0" err="1" smtClean="0"/>
              <a:t>u'last_all</a:t>
            </a:r>
            <a:r>
              <a:rPr lang="tr-TR" dirty="0" smtClean="0"/>
              <a:t>': {</a:t>
            </a:r>
            <a:r>
              <a:rPr lang="tr-TR" dirty="0" err="1" smtClean="0"/>
              <a:t>u'value_int</a:t>
            </a:r>
            <a:r>
              <a:rPr lang="tr-TR" dirty="0" smtClean="0"/>
              <a:t>': u'12155000',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u'$121.55', </a:t>
            </a:r>
            <a:r>
              <a:rPr lang="tr-TR" dirty="0" err="1" smtClean="0"/>
              <a:t>u'display</a:t>
            </a:r>
            <a:r>
              <a:rPr lang="tr-TR" dirty="0" smtClean="0"/>
              <a:t>': u'$121.55', </a:t>
            </a:r>
            <a:r>
              <a:rPr lang="tr-TR" dirty="0" err="1" smtClean="0"/>
              <a:t>u'value</a:t>
            </a:r>
            <a:r>
              <a:rPr lang="tr-TR" dirty="0" smtClean="0"/>
              <a:t>': u'121.55000'}, </a:t>
            </a:r>
            <a:r>
              <a:rPr lang="tr-TR" dirty="0" err="1" smtClean="0"/>
              <a:t>u'vwap</a:t>
            </a:r>
            <a:r>
              <a:rPr lang="tr-TR" dirty="0" smtClean="0"/>
              <a:t>': {</a:t>
            </a:r>
            <a:r>
              <a:rPr lang="tr-TR" dirty="0" err="1" smtClean="0"/>
              <a:t>u'value_int</a:t>
            </a:r>
            <a:r>
              <a:rPr lang="tr-TR" dirty="0" smtClean="0"/>
              <a:t>': u'10607267',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u'$106.07', </a:t>
            </a:r>
            <a:r>
              <a:rPr lang="tr-TR" dirty="0" err="1" smtClean="0"/>
              <a:t>u'display</a:t>
            </a:r>
            <a:r>
              <a:rPr lang="tr-TR" dirty="0" smtClean="0"/>
              <a:t>': u'$106.07', </a:t>
            </a:r>
            <a:r>
              <a:rPr lang="tr-TR" dirty="0" err="1" smtClean="0"/>
              <a:t>u'value</a:t>
            </a:r>
            <a:r>
              <a:rPr lang="tr-TR" dirty="0" smtClean="0"/>
              <a:t>': u'106.07267'}, </a:t>
            </a:r>
            <a:r>
              <a:rPr lang="tr-TR" dirty="0" err="1" smtClean="0"/>
              <a:t>u'high</a:t>
            </a:r>
            <a:r>
              <a:rPr lang="tr-TR" dirty="0" smtClean="0"/>
              <a:t>': {</a:t>
            </a:r>
            <a:r>
              <a:rPr lang="tr-TR" dirty="0" err="1" smtClean="0"/>
              <a:t>u'value_int</a:t>
            </a:r>
            <a:r>
              <a:rPr lang="tr-TR" dirty="0" smtClean="0"/>
              <a:t>': u'12425000',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u'$124.25', </a:t>
            </a:r>
            <a:r>
              <a:rPr lang="tr-TR" dirty="0" err="1" smtClean="0"/>
              <a:t>u'display</a:t>
            </a:r>
            <a:r>
              <a:rPr lang="tr-TR" dirty="0" smtClean="0"/>
              <a:t>': u'$124.25', </a:t>
            </a:r>
            <a:r>
              <a:rPr lang="tr-TR" dirty="0" err="1" smtClean="0"/>
              <a:t>u'value</a:t>
            </a:r>
            <a:r>
              <a:rPr lang="tr-TR" dirty="0" smtClean="0"/>
              <a:t>': u'124.25000'}, </a:t>
            </a:r>
            <a:r>
              <a:rPr lang="tr-TR" dirty="0" err="1" smtClean="0"/>
              <a:t>u'item</a:t>
            </a:r>
            <a:r>
              <a:rPr lang="tr-TR" dirty="0" smtClean="0"/>
              <a:t>': </a:t>
            </a:r>
            <a:r>
              <a:rPr lang="tr-TR" dirty="0" err="1" smtClean="0"/>
              <a:t>u'BTC</a:t>
            </a:r>
            <a:r>
              <a:rPr lang="tr-TR" dirty="0" smtClean="0"/>
              <a:t>', </a:t>
            </a:r>
            <a:r>
              <a:rPr lang="tr-TR" dirty="0" err="1" smtClean="0"/>
              <a:t>u'low</a:t>
            </a:r>
            <a:r>
              <a:rPr lang="tr-TR" dirty="0" smtClean="0"/>
              <a:t>': {</a:t>
            </a:r>
            <a:r>
              <a:rPr lang="tr-TR" dirty="0" err="1" smtClean="0"/>
              <a:t>u'value_int</a:t>
            </a:r>
            <a:r>
              <a:rPr lang="tr-TR" dirty="0" smtClean="0"/>
              <a:t>': u'9030000',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u'$90.30', </a:t>
            </a:r>
            <a:r>
              <a:rPr lang="tr-TR" dirty="0" err="1" smtClean="0"/>
              <a:t>u'display</a:t>
            </a:r>
            <a:r>
              <a:rPr lang="tr-TR" dirty="0" smtClean="0"/>
              <a:t>': u'$90.30', </a:t>
            </a:r>
            <a:r>
              <a:rPr lang="tr-TR" dirty="0" err="1" smtClean="0"/>
              <a:t>u'value</a:t>
            </a:r>
            <a:r>
              <a:rPr lang="tr-TR" dirty="0" smtClean="0"/>
              <a:t>': u'90.30000'}, </a:t>
            </a:r>
            <a:r>
              <a:rPr lang="tr-TR" dirty="0" err="1" smtClean="0"/>
              <a:t>u'avg</a:t>
            </a:r>
            <a:r>
              <a:rPr lang="tr-TR" dirty="0" smtClean="0"/>
              <a:t>': {</a:t>
            </a:r>
            <a:r>
              <a:rPr lang="tr-TR" dirty="0" err="1" smtClean="0"/>
              <a:t>u'value_int</a:t>
            </a:r>
            <a:r>
              <a:rPr lang="tr-TR" dirty="0" smtClean="0"/>
              <a:t>': u'10467417', </a:t>
            </a:r>
            <a:r>
              <a:rPr lang="tr-TR" dirty="0" err="1" smtClean="0"/>
              <a:t>u'currency</a:t>
            </a:r>
            <a:r>
              <a:rPr lang="tr-TR" dirty="0" smtClean="0"/>
              <a:t>': </a:t>
            </a:r>
            <a:r>
              <a:rPr lang="tr-TR" dirty="0" err="1" smtClean="0"/>
              <a:t>u'USD</a:t>
            </a:r>
            <a:r>
              <a:rPr lang="tr-TR" dirty="0" smtClean="0"/>
              <a:t>', </a:t>
            </a:r>
            <a:r>
              <a:rPr lang="tr-TR" dirty="0" err="1" smtClean="0"/>
              <a:t>u'display_short</a:t>
            </a:r>
            <a:r>
              <a:rPr lang="tr-TR" dirty="0" smtClean="0"/>
              <a:t>': u'$104.67', </a:t>
            </a:r>
            <a:r>
              <a:rPr lang="tr-TR" dirty="0" err="1" smtClean="0"/>
              <a:t>u'display</a:t>
            </a:r>
            <a:r>
              <a:rPr lang="tr-TR" dirty="0" smtClean="0"/>
              <a:t>': u'$104.67', </a:t>
            </a:r>
            <a:r>
              <a:rPr lang="tr-TR" dirty="0" err="1" smtClean="0"/>
              <a:t>u'value</a:t>
            </a:r>
            <a:r>
              <a:rPr lang="tr-TR" dirty="0" smtClean="0"/>
              <a:t>': u'104.67417'}}, </a:t>
            </a:r>
            <a:r>
              <a:rPr lang="tr-TR" dirty="0" err="1" smtClean="0"/>
              <a:t>u'result</a:t>
            </a:r>
            <a:r>
              <a:rPr lang="tr-TR" dirty="0" smtClean="0"/>
              <a:t>': </a:t>
            </a:r>
            <a:r>
              <a:rPr lang="tr-TR" dirty="0" err="1" smtClean="0"/>
              <a:t>u'success</a:t>
            </a:r>
            <a:r>
              <a:rPr lang="tr-TR" dirty="0" smtClean="0"/>
              <a:t>'}</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33</a:t>
            </a:fld>
            <a:endParaRPr lang="en-US"/>
          </a:p>
        </p:txBody>
      </p:sp>
    </p:spTree>
    <p:extLst>
      <p:ext uri="{BB962C8B-B14F-4D97-AF65-F5344CB8AC3E}">
        <p14:creationId xmlns:p14="http://schemas.microsoft.com/office/powerpoint/2010/main" val="3095096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37</a:t>
            </a:fld>
            <a:endParaRPr lang="en-US"/>
          </a:p>
        </p:txBody>
      </p:sp>
    </p:spTree>
    <p:extLst>
      <p:ext uri="{BB962C8B-B14F-4D97-AF65-F5344CB8AC3E}">
        <p14:creationId xmlns:p14="http://schemas.microsoft.com/office/powerpoint/2010/main" val="4217145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r>
              <a:rPr lang="en-US" dirty="0" smtClean="0"/>
              <a:t>Probably a</a:t>
            </a:r>
            <a:r>
              <a:rPr lang="en-US" baseline="0" dirty="0" smtClean="0"/>
              <a:t> terrible idea to write a worm in python but why not really.</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38</a:t>
            </a:fld>
            <a:endParaRPr lang="en-US"/>
          </a:p>
        </p:txBody>
      </p:sp>
    </p:spTree>
    <p:extLst>
      <p:ext uri="{BB962C8B-B14F-4D97-AF65-F5344CB8AC3E}">
        <p14:creationId xmlns:p14="http://schemas.microsoft.com/office/powerpoint/2010/main" val="1819451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7C03F6F6-E87D-7E42-B4E6-56D1E9D55725}" type="slidenum">
              <a:rPr lang="en-US"/>
              <a:pPr/>
              <a:t>39</a:t>
            </a:fld>
            <a:endParaRPr lang="en-US"/>
          </a:p>
        </p:txBody>
      </p:sp>
      <p:sp>
        <p:nvSpPr>
          <p:cNvPr id="50177" name="Text Box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D1778D2-01C9-C245-B473-D70177E71ADB}" type="slidenum">
              <a:rPr lang="en-US"/>
              <a:pPr/>
              <a:t>3</a:t>
            </a:fld>
            <a:endParaRPr lang="en-US"/>
          </a:p>
        </p:txBody>
      </p:sp>
      <p:sp>
        <p:nvSpPr>
          <p:cNvPr id="30721" name="Text Box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0722"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dirty="0" smtClean="0"/>
              <a:t>So why would you want to write</a:t>
            </a:r>
            <a:r>
              <a:rPr lang="en-US" baseline="0" dirty="0" smtClean="0"/>
              <a:t> an </a:t>
            </a:r>
            <a:r>
              <a:rPr lang="en-US" baseline="0" dirty="0" err="1" smtClean="0"/>
              <a:t>irc</a:t>
            </a:r>
            <a:r>
              <a:rPr lang="en-US" baseline="0" dirty="0" smtClean="0"/>
              <a:t> bot? One reason is to learn a new programing language. Connect your code to people. Anonymity of IRC.  Build your own bot net.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6BCBBC3-3A18-DF4A-9A47-91A9B4CB4F2C}" type="slidenum">
              <a:rPr lang="en-US"/>
              <a:pPr/>
              <a:t>4</a:t>
            </a:fld>
            <a:endParaRPr lang="en-US"/>
          </a:p>
        </p:txBody>
      </p:sp>
      <p:sp>
        <p:nvSpPr>
          <p:cNvPr id="31745"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dirty="0" err="1" smtClean="0"/>
              <a:t>NemusBot</a:t>
            </a:r>
            <a:r>
              <a:rPr lang="en-US" dirty="0" smtClean="0"/>
              <a:t> which hangs out in DC801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70B305B5-8BA8-C44E-A232-8A91FF52537E}" type="slidenum">
              <a:rPr lang="en-US"/>
              <a:pPr/>
              <a:t>5</a:t>
            </a:fld>
            <a:endParaRPr lang="en-US"/>
          </a:p>
        </p:txBody>
      </p:sp>
      <p:sp>
        <p:nvSpPr>
          <p:cNvPr id="32769"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F9B16D7F-817B-6845-BAF4-2B43A74669F3}" type="slidenum">
              <a:rPr lang="en-US"/>
              <a:pPr/>
              <a:t>6</a:t>
            </a:fld>
            <a:endParaRPr lang="en-US"/>
          </a:p>
        </p:txBody>
      </p:sp>
      <p:sp>
        <p:nvSpPr>
          <p:cNvPr id="33793" name="Text Box 1"/>
          <p:cNvSpPr txBox="1">
            <a:spLocks noGrp="1" noRot="1" noChangeAspect="1" noChangeArrowheads="1"/>
          </p:cNvSpPr>
          <p:nvPr>
            <p:ph type="sldImg"/>
          </p:nvPr>
        </p:nvSpPr>
        <p:spPr bwMode="auto">
          <a:xfrm>
            <a:off x="1371600" y="763588"/>
            <a:ext cx="5026025"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Grp="1" noChangeArrowheads="1"/>
          </p:cNvSpPr>
          <p:nvPr>
            <p:ph type="body" idx="1"/>
          </p:nvPr>
        </p:nvSpPr>
        <p:spPr bwMode="auto">
          <a:xfrm>
            <a:off x="777875" y="4776788"/>
            <a:ext cx="6215063" cy="4522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dirty="0" smtClean="0"/>
              <a:t>AF_INET means ipv4 </a:t>
            </a:r>
          </a:p>
          <a:p>
            <a:r>
              <a:rPr lang="en-US" dirty="0" smtClean="0"/>
              <a:t>SOCEK_DGRAM means TCP </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2D8FDA26-DB8F-5048-9CC2-03D1B98C5C0C}" type="slidenum">
              <a:rPr lang="en-US"/>
              <a:pPr/>
              <a:t>7</a:t>
            </a:fld>
            <a:endParaRPr lang="en-US"/>
          </a:p>
        </p:txBody>
      </p:sp>
      <p:sp>
        <p:nvSpPr>
          <p:cNvPr id="34817" name="Text Box 1"/>
          <p:cNvSpPr txBox="1">
            <a:spLocks noGrp="1" noRot="1" noChangeAspect="1" noChangeArrowheads="1"/>
          </p:cNvSpPr>
          <p:nvPr>
            <p:ph type="sldImg"/>
          </p:nvPr>
        </p:nvSpPr>
        <p:spPr bwMode="auto">
          <a:xfrm>
            <a:off x="1371600" y="763588"/>
            <a:ext cx="5026025"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Grp="1" noChangeArrowheads="1"/>
          </p:cNvSpPr>
          <p:nvPr>
            <p:ph type="body" idx="1"/>
          </p:nvPr>
        </p:nvSpPr>
        <p:spPr bwMode="auto">
          <a:xfrm>
            <a:off x="777875" y="4776788"/>
            <a:ext cx="6215063" cy="4522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673DCD2C-B75D-FC40-B2A1-CB79B7BF3565}" type="slidenum">
              <a:rPr lang="en-US"/>
              <a:pPr/>
              <a:t>8</a:t>
            </a:fld>
            <a:endParaRPr lang="en-US"/>
          </a:p>
        </p:txBody>
      </p:sp>
      <p:sp>
        <p:nvSpPr>
          <p:cNvPr id="35841" name="Text Box 1"/>
          <p:cNvSpPr txBox="1">
            <a:spLocks noGrp="1" noRot="1" noChangeAspect="1" noChangeArrowheads="1"/>
          </p:cNvSpPr>
          <p:nvPr>
            <p:ph type="sldImg"/>
          </p:nvPr>
        </p:nvSpPr>
        <p:spPr bwMode="auto">
          <a:xfrm>
            <a:off x="1371600" y="763588"/>
            <a:ext cx="5026025" cy="37687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5842" name="Text Box 2"/>
          <p:cNvSpPr txBox="1">
            <a:spLocks noGrp="1" noChangeArrowheads="1"/>
          </p:cNvSpPr>
          <p:nvPr>
            <p:ph type="body" idx="1"/>
          </p:nvPr>
        </p:nvSpPr>
        <p:spPr bwMode="auto">
          <a:xfrm>
            <a:off x="777875" y="4776788"/>
            <a:ext cx="6215063" cy="4522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dirty="0" smtClean="0"/>
              <a:t>Listen for 1 socket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763588"/>
            <a:ext cx="5019675" cy="3765550"/>
          </a:xfrm>
        </p:spPr>
      </p:sp>
      <p:sp>
        <p:nvSpPr>
          <p:cNvPr id="3" name="Notes Placeholder 2"/>
          <p:cNvSpPr>
            <a:spLocks noGrp="1"/>
          </p:cNvSpPr>
          <p:nvPr>
            <p:ph type="body" idx="1"/>
          </p:nvPr>
        </p:nvSpPr>
        <p:spPr/>
        <p:txBody>
          <a:bodyPr/>
          <a:lstStyle/>
          <a:p>
            <a:r>
              <a:rPr lang="en-US" dirty="0" smtClean="0"/>
              <a:t>http://</a:t>
            </a:r>
            <a:r>
              <a:rPr lang="en-US" dirty="0" err="1" smtClean="0"/>
              <a:t>docs.python.org</a:t>
            </a:r>
            <a:r>
              <a:rPr lang="en-US" dirty="0" smtClean="0"/>
              <a:t>/2/</a:t>
            </a:r>
            <a:r>
              <a:rPr lang="en-US" dirty="0" err="1" smtClean="0"/>
              <a:t>howto</a:t>
            </a:r>
            <a:r>
              <a:rPr lang="en-US" dirty="0" smtClean="0"/>
              <a:t>/</a:t>
            </a:r>
            <a:r>
              <a:rPr lang="en-US" dirty="0" err="1" smtClean="0"/>
              <a:t>sockets.html</a:t>
            </a:r>
            <a:endParaRPr lang="en-US" dirty="0"/>
          </a:p>
        </p:txBody>
      </p:sp>
      <p:sp>
        <p:nvSpPr>
          <p:cNvPr id="4" name="Slide Number Placeholder 3"/>
          <p:cNvSpPr>
            <a:spLocks noGrp="1"/>
          </p:cNvSpPr>
          <p:nvPr>
            <p:ph type="sldNum" idx="10"/>
          </p:nvPr>
        </p:nvSpPr>
        <p:spPr/>
        <p:txBody>
          <a:bodyPr/>
          <a:lstStyle/>
          <a:p>
            <a:fld id="{F2AE8FC0-1939-944B-869D-FD1E618E5986}" type="slidenum">
              <a:rPr lang="en-US" smtClean="0"/>
              <a:pPr/>
              <a:t>9</a:t>
            </a:fld>
            <a:endParaRPr lang="en-US"/>
          </a:p>
        </p:txBody>
      </p:sp>
    </p:spTree>
    <p:extLst>
      <p:ext uri="{BB962C8B-B14F-4D97-AF65-F5344CB8AC3E}">
        <p14:creationId xmlns:p14="http://schemas.microsoft.com/office/powerpoint/2010/main" val="863022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3675DD-9EF8-9541-8616-8F93FA85CFAC}" type="slidenum">
              <a:rPr lang="en-US"/>
              <a:pPr/>
              <a:t>‹#›</a:t>
            </a:fld>
            <a:endParaRPr lang="en-US"/>
          </a:p>
        </p:txBody>
      </p:sp>
    </p:spTree>
    <p:extLst>
      <p:ext uri="{BB962C8B-B14F-4D97-AF65-F5344CB8AC3E}">
        <p14:creationId xmlns:p14="http://schemas.microsoft.com/office/powerpoint/2010/main" val="2513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AB21F9E4-C9EF-8F41-BBA3-A84697834120}" type="slidenum">
              <a:rPr lang="en-US"/>
              <a:pPr/>
              <a:t>‹#›</a:t>
            </a:fld>
            <a:endParaRPr lang="en-US"/>
          </a:p>
        </p:txBody>
      </p:sp>
    </p:spTree>
    <p:extLst>
      <p:ext uri="{BB962C8B-B14F-4D97-AF65-F5344CB8AC3E}">
        <p14:creationId xmlns:p14="http://schemas.microsoft.com/office/powerpoint/2010/main" val="301170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2500" y="301625"/>
            <a:ext cx="2265363" cy="5845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6862" cy="5845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72A1BB44-47EF-C241-9A93-E6F5FE68A0CA}" type="slidenum">
              <a:rPr lang="en-US"/>
              <a:pPr/>
              <a:t>‹#›</a:t>
            </a:fld>
            <a:endParaRPr lang="en-US"/>
          </a:p>
        </p:txBody>
      </p:sp>
    </p:spTree>
    <p:extLst>
      <p:ext uri="{BB962C8B-B14F-4D97-AF65-F5344CB8AC3E}">
        <p14:creationId xmlns:p14="http://schemas.microsoft.com/office/powerpoint/2010/main" val="153011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4625" cy="784225"/>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503238" y="6886575"/>
            <a:ext cx="2341562" cy="514350"/>
          </a:xfrm>
        </p:spPr>
        <p:txBody>
          <a:bodyPr/>
          <a:lstStyle>
            <a:lvl1pPr>
              <a:defRPr/>
            </a:lvl1pPr>
          </a:lstStyle>
          <a:p>
            <a:endParaRPr lang="en-US"/>
          </a:p>
        </p:txBody>
      </p:sp>
      <p:sp>
        <p:nvSpPr>
          <p:cNvPr id="4" name="Footer Placeholder 3"/>
          <p:cNvSpPr>
            <a:spLocks noGrp="1"/>
          </p:cNvSpPr>
          <p:nvPr>
            <p:ph type="ftr" idx="11"/>
          </p:nvPr>
        </p:nvSpPr>
        <p:spPr>
          <a:xfrm>
            <a:off x="3446463" y="6886575"/>
            <a:ext cx="3189287" cy="514350"/>
          </a:xfrm>
        </p:spPr>
        <p:txBody>
          <a:bodyPr/>
          <a:lstStyle>
            <a:lvl1pPr>
              <a:defRPr/>
            </a:lvl1pPr>
          </a:lstStyle>
          <a:p>
            <a:endParaRPr lang="en-US"/>
          </a:p>
        </p:txBody>
      </p:sp>
      <p:sp>
        <p:nvSpPr>
          <p:cNvPr id="5" name="Slide Number Placeholder 4"/>
          <p:cNvSpPr>
            <a:spLocks noGrp="1"/>
          </p:cNvSpPr>
          <p:nvPr>
            <p:ph type="sldNum" idx="12"/>
          </p:nvPr>
        </p:nvSpPr>
        <p:spPr>
          <a:xfrm>
            <a:off x="7226300" y="6886575"/>
            <a:ext cx="2341563" cy="514350"/>
          </a:xfrm>
        </p:spPr>
        <p:txBody>
          <a:bodyPr/>
          <a:lstStyle>
            <a:lvl1pPr>
              <a:defRPr/>
            </a:lvl1pPr>
          </a:lstStyle>
          <a:p>
            <a:fld id="{22C4DBAB-3CAF-1549-8A54-6E089D3B4A59}" type="slidenum">
              <a:rPr lang="en-US"/>
              <a:pPr/>
              <a:t>‹#›</a:t>
            </a:fld>
            <a:endParaRPr lang="en-US"/>
          </a:p>
        </p:txBody>
      </p:sp>
    </p:spTree>
    <p:extLst>
      <p:ext uri="{BB962C8B-B14F-4D97-AF65-F5344CB8AC3E}">
        <p14:creationId xmlns:p14="http://schemas.microsoft.com/office/powerpoint/2010/main" val="32482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70309B8F-4793-9345-A723-F29CE57DABD5}" type="slidenum">
              <a:rPr lang="en-US"/>
              <a:pPr/>
              <a:t>‹#›</a:t>
            </a:fld>
            <a:endParaRPr lang="en-US"/>
          </a:p>
        </p:txBody>
      </p:sp>
    </p:spTree>
    <p:extLst>
      <p:ext uri="{BB962C8B-B14F-4D97-AF65-F5344CB8AC3E}">
        <p14:creationId xmlns:p14="http://schemas.microsoft.com/office/powerpoint/2010/main" val="154252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7F87C1B7-8583-1940-9FD3-868520015323}" type="slidenum">
              <a:rPr lang="en-US"/>
              <a:pPr/>
              <a:t>‹#›</a:t>
            </a:fld>
            <a:endParaRPr lang="en-US"/>
          </a:p>
        </p:txBody>
      </p:sp>
    </p:spTree>
    <p:extLst>
      <p:ext uri="{BB962C8B-B14F-4D97-AF65-F5344CB8AC3E}">
        <p14:creationId xmlns:p14="http://schemas.microsoft.com/office/powerpoint/2010/main" val="24123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354512" cy="4378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0150" y="1768475"/>
            <a:ext cx="4356100" cy="4378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5CD8066F-AF2C-174A-A06D-29267F13B997}" type="slidenum">
              <a:rPr lang="en-US"/>
              <a:pPr/>
              <a:t>‹#›</a:t>
            </a:fld>
            <a:endParaRPr lang="en-US"/>
          </a:p>
        </p:txBody>
      </p:sp>
    </p:spTree>
    <p:extLst>
      <p:ext uri="{BB962C8B-B14F-4D97-AF65-F5344CB8AC3E}">
        <p14:creationId xmlns:p14="http://schemas.microsoft.com/office/powerpoint/2010/main" val="330398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E8B86BEB-66F8-4543-AEC3-05614E21DC6B}" type="slidenum">
              <a:rPr lang="en-US"/>
              <a:pPr/>
              <a:t>‹#›</a:t>
            </a:fld>
            <a:endParaRPr lang="en-US"/>
          </a:p>
        </p:txBody>
      </p:sp>
    </p:spTree>
    <p:extLst>
      <p:ext uri="{BB962C8B-B14F-4D97-AF65-F5344CB8AC3E}">
        <p14:creationId xmlns:p14="http://schemas.microsoft.com/office/powerpoint/2010/main" val="136488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122F51BD-C361-F349-9305-35890F10FF81}" type="slidenum">
              <a:rPr lang="en-US"/>
              <a:pPr/>
              <a:t>‹#›</a:t>
            </a:fld>
            <a:endParaRPr lang="en-US"/>
          </a:p>
        </p:txBody>
      </p:sp>
    </p:spTree>
    <p:extLst>
      <p:ext uri="{BB962C8B-B14F-4D97-AF65-F5344CB8AC3E}">
        <p14:creationId xmlns:p14="http://schemas.microsoft.com/office/powerpoint/2010/main" val="204822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AC2CCBD5-D8C9-4248-BAF0-74C4B6C34DC9}" type="slidenum">
              <a:rPr lang="en-US"/>
              <a:pPr/>
              <a:t>‹#›</a:t>
            </a:fld>
            <a:endParaRPr lang="en-US"/>
          </a:p>
        </p:txBody>
      </p:sp>
    </p:spTree>
    <p:extLst>
      <p:ext uri="{BB962C8B-B14F-4D97-AF65-F5344CB8AC3E}">
        <p14:creationId xmlns:p14="http://schemas.microsoft.com/office/powerpoint/2010/main" val="337490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D32B4BF2-65A2-8047-9AAD-F05D37D57309}" type="slidenum">
              <a:rPr lang="en-US"/>
              <a:pPr/>
              <a:t>‹#›</a:t>
            </a:fld>
            <a:endParaRPr lang="en-US"/>
          </a:p>
        </p:txBody>
      </p:sp>
    </p:spTree>
    <p:extLst>
      <p:ext uri="{BB962C8B-B14F-4D97-AF65-F5344CB8AC3E}">
        <p14:creationId xmlns:p14="http://schemas.microsoft.com/office/powerpoint/2010/main" val="381840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A3207995-1081-DF4A-AB36-98E79AC69A34}" type="slidenum">
              <a:rPr lang="en-US"/>
              <a:pPr/>
              <a:t>‹#›</a:t>
            </a:fld>
            <a:endParaRPr lang="en-US"/>
          </a:p>
        </p:txBody>
      </p:sp>
    </p:spTree>
    <p:extLst>
      <p:ext uri="{BB962C8B-B14F-4D97-AF65-F5344CB8AC3E}">
        <p14:creationId xmlns:p14="http://schemas.microsoft.com/office/powerpoint/2010/main" val="4606587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64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050" name="Rectangle 2"/>
          <p:cNvSpPr>
            <a:spLocks noGrp="1" noChangeArrowheads="1"/>
          </p:cNvSpPr>
          <p:nvPr>
            <p:ph type="title"/>
          </p:nvPr>
        </p:nvSpPr>
        <p:spPr bwMode="auto">
          <a:xfrm>
            <a:off x="503238" y="301625"/>
            <a:ext cx="906462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1" name="Rectangle 3"/>
          <p:cNvSpPr>
            <a:spLocks noGrp="1" noChangeArrowheads="1"/>
          </p:cNvSpPr>
          <p:nvPr>
            <p:ph type="body" idx="1"/>
          </p:nvPr>
        </p:nvSpPr>
        <p:spPr bwMode="auto">
          <a:xfrm>
            <a:off x="503238" y="1768475"/>
            <a:ext cx="8863012" cy="437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2808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52" name="Rectangle 4"/>
          <p:cNvSpPr>
            <a:spLocks noGrp="1" noChangeArrowheads="1"/>
          </p:cNvSpPr>
          <p:nvPr>
            <p:ph type="dt"/>
          </p:nvPr>
        </p:nvSpPr>
        <p:spPr bwMode="auto">
          <a:xfrm>
            <a:off x="503238" y="6886575"/>
            <a:ext cx="234156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95000"/>
              </a:lnSpc>
              <a:buClrTx/>
              <a:buFontTx/>
              <a:buNone/>
              <a:tabLst>
                <a:tab pos="457200" algn="l"/>
                <a:tab pos="914400" algn="l"/>
                <a:tab pos="1371600" algn="l"/>
                <a:tab pos="1828800" algn="l"/>
                <a:tab pos="2286000" algn="l"/>
              </a:tabLst>
              <a:defRPr sz="1400">
                <a:solidFill>
                  <a:srgbClr val="000000"/>
                </a:solidFill>
                <a:latin typeface="Times New Roman" charset="0"/>
                <a:cs typeface="Segoe UI" charset="0"/>
              </a:defRPr>
            </a:lvl1pPr>
          </a:lstStyle>
          <a:p>
            <a:endParaRPr lang="en-US"/>
          </a:p>
        </p:txBody>
      </p:sp>
      <p:sp>
        <p:nvSpPr>
          <p:cNvPr id="2053" name="Rectangle 5"/>
          <p:cNvSpPr>
            <a:spLocks noGrp="1" noChangeArrowheads="1"/>
          </p:cNvSpPr>
          <p:nvPr>
            <p:ph type="ftr"/>
          </p:nvPr>
        </p:nvSpPr>
        <p:spPr bwMode="auto">
          <a:xfrm>
            <a:off x="3446463" y="6886575"/>
            <a:ext cx="318928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95000"/>
              </a:lnSpc>
              <a:buClrTx/>
              <a:buFontTx/>
              <a:buNone/>
              <a:tabLst>
                <a:tab pos="457200" algn="l"/>
                <a:tab pos="914400" algn="l"/>
                <a:tab pos="1371600" algn="l"/>
                <a:tab pos="1828800" algn="l"/>
                <a:tab pos="2286000" algn="l"/>
                <a:tab pos="2743200" algn="l"/>
              </a:tabLst>
              <a:defRPr sz="1400">
                <a:solidFill>
                  <a:srgbClr val="000000"/>
                </a:solidFill>
                <a:latin typeface="Times New Roman" charset="0"/>
                <a:cs typeface="Segoe UI" charset="0"/>
              </a:defRPr>
            </a:lvl1pPr>
          </a:lstStyle>
          <a:p>
            <a:endParaRPr lang="en-US"/>
          </a:p>
        </p:txBody>
      </p:sp>
      <p:sp>
        <p:nvSpPr>
          <p:cNvPr id="2054" name="Rectangle 6"/>
          <p:cNvSpPr>
            <a:spLocks noGrp="1" noChangeArrowheads="1"/>
          </p:cNvSpPr>
          <p:nvPr>
            <p:ph type="sldNum"/>
          </p:nvPr>
        </p:nvSpPr>
        <p:spPr bwMode="auto">
          <a:xfrm>
            <a:off x="7226300" y="6886575"/>
            <a:ext cx="2341563"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95000"/>
              </a:lnSpc>
              <a:buClrTx/>
              <a:buFontTx/>
              <a:buNone/>
              <a:tabLst>
                <a:tab pos="457200" algn="l"/>
                <a:tab pos="914400" algn="l"/>
                <a:tab pos="1371600" algn="l"/>
                <a:tab pos="1828800" algn="l"/>
                <a:tab pos="2286000" algn="l"/>
              </a:tabLst>
              <a:defRPr sz="1400">
                <a:solidFill>
                  <a:srgbClr val="000000"/>
                </a:solidFill>
                <a:latin typeface="Times New Roman" charset="0"/>
                <a:cs typeface="Segoe UI" charset="0"/>
              </a:defRPr>
            </a:lvl1pPr>
          </a:lstStyle>
          <a:p>
            <a:fld id="{93BC10AF-2D56-AB4D-8B36-DDDBFF8FE49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charset="0"/>
        <a:defRPr sz="4100">
          <a:solidFill>
            <a:srgbClr val="FFFFFF"/>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charset="0"/>
        <a:defRPr sz="4100">
          <a:solidFill>
            <a:srgbClr val="FFFFFF"/>
          </a:solidFill>
          <a:latin typeface="Arial" charset="0"/>
          <a:ea typeface="ＭＳ Ｐゴシック" charset="0"/>
          <a:cs typeface="Droid Sans Fallback"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charset="0"/>
        <a:defRPr sz="4100">
          <a:solidFill>
            <a:srgbClr val="FFFFFF"/>
          </a:solidFill>
          <a:latin typeface="Arial" charset="0"/>
          <a:ea typeface="ＭＳ Ｐゴシック" charset="0"/>
          <a:cs typeface="Droid Sans Fallback"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charset="0"/>
        <a:defRPr sz="4100">
          <a:solidFill>
            <a:srgbClr val="FFFFFF"/>
          </a:solidFill>
          <a:latin typeface="Arial" charset="0"/>
          <a:ea typeface="ＭＳ Ｐゴシック" charset="0"/>
          <a:cs typeface="Droid Sans Fallback"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charset="0"/>
        <a:defRPr sz="4100">
          <a:solidFill>
            <a:srgbClr val="FFFFFF"/>
          </a:solidFill>
          <a:latin typeface="Arial" charset="0"/>
          <a:ea typeface="ＭＳ Ｐゴシック"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charset="0"/>
        <a:defRPr sz="4100">
          <a:solidFill>
            <a:srgbClr val="FFFFFF"/>
          </a:solidFill>
          <a:latin typeface="Arial" charset="0"/>
          <a:ea typeface="ＭＳ Ｐゴシック"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charset="0"/>
        <a:defRPr sz="4100">
          <a:solidFill>
            <a:srgbClr val="FFFFFF"/>
          </a:solidFill>
          <a:latin typeface="Arial" charset="0"/>
          <a:ea typeface="ＭＳ Ｐゴシック"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charset="0"/>
        <a:defRPr sz="4100">
          <a:solidFill>
            <a:srgbClr val="FFFFFF"/>
          </a:solidFill>
          <a:latin typeface="Arial" charset="0"/>
          <a:ea typeface="ＭＳ Ｐゴシック"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charset="0"/>
        <a:defRPr sz="4100">
          <a:solidFill>
            <a:srgbClr val="FFFFFF"/>
          </a:solidFill>
          <a:latin typeface="Arial" charset="0"/>
          <a:ea typeface="ＭＳ Ｐゴシック" charset="0"/>
          <a:cs typeface="Droid Sans Fallback" charset="0"/>
        </a:defRPr>
      </a:lvl9pPr>
    </p:titleStyle>
    <p:bodyStyle>
      <a:lvl1pPr marL="342900" indent="-342900" algn="l" defTabSz="457200" rtl="0" fontAlgn="base" hangingPunct="0">
        <a:lnSpc>
          <a:spcPct val="93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63"/>
        </a:spcAft>
        <a:buClr>
          <a:srgbClr val="000000"/>
        </a:buClr>
        <a:buSzPct val="100000"/>
        <a:buFont typeface="Times New Roman"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75"/>
        </a:spcAft>
        <a:buClr>
          <a:srgbClr val="000000"/>
        </a:buClr>
        <a:buSzPct val="100000"/>
        <a:buFont typeface="Times New Roman"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75"/>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75"/>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75"/>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75"/>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tools.ietf.org/html/rfc2812" TargetMode="External"/><Relationship Id="rId4" Type="http://schemas.openxmlformats.org/officeDocument/2006/relationships/hyperlink" Target="http://oreilly.com/pub/h/1963" TargetMode="External"/><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hyperlink" Target="http://inamidst.com/phenny/" TargetMode="External"/><Relationship Id="rId4" Type="http://schemas.openxmlformats.org/officeDocument/2006/relationships/hyperlink" Target="https://github.com/cinchrb/cinch" TargetMode="External"/><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hyperlink" Target="http://twistedmatrix.com/documents/current/conch/examples/" TargetMode="External"/><Relationship Id="rId5" Type="http://schemas.openxmlformats.org/officeDocument/2006/relationships/image" Target="../media/image13.png"/><Relationship Id="rId6" Type="http://schemas.openxmlformats.org/officeDocument/2006/relationships/hyperlink" Target="https://github.com/sibson/vncdotool"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bscuritysystems/NemusBot"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12" y="2636837"/>
            <a:ext cx="2058988" cy="261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12" y="2255837"/>
            <a:ext cx="3062288" cy="3729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097" name="Rectangle 1"/>
          <p:cNvSpPr>
            <a:spLocks noGrp="1" noChangeArrowheads="1"/>
          </p:cNvSpPr>
          <p:nvPr>
            <p:ph type="title"/>
          </p:nvPr>
        </p:nvSpPr>
        <p:spPr>
          <a:ln/>
        </p:spPr>
        <p:txBody>
          <a:bodyPr tIns="3888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t>IRC Bots</a:t>
            </a:r>
            <a:r>
              <a:rPr lang="en-US">
                <a:solidFill>
                  <a:srgbClr val="000000"/>
                </a:solidFill>
              </a:rPr>
              <a:t>	</a:t>
            </a:r>
          </a:p>
        </p:txBody>
      </p:sp>
      <p:sp>
        <p:nvSpPr>
          <p:cNvPr id="4" name="Content Placeholder 3"/>
          <p:cNvSpPr>
            <a:spLocks noGrp="1"/>
          </p:cNvSpPr>
          <p:nvPr>
            <p:ph idx="1"/>
          </p:nvPr>
        </p:nvSpPr>
        <p:spPr>
          <a:xfrm>
            <a:off x="544512" y="2027237"/>
            <a:ext cx="8863012" cy="609600"/>
          </a:xfrm>
        </p:spPr>
        <p:txBody>
          <a:bodyPr/>
          <a:lstStyle/>
          <a:p>
            <a:pPr indent="-334963" algn="ctr">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Lance </a:t>
            </a:r>
            <a:r>
              <a:rPr lang="en-US" dirty="0" err="1"/>
              <a:t>Buttars</a:t>
            </a:r>
            <a:r>
              <a:rPr lang="en-US" dirty="0"/>
              <a:t> AKA </a:t>
            </a:r>
            <a:r>
              <a:rPr lang="en-US" dirty="0" err="1"/>
              <a:t>Nemus</a:t>
            </a:r>
            <a:endParaRPr lang="en-US" dirty="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smtClean="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smtClean="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smtClean="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smtClean="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smtClean="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Code From This Talk</a:t>
            </a:r>
            <a:endParaRPr lang="en-US" dirty="0"/>
          </a:p>
          <a:p>
            <a:pPr indent="-334963">
              <a:spcAft>
                <a:spcPct val="0"/>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https</a:t>
            </a:r>
            <a:r>
              <a:rPr lang="en-US" dirty="0"/>
              <a:t>://</a:t>
            </a:r>
            <a:r>
              <a:rPr lang="en-US" dirty="0" err="1"/>
              <a:t>github.com</a:t>
            </a:r>
            <a:r>
              <a:rPr lang="en-US" dirty="0"/>
              <a:t>/</a:t>
            </a:r>
            <a:r>
              <a:rPr lang="en-US" dirty="0" err="1"/>
              <a:t>obscuritysystems</a:t>
            </a:r>
            <a:r>
              <a:rPr lang="en-US" dirty="0"/>
              <a:t>/IRC_TALK</a:t>
            </a:r>
          </a:p>
          <a:p>
            <a:endParaRPr lang="en-US" dirty="0"/>
          </a:p>
        </p:txBody>
      </p:sp>
      <p:pic>
        <p:nvPicPr>
          <p:cNvPr id="2" name="Picture 1" descr="DC801-Header-new-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Socket Select</a:t>
            </a:r>
            <a:endParaRPr lang="en-US" dirty="0"/>
          </a:p>
        </p:txBody>
      </p:sp>
      <p:sp>
        <p:nvSpPr>
          <p:cNvPr id="3" name="Content Placeholder 2"/>
          <p:cNvSpPr>
            <a:spLocks noGrp="1"/>
          </p:cNvSpPr>
          <p:nvPr>
            <p:ph idx="1"/>
          </p:nvPr>
        </p:nvSpPr>
        <p:spPr/>
        <p:txBody>
          <a:bodyPr/>
          <a:lstStyle/>
          <a:p>
            <a:r>
              <a:rPr lang="en-US" dirty="0" err="1"/>
              <a:t>ready_to_read</a:t>
            </a:r>
            <a:r>
              <a:rPr lang="en-US" dirty="0"/>
              <a:t>, </a:t>
            </a:r>
            <a:r>
              <a:rPr lang="en-US" dirty="0" err="1"/>
              <a:t>ready_to_write</a:t>
            </a:r>
            <a:r>
              <a:rPr lang="en-US" dirty="0"/>
              <a:t>, </a:t>
            </a:r>
            <a:r>
              <a:rPr lang="en-US" dirty="0" err="1"/>
              <a:t>in_error</a:t>
            </a:r>
            <a:r>
              <a:rPr lang="en-US" dirty="0"/>
              <a:t> = \ </a:t>
            </a:r>
            <a:r>
              <a:rPr lang="en-US" dirty="0" err="1"/>
              <a:t>select.select</a:t>
            </a:r>
            <a:r>
              <a:rPr lang="en-US" dirty="0"/>
              <a:t>( </a:t>
            </a:r>
            <a:r>
              <a:rPr lang="en-US" dirty="0" err="1"/>
              <a:t>potential_readers</a:t>
            </a:r>
            <a:r>
              <a:rPr lang="en-US" dirty="0"/>
              <a:t>, </a:t>
            </a:r>
            <a:r>
              <a:rPr lang="en-US" dirty="0" err="1"/>
              <a:t>potential_writers</a:t>
            </a:r>
            <a:r>
              <a:rPr lang="en-US" dirty="0"/>
              <a:t>, </a:t>
            </a:r>
            <a:r>
              <a:rPr lang="en-US" dirty="0" err="1"/>
              <a:t>potential_errs</a:t>
            </a:r>
            <a:r>
              <a:rPr lang="en-US" dirty="0"/>
              <a:t>, timeout</a:t>
            </a:r>
            <a:r>
              <a:rPr lang="en-US" dirty="0" smtClean="0"/>
              <a:t>)</a:t>
            </a:r>
          </a:p>
          <a:p>
            <a:pPr>
              <a:buFont typeface="Arial"/>
              <a:buChar char="•"/>
            </a:pPr>
            <a:r>
              <a:rPr lang="en-US" sz="2400" dirty="0"/>
              <a:t>You pass select three lists: the first contains all sockets that you might want to try reading; the second all the sockets you might want to try writing to, and the last (normally left empty) those that you want to check for errors. You should note that a socket can go into more than one list. The select call is blocking, but you can give it a </a:t>
            </a:r>
            <a:r>
              <a:rPr lang="en-US" sz="2400" dirty="0" smtClean="0"/>
              <a:t>timeout</a:t>
            </a:r>
          </a:p>
          <a:p>
            <a:pPr>
              <a:buFont typeface="Arial"/>
              <a:buChar char="•"/>
            </a:pPr>
            <a:r>
              <a:rPr lang="en-US" sz="2400" dirty="0" smtClean="0"/>
              <a:t>In return, you will get three lists. They contain the sockets that are actually readable, writable and in error. Each of these lists is a subset (possibly empty) of the corresponding list you passed in.</a:t>
            </a:r>
          </a:p>
          <a:p>
            <a:endParaRPr lang="en-US" dirty="0"/>
          </a:p>
        </p:txBody>
      </p:sp>
      <p:pic>
        <p:nvPicPr>
          <p:cNvPr id="4" name="Picture 3" descr="DC801-Header-new-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31842438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an IRC SERVER</a:t>
            </a:r>
            <a:endParaRPr lang="en-US" dirty="0"/>
          </a:p>
        </p:txBody>
      </p:sp>
      <p:sp>
        <p:nvSpPr>
          <p:cNvPr id="3" name="Content Placeholder 2"/>
          <p:cNvSpPr>
            <a:spLocks noGrp="1"/>
          </p:cNvSpPr>
          <p:nvPr>
            <p:ph idx="1"/>
          </p:nvPr>
        </p:nvSpPr>
        <p:spPr>
          <a:xfrm>
            <a:off x="468312" y="1763712"/>
            <a:ext cx="8863012" cy="4378325"/>
          </a:xfrm>
        </p:spPr>
        <p:txBody>
          <a:bodyPr/>
          <a:lstStyle/>
          <a:p>
            <a:r>
              <a:rPr lang="en-US" sz="1800" dirty="0" smtClean="0"/>
              <a:t>### CODE</a:t>
            </a:r>
          </a:p>
          <a:p>
            <a:r>
              <a:rPr lang="en-US" sz="1800" dirty="0" err="1" smtClean="0"/>
              <a:t>ircsock</a:t>
            </a:r>
            <a:r>
              <a:rPr lang="en-US" sz="1800" dirty="0" smtClean="0"/>
              <a:t> </a:t>
            </a:r>
            <a:r>
              <a:rPr lang="en-US" sz="1800" dirty="0"/>
              <a:t>= </a:t>
            </a:r>
            <a:r>
              <a:rPr lang="en-US" sz="1800" dirty="0" err="1"/>
              <a:t>socket.socket</a:t>
            </a:r>
            <a:r>
              <a:rPr lang="en-US" sz="1800" dirty="0"/>
              <a:t>(</a:t>
            </a:r>
            <a:r>
              <a:rPr lang="en-US" sz="1800" dirty="0" err="1"/>
              <a:t>socket.AF_INET</a:t>
            </a:r>
            <a:r>
              <a:rPr lang="en-US" sz="1800" dirty="0"/>
              <a:t>, </a:t>
            </a:r>
            <a:r>
              <a:rPr lang="en-US" sz="1800" dirty="0" err="1"/>
              <a:t>socket.SOCK_STREAM</a:t>
            </a:r>
            <a:r>
              <a:rPr lang="en-US" sz="1800" dirty="0"/>
              <a:t>)</a:t>
            </a:r>
          </a:p>
          <a:p>
            <a:r>
              <a:rPr lang="en-US" sz="1800" dirty="0"/>
              <a:t> # Here we connect to the server using the port 6667</a:t>
            </a:r>
          </a:p>
          <a:p>
            <a:r>
              <a:rPr lang="en-US" sz="1800" dirty="0" err="1"/>
              <a:t>ircsock.connect</a:t>
            </a:r>
            <a:r>
              <a:rPr lang="en-US" sz="1800" dirty="0"/>
              <a:t>((‘</a:t>
            </a:r>
            <a:r>
              <a:rPr lang="en-US" sz="1800" dirty="0" err="1"/>
              <a:t>chat.freenode.net</a:t>
            </a:r>
            <a:r>
              <a:rPr lang="en-US" sz="1800" dirty="0"/>
              <a:t>’, 6667)) </a:t>
            </a:r>
          </a:p>
          <a:p>
            <a:r>
              <a:rPr lang="en-US" sz="1800" dirty="0" err="1"/>
              <a:t>ircsock.send</a:t>
            </a:r>
            <a:r>
              <a:rPr lang="en-US" sz="1800" dirty="0"/>
              <a:t>('USER '+nicks+' host '+</a:t>
            </a:r>
            <a:r>
              <a:rPr lang="en-US" sz="1800" dirty="0" err="1"/>
              <a:t>host_name</a:t>
            </a:r>
            <a:r>
              <a:rPr lang="en-US" sz="1800" dirty="0"/>
              <a:t>+' : </a:t>
            </a:r>
            <a:r>
              <a:rPr lang="en-US" sz="1800" dirty="0" err="1"/>
              <a:t>Nemus</a:t>
            </a:r>
            <a:r>
              <a:rPr lang="en-US" sz="1800" dirty="0"/>
              <a:t> Brand Bot\r\n') </a:t>
            </a:r>
            <a:endParaRPr lang="en-US" sz="1800" dirty="0" smtClean="0"/>
          </a:p>
          <a:p>
            <a:r>
              <a:rPr lang="en-US" sz="1800" dirty="0" smtClean="0"/>
              <a:t>### OUPUT</a:t>
            </a:r>
            <a:endParaRPr lang="en-US" sz="1800" dirty="0"/>
          </a:p>
          <a:p>
            <a:r>
              <a:rPr lang="en-US" sz="1800" dirty="0" smtClean="0"/>
              <a:t>:</a:t>
            </a:r>
            <a:r>
              <a:rPr lang="en-US" sz="1800" dirty="0" err="1"/>
              <a:t>pratchett.freenode.net</a:t>
            </a:r>
            <a:r>
              <a:rPr lang="en-US" sz="1800" dirty="0"/>
              <a:t> NOTICE * :*** Looking up your hostname...</a:t>
            </a:r>
          </a:p>
          <a:p>
            <a:r>
              <a:rPr lang="en-US" sz="1800" dirty="0"/>
              <a:t>:</a:t>
            </a:r>
            <a:r>
              <a:rPr lang="en-US" sz="1800" dirty="0" err="1"/>
              <a:t>pratchett.freenode.net</a:t>
            </a:r>
            <a:r>
              <a:rPr lang="en-US" sz="1800" dirty="0"/>
              <a:t> NOTICE * :*** Checking </a:t>
            </a:r>
            <a:r>
              <a:rPr lang="en-US" sz="1800" dirty="0" err="1"/>
              <a:t>Ident</a:t>
            </a:r>
            <a:endParaRPr lang="en-US" sz="1800" dirty="0"/>
          </a:p>
          <a:p>
            <a:r>
              <a:rPr lang="en-US" sz="1800" dirty="0"/>
              <a:t>:</a:t>
            </a:r>
            <a:r>
              <a:rPr lang="en-US" sz="1800" dirty="0" err="1"/>
              <a:t>pratchett.freenode.net</a:t>
            </a:r>
            <a:r>
              <a:rPr lang="en-US" sz="1800" dirty="0"/>
              <a:t> NOTICE * :*** Found your hostname</a:t>
            </a:r>
          </a:p>
          <a:p>
            <a:r>
              <a:rPr lang="en-US" sz="1800" dirty="0"/>
              <a:t>:</a:t>
            </a:r>
            <a:r>
              <a:rPr lang="en-US" sz="1800" dirty="0" err="1"/>
              <a:t>pratchett.freenode.net</a:t>
            </a:r>
            <a:r>
              <a:rPr lang="en-US" sz="1800" dirty="0"/>
              <a:t> NOTICE * :*** No </a:t>
            </a:r>
            <a:r>
              <a:rPr lang="en-US" sz="1800" dirty="0" err="1"/>
              <a:t>Ident</a:t>
            </a:r>
            <a:r>
              <a:rPr lang="en-US" sz="1800" dirty="0"/>
              <a:t> response</a:t>
            </a:r>
          </a:p>
          <a:p>
            <a:r>
              <a:rPr lang="en-US" sz="1800" dirty="0"/>
              <a:t>:</a:t>
            </a:r>
            <a:r>
              <a:rPr lang="en-US" sz="1800" dirty="0" err="1"/>
              <a:t>pratchett.freenode.net</a:t>
            </a:r>
            <a:r>
              <a:rPr lang="en-US" sz="1800" dirty="0"/>
              <a:t> 001 </a:t>
            </a:r>
            <a:r>
              <a:rPr lang="en-US" sz="1800" dirty="0" err="1"/>
              <a:t>WhyYouMakeaMeBot</a:t>
            </a:r>
            <a:r>
              <a:rPr lang="en-US" sz="1800" dirty="0"/>
              <a:t> :Welcome to the </a:t>
            </a:r>
            <a:r>
              <a:rPr lang="en-US" sz="1800" dirty="0" err="1"/>
              <a:t>freenode</a:t>
            </a:r>
            <a:r>
              <a:rPr lang="en-US" sz="1800" dirty="0"/>
              <a:t> Internet Relay Chat Network </a:t>
            </a:r>
            <a:r>
              <a:rPr lang="en-US" sz="1800" dirty="0" err="1"/>
              <a:t>WhyYouMakeaMeBot</a:t>
            </a:r>
            <a:endParaRPr lang="en-US" sz="1800" dirty="0"/>
          </a:p>
          <a:p>
            <a:r>
              <a:rPr lang="en-US" sz="1800" dirty="0"/>
              <a:t>:</a:t>
            </a:r>
            <a:r>
              <a:rPr lang="en-US" sz="1800" dirty="0" err="1"/>
              <a:t>pratchett.freenode.net</a:t>
            </a:r>
            <a:r>
              <a:rPr lang="en-US" sz="1800" dirty="0"/>
              <a:t> 002 </a:t>
            </a:r>
            <a:r>
              <a:rPr lang="en-US" sz="1800" dirty="0" err="1"/>
              <a:t>WhyYouMakeaMeBot</a:t>
            </a:r>
            <a:r>
              <a:rPr lang="en-US" sz="1800" dirty="0"/>
              <a:t> :Your host is </a:t>
            </a:r>
            <a:r>
              <a:rPr lang="en-US" sz="1800" dirty="0" err="1"/>
              <a:t>pratchett.freenode.net</a:t>
            </a:r>
            <a:r>
              <a:rPr lang="en-US" sz="1800" dirty="0"/>
              <a:t>[192.168.25.107/6667], running version ircd-seven-</a:t>
            </a:r>
            <a:r>
              <a:rPr lang="en-US" sz="1800" dirty="0" smtClean="0"/>
              <a:t>1.1.3</a:t>
            </a:r>
            <a:endParaRPr lang="en-US" sz="1800" dirty="0"/>
          </a:p>
          <a:p>
            <a:endParaRPr lang="en-US" sz="1800" dirty="0"/>
          </a:p>
        </p:txBody>
      </p:sp>
      <p:pic>
        <p:nvPicPr>
          <p:cNvPr id="5" name="Picture 4"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28747860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razy-retro-bo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112" y="2865437"/>
            <a:ext cx="4032407" cy="2438400"/>
          </a:xfrm>
          <a:prstGeom prst="rect">
            <a:avLst/>
          </a:prstGeom>
        </p:spPr>
      </p:pic>
      <p:sp>
        <p:nvSpPr>
          <p:cNvPr id="2" name="Title 1"/>
          <p:cNvSpPr>
            <a:spLocks noGrp="1"/>
          </p:cNvSpPr>
          <p:nvPr>
            <p:ph type="title"/>
          </p:nvPr>
        </p:nvSpPr>
        <p:spPr/>
        <p:txBody>
          <a:bodyPr/>
          <a:lstStyle/>
          <a:p>
            <a:r>
              <a:rPr lang="en-US" dirty="0" smtClean="0"/>
              <a:t>IRC Protocol </a:t>
            </a:r>
            <a:endParaRPr lang="en-US" dirty="0"/>
          </a:p>
        </p:txBody>
      </p:sp>
      <p:sp>
        <p:nvSpPr>
          <p:cNvPr id="3" name="Content Placeholder 2"/>
          <p:cNvSpPr>
            <a:spLocks noGrp="1"/>
          </p:cNvSpPr>
          <p:nvPr>
            <p:ph idx="1"/>
          </p:nvPr>
        </p:nvSpPr>
        <p:spPr>
          <a:xfrm>
            <a:off x="239712" y="1722437"/>
            <a:ext cx="8863012" cy="4378325"/>
          </a:xfrm>
        </p:spPr>
        <p:txBody>
          <a:bodyPr/>
          <a:lstStyle/>
          <a:p>
            <a:pPr marL="0" indent="0"/>
            <a:r>
              <a:rPr lang="en-US" sz="2800" dirty="0" smtClean="0"/>
              <a:t>IRC RFC </a:t>
            </a:r>
          </a:p>
          <a:p>
            <a:pPr marL="857250" lvl="1" indent="-457200">
              <a:buFont typeface="Arial"/>
              <a:buChar char="•"/>
            </a:pPr>
            <a:r>
              <a:rPr lang="en-US" dirty="0" smtClean="0"/>
              <a:t> </a:t>
            </a:r>
            <a:r>
              <a:rPr lang="en-US" dirty="0">
                <a:hlinkClick r:id="rId3"/>
              </a:rPr>
              <a:t>http://tools.ietf.org/html/</a:t>
            </a:r>
            <a:r>
              <a:rPr lang="en-US" dirty="0" smtClean="0">
                <a:hlinkClick r:id="rId3"/>
              </a:rPr>
              <a:t>rfc2812</a:t>
            </a:r>
            <a:endParaRPr lang="en-US" dirty="0" smtClean="0"/>
          </a:p>
          <a:p>
            <a:pPr marL="0" indent="0"/>
            <a:r>
              <a:rPr lang="en-US" sz="2800" dirty="0" smtClean="0"/>
              <a:t>IRC Over Telnet </a:t>
            </a:r>
          </a:p>
          <a:p>
            <a:pPr marL="857250" lvl="1" indent="-457200">
              <a:buFont typeface="Arial"/>
              <a:buChar char="•"/>
            </a:pPr>
            <a:r>
              <a:rPr lang="en-US" dirty="0" smtClean="0">
                <a:hlinkClick r:id="rId4"/>
              </a:rPr>
              <a:t>http</a:t>
            </a:r>
            <a:r>
              <a:rPr lang="en-US" dirty="0">
                <a:hlinkClick r:id="rId4"/>
              </a:rPr>
              <a:t>://oreilly.com/pub/h/</a:t>
            </a:r>
            <a:r>
              <a:rPr lang="en-US" dirty="0" smtClean="0">
                <a:hlinkClick r:id="rId4"/>
              </a:rPr>
              <a:t>1963</a:t>
            </a:r>
            <a:endParaRPr lang="en-US" dirty="0" smtClean="0"/>
          </a:p>
          <a:p>
            <a:pPr marL="400050" lvl="1" indent="0"/>
            <a:endParaRPr lang="en-US" dirty="0"/>
          </a:p>
          <a:p>
            <a:pPr marL="400050" lvl="1" indent="0"/>
            <a:endParaRPr lang="en-US" dirty="0" smtClean="0"/>
          </a:p>
          <a:p>
            <a:pPr marL="400050" lvl="1" indent="0"/>
            <a:endParaRPr lang="en-US" dirty="0" smtClean="0"/>
          </a:p>
          <a:p>
            <a:r>
              <a:rPr lang="en-US" sz="2800" dirty="0" smtClean="0"/>
              <a:t>The </a:t>
            </a:r>
            <a:r>
              <a:rPr lang="en-US" sz="2800" dirty="0"/>
              <a:t>message format </a:t>
            </a:r>
            <a:r>
              <a:rPr lang="en-US" sz="2800" dirty="0" smtClean="0"/>
              <a:t>Parameters: </a:t>
            </a:r>
          </a:p>
          <a:p>
            <a:r>
              <a:rPr lang="en-US" sz="2800" dirty="0" smtClean="0"/>
              <a:t>:</a:t>
            </a:r>
            <a:r>
              <a:rPr lang="en-US" sz="2800" dirty="0"/>
              <a:t>&lt;prefix&gt; &lt;command&gt; &lt;</a:t>
            </a:r>
            <a:r>
              <a:rPr lang="en-US" sz="2800" dirty="0" err="1"/>
              <a:t>params</a:t>
            </a:r>
            <a:r>
              <a:rPr lang="en-US" sz="2800" dirty="0"/>
              <a:t>&gt; :&lt;trailing</a:t>
            </a:r>
            <a:r>
              <a:rPr lang="en-US" sz="2800" dirty="0" smtClean="0"/>
              <a:t>&gt;</a:t>
            </a:r>
          </a:p>
          <a:p>
            <a:r>
              <a:rPr lang="en-US" sz="2800" dirty="0" err="1" smtClean="0"/>
              <a:t>test@</a:t>
            </a:r>
            <a:r>
              <a:rPr lang="en-US" sz="2800" dirty="0" err="1"/>
              <a:t>localhost</a:t>
            </a:r>
            <a:r>
              <a:rPr lang="en-US" sz="2800" dirty="0"/>
              <a:t> PRIVMSG #</a:t>
            </a:r>
            <a:r>
              <a:rPr lang="en-US" sz="2800" dirty="0" err="1"/>
              <a:t>mychannel</a:t>
            </a:r>
            <a:r>
              <a:rPr lang="en-US" sz="2800" dirty="0"/>
              <a:t> :Hello everyone</a:t>
            </a:r>
            <a:r>
              <a:rPr lang="en-US" sz="2400" dirty="0" smtClean="0"/>
              <a:t>!</a:t>
            </a:r>
          </a:p>
          <a:p>
            <a:endParaRPr lang="en-US" sz="2400" dirty="0"/>
          </a:p>
          <a:p>
            <a:endParaRPr lang="en-US" dirty="0" smtClean="0"/>
          </a:p>
        </p:txBody>
      </p:sp>
      <p:pic>
        <p:nvPicPr>
          <p:cNvPr id="5" name="Picture 4" descr="DC801-Header-new-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30461867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122237"/>
            <a:ext cx="9064625" cy="784225"/>
          </a:xfrm>
        </p:spPr>
        <p:txBody>
          <a:bodyPr/>
          <a:lstStyle/>
          <a:p>
            <a:r>
              <a:rPr lang="en-US" dirty="0" smtClean="0"/>
              <a:t>Prefix Parameter</a:t>
            </a:r>
            <a:endParaRPr lang="en-US" dirty="0"/>
          </a:p>
        </p:txBody>
      </p:sp>
      <p:sp>
        <p:nvSpPr>
          <p:cNvPr id="3" name="Content Placeholder 2"/>
          <p:cNvSpPr>
            <a:spLocks noGrp="1"/>
          </p:cNvSpPr>
          <p:nvPr>
            <p:ph idx="1"/>
          </p:nvPr>
        </p:nvSpPr>
        <p:spPr/>
        <p:txBody>
          <a:bodyPr/>
          <a:lstStyle/>
          <a:p>
            <a:pPr marL="0" indent="0"/>
            <a:r>
              <a:rPr lang="en-US" sz="2400" dirty="0"/>
              <a:t>The prefix of the messages represents the origin of the message, If there is no prefix, then the source of the message is the server for the current connection, as in the PING example.</a:t>
            </a:r>
          </a:p>
          <a:p>
            <a:pPr>
              <a:buFont typeface="Arial"/>
              <a:buChar char="•"/>
            </a:pPr>
            <a:r>
              <a:rPr lang="en-US" sz="2400" dirty="0"/>
              <a:t>PING :</a:t>
            </a:r>
            <a:r>
              <a:rPr lang="en-US" sz="2400" dirty="0" err="1" smtClean="0"/>
              <a:t>wright.freenode.net</a:t>
            </a:r>
            <a:endParaRPr lang="en-US" sz="2400" dirty="0" smtClean="0"/>
          </a:p>
          <a:p>
            <a:pPr marL="0" indent="0"/>
            <a:r>
              <a:rPr lang="en-US" sz="2400" dirty="0" smtClean="0"/>
              <a:t>The </a:t>
            </a:r>
            <a:r>
              <a:rPr lang="en-US" sz="2400" dirty="0"/>
              <a:t>presence </a:t>
            </a:r>
            <a:r>
              <a:rPr lang="en-US" sz="2400" dirty="0" smtClean="0"/>
              <a:t>of a </a:t>
            </a:r>
            <a:r>
              <a:rPr lang="en-US" sz="2400" dirty="0"/>
              <a:t>prefix is indicated by the message beginning with a colon </a:t>
            </a:r>
            <a:r>
              <a:rPr lang="en-US" sz="2400" dirty="0" smtClean="0"/>
              <a:t>character. The prefix cannot contain a white space so you can parse the first part and stop at the prefix.</a:t>
            </a:r>
          </a:p>
          <a:p>
            <a:pPr marL="0" indent="0"/>
            <a:r>
              <a:rPr lang="en-US" sz="2400" dirty="0" smtClean="0"/>
              <a:t>So in this example :</a:t>
            </a:r>
            <a:r>
              <a:rPr lang="en-US" sz="2400" dirty="0" err="1" smtClean="0"/>
              <a:t>write.freenode.net</a:t>
            </a:r>
            <a:r>
              <a:rPr lang="en-US" sz="2400" dirty="0" smtClean="0"/>
              <a:t> is the prefix</a:t>
            </a:r>
          </a:p>
          <a:p>
            <a:pPr>
              <a:buFont typeface="Arial"/>
              <a:buChar char="•"/>
            </a:pPr>
            <a:r>
              <a:rPr lang="en-US" sz="2400" i="1" dirty="0"/>
              <a:t>:</a:t>
            </a:r>
            <a:r>
              <a:rPr lang="en-US" sz="2400" i="1" dirty="0" err="1"/>
              <a:t>wright.freenode.net</a:t>
            </a:r>
            <a:r>
              <a:rPr lang="en-US" sz="2400" i="1" dirty="0"/>
              <a:t> NOTICE * :*** Looking up your </a:t>
            </a:r>
            <a:r>
              <a:rPr lang="en-US" sz="2400" i="1" dirty="0" smtClean="0"/>
              <a:t>hostname…</a:t>
            </a:r>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6701399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Command Parameter</a:t>
            </a:r>
            <a:endParaRPr lang="en-US" dirty="0"/>
          </a:p>
        </p:txBody>
      </p:sp>
      <p:sp>
        <p:nvSpPr>
          <p:cNvPr id="3" name="Content Placeholder 2"/>
          <p:cNvSpPr>
            <a:spLocks noGrp="1"/>
          </p:cNvSpPr>
          <p:nvPr>
            <p:ph idx="1"/>
          </p:nvPr>
        </p:nvSpPr>
        <p:spPr/>
        <p:txBody>
          <a:bodyPr/>
          <a:lstStyle/>
          <a:p>
            <a:pPr>
              <a:buFont typeface="Arial"/>
              <a:buChar char="•"/>
            </a:pPr>
            <a:r>
              <a:rPr lang="en-US" sz="2400" dirty="0" smtClean="0"/>
              <a:t>The command part is the meat of the IRC message instructing your bot what action needs to be taken. </a:t>
            </a:r>
          </a:p>
          <a:p>
            <a:pPr>
              <a:buFont typeface="Arial"/>
              <a:buChar char="•"/>
            </a:pPr>
            <a:r>
              <a:rPr lang="en-US" sz="2400" dirty="0" smtClean="0"/>
              <a:t>Example Commands</a:t>
            </a:r>
          </a:p>
          <a:p>
            <a:pPr lvl="1">
              <a:buFont typeface="Arial"/>
              <a:buChar char="•"/>
            </a:pPr>
            <a:r>
              <a:rPr lang="en-US" sz="2000" dirty="0" smtClean="0"/>
              <a:t>PRIVMSG</a:t>
            </a:r>
            <a:r>
              <a:rPr lang="en-US" sz="2000" dirty="0"/>
              <a:t>, QUIT, JOIN, MODE, and </a:t>
            </a:r>
            <a:r>
              <a:rPr lang="en-US" sz="2000" dirty="0" smtClean="0"/>
              <a:t>PING. </a:t>
            </a:r>
          </a:p>
          <a:p>
            <a:pPr>
              <a:buFont typeface="Arial"/>
              <a:buChar char="•"/>
            </a:pPr>
            <a:r>
              <a:rPr lang="en-US" sz="2400" dirty="0" smtClean="0"/>
              <a:t>In </a:t>
            </a:r>
            <a:r>
              <a:rPr lang="en-US" sz="2400" dirty="0"/>
              <a:t>the case of the PRIVMSG example, </a:t>
            </a:r>
            <a:r>
              <a:rPr lang="en-US" sz="2400" dirty="0" smtClean="0"/>
              <a:t>an bot might log a users message to the database, display it on the terminal or execute some command.</a:t>
            </a:r>
          </a:p>
          <a:p>
            <a:pPr>
              <a:buFont typeface="Arial"/>
              <a:buChar char="•"/>
            </a:pPr>
            <a:r>
              <a:rPr lang="en-US" sz="2400" dirty="0" smtClean="0"/>
              <a:t>With </a:t>
            </a:r>
            <a:r>
              <a:rPr lang="en-US" sz="2400" dirty="0"/>
              <a:t>QUIT and JOIN, the </a:t>
            </a:r>
            <a:r>
              <a:rPr lang="en-US" sz="2400" dirty="0" smtClean="0"/>
              <a:t>Bot would keep change state to keep track a </a:t>
            </a:r>
            <a:r>
              <a:rPr lang="en-US" sz="2400" dirty="0"/>
              <a:t>user has quit the server or joined the </a:t>
            </a:r>
            <a:r>
              <a:rPr lang="en-US" sz="2400" dirty="0" smtClean="0"/>
              <a:t>channel</a:t>
            </a:r>
          </a:p>
        </p:txBody>
      </p:sp>
      <p:pic>
        <p:nvPicPr>
          <p:cNvPr id="4" name="Picture 3" descr="DC801-Header-new-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2725791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Commands</a:t>
            </a:r>
            <a:endParaRPr lang="en-US" dirty="0"/>
          </a:p>
        </p:txBody>
      </p:sp>
      <p:sp>
        <p:nvSpPr>
          <p:cNvPr id="3" name="Content Placeholder 2"/>
          <p:cNvSpPr>
            <a:spLocks noGrp="1"/>
          </p:cNvSpPr>
          <p:nvPr>
            <p:ph idx="1"/>
          </p:nvPr>
        </p:nvSpPr>
        <p:spPr>
          <a:xfrm>
            <a:off x="503238" y="1768475"/>
            <a:ext cx="8863012" cy="5592762"/>
          </a:xfrm>
        </p:spPr>
        <p:txBody>
          <a:bodyPr/>
          <a:lstStyle/>
          <a:p>
            <a:pPr marL="457200" indent="-457200">
              <a:buFont typeface="Arial"/>
              <a:buChar char="•"/>
            </a:pPr>
            <a:r>
              <a:rPr lang="en-US" sz="2400" dirty="0"/>
              <a:t>Some messages contain commands as text other messages have numeric </a:t>
            </a:r>
            <a:r>
              <a:rPr lang="en-US" sz="2400" dirty="0" smtClean="0"/>
              <a:t>replies. </a:t>
            </a:r>
            <a:r>
              <a:rPr lang="en-US" sz="2400" dirty="0"/>
              <a:t>An IRC bot </a:t>
            </a:r>
            <a:r>
              <a:rPr lang="en-US" sz="2400" dirty="0" smtClean="0"/>
              <a:t>will </a:t>
            </a:r>
            <a:r>
              <a:rPr lang="en-US" sz="2400" dirty="0"/>
              <a:t>receive numeric replies </a:t>
            </a:r>
            <a:r>
              <a:rPr lang="en-US" sz="2400" dirty="0" smtClean="0"/>
              <a:t>in the event it sends a requests to </a:t>
            </a:r>
            <a:r>
              <a:rPr lang="en-US" sz="2400" dirty="0"/>
              <a:t>the </a:t>
            </a:r>
            <a:r>
              <a:rPr lang="en-US" sz="2400" dirty="0" err="1" smtClean="0"/>
              <a:t>irc</a:t>
            </a:r>
            <a:r>
              <a:rPr lang="en-US" sz="2400" dirty="0" smtClean="0"/>
              <a:t> server .</a:t>
            </a:r>
          </a:p>
          <a:p>
            <a:pPr marL="457200" indent="-457200">
              <a:buFont typeface="Arial"/>
              <a:buChar char="•"/>
            </a:pPr>
            <a:r>
              <a:rPr lang="en-US" sz="2400" dirty="0" smtClean="0"/>
              <a:t>Example </a:t>
            </a:r>
          </a:p>
          <a:p>
            <a:pPr marL="857250" lvl="1" indent="-457200">
              <a:buFont typeface="Arial"/>
              <a:buChar char="•"/>
            </a:pPr>
            <a:r>
              <a:rPr lang="en-US" sz="2400" dirty="0" smtClean="0"/>
              <a:t>we send the command </a:t>
            </a:r>
          </a:p>
          <a:p>
            <a:pPr marL="1714500" lvl="3" indent="-457200">
              <a:buFont typeface="Arial"/>
              <a:buChar char="•"/>
            </a:pPr>
            <a:r>
              <a:rPr lang="en-US" sz="2400" dirty="0" smtClean="0"/>
              <a:t>NICK </a:t>
            </a:r>
            <a:r>
              <a:rPr lang="en-US" sz="2400" dirty="0" err="1" smtClean="0"/>
              <a:t>BadABot</a:t>
            </a:r>
            <a:endParaRPr lang="en-US" sz="2400" dirty="0" smtClean="0"/>
          </a:p>
          <a:p>
            <a:pPr marL="1257300" lvl="2" indent="-457200">
              <a:buFont typeface="Arial"/>
              <a:buChar char="•"/>
            </a:pPr>
            <a:r>
              <a:rPr lang="en-US" dirty="0" smtClean="0"/>
              <a:t>We Receive </a:t>
            </a:r>
          </a:p>
          <a:p>
            <a:pPr marL="1714500" lvl="3" indent="-457200">
              <a:buFont typeface="Arial"/>
              <a:buChar char="•"/>
            </a:pPr>
            <a:r>
              <a:rPr lang="en-US" sz="2400" dirty="0" smtClean="0"/>
              <a:t>:</a:t>
            </a:r>
            <a:r>
              <a:rPr lang="en-US" sz="2400" dirty="0" err="1" smtClean="0"/>
              <a:t>irc.localhost.localdomain</a:t>
            </a:r>
            <a:r>
              <a:rPr lang="en-US" sz="2400" dirty="0" smtClean="0"/>
              <a:t> </a:t>
            </a:r>
            <a:r>
              <a:rPr lang="en-US" sz="2400" dirty="0"/>
              <a:t>433 </a:t>
            </a:r>
            <a:r>
              <a:rPr lang="en-US" sz="2400" dirty="0" err="1" smtClean="0"/>
              <a:t>BadABot:Nickname</a:t>
            </a:r>
            <a:r>
              <a:rPr lang="en-US" sz="2400" dirty="0" smtClean="0"/>
              <a:t> </a:t>
            </a:r>
            <a:r>
              <a:rPr lang="en-US" sz="2400" dirty="0"/>
              <a:t>is already in </a:t>
            </a:r>
            <a:r>
              <a:rPr lang="en-US" sz="2400" dirty="0" smtClean="0"/>
              <a:t>use</a:t>
            </a:r>
          </a:p>
          <a:p>
            <a:pPr marL="457200" indent="-457200">
              <a:buFont typeface="Arial"/>
              <a:buChar char="•"/>
            </a:pPr>
            <a:r>
              <a:rPr lang="en-US" sz="2400" dirty="0" smtClean="0"/>
              <a:t>In the message the 433  portion is </a:t>
            </a:r>
            <a:r>
              <a:rPr lang="en-US" sz="2400" dirty="0"/>
              <a:t>the </a:t>
            </a:r>
            <a:r>
              <a:rPr lang="en-US" sz="2400" dirty="0" smtClean="0"/>
              <a:t>command</a:t>
            </a:r>
          </a:p>
          <a:p>
            <a:pPr marL="857250" lvl="1" indent="-457200">
              <a:buFont typeface="Arial"/>
              <a:buChar char="•"/>
            </a:pPr>
            <a:r>
              <a:rPr lang="en-US" sz="2000" dirty="0" smtClean="0"/>
              <a:t>Looking in the RFC </a:t>
            </a:r>
            <a:r>
              <a:rPr lang="en-US" sz="2000" dirty="0"/>
              <a:t>for the IRC </a:t>
            </a:r>
            <a:r>
              <a:rPr lang="en-US" sz="2000" dirty="0" smtClean="0"/>
              <a:t>protocol we see the reply of 433 is used </a:t>
            </a:r>
            <a:r>
              <a:rPr lang="en-US" sz="2000" dirty="0"/>
              <a:t>if a nickname is already in use.</a:t>
            </a:r>
          </a:p>
          <a:p>
            <a:pPr marL="457200" indent="-457200">
              <a:buFont typeface="Arial"/>
              <a:buChar char="•"/>
            </a:pPr>
            <a:endParaRPr lang="en-US" dirty="0"/>
          </a:p>
        </p:txBody>
      </p:sp>
      <p:pic>
        <p:nvPicPr>
          <p:cNvPr id="4" name="Picture 3" descr="DC801-Header-new-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35430021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198437"/>
            <a:ext cx="9064625" cy="784225"/>
          </a:xfrm>
        </p:spPr>
        <p:txBody>
          <a:bodyPr/>
          <a:lstStyle/>
          <a:p>
            <a:r>
              <a:rPr lang="en-US" dirty="0" smtClean="0"/>
              <a:t>The </a:t>
            </a:r>
            <a:r>
              <a:rPr lang="en-US" dirty="0" err="1" smtClean="0"/>
              <a:t>Params</a:t>
            </a:r>
            <a:r>
              <a:rPr lang="en-US" dirty="0" smtClean="0"/>
              <a:t> Parameter</a:t>
            </a:r>
            <a:endParaRPr lang="en-US" dirty="0"/>
          </a:p>
        </p:txBody>
      </p:sp>
      <p:sp>
        <p:nvSpPr>
          <p:cNvPr id="3" name="Content Placeholder 2"/>
          <p:cNvSpPr>
            <a:spLocks noGrp="1"/>
          </p:cNvSpPr>
          <p:nvPr>
            <p:ph idx="1"/>
          </p:nvPr>
        </p:nvSpPr>
        <p:spPr>
          <a:xfrm>
            <a:off x="503238" y="1916112"/>
            <a:ext cx="8863012" cy="4378325"/>
          </a:xfrm>
        </p:spPr>
        <p:txBody>
          <a:bodyPr/>
          <a:lstStyle/>
          <a:p>
            <a:pPr marL="457200" indent="-457200">
              <a:buFont typeface="Arial"/>
              <a:buChar char="•"/>
            </a:pPr>
            <a:r>
              <a:rPr lang="en-US" dirty="0"/>
              <a:t>The </a:t>
            </a:r>
            <a:r>
              <a:rPr lang="en-US" dirty="0" err="1" smtClean="0"/>
              <a:t>params</a:t>
            </a:r>
            <a:r>
              <a:rPr lang="en-US" dirty="0" smtClean="0"/>
              <a:t> portion </a:t>
            </a:r>
            <a:r>
              <a:rPr lang="en-US" dirty="0"/>
              <a:t>is a set of space separated parameters. </a:t>
            </a:r>
            <a:endParaRPr lang="en-US" dirty="0" smtClean="0"/>
          </a:p>
          <a:p>
            <a:pPr marL="457200" indent="-457200">
              <a:buFont typeface="Arial"/>
              <a:buChar char="•"/>
            </a:pPr>
            <a:r>
              <a:rPr lang="en-US" dirty="0" smtClean="0"/>
              <a:t>Not </a:t>
            </a:r>
            <a:r>
              <a:rPr lang="en-US" dirty="0"/>
              <a:t>all messages have parameters, but many </a:t>
            </a:r>
            <a:r>
              <a:rPr lang="en-US" dirty="0" smtClean="0"/>
              <a:t>do.</a:t>
            </a:r>
          </a:p>
          <a:p>
            <a:pPr marL="457200" lvl="1" indent="-457200">
              <a:spcAft>
                <a:spcPts val="1413"/>
              </a:spcAft>
              <a:buFont typeface="Arial"/>
              <a:buChar char="•"/>
            </a:pPr>
            <a:r>
              <a:rPr lang="en-US" sz="2400" dirty="0" err="1"/>
              <a:t>test@localhost</a:t>
            </a:r>
            <a:r>
              <a:rPr lang="en-US" sz="2400" dirty="0"/>
              <a:t> PRIVMSG </a:t>
            </a:r>
            <a:r>
              <a:rPr lang="en-US" sz="2400" dirty="0" smtClean="0"/>
              <a:t>#channel </a:t>
            </a:r>
            <a:r>
              <a:rPr lang="en-US" sz="2400" dirty="0"/>
              <a:t>:Hello </a:t>
            </a:r>
            <a:endParaRPr lang="en-US" sz="2400" dirty="0" smtClean="0"/>
          </a:p>
          <a:p>
            <a:pPr marL="457200" lvl="1" indent="-457200">
              <a:spcAft>
                <a:spcPts val="1413"/>
              </a:spcAft>
              <a:buFont typeface="Arial"/>
              <a:buChar char="•"/>
            </a:pPr>
            <a:r>
              <a:rPr lang="en-US" dirty="0" smtClean="0"/>
              <a:t>The </a:t>
            </a:r>
            <a:r>
              <a:rPr lang="en-US" dirty="0"/>
              <a:t>channel name </a:t>
            </a:r>
            <a:r>
              <a:rPr lang="en-US" dirty="0" smtClean="0"/>
              <a:t>(</a:t>
            </a:r>
            <a:r>
              <a:rPr lang="en-US" dirty="0"/>
              <a:t>#</a:t>
            </a:r>
            <a:r>
              <a:rPr lang="en-US" dirty="0" smtClean="0"/>
              <a:t>channel</a:t>
            </a:r>
            <a:r>
              <a:rPr lang="en-US" dirty="0"/>
              <a:t>) of the PRIVMSG, JOIN, and MODE messages is a </a:t>
            </a:r>
            <a:r>
              <a:rPr lang="en-US" dirty="0" smtClean="0"/>
              <a:t>parameter</a:t>
            </a:r>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12030799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04812"/>
            <a:ext cx="9064625" cy="784225"/>
          </a:xfrm>
        </p:spPr>
        <p:txBody>
          <a:bodyPr/>
          <a:lstStyle/>
          <a:p>
            <a:r>
              <a:rPr lang="en-US" b="1" dirty="0"/>
              <a:t>The Trail</a:t>
            </a:r>
            <a:br>
              <a:rPr lang="en-US" b="1" dirty="0"/>
            </a:br>
            <a:endParaRPr lang="en-US" dirty="0"/>
          </a:p>
        </p:txBody>
      </p:sp>
      <p:sp>
        <p:nvSpPr>
          <p:cNvPr id="3" name="Content Placeholder 2"/>
          <p:cNvSpPr>
            <a:spLocks noGrp="1"/>
          </p:cNvSpPr>
          <p:nvPr>
            <p:ph idx="1"/>
          </p:nvPr>
        </p:nvSpPr>
        <p:spPr/>
        <p:txBody>
          <a:bodyPr/>
          <a:lstStyle/>
          <a:p>
            <a:pPr marL="457200" indent="-457200">
              <a:buFont typeface="Arial"/>
              <a:buChar char="•"/>
            </a:pPr>
            <a:r>
              <a:rPr lang="en-US" sz="2400" dirty="0" smtClean="0"/>
              <a:t>The Trail is the last parameter and because </a:t>
            </a:r>
            <a:r>
              <a:rPr lang="en-US" sz="2400" dirty="0" err="1" smtClean="0"/>
              <a:t>params</a:t>
            </a:r>
            <a:r>
              <a:rPr lang="en-US" sz="2400" dirty="0" smtClean="0"/>
              <a:t> </a:t>
            </a:r>
            <a:r>
              <a:rPr lang="en-US" sz="2400" dirty="0"/>
              <a:t>are </a:t>
            </a:r>
            <a:r>
              <a:rPr lang="en-US" sz="2400" dirty="0" smtClean="0"/>
              <a:t>separated by space, </a:t>
            </a:r>
            <a:r>
              <a:rPr lang="en-US" sz="2400" dirty="0"/>
              <a:t>it isn't possible to include </a:t>
            </a:r>
            <a:r>
              <a:rPr lang="en-US" sz="2400" dirty="0" smtClean="0"/>
              <a:t>the trail </a:t>
            </a:r>
            <a:r>
              <a:rPr lang="en-US" sz="2400" dirty="0"/>
              <a:t>parameter with a space in the normal set of parameters. </a:t>
            </a:r>
            <a:endParaRPr lang="en-US" sz="2400" dirty="0" smtClean="0"/>
          </a:p>
          <a:p>
            <a:pPr lvl="1" indent="-342900">
              <a:buFont typeface="Arial"/>
              <a:buChar char="•"/>
            </a:pPr>
            <a:r>
              <a:rPr lang="en-US" sz="2000" dirty="0"/>
              <a:t>T</a:t>
            </a:r>
            <a:r>
              <a:rPr lang="en-US" sz="2000" dirty="0" smtClean="0"/>
              <a:t>he </a:t>
            </a:r>
            <a:r>
              <a:rPr lang="en-US" sz="2000" dirty="0"/>
              <a:t>very last parameter is indicated with a leading colon, </a:t>
            </a:r>
            <a:r>
              <a:rPr lang="en-US" sz="2000" dirty="0" smtClean="0"/>
              <a:t>this means </a:t>
            </a:r>
            <a:r>
              <a:rPr lang="en-US" sz="2000" dirty="0"/>
              <a:t>that everything after the colon should be interpreted together. This allows a message to carry one fully textual </a:t>
            </a:r>
            <a:r>
              <a:rPr lang="en-US" sz="2000" dirty="0" smtClean="0"/>
              <a:t>piece.</a:t>
            </a:r>
          </a:p>
          <a:p>
            <a:pPr lvl="2" indent="-342900">
              <a:buFont typeface="Arial"/>
              <a:buChar char="•"/>
            </a:pPr>
            <a:r>
              <a:rPr lang="en-US" sz="1600" dirty="0" smtClean="0"/>
              <a:t>Later we will further parse this string for our specific IRC BOT commands</a:t>
            </a:r>
            <a:endParaRPr lang="en-US" sz="1600" dirty="0"/>
          </a:p>
          <a:p>
            <a:pPr marL="457200" indent="-457200">
              <a:buFont typeface="Arial"/>
              <a:buChar char="•"/>
            </a:pPr>
            <a:r>
              <a:rPr lang="en-US" sz="2400" dirty="0" smtClean="0"/>
              <a:t>The </a:t>
            </a:r>
            <a:r>
              <a:rPr lang="en-US" sz="2400" dirty="0"/>
              <a:t>defining characteristic of the trailing part is that it also begins with a colon but is preceded by a space</a:t>
            </a:r>
            <a:r>
              <a:rPr lang="en-US" sz="2400" dirty="0" smtClean="0"/>
              <a:t>.</a:t>
            </a:r>
          </a:p>
          <a:p>
            <a:pPr marL="457200" indent="-457200">
              <a:buFont typeface="Arial"/>
              <a:buChar char="•"/>
            </a:pPr>
            <a:r>
              <a:rPr lang="en-US" sz="2400" dirty="0"/>
              <a:t>T</a:t>
            </a:r>
            <a:r>
              <a:rPr lang="en-US" sz="2400" dirty="0" smtClean="0"/>
              <a:t>he </a:t>
            </a:r>
            <a:r>
              <a:rPr lang="en-US" sz="2400" dirty="0"/>
              <a:t>trailing </a:t>
            </a:r>
            <a:r>
              <a:rPr lang="en-US" sz="2400" dirty="0" smtClean="0"/>
              <a:t>portions </a:t>
            </a:r>
            <a:r>
              <a:rPr lang="en-US" sz="2400" dirty="0"/>
              <a:t>continues until the end of the </a:t>
            </a:r>
            <a:r>
              <a:rPr lang="en-US" sz="2400" dirty="0" smtClean="0"/>
              <a:t>message</a:t>
            </a:r>
          </a:p>
          <a:p>
            <a:pPr marL="457200" indent="-457200">
              <a:buFont typeface="Arial"/>
              <a:buChar char="•"/>
            </a:pPr>
            <a:r>
              <a:rPr lang="en-US" sz="2400" dirty="0" smtClean="0"/>
              <a:t>Simply </a:t>
            </a:r>
            <a:r>
              <a:rPr lang="en-US" sz="2400" dirty="0"/>
              <a:t>grab the substring of the message that begins at the first occurrence of " :" (a space and colon)</a:t>
            </a:r>
            <a:r>
              <a:rPr lang="en-US" sz="2400" dirty="0" smtClean="0"/>
              <a:t>.</a:t>
            </a:r>
          </a:p>
          <a:p>
            <a:pPr marL="457200" indent="-457200">
              <a:buFont typeface="Arial"/>
              <a:buChar char="•"/>
            </a:pPr>
            <a:endParaRPr lang="en-US" sz="2400" dirty="0"/>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31089811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Regular </a:t>
            </a:r>
            <a:r>
              <a:rPr lang="en-US" dirty="0" smtClean="0"/>
              <a:t>Expression Parsing</a:t>
            </a:r>
            <a:endParaRPr lang="en-US" dirty="0"/>
          </a:p>
        </p:txBody>
      </p:sp>
      <p:sp>
        <p:nvSpPr>
          <p:cNvPr id="3" name="Content Placeholder 2"/>
          <p:cNvSpPr>
            <a:spLocks noGrp="1"/>
          </p:cNvSpPr>
          <p:nvPr>
            <p:ph idx="1"/>
          </p:nvPr>
        </p:nvSpPr>
        <p:spPr>
          <a:xfrm>
            <a:off x="489583" y="1916112"/>
            <a:ext cx="8863012" cy="4378325"/>
          </a:xfrm>
        </p:spPr>
        <p:txBody>
          <a:bodyPr/>
          <a:lstStyle/>
          <a:p>
            <a:r>
              <a:rPr lang="en-US" sz="1400" dirty="0"/>
              <a:t>import </a:t>
            </a:r>
            <a:r>
              <a:rPr lang="en-US" sz="1400" dirty="0" smtClean="0"/>
              <a:t>re</a:t>
            </a:r>
            <a:endParaRPr lang="en-US" sz="1400" dirty="0"/>
          </a:p>
          <a:p>
            <a:r>
              <a:rPr lang="en-US" sz="1400" dirty="0"/>
              <a:t>string1 = ':</a:t>
            </a:r>
            <a:r>
              <a:rPr lang="en-US" sz="1400" dirty="0" err="1"/>
              <a:t>wright.freenode.net</a:t>
            </a:r>
            <a:r>
              <a:rPr lang="en-US" sz="1400" dirty="0"/>
              <a:t> NOTICE * :*** Looking up your hostname..</a:t>
            </a:r>
            <a:r>
              <a:rPr lang="en-US" sz="1400" dirty="0" smtClean="0"/>
              <a:t>.’</a:t>
            </a:r>
            <a:endParaRPr lang="en-US" sz="1400" dirty="0"/>
          </a:p>
          <a:p>
            <a:r>
              <a:rPr lang="en-US" sz="1400" dirty="0" smtClean="0"/>
              <a:t>regex </a:t>
            </a:r>
            <a:r>
              <a:rPr lang="en-US" sz="1400" dirty="0"/>
              <a:t>= '^(:(\S+) )?(\S+)( (?!:)(.+?))?( :(.+))?</a:t>
            </a:r>
            <a:r>
              <a:rPr lang="en-US" sz="1400" dirty="0" smtClean="0"/>
              <a:t>$’</a:t>
            </a:r>
            <a:endParaRPr lang="en-US" sz="1400" dirty="0"/>
          </a:p>
          <a:p>
            <a:r>
              <a:rPr lang="en-US" sz="1400" dirty="0" err="1"/>
              <a:t>matchObj</a:t>
            </a:r>
            <a:r>
              <a:rPr lang="en-US" sz="1400" dirty="0"/>
              <a:t> = </a:t>
            </a:r>
            <a:r>
              <a:rPr lang="en-US" sz="1400" dirty="0" err="1"/>
              <a:t>re.match</a:t>
            </a:r>
            <a:r>
              <a:rPr lang="en-US" sz="1400" dirty="0"/>
              <a:t>(regex, </a:t>
            </a:r>
            <a:r>
              <a:rPr lang="en-US" sz="1400" dirty="0" smtClean="0"/>
              <a:t>string1, </a:t>
            </a:r>
            <a:r>
              <a:rPr lang="en-US" sz="1400" dirty="0" err="1"/>
              <a:t>re.M|re.I</a:t>
            </a:r>
            <a:r>
              <a:rPr lang="en-US" sz="1400" dirty="0" smtClean="0"/>
              <a:t>)</a:t>
            </a:r>
            <a:endParaRPr lang="en-US" sz="1400" dirty="0"/>
          </a:p>
          <a:p>
            <a:r>
              <a:rPr lang="en-US" sz="1400" dirty="0"/>
              <a:t>if </a:t>
            </a:r>
            <a:r>
              <a:rPr lang="en-US" sz="1400" dirty="0" err="1"/>
              <a:t>matchObj</a:t>
            </a:r>
            <a:r>
              <a:rPr lang="en-US" sz="1400" dirty="0"/>
              <a:t>:</a:t>
            </a:r>
          </a:p>
          <a:p>
            <a:r>
              <a:rPr lang="en-US" sz="1400" dirty="0"/>
              <a:t>   print "</a:t>
            </a:r>
            <a:r>
              <a:rPr lang="en-US" sz="1400" dirty="0" err="1"/>
              <a:t>matchObj.group</a:t>
            </a:r>
            <a:r>
              <a:rPr lang="en-US" sz="1400" dirty="0"/>
              <a:t>() : ", </a:t>
            </a:r>
            <a:r>
              <a:rPr lang="en-US" sz="1400" dirty="0" err="1"/>
              <a:t>matchObj.group</a:t>
            </a:r>
            <a:r>
              <a:rPr lang="en-US" sz="1400" dirty="0"/>
              <a:t>()</a:t>
            </a:r>
          </a:p>
          <a:p>
            <a:r>
              <a:rPr lang="en-US" sz="1400" dirty="0"/>
              <a:t>   print "</a:t>
            </a:r>
            <a:r>
              <a:rPr lang="en-US" sz="1400" dirty="0" err="1"/>
              <a:t>matchObj.group</a:t>
            </a:r>
            <a:r>
              <a:rPr lang="en-US" sz="1400" dirty="0"/>
              <a:t>(1): ", </a:t>
            </a:r>
            <a:r>
              <a:rPr lang="en-US" sz="1400" dirty="0" err="1"/>
              <a:t>matchObj.group</a:t>
            </a:r>
            <a:r>
              <a:rPr lang="en-US" sz="1400" dirty="0"/>
              <a:t>(1)</a:t>
            </a:r>
          </a:p>
          <a:p>
            <a:r>
              <a:rPr lang="en-US" sz="1400" dirty="0"/>
              <a:t>   print "</a:t>
            </a:r>
            <a:r>
              <a:rPr lang="en-US" sz="1400" dirty="0" err="1"/>
              <a:t>matchObj.group</a:t>
            </a:r>
            <a:r>
              <a:rPr lang="en-US" sz="1400" dirty="0"/>
              <a:t>(2): ", </a:t>
            </a:r>
            <a:r>
              <a:rPr lang="en-US" sz="1400" dirty="0" err="1"/>
              <a:t>matchObj.group</a:t>
            </a:r>
            <a:r>
              <a:rPr lang="en-US" sz="1400" dirty="0"/>
              <a:t>(2)</a:t>
            </a:r>
          </a:p>
          <a:p>
            <a:r>
              <a:rPr lang="en-US" sz="1400" dirty="0"/>
              <a:t>   print "</a:t>
            </a:r>
            <a:r>
              <a:rPr lang="en-US" sz="1400" dirty="0" err="1"/>
              <a:t>matchObj.group</a:t>
            </a:r>
            <a:r>
              <a:rPr lang="en-US" sz="1400" dirty="0"/>
              <a:t>(3): ", </a:t>
            </a:r>
            <a:r>
              <a:rPr lang="en-US" sz="1400" dirty="0" err="1"/>
              <a:t>matchObj.group</a:t>
            </a:r>
            <a:r>
              <a:rPr lang="en-US" sz="1400" dirty="0"/>
              <a:t>(3)</a:t>
            </a:r>
          </a:p>
          <a:p>
            <a:r>
              <a:rPr lang="en-US" sz="1400" dirty="0"/>
              <a:t>   print "</a:t>
            </a:r>
            <a:r>
              <a:rPr lang="en-US" sz="1400" dirty="0" err="1"/>
              <a:t>matchObj.group</a:t>
            </a:r>
            <a:r>
              <a:rPr lang="en-US" sz="1400" dirty="0"/>
              <a:t>(4): ", </a:t>
            </a:r>
            <a:r>
              <a:rPr lang="en-US" sz="1400" dirty="0" err="1"/>
              <a:t>matchObj.group</a:t>
            </a:r>
            <a:r>
              <a:rPr lang="en-US" sz="1400" dirty="0"/>
              <a:t>(4)</a:t>
            </a:r>
          </a:p>
          <a:p>
            <a:r>
              <a:rPr lang="en-US" sz="1400" dirty="0"/>
              <a:t>   print "</a:t>
            </a:r>
            <a:r>
              <a:rPr lang="en-US" sz="1400" dirty="0" err="1"/>
              <a:t>matchObj.group</a:t>
            </a:r>
            <a:r>
              <a:rPr lang="en-US" sz="1400" dirty="0"/>
              <a:t>(5): ", </a:t>
            </a:r>
            <a:r>
              <a:rPr lang="en-US" sz="1400" dirty="0" err="1"/>
              <a:t>matchObj.group</a:t>
            </a:r>
            <a:r>
              <a:rPr lang="en-US" sz="1400" dirty="0"/>
              <a:t>(5)</a:t>
            </a:r>
          </a:p>
          <a:p>
            <a:r>
              <a:rPr lang="en-US" sz="1400" dirty="0"/>
              <a:t>   print "</a:t>
            </a:r>
            <a:r>
              <a:rPr lang="en-US" sz="1400" dirty="0" err="1"/>
              <a:t>matchObj.group</a:t>
            </a:r>
            <a:r>
              <a:rPr lang="en-US" sz="1400" dirty="0"/>
              <a:t>(6): ", </a:t>
            </a:r>
            <a:r>
              <a:rPr lang="en-US" sz="1400" dirty="0" err="1"/>
              <a:t>matchObj.group</a:t>
            </a:r>
            <a:r>
              <a:rPr lang="en-US" sz="1400" dirty="0"/>
              <a:t>(6)</a:t>
            </a:r>
          </a:p>
          <a:p>
            <a:r>
              <a:rPr lang="en-US" sz="1400" dirty="0"/>
              <a:t>else:</a:t>
            </a:r>
          </a:p>
          <a:p>
            <a:r>
              <a:rPr lang="en-US" sz="1400" dirty="0"/>
              <a:t>   print "No match!!"</a:t>
            </a:r>
          </a:p>
          <a:p>
            <a:endParaRPr lang="en-US" sz="1400" dirty="0"/>
          </a:p>
        </p:txBody>
      </p:sp>
      <p:pic>
        <p:nvPicPr>
          <p:cNvPr id="5" name="Picture 4"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36960736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Parsing of IRC messages</a:t>
            </a:r>
            <a:endParaRPr lang="en-US" dirty="0"/>
          </a:p>
        </p:txBody>
      </p:sp>
      <p:sp>
        <p:nvSpPr>
          <p:cNvPr id="3" name="Content Placeholder 2"/>
          <p:cNvSpPr>
            <a:spLocks noGrp="1"/>
          </p:cNvSpPr>
          <p:nvPr>
            <p:ph idx="1"/>
          </p:nvPr>
        </p:nvSpPr>
        <p:spPr>
          <a:xfrm>
            <a:off x="468312" y="1493837"/>
            <a:ext cx="8863012" cy="4378325"/>
          </a:xfrm>
        </p:spPr>
        <p:txBody>
          <a:bodyPr/>
          <a:lstStyle/>
          <a:p>
            <a:r>
              <a:rPr lang="en-US" sz="1600" dirty="0" err="1"/>
              <a:t>def</a:t>
            </a:r>
            <a:r>
              <a:rPr lang="en-US" sz="1600" dirty="0"/>
              <a:t> </a:t>
            </a:r>
            <a:r>
              <a:rPr lang="en-US" sz="1600" dirty="0" err="1"/>
              <a:t>parsemsg</a:t>
            </a:r>
            <a:r>
              <a:rPr lang="en-US" sz="1600" dirty="0"/>
              <a:t>(s)</a:t>
            </a:r>
            <a:r>
              <a:rPr lang="en-US" sz="1600" dirty="0" smtClean="0"/>
              <a:t>:</a:t>
            </a:r>
          </a:p>
          <a:p>
            <a:r>
              <a:rPr lang="en-US" sz="1600" dirty="0" smtClean="0"/>
              <a:t>    prefix = '' </a:t>
            </a:r>
          </a:p>
          <a:p>
            <a:r>
              <a:rPr lang="en-US" sz="1600" dirty="0" smtClean="0"/>
              <a:t>    </a:t>
            </a:r>
            <a:r>
              <a:rPr lang="en-US" sz="1600" dirty="0"/>
              <a:t>trailing = [] </a:t>
            </a:r>
          </a:p>
          <a:p>
            <a:r>
              <a:rPr lang="en-US" sz="1600" dirty="0"/>
              <a:t>    if not s:</a:t>
            </a:r>
          </a:p>
          <a:p>
            <a:r>
              <a:rPr lang="en-US" sz="1600" dirty="0"/>
              <a:t>        raise </a:t>
            </a:r>
            <a:r>
              <a:rPr lang="en-US" sz="1600" dirty="0" err="1"/>
              <a:t>IRCBadMessage</a:t>
            </a:r>
            <a:r>
              <a:rPr lang="en-US" sz="1600" dirty="0"/>
              <a:t>("Empty line.")</a:t>
            </a:r>
          </a:p>
          <a:p>
            <a:r>
              <a:rPr lang="en-US" sz="1600" dirty="0"/>
              <a:t>    if s[0] == ':': </a:t>
            </a:r>
          </a:p>
          <a:p>
            <a:r>
              <a:rPr lang="en-US" sz="1600" dirty="0"/>
              <a:t>        prefix, s = s[1:].split(' ', 1)</a:t>
            </a:r>
          </a:p>
          <a:p>
            <a:r>
              <a:rPr lang="en-US" sz="1600" dirty="0"/>
              <a:t>    if </a:t>
            </a:r>
            <a:r>
              <a:rPr lang="en-US" sz="1600" dirty="0" err="1"/>
              <a:t>s.find</a:t>
            </a:r>
            <a:r>
              <a:rPr lang="en-US" sz="1600" dirty="0"/>
              <a:t>(' :') != -1:</a:t>
            </a:r>
          </a:p>
          <a:p>
            <a:r>
              <a:rPr lang="en-US" sz="1600" dirty="0"/>
              <a:t>        s, trailing = </a:t>
            </a:r>
            <a:r>
              <a:rPr lang="en-US" sz="1600" dirty="0" err="1"/>
              <a:t>s.split</a:t>
            </a:r>
            <a:r>
              <a:rPr lang="en-US" sz="1600" dirty="0"/>
              <a:t>(' :', 1)</a:t>
            </a:r>
          </a:p>
          <a:p>
            <a:r>
              <a:rPr lang="en-US" sz="1600" dirty="0"/>
              <a:t>        </a:t>
            </a:r>
            <a:r>
              <a:rPr lang="en-US" sz="1600" dirty="0" err="1"/>
              <a:t>args</a:t>
            </a:r>
            <a:r>
              <a:rPr lang="en-US" sz="1600" dirty="0"/>
              <a:t> = </a:t>
            </a:r>
            <a:r>
              <a:rPr lang="en-US" sz="1600" dirty="0" err="1"/>
              <a:t>s.split</a:t>
            </a:r>
            <a:r>
              <a:rPr lang="en-US" sz="1600" dirty="0"/>
              <a:t>()</a:t>
            </a:r>
          </a:p>
          <a:p>
            <a:r>
              <a:rPr lang="en-US" sz="1600" dirty="0"/>
              <a:t>        </a:t>
            </a:r>
            <a:r>
              <a:rPr lang="en-US" sz="1600" dirty="0" err="1"/>
              <a:t>args.append</a:t>
            </a:r>
            <a:r>
              <a:rPr lang="en-US" sz="1600" dirty="0"/>
              <a:t>(trailing)</a:t>
            </a:r>
          </a:p>
          <a:p>
            <a:r>
              <a:rPr lang="en-US" sz="1600" dirty="0"/>
              <a:t>    else:</a:t>
            </a:r>
          </a:p>
          <a:p>
            <a:r>
              <a:rPr lang="en-US" sz="1600" dirty="0"/>
              <a:t>        </a:t>
            </a:r>
            <a:r>
              <a:rPr lang="en-US" sz="1600" dirty="0" err="1"/>
              <a:t>args</a:t>
            </a:r>
            <a:r>
              <a:rPr lang="en-US" sz="1600" dirty="0"/>
              <a:t> = </a:t>
            </a:r>
            <a:r>
              <a:rPr lang="en-US" sz="1600" dirty="0" err="1"/>
              <a:t>s.split</a:t>
            </a:r>
            <a:r>
              <a:rPr lang="en-US" sz="1600" dirty="0"/>
              <a:t>()</a:t>
            </a:r>
          </a:p>
          <a:p>
            <a:r>
              <a:rPr lang="en-US" sz="1600" dirty="0"/>
              <a:t>    command = </a:t>
            </a:r>
            <a:r>
              <a:rPr lang="en-US" sz="1600" dirty="0" err="1"/>
              <a:t>args.pop</a:t>
            </a:r>
            <a:r>
              <a:rPr lang="en-US" sz="1600" dirty="0"/>
              <a:t>(0)</a:t>
            </a:r>
          </a:p>
          <a:p>
            <a:r>
              <a:rPr lang="en-US" sz="1600" dirty="0"/>
              <a:t>    return prefix, command, </a:t>
            </a:r>
            <a:r>
              <a:rPr lang="en-US" sz="1600" dirty="0" err="1"/>
              <a:t>args</a:t>
            </a:r>
            <a:r>
              <a:rPr lang="en-US" sz="1600" dirty="0"/>
              <a:t> </a:t>
            </a:r>
          </a:p>
        </p:txBody>
      </p:sp>
    </p:spTree>
    <p:extLst>
      <p:ext uri="{BB962C8B-B14F-4D97-AF65-F5344CB8AC3E}">
        <p14:creationId xmlns:p14="http://schemas.microsoft.com/office/powerpoint/2010/main" val="23344905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503238" y="290513"/>
            <a:ext cx="9070975" cy="1285875"/>
          </a:xfrm>
          <a:ln/>
        </p:spPr>
        <p:txBody>
          <a:bodyPr tIns="3888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Ready Made Bots</a:t>
            </a:r>
            <a:r>
              <a:rPr lang="en-US">
                <a:solidFill>
                  <a:srgbClr val="000000"/>
                </a:solidFill>
              </a:rPr>
              <a:t/>
            </a:r>
            <a:br>
              <a:rPr lang="en-US">
                <a:solidFill>
                  <a:srgbClr val="000000"/>
                </a:solidFill>
              </a:rPr>
            </a:br>
            <a:endParaRPr lang="en-US">
              <a:solidFill>
                <a:srgbClr val="000000"/>
              </a:solidFill>
            </a:endParaRPr>
          </a:p>
        </p:txBody>
      </p:sp>
      <p:sp>
        <p:nvSpPr>
          <p:cNvPr id="5122" name="Rectangle 2"/>
          <p:cNvSpPr>
            <a:spLocks noGrp="1" noChangeArrowheads="1"/>
          </p:cNvSpPr>
          <p:nvPr>
            <p:ph type="body" idx="1"/>
          </p:nvPr>
        </p:nvSpPr>
        <p:spPr>
          <a:xfrm>
            <a:off x="503238" y="1768475"/>
            <a:ext cx="8869362" cy="5173663"/>
          </a:xfrm>
          <a:ln>
            <a:solidFill>
              <a:schemeClr val="tx1"/>
            </a:solidFill>
          </a:ln>
        </p:spPr>
        <p:txBody>
          <a:bodyPr/>
          <a:lstStyle/>
          <a:p>
            <a:pPr marL="430213" indent="-317500">
              <a:spcAft>
                <a:spcPts val="1425"/>
              </a:spcAft>
              <a:buClrTx/>
              <a:buFontTx/>
              <a:buNone/>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b="1" dirty="0" err="1" smtClean="0"/>
              <a:t>Phenny</a:t>
            </a:r>
            <a:r>
              <a:rPr lang="en-US" b="1" dirty="0" smtClean="0"/>
              <a:t> - Python</a:t>
            </a:r>
            <a:endParaRPr lang="en-US" b="1" dirty="0"/>
          </a:p>
          <a:p>
            <a:pPr marL="736600" lvl="1" indent="-279400">
              <a:lnSpc>
                <a:spcPct val="100000"/>
              </a:lnSpc>
              <a:buFont typeface="Times New Roman" charset="0"/>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dirty="0">
                <a:solidFill>
                  <a:srgbClr val="CCCCFF"/>
                </a:solidFill>
                <a:hlinkClick r:id="rId3"/>
              </a:rPr>
              <a:t>http://inamidst.com/phenny/</a:t>
            </a:r>
            <a:r>
              <a:rPr lang="en-US" dirty="0"/>
              <a:t> </a:t>
            </a:r>
          </a:p>
          <a:p>
            <a:pPr marL="430213" indent="-317500">
              <a:lnSpc>
                <a:spcPct val="100000"/>
              </a:lnSpc>
              <a:buClrTx/>
              <a:buFontTx/>
              <a:buNone/>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b="1" dirty="0"/>
              <a:t>Cinch – Ruby</a:t>
            </a:r>
          </a:p>
          <a:p>
            <a:pPr marL="736600" lvl="1" indent="-279400">
              <a:lnSpc>
                <a:spcPct val="100000"/>
              </a:lnSpc>
              <a:buFont typeface="Times New Roman" charset="0"/>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dirty="0"/>
              <a:t> </a:t>
            </a:r>
            <a:r>
              <a:rPr lang="en-US" dirty="0">
                <a:hlinkClick r:id="rId4"/>
              </a:rPr>
              <a:t>https://github.com/cinchrb/cinch</a:t>
            </a:r>
            <a:r>
              <a:rPr lang="en-US" dirty="0"/>
              <a:t> </a:t>
            </a:r>
          </a:p>
          <a:p>
            <a:pPr marL="430213" indent="-317500">
              <a:lnSpc>
                <a:spcPct val="100000"/>
              </a:lnSpc>
              <a:buClrTx/>
              <a:buFontTx/>
              <a:buNone/>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b="1" dirty="0"/>
              <a:t>Egg Drop – </a:t>
            </a:r>
            <a:r>
              <a:rPr lang="en-US" b="1" dirty="0" err="1"/>
              <a:t>C,TCl</a:t>
            </a:r>
            <a:endParaRPr lang="en-US" b="1" dirty="0"/>
          </a:p>
          <a:p>
            <a:pPr marL="736600" lvl="1" indent="-279400">
              <a:buSzPct val="75000"/>
              <a:buFont typeface="StarSymbol" charset="0"/>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dirty="0"/>
              <a:t>http://</a:t>
            </a:r>
            <a:r>
              <a:rPr lang="en-US" dirty="0" err="1"/>
              <a:t>www.eggheads.org</a:t>
            </a:r>
            <a:r>
              <a:rPr lang="en-US" dirty="0"/>
              <a:t>/</a:t>
            </a:r>
          </a:p>
          <a:p>
            <a:pPr marL="736600" lvl="1" indent="-279400">
              <a:buClrTx/>
              <a:buSzPct val="75000"/>
              <a:buFontTx/>
              <a:buNone/>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endParaRPr lang="en-US" dirty="0"/>
          </a:p>
          <a:p>
            <a:pPr marL="430213" indent="-317500">
              <a:lnSpc>
                <a:spcPct val="100000"/>
              </a:lnSpc>
              <a:buClrTx/>
              <a:buFontTx/>
              <a:buNone/>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sz="2200" dirty="0"/>
              <a:t>http://</a:t>
            </a:r>
            <a:r>
              <a:rPr lang="en-US" sz="2200" dirty="0" err="1"/>
              <a:t>en.wikipedia.org</a:t>
            </a:r>
            <a:r>
              <a:rPr lang="en-US" sz="2200" dirty="0"/>
              <a:t>/wiki/</a:t>
            </a:r>
            <a:r>
              <a:rPr lang="en-US" sz="2200" dirty="0" err="1"/>
              <a:t>Comparison_of_Internet_Relay_Chat_bots</a:t>
            </a:r>
            <a:endParaRPr lang="en-US" sz="2200" dirty="0"/>
          </a:p>
          <a:p>
            <a:pPr marL="430213" indent="-317500">
              <a:spcAft>
                <a:spcPts val="1138"/>
              </a:spcAft>
              <a:buClrTx/>
              <a:buFontTx/>
              <a:buNone/>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endParaRPr lang="en-US" sz="2200" dirty="0"/>
          </a:p>
        </p:txBody>
      </p:sp>
      <p:pic>
        <p:nvPicPr>
          <p:cNvPr id="4" name="Picture 3" descr="DC801-Header-new-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122237"/>
            <a:ext cx="9064625" cy="784225"/>
          </a:xfrm>
        </p:spPr>
        <p:txBody>
          <a:bodyPr/>
          <a:lstStyle/>
          <a:p>
            <a:r>
              <a:rPr lang="en-US" dirty="0" smtClean="0"/>
              <a:t>Regex Sheep</a:t>
            </a:r>
            <a:endParaRPr lang="en-US" dirty="0"/>
          </a:p>
        </p:txBody>
      </p:sp>
      <p:sp>
        <p:nvSpPr>
          <p:cNvPr id="5" name="Content Placeholder 4"/>
          <p:cNvSpPr>
            <a:spLocks noGrp="1"/>
          </p:cNvSpPr>
          <p:nvPr>
            <p:ph idx="1"/>
          </p:nvPr>
        </p:nvSpPr>
        <p:spPr>
          <a:xfrm>
            <a:off x="315912" y="4811712"/>
            <a:ext cx="8863012" cy="4378325"/>
          </a:xfrm>
        </p:spPr>
        <p:txBody>
          <a:bodyPr/>
          <a:lstStyle/>
          <a:p>
            <a:r>
              <a:rPr lang="en-US" sz="2400" dirty="0"/>
              <a:t>if </a:t>
            </a:r>
            <a:r>
              <a:rPr lang="en-US" sz="2400" dirty="0" err="1"/>
              <a:t>self.sheep</a:t>
            </a:r>
            <a:r>
              <a:rPr lang="en-US" sz="2400" dirty="0"/>
              <a:t> and </a:t>
            </a:r>
            <a:r>
              <a:rPr lang="en-US" sz="2400" dirty="0" err="1"/>
              <a:t>text.find</a:t>
            </a:r>
            <a:r>
              <a:rPr lang="en-US" sz="2400" dirty="0"/>
              <a:t>(':!</a:t>
            </a:r>
            <a:r>
              <a:rPr lang="en-US" sz="2400" dirty="0" err="1"/>
              <a:t>sheep_paging</a:t>
            </a:r>
            <a:r>
              <a:rPr lang="en-US" sz="2400" dirty="0"/>
              <a:t>') == -1: </a:t>
            </a:r>
          </a:p>
          <a:p>
            <a:r>
              <a:rPr lang="en-US" sz="2400" dirty="0"/>
              <a:t>	</a:t>
            </a:r>
            <a:r>
              <a:rPr lang="en-US" sz="2400" dirty="0" err="1"/>
              <a:t>regex_array</a:t>
            </a:r>
            <a:r>
              <a:rPr lang="en-US" sz="2400" dirty="0"/>
              <a:t> = </a:t>
            </a:r>
            <a:r>
              <a:rPr lang="en-US" sz="2400" dirty="0" err="1"/>
              <a:t>re.findall</a:t>
            </a:r>
            <a:r>
              <a:rPr lang="en-US" sz="2400" dirty="0"/>
              <a:t>(</a:t>
            </a:r>
            <a:r>
              <a:rPr lang="en-US" sz="2400" dirty="0" err="1"/>
              <a:t>self.sheep_regex,text</a:t>
            </a:r>
            <a:r>
              <a:rPr lang="en-US" sz="2400" dirty="0"/>
              <a:t>)</a:t>
            </a:r>
          </a:p>
          <a:p>
            <a:r>
              <a:rPr lang="en-US" sz="2400" dirty="0"/>
              <a:t>    </a:t>
            </a:r>
            <a:r>
              <a:rPr lang="en-US" sz="2400" dirty="0" err="1"/>
              <a:t>self.sendm</a:t>
            </a:r>
            <a:r>
              <a:rPr lang="en-US" sz="2400" dirty="0"/>
              <a:t>(</a:t>
            </a:r>
            <a:r>
              <a:rPr lang="en-US" sz="2400" dirty="0" err="1"/>
              <a:t>parsed_msg</a:t>
            </a:r>
            <a:r>
              <a:rPr lang="en-US" sz="2400" dirty="0"/>
              <a:t>['handle'].split('!~')[0] + ' said \'sheep\'. Paging L34N. Someone said \'sheep\'');</a:t>
            </a:r>
          </a:p>
          <a:p>
            <a:r>
              <a:rPr lang="en-US" sz="2400" dirty="0"/>
              <a:t>    </a:t>
            </a:r>
            <a:r>
              <a:rPr lang="en-US" sz="2400" dirty="0" err="1"/>
              <a:t>self.send_email</a:t>
            </a:r>
            <a:r>
              <a:rPr lang="en-US" sz="2400" dirty="0"/>
              <a:t>(</a:t>
            </a:r>
            <a:r>
              <a:rPr lang="en-US" sz="2400" dirty="0" err="1"/>
              <a:t>parsed_msg</a:t>
            </a:r>
            <a:r>
              <a:rPr lang="en-US" sz="2400" dirty="0"/>
              <a:t>, self.sheep_number,"sheep-alarm@dc801.com","SHEEP")</a:t>
            </a:r>
            <a:endParaRPr lang="en-US" sz="2400" dirty="0" smtClean="0"/>
          </a:p>
        </p:txBody>
      </p:sp>
      <p:pic>
        <p:nvPicPr>
          <p:cNvPr id="7" name="Picture 6" descr="AA0282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12" y="1801581"/>
            <a:ext cx="3014573" cy="3121256"/>
          </a:xfrm>
          <a:prstGeom prst="rect">
            <a:avLst/>
          </a:prstGeom>
        </p:spPr>
      </p:pic>
      <p:sp>
        <p:nvSpPr>
          <p:cNvPr id="8" name="TextBox 7"/>
          <p:cNvSpPr txBox="1"/>
          <p:nvPr/>
        </p:nvSpPr>
        <p:spPr>
          <a:xfrm>
            <a:off x="4430712" y="2881359"/>
            <a:ext cx="5257800" cy="1127078"/>
          </a:xfrm>
          <a:prstGeom prst="rect">
            <a:avLst/>
          </a:prstGeom>
          <a:noFill/>
        </p:spPr>
        <p:txBody>
          <a:bodyPr wrap="square" rtlCol="0">
            <a:spAutoFit/>
          </a:bodyPr>
          <a:lstStyle/>
          <a:p>
            <a:r>
              <a:rPr lang="en-US" sz="2400" dirty="0" err="1" smtClean="0">
                <a:solidFill>
                  <a:srgbClr val="000000"/>
                </a:solidFill>
              </a:rPr>
              <a:t>sheep_regex</a:t>
            </a:r>
            <a:r>
              <a:rPr lang="en-US" sz="2400" dirty="0" smtClean="0">
                <a:solidFill>
                  <a:srgbClr val="000000"/>
                </a:solidFill>
              </a:rPr>
              <a:t> </a:t>
            </a:r>
            <a:r>
              <a:rPr lang="en-US" sz="2400" dirty="0">
                <a:solidFill>
                  <a:srgbClr val="000000"/>
                </a:solidFill>
              </a:rPr>
              <a:t>= </a:t>
            </a:r>
            <a:endParaRPr lang="en-US" sz="2400" dirty="0" smtClean="0">
              <a:solidFill>
                <a:srgbClr val="000000"/>
              </a:solidFill>
            </a:endParaRPr>
          </a:p>
          <a:p>
            <a:r>
              <a:rPr lang="en-US" sz="2400" dirty="0" smtClean="0">
                <a:solidFill>
                  <a:srgbClr val="000000"/>
                </a:solidFill>
              </a:rPr>
              <a:t>'</a:t>
            </a:r>
            <a:r>
              <a:rPr lang="en-US" sz="2400" dirty="0">
                <a:solidFill>
                  <a:srgbClr val="000000"/>
                </a:solidFill>
              </a:rPr>
              <a:t>.*[sS$5]+[</a:t>
            </a:r>
            <a:r>
              <a:rPr lang="en-US" sz="2400" dirty="0" err="1">
                <a:solidFill>
                  <a:srgbClr val="000000"/>
                </a:solidFill>
              </a:rPr>
              <a:t>hH</a:t>
            </a:r>
            <a:r>
              <a:rPr lang="en-US" sz="2400" dirty="0">
                <a:solidFill>
                  <a:srgbClr val="000000"/>
                </a:solidFill>
              </a:rPr>
              <a:t>(|-|)]+[eE3]+[</a:t>
            </a:r>
            <a:r>
              <a:rPr lang="en-US" sz="2400" dirty="0" err="1">
                <a:solidFill>
                  <a:srgbClr val="000000"/>
                </a:solidFill>
              </a:rPr>
              <a:t>pP</a:t>
            </a:r>
            <a:r>
              <a:rPr lang="en-US" sz="2400" dirty="0">
                <a:solidFill>
                  <a:srgbClr val="000000"/>
                </a:solidFill>
              </a:rPr>
              <a:t>]+.</a:t>
            </a:r>
            <a:r>
              <a:rPr lang="en-US" sz="2400" dirty="0" smtClean="0">
                <a:solidFill>
                  <a:srgbClr val="000000"/>
                </a:solidFill>
              </a:rPr>
              <a:t>*’</a:t>
            </a:r>
          </a:p>
          <a:p>
            <a:r>
              <a:rPr lang="en-US" sz="2400" dirty="0" smtClean="0">
                <a:solidFill>
                  <a:srgbClr val="000000"/>
                </a:solidFill>
              </a:rPr>
              <a:t>#</a:t>
            </a:r>
            <a:r>
              <a:rPr lang="en-US" sz="2400" dirty="0" err="1" smtClean="0">
                <a:solidFill>
                  <a:srgbClr val="000000"/>
                </a:solidFill>
              </a:rPr>
              <a:t>metacortex</a:t>
            </a:r>
            <a:endParaRPr lang="en-US" sz="2400" dirty="0">
              <a:solidFill>
                <a:srgbClr val="000000"/>
              </a:solidFill>
            </a:endParaRPr>
          </a:p>
        </p:txBody>
      </p:sp>
      <p:pic>
        <p:nvPicPr>
          <p:cNvPr id="6" name="Picture 5" descr="DC801-Header-new-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60437"/>
            <a:ext cx="10080625" cy="728045"/>
          </a:xfrm>
          <a:prstGeom prst="rect">
            <a:avLst/>
          </a:prstGeom>
        </p:spPr>
      </p:pic>
    </p:spTree>
    <p:extLst>
      <p:ext uri="{BB962C8B-B14F-4D97-AF65-F5344CB8AC3E}">
        <p14:creationId xmlns:p14="http://schemas.microsoft.com/office/powerpoint/2010/main" val="25583922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Text Messaging</a:t>
            </a:r>
            <a:endParaRPr lang="en-US" dirty="0"/>
          </a:p>
        </p:txBody>
      </p:sp>
      <p:sp>
        <p:nvSpPr>
          <p:cNvPr id="6" name="Content Placeholder 5"/>
          <p:cNvSpPr>
            <a:spLocks noGrp="1"/>
          </p:cNvSpPr>
          <p:nvPr>
            <p:ph sz="half" idx="1"/>
          </p:nvPr>
        </p:nvSpPr>
        <p:spPr/>
        <p:txBody>
          <a:bodyPr/>
          <a:lstStyle/>
          <a:p>
            <a:r>
              <a:rPr lang="en-US" sz="1400" dirty="0"/>
              <a:t>import </a:t>
            </a:r>
            <a:r>
              <a:rPr lang="en-US" sz="1400" dirty="0" err="1" smtClean="0"/>
              <a:t>smtplib</a:t>
            </a:r>
            <a:endParaRPr lang="en-US" sz="1400" dirty="0"/>
          </a:p>
          <a:p>
            <a:r>
              <a:rPr lang="en-US" sz="1400" dirty="0"/>
              <a:t>SERVER = "10.x.x.1"</a:t>
            </a:r>
          </a:p>
          <a:p>
            <a:r>
              <a:rPr lang="en-US" sz="1400" dirty="0"/>
              <a:t>FROM = "</a:t>
            </a:r>
            <a:r>
              <a:rPr lang="en-US" sz="1400" dirty="0" err="1"/>
              <a:t>sender@example.com</a:t>
            </a:r>
            <a:r>
              <a:rPr lang="en-US" sz="1400" dirty="0"/>
              <a:t>"</a:t>
            </a:r>
          </a:p>
          <a:p>
            <a:r>
              <a:rPr lang="en-US" sz="1400" dirty="0"/>
              <a:t>TO = ["801xxxxxxx@vtext.com"] # must be a list</a:t>
            </a:r>
          </a:p>
          <a:p>
            <a:r>
              <a:rPr lang="en-US" sz="1400" dirty="0"/>
              <a:t>SUBJECT = "Hello!"</a:t>
            </a:r>
          </a:p>
          <a:p>
            <a:r>
              <a:rPr lang="en-US" sz="1400" dirty="0"/>
              <a:t>TEXT = "This message was sent with Python's </a:t>
            </a:r>
            <a:r>
              <a:rPr lang="en-US" sz="1400" dirty="0" err="1"/>
              <a:t>smtplib</a:t>
            </a:r>
            <a:r>
              <a:rPr lang="en-US" sz="1400" dirty="0" smtClean="0"/>
              <a:t>.”</a:t>
            </a:r>
            <a:endParaRPr lang="en-US" sz="1400" dirty="0"/>
          </a:p>
          <a:p>
            <a:r>
              <a:rPr lang="en-US" sz="1400" dirty="0"/>
              <a:t># Prepare actual message</a:t>
            </a:r>
          </a:p>
          <a:p>
            <a:r>
              <a:rPr lang="en-US" sz="1400" dirty="0"/>
              <a:t>message = """\</a:t>
            </a:r>
          </a:p>
          <a:p>
            <a:r>
              <a:rPr lang="en-US" sz="1400" dirty="0"/>
              <a:t>From: %s</a:t>
            </a:r>
          </a:p>
          <a:p>
            <a:r>
              <a:rPr lang="en-US" sz="1400" dirty="0"/>
              <a:t>To: %s</a:t>
            </a:r>
          </a:p>
          <a:p>
            <a:r>
              <a:rPr lang="en-US" sz="1400" dirty="0"/>
              <a:t>Subject: %</a:t>
            </a:r>
            <a:r>
              <a:rPr lang="en-US" sz="1400" dirty="0" smtClean="0"/>
              <a:t>s</a:t>
            </a:r>
            <a:endParaRPr lang="en-US" sz="1400" dirty="0"/>
          </a:p>
          <a:p>
            <a:r>
              <a:rPr lang="en-US" sz="1400" dirty="0"/>
              <a:t>%s</a:t>
            </a:r>
          </a:p>
          <a:p>
            <a:r>
              <a:rPr lang="en-US" sz="1400" dirty="0"/>
              <a:t>""" % (FROM, ", ".join(TO), SUBJECT, TEXT</a:t>
            </a:r>
            <a:r>
              <a:rPr lang="en-US" sz="1400" dirty="0" smtClean="0"/>
              <a:t>)</a:t>
            </a:r>
            <a:endParaRPr lang="en-US" sz="1400" dirty="0"/>
          </a:p>
        </p:txBody>
      </p:sp>
      <p:sp>
        <p:nvSpPr>
          <p:cNvPr id="7" name="Content Placeholder 6"/>
          <p:cNvSpPr>
            <a:spLocks noGrp="1"/>
          </p:cNvSpPr>
          <p:nvPr>
            <p:ph sz="half" idx="2"/>
          </p:nvPr>
        </p:nvSpPr>
        <p:spPr/>
        <p:txBody>
          <a:bodyPr/>
          <a:lstStyle/>
          <a:p>
            <a:r>
              <a:rPr lang="en-US" sz="1600" dirty="0"/>
              <a:t># Send the mail</a:t>
            </a:r>
          </a:p>
          <a:p>
            <a:r>
              <a:rPr lang="en-US" sz="1600" dirty="0"/>
              <a:t>server = </a:t>
            </a:r>
            <a:r>
              <a:rPr lang="en-US" sz="1600" dirty="0" err="1"/>
              <a:t>smtplib.SMTP</a:t>
            </a:r>
            <a:r>
              <a:rPr lang="en-US" sz="1600" dirty="0"/>
              <a:t>(SERVER)</a:t>
            </a:r>
          </a:p>
          <a:p>
            <a:r>
              <a:rPr lang="en-US" sz="1600" dirty="0" err="1"/>
              <a:t>server.sendmail</a:t>
            </a:r>
            <a:r>
              <a:rPr lang="en-US" sz="1600" dirty="0"/>
              <a:t>(FROM, TO, message)</a:t>
            </a:r>
          </a:p>
          <a:p>
            <a:r>
              <a:rPr lang="en-US" sz="1600" dirty="0" err="1"/>
              <a:t>server.quit</a:t>
            </a:r>
            <a:r>
              <a:rPr lang="en-US" sz="1600" dirty="0"/>
              <a:t>()</a:t>
            </a:r>
          </a:p>
          <a:p>
            <a:endParaRPr lang="en-US" dirty="0"/>
          </a:p>
          <a:p>
            <a:endParaRPr lang="en-US" dirty="0"/>
          </a:p>
        </p:txBody>
      </p:sp>
      <p:pic>
        <p:nvPicPr>
          <p:cNvPr id="8" name="Picture 7" descr="DC801-Header-new-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0437"/>
            <a:ext cx="10080625" cy="728045"/>
          </a:xfrm>
          <a:prstGeom prst="rect">
            <a:avLst/>
          </a:prstGeom>
        </p:spPr>
      </p:pic>
    </p:spTree>
    <p:extLst>
      <p:ext uri="{BB962C8B-B14F-4D97-AF65-F5344CB8AC3E}">
        <p14:creationId xmlns:p14="http://schemas.microsoft.com/office/powerpoint/2010/main" val="6968961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503238" y="301625"/>
            <a:ext cx="9067800" cy="787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Basic </a:t>
            </a:r>
            <a:r>
              <a:rPr lang="en-US" dirty="0" smtClean="0"/>
              <a:t>Bot</a:t>
            </a:r>
            <a:endParaRPr lang="en-US" dirty="0"/>
          </a:p>
        </p:txBody>
      </p:sp>
      <p:sp>
        <p:nvSpPr>
          <p:cNvPr id="13314" name="Rectangle 2"/>
          <p:cNvSpPr>
            <a:spLocks noGrp="1" noChangeArrowheads="1"/>
          </p:cNvSpPr>
          <p:nvPr>
            <p:ph type="body" idx="1"/>
          </p:nvPr>
        </p:nvSpPr>
        <p:spPr>
          <a:xfrm>
            <a:off x="392112" y="1874837"/>
            <a:ext cx="8866187" cy="6019800"/>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 Import some necessary libraries.</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import socket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import time</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 Some basic variables used to configure the bot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server      = "</a:t>
            </a:r>
            <a:r>
              <a:rPr lang="en-US" sz="2400" dirty="0" err="1"/>
              <a:t>chat.freenode.net</a:t>
            </a:r>
            <a:r>
              <a:rPr lang="en-US" sz="2400" dirty="0"/>
              <a:t>" # Server</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channel     = "#test198" # Channel</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t>botnick</a:t>
            </a:r>
            <a:r>
              <a:rPr lang="en-US" sz="2400" dirty="0"/>
              <a:t>     = "NemusBot2" # Your bots nick</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nicks       = "</a:t>
            </a:r>
            <a:r>
              <a:rPr lang="en-US" sz="2400" dirty="0" smtClean="0"/>
              <a:t>NemusBot2</a:t>
            </a:r>
            <a:r>
              <a:rPr lang="en-US" sz="24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t>host_name</a:t>
            </a:r>
            <a:r>
              <a:rPr lang="en-US" sz="2400" dirty="0"/>
              <a:t>   = "</a:t>
            </a:r>
            <a:r>
              <a:rPr lang="en-US" sz="2400" dirty="0" smtClean="0"/>
              <a:t>Test”</a:t>
            </a:r>
            <a:endParaRPr lang="en-US" sz="2400" dirty="0"/>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0437"/>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503238" y="301625"/>
            <a:ext cx="9067800" cy="787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Basic Bot 2</a:t>
            </a:r>
          </a:p>
        </p:txBody>
      </p:sp>
      <p:sp>
        <p:nvSpPr>
          <p:cNvPr id="14338" name="Rectangle 2"/>
          <p:cNvSpPr>
            <a:spLocks noGrp="1" noChangeArrowheads="1"/>
          </p:cNvSpPr>
          <p:nvPr>
            <p:ph type="body" idx="1"/>
          </p:nvPr>
        </p:nvSpPr>
        <p:spPr>
          <a:xfrm>
            <a:off x="544512" y="1921912"/>
            <a:ext cx="8077200" cy="5638800"/>
          </a:xfrm>
          <a:ln/>
        </p:spPr>
        <p:txBody>
          <a:bodyPr/>
          <a:lstStyle/>
          <a:p>
            <a:pPr lvl="1"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smtClean="0"/>
              <a:t># This is our first function! It will respond to server Pings.</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err="1" smtClean="0"/>
              <a:t>def</a:t>
            </a:r>
            <a:r>
              <a:rPr lang="en-US" sz="2000" dirty="0" smtClean="0"/>
              <a:t> </a:t>
            </a:r>
            <a:r>
              <a:rPr lang="en-US" sz="2000" dirty="0"/>
              <a:t>ping()</a:t>
            </a:r>
            <a:r>
              <a:rPr lang="en-US" sz="2000" dirty="0" smtClean="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a:t>
            </a:r>
            <a:r>
              <a:rPr lang="en-US" sz="2000" dirty="0" err="1" smtClean="0"/>
              <a:t>ircsock.send</a:t>
            </a:r>
            <a:r>
              <a:rPr lang="en-US" sz="2000" dirty="0"/>
              <a:t>("PONG :</a:t>
            </a:r>
            <a:r>
              <a:rPr lang="en-US" sz="2000" dirty="0" err="1"/>
              <a:t>pingis</a:t>
            </a:r>
            <a:r>
              <a:rPr lang="en-US" sz="2000" dirty="0"/>
              <a:t>\</a:t>
            </a:r>
            <a:r>
              <a:rPr lang="en-US" sz="2000" dirty="0" smtClean="0"/>
              <a:t>n”)</a:t>
            </a:r>
            <a:endParaRPr lang="en-US" sz="2000" dirty="0"/>
          </a:p>
          <a:p>
            <a:pPr lvl="1"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This is the send message function, it simply sends messages to the channel.</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err="1"/>
              <a:t>def</a:t>
            </a:r>
            <a:r>
              <a:rPr lang="en-US" sz="2000" dirty="0"/>
              <a:t> </a:t>
            </a:r>
            <a:r>
              <a:rPr lang="en-US" sz="2000" dirty="0" err="1"/>
              <a:t>sendmsg</a:t>
            </a:r>
            <a:r>
              <a:rPr lang="en-US" sz="2000" dirty="0"/>
              <a:t>(</a:t>
            </a:r>
            <a:r>
              <a:rPr lang="en-US" sz="2000" dirty="0" err="1"/>
              <a:t>chan</a:t>
            </a:r>
            <a:r>
              <a:rPr lang="en-US" sz="2000" dirty="0"/>
              <a:t> , </a:t>
            </a:r>
            <a:r>
              <a:rPr lang="en-US" sz="2000" dirty="0" err="1"/>
              <a:t>msg</a:t>
            </a:r>
            <a:r>
              <a:rPr lang="en-US" sz="20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a:t>
            </a:r>
            <a:r>
              <a:rPr lang="en-US" sz="2000" dirty="0" err="1"/>
              <a:t>ircsock.send</a:t>
            </a:r>
            <a:r>
              <a:rPr lang="en-US" sz="2000" dirty="0"/>
              <a:t>("PRIVMSG "+ </a:t>
            </a:r>
            <a:r>
              <a:rPr lang="en-US" sz="2000" dirty="0" err="1"/>
              <a:t>chan</a:t>
            </a:r>
            <a:r>
              <a:rPr lang="en-US" sz="2000" dirty="0"/>
              <a:t> +" :"+ </a:t>
            </a:r>
            <a:r>
              <a:rPr lang="en-US" sz="2000" dirty="0" err="1"/>
              <a:t>msg</a:t>
            </a:r>
            <a:r>
              <a:rPr lang="en-US" sz="2000" dirty="0"/>
              <a:t> +"\</a:t>
            </a:r>
            <a:r>
              <a:rPr lang="en-US" sz="2000" dirty="0" smtClean="0"/>
              <a:t>n”)</a:t>
            </a:r>
            <a:endParaRPr lang="en-US" sz="2000" dirty="0"/>
          </a:p>
          <a:p>
            <a:pPr lvl="1"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This function is used to join channels.</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err="1"/>
              <a:t>def</a:t>
            </a:r>
            <a:r>
              <a:rPr lang="en-US" sz="2000" dirty="0"/>
              <a:t> </a:t>
            </a:r>
            <a:r>
              <a:rPr lang="en-US" sz="2000" dirty="0" err="1"/>
              <a:t>joinchan</a:t>
            </a:r>
            <a:r>
              <a:rPr lang="en-US" sz="2000" dirty="0"/>
              <a:t>(</a:t>
            </a:r>
            <a:r>
              <a:rPr lang="en-US" sz="2000" dirty="0" err="1"/>
              <a:t>chan</a:t>
            </a:r>
            <a:r>
              <a:rPr lang="en-US" sz="20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a:t>
            </a:r>
            <a:r>
              <a:rPr lang="en-US" sz="2000" dirty="0" err="1"/>
              <a:t>ircsock.send</a:t>
            </a:r>
            <a:r>
              <a:rPr lang="en-US" sz="2000" dirty="0"/>
              <a:t>("JOIN "+ </a:t>
            </a:r>
            <a:r>
              <a:rPr lang="en-US" sz="2000" dirty="0" err="1"/>
              <a:t>chan</a:t>
            </a:r>
            <a:r>
              <a:rPr lang="en-US" sz="2000" dirty="0"/>
              <a:t> +"\</a:t>
            </a:r>
            <a:r>
              <a:rPr lang="en-US" sz="2000" dirty="0" smtClean="0"/>
              <a:t>n”)</a:t>
            </a:r>
            <a:endParaRPr lang="en-US" sz="2000" dirty="0"/>
          </a:p>
          <a:p>
            <a:pPr lvl="1"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This function responds to a user that inputs "Hello </a:t>
            </a:r>
            <a:r>
              <a:rPr lang="en-US" sz="2000" dirty="0" err="1"/>
              <a:t>Mybot</a:t>
            </a:r>
            <a:r>
              <a:rPr lang="en-US" sz="20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err="1"/>
              <a:t>def</a:t>
            </a:r>
            <a:r>
              <a:rPr lang="en-US" sz="2000" dirty="0"/>
              <a:t> hello():</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a:t>
            </a:r>
            <a:r>
              <a:rPr lang="en-US" sz="2000" dirty="0" err="1"/>
              <a:t>ircsock.send</a:t>
            </a:r>
            <a:r>
              <a:rPr lang="en-US" sz="2000" dirty="0"/>
              <a:t>("PRIVMSG "+ channel +" :Hello!\</a:t>
            </a:r>
            <a:r>
              <a:rPr lang="en-US" sz="2000" dirty="0" smtClean="0"/>
              <a:t>n”)</a:t>
            </a:r>
            <a:endParaRPr lang="en-US" sz="2000" dirty="0"/>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0437"/>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03238" y="301625"/>
            <a:ext cx="9067800" cy="787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Basic </a:t>
            </a:r>
            <a:r>
              <a:rPr lang="en-US" dirty="0" smtClean="0"/>
              <a:t>Bot 3</a:t>
            </a:r>
            <a:endParaRPr lang="en-US" dirty="0"/>
          </a:p>
        </p:txBody>
      </p:sp>
      <p:sp>
        <p:nvSpPr>
          <p:cNvPr id="17410" name="Rectangle 2"/>
          <p:cNvSpPr>
            <a:spLocks noGrp="1" noChangeArrowheads="1"/>
          </p:cNvSpPr>
          <p:nvPr>
            <p:ph type="body" idx="1"/>
          </p:nvPr>
        </p:nvSpPr>
        <p:spPr>
          <a:xfrm>
            <a:off x="503238" y="1768475"/>
            <a:ext cx="8866187" cy="7354888"/>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t>ircsock</a:t>
            </a:r>
            <a:r>
              <a:rPr lang="en-US" sz="2400" dirty="0"/>
              <a:t> = </a:t>
            </a:r>
            <a:r>
              <a:rPr lang="en-US" sz="2400" dirty="0" err="1"/>
              <a:t>socket.socket</a:t>
            </a:r>
            <a:r>
              <a:rPr lang="en-US" sz="2400" dirty="0"/>
              <a:t>(</a:t>
            </a:r>
            <a:r>
              <a:rPr lang="en-US" sz="2400" dirty="0" err="1"/>
              <a:t>socket.AF_INET</a:t>
            </a:r>
            <a:r>
              <a:rPr lang="en-US" sz="2400" dirty="0"/>
              <a:t>, </a:t>
            </a:r>
            <a:r>
              <a:rPr lang="en-US" sz="2400" dirty="0" err="1"/>
              <a:t>socket.SOCK_STREAM</a:t>
            </a:r>
            <a:r>
              <a:rPr lang="en-US" sz="24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 # Here we connect to the server using the port 6667</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t>ircsock.connect</a:t>
            </a:r>
            <a:r>
              <a:rPr lang="en-US" sz="2400" dirty="0"/>
              <a:t>((server, 6667))</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t>ircsock.send</a:t>
            </a:r>
            <a:r>
              <a:rPr lang="en-US" sz="2400" dirty="0"/>
              <a:t>('USER '+nicks+' host '+</a:t>
            </a:r>
            <a:r>
              <a:rPr lang="en-US" sz="2400" dirty="0" err="1"/>
              <a:t>host_name</a:t>
            </a:r>
            <a:r>
              <a:rPr lang="en-US" sz="2400" dirty="0"/>
              <a:t>+' : </a:t>
            </a:r>
            <a:r>
              <a:rPr lang="en-US" sz="2400" dirty="0" err="1"/>
              <a:t>Nemus</a:t>
            </a:r>
            <a:r>
              <a:rPr lang="en-US" sz="2400" dirty="0"/>
              <a:t> Brand Bot\r\n')</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 here we actually assign the nick to the bot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t>ircsock.send</a:t>
            </a:r>
            <a:r>
              <a:rPr lang="en-US" sz="2400" dirty="0"/>
              <a:t>("NICK "+ </a:t>
            </a:r>
            <a:r>
              <a:rPr lang="en-US" sz="2400" dirty="0" err="1"/>
              <a:t>botnick</a:t>
            </a:r>
            <a:r>
              <a:rPr lang="en-US" sz="2400" dirty="0"/>
              <a:t> +"\n")</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 Join the channel using the functions we previously defined</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t>joinchan</a:t>
            </a:r>
            <a:r>
              <a:rPr lang="en-US" sz="2400" dirty="0"/>
              <a:t>(channel)</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0437"/>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503238" y="301625"/>
            <a:ext cx="9067800" cy="787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Basic Bot 4</a:t>
            </a:r>
          </a:p>
        </p:txBody>
      </p:sp>
      <p:sp>
        <p:nvSpPr>
          <p:cNvPr id="16386" name="Rectangle 2"/>
          <p:cNvSpPr>
            <a:spLocks noGrp="1" noChangeArrowheads="1"/>
          </p:cNvSpPr>
          <p:nvPr>
            <p:ph type="body" idx="1"/>
          </p:nvPr>
        </p:nvSpPr>
        <p:spPr>
          <a:xfrm>
            <a:off x="468312" y="1646237"/>
            <a:ext cx="9280525" cy="11507788"/>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smtClean="0"/>
              <a:t/>
            </a:r>
            <a:br>
              <a:rPr lang="en-US" sz="2000" dirty="0" smtClean="0"/>
            </a:br>
            <a:r>
              <a:rPr lang="en-US" sz="2000" dirty="0" smtClean="0"/>
              <a:t>while </a:t>
            </a:r>
            <a:r>
              <a:rPr lang="en-US" sz="2000" dirty="0"/>
              <a:t>1:</a:t>
            </a:r>
          </a:p>
          <a:p>
            <a:pPr lvl="1"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  # receive data from the server</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a:t>
            </a:r>
            <a:r>
              <a:rPr lang="en-US" sz="2000" dirty="0" err="1"/>
              <a:t>ircmsg</a:t>
            </a:r>
            <a:r>
              <a:rPr lang="en-US" sz="2000" dirty="0"/>
              <a:t> = </a:t>
            </a:r>
            <a:r>
              <a:rPr lang="en-US" sz="2000" dirty="0" err="1"/>
              <a:t>ircsock.recv</a:t>
            </a:r>
            <a:r>
              <a:rPr lang="en-US" sz="2000" dirty="0"/>
              <a:t>(2048)</a:t>
            </a:r>
          </a:p>
          <a:p>
            <a:pPr lvl="1"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  # removing any unnecessary </a:t>
            </a:r>
            <a:r>
              <a:rPr lang="en-US" sz="1600" dirty="0" err="1"/>
              <a:t>linebreaks</a:t>
            </a:r>
            <a:r>
              <a:rPr lang="en-US" sz="16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a:t>
            </a:r>
            <a:r>
              <a:rPr lang="en-US" sz="2000" dirty="0" err="1"/>
              <a:t>ircmsg</a:t>
            </a:r>
            <a:r>
              <a:rPr lang="en-US" sz="2000" dirty="0"/>
              <a:t> = </a:t>
            </a:r>
            <a:r>
              <a:rPr lang="en-US" sz="2000" dirty="0" err="1"/>
              <a:t>ircmsg.strip</a:t>
            </a:r>
            <a:r>
              <a:rPr lang="en-US" sz="2000" dirty="0"/>
              <a:t>('\n\r')</a:t>
            </a:r>
          </a:p>
          <a:p>
            <a:pPr lvl="1"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  # Here we print what's coming from the server</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print(</a:t>
            </a:r>
            <a:r>
              <a:rPr lang="en-US" sz="2000" dirty="0" err="1"/>
              <a:t>ircmsg</a:t>
            </a:r>
            <a:r>
              <a:rPr lang="en-US" sz="2000" dirty="0" smtClean="0"/>
              <a:t>)</a:t>
            </a:r>
            <a:endParaRPr lang="en-US" sz="2000" dirty="0"/>
          </a:p>
          <a:p>
            <a:pPr lvl="1"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  # If we can find "Hello </a:t>
            </a:r>
            <a:r>
              <a:rPr lang="en-US" sz="1600" dirty="0" err="1"/>
              <a:t>Mybot</a:t>
            </a:r>
            <a:r>
              <a:rPr lang="en-US" sz="1600" dirty="0"/>
              <a:t>" it will call the function hello()</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if </a:t>
            </a:r>
            <a:r>
              <a:rPr lang="en-US" sz="2000" dirty="0" err="1"/>
              <a:t>ircmsg.find</a:t>
            </a:r>
            <a:r>
              <a:rPr lang="en-US" sz="2000" dirty="0"/>
              <a:t>(":Hello "+ </a:t>
            </a:r>
            <a:r>
              <a:rPr lang="en-US" sz="2000" dirty="0" err="1"/>
              <a:t>botnick</a:t>
            </a:r>
            <a:r>
              <a:rPr lang="en-US" sz="2000" dirty="0"/>
              <a:t>) != -1:</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hello(</a:t>
            </a:r>
            <a:r>
              <a:rPr lang="en-US" sz="2000" dirty="0" smtClean="0"/>
              <a:t>)</a:t>
            </a:r>
            <a:endParaRPr lang="en-US" sz="2000" dirty="0"/>
          </a:p>
          <a:p>
            <a:pPr lvl="1"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  # if the server pings us then we've got to respond!</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if </a:t>
            </a:r>
            <a:r>
              <a:rPr lang="en-US" sz="2000" dirty="0" err="1"/>
              <a:t>ircmsg.find</a:t>
            </a:r>
            <a:r>
              <a:rPr lang="en-US" sz="2000" dirty="0"/>
              <a:t>("PING :") != -1:</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ping()</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endParaRPr lang="en-US" sz="2000" dirty="0"/>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0437"/>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503238" y="301625"/>
            <a:ext cx="9067800" cy="787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Process Forking</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1951037"/>
            <a:ext cx="6640513" cy="5522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 name="Picture 3" descr="DC801-Header-new-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60437"/>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503238" y="-106363"/>
            <a:ext cx="9070975" cy="1262062"/>
          </a:xfrm>
          <a:ln/>
        </p:spPr>
        <p:txBody>
          <a:bodyPr tIns="3888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Forking</a:t>
            </a:r>
          </a:p>
        </p:txBody>
      </p:sp>
      <p:sp>
        <p:nvSpPr>
          <p:cNvPr id="19458" name="Rectangle 2"/>
          <p:cNvSpPr>
            <a:spLocks noGrp="1" noChangeArrowheads="1"/>
          </p:cNvSpPr>
          <p:nvPr>
            <p:ph type="body" idx="1"/>
          </p:nvPr>
        </p:nvSpPr>
        <p:spPr>
          <a:xfrm>
            <a:off x="411163" y="1833562"/>
            <a:ext cx="9280525" cy="9337675"/>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a:t>
            </a:r>
            <a:r>
              <a:rPr lang="en-US" sz="2000" dirty="0" err="1"/>
              <a:t>usr</a:t>
            </a:r>
            <a:r>
              <a:rPr lang="en-US" sz="2000" dirty="0"/>
              <a:t>/bin/</a:t>
            </a:r>
            <a:r>
              <a:rPr lang="en-US" sz="2000" dirty="0" err="1"/>
              <a:t>env</a:t>
            </a:r>
            <a:r>
              <a:rPr lang="en-US" sz="2000" dirty="0"/>
              <a:t> </a:t>
            </a:r>
            <a:r>
              <a:rPr lang="en-US" sz="2000" dirty="0" smtClean="0"/>
              <a:t>python</a:t>
            </a:r>
            <a:endParaRPr lang="en-US" sz="20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"""A basic </a:t>
            </a:r>
            <a:r>
              <a:rPr lang="en-US" sz="2000" dirty="0" smtClean="0"/>
              <a:t>forking </a:t>
            </a:r>
            <a:r>
              <a:rPr lang="en-US" sz="2000" dirty="0"/>
              <a:t>action</a:t>
            </a:r>
            <a:r>
              <a:rPr lang="en-US" sz="2000" dirty="0" smtClean="0"/>
              <a:t>"””</a:t>
            </a:r>
            <a:endParaRPr lang="en-US" sz="20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import </a:t>
            </a:r>
            <a:r>
              <a:rPr lang="en-US" sz="2000" dirty="0" err="1" smtClean="0"/>
              <a:t>os</a:t>
            </a:r>
            <a:endParaRPr lang="en-US" sz="20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err="1"/>
              <a:t>def</a:t>
            </a:r>
            <a:r>
              <a:rPr lang="en-US" sz="2000" dirty="0"/>
              <a:t> </a:t>
            </a:r>
            <a:r>
              <a:rPr lang="en-US" sz="2000" dirty="0" err="1"/>
              <a:t>my_fork</a:t>
            </a:r>
            <a:r>
              <a:rPr lang="en-US" sz="20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a:t>
            </a:r>
            <a:r>
              <a:rPr lang="en-US" sz="2000" dirty="0" err="1"/>
              <a:t>child_pid</a:t>
            </a:r>
            <a:r>
              <a:rPr lang="en-US" sz="2000" dirty="0"/>
              <a:t> = </a:t>
            </a:r>
            <a:r>
              <a:rPr lang="en-US" sz="2000" dirty="0" err="1"/>
              <a:t>os.fork</a:t>
            </a:r>
            <a:r>
              <a:rPr lang="en-US" sz="20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if </a:t>
            </a:r>
            <a:r>
              <a:rPr lang="en-US" sz="2000" dirty="0" err="1"/>
              <a:t>child_pid</a:t>
            </a:r>
            <a:r>
              <a:rPr lang="en-US" sz="2000" dirty="0"/>
              <a:t> == 0:</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print "Child Process: PID# %s" % </a:t>
            </a:r>
            <a:r>
              <a:rPr lang="en-US" sz="2000" dirty="0" err="1"/>
              <a:t>os.getpid</a:t>
            </a:r>
            <a:r>
              <a:rPr lang="en-US" sz="20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else:</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print "Parent Process: PID# %s" % </a:t>
            </a:r>
            <a:r>
              <a:rPr lang="en-US" sz="2000" dirty="0" err="1"/>
              <a:t>os.getpid</a:t>
            </a:r>
            <a:r>
              <a:rPr lang="en-US" sz="2000" dirty="0"/>
              <a:t>(</a:t>
            </a:r>
            <a:r>
              <a:rPr lang="en-US" sz="2000" dirty="0" smtClean="0"/>
              <a:t>)</a:t>
            </a:r>
            <a:endParaRPr lang="en-US" sz="20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if __name__ == "__main__":</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000" dirty="0"/>
              <a:t>    </a:t>
            </a:r>
            <a:r>
              <a:rPr lang="en-US" sz="2000" dirty="0" err="1"/>
              <a:t>my_fork</a:t>
            </a:r>
            <a:r>
              <a:rPr lang="en-US" sz="2000" dirty="0"/>
              <a:t>()</a:t>
            </a:r>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0437"/>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Daemon Class</a:t>
            </a:r>
            <a:endParaRPr lang="en-US" dirty="0"/>
          </a:p>
        </p:txBody>
      </p:sp>
      <p:sp>
        <p:nvSpPr>
          <p:cNvPr id="3" name="Content Placeholder 2"/>
          <p:cNvSpPr>
            <a:spLocks noGrp="1"/>
          </p:cNvSpPr>
          <p:nvPr>
            <p:ph sz="half" idx="1"/>
          </p:nvPr>
        </p:nvSpPr>
        <p:spPr>
          <a:xfrm>
            <a:off x="503238" y="1916112"/>
            <a:ext cx="4354512" cy="4378325"/>
          </a:xfrm>
        </p:spPr>
        <p:txBody>
          <a:bodyPr/>
          <a:lstStyle/>
          <a:p>
            <a:r>
              <a:rPr lang="en-US" sz="1600" dirty="0" smtClean="0"/>
              <a:t>#!/</a:t>
            </a:r>
            <a:r>
              <a:rPr lang="en-US" sz="1600" dirty="0" err="1" smtClean="0"/>
              <a:t>usr</a:t>
            </a:r>
            <a:r>
              <a:rPr lang="en-US" sz="1600" dirty="0" smtClean="0"/>
              <a:t>/bin/</a:t>
            </a:r>
            <a:r>
              <a:rPr lang="en-US" sz="1600" dirty="0" err="1" smtClean="0"/>
              <a:t>env</a:t>
            </a:r>
            <a:r>
              <a:rPr lang="en-US" sz="1600" dirty="0" smtClean="0"/>
              <a:t> python</a:t>
            </a:r>
          </a:p>
          <a:p>
            <a:r>
              <a:rPr lang="en-US" sz="1600" dirty="0" smtClean="0"/>
              <a:t>import sys, time</a:t>
            </a:r>
          </a:p>
          <a:p>
            <a:r>
              <a:rPr lang="en-US" sz="1600" dirty="0" smtClean="0"/>
              <a:t>from daemon import Daemon</a:t>
            </a:r>
          </a:p>
          <a:p>
            <a:r>
              <a:rPr lang="en-US" sz="1600" dirty="0" smtClean="0"/>
              <a:t>class </a:t>
            </a:r>
            <a:r>
              <a:rPr lang="en-US" sz="1600" dirty="0" err="1" smtClean="0"/>
              <a:t>MyDaemon</a:t>
            </a:r>
            <a:r>
              <a:rPr lang="en-US" sz="1600" dirty="0" smtClean="0"/>
              <a:t>(Daemon):</a:t>
            </a:r>
          </a:p>
          <a:p>
            <a:r>
              <a:rPr lang="en-US" sz="1600" dirty="0" smtClean="0"/>
              <a:t>        </a:t>
            </a:r>
            <a:r>
              <a:rPr lang="en-US" sz="1600" dirty="0" err="1" smtClean="0"/>
              <a:t>def</a:t>
            </a:r>
            <a:r>
              <a:rPr lang="en-US" sz="1600" dirty="0" smtClean="0"/>
              <a:t> run(self):</a:t>
            </a:r>
          </a:p>
          <a:p>
            <a:r>
              <a:rPr lang="en-US" sz="1600" dirty="0" smtClean="0"/>
              <a:t>                while True:</a:t>
            </a:r>
          </a:p>
          <a:p>
            <a:r>
              <a:rPr lang="en-US" sz="1600" dirty="0" smtClean="0"/>
              <a:t>                        </a:t>
            </a:r>
            <a:r>
              <a:rPr lang="en-US" sz="1600" dirty="0" err="1" smtClean="0"/>
              <a:t>time.sleep</a:t>
            </a:r>
            <a:r>
              <a:rPr lang="en-US" sz="1600" dirty="0" smtClean="0"/>
              <a:t>(1) </a:t>
            </a:r>
          </a:p>
          <a:p>
            <a:r>
              <a:rPr lang="en-US" sz="1600" dirty="0"/>
              <a:t>	</a:t>
            </a:r>
            <a:r>
              <a:rPr lang="en-US" sz="1600" dirty="0" smtClean="0"/>
              <a:t>			#bot code here</a:t>
            </a:r>
          </a:p>
          <a:p>
            <a:endParaRPr lang="en-US" sz="1600" dirty="0"/>
          </a:p>
        </p:txBody>
      </p:sp>
      <p:sp>
        <p:nvSpPr>
          <p:cNvPr id="8" name="Content Placeholder 7"/>
          <p:cNvSpPr>
            <a:spLocks noGrp="1"/>
          </p:cNvSpPr>
          <p:nvPr>
            <p:ph sz="half" idx="2"/>
          </p:nvPr>
        </p:nvSpPr>
        <p:spPr>
          <a:xfrm>
            <a:off x="4964112" y="1341437"/>
            <a:ext cx="4356100" cy="4378325"/>
          </a:xfrm>
        </p:spPr>
        <p:txBody>
          <a:bodyPr/>
          <a:lstStyle/>
          <a:p>
            <a:endParaRPr lang="en-US" sz="1400" dirty="0" smtClean="0"/>
          </a:p>
          <a:p>
            <a:r>
              <a:rPr lang="en-US" sz="1400" dirty="0" smtClean="0"/>
              <a:t>if </a:t>
            </a:r>
            <a:r>
              <a:rPr lang="en-US" sz="1400" dirty="0"/>
              <a:t>__name__ == "__main__":</a:t>
            </a:r>
          </a:p>
          <a:p>
            <a:r>
              <a:rPr lang="en-US" sz="1400" dirty="0"/>
              <a:t>        daemon = </a:t>
            </a:r>
            <a:r>
              <a:rPr lang="en-US" sz="1400" dirty="0" err="1"/>
              <a:t>MyDaemon</a:t>
            </a:r>
            <a:r>
              <a:rPr lang="en-US" sz="1400" dirty="0"/>
              <a:t>('/</a:t>
            </a:r>
            <a:r>
              <a:rPr lang="en-US" sz="1400" dirty="0" err="1"/>
              <a:t>tmp</a:t>
            </a:r>
            <a:r>
              <a:rPr lang="en-US" sz="1400" dirty="0"/>
              <a:t>/daemon-</a:t>
            </a:r>
            <a:r>
              <a:rPr lang="en-US" sz="1400" dirty="0" err="1"/>
              <a:t>example.pid</a:t>
            </a:r>
            <a:r>
              <a:rPr lang="en-US" sz="1400" dirty="0"/>
              <a:t>')</a:t>
            </a:r>
          </a:p>
          <a:p>
            <a:r>
              <a:rPr lang="en-US" sz="1400" dirty="0"/>
              <a:t>        if </a:t>
            </a:r>
            <a:r>
              <a:rPr lang="en-US" sz="1400" dirty="0" err="1"/>
              <a:t>len</a:t>
            </a:r>
            <a:r>
              <a:rPr lang="en-US" sz="1400" dirty="0"/>
              <a:t>(</a:t>
            </a:r>
            <a:r>
              <a:rPr lang="en-US" sz="1400" dirty="0" err="1"/>
              <a:t>sys.argv</a:t>
            </a:r>
            <a:r>
              <a:rPr lang="en-US" sz="1400" dirty="0"/>
              <a:t>) == 2:</a:t>
            </a:r>
          </a:p>
          <a:p>
            <a:r>
              <a:rPr lang="en-US" sz="1400" dirty="0"/>
              <a:t>                if 'start' == </a:t>
            </a:r>
            <a:r>
              <a:rPr lang="en-US" sz="1400" dirty="0" err="1"/>
              <a:t>sys.argv</a:t>
            </a:r>
            <a:r>
              <a:rPr lang="en-US" sz="1400" dirty="0"/>
              <a:t>[1]</a:t>
            </a:r>
            <a:r>
              <a:rPr lang="en-US" sz="1400" dirty="0" smtClean="0"/>
              <a:t>:</a:t>
            </a:r>
            <a:br>
              <a:rPr lang="en-US" sz="1400" dirty="0" smtClean="0"/>
            </a:br>
            <a:r>
              <a:rPr lang="en-US" sz="1400" dirty="0" smtClean="0"/>
              <a:t>			</a:t>
            </a:r>
            <a:r>
              <a:rPr lang="en-US" sz="1400" dirty="0" err="1" smtClean="0"/>
              <a:t>daemon.start</a:t>
            </a:r>
            <a:r>
              <a:rPr lang="en-US" sz="1400" dirty="0"/>
              <a:t>()</a:t>
            </a:r>
          </a:p>
          <a:p>
            <a:r>
              <a:rPr lang="en-US" sz="1400" dirty="0"/>
              <a:t>                </a:t>
            </a:r>
            <a:r>
              <a:rPr lang="en-US" sz="1400" dirty="0" err="1"/>
              <a:t>elif</a:t>
            </a:r>
            <a:r>
              <a:rPr lang="en-US" sz="1400" dirty="0"/>
              <a:t> 'stop' == </a:t>
            </a:r>
            <a:r>
              <a:rPr lang="en-US" sz="1400" dirty="0" err="1"/>
              <a:t>sys.argv</a:t>
            </a:r>
            <a:r>
              <a:rPr lang="en-US" sz="1400" dirty="0"/>
              <a:t>[1]</a:t>
            </a:r>
            <a:r>
              <a:rPr lang="en-US" sz="1400" dirty="0" smtClean="0"/>
              <a:t>:</a:t>
            </a:r>
            <a:br>
              <a:rPr lang="en-US" sz="1400" dirty="0" smtClean="0"/>
            </a:br>
            <a:r>
              <a:rPr lang="en-US" sz="1400" dirty="0" smtClean="0"/>
              <a:t>			 </a:t>
            </a:r>
            <a:r>
              <a:rPr lang="en-US" sz="1400" dirty="0" err="1" smtClean="0"/>
              <a:t>daemon.stop</a:t>
            </a:r>
            <a:r>
              <a:rPr lang="en-US" sz="1400" dirty="0"/>
              <a:t>()</a:t>
            </a:r>
          </a:p>
          <a:p>
            <a:r>
              <a:rPr lang="en-US" sz="1400" dirty="0"/>
              <a:t>                </a:t>
            </a:r>
            <a:r>
              <a:rPr lang="en-US" sz="1400" dirty="0" err="1"/>
              <a:t>elif</a:t>
            </a:r>
            <a:r>
              <a:rPr lang="en-US" sz="1400" dirty="0"/>
              <a:t> 'restart' == </a:t>
            </a:r>
            <a:r>
              <a:rPr lang="en-US" sz="1400" dirty="0" err="1"/>
              <a:t>sys.argv</a:t>
            </a:r>
            <a:r>
              <a:rPr lang="en-US" sz="1400" dirty="0"/>
              <a:t>[1]</a:t>
            </a:r>
            <a:r>
              <a:rPr lang="en-US" sz="1400" dirty="0" smtClean="0"/>
              <a:t>:</a:t>
            </a:r>
            <a:br>
              <a:rPr lang="en-US" sz="1400" dirty="0" smtClean="0"/>
            </a:br>
            <a:r>
              <a:rPr lang="en-US" sz="1400" dirty="0" smtClean="0"/>
              <a:t>			</a:t>
            </a:r>
            <a:r>
              <a:rPr lang="en-US" sz="1400" dirty="0" err="1" smtClean="0"/>
              <a:t>daemon.restart</a:t>
            </a:r>
            <a:r>
              <a:rPr lang="en-US" sz="1400" dirty="0" smtClean="0"/>
              <a:t>()</a:t>
            </a:r>
          </a:p>
          <a:p>
            <a:r>
              <a:rPr lang="en-US" sz="1400" dirty="0"/>
              <a:t>	</a:t>
            </a:r>
            <a:r>
              <a:rPr lang="en-US" sz="1400" dirty="0" smtClean="0"/>
              <a:t>		else</a:t>
            </a:r>
            <a:r>
              <a:rPr lang="en-US" sz="1400" dirty="0"/>
              <a:t>:</a:t>
            </a:r>
          </a:p>
          <a:p>
            <a:r>
              <a:rPr lang="en-US" sz="1400" dirty="0"/>
              <a:t>                        print "Unknown </a:t>
            </a:r>
            <a:r>
              <a:rPr lang="en-US" sz="1400" dirty="0" smtClean="0"/>
              <a:t>command”</a:t>
            </a:r>
            <a:br>
              <a:rPr lang="en-US" sz="1400" dirty="0" smtClean="0"/>
            </a:br>
            <a:r>
              <a:rPr lang="en-US" sz="1400" dirty="0" smtClean="0"/>
              <a:t>		</a:t>
            </a:r>
            <a:r>
              <a:rPr lang="en-US" sz="1400" dirty="0"/>
              <a:t>    </a:t>
            </a:r>
            <a:r>
              <a:rPr lang="en-US" sz="1400" dirty="0" err="1"/>
              <a:t>sys.exit</a:t>
            </a:r>
            <a:r>
              <a:rPr lang="en-US" sz="1400" dirty="0"/>
              <a:t>(2)</a:t>
            </a:r>
          </a:p>
          <a:p>
            <a:r>
              <a:rPr lang="en-US" sz="1400" dirty="0"/>
              <a:t>                </a:t>
            </a:r>
            <a:r>
              <a:rPr lang="en-US" sz="1400" dirty="0" err="1"/>
              <a:t>sys.exit</a:t>
            </a:r>
            <a:r>
              <a:rPr lang="en-US" sz="1400" dirty="0"/>
              <a:t>(0)</a:t>
            </a:r>
          </a:p>
          <a:p>
            <a:r>
              <a:rPr lang="en-US" sz="1400" dirty="0"/>
              <a:t>        </a:t>
            </a:r>
            <a:r>
              <a:rPr lang="en-US" sz="1400" dirty="0" smtClean="0"/>
              <a:t>else:</a:t>
            </a:r>
            <a:br>
              <a:rPr lang="en-US" sz="1400" dirty="0" smtClean="0"/>
            </a:br>
            <a:r>
              <a:rPr lang="en-US" sz="1400" dirty="0" smtClean="0"/>
              <a:t>print </a:t>
            </a:r>
            <a:r>
              <a:rPr lang="en-US" sz="1400" dirty="0"/>
              <a:t>"usage: %s </a:t>
            </a:r>
            <a:r>
              <a:rPr lang="en-US" sz="1400" dirty="0" err="1"/>
              <a:t>start|stop|restart</a:t>
            </a:r>
            <a:r>
              <a:rPr lang="en-US" sz="1400" dirty="0"/>
              <a:t>" % </a:t>
            </a:r>
            <a:r>
              <a:rPr lang="en-US" sz="1400" dirty="0" err="1"/>
              <a:t>sys.argv</a:t>
            </a:r>
            <a:r>
              <a:rPr lang="en-US" sz="1400" dirty="0"/>
              <a:t>[0]</a:t>
            </a:r>
          </a:p>
          <a:p>
            <a:r>
              <a:rPr lang="en-US" sz="1400" dirty="0"/>
              <a:t>  </a:t>
            </a:r>
            <a:r>
              <a:rPr lang="en-US" sz="1400" dirty="0" smtClean="0"/>
              <a:t> </a:t>
            </a:r>
            <a:r>
              <a:rPr lang="en-US" sz="1400" dirty="0"/>
              <a:t>        </a:t>
            </a:r>
            <a:r>
              <a:rPr lang="en-US" sz="1400" dirty="0" err="1"/>
              <a:t>sys.exit</a:t>
            </a:r>
            <a:r>
              <a:rPr lang="en-US" sz="1400" dirty="0"/>
              <a:t>(2)</a:t>
            </a:r>
          </a:p>
          <a:p>
            <a:endParaRPr lang="en-US" sz="1600" dirty="0"/>
          </a:p>
          <a:p>
            <a:endParaRPr lang="en-US" sz="1600" dirty="0"/>
          </a:p>
        </p:txBody>
      </p:sp>
      <p:sp>
        <p:nvSpPr>
          <p:cNvPr id="5" name="TextBox 4"/>
          <p:cNvSpPr txBox="1"/>
          <p:nvPr/>
        </p:nvSpPr>
        <p:spPr>
          <a:xfrm>
            <a:off x="1001712" y="7169303"/>
            <a:ext cx="8140156" cy="353174"/>
          </a:xfrm>
          <a:prstGeom prst="rect">
            <a:avLst/>
          </a:prstGeom>
          <a:noFill/>
        </p:spPr>
        <p:txBody>
          <a:bodyPr wrap="none" rtlCol="0">
            <a:spAutoFit/>
          </a:bodyPr>
          <a:lstStyle/>
          <a:p>
            <a:r>
              <a:rPr lang="en-US" dirty="0">
                <a:solidFill>
                  <a:schemeClr val="tx1"/>
                </a:solidFill>
              </a:rPr>
              <a:t>http://</a:t>
            </a:r>
            <a:r>
              <a:rPr lang="en-US" dirty="0" err="1">
                <a:solidFill>
                  <a:schemeClr val="tx1"/>
                </a:solidFill>
              </a:rPr>
              <a:t>www.jejik.com</a:t>
            </a:r>
            <a:r>
              <a:rPr lang="en-US" dirty="0">
                <a:solidFill>
                  <a:schemeClr val="tx1"/>
                </a:solidFill>
              </a:rPr>
              <a:t>/articles/2007/02/</a:t>
            </a:r>
            <a:r>
              <a:rPr lang="en-US" dirty="0" err="1">
                <a:solidFill>
                  <a:schemeClr val="tx1"/>
                </a:solidFill>
              </a:rPr>
              <a:t>a_simple_unix_linux_daemon_in_python</a:t>
            </a:r>
            <a:endParaRPr lang="en-US" dirty="0">
              <a:solidFill>
                <a:schemeClr val="tx1"/>
              </a:solidFill>
            </a:endParaRPr>
          </a:p>
        </p:txBody>
      </p:sp>
      <p:pic>
        <p:nvPicPr>
          <p:cNvPr id="6" name="Picture 5"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0437"/>
            <a:ext cx="10080625" cy="728045"/>
          </a:xfrm>
          <a:prstGeom prst="rect">
            <a:avLst/>
          </a:prstGeom>
        </p:spPr>
      </p:pic>
    </p:spTree>
    <p:extLst>
      <p:ext uri="{BB962C8B-B14F-4D97-AF65-F5344CB8AC3E}">
        <p14:creationId xmlns:p14="http://schemas.microsoft.com/office/powerpoint/2010/main" val="2935866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tro-Robot.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312" y="2179637"/>
            <a:ext cx="3309618" cy="5058222"/>
          </a:xfrm>
          <a:prstGeom prst="rect">
            <a:avLst/>
          </a:prstGeom>
        </p:spPr>
      </p:pic>
      <p:sp>
        <p:nvSpPr>
          <p:cNvPr id="2" name="Title 1"/>
          <p:cNvSpPr>
            <a:spLocks noGrp="1"/>
          </p:cNvSpPr>
          <p:nvPr>
            <p:ph type="title"/>
          </p:nvPr>
        </p:nvSpPr>
        <p:spPr/>
        <p:txBody>
          <a:bodyPr/>
          <a:lstStyle/>
          <a:p>
            <a:r>
              <a:rPr lang="en-US" dirty="0" smtClean="0"/>
              <a:t>Speaking Bot</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obscuritysystems</a:t>
            </a:r>
            <a:r>
              <a:rPr lang="en-US" dirty="0"/>
              <a:t>/</a:t>
            </a:r>
            <a:r>
              <a:rPr lang="en-US" dirty="0" err="1"/>
              <a:t>SpeakingNemusBot</a:t>
            </a:r>
            <a:endParaRPr lang="en-US" dirty="0"/>
          </a:p>
        </p:txBody>
      </p:sp>
      <p:pic>
        <p:nvPicPr>
          <p:cNvPr id="5" name="Picture 4" descr="1-feature-pic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12" y="3322637"/>
            <a:ext cx="4734455" cy="3550841"/>
          </a:xfrm>
          <a:prstGeom prst="rect">
            <a:avLst/>
          </a:prstGeom>
        </p:spPr>
      </p:pic>
    </p:spTree>
    <p:extLst>
      <p:ext uri="{BB962C8B-B14F-4D97-AF65-F5344CB8AC3E}">
        <p14:creationId xmlns:p14="http://schemas.microsoft.com/office/powerpoint/2010/main" val="224367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descr="botnet-515x44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128" y="1717674"/>
            <a:ext cx="4052984" cy="3509963"/>
          </a:xfrm>
          <a:prstGeom prst="rect">
            <a:avLst/>
          </a:prstGeom>
        </p:spPr>
      </p:pic>
      <p:sp>
        <p:nvSpPr>
          <p:cNvPr id="7169" name="Rectangle 1"/>
          <p:cNvSpPr>
            <a:spLocks noGrp="1" noChangeArrowheads="1"/>
          </p:cNvSpPr>
          <p:nvPr>
            <p:ph type="title"/>
          </p:nvPr>
        </p:nvSpPr>
        <p:spPr>
          <a:xfrm>
            <a:off x="392112" y="-30163"/>
            <a:ext cx="9069387" cy="1260475"/>
          </a:xfrm>
          <a:ln/>
        </p:spPr>
        <p:txBody>
          <a:body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Why Write an IRC Bot?</a:t>
            </a:r>
          </a:p>
        </p:txBody>
      </p:sp>
      <p:sp>
        <p:nvSpPr>
          <p:cNvPr id="7170" name="Rectangle 2"/>
          <p:cNvSpPr>
            <a:spLocks noGrp="1" noChangeArrowheads="1"/>
          </p:cNvSpPr>
          <p:nvPr>
            <p:ph type="body" idx="1"/>
          </p:nvPr>
        </p:nvSpPr>
        <p:spPr>
          <a:xfrm>
            <a:off x="503238" y="1855787"/>
            <a:ext cx="8867775" cy="5353050"/>
          </a:xfrm>
          <a:ln/>
        </p:spPr>
        <p:txBody>
          <a:bodyPr/>
          <a:lstStyle/>
          <a:p>
            <a:pPr indent="-334963">
              <a:lnSpc>
                <a:spcPct val="100000"/>
              </a:lnSpc>
              <a:spcAft>
                <a:spcPts val="1425"/>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err="1"/>
              <a:t>Arduino</a:t>
            </a:r>
            <a:r>
              <a:rPr lang="en-US" dirty="0"/>
              <a:t> Bot – </a:t>
            </a:r>
            <a:r>
              <a:rPr lang="en-US" dirty="0" err="1"/>
              <a:t>pyserial</a:t>
            </a:r>
            <a:endParaRPr lang="en-US" dirty="0"/>
          </a:p>
          <a:p>
            <a:pPr marL="1482725" lvl="1" indent="-568325">
              <a:buFont typeface="Times New Roman"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Control Real Devices</a:t>
            </a:r>
          </a:p>
          <a:p>
            <a:pPr indent="-334963">
              <a:lnSpc>
                <a:spcPct val="100000"/>
              </a:lnSpc>
              <a:spcAft>
                <a:spcPts val="1425"/>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Speaking Bot – </a:t>
            </a:r>
            <a:r>
              <a:rPr lang="en-US" dirty="0" err="1"/>
              <a:t>espeak</a:t>
            </a:r>
            <a:endParaRPr lang="en-US" dirty="0"/>
          </a:p>
          <a:p>
            <a:pPr marL="1482725" lvl="1" indent="-568325">
              <a:buFont typeface="Times New Roman"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Say Things</a:t>
            </a:r>
            <a:endParaRPr lang="en-US" dirty="0"/>
          </a:p>
          <a:p>
            <a:pPr indent="-334963">
              <a:lnSpc>
                <a:spcPct val="100000"/>
              </a:lnSpc>
              <a:spcAft>
                <a:spcPts val="1425"/>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Command and Control Bot - </a:t>
            </a:r>
            <a:r>
              <a:rPr lang="en-US" dirty="0" smtClean="0"/>
              <a:t>bash </a:t>
            </a:r>
            <a:endParaRPr lang="en-US" dirty="0"/>
          </a:p>
          <a:p>
            <a:pPr marL="1482725" lvl="1" indent="-568325">
              <a:buFont typeface="Times New Roman"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Run Commands</a:t>
            </a:r>
          </a:p>
          <a:p>
            <a:pPr indent="-334963">
              <a:lnSpc>
                <a:spcPct val="100000"/>
              </a:lnSpc>
              <a:spcAft>
                <a:spcPts val="1425"/>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Error Notification Bot – </a:t>
            </a:r>
            <a:r>
              <a:rPr lang="en-US" dirty="0" smtClean="0"/>
              <a:t>sockets / web API</a:t>
            </a:r>
            <a:endParaRPr lang="en-US" dirty="0"/>
          </a:p>
          <a:p>
            <a:pPr marL="1482725" lvl="1" indent="-568325">
              <a:buFont typeface="Times New Roman"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Send m</a:t>
            </a:r>
            <a:r>
              <a:rPr lang="en-US" dirty="0" smtClean="0"/>
              <a:t>essages </a:t>
            </a:r>
            <a:r>
              <a:rPr lang="en-US" dirty="0"/>
              <a:t>to groups of people</a:t>
            </a:r>
          </a:p>
          <a:p>
            <a:pPr indent="-334963">
              <a:lnSpc>
                <a:spcPct val="100000"/>
              </a:lnSpc>
              <a:spcAft>
                <a:spcPts val="1425"/>
              </a:spcAft>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dirty="0"/>
          </a:p>
        </p:txBody>
      </p:sp>
      <p:pic>
        <p:nvPicPr>
          <p:cNvPr id="6" name="Picture 5" descr="DC801-Header-new-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IPC</a:t>
            </a:r>
            <a:endParaRPr lang="en-US" dirty="0"/>
          </a:p>
        </p:txBody>
      </p:sp>
      <p:pic>
        <p:nvPicPr>
          <p:cNvPr id="4" name="Content Placeholder 3" descr="ipc.png"/>
          <p:cNvPicPr>
            <a:picLocks noGrp="1" noChangeAspect="1"/>
          </p:cNvPicPr>
          <p:nvPr>
            <p:ph idx="1"/>
          </p:nvPr>
        </p:nvPicPr>
        <p:blipFill>
          <a:blip r:embed="rId3">
            <a:extLst>
              <a:ext uri="{28A0092B-C50C-407E-A947-70E740481C1C}">
                <a14:useLocalDpi xmlns:a14="http://schemas.microsoft.com/office/drawing/2010/main" val="0"/>
              </a:ext>
            </a:extLst>
          </a:blip>
          <a:srcRect l="-35923" r="-35923"/>
          <a:stretch>
            <a:fillRect/>
          </a:stretch>
        </p:blipFill>
        <p:spPr>
          <a:xfrm>
            <a:off x="-369888" y="1722437"/>
            <a:ext cx="10047956" cy="4963687"/>
          </a:xfrm>
        </p:spPr>
      </p:pic>
    </p:spTree>
    <p:extLst>
      <p:ext uri="{BB962C8B-B14F-4D97-AF65-F5344CB8AC3E}">
        <p14:creationId xmlns:p14="http://schemas.microsoft.com/office/powerpoint/2010/main" val="874804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Sqlite3 Simple IPC</a:t>
            </a:r>
            <a:br>
              <a:rPr lang="en-US" dirty="0" smtClean="0"/>
            </a:br>
            <a:r>
              <a:rPr lang="en-US" dirty="0" smtClean="0"/>
              <a:t>(Inter Process </a:t>
            </a:r>
            <a:r>
              <a:rPr lang="en-US" dirty="0" err="1" smtClean="0"/>
              <a:t>Communcation</a:t>
            </a:r>
            <a:r>
              <a:rPr lang="en-US" dirty="0" smtClean="0"/>
              <a:t>)</a:t>
            </a:r>
            <a:endParaRPr lang="en-US" dirty="0"/>
          </a:p>
        </p:txBody>
      </p:sp>
      <p:sp>
        <p:nvSpPr>
          <p:cNvPr id="3" name="Content Placeholder 2"/>
          <p:cNvSpPr>
            <a:spLocks noGrp="1"/>
          </p:cNvSpPr>
          <p:nvPr>
            <p:ph idx="1"/>
          </p:nvPr>
        </p:nvSpPr>
        <p:spPr/>
        <p:txBody>
          <a:bodyPr/>
          <a:lstStyle/>
          <a:p>
            <a:r>
              <a:rPr lang="en-US" sz="2000" dirty="0"/>
              <a:t>import sqlite3 as lite</a:t>
            </a:r>
          </a:p>
          <a:p>
            <a:r>
              <a:rPr lang="en-US" sz="2000" dirty="0" err="1" smtClean="0"/>
              <a:t>self.con</a:t>
            </a:r>
            <a:r>
              <a:rPr lang="en-US" sz="2000" dirty="0" smtClean="0"/>
              <a:t> </a:t>
            </a:r>
            <a:r>
              <a:rPr lang="en-US" sz="2000" dirty="0"/>
              <a:t>= </a:t>
            </a:r>
            <a:r>
              <a:rPr lang="en-US" sz="2000" dirty="0" err="1"/>
              <a:t>lite.connect</a:t>
            </a:r>
            <a:r>
              <a:rPr lang="en-US" sz="2000" dirty="0"/>
              <a:t>('/</a:t>
            </a:r>
            <a:r>
              <a:rPr lang="en-US" sz="2000" dirty="0" err="1"/>
              <a:t>tmp</a:t>
            </a:r>
            <a:r>
              <a:rPr lang="en-US" sz="2000" dirty="0"/>
              <a:t>/</a:t>
            </a:r>
            <a:r>
              <a:rPr lang="en-US" sz="2000" dirty="0" err="1"/>
              <a:t>speakbot.db</a:t>
            </a:r>
            <a:r>
              <a:rPr lang="en-US" sz="2000" dirty="0"/>
              <a:t>')</a:t>
            </a:r>
          </a:p>
          <a:p>
            <a:r>
              <a:rPr lang="en-US" sz="2000" dirty="0"/>
              <a:t>        cur = </a:t>
            </a:r>
            <a:r>
              <a:rPr lang="en-US" sz="2000" dirty="0" err="1"/>
              <a:t>self.con.cursor</a:t>
            </a:r>
            <a:r>
              <a:rPr lang="en-US" sz="2000" dirty="0"/>
              <a:t>()</a:t>
            </a:r>
          </a:p>
          <a:p>
            <a:r>
              <a:rPr lang="en-US" sz="2000" dirty="0"/>
              <a:t>        </a:t>
            </a:r>
            <a:r>
              <a:rPr lang="en-US" sz="2000" dirty="0" err="1"/>
              <a:t>cur.execute</a:t>
            </a:r>
            <a:r>
              <a:rPr lang="en-US" sz="2000" dirty="0"/>
              <a:t>("create TABLE if not exists talk ( id INTEGER PRIMARY KEY AUTOINCREMENT, handle TEXT, channel TEXT , message TEXT)")</a:t>
            </a:r>
          </a:p>
          <a:p>
            <a:r>
              <a:rPr lang="en-US" sz="2000" dirty="0"/>
              <a:t>        </a:t>
            </a:r>
            <a:r>
              <a:rPr lang="en-US" sz="2000" dirty="0" err="1"/>
              <a:t>self.con.commit</a:t>
            </a:r>
            <a:r>
              <a:rPr lang="en-US" sz="2000" dirty="0"/>
              <a:t>(</a:t>
            </a:r>
            <a:r>
              <a:rPr lang="en-US" sz="2000" dirty="0" smtClean="0"/>
              <a:t>)</a:t>
            </a:r>
          </a:p>
          <a:p>
            <a:endParaRPr lang="en-US" sz="2000" dirty="0"/>
          </a:p>
          <a:p>
            <a:r>
              <a:rPr lang="en-US" sz="2000" dirty="0"/>
              <a:t>cur = </a:t>
            </a:r>
            <a:r>
              <a:rPr lang="en-US" sz="2000" dirty="0" err="1"/>
              <a:t>self.con.cursor</a:t>
            </a:r>
            <a:r>
              <a:rPr lang="en-US" sz="2000" dirty="0"/>
              <a:t>()</a:t>
            </a:r>
          </a:p>
          <a:p>
            <a:r>
              <a:rPr lang="en-US" sz="2000" dirty="0"/>
              <a:t>                </a:t>
            </a:r>
            <a:r>
              <a:rPr lang="en-US" sz="2000" dirty="0" err="1"/>
              <a:t>cur.execute</a:t>
            </a:r>
            <a:r>
              <a:rPr lang="en-US" sz="2000" dirty="0"/>
              <a:t>('INSERT INTO talk(</a:t>
            </a:r>
            <a:r>
              <a:rPr lang="en-US" sz="2000" dirty="0" err="1"/>
              <a:t>handle,channel,message</a:t>
            </a:r>
            <a:r>
              <a:rPr lang="en-US" sz="2000" dirty="0"/>
              <a:t>) values (?,?,?)',(</a:t>
            </a:r>
            <a:r>
              <a:rPr lang="en-US" sz="2000" dirty="0" err="1"/>
              <a:t>parsed_msg</a:t>
            </a:r>
            <a:r>
              <a:rPr lang="en-US" sz="2000" dirty="0"/>
              <a:t>['handle'],</a:t>
            </a:r>
            <a:r>
              <a:rPr lang="en-US" sz="2000" dirty="0" err="1"/>
              <a:t>parsed_msg</a:t>
            </a:r>
            <a:r>
              <a:rPr lang="en-US" sz="2000" dirty="0"/>
              <a:t>['channel'],</a:t>
            </a:r>
            <a:r>
              <a:rPr lang="en-US" sz="2000" dirty="0" err="1"/>
              <a:t>parsed_msg</a:t>
            </a:r>
            <a:r>
              <a:rPr lang="en-US" sz="2000" dirty="0"/>
              <a:t>['text']))</a:t>
            </a:r>
          </a:p>
          <a:p>
            <a:r>
              <a:rPr lang="en-US" sz="2000" dirty="0"/>
              <a:t>                </a:t>
            </a:r>
            <a:r>
              <a:rPr lang="en-US" sz="2000" dirty="0" err="1"/>
              <a:t>self.con.commit</a:t>
            </a:r>
            <a:r>
              <a:rPr lang="en-US" sz="2000" dirty="0"/>
              <a:t>()</a:t>
            </a:r>
          </a:p>
        </p:txBody>
      </p:sp>
    </p:spTree>
    <p:extLst>
      <p:ext uri="{BB962C8B-B14F-4D97-AF65-F5344CB8AC3E}">
        <p14:creationId xmlns:p14="http://schemas.microsoft.com/office/powerpoint/2010/main" val="1676788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Espeak</a:t>
            </a:r>
            <a:r>
              <a:rPr lang="en-US" dirty="0" smtClean="0"/>
              <a:t> for Speaking Bot</a:t>
            </a:r>
            <a:endParaRPr lang="en-US" dirty="0"/>
          </a:p>
        </p:txBody>
      </p:sp>
      <p:sp>
        <p:nvSpPr>
          <p:cNvPr id="3" name="Content Placeholder 2"/>
          <p:cNvSpPr>
            <a:spLocks noGrp="1"/>
          </p:cNvSpPr>
          <p:nvPr>
            <p:ph idx="1"/>
          </p:nvPr>
        </p:nvSpPr>
        <p:spPr/>
        <p:txBody>
          <a:bodyPr/>
          <a:lstStyle/>
          <a:p>
            <a:r>
              <a:rPr lang="en-US" sz="1600" dirty="0"/>
              <a:t> while </a:t>
            </a:r>
            <a:r>
              <a:rPr lang="en-US" sz="1600" dirty="0" err="1"/>
              <a:t>self.running</a:t>
            </a:r>
            <a:r>
              <a:rPr lang="en-US" sz="1600" dirty="0"/>
              <a:t>:</a:t>
            </a:r>
          </a:p>
          <a:p>
            <a:r>
              <a:rPr lang="en-US" sz="1600" dirty="0"/>
              <a:t>            </a:t>
            </a:r>
            <a:r>
              <a:rPr lang="en-US" sz="1600" dirty="0" err="1"/>
              <a:t>time.sleep</a:t>
            </a:r>
            <a:r>
              <a:rPr lang="en-US" sz="1600" dirty="0"/>
              <a:t>(1)</a:t>
            </a:r>
          </a:p>
          <a:p>
            <a:r>
              <a:rPr lang="en-US" sz="1600" dirty="0"/>
              <a:t>            cur = </a:t>
            </a:r>
            <a:r>
              <a:rPr lang="en-US" sz="1600" dirty="0" err="1"/>
              <a:t>self.con.cursor</a:t>
            </a:r>
            <a:r>
              <a:rPr lang="en-US" sz="1600" dirty="0"/>
              <a:t>()</a:t>
            </a:r>
          </a:p>
          <a:p>
            <a:r>
              <a:rPr lang="en-US" sz="1600" dirty="0"/>
              <a:t>            </a:t>
            </a:r>
            <a:r>
              <a:rPr lang="en-US" sz="1600" dirty="0" err="1"/>
              <a:t>cur.execute</a:t>
            </a:r>
            <a:r>
              <a:rPr lang="en-US" sz="1600" dirty="0"/>
              <a:t>("select </a:t>
            </a:r>
            <a:r>
              <a:rPr lang="en-US" sz="1600" dirty="0" err="1"/>
              <a:t>id,handle,channel,message</a:t>
            </a:r>
            <a:r>
              <a:rPr lang="en-US" sz="1600" dirty="0"/>
              <a:t> from talk limit 1")</a:t>
            </a:r>
          </a:p>
          <a:p>
            <a:r>
              <a:rPr lang="en-US" sz="1600" dirty="0"/>
              <a:t>            rows = </a:t>
            </a:r>
            <a:r>
              <a:rPr lang="en-US" sz="1600" dirty="0" err="1"/>
              <a:t>cur.fetchall</a:t>
            </a:r>
            <a:r>
              <a:rPr lang="en-US" sz="1600" dirty="0"/>
              <a:t>()</a:t>
            </a:r>
          </a:p>
          <a:p>
            <a:r>
              <a:rPr lang="en-US" sz="1600" dirty="0"/>
              <a:t>            for row in rows:</a:t>
            </a:r>
          </a:p>
          <a:p>
            <a:r>
              <a:rPr lang="en-US" sz="1600" dirty="0"/>
              <a:t>                #print row</a:t>
            </a:r>
          </a:p>
          <a:p>
            <a:r>
              <a:rPr lang="en-US" sz="1600" dirty="0"/>
              <a:t>                speak = </a:t>
            </a:r>
            <a:r>
              <a:rPr lang="en-US" sz="1600" dirty="0" err="1"/>
              <a:t>re.sub</a:t>
            </a:r>
            <a:r>
              <a:rPr lang="en-US" sz="1600" dirty="0"/>
              <a:t>(r'[^\w]', ' ', row[3])</a:t>
            </a:r>
          </a:p>
          <a:p>
            <a:r>
              <a:rPr lang="en-US" sz="1600" dirty="0"/>
              <a:t>                print row </a:t>
            </a:r>
          </a:p>
          <a:p>
            <a:r>
              <a:rPr lang="en-US" sz="1600" dirty="0"/>
              <a:t>                </a:t>
            </a:r>
            <a:r>
              <a:rPr lang="en-US" sz="1600" dirty="0" err="1"/>
              <a:t>cmd</a:t>
            </a:r>
            <a:r>
              <a:rPr lang="en-US" sz="1600" dirty="0"/>
              <a:t> = '</a:t>
            </a:r>
            <a:r>
              <a:rPr lang="en-US" sz="1600" dirty="0" err="1"/>
              <a:t>espeak</a:t>
            </a:r>
            <a:r>
              <a:rPr lang="en-US" sz="1600" dirty="0"/>
              <a:t> -s 130 "%s"'% speak</a:t>
            </a:r>
          </a:p>
          <a:p>
            <a:r>
              <a:rPr lang="en-US" sz="1600" dirty="0"/>
              <a:t>                print </a:t>
            </a:r>
            <a:r>
              <a:rPr lang="en-US" sz="1600" dirty="0" err="1"/>
              <a:t>cmd</a:t>
            </a:r>
            <a:r>
              <a:rPr lang="en-US" sz="1600" dirty="0"/>
              <a:t> </a:t>
            </a:r>
          </a:p>
          <a:p>
            <a:r>
              <a:rPr lang="en-US" sz="1600" dirty="0"/>
              <a:t>                </a:t>
            </a:r>
            <a:r>
              <a:rPr lang="en-US" sz="1600" dirty="0" err="1"/>
              <a:t>cur.execute</a:t>
            </a:r>
            <a:r>
              <a:rPr lang="en-US" sz="1600" dirty="0"/>
              <a:t>("delete from talk where id = ?",(row[0],))</a:t>
            </a:r>
          </a:p>
          <a:p>
            <a:r>
              <a:rPr lang="en-US" sz="1600" dirty="0"/>
              <a:t>                </a:t>
            </a:r>
            <a:r>
              <a:rPr lang="en-US" sz="1600" dirty="0" err="1"/>
              <a:t>self.con.commit</a:t>
            </a:r>
            <a:r>
              <a:rPr lang="en-US" sz="1600" dirty="0"/>
              <a:t>()</a:t>
            </a:r>
          </a:p>
        </p:txBody>
      </p:sp>
    </p:spTree>
    <p:extLst>
      <p:ext uri="{BB962C8B-B14F-4D97-AF65-F5344CB8AC3E}">
        <p14:creationId xmlns:p14="http://schemas.microsoft.com/office/powerpoint/2010/main" val="3825611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Curl Web Calls</a:t>
            </a:r>
            <a:endParaRPr lang="en-US" dirty="0"/>
          </a:p>
        </p:txBody>
      </p:sp>
      <p:sp>
        <p:nvSpPr>
          <p:cNvPr id="3" name="Content Placeholder 2"/>
          <p:cNvSpPr>
            <a:spLocks noGrp="1"/>
          </p:cNvSpPr>
          <p:nvPr>
            <p:ph sz="half" idx="1"/>
          </p:nvPr>
        </p:nvSpPr>
        <p:spPr/>
        <p:txBody>
          <a:bodyPr/>
          <a:lstStyle/>
          <a:p>
            <a:r>
              <a:rPr lang="en-US" sz="1400" dirty="0" smtClean="0"/>
              <a:t>import </a:t>
            </a:r>
            <a:r>
              <a:rPr lang="en-US" sz="1400" dirty="0" err="1"/>
              <a:t>pycurl</a:t>
            </a:r>
            <a:endParaRPr lang="en-US" sz="1400" dirty="0"/>
          </a:p>
          <a:p>
            <a:r>
              <a:rPr lang="en-US" sz="1400" dirty="0"/>
              <a:t>import </a:t>
            </a:r>
            <a:r>
              <a:rPr lang="en-US" sz="1400" dirty="0" err="1"/>
              <a:t>json</a:t>
            </a:r>
            <a:endParaRPr lang="en-US" sz="1400" dirty="0"/>
          </a:p>
          <a:p>
            <a:r>
              <a:rPr lang="en-US" sz="1400" dirty="0"/>
              <a:t>import </a:t>
            </a:r>
            <a:r>
              <a:rPr lang="en-US" sz="1400" dirty="0" err="1" smtClean="0"/>
              <a:t>StringIO</a:t>
            </a:r>
            <a:endParaRPr lang="en-US" sz="1400" dirty="0"/>
          </a:p>
          <a:p>
            <a:r>
              <a:rPr lang="en-US" sz="1400" dirty="0"/>
              <a:t>c = </a:t>
            </a:r>
            <a:r>
              <a:rPr lang="en-US" sz="1400" dirty="0" err="1"/>
              <a:t>pycurl.Curl</a:t>
            </a:r>
            <a:r>
              <a:rPr lang="en-US" sz="1400" dirty="0"/>
              <a:t>()</a:t>
            </a:r>
          </a:p>
          <a:p>
            <a:r>
              <a:rPr lang="en-US" sz="1400" dirty="0" err="1"/>
              <a:t>c.setopt</a:t>
            </a:r>
            <a:r>
              <a:rPr lang="en-US" sz="1400" dirty="0"/>
              <a:t>(</a:t>
            </a:r>
            <a:r>
              <a:rPr lang="en-US" sz="1400" dirty="0" err="1"/>
              <a:t>c.URL</a:t>
            </a:r>
            <a:r>
              <a:rPr lang="en-US" sz="1400" dirty="0"/>
              <a:t>, 'http://</a:t>
            </a:r>
            <a:r>
              <a:rPr lang="en-US" sz="1400" dirty="0" err="1"/>
              <a:t>data.mtgox.com</a:t>
            </a:r>
            <a:r>
              <a:rPr lang="en-US" sz="1400" dirty="0"/>
              <a:t>/</a:t>
            </a:r>
            <a:r>
              <a:rPr lang="en-US" sz="1400" dirty="0" err="1"/>
              <a:t>api</a:t>
            </a:r>
            <a:r>
              <a:rPr lang="en-US" sz="1400" dirty="0"/>
              <a:t>/2/BTCUSD/money/ticker')</a:t>
            </a:r>
          </a:p>
          <a:p>
            <a:r>
              <a:rPr lang="en-US" sz="1400" dirty="0" err="1"/>
              <a:t>c.setopt</a:t>
            </a:r>
            <a:r>
              <a:rPr lang="en-US" sz="1400" dirty="0"/>
              <a:t>(</a:t>
            </a:r>
            <a:r>
              <a:rPr lang="en-US" sz="1400" dirty="0" err="1"/>
              <a:t>c.CONNECTTIMEOUT</a:t>
            </a:r>
            <a:r>
              <a:rPr lang="en-US" sz="1400" dirty="0"/>
              <a:t>, 5)</a:t>
            </a:r>
          </a:p>
          <a:p>
            <a:r>
              <a:rPr lang="en-US" sz="1400" dirty="0" err="1"/>
              <a:t>c.setopt</a:t>
            </a:r>
            <a:r>
              <a:rPr lang="en-US" sz="1400" dirty="0"/>
              <a:t>(</a:t>
            </a:r>
            <a:r>
              <a:rPr lang="en-US" sz="1400" dirty="0" err="1"/>
              <a:t>pycurl.FOLLOWLOCATION</a:t>
            </a:r>
            <a:r>
              <a:rPr lang="en-US" sz="1400" dirty="0"/>
              <a:t>, 1)</a:t>
            </a:r>
          </a:p>
          <a:p>
            <a:r>
              <a:rPr lang="en-US" sz="1400" dirty="0" err="1"/>
              <a:t>c.setopt</a:t>
            </a:r>
            <a:r>
              <a:rPr lang="en-US" sz="1400" dirty="0"/>
              <a:t>(</a:t>
            </a:r>
            <a:r>
              <a:rPr lang="en-US" sz="1400" dirty="0" err="1"/>
              <a:t>c.TIMEOUT</a:t>
            </a:r>
            <a:r>
              <a:rPr lang="en-US" sz="1400" dirty="0"/>
              <a:t>, 8)</a:t>
            </a:r>
          </a:p>
          <a:p>
            <a:r>
              <a:rPr lang="en-US" sz="1400" dirty="0"/>
              <a:t>b = </a:t>
            </a:r>
            <a:r>
              <a:rPr lang="en-US" sz="1400" dirty="0" err="1"/>
              <a:t>StringIO.StringIO</a:t>
            </a:r>
            <a:r>
              <a:rPr lang="en-US" sz="1400" dirty="0"/>
              <a:t>()</a:t>
            </a:r>
          </a:p>
          <a:p>
            <a:r>
              <a:rPr lang="en-US" sz="1400" dirty="0" err="1"/>
              <a:t>c.setopt</a:t>
            </a:r>
            <a:r>
              <a:rPr lang="en-US" sz="1400" dirty="0"/>
              <a:t>(</a:t>
            </a:r>
            <a:r>
              <a:rPr lang="en-US" sz="1400" dirty="0" err="1"/>
              <a:t>c.COOKIEFILE</a:t>
            </a:r>
            <a:r>
              <a:rPr lang="en-US" sz="1400" dirty="0"/>
              <a:t>, '') </a:t>
            </a:r>
          </a:p>
          <a:p>
            <a:r>
              <a:rPr lang="en-US" sz="1400" dirty="0" err="1"/>
              <a:t>c.setopt</a:t>
            </a:r>
            <a:r>
              <a:rPr lang="en-US" sz="1400" dirty="0"/>
              <a:t>(</a:t>
            </a:r>
            <a:r>
              <a:rPr lang="en-US" sz="1400" dirty="0" err="1"/>
              <a:t>c.FAILONERROR</a:t>
            </a:r>
            <a:r>
              <a:rPr lang="en-US" sz="1400" dirty="0"/>
              <a:t>, True)</a:t>
            </a:r>
          </a:p>
          <a:p>
            <a:r>
              <a:rPr lang="en-US" sz="1400" dirty="0" err="1"/>
              <a:t>c.setopt</a:t>
            </a:r>
            <a:r>
              <a:rPr lang="en-US" sz="1400" dirty="0"/>
              <a:t>(</a:t>
            </a:r>
            <a:r>
              <a:rPr lang="en-US" sz="1400" dirty="0" err="1"/>
              <a:t>c.HTTPHEADER</a:t>
            </a:r>
            <a:r>
              <a:rPr lang="en-US" sz="1400" dirty="0"/>
              <a:t>, ['Accept: application/</a:t>
            </a:r>
            <a:r>
              <a:rPr lang="en-US" sz="1400" dirty="0" err="1"/>
              <a:t>json</a:t>
            </a:r>
            <a:r>
              <a:rPr lang="en-US" sz="1400" dirty="0"/>
              <a:t>', 'Content-Type: application/x-www-form-</a:t>
            </a:r>
            <a:r>
              <a:rPr lang="en-US" sz="1400" dirty="0" err="1"/>
              <a:t>urlencoded</a:t>
            </a:r>
            <a:r>
              <a:rPr lang="en-US" sz="1400" dirty="0"/>
              <a:t>'])</a:t>
            </a:r>
          </a:p>
          <a:p>
            <a:r>
              <a:rPr lang="en-US" sz="1400" dirty="0" err="1"/>
              <a:t>c.setopt</a:t>
            </a:r>
            <a:r>
              <a:rPr lang="en-US" sz="1400" dirty="0"/>
              <a:t>(</a:t>
            </a:r>
            <a:r>
              <a:rPr lang="en-US" sz="1400" dirty="0" err="1"/>
              <a:t>pycurl.WRITEFUNCTION</a:t>
            </a:r>
            <a:r>
              <a:rPr lang="en-US" sz="1400" dirty="0"/>
              <a:t>, </a:t>
            </a:r>
            <a:r>
              <a:rPr lang="en-US" sz="1400" dirty="0" err="1"/>
              <a:t>b.write</a:t>
            </a:r>
            <a:r>
              <a:rPr lang="en-US" sz="1400" dirty="0" smtClean="0"/>
              <a:t>)</a:t>
            </a:r>
            <a:endParaRPr lang="en-US" sz="1400" dirty="0"/>
          </a:p>
        </p:txBody>
      </p:sp>
      <p:sp>
        <p:nvSpPr>
          <p:cNvPr id="4" name="Content Placeholder 3"/>
          <p:cNvSpPr>
            <a:spLocks noGrp="1"/>
          </p:cNvSpPr>
          <p:nvPr>
            <p:ph sz="half" idx="2"/>
          </p:nvPr>
        </p:nvSpPr>
        <p:spPr/>
        <p:txBody>
          <a:bodyPr/>
          <a:lstStyle/>
          <a:p>
            <a:r>
              <a:rPr lang="en-US" sz="1600" dirty="0"/>
              <a:t>try:</a:t>
            </a:r>
          </a:p>
          <a:p>
            <a:r>
              <a:rPr lang="en-US" sz="1600" dirty="0"/>
              <a:t>    </a:t>
            </a:r>
            <a:r>
              <a:rPr lang="en-US" sz="1600" dirty="0" err="1"/>
              <a:t>c.perform</a:t>
            </a:r>
            <a:r>
              <a:rPr lang="en-US" sz="1600" dirty="0"/>
              <a:t>()</a:t>
            </a:r>
          </a:p>
          <a:p>
            <a:r>
              <a:rPr lang="en-US" sz="1600" dirty="0"/>
              <a:t>    </a:t>
            </a:r>
            <a:r>
              <a:rPr lang="en-US" sz="1600" dirty="0" err="1"/>
              <a:t>bitcoin_data</a:t>
            </a:r>
            <a:r>
              <a:rPr lang="en-US" sz="1600" dirty="0"/>
              <a:t> = </a:t>
            </a:r>
            <a:r>
              <a:rPr lang="en-US" sz="1600" dirty="0" err="1"/>
              <a:t>json.loads</a:t>
            </a:r>
            <a:r>
              <a:rPr lang="en-US" sz="1600" dirty="0"/>
              <a:t>(</a:t>
            </a:r>
            <a:r>
              <a:rPr lang="en-US" sz="1600" dirty="0" err="1"/>
              <a:t>b.getvalue</a:t>
            </a:r>
            <a:r>
              <a:rPr lang="en-US" sz="1600" dirty="0"/>
              <a:t>())</a:t>
            </a:r>
          </a:p>
          <a:p>
            <a:r>
              <a:rPr lang="en-US" sz="1600" dirty="0"/>
              <a:t>    print </a:t>
            </a:r>
            <a:r>
              <a:rPr lang="en-US" sz="1600" dirty="0" err="1"/>
              <a:t>bitcoin_data</a:t>
            </a:r>
            <a:endParaRPr lang="en-US" sz="1600" dirty="0"/>
          </a:p>
          <a:p>
            <a:endParaRPr lang="en-US" sz="1600" dirty="0"/>
          </a:p>
          <a:p>
            <a:r>
              <a:rPr lang="en-US" sz="1600" dirty="0"/>
              <a:t>except </a:t>
            </a:r>
            <a:r>
              <a:rPr lang="en-US" sz="1600" dirty="0" err="1"/>
              <a:t>pycurl.error</a:t>
            </a:r>
            <a:r>
              <a:rPr lang="en-US" sz="1600" dirty="0"/>
              <a:t>, error:</a:t>
            </a:r>
          </a:p>
          <a:p>
            <a:r>
              <a:rPr lang="en-US" sz="1600" dirty="0"/>
              <a:t>    </a:t>
            </a:r>
            <a:r>
              <a:rPr lang="en-US" sz="1600" dirty="0" err="1"/>
              <a:t>errno</a:t>
            </a:r>
            <a:r>
              <a:rPr lang="en-US" sz="1600" dirty="0"/>
              <a:t>, </a:t>
            </a:r>
            <a:r>
              <a:rPr lang="en-US" sz="1600" dirty="0" err="1"/>
              <a:t>errstr</a:t>
            </a:r>
            <a:r>
              <a:rPr lang="en-US" sz="1600" dirty="0"/>
              <a:t> = error</a:t>
            </a:r>
          </a:p>
          <a:p>
            <a:r>
              <a:rPr lang="en-US" sz="1600" dirty="0"/>
              <a:t>    print 'An error occurred: ', </a:t>
            </a:r>
            <a:r>
              <a:rPr lang="en-US" sz="1600" dirty="0" err="1"/>
              <a:t>errstr</a:t>
            </a:r>
            <a:endParaRPr lang="en-US" sz="1600" dirty="0"/>
          </a:p>
          <a:p>
            <a:endParaRPr lang="en-US" sz="1600" dirty="0"/>
          </a:p>
          <a:p>
            <a:endParaRPr lang="en-US" sz="1600" dirty="0"/>
          </a:p>
        </p:txBody>
      </p:sp>
    </p:spTree>
    <p:extLst>
      <p:ext uri="{BB962C8B-B14F-4D97-AF65-F5344CB8AC3E}">
        <p14:creationId xmlns:p14="http://schemas.microsoft.com/office/powerpoint/2010/main" val="187580408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command getting output</a:t>
            </a:r>
            <a:endParaRPr lang="en-US" dirty="0"/>
          </a:p>
        </p:txBody>
      </p:sp>
      <p:sp>
        <p:nvSpPr>
          <p:cNvPr id="3" name="Content Placeholder 2"/>
          <p:cNvSpPr>
            <a:spLocks noGrp="1"/>
          </p:cNvSpPr>
          <p:nvPr>
            <p:ph idx="1"/>
          </p:nvPr>
        </p:nvSpPr>
        <p:spPr>
          <a:xfrm>
            <a:off x="503238" y="1768475"/>
            <a:ext cx="8863012" cy="5135562"/>
          </a:xfrm>
        </p:spPr>
        <p:txBody>
          <a:bodyPr/>
          <a:lstStyle/>
          <a:p>
            <a:r>
              <a:rPr lang="en-US" sz="2400" dirty="0" smtClean="0"/>
              <a:t>########### pg1</a:t>
            </a:r>
          </a:p>
          <a:p>
            <a:r>
              <a:rPr lang="en-US" sz="2400" dirty="0" smtClean="0"/>
              <a:t>import </a:t>
            </a:r>
            <a:r>
              <a:rPr lang="en-US" sz="2400" dirty="0" err="1"/>
              <a:t>subprocess</a:t>
            </a:r>
            <a:endParaRPr lang="en-US" sz="2400" dirty="0"/>
          </a:p>
          <a:p>
            <a:r>
              <a:rPr lang="en-US" sz="2400" dirty="0"/>
              <a:t>output=</a:t>
            </a:r>
            <a:r>
              <a:rPr lang="en-US" sz="2400" dirty="0" err="1"/>
              <a:t>subprocess.Popen</a:t>
            </a:r>
            <a:r>
              <a:rPr lang="en-US" sz="2400" dirty="0"/>
              <a:t>(["</a:t>
            </a:r>
            <a:r>
              <a:rPr lang="en-US" sz="2400" dirty="0" err="1"/>
              <a:t>ls</a:t>
            </a:r>
            <a:r>
              <a:rPr lang="en-US" sz="2400" dirty="0"/>
              <a:t>", "-</a:t>
            </a:r>
            <a:r>
              <a:rPr lang="en-US" sz="2400" dirty="0" err="1"/>
              <a:t>lah</a:t>
            </a:r>
            <a:r>
              <a:rPr lang="en-US" sz="2400" dirty="0"/>
              <a:t>"], </a:t>
            </a:r>
            <a:r>
              <a:rPr lang="en-US" sz="2400" dirty="0" err="1"/>
              <a:t>stdout</a:t>
            </a:r>
            <a:r>
              <a:rPr lang="en-US" sz="2400" dirty="0"/>
              <a:t>=</a:t>
            </a:r>
            <a:r>
              <a:rPr lang="en-US" sz="2400" dirty="0" err="1"/>
              <a:t>subprocess.PIPE,stderr</a:t>
            </a:r>
            <a:r>
              <a:rPr lang="en-US" sz="2400" dirty="0"/>
              <a:t>=</a:t>
            </a:r>
            <a:r>
              <a:rPr lang="en-US" sz="2400" dirty="0" err="1"/>
              <a:t>subprocess.PIPE</a:t>
            </a:r>
            <a:r>
              <a:rPr lang="en-US" sz="2400" dirty="0"/>
              <a:t>).communicate()</a:t>
            </a:r>
          </a:p>
          <a:p>
            <a:r>
              <a:rPr lang="en-US" sz="2400" dirty="0"/>
              <a:t>print </a:t>
            </a:r>
            <a:r>
              <a:rPr lang="en-US" sz="2400" dirty="0" smtClean="0"/>
              <a:t>output</a:t>
            </a:r>
          </a:p>
          <a:p>
            <a:r>
              <a:rPr lang="en-US" sz="2400" dirty="0" smtClean="0"/>
              <a:t>################### pg2</a:t>
            </a:r>
          </a:p>
          <a:p>
            <a:r>
              <a:rPr lang="en-US" sz="2400" dirty="0"/>
              <a:t>import </a:t>
            </a:r>
            <a:r>
              <a:rPr lang="en-US" sz="2400" dirty="0" err="1"/>
              <a:t>os</a:t>
            </a:r>
            <a:r>
              <a:rPr lang="en-US" sz="2400" dirty="0"/>
              <a:t> </a:t>
            </a:r>
            <a:endParaRPr lang="en-US" sz="2400" dirty="0" smtClean="0"/>
          </a:p>
          <a:p>
            <a:r>
              <a:rPr lang="en-US" sz="2400" dirty="0" err="1" smtClean="0"/>
              <a:t>retvalue</a:t>
            </a:r>
            <a:r>
              <a:rPr lang="en-US" sz="2400" dirty="0" smtClean="0"/>
              <a:t> </a:t>
            </a:r>
            <a:r>
              <a:rPr lang="en-US" sz="2400" dirty="0"/>
              <a:t>= </a:t>
            </a:r>
            <a:r>
              <a:rPr lang="en-US" sz="2400" dirty="0" err="1"/>
              <a:t>os.system</a:t>
            </a:r>
            <a:r>
              <a:rPr lang="en-US" sz="2400" dirty="0" smtClean="0"/>
              <a:t>(“</a:t>
            </a:r>
            <a:r>
              <a:rPr lang="en-US" sz="2400" dirty="0" err="1" smtClean="0"/>
              <a:t>ls</a:t>
            </a:r>
            <a:r>
              <a:rPr lang="en-US" sz="2400" dirty="0" smtClean="0"/>
              <a:t>"</a:t>
            </a:r>
            <a:r>
              <a:rPr lang="en-US" sz="2400" dirty="0"/>
              <a:t>) </a:t>
            </a:r>
            <a:endParaRPr lang="en-US" sz="2400" dirty="0" smtClean="0"/>
          </a:p>
          <a:p>
            <a:r>
              <a:rPr lang="en-US" sz="2400" dirty="0" smtClean="0"/>
              <a:t>print </a:t>
            </a:r>
            <a:r>
              <a:rPr lang="en-US" sz="2400" dirty="0" err="1" smtClean="0"/>
              <a:t>retvalue</a:t>
            </a:r>
            <a:r>
              <a:rPr lang="en-US" sz="2400" dirty="0" smtClean="0"/>
              <a:t> </a:t>
            </a:r>
          </a:p>
          <a:p>
            <a:r>
              <a:rPr lang="en-US" sz="2400" dirty="0" smtClean="0"/>
              <a:t>Goes to standard out</a:t>
            </a:r>
            <a:endParaRPr lang="en-US" sz="2400" dirty="0"/>
          </a:p>
          <a:p>
            <a:endParaRPr lang="en-US" dirty="0" smtClean="0"/>
          </a:p>
        </p:txBody>
      </p:sp>
      <p:sp>
        <p:nvSpPr>
          <p:cNvPr id="5" name="TextBox 4"/>
          <p:cNvSpPr txBox="1"/>
          <p:nvPr/>
        </p:nvSpPr>
        <p:spPr>
          <a:xfrm>
            <a:off x="1458912" y="5456237"/>
            <a:ext cx="184666" cy="353174"/>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221346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Function</a:t>
            </a:r>
            <a:endParaRPr lang="en-US" dirty="0"/>
          </a:p>
        </p:txBody>
      </p:sp>
      <p:sp>
        <p:nvSpPr>
          <p:cNvPr id="3" name="Content Placeholder 2"/>
          <p:cNvSpPr>
            <a:spLocks noGrp="1"/>
          </p:cNvSpPr>
          <p:nvPr>
            <p:ph idx="1"/>
          </p:nvPr>
        </p:nvSpPr>
        <p:spPr>
          <a:xfrm>
            <a:off x="468312" y="1493837"/>
            <a:ext cx="8863012" cy="4378325"/>
          </a:xfrm>
        </p:spPr>
        <p:txBody>
          <a:bodyPr/>
          <a:lstStyle/>
          <a:p>
            <a:r>
              <a:rPr lang="en-US" sz="2000" dirty="0" err="1"/>
              <a:t>def</a:t>
            </a:r>
            <a:r>
              <a:rPr lang="en-US" sz="2000" dirty="0"/>
              <a:t> command(</a:t>
            </a:r>
            <a:r>
              <a:rPr lang="en-US" sz="2000" dirty="0" err="1"/>
              <a:t>msg</a:t>
            </a:r>
            <a:r>
              <a:rPr lang="en-US" sz="2000" dirty="0"/>
              <a:t>):</a:t>
            </a:r>
          </a:p>
          <a:p>
            <a:r>
              <a:rPr lang="en-US" sz="2000" dirty="0"/>
              <a:t>  regex = '^(:(\S+) )?(\S+)( (?!:)(.+?))?( :(.+))?$'</a:t>
            </a:r>
          </a:p>
          <a:p>
            <a:r>
              <a:rPr lang="en-US" sz="2000" dirty="0"/>
              <a:t>  </a:t>
            </a:r>
            <a:r>
              <a:rPr lang="en-US" sz="2000" dirty="0" err="1"/>
              <a:t>matchObj</a:t>
            </a:r>
            <a:r>
              <a:rPr lang="en-US" sz="2000" dirty="0"/>
              <a:t> = </a:t>
            </a:r>
            <a:r>
              <a:rPr lang="en-US" sz="2000" dirty="0" err="1"/>
              <a:t>re.match</a:t>
            </a:r>
            <a:r>
              <a:rPr lang="en-US" sz="2000" dirty="0"/>
              <a:t>(regex, </a:t>
            </a:r>
            <a:r>
              <a:rPr lang="en-US" sz="2000" dirty="0" err="1"/>
              <a:t>msg</a:t>
            </a:r>
            <a:r>
              <a:rPr lang="en-US" sz="2000" dirty="0"/>
              <a:t>, </a:t>
            </a:r>
            <a:r>
              <a:rPr lang="en-US" sz="2000" dirty="0" err="1"/>
              <a:t>re.M|re.I</a:t>
            </a:r>
            <a:r>
              <a:rPr lang="en-US" sz="2000" dirty="0"/>
              <a:t>)</a:t>
            </a:r>
          </a:p>
          <a:p>
            <a:r>
              <a:rPr lang="en-US" sz="2000" dirty="0"/>
              <a:t>  trail = </a:t>
            </a:r>
            <a:r>
              <a:rPr lang="en-US" sz="2000" dirty="0" err="1"/>
              <a:t>matchObj.group</a:t>
            </a:r>
            <a:r>
              <a:rPr lang="en-US" sz="2000" dirty="0"/>
              <a:t>(6)</a:t>
            </a:r>
          </a:p>
          <a:p>
            <a:r>
              <a:rPr lang="en-US" sz="2000" dirty="0"/>
              <a:t>  commands = </a:t>
            </a:r>
            <a:r>
              <a:rPr lang="en-US" sz="2000" dirty="0" err="1"/>
              <a:t>trail.split</a:t>
            </a:r>
            <a:r>
              <a:rPr lang="en-US" sz="2000" dirty="0"/>
              <a:t>()</a:t>
            </a:r>
          </a:p>
          <a:p>
            <a:r>
              <a:rPr lang="en-US" sz="2000" dirty="0"/>
              <a:t>  </a:t>
            </a:r>
            <a:r>
              <a:rPr lang="en-US" sz="2000" dirty="0" err="1"/>
              <a:t>commands.remove</a:t>
            </a:r>
            <a:r>
              <a:rPr lang="en-US" sz="2000" dirty="0"/>
              <a:t>(commands[0]</a:t>
            </a:r>
            <a:r>
              <a:rPr lang="en-US" sz="2000" dirty="0" smtClean="0"/>
              <a:t>) # remove first part of the trail</a:t>
            </a:r>
            <a:endParaRPr lang="en-US" sz="2000" dirty="0"/>
          </a:p>
          <a:p>
            <a:r>
              <a:rPr lang="en-US" sz="2000" dirty="0"/>
              <a:t>  print commands</a:t>
            </a:r>
          </a:p>
          <a:p>
            <a:endParaRPr lang="en-US" sz="2000" dirty="0"/>
          </a:p>
          <a:p>
            <a:r>
              <a:rPr lang="en-US" sz="2000" dirty="0"/>
              <a:t>  output=</a:t>
            </a:r>
            <a:r>
              <a:rPr lang="en-US" sz="2000" dirty="0" err="1"/>
              <a:t>subprocess.Popen</a:t>
            </a:r>
            <a:r>
              <a:rPr lang="en-US" sz="2000" dirty="0"/>
              <a:t>(commands, </a:t>
            </a:r>
            <a:r>
              <a:rPr lang="en-US" sz="2000" dirty="0" err="1"/>
              <a:t>stdout</a:t>
            </a:r>
            <a:r>
              <a:rPr lang="en-US" sz="2000" dirty="0"/>
              <a:t>=</a:t>
            </a:r>
            <a:r>
              <a:rPr lang="en-US" sz="2000" dirty="0" err="1"/>
              <a:t>subprocess.PIPE,stderr</a:t>
            </a:r>
            <a:r>
              <a:rPr lang="en-US" sz="2000" dirty="0"/>
              <a:t>=</a:t>
            </a:r>
            <a:r>
              <a:rPr lang="en-US" sz="2000" dirty="0" err="1"/>
              <a:t>subprocess.PIPE</a:t>
            </a:r>
            <a:r>
              <a:rPr lang="en-US" sz="2000" dirty="0"/>
              <a:t>).communicate()</a:t>
            </a:r>
          </a:p>
          <a:p>
            <a:r>
              <a:rPr lang="en-US" sz="2000" dirty="0"/>
              <a:t>  pre = "PRIVMSG "+ channel +" :"+</a:t>
            </a:r>
            <a:r>
              <a:rPr lang="en-US" sz="2000" dirty="0" err="1"/>
              <a:t>str</a:t>
            </a:r>
            <a:r>
              <a:rPr lang="en-US" sz="2000" dirty="0"/>
              <a:t>(output)+"\n"</a:t>
            </a:r>
          </a:p>
          <a:p>
            <a:r>
              <a:rPr lang="en-US" sz="2000" dirty="0"/>
              <a:t>  </a:t>
            </a:r>
            <a:r>
              <a:rPr lang="en-US" sz="2000" dirty="0" err="1"/>
              <a:t>ircsock.send</a:t>
            </a:r>
            <a:r>
              <a:rPr lang="en-US" sz="2000" dirty="0"/>
              <a:t>(pre)</a:t>
            </a:r>
          </a:p>
        </p:txBody>
      </p:sp>
    </p:spTree>
    <p:extLst>
      <p:ext uri="{BB962C8B-B14F-4D97-AF65-F5344CB8AC3E}">
        <p14:creationId xmlns:p14="http://schemas.microsoft.com/office/powerpoint/2010/main" val="96289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a:t>
            </a:r>
            <a:endParaRPr lang="en-US" dirty="0"/>
          </a:p>
        </p:txBody>
      </p:sp>
      <p:sp>
        <p:nvSpPr>
          <p:cNvPr id="3" name="Content Placeholder 2"/>
          <p:cNvSpPr>
            <a:spLocks noGrp="1"/>
          </p:cNvSpPr>
          <p:nvPr>
            <p:ph sz="half" idx="1"/>
          </p:nvPr>
        </p:nvSpPr>
        <p:spPr>
          <a:xfrm>
            <a:off x="468312" y="1341437"/>
            <a:ext cx="4354512" cy="4378325"/>
          </a:xfrm>
        </p:spPr>
        <p:txBody>
          <a:bodyPr/>
          <a:lstStyle/>
          <a:p>
            <a:r>
              <a:rPr lang="en-US" sz="1600" dirty="0"/>
              <a:t>import </a:t>
            </a:r>
            <a:r>
              <a:rPr lang="en-US" sz="1600" dirty="0" err="1" smtClean="0"/>
              <a:t>hmac</a:t>
            </a:r>
            <a:r>
              <a:rPr lang="en-US" sz="1600" dirty="0" smtClean="0"/>
              <a:t>, time</a:t>
            </a:r>
            <a:endParaRPr lang="en-US" sz="1600" dirty="0"/>
          </a:p>
          <a:p>
            <a:r>
              <a:rPr lang="en-US" sz="1600" dirty="0"/>
              <a:t>from </a:t>
            </a:r>
            <a:r>
              <a:rPr lang="en-US" sz="1600" dirty="0" err="1"/>
              <a:t>hashlib</a:t>
            </a:r>
            <a:r>
              <a:rPr lang="en-US" sz="1600" dirty="0"/>
              <a:t> import sha1</a:t>
            </a:r>
          </a:p>
          <a:p>
            <a:r>
              <a:rPr lang="en-US" sz="1600" dirty="0"/>
              <a:t>from base64 import b64encode, </a:t>
            </a:r>
            <a:r>
              <a:rPr lang="en-US" sz="1600" dirty="0" smtClean="0"/>
              <a:t>b64decode</a:t>
            </a:r>
            <a:endParaRPr lang="en-US" sz="1600" dirty="0"/>
          </a:p>
          <a:p>
            <a:endParaRPr lang="en-US" sz="1600" dirty="0" smtClean="0"/>
          </a:p>
          <a:p>
            <a:r>
              <a:rPr lang="en-US" sz="1600" dirty="0" err="1" smtClean="0"/>
              <a:t>def</a:t>
            </a:r>
            <a:r>
              <a:rPr lang="en-US" sz="1600" dirty="0" smtClean="0"/>
              <a:t> </a:t>
            </a:r>
            <a:r>
              <a:rPr lang="en-US" sz="1600" dirty="0" err="1"/>
              <a:t>generate_sig</a:t>
            </a:r>
            <a:r>
              <a:rPr lang="en-US" sz="1600" dirty="0"/>
              <a:t>(</a:t>
            </a:r>
            <a:r>
              <a:rPr lang="en-US" sz="1600" dirty="0" err="1"/>
              <a:t>msg,salt</a:t>
            </a:r>
            <a:r>
              <a:rPr lang="en-US" sz="1600" dirty="0"/>
              <a:t>)</a:t>
            </a:r>
            <a:r>
              <a:rPr lang="en-US" sz="1600" dirty="0" smtClean="0"/>
              <a:t>:</a:t>
            </a:r>
            <a:endParaRPr lang="en-US" sz="1600" dirty="0"/>
          </a:p>
          <a:p>
            <a:r>
              <a:rPr lang="en-US" sz="1600" dirty="0"/>
              <a:t>    signature = </a:t>
            </a:r>
            <a:r>
              <a:rPr lang="en-US" sz="1600" dirty="0" err="1"/>
              <a:t>hmac.new</a:t>
            </a:r>
            <a:r>
              <a:rPr lang="en-US" sz="1600" dirty="0"/>
              <a:t>(salt,msg,sha1).</a:t>
            </a:r>
            <a:r>
              <a:rPr lang="en-US" sz="1600" dirty="0" err="1"/>
              <a:t>hexdigest</a:t>
            </a:r>
            <a:r>
              <a:rPr lang="en-US" sz="1600" dirty="0"/>
              <a:t>()</a:t>
            </a:r>
          </a:p>
          <a:p>
            <a:r>
              <a:rPr lang="en-US" sz="1600" dirty="0"/>
              <a:t>    command = </a:t>
            </a:r>
            <a:r>
              <a:rPr lang="en-US" sz="1600" dirty="0" err="1"/>
              <a:t>msg</a:t>
            </a:r>
            <a:r>
              <a:rPr lang="en-US" sz="1600" dirty="0"/>
              <a:t> + '|signature:'+signature</a:t>
            </a:r>
          </a:p>
          <a:p>
            <a:r>
              <a:rPr lang="en-US" sz="1600" dirty="0"/>
              <a:t>    return command </a:t>
            </a:r>
          </a:p>
        </p:txBody>
      </p:sp>
      <p:sp>
        <p:nvSpPr>
          <p:cNvPr id="4" name="Content Placeholder 3"/>
          <p:cNvSpPr>
            <a:spLocks noGrp="1"/>
          </p:cNvSpPr>
          <p:nvPr>
            <p:ph sz="half" idx="2"/>
          </p:nvPr>
        </p:nvSpPr>
        <p:spPr>
          <a:xfrm>
            <a:off x="5040312" y="1341437"/>
            <a:ext cx="4356100" cy="4378325"/>
          </a:xfrm>
        </p:spPr>
        <p:txBody>
          <a:bodyPr/>
          <a:lstStyle/>
          <a:p>
            <a:r>
              <a:rPr lang="en-US" sz="1600" dirty="0" err="1"/>
              <a:t>def</a:t>
            </a:r>
            <a:r>
              <a:rPr lang="en-US" sz="1600" dirty="0"/>
              <a:t> </a:t>
            </a:r>
            <a:r>
              <a:rPr lang="en-US" sz="1600" dirty="0" err="1"/>
              <a:t>validate_sig</a:t>
            </a:r>
            <a:r>
              <a:rPr lang="en-US" sz="1600" dirty="0"/>
              <a:t>(</a:t>
            </a:r>
            <a:r>
              <a:rPr lang="en-US" sz="1600" dirty="0" err="1"/>
              <a:t>msg,salt</a:t>
            </a:r>
            <a:r>
              <a:rPr lang="en-US" sz="1600" dirty="0"/>
              <a:t>):</a:t>
            </a:r>
          </a:p>
          <a:p>
            <a:r>
              <a:rPr lang="en-US" sz="1600" dirty="0"/>
              <a:t>    </a:t>
            </a:r>
            <a:r>
              <a:rPr lang="en-US" sz="1600" dirty="0" err="1"/>
              <a:t>rslt</a:t>
            </a:r>
            <a:r>
              <a:rPr lang="en-US" sz="1600" dirty="0"/>
              <a:t> = </a:t>
            </a:r>
            <a:r>
              <a:rPr lang="en-US" sz="1600" dirty="0" err="1"/>
              <a:t>command_sig.split</a:t>
            </a:r>
            <a:r>
              <a:rPr lang="en-US" sz="1600" dirty="0"/>
              <a:t>('|')</a:t>
            </a:r>
          </a:p>
          <a:p>
            <a:r>
              <a:rPr lang="en-US" sz="1600" dirty="0"/>
              <a:t>    </a:t>
            </a:r>
            <a:r>
              <a:rPr lang="en-US" sz="1600" dirty="0" err="1"/>
              <a:t>sig_time</a:t>
            </a:r>
            <a:r>
              <a:rPr lang="en-US" sz="1600" dirty="0"/>
              <a:t> = </a:t>
            </a:r>
            <a:r>
              <a:rPr lang="en-US" sz="1600" dirty="0" err="1"/>
              <a:t>rslt</a:t>
            </a:r>
            <a:r>
              <a:rPr lang="en-US" sz="1600" dirty="0"/>
              <a:t>[1].split(':')[1]</a:t>
            </a:r>
          </a:p>
          <a:p>
            <a:r>
              <a:rPr lang="en-US" sz="1600" dirty="0"/>
              <a:t>    </a:t>
            </a:r>
            <a:r>
              <a:rPr lang="en-US" sz="1600" dirty="0" err="1"/>
              <a:t>sig_cmd</a:t>
            </a:r>
            <a:r>
              <a:rPr lang="en-US" sz="1600" dirty="0"/>
              <a:t>     = </a:t>
            </a:r>
            <a:r>
              <a:rPr lang="en-US" sz="1600" dirty="0" err="1"/>
              <a:t>rslt</a:t>
            </a:r>
            <a:r>
              <a:rPr lang="en-US" sz="1600" dirty="0"/>
              <a:t>[2]</a:t>
            </a:r>
          </a:p>
          <a:p>
            <a:r>
              <a:rPr lang="en-US" sz="1600" dirty="0"/>
              <a:t>    sig         = </a:t>
            </a:r>
            <a:r>
              <a:rPr lang="en-US" sz="1600" dirty="0" err="1"/>
              <a:t>rslt</a:t>
            </a:r>
            <a:r>
              <a:rPr lang="en-US" sz="1600" dirty="0"/>
              <a:t>[3].split(':')[1]</a:t>
            </a:r>
          </a:p>
          <a:p>
            <a:r>
              <a:rPr lang="en-US" sz="1600" dirty="0"/>
              <a:t>    now = </a:t>
            </a:r>
            <a:r>
              <a:rPr lang="en-US" sz="1600" dirty="0" err="1"/>
              <a:t>time.time</a:t>
            </a:r>
            <a:r>
              <a:rPr lang="en-US" sz="1600" dirty="0"/>
              <a:t>()</a:t>
            </a:r>
          </a:p>
          <a:p>
            <a:r>
              <a:rPr lang="en-US" sz="1600" dirty="0"/>
              <a:t>    </a:t>
            </a:r>
            <a:r>
              <a:rPr lang="en-US" sz="1600" dirty="0" err="1"/>
              <a:t>time_diff</a:t>
            </a:r>
            <a:r>
              <a:rPr lang="en-US" sz="1600" dirty="0"/>
              <a:t> = abs(float(</a:t>
            </a:r>
            <a:r>
              <a:rPr lang="en-US" sz="1600" dirty="0" err="1"/>
              <a:t>sig_time</a:t>
            </a:r>
            <a:r>
              <a:rPr lang="en-US" sz="1600" dirty="0"/>
              <a:t>) - now)</a:t>
            </a:r>
          </a:p>
          <a:p>
            <a:r>
              <a:rPr lang="en-US" sz="1600" dirty="0"/>
              <a:t>    if </a:t>
            </a:r>
            <a:r>
              <a:rPr lang="en-US" sz="1600" dirty="0" err="1"/>
              <a:t>time_diff</a:t>
            </a:r>
            <a:r>
              <a:rPr lang="en-US" sz="1600" dirty="0"/>
              <a:t> &lt;  5.00 :</a:t>
            </a:r>
          </a:p>
          <a:p>
            <a:r>
              <a:rPr lang="en-US" sz="1600" dirty="0"/>
              <a:t>        command = </a:t>
            </a:r>
            <a:r>
              <a:rPr lang="en-US" sz="1600" dirty="0" err="1"/>
              <a:t>rslt</a:t>
            </a:r>
            <a:r>
              <a:rPr lang="en-US" sz="1600" dirty="0"/>
              <a:t>[0]+'|'+</a:t>
            </a:r>
            <a:r>
              <a:rPr lang="en-US" sz="1600" dirty="0" err="1"/>
              <a:t>rslt</a:t>
            </a:r>
            <a:r>
              <a:rPr lang="en-US" sz="1600" dirty="0"/>
              <a:t>[1] + '|'+</a:t>
            </a:r>
            <a:r>
              <a:rPr lang="en-US" sz="1600" dirty="0" err="1"/>
              <a:t>rslt</a:t>
            </a:r>
            <a:r>
              <a:rPr lang="en-US" sz="1600" dirty="0"/>
              <a:t>[2] </a:t>
            </a:r>
          </a:p>
          <a:p>
            <a:r>
              <a:rPr lang="en-US" sz="1600" dirty="0"/>
              <a:t>        print command</a:t>
            </a:r>
          </a:p>
          <a:p>
            <a:r>
              <a:rPr lang="en-US" sz="1600" dirty="0"/>
              <a:t>        </a:t>
            </a:r>
            <a:r>
              <a:rPr lang="en-US" sz="1600" dirty="0" err="1"/>
              <a:t>gen_signature</a:t>
            </a:r>
            <a:r>
              <a:rPr lang="en-US" sz="1600" dirty="0"/>
              <a:t> = </a:t>
            </a:r>
            <a:r>
              <a:rPr lang="en-US" sz="1600" dirty="0" err="1"/>
              <a:t>hmac.new</a:t>
            </a:r>
            <a:r>
              <a:rPr lang="en-US" sz="1600" dirty="0"/>
              <a:t>(salt,command,sha1).</a:t>
            </a:r>
            <a:r>
              <a:rPr lang="en-US" sz="1600" dirty="0" err="1"/>
              <a:t>hexdigest</a:t>
            </a:r>
            <a:r>
              <a:rPr lang="en-US" sz="1600" dirty="0"/>
              <a:t>(</a:t>
            </a:r>
            <a:r>
              <a:rPr lang="en-US" sz="1600" dirty="0" smtClean="0"/>
              <a:t>)</a:t>
            </a:r>
            <a:endParaRPr lang="en-US" sz="1600" dirty="0"/>
          </a:p>
          <a:p>
            <a:r>
              <a:rPr lang="en-US" sz="1600" dirty="0"/>
              <a:t>        if </a:t>
            </a:r>
            <a:r>
              <a:rPr lang="en-US" sz="1600" dirty="0" err="1"/>
              <a:t>gen_signature</a:t>
            </a:r>
            <a:r>
              <a:rPr lang="en-US" sz="1600" dirty="0"/>
              <a:t> == sig:</a:t>
            </a:r>
          </a:p>
          <a:p>
            <a:r>
              <a:rPr lang="en-US" sz="1600" dirty="0"/>
              <a:t>            return True</a:t>
            </a:r>
          </a:p>
          <a:p>
            <a:r>
              <a:rPr lang="en-US" sz="1600" dirty="0"/>
              <a:t>        else:</a:t>
            </a:r>
          </a:p>
          <a:p>
            <a:r>
              <a:rPr lang="en-US" sz="1600" dirty="0"/>
              <a:t>            return False</a:t>
            </a:r>
          </a:p>
          <a:p>
            <a:r>
              <a:rPr lang="en-US" sz="1600" dirty="0"/>
              <a:t> </a:t>
            </a:r>
          </a:p>
          <a:p>
            <a:endParaRPr lang="en-US" sz="1600" dirty="0"/>
          </a:p>
        </p:txBody>
      </p:sp>
    </p:spTree>
    <p:extLst>
      <p:ext uri="{BB962C8B-B14F-4D97-AF65-F5344CB8AC3E}">
        <p14:creationId xmlns:p14="http://schemas.microsoft.com/office/powerpoint/2010/main" val="2540375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a:xfrm>
            <a:off x="468312" y="2636837"/>
            <a:ext cx="8863012" cy="4378325"/>
          </a:xfrm>
        </p:spPr>
        <p:txBody>
          <a:bodyPr/>
          <a:lstStyle/>
          <a:p>
            <a:r>
              <a:rPr lang="en-US" sz="1800" dirty="0"/>
              <a:t>import </a:t>
            </a:r>
            <a:r>
              <a:rPr lang="en-US" sz="1800" dirty="0" err="1"/>
              <a:t>gnupg</a:t>
            </a:r>
            <a:endParaRPr lang="en-US" sz="1800" dirty="0"/>
          </a:p>
          <a:p>
            <a:endParaRPr lang="en-US" sz="1800" dirty="0"/>
          </a:p>
          <a:p>
            <a:r>
              <a:rPr lang="en-US" sz="1800" dirty="0" err="1"/>
              <a:t>gpg</a:t>
            </a:r>
            <a:r>
              <a:rPr lang="en-US" sz="1800" dirty="0"/>
              <a:t> = </a:t>
            </a:r>
            <a:r>
              <a:rPr lang="en-US" sz="1800" dirty="0" err="1"/>
              <a:t>gnupg.GPG</a:t>
            </a:r>
            <a:r>
              <a:rPr lang="en-US" sz="1800" dirty="0"/>
              <a:t>(</a:t>
            </a:r>
            <a:r>
              <a:rPr lang="en-US" sz="1800" dirty="0" err="1"/>
              <a:t>gnupghome</a:t>
            </a:r>
            <a:r>
              <a:rPr lang="en-US" sz="1800" dirty="0"/>
              <a:t>='/home/</a:t>
            </a:r>
            <a:r>
              <a:rPr lang="en-US" sz="1800" dirty="0" err="1"/>
              <a:t>testgpguser</a:t>
            </a:r>
            <a:r>
              <a:rPr lang="en-US" sz="1800" dirty="0"/>
              <a:t>/</a:t>
            </a:r>
            <a:r>
              <a:rPr lang="en-US" sz="1800" dirty="0" err="1"/>
              <a:t>gpghome</a:t>
            </a:r>
            <a:r>
              <a:rPr lang="en-US" sz="1800" dirty="0"/>
              <a:t>')</a:t>
            </a:r>
          </a:p>
          <a:p>
            <a:r>
              <a:rPr lang="en-US" sz="1800" dirty="0" err="1"/>
              <a:t>unencrypted_string</a:t>
            </a:r>
            <a:r>
              <a:rPr lang="en-US" sz="1800" dirty="0"/>
              <a:t> = 'Who are you? How did you get in my house?'</a:t>
            </a:r>
          </a:p>
          <a:p>
            <a:r>
              <a:rPr lang="en-US" sz="1800" dirty="0" err="1"/>
              <a:t>encrypted_data</a:t>
            </a:r>
            <a:r>
              <a:rPr lang="en-US" sz="1800" dirty="0"/>
              <a:t> = </a:t>
            </a:r>
            <a:r>
              <a:rPr lang="en-US" sz="1800" dirty="0" err="1"/>
              <a:t>gpg.encrypt</a:t>
            </a:r>
            <a:r>
              <a:rPr lang="en-US" sz="1800" dirty="0"/>
              <a:t>(</a:t>
            </a:r>
            <a:r>
              <a:rPr lang="en-US" sz="1800" dirty="0" err="1"/>
              <a:t>unencrypted_string</a:t>
            </a:r>
            <a:r>
              <a:rPr lang="en-US" sz="1800" dirty="0"/>
              <a:t>, '</a:t>
            </a:r>
            <a:r>
              <a:rPr lang="en-US" sz="1800" dirty="0" err="1"/>
              <a:t>testgpguser@mydomain.com</a:t>
            </a:r>
            <a:r>
              <a:rPr lang="en-US" sz="1800" dirty="0"/>
              <a:t>')</a:t>
            </a:r>
          </a:p>
          <a:p>
            <a:r>
              <a:rPr lang="en-US" sz="1800" dirty="0" err="1"/>
              <a:t>encrypted_string</a:t>
            </a:r>
            <a:r>
              <a:rPr lang="en-US" sz="1800" dirty="0"/>
              <a:t> = </a:t>
            </a:r>
            <a:r>
              <a:rPr lang="en-US" sz="1800" dirty="0" err="1"/>
              <a:t>str</a:t>
            </a:r>
            <a:r>
              <a:rPr lang="en-US" sz="1800" dirty="0"/>
              <a:t>(</a:t>
            </a:r>
            <a:r>
              <a:rPr lang="en-US" sz="1800" dirty="0" err="1"/>
              <a:t>encrypted_data</a:t>
            </a:r>
            <a:r>
              <a:rPr lang="en-US" sz="1800" dirty="0"/>
              <a:t>)</a:t>
            </a:r>
          </a:p>
          <a:p>
            <a:r>
              <a:rPr lang="en-US" sz="1800" dirty="0"/>
              <a:t>print 'ok: ', </a:t>
            </a:r>
            <a:r>
              <a:rPr lang="en-US" sz="1800" dirty="0" err="1"/>
              <a:t>encrypted_data.ok</a:t>
            </a:r>
            <a:endParaRPr lang="en-US" sz="1800" dirty="0"/>
          </a:p>
          <a:p>
            <a:r>
              <a:rPr lang="en-US" sz="1800" dirty="0"/>
              <a:t>print 'status: ', </a:t>
            </a:r>
            <a:r>
              <a:rPr lang="en-US" sz="1800" dirty="0" err="1"/>
              <a:t>encrypted_data.status</a:t>
            </a:r>
            <a:endParaRPr lang="en-US" sz="1800" dirty="0"/>
          </a:p>
          <a:p>
            <a:r>
              <a:rPr lang="en-US" sz="1800" dirty="0"/>
              <a:t>print '</a:t>
            </a:r>
            <a:r>
              <a:rPr lang="en-US" sz="1800" dirty="0" err="1"/>
              <a:t>stderr</a:t>
            </a:r>
            <a:r>
              <a:rPr lang="en-US" sz="1800" dirty="0"/>
              <a:t>: ', </a:t>
            </a:r>
            <a:r>
              <a:rPr lang="en-US" sz="1800" dirty="0" err="1"/>
              <a:t>encrypted_data.stderr</a:t>
            </a:r>
            <a:endParaRPr lang="en-US" sz="1800" dirty="0"/>
          </a:p>
          <a:p>
            <a:r>
              <a:rPr lang="en-US" sz="1800" dirty="0"/>
              <a:t>print '</a:t>
            </a:r>
            <a:r>
              <a:rPr lang="en-US" sz="1800" dirty="0" err="1"/>
              <a:t>unencrypted_string</a:t>
            </a:r>
            <a:r>
              <a:rPr lang="en-US" sz="1800" dirty="0"/>
              <a:t>: ', </a:t>
            </a:r>
            <a:r>
              <a:rPr lang="en-US" sz="1800" dirty="0" err="1"/>
              <a:t>unencrypted_string</a:t>
            </a:r>
            <a:endParaRPr lang="en-US" sz="1800" dirty="0"/>
          </a:p>
          <a:p>
            <a:r>
              <a:rPr lang="en-US" sz="1800" dirty="0"/>
              <a:t>print '</a:t>
            </a:r>
            <a:r>
              <a:rPr lang="en-US" sz="1800" dirty="0" err="1"/>
              <a:t>encrypted_string</a:t>
            </a:r>
            <a:r>
              <a:rPr lang="en-US" sz="1800" dirty="0"/>
              <a:t>: ', </a:t>
            </a:r>
            <a:r>
              <a:rPr lang="en-US" sz="1800" dirty="0" err="1"/>
              <a:t>encrypted_string</a:t>
            </a:r>
            <a:endParaRPr lang="en-US" sz="1800" dirty="0"/>
          </a:p>
        </p:txBody>
      </p:sp>
      <p:sp>
        <p:nvSpPr>
          <p:cNvPr id="5" name="TextBox 4"/>
          <p:cNvSpPr txBox="1"/>
          <p:nvPr/>
        </p:nvSpPr>
        <p:spPr>
          <a:xfrm>
            <a:off x="620712" y="1570037"/>
            <a:ext cx="8763000" cy="353174"/>
          </a:xfrm>
          <a:prstGeom prst="rect">
            <a:avLst/>
          </a:prstGeom>
          <a:noFill/>
        </p:spPr>
        <p:txBody>
          <a:bodyPr wrap="square" rtlCol="0">
            <a:spAutoFit/>
          </a:bodyPr>
          <a:lstStyle/>
          <a:p>
            <a:r>
              <a:rPr lang="en-US" dirty="0">
                <a:solidFill>
                  <a:srgbClr val="000000"/>
                </a:solidFill>
              </a:rPr>
              <a:t>http://</a:t>
            </a:r>
            <a:r>
              <a:rPr lang="en-US" dirty="0" err="1">
                <a:solidFill>
                  <a:srgbClr val="000000"/>
                </a:solidFill>
              </a:rPr>
              <a:t>www.saltycrane.com</a:t>
            </a:r>
            <a:r>
              <a:rPr lang="en-US" dirty="0">
                <a:solidFill>
                  <a:srgbClr val="000000"/>
                </a:solidFill>
              </a:rPr>
              <a:t>/blog/2011/10/python-</a:t>
            </a:r>
            <a:r>
              <a:rPr lang="en-US" dirty="0" err="1">
                <a:solidFill>
                  <a:srgbClr val="000000"/>
                </a:solidFill>
              </a:rPr>
              <a:t>gnupg</a:t>
            </a:r>
            <a:r>
              <a:rPr lang="en-US" dirty="0">
                <a:solidFill>
                  <a:srgbClr val="000000"/>
                </a:solidFill>
              </a:rPr>
              <a:t>-</a:t>
            </a:r>
            <a:r>
              <a:rPr lang="en-US" dirty="0" err="1">
                <a:solidFill>
                  <a:srgbClr val="000000"/>
                </a:solidFill>
              </a:rPr>
              <a:t>gpg</a:t>
            </a:r>
            <a:r>
              <a:rPr lang="en-US" dirty="0">
                <a:solidFill>
                  <a:srgbClr val="000000"/>
                </a:solidFill>
              </a:rPr>
              <a:t>-example/</a:t>
            </a:r>
          </a:p>
        </p:txBody>
      </p:sp>
    </p:spTree>
    <p:extLst>
      <p:ext uri="{BB962C8B-B14F-4D97-AF65-F5344CB8AC3E}">
        <p14:creationId xmlns:p14="http://schemas.microsoft.com/office/powerpoint/2010/main" val="4289463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Phase </a:t>
            </a:r>
            <a:r>
              <a:rPr lang="en-US" dirty="0" err="1" smtClean="0"/>
              <a:t>Nemus</a:t>
            </a:r>
            <a:r>
              <a:rPr lang="en-US" dirty="0" smtClean="0"/>
              <a:t> </a:t>
            </a:r>
            <a:r>
              <a:rPr lang="en-US" dirty="0" err="1" smtClean="0"/>
              <a:t>WoRm</a:t>
            </a:r>
            <a:r>
              <a:rPr lang="en-US" dirty="0" smtClean="0"/>
              <a:t>!</a:t>
            </a:r>
            <a:endParaRPr lang="en-US" dirty="0"/>
          </a:p>
        </p:txBody>
      </p:sp>
      <p:pic>
        <p:nvPicPr>
          <p:cNvPr id="4" name="Content Placeholder 3" descr="wormsho3.jpg"/>
          <p:cNvPicPr>
            <a:picLocks noGrp="1" noChangeAspect="1"/>
          </p:cNvPicPr>
          <p:nvPr>
            <p:ph idx="1"/>
          </p:nvPr>
        </p:nvPicPr>
        <p:blipFill>
          <a:blip r:embed="rId3">
            <a:extLst>
              <a:ext uri="{28A0092B-C50C-407E-A947-70E740481C1C}">
                <a14:useLocalDpi xmlns:a14="http://schemas.microsoft.com/office/drawing/2010/main" val="0"/>
              </a:ext>
            </a:extLst>
          </a:blip>
          <a:srcRect l="-51215" r="-51215"/>
          <a:stretch>
            <a:fillRect/>
          </a:stretch>
        </p:blipFill>
        <p:spPr>
          <a:xfrm>
            <a:off x="4506912" y="3779837"/>
            <a:ext cx="5408431" cy="2671763"/>
          </a:xfrm>
        </p:spPr>
      </p:pic>
      <p:sp>
        <p:nvSpPr>
          <p:cNvPr id="5" name="TextBox 4"/>
          <p:cNvSpPr txBox="1"/>
          <p:nvPr/>
        </p:nvSpPr>
        <p:spPr>
          <a:xfrm>
            <a:off x="3363912" y="2484437"/>
            <a:ext cx="6543893" cy="1469120"/>
          </a:xfrm>
          <a:prstGeom prst="rect">
            <a:avLst/>
          </a:prstGeom>
          <a:noFill/>
        </p:spPr>
        <p:txBody>
          <a:bodyPr wrap="square" rtlCol="0">
            <a:spAutoFit/>
          </a:bodyPr>
          <a:lstStyle/>
          <a:p>
            <a:r>
              <a:rPr lang="en-US" sz="1600" dirty="0" smtClean="0">
                <a:solidFill>
                  <a:srgbClr val="000000"/>
                </a:solidFill>
              </a:rPr>
              <a:t>SSH Brute Forcing</a:t>
            </a:r>
          </a:p>
          <a:p>
            <a:pPr marL="285750" indent="-285750">
              <a:buFont typeface="Arial"/>
              <a:buChar char="•"/>
            </a:pPr>
            <a:r>
              <a:rPr lang="en-US" sz="1600" dirty="0" smtClean="0">
                <a:solidFill>
                  <a:srgbClr val="000000"/>
                </a:solidFill>
              </a:rPr>
              <a:t>Twisted Python Conch – </a:t>
            </a:r>
          </a:p>
          <a:p>
            <a:pPr marL="1028700" lvl="1">
              <a:buFont typeface="Arial"/>
              <a:buChar char="•"/>
            </a:pPr>
            <a:r>
              <a:rPr lang="en-US" sz="1600" dirty="0" smtClean="0">
                <a:solidFill>
                  <a:srgbClr val="000000"/>
                </a:solidFill>
                <a:hlinkClick r:id="rId4"/>
              </a:rPr>
              <a:t>http</a:t>
            </a:r>
            <a:r>
              <a:rPr lang="en-US" sz="1600" dirty="0">
                <a:solidFill>
                  <a:srgbClr val="000000"/>
                </a:solidFill>
                <a:hlinkClick r:id="rId4"/>
              </a:rPr>
              <a:t>://twistedmatrix.com/documents/current/conch/examples</a:t>
            </a:r>
            <a:r>
              <a:rPr lang="en-US" sz="1600" dirty="0" smtClean="0">
                <a:solidFill>
                  <a:srgbClr val="000000"/>
                </a:solidFill>
                <a:hlinkClick r:id="rId4"/>
              </a:rPr>
              <a:t>/</a:t>
            </a:r>
            <a:endParaRPr lang="en-US" sz="1600" dirty="0" smtClean="0">
              <a:solidFill>
                <a:srgbClr val="000000"/>
              </a:solidFill>
            </a:endParaRPr>
          </a:p>
          <a:p>
            <a:pPr marL="1028700" lvl="1">
              <a:buFont typeface="Arial"/>
              <a:buChar char="•"/>
            </a:pPr>
            <a:endParaRPr lang="en-US" sz="1600" dirty="0">
              <a:solidFill>
                <a:srgbClr val="000000"/>
              </a:solidFill>
            </a:endParaRPr>
          </a:p>
          <a:p>
            <a:pPr marL="285750">
              <a:buFont typeface="Arial"/>
              <a:buChar char="•"/>
            </a:pPr>
            <a:endParaRPr lang="en-US" sz="1600" dirty="0" smtClean="0">
              <a:solidFill>
                <a:srgbClr val="000000"/>
              </a:solidFill>
            </a:endParaRPr>
          </a:p>
        </p:txBody>
      </p:sp>
      <p:pic>
        <p:nvPicPr>
          <p:cNvPr id="6" name="Picture 5" descr="1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712" y="2560637"/>
            <a:ext cx="2381002" cy="2295286"/>
          </a:xfrm>
          <a:prstGeom prst="rect">
            <a:avLst/>
          </a:prstGeom>
        </p:spPr>
      </p:pic>
      <p:sp>
        <p:nvSpPr>
          <p:cNvPr id="7" name="TextBox 6"/>
          <p:cNvSpPr txBox="1"/>
          <p:nvPr/>
        </p:nvSpPr>
        <p:spPr>
          <a:xfrm>
            <a:off x="544512" y="5456237"/>
            <a:ext cx="8154797" cy="1383610"/>
          </a:xfrm>
          <a:prstGeom prst="rect">
            <a:avLst/>
          </a:prstGeom>
          <a:noFill/>
        </p:spPr>
        <p:txBody>
          <a:bodyPr wrap="none" rtlCol="0">
            <a:spAutoFit/>
          </a:bodyPr>
          <a:lstStyle/>
          <a:p>
            <a:r>
              <a:rPr lang="en-US" dirty="0" smtClean="0">
                <a:solidFill>
                  <a:srgbClr val="000000"/>
                </a:solidFill>
              </a:rPr>
              <a:t>VNC Brute Forcing and Control</a:t>
            </a:r>
          </a:p>
          <a:p>
            <a:pPr marL="1028700" lvl="1">
              <a:buFont typeface="Arial"/>
              <a:buChar char="•"/>
            </a:pPr>
            <a:r>
              <a:rPr lang="en-US" dirty="0" smtClean="0">
                <a:solidFill>
                  <a:srgbClr val="000000"/>
                </a:solidFill>
                <a:hlinkClick r:id="rId6"/>
              </a:rPr>
              <a:t>https</a:t>
            </a:r>
            <a:r>
              <a:rPr lang="en-US" dirty="0">
                <a:solidFill>
                  <a:srgbClr val="000000"/>
                </a:solidFill>
                <a:hlinkClick r:id="rId6"/>
              </a:rPr>
              <a:t>://github.com/sibson/</a:t>
            </a:r>
            <a:r>
              <a:rPr lang="en-US" dirty="0" smtClean="0">
                <a:solidFill>
                  <a:srgbClr val="000000"/>
                </a:solidFill>
                <a:hlinkClick r:id="rId6"/>
              </a:rPr>
              <a:t>vncdotool</a:t>
            </a:r>
            <a:endParaRPr lang="en-US" dirty="0" smtClean="0">
              <a:solidFill>
                <a:srgbClr val="000000"/>
              </a:solidFill>
            </a:endParaRPr>
          </a:p>
          <a:p>
            <a:pPr lvl="1" indent="0"/>
            <a:endParaRPr lang="en-US" dirty="0" smtClean="0">
              <a:solidFill>
                <a:srgbClr val="000000"/>
              </a:solidFill>
            </a:endParaRPr>
          </a:p>
          <a:p>
            <a:pPr marL="285750" indent="-285750">
              <a:buFont typeface="Arial"/>
              <a:buChar char="•"/>
            </a:pPr>
            <a:r>
              <a:rPr lang="en-US" dirty="0" smtClean="0">
                <a:solidFill>
                  <a:srgbClr val="000000"/>
                </a:solidFill>
              </a:rPr>
              <a:t>RDP using </a:t>
            </a:r>
            <a:r>
              <a:rPr lang="en-US" dirty="0" err="1" smtClean="0">
                <a:solidFill>
                  <a:srgbClr val="000000"/>
                </a:solidFill>
              </a:rPr>
              <a:t>rdesktop</a:t>
            </a:r>
            <a:endParaRPr lang="en-US" dirty="0">
              <a:solidFill>
                <a:srgbClr val="000000"/>
              </a:solidFill>
            </a:endParaRPr>
          </a:p>
          <a:p>
            <a:pPr marL="1028700" lvl="1">
              <a:buFont typeface="Arial"/>
              <a:buChar char="•"/>
            </a:pPr>
            <a:r>
              <a:rPr lang="en-US" dirty="0">
                <a:solidFill>
                  <a:srgbClr val="000000"/>
                </a:solidFill>
              </a:rPr>
              <a:t>http://</a:t>
            </a:r>
            <a:r>
              <a:rPr lang="en-US" dirty="0" err="1">
                <a:solidFill>
                  <a:srgbClr val="000000"/>
                </a:solidFill>
              </a:rPr>
              <a:t>www.soldierx.com</a:t>
            </a:r>
            <a:r>
              <a:rPr lang="en-US" dirty="0">
                <a:solidFill>
                  <a:srgbClr val="000000"/>
                </a:solidFill>
              </a:rPr>
              <a:t>/tutorials/Brute-forcing-RDP-Linux-</a:t>
            </a:r>
            <a:r>
              <a:rPr lang="en-US" dirty="0" err="1">
                <a:solidFill>
                  <a:srgbClr val="000000"/>
                </a:solidFill>
              </a:rPr>
              <a:t>Rdesktop</a:t>
            </a:r>
            <a:endParaRPr lang="en-US" dirty="0">
              <a:solidFill>
                <a:srgbClr val="000000"/>
              </a:solidFill>
            </a:endParaRPr>
          </a:p>
        </p:txBody>
      </p:sp>
      <p:sp>
        <p:nvSpPr>
          <p:cNvPr id="8" name="TextBox 7"/>
          <p:cNvSpPr txBox="1"/>
          <p:nvPr/>
        </p:nvSpPr>
        <p:spPr>
          <a:xfrm>
            <a:off x="1154112" y="1798637"/>
            <a:ext cx="6865982" cy="353174"/>
          </a:xfrm>
          <a:prstGeom prst="rect">
            <a:avLst/>
          </a:prstGeom>
          <a:noFill/>
        </p:spPr>
        <p:txBody>
          <a:bodyPr wrap="none" rtlCol="0">
            <a:spAutoFit/>
          </a:bodyPr>
          <a:lstStyle/>
          <a:p>
            <a:r>
              <a:rPr lang="en-US" dirty="0">
                <a:solidFill>
                  <a:srgbClr val="000000"/>
                </a:solidFill>
              </a:rPr>
              <a:t>http://</a:t>
            </a:r>
            <a:r>
              <a:rPr lang="en-US" dirty="0" err="1">
                <a:solidFill>
                  <a:srgbClr val="000000"/>
                </a:solidFill>
              </a:rPr>
              <a:t>www.darknet.org.uk</a:t>
            </a:r>
            <a:r>
              <a:rPr lang="en-US" dirty="0">
                <a:solidFill>
                  <a:srgbClr val="000000"/>
                </a:solidFill>
              </a:rPr>
              <a:t>/2006/12/writing-worms-for-fun-or-profit/</a:t>
            </a:r>
          </a:p>
        </p:txBody>
      </p:sp>
    </p:spTree>
    <p:extLst>
      <p:ext uri="{BB962C8B-B14F-4D97-AF65-F5344CB8AC3E}">
        <p14:creationId xmlns:p14="http://schemas.microsoft.com/office/powerpoint/2010/main" val="2007478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39738" y="25400"/>
            <a:ext cx="9069387" cy="1743075"/>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San's Paper on Writing Code </a:t>
            </a:r>
            <a:r>
              <a:rPr lang="en-US" dirty="0" smtClean="0"/>
              <a:t>for </a:t>
            </a:r>
            <a:r>
              <a:rPr lang="en-US" dirty="0" err="1"/>
              <a:t>BotNets</a:t>
            </a:r>
            <a:r>
              <a:rPr lang="en-US" dirty="0"/>
              <a:t/>
            </a:r>
            <a:br>
              <a:rPr lang="en-US" dirty="0"/>
            </a:br>
            <a:endParaRPr lang="en-US" dirty="0"/>
          </a:p>
        </p:txBody>
      </p:sp>
      <p:sp>
        <p:nvSpPr>
          <p:cNvPr id="26626" name="Rectangle 2"/>
          <p:cNvSpPr>
            <a:spLocks noGrp="1" noChangeArrowheads="1"/>
          </p:cNvSpPr>
          <p:nvPr>
            <p:ph type="body" idx="1"/>
          </p:nvPr>
        </p:nvSpPr>
        <p:spPr>
          <a:xfrm>
            <a:off x="503238" y="1768475"/>
            <a:ext cx="8867775" cy="4473575"/>
          </a:xfrm>
          <a:ln/>
        </p:spPr>
        <p:txBody>
          <a:bodyPr/>
          <a:lstStyle/>
          <a:p>
            <a:pPr marL="427038" indent="-322263">
              <a:lnSpc>
                <a:spcPct val="100000"/>
              </a:lnSpc>
              <a:buSzPct val="45000"/>
              <a:buFont typeface="StarSymbol" charset="0"/>
              <a:buChar char="●"/>
              <a:tabLst>
                <a:tab pos="427038" algn="l"/>
                <a:tab pos="539750" algn="l"/>
                <a:tab pos="996950" algn="l"/>
                <a:tab pos="1454150" algn="l"/>
                <a:tab pos="1911350" algn="l"/>
                <a:tab pos="2368550" algn="l"/>
                <a:tab pos="2825750" algn="l"/>
                <a:tab pos="3282950" algn="l"/>
                <a:tab pos="3740150" algn="l"/>
                <a:tab pos="4197350" algn="l"/>
                <a:tab pos="4654550" algn="l"/>
                <a:tab pos="5111750" algn="l"/>
                <a:tab pos="5568950" algn="l"/>
                <a:tab pos="6026150" algn="l"/>
                <a:tab pos="6483350" algn="l"/>
                <a:tab pos="6940550" algn="l"/>
                <a:tab pos="7397750" algn="l"/>
                <a:tab pos="7854950" algn="l"/>
                <a:tab pos="8312150" algn="l"/>
                <a:tab pos="8769350" algn="l"/>
                <a:tab pos="9226550" algn="l"/>
              </a:tabLst>
            </a:pPr>
            <a:r>
              <a:rPr lang="en-US"/>
              <a:t>http://www.sans.org/reading_room/whitepapers/covert/byob-build-botnet_33729</a:t>
            </a:r>
          </a:p>
        </p:txBody>
      </p:sp>
      <p:pic>
        <p:nvPicPr>
          <p:cNvPr id="3" name="Picture 2" descr="bo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912" y="3322637"/>
            <a:ext cx="5067300" cy="3149600"/>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503238" y="46037"/>
            <a:ext cx="9070975" cy="1262062"/>
          </a:xfrm>
          <a:ln/>
        </p:spPr>
        <p:txBody>
          <a:bodyPr tIns="3888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a:t>NemusBOT</a:t>
            </a:r>
            <a:r>
              <a:rPr lang="en-US" dirty="0"/>
              <a:t>! (Sheep)</a:t>
            </a:r>
          </a:p>
        </p:txBody>
      </p:sp>
      <p:sp>
        <p:nvSpPr>
          <p:cNvPr id="8194" name="Rectangle 2"/>
          <p:cNvSpPr>
            <a:spLocks noGrp="1" noChangeArrowheads="1"/>
          </p:cNvSpPr>
          <p:nvPr>
            <p:ph type="body" idx="1"/>
          </p:nvPr>
        </p:nvSpPr>
        <p:spPr>
          <a:xfrm>
            <a:off x="274638" y="1828800"/>
            <a:ext cx="9577387" cy="5089525"/>
          </a:xfrm>
          <a:ln/>
        </p:spPr>
        <p:txBody>
          <a:bodyPr/>
          <a:lstStyle/>
          <a:p>
            <a:pPr marL="425450" indent="-319088" algn="ctr">
              <a:spcAft>
                <a:spcPts val="1138"/>
              </a:spcAft>
              <a:buClrTx/>
              <a:buFontTx/>
              <a:buNone/>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sz="2800" dirty="0"/>
              <a:t>Python Code</a:t>
            </a:r>
          </a:p>
          <a:p>
            <a:pPr marL="425450" indent="-319088" algn="ctr">
              <a:buClrTx/>
              <a:buSzPct val="45000"/>
              <a:buFontTx/>
              <a:buNone/>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dirty="0">
                <a:solidFill>
                  <a:srgbClr val="CCCCFF"/>
                </a:solidFill>
                <a:hlinkClick r:id="rId3"/>
              </a:rPr>
              <a:t>https://github.com/obscuritysystems/NemusBot</a:t>
            </a:r>
          </a:p>
          <a:p>
            <a:pPr marL="425450" indent="-319088">
              <a:buSzPct val="45000"/>
              <a:buFont typeface="StarSymbol" charset="0"/>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dirty="0"/>
              <a:t>IRC Components</a:t>
            </a:r>
          </a:p>
          <a:p>
            <a:pPr marL="1482725" lvl="1" indent="-568325">
              <a:buFont typeface="Times New Roman" charset="0"/>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dirty="0"/>
              <a:t>Socket connection </a:t>
            </a:r>
          </a:p>
          <a:p>
            <a:pPr marL="2286000" lvl="2" indent="-455613">
              <a:buFont typeface="Times New Roman" charset="0"/>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dirty="0"/>
              <a:t>Join </a:t>
            </a:r>
            <a:r>
              <a:rPr lang="en-US" dirty="0" smtClean="0"/>
              <a:t>channel.</a:t>
            </a:r>
            <a:endParaRPr lang="en-US" dirty="0"/>
          </a:p>
          <a:p>
            <a:pPr marL="2286000" lvl="2" indent="-455613">
              <a:buFont typeface="Times New Roman" charset="0"/>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dirty="0"/>
              <a:t>Check for identity </a:t>
            </a:r>
            <a:r>
              <a:rPr lang="en-US" dirty="0" smtClean="0"/>
              <a:t>and register</a:t>
            </a:r>
            <a:r>
              <a:rPr lang="en-US" dirty="0"/>
              <a:t>.</a:t>
            </a:r>
          </a:p>
          <a:p>
            <a:pPr marL="1482725" lvl="1" indent="-568325">
              <a:buFont typeface="Times New Roman" charset="0"/>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dirty="0"/>
              <a:t>While Loop</a:t>
            </a:r>
          </a:p>
          <a:p>
            <a:pPr marL="2286000" lvl="2" indent="-455613">
              <a:buFont typeface="Times New Roman" charset="0"/>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dirty="0"/>
              <a:t>Message </a:t>
            </a:r>
            <a:r>
              <a:rPr lang="en-US" dirty="0" smtClean="0"/>
              <a:t>parsing.</a:t>
            </a:r>
            <a:endParaRPr lang="en-US" dirty="0"/>
          </a:p>
          <a:p>
            <a:pPr marL="2744787" lvl="3" indent="0">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en-US" dirty="0" smtClean="0"/>
              <a:t>- Executing commands.</a:t>
            </a:r>
            <a:endParaRPr lang="en-US" dirty="0"/>
          </a:p>
        </p:txBody>
      </p:sp>
      <p:pic>
        <p:nvPicPr>
          <p:cNvPr id="4" name="Picture 3" descr="DC801-Header-new-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a:t>
            </a:r>
            <a:r>
              <a:rPr lang="fr-FR" dirty="0" smtClean="0"/>
              <a:t>’</a:t>
            </a:r>
            <a:r>
              <a:rPr lang="en-US" dirty="0" smtClean="0"/>
              <a:t>s it for the Sexy </a:t>
            </a:r>
            <a:r>
              <a:rPr lang="en-US" dirty="0" err="1" smtClean="0"/>
              <a:t>Boting</a:t>
            </a:r>
            <a:endParaRPr lang="en-US" dirty="0"/>
          </a:p>
        </p:txBody>
      </p:sp>
      <p:pic>
        <p:nvPicPr>
          <p:cNvPr id="4" name="Content Placeholder 3" descr="sexy-bot.jpg"/>
          <p:cNvPicPr>
            <a:picLocks noGrp="1" noChangeAspect="1"/>
          </p:cNvPicPr>
          <p:nvPr>
            <p:ph idx="1"/>
          </p:nvPr>
        </p:nvPicPr>
        <p:blipFill>
          <a:blip r:embed="rId2">
            <a:extLst>
              <a:ext uri="{28A0092B-C50C-407E-A947-70E740481C1C}">
                <a14:useLocalDpi xmlns:a14="http://schemas.microsoft.com/office/drawing/2010/main" val="0"/>
              </a:ext>
            </a:extLst>
          </a:blip>
          <a:srcRect l="-94592" r="-94592"/>
          <a:stretch>
            <a:fillRect/>
          </a:stretch>
        </p:blipFill>
        <p:spPr>
          <a:xfrm>
            <a:off x="-283022" y="2255837"/>
            <a:ext cx="10395881" cy="5135562"/>
          </a:xfrm>
        </p:spPr>
      </p:pic>
      <p:pic>
        <p:nvPicPr>
          <p:cNvPr id="5" name="Picture 4"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6637"/>
            <a:ext cx="10080625" cy="728045"/>
          </a:xfrm>
          <a:prstGeom prst="rect">
            <a:avLst/>
          </a:prstGeom>
        </p:spPr>
      </p:pic>
    </p:spTree>
    <p:extLst>
      <p:ext uri="{BB962C8B-B14F-4D97-AF65-F5344CB8AC3E}">
        <p14:creationId xmlns:p14="http://schemas.microsoft.com/office/powerpoint/2010/main" val="31382898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03238" y="301625"/>
            <a:ext cx="9067800" cy="787400"/>
          </a:xfrm>
          <a:ln/>
        </p:spPr>
        <p:txBody>
          <a:bodyPr tIns="3888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UDP Socket Client</a:t>
            </a:r>
          </a:p>
        </p:txBody>
      </p:sp>
      <p:sp>
        <p:nvSpPr>
          <p:cNvPr id="9218" name="Rectangle 2"/>
          <p:cNvSpPr>
            <a:spLocks noGrp="1" noChangeArrowheads="1"/>
          </p:cNvSpPr>
          <p:nvPr>
            <p:ph type="body" idx="1"/>
          </p:nvPr>
        </p:nvSpPr>
        <p:spPr>
          <a:xfrm>
            <a:off x="503238" y="1768475"/>
            <a:ext cx="8866187" cy="7259638"/>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import socket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UDP_IP = "127.0.0.1"</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UDP_PORT = 5005</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MESSAGE = "Hello, World!"</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print "UDP target IP:", UDP_IP</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print "UDP target port:", UDP_PORT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print "message:", MESSAGE</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sock = </a:t>
            </a:r>
            <a:r>
              <a:rPr lang="en-US" sz="2400" dirty="0" err="1"/>
              <a:t>socket.socket</a:t>
            </a:r>
            <a:r>
              <a:rPr lang="en-US" sz="2400" dirty="0"/>
              <a:t>(</a:t>
            </a:r>
            <a:r>
              <a:rPr lang="en-US" sz="2400" dirty="0" err="1"/>
              <a:t>socket.AF_INET</a:t>
            </a:r>
            <a:r>
              <a:rPr lang="en-US" sz="2400" dirty="0"/>
              <a:t>, </a:t>
            </a:r>
            <a:r>
              <a:rPr lang="en-US" sz="2400" dirty="0" err="1"/>
              <a:t>socket.SOCK_DGRAM</a:t>
            </a:r>
            <a:r>
              <a:rPr lang="en-US" sz="24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t>sock.sendto</a:t>
            </a:r>
            <a:r>
              <a:rPr lang="en-US" sz="2400" dirty="0"/>
              <a:t>(MESSAGE, (UDP_IP, UDP_PORT))</a:t>
            </a:r>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03238" y="301625"/>
            <a:ext cx="9067800" cy="787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UPD Socket Server</a:t>
            </a:r>
          </a:p>
        </p:txBody>
      </p:sp>
      <p:sp>
        <p:nvSpPr>
          <p:cNvPr id="10242" name="Rectangle 2"/>
          <p:cNvSpPr>
            <a:spLocks noGrp="1" noChangeArrowheads="1"/>
          </p:cNvSpPr>
          <p:nvPr>
            <p:ph type="body" idx="1"/>
          </p:nvPr>
        </p:nvSpPr>
        <p:spPr>
          <a:xfrm>
            <a:off x="503238" y="1820862"/>
            <a:ext cx="8866187" cy="5616575"/>
          </a:xfrm>
          <a:ln/>
        </p:spPr>
        <p:txBody>
          <a:bodyPr/>
          <a:lstStyle/>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import socket</a:t>
            </a:r>
            <a:endParaRPr lang="en-US" sz="2400" dirty="0"/>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UDP_IP = "127.0.0.1"</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UDP_PORT = </a:t>
            </a:r>
            <a:r>
              <a:rPr lang="en-US" sz="2400" dirty="0" smtClean="0"/>
              <a:t>5005</a:t>
            </a:r>
            <a:endParaRPr lang="en-US" sz="2400" dirty="0"/>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sock = </a:t>
            </a:r>
            <a:r>
              <a:rPr lang="en-US" sz="2400" dirty="0" err="1"/>
              <a:t>socket.socket</a:t>
            </a:r>
            <a:r>
              <a:rPr lang="en-US" sz="2400" dirty="0"/>
              <a:t>(</a:t>
            </a:r>
            <a:r>
              <a:rPr lang="en-US" sz="2400" dirty="0" err="1"/>
              <a:t>socket.AF_INET,socket.SOCK_DGRAM</a:t>
            </a:r>
            <a:r>
              <a:rPr lang="en-US" sz="2400" dirty="0" smtClean="0"/>
              <a: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smtClean="0"/>
              <a:t>sock.bind</a:t>
            </a:r>
            <a:r>
              <a:rPr lang="en-US" sz="2400" dirty="0"/>
              <a:t>((UDP_IP, UDP_PORT)</a:t>
            </a:r>
            <a:r>
              <a:rPr lang="en-US" sz="2400" dirty="0" smtClean="0"/>
              <a:t>)</a:t>
            </a:r>
            <a:endParaRPr lang="en-US" sz="2400" dirty="0"/>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while True:</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    data, </a:t>
            </a:r>
            <a:r>
              <a:rPr lang="en-US" sz="2400" dirty="0" err="1"/>
              <a:t>addr</a:t>
            </a:r>
            <a:r>
              <a:rPr lang="en-US" sz="2400" dirty="0"/>
              <a:t> = </a:t>
            </a:r>
            <a:r>
              <a:rPr lang="en-US" sz="2400" dirty="0" err="1"/>
              <a:t>sock.recvfrom</a:t>
            </a:r>
            <a:r>
              <a:rPr lang="en-US" sz="2400" dirty="0"/>
              <a:t>(1024)</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t>    print "received message:", data</a:t>
            </a:r>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503238" y="301625"/>
            <a:ext cx="9067800" cy="787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TCP Client</a:t>
            </a:r>
          </a:p>
        </p:txBody>
      </p:sp>
      <p:sp>
        <p:nvSpPr>
          <p:cNvPr id="11266" name="Rectangle 2"/>
          <p:cNvSpPr>
            <a:spLocks noGrp="1" noChangeArrowheads="1"/>
          </p:cNvSpPr>
          <p:nvPr>
            <p:ph type="body" idx="1"/>
          </p:nvPr>
        </p:nvSpPr>
        <p:spPr>
          <a:xfrm>
            <a:off x="392112" y="1739899"/>
            <a:ext cx="9280525" cy="10421938"/>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smtClean="0"/>
              <a:t>import </a:t>
            </a:r>
            <a:r>
              <a:rPr lang="en-US" sz="2400" dirty="0" smtClean="0"/>
              <a:t>socket</a:t>
            </a:r>
            <a:endParaRPr lang="en-US" sz="24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a:t>TCP_IP = '127.0.0.1'</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a:t>TCP_PORT = 5005</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a:t>BUFFER_SIZE = 1024</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a:t>MESSAGE = "Hello, World</a:t>
            </a:r>
            <a:r>
              <a:rPr lang="en-US" sz="2400" dirty="0" smtClean="0"/>
              <a:t>!”</a:t>
            </a:r>
            <a:endParaRPr lang="en-US" sz="24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a:t>s = </a:t>
            </a:r>
            <a:r>
              <a:rPr lang="en-US" sz="2400" dirty="0" err="1"/>
              <a:t>socket.socket</a:t>
            </a:r>
            <a:r>
              <a:rPr lang="en-US" sz="2400" dirty="0"/>
              <a:t>(</a:t>
            </a:r>
            <a:r>
              <a:rPr lang="en-US" sz="2400" dirty="0" err="1"/>
              <a:t>socket.AF_INET</a:t>
            </a:r>
            <a:r>
              <a:rPr lang="en-US" sz="2400" dirty="0"/>
              <a:t>, </a:t>
            </a:r>
            <a:r>
              <a:rPr lang="en-US" sz="2400" dirty="0" err="1"/>
              <a:t>socket.SOCK_STREAM</a:t>
            </a:r>
            <a:r>
              <a:rPr lang="en-US" sz="24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err="1"/>
              <a:t>s.connect</a:t>
            </a:r>
            <a:r>
              <a:rPr lang="en-US" sz="2400" dirty="0"/>
              <a:t>((TCP_IP, TCP_PORT))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err="1"/>
              <a:t>s.send</a:t>
            </a:r>
            <a:r>
              <a:rPr lang="en-US" sz="2400" dirty="0"/>
              <a:t>(MESSAGE)</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a:t>data = </a:t>
            </a:r>
            <a:r>
              <a:rPr lang="en-US" sz="2400" dirty="0" err="1"/>
              <a:t>s.recv</a:t>
            </a:r>
            <a:r>
              <a:rPr lang="en-US" sz="2400" dirty="0"/>
              <a:t>(BUFFER_SIZE)</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err="1"/>
              <a:t>s.close</a:t>
            </a:r>
            <a:r>
              <a:rPr lang="en-US" sz="2400" dirty="0"/>
              <a:t>(</a:t>
            </a:r>
            <a:r>
              <a:rPr lang="en-US" sz="2400" dirty="0" smtClean="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2400" dirty="0" smtClean="0"/>
              <a:t>print </a:t>
            </a:r>
            <a:r>
              <a:rPr lang="en-US" sz="2400" dirty="0"/>
              <a:t>"received data:", data</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endParaRPr lang="en-US" sz="1400" dirty="0"/>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503238" y="301625"/>
            <a:ext cx="9067800" cy="787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TCP Server</a:t>
            </a:r>
          </a:p>
        </p:txBody>
      </p:sp>
      <p:sp>
        <p:nvSpPr>
          <p:cNvPr id="12290" name="Rectangle 2"/>
          <p:cNvSpPr>
            <a:spLocks noGrp="1" noChangeArrowheads="1"/>
          </p:cNvSpPr>
          <p:nvPr>
            <p:ph type="body" idx="1"/>
          </p:nvPr>
        </p:nvSpPr>
        <p:spPr>
          <a:xfrm>
            <a:off x="468312" y="1417637"/>
            <a:ext cx="9372600" cy="14038263"/>
          </a:xfrm>
          <a:ln/>
        </p:spPr>
        <p:txBody>
          <a:bodyPr/>
          <a:lstStyle/>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a:t>
            </a:r>
            <a:r>
              <a:rPr lang="en-US" sz="1600" dirty="0" err="1"/>
              <a:t>usr</a:t>
            </a:r>
            <a:r>
              <a:rPr lang="en-US" sz="1600" dirty="0"/>
              <a:t>/bin/</a:t>
            </a:r>
            <a:r>
              <a:rPr lang="en-US" sz="1600" dirty="0" err="1"/>
              <a:t>env</a:t>
            </a:r>
            <a:r>
              <a:rPr lang="en-US" sz="1600" dirty="0"/>
              <a:t> python</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import </a:t>
            </a:r>
            <a:r>
              <a:rPr lang="en-US" sz="1600" dirty="0" smtClean="0"/>
              <a:t>socket</a:t>
            </a:r>
            <a:endParaRPr lang="en-US" sz="16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TCP_IP = '127.0.0.1'</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TCP_PORT = 5005</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BUFFER_SIZE = 20  # Normally 1024, but we want fast </a:t>
            </a:r>
            <a:r>
              <a:rPr lang="en-US" sz="1600" dirty="0" smtClean="0"/>
              <a:t>response</a:t>
            </a:r>
            <a:endParaRPr lang="en-US" sz="16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s = </a:t>
            </a:r>
            <a:r>
              <a:rPr lang="en-US" sz="1600" dirty="0" err="1"/>
              <a:t>socket.socket</a:t>
            </a:r>
            <a:r>
              <a:rPr lang="en-US" sz="1600" dirty="0"/>
              <a:t>(</a:t>
            </a:r>
            <a:r>
              <a:rPr lang="en-US" sz="1600" dirty="0" err="1"/>
              <a:t>socket.AF_INET</a:t>
            </a:r>
            <a:r>
              <a:rPr lang="en-US" sz="1600" dirty="0"/>
              <a:t>, </a:t>
            </a:r>
            <a:r>
              <a:rPr lang="en-US" sz="1600" dirty="0" err="1"/>
              <a:t>socket.SOCK_STREAM</a:t>
            </a:r>
            <a:r>
              <a:rPr lang="en-US" sz="16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err="1"/>
              <a:t>s.bind</a:t>
            </a:r>
            <a:r>
              <a:rPr lang="en-US" sz="1600" dirty="0"/>
              <a:t>((TCP_IP, TCP_PORT))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err="1"/>
              <a:t>s.listen</a:t>
            </a:r>
            <a:r>
              <a:rPr lang="en-US" sz="1600" dirty="0"/>
              <a:t>(1</a:t>
            </a:r>
            <a:r>
              <a:rPr lang="en-US" sz="1600" dirty="0" smtClean="0"/>
              <a:t>)</a:t>
            </a:r>
            <a:endParaRPr lang="en-US" sz="16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conn, </a:t>
            </a:r>
            <a:r>
              <a:rPr lang="en-US" sz="1600" dirty="0" err="1"/>
              <a:t>addr</a:t>
            </a:r>
            <a:r>
              <a:rPr lang="en-US" sz="1600" dirty="0"/>
              <a:t> = </a:t>
            </a:r>
            <a:r>
              <a:rPr lang="en-US" sz="1600" dirty="0" err="1"/>
              <a:t>s.accept</a:t>
            </a:r>
            <a:r>
              <a:rPr lang="en-US" sz="16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print 'Connection address:', </a:t>
            </a:r>
            <a:r>
              <a:rPr lang="en-US" sz="1600" dirty="0" err="1" smtClean="0"/>
              <a:t>addr</a:t>
            </a:r>
            <a:endParaRPr lang="en-US" sz="1600" dirty="0"/>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while 1:</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    data = </a:t>
            </a:r>
            <a:r>
              <a:rPr lang="en-US" sz="1600" dirty="0" err="1"/>
              <a:t>conn.recv</a:t>
            </a:r>
            <a:r>
              <a:rPr lang="en-US" sz="1600" dirty="0"/>
              <a:t>(BUFFER_SIZE)</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smtClean="0"/>
              <a:t>	print </a:t>
            </a:r>
            <a:r>
              <a:rPr lang="en-US" sz="1600" dirty="0"/>
              <a:t>"received data:", </a:t>
            </a:r>
            <a:r>
              <a:rPr lang="en-US" sz="1600" dirty="0" smtClean="0"/>
              <a:t>data</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a:t>	</a:t>
            </a:r>
            <a:r>
              <a:rPr lang="en-US" sz="1600" dirty="0" err="1" smtClean="0"/>
              <a:t>conn.send</a:t>
            </a:r>
            <a:r>
              <a:rPr lang="en-US" sz="1600" dirty="0"/>
              <a:t>(data)  # echo</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r>
              <a:rPr lang="en-US" sz="1600" dirty="0" err="1"/>
              <a:t>conn.close</a:t>
            </a:r>
            <a:r>
              <a:rPr lang="en-US" sz="1600" dirty="0"/>
              <a:t>()</a:t>
            </a:r>
          </a:p>
          <a:p>
            <a:pPr indent="-339725">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144000" algn="l"/>
              </a:tabLst>
            </a:pPr>
            <a:endParaRPr lang="en-US" sz="1600" dirty="0"/>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Sockets</a:t>
            </a:r>
            <a:endParaRPr lang="en-US" dirty="0"/>
          </a:p>
        </p:txBody>
      </p:sp>
      <p:sp>
        <p:nvSpPr>
          <p:cNvPr id="3" name="Content Placeholder 2"/>
          <p:cNvSpPr>
            <a:spLocks noGrp="1"/>
          </p:cNvSpPr>
          <p:nvPr>
            <p:ph idx="1"/>
          </p:nvPr>
        </p:nvSpPr>
        <p:spPr>
          <a:xfrm>
            <a:off x="503238" y="1839912"/>
            <a:ext cx="8863012" cy="4378325"/>
          </a:xfrm>
        </p:spPr>
        <p:txBody>
          <a:bodyPr/>
          <a:lstStyle/>
          <a:p>
            <a:pPr marL="457200" indent="-457200">
              <a:buFont typeface="Arial"/>
              <a:buChar char="•"/>
            </a:pPr>
            <a:r>
              <a:rPr lang="en-US" sz="2400" dirty="0"/>
              <a:t>http://</a:t>
            </a:r>
            <a:r>
              <a:rPr lang="en-US" sz="2400" dirty="0" err="1"/>
              <a:t>docs.python.org</a:t>
            </a:r>
            <a:r>
              <a:rPr lang="en-US" sz="2400" dirty="0"/>
              <a:t>/2/</a:t>
            </a:r>
            <a:r>
              <a:rPr lang="en-US" sz="2400" dirty="0" err="1"/>
              <a:t>howto</a:t>
            </a:r>
            <a:r>
              <a:rPr lang="en-US" sz="2400" dirty="0"/>
              <a:t>/</a:t>
            </a:r>
            <a:r>
              <a:rPr lang="en-US" sz="2400" dirty="0" err="1"/>
              <a:t>sockets.html</a:t>
            </a:r>
            <a:endParaRPr lang="en-US" sz="2400" dirty="0"/>
          </a:p>
          <a:p>
            <a:pPr marL="457200" indent="-457200">
              <a:buFont typeface="Arial"/>
              <a:buChar char="•"/>
            </a:pPr>
            <a:r>
              <a:rPr lang="en-US" sz="2400" dirty="0" smtClean="0"/>
              <a:t>In </a:t>
            </a:r>
            <a:r>
              <a:rPr lang="en-US" sz="2400" dirty="0"/>
              <a:t>Python, you use </a:t>
            </a:r>
            <a:r>
              <a:rPr lang="en-US" sz="2400" dirty="0" err="1"/>
              <a:t>socket.setblocking</a:t>
            </a:r>
            <a:r>
              <a:rPr lang="en-US" sz="2400" dirty="0"/>
              <a:t>(0) to make it non-</a:t>
            </a:r>
            <a:r>
              <a:rPr lang="en-US" sz="2400" dirty="0" smtClean="0"/>
              <a:t>blocking.</a:t>
            </a:r>
          </a:p>
          <a:p>
            <a:pPr marL="457200" indent="-457200">
              <a:buFont typeface="Arial"/>
              <a:buChar char="•"/>
            </a:pPr>
            <a:r>
              <a:rPr lang="en-US" sz="2400" dirty="0" smtClean="0"/>
              <a:t>When the socket is non blocking it will throw an error when there is no data or the socket is not available to write data.</a:t>
            </a:r>
          </a:p>
          <a:p>
            <a:pPr marL="457200" indent="-457200">
              <a:buFont typeface="Arial"/>
              <a:buChar char="•"/>
            </a:pPr>
            <a:r>
              <a:rPr lang="en-US" sz="2400" dirty="0"/>
              <a:t>The major mechanical difference is that send, </a:t>
            </a:r>
            <a:r>
              <a:rPr lang="en-US" sz="2400" dirty="0" err="1"/>
              <a:t>recv</a:t>
            </a:r>
            <a:r>
              <a:rPr lang="en-US" sz="2400" dirty="0"/>
              <a:t>, connect and accept can return without having done anything. </a:t>
            </a:r>
            <a:endParaRPr lang="en-US" sz="2400" dirty="0" smtClean="0"/>
          </a:p>
          <a:p>
            <a:pPr marL="457200" indent="-457200">
              <a:buFont typeface="Arial"/>
              <a:buChar char="•"/>
            </a:pPr>
            <a:r>
              <a:rPr lang="en-US" sz="2400" dirty="0" smtClean="0"/>
              <a:t>You </a:t>
            </a:r>
            <a:r>
              <a:rPr lang="en-US" sz="2400" dirty="0"/>
              <a:t>have (of course) a number of choices. You can check return code and error codes and generally drive yourself crazy. </a:t>
            </a:r>
          </a:p>
        </p:txBody>
      </p:sp>
      <p:pic>
        <p:nvPicPr>
          <p:cNvPr id="4" name="Picture 3" descr="DC801-Header-new-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4392"/>
            <a:ext cx="10080625" cy="728045"/>
          </a:xfrm>
          <a:prstGeom prst="rect">
            <a:avLst/>
          </a:prstGeom>
        </p:spPr>
      </p:pic>
    </p:spTree>
    <p:extLst>
      <p:ext uri="{BB962C8B-B14F-4D97-AF65-F5344CB8AC3E}">
        <p14:creationId xmlns:p14="http://schemas.microsoft.com/office/powerpoint/2010/main" val="19839521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Droid Sans Fallback"/>
      </a:majorFont>
      <a:minorFont>
        <a:latin typeface="Arial"/>
        <a:ea typeface="ＭＳ Ｐゴシック"/>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Microsoft Ya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Microsoft YaHei"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35119</TotalTime>
  <Words>3857</Words>
  <Application>Microsoft Macintosh PowerPoint</Application>
  <PresentationFormat>Custom</PresentationFormat>
  <Paragraphs>475</Paragraphs>
  <Slides>40</Slides>
  <Notes>28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IRC Bots </vt:lpstr>
      <vt:lpstr>Ready Made Bots </vt:lpstr>
      <vt:lpstr>Why Write an IRC Bot?</vt:lpstr>
      <vt:lpstr>NemusBOT! (Sheep)</vt:lpstr>
      <vt:lpstr>UDP Socket Client</vt:lpstr>
      <vt:lpstr>UPD Socket Server</vt:lpstr>
      <vt:lpstr>TCP Client</vt:lpstr>
      <vt:lpstr>TCP Server</vt:lpstr>
      <vt:lpstr>Blocking Sockets</vt:lpstr>
      <vt:lpstr>Python Socket Select</vt:lpstr>
      <vt:lpstr>Connecting to an IRC SERVER</vt:lpstr>
      <vt:lpstr>IRC Protocol </vt:lpstr>
      <vt:lpstr>Prefix Parameter</vt:lpstr>
      <vt:lpstr>The Command Parameter</vt:lpstr>
      <vt:lpstr>Numeric Commands</vt:lpstr>
      <vt:lpstr>The Params Parameter</vt:lpstr>
      <vt:lpstr>The Trail </vt:lpstr>
      <vt:lpstr>Regular Expression Parsing</vt:lpstr>
      <vt:lpstr>Code Parsing of IRC messages</vt:lpstr>
      <vt:lpstr>Regex Sheep</vt:lpstr>
      <vt:lpstr>Text Messaging</vt:lpstr>
      <vt:lpstr>Basic Bot</vt:lpstr>
      <vt:lpstr>Basic Bot 2</vt:lpstr>
      <vt:lpstr>Basic Bot 3</vt:lpstr>
      <vt:lpstr>Basic Bot 4</vt:lpstr>
      <vt:lpstr>Process Forking</vt:lpstr>
      <vt:lpstr>Forking</vt:lpstr>
      <vt:lpstr>Daemon Class</vt:lpstr>
      <vt:lpstr>Speaking Bot</vt:lpstr>
      <vt:lpstr>Simple IPC</vt:lpstr>
      <vt:lpstr>Sqlite3 Simple IPC (Inter Process Communcation)</vt:lpstr>
      <vt:lpstr>Espeak for Speaking Bot</vt:lpstr>
      <vt:lpstr>Python Curl Web Calls</vt:lpstr>
      <vt:lpstr>Executing a command getting output</vt:lpstr>
      <vt:lpstr>Command Function</vt:lpstr>
      <vt:lpstr>Authorization</vt:lpstr>
      <vt:lpstr>Encryption</vt:lpstr>
      <vt:lpstr>Next Phase Nemus WoRm!</vt:lpstr>
      <vt:lpstr>San's Paper on Writing Code for BotNets </vt:lpstr>
      <vt:lpstr>That’s it for the Sexy Boting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IRC Bots </dc:title>
  <cp:lastModifiedBy>Dave</cp:lastModifiedBy>
  <cp:revision>199</cp:revision>
  <cp:lastPrinted>1601-01-01T00:00:00Z</cp:lastPrinted>
  <dcterms:created xsi:type="dcterms:W3CDTF">2013-04-11T01:46:21Z</dcterms:created>
  <dcterms:modified xsi:type="dcterms:W3CDTF">2013-04-20T16:51:09Z</dcterms:modified>
</cp:coreProperties>
</file>