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0.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8" r:id="rId3"/>
    <p:sldId id="259" r:id="rId4"/>
    <p:sldId id="262" r:id="rId5"/>
    <p:sldId id="260" r:id="rId6"/>
    <p:sldId id="289" r:id="rId7"/>
    <p:sldId id="261" r:id="rId8"/>
    <p:sldId id="291" r:id="rId9"/>
    <p:sldId id="292" r:id="rId10"/>
    <p:sldId id="294" r:id="rId11"/>
  </p:sldIdLst>
  <p:sldSz cx="6858000" cy="9144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gPkatrRp6HbfY4wU3QOqJntZ6Xc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nfo"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BF5"/>
    <a:srgbClr val="CDD4EA"/>
    <a:srgbClr val="EC69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FAC1E-62CB-4EA2-B6DE-8101F6CFC80C}">
  <a:tblStyle styleId="{C98FAC1E-62CB-4EA2-B6DE-8101F6CFC80C}"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731DA87-7491-44FD-98C2-2CE8336F8C20}"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594" y="-18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9" Type="http://customschemas.google.com/relationships/presentationmetadata" Target="metadata"/><Relationship Id="rId3" Type="http://schemas.openxmlformats.org/officeDocument/2006/relationships/slide" Target="slides/slide2.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slide" Target="slides/slide9.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men03\Documents\presentaciones\20210927_boletin_profes_.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men03\Documents\presentaciones\20210927_boletin_profes_.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omen03\Documents\presentaciones\20210927_boletin_profes_.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omen03\Documents\presentaciones\20210927_boletin_profes_.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omen03\Documents\presentaciones\20210927_boletin_profes_.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omen03\Documents\presentaciones\20210927_boletin_profes_.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omen03\Documents\presentaciones\20210927_boletin_profes_.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omen03\Documents\presentaciones\20210927_boletin_profes_.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omen03\Documents\presentaciones\20210927_boletin_profes_.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'Gráficos 1 y 2'!$G$3</c:f>
              <c:strCache>
                <c:ptCount val="1"/>
                <c:pt idx="0">
                  <c:v>Total matriculados</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'Gráficos 1 y 2'!$F$4:$F$18</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1 y 2'!$G$4:$G$18</c:f>
              <c:numCache>
                <c:formatCode>General</c:formatCode>
                <c:ptCount val="15"/>
                <c:pt idx="0">
                  <c:v>3905</c:v>
                </c:pt>
                <c:pt idx="1">
                  <c:v>3568</c:v>
                </c:pt>
                <c:pt idx="2">
                  <c:v>3279</c:v>
                </c:pt>
                <c:pt idx="3">
                  <c:v>3524</c:v>
                </c:pt>
                <c:pt idx="4">
                  <c:v>3595</c:v>
                </c:pt>
                <c:pt idx="5">
                  <c:v>3836</c:v>
                </c:pt>
                <c:pt idx="6">
                  <c:v>3829</c:v>
                </c:pt>
                <c:pt idx="7">
                  <c:v>3831</c:v>
                </c:pt>
                <c:pt idx="8">
                  <c:v>3828</c:v>
                </c:pt>
                <c:pt idx="9">
                  <c:v>3317</c:v>
                </c:pt>
                <c:pt idx="10">
                  <c:v>3349</c:v>
                </c:pt>
                <c:pt idx="11">
                  <c:v>3297</c:v>
                </c:pt>
                <c:pt idx="12">
                  <c:v>2803</c:v>
                </c:pt>
                <c:pt idx="13">
                  <c:v>2631</c:v>
                </c:pt>
                <c:pt idx="14">
                  <c:v>2458</c:v>
                </c:pt>
              </c:numCache>
            </c:numRef>
          </c:val>
        </c:ser>
        <c:dLbls>
          <c:showLegendKey val="0"/>
          <c:showVal val="0"/>
          <c:showCatName val="0"/>
          <c:showSerName val="0"/>
          <c:showPercent val="0"/>
          <c:showBubbleSize val="0"/>
        </c:dLbls>
        <c:gapWidth val="100"/>
        <c:overlap val="-24"/>
        <c:axId val="670043592"/>
        <c:axId val="670047904"/>
      </c:barChart>
      <c:catAx>
        <c:axId val="670043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CL"/>
          </a:p>
        </c:txPr>
        <c:crossAx val="670047904"/>
        <c:crosses val="autoZero"/>
        <c:auto val="1"/>
        <c:lblAlgn val="ctr"/>
        <c:lblOffset val="100"/>
        <c:noMultiLvlLbl val="0"/>
      </c:catAx>
      <c:valAx>
        <c:axId val="670047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CL"/>
          </a:p>
        </c:txPr>
        <c:crossAx val="670043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'Gráficos 1 y 2'!$L$3</c:f>
              <c:strCache>
                <c:ptCount val="1"/>
                <c:pt idx="0">
                  <c:v>Mujeres matriculadas</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'Gráficos 1 y 2'!$K$4:$K$18</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1 y 2'!$L$4:$L$18</c:f>
              <c:numCache>
                <c:formatCode>General</c:formatCode>
                <c:ptCount val="15"/>
                <c:pt idx="0">
                  <c:v>2583</c:v>
                </c:pt>
                <c:pt idx="1">
                  <c:v>2321</c:v>
                </c:pt>
                <c:pt idx="2">
                  <c:v>2085</c:v>
                </c:pt>
                <c:pt idx="3">
                  <c:v>2202</c:v>
                </c:pt>
                <c:pt idx="4">
                  <c:v>2229</c:v>
                </c:pt>
                <c:pt idx="5">
                  <c:v>2409</c:v>
                </c:pt>
                <c:pt idx="6">
                  <c:v>2480</c:v>
                </c:pt>
                <c:pt idx="7">
                  <c:v>2580</c:v>
                </c:pt>
                <c:pt idx="8">
                  <c:v>2594</c:v>
                </c:pt>
                <c:pt idx="9">
                  <c:v>2204</c:v>
                </c:pt>
                <c:pt idx="10">
                  <c:v>2267</c:v>
                </c:pt>
                <c:pt idx="11">
                  <c:v>2268</c:v>
                </c:pt>
                <c:pt idx="12">
                  <c:v>1883</c:v>
                </c:pt>
                <c:pt idx="13">
                  <c:v>1687</c:v>
                </c:pt>
                <c:pt idx="14">
                  <c:v>1503</c:v>
                </c:pt>
              </c:numCache>
            </c:numRef>
          </c:val>
        </c:ser>
        <c:dLbls>
          <c:showLegendKey val="0"/>
          <c:showVal val="0"/>
          <c:showCatName val="0"/>
          <c:showSerName val="0"/>
          <c:showPercent val="0"/>
          <c:showBubbleSize val="0"/>
        </c:dLbls>
        <c:gapWidth val="100"/>
        <c:overlap val="-24"/>
        <c:axId val="673075912"/>
        <c:axId val="673076696"/>
      </c:barChart>
      <c:catAx>
        <c:axId val="673075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CL"/>
          </a:p>
        </c:txPr>
        <c:crossAx val="673076696"/>
        <c:crosses val="autoZero"/>
        <c:auto val="1"/>
        <c:lblAlgn val="ctr"/>
        <c:lblOffset val="100"/>
        <c:noMultiLvlLbl val="0"/>
      </c:catAx>
      <c:valAx>
        <c:axId val="673076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CL"/>
          </a:p>
        </c:txPr>
        <c:crossAx val="6730759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5907831822139296E-2"/>
          <c:y val="4.5656352029519467E-2"/>
          <c:w val="0.89977322528710124"/>
          <c:h val="0.82610618421408666"/>
        </c:manualLayout>
      </c:layout>
      <c:lineChart>
        <c:grouping val="standard"/>
        <c:varyColors val="0"/>
        <c:ser>
          <c:idx val="0"/>
          <c:order val="0"/>
          <c:tx>
            <c:strRef>
              <c:f>'Gráficos 3 y 4'!$A$21</c:f>
              <c:strCache>
                <c:ptCount val="1"/>
                <c:pt idx="0">
                  <c:v>Pedagogía en Artes y Música</c:v>
                </c:pt>
              </c:strCache>
            </c:strRef>
          </c:tx>
          <c:spPr>
            <a:ln w="38100" cap="flat" cmpd="dbl" algn="ctr">
              <a:solidFill>
                <a:schemeClr val="accent1"/>
              </a:solidFill>
              <a:miter lim="800000"/>
            </a:ln>
            <a:effectLst/>
          </c:spPr>
          <c:marker>
            <c:symbol val="none"/>
          </c:marker>
          <c:cat>
            <c:strRef>
              <c:f>'Gráficos 3 y 4'!$B$20:$P$20</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3 y 4'!$B$21:$P$21</c:f>
              <c:numCache>
                <c:formatCode>General</c:formatCode>
                <c:ptCount val="15"/>
                <c:pt idx="0">
                  <c:v>147</c:v>
                </c:pt>
                <c:pt idx="1">
                  <c:v>134</c:v>
                </c:pt>
                <c:pt idx="2">
                  <c:v>124</c:v>
                </c:pt>
                <c:pt idx="3">
                  <c:v>131</c:v>
                </c:pt>
                <c:pt idx="4">
                  <c:v>128</c:v>
                </c:pt>
                <c:pt idx="5">
                  <c:v>136</c:v>
                </c:pt>
                <c:pt idx="6">
                  <c:v>156</c:v>
                </c:pt>
                <c:pt idx="7">
                  <c:v>175</c:v>
                </c:pt>
                <c:pt idx="8">
                  <c:v>182</c:v>
                </c:pt>
                <c:pt idx="9">
                  <c:v>169</c:v>
                </c:pt>
                <c:pt idx="10">
                  <c:v>157</c:v>
                </c:pt>
                <c:pt idx="11">
                  <c:v>152</c:v>
                </c:pt>
                <c:pt idx="12">
                  <c:v>145</c:v>
                </c:pt>
                <c:pt idx="13">
                  <c:v>145</c:v>
                </c:pt>
                <c:pt idx="14">
                  <c:v>140</c:v>
                </c:pt>
              </c:numCache>
            </c:numRef>
          </c:val>
          <c:smooth val="0"/>
        </c:ser>
        <c:ser>
          <c:idx val="1"/>
          <c:order val="1"/>
          <c:tx>
            <c:strRef>
              <c:f>'Gráficos 3 y 4'!$A$22</c:f>
              <c:strCache>
                <c:ptCount val="1"/>
                <c:pt idx="0">
                  <c:v>Pedagogía en Ciencias</c:v>
                </c:pt>
              </c:strCache>
            </c:strRef>
          </c:tx>
          <c:spPr>
            <a:ln w="38100" cap="flat" cmpd="dbl" algn="ctr">
              <a:solidFill>
                <a:schemeClr val="accent2"/>
              </a:solidFill>
              <a:miter lim="800000"/>
            </a:ln>
            <a:effectLst/>
          </c:spPr>
          <c:marker>
            <c:symbol val="none"/>
          </c:marker>
          <c:cat>
            <c:strRef>
              <c:f>'Gráficos 3 y 4'!$B$20:$P$20</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3 y 4'!$B$22:$P$22</c:f>
              <c:numCache>
                <c:formatCode>General</c:formatCode>
                <c:ptCount val="15"/>
                <c:pt idx="0">
                  <c:v>275</c:v>
                </c:pt>
                <c:pt idx="1">
                  <c:v>304</c:v>
                </c:pt>
                <c:pt idx="2">
                  <c:v>327</c:v>
                </c:pt>
                <c:pt idx="3">
                  <c:v>334</c:v>
                </c:pt>
                <c:pt idx="4">
                  <c:v>320</c:v>
                </c:pt>
                <c:pt idx="5">
                  <c:v>255</c:v>
                </c:pt>
                <c:pt idx="6">
                  <c:v>218</c:v>
                </c:pt>
                <c:pt idx="7">
                  <c:v>191</c:v>
                </c:pt>
                <c:pt idx="8">
                  <c:v>157</c:v>
                </c:pt>
                <c:pt idx="9">
                  <c:v>139</c:v>
                </c:pt>
                <c:pt idx="10">
                  <c:v>120</c:v>
                </c:pt>
                <c:pt idx="11">
                  <c:v>128</c:v>
                </c:pt>
                <c:pt idx="12">
                  <c:v>129</c:v>
                </c:pt>
                <c:pt idx="13">
                  <c:v>157</c:v>
                </c:pt>
                <c:pt idx="14">
                  <c:v>149</c:v>
                </c:pt>
              </c:numCache>
            </c:numRef>
          </c:val>
          <c:smooth val="0"/>
        </c:ser>
        <c:ser>
          <c:idx val="2"/>
          <c:order val="2"/>
          <c:tx>
            <c:strRef>
              <c:f>'Gráficos 3 y 4'!$A$23</c:f>
              <c:strCache>
                <c:ptCount val="1"/>
                <c:pt idx="0">
                  <c:v>Pedagogía en Educación Básica</c:v>
                </c:pt>
              </c:strCache>
            </c:strRef>
          </c:tx>
          <c:spPr>
            <a:ln w="38100" cap="flat" cmpd="dbl" algn="ctr">
              <a:solidFill>
                <a:schemeClr val="accent3"/>
              </a:solidFill>
              <a:miter lim="800000"/>
            </a:ln>
            <a:effectLst/>
          </c:spPr>
          <c:marker>
            <c:symbol val="none"/>
          </c:marker>
          <c:cat>
            <c:strRef>
              <c:f>'Gráficos 3 y 4'!$B$20:$P$20</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3 y 4'!$B$23:$P$23</c:f>
              <c:numCache>
                <c:formatCode>General</c:formatCode>
                <c:ptCount val="15"/>
                <c:pt idx="0">
                  <c:v>1359</c:v>
                </c:pt>
                <c:pt idx="1">
                  <c:v>992</c:v>
                </c:pt>
                <c:pt idx="2">
                  <c:v>729</c:v>
                </c:pt>
                <c:pt idx="3">
                  <c:v>691</c:v>
                </c:pt>
                <c:pt idx="4">
                  <c:v>696</c:v>
                </c:pt>
                <c:pt idx="5">
                  <c:v>687</c:v>
                </c:pt>
                <c:pt idx="6">
                  <c:v>588</c:v>
                </c:pt>
                <c:pt idx="7">
                  <c:v>446</c:v>
                </c:pt>
                <c:pt idx="8">
                  <c:v>374</c:v>
                </c:pt>
                <c:pt idx="9">
                  <c:v>291</c:v>
                </c:pt>
                <c:pt idx="10">
                  <c:v>260</c:v>
                </c:pt>
                <c:pt idx="11">
                  <c:v>264</c:v>
                </c:pt>
                <c:pt idx="12">
                  <c:v>292</c:v>
                </c:pt>
                <c:pt idx="13">
                  <c:v>307</c:v>
                </c:pt>
                <c:pt idx="14">
                  <c:v>323</c:v>
                </c:pt>
              </c:numCache>
            </c:numRef>
          </c:val>
          <c:smooth val="0"/>
        </c:ser>
        <c:ser>
          <c:idx val="3"/>
          <c:order val="3"/>
          <c:tx>
            <c:strRef>
              <c:f>'Gráficos 3 y 4'!$A$24</c:f>
              <c:strCache>
                <c:ptCount val="1"/>
                <c:pt idx="0">
                  <c:v>Pedagogía en Educación de Párvulos</c:v>
                </c:pt>
              </c:strCache>
            </c:strRef>
          </c:tx>
          <c:spPr>
            <a:ln w="38100" cap="flat" cmpd="dbl" algn="ctr">
              <a:solidFill>
                <a:schemeClr val="accent4"/>
              </a:solidFill>
              <a:miter lim="800000"/>
            </a:ln>
            <a:effectLst/>
          </c:spPr>
          <c:marker>
            <c:symbol val="none"/>
          </c:marker>
          <c:cat>
            <c:strRef>
              <c:f>'Gráficos 3 y 4'!$B$20:$P$20</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3 y 4'!$B$24:$P$24</c:f>
              <c:numCache>
                <c:formatCode>General</c:formatCode>
                <c:ptCount val="15"/>
                <c:pt idx="0">
                  <c:v>400</c:v>
                </c:pt>
                <c:pt idx="1">
                  <c:v>366</c:v>
                </c:pt>
                <c:pt idx="2">
                  <c:v>313</c:v>
                </c:pt>
                <c:pt idx="3">
                  <c:v>409</c:v>
                </c:pt>
                <c:pt idx="4">
                  <c:v>494</c:v>
                </c:pt>
                <c:pt idx="5">
                  <c:v>604</c:v>
                </c:pt>
                <c:pt idx="6">
                  <c:v>801</c:v>
                </c:pt>
                <c:pt idx="7">
                  <c:v>838</c:v>
                </c:pt>
                <c:pt idx="8">
                  <c:v>935</c:v>
                </c:pt>
                <c:pt idx="9">
                  <c:v>777</c:v>
                </c:pt>
                <c:pt idx="10">
                  <c:v>606</c:v>
                </c:pt>
                <c:pt idx="11">
                  <c:v>537</c:v>
                </c:pt>
                <c:pt idx="12">
                  <c:v>469</c:v>
                </c:pt>
                <c:pt idx="13">
                  <c:v>366</c:v>
                </c:pt>
                <c:pt idx="14">
                  <c:v>289</c:v>
                </c:pt>
              </c:numCache>
            </c:numRef>
          </c:val>
          <c:smooth val="0"/>
        </c:ser>
        <c:ser>
          <c:idx val="4"/>
          <c:order val="4"/>
          <c:tx>
            <c:strRef>
              <c:f>'Gráficos 3 y 4'!$A$25</c:f>
              <c:strCache>
                <c:ptCount val="1"/>
                <c:pt idx="0">
                  <c:v>Pedagogía en Educación Diferencial</c:v>
                </c:pt>
              </c:strCache>
            </c:strRef>
          </c:tx>
          <c:spPr>
            <a:ln w="38100" cap="flat" cmpd="dbl" algn="ctr">
              <a:solidFill>
                <a:schemeClr val="accent5"/>
              </a:solidFill>
              <a:miter lim="800000"/>
            </a:ln>
            <a:effectLst/>
          </c:spPr>
          <c:marker>
            <c:symbol val="none"/>
          </c:marker>
          <c:cat>
            <c:strRef>
              <c:f>'Gráficos 3 y 4'!$B$20:$P$20</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3 y 4'!$B$25:$P$25</c:f>
              <c:numCache>
                <c:formatCode>General</c:formatCode>
                <c:ptCount val="15"/>
                <c:pt idx="3">
                  <c:v>35</c:v>
                </c:pt>
                <c:pt idx="4">
                  <c:v>15</c:v>
                </c:pt>
                <c:pt idx="5">
                  <c:v>96</c:v>
                </c:pt>
                <c:pt idx="6">
                  <c:v>141</c:v>
                </c:pt>
                <c:pt idx="7">
                  <c:v>410</c:v>
                </c:pt>
                <c:pt idx="8">
                  <c:v>453</c:v>
                </c:pt>
                <c:pt idx="9">
                  <c:v>343</c:v>
                </c:pt>
                <c:pt idx="10">
                  <c:v>688</c:v>
                </c:pt>
                <c:pt idx="11">
                  <c:v>695</c:v>
                </c:pt>
                <c:pt idx="12">
                  <c:v>441</c:v>
                </c:pt>
                <c:pt idx="13">
                  <c:v>245</c:v>
                </c:pt>
                <c:pt idx="14">
                  <c:v>137</c:v>
                </c:pt>
              </c:numCache>
            </c:numRef>
          </c:val>
          <c:smooth val="0"/>
        </c:ser>
        <c:ser>
          <c:idx val="5"/>
          <c:order val="5"/>
          <c:tx>
            <c:strRef>
              <c:f>'Gráficos 3 y 4'!$A$26</c:f>
              <c:strCache>
                <c:ptCount val="1"/>
                <c:pt idx="0">
                  <c:v>Pedagogía en Educación Física</c:v>
                </c:pt>
              </c:strCache>
            </c:strRef>
          </c:tx>
          <c:spPr>
            <a:ln w="38100" cap="flat" cmpd="dbl" algn="ctr">
              <a:solidFill>
                <a:schemeClr val="accent6"/>
              </a:solidFill>
              <a:miter lim="800000"/>
            </a:ln>
            <a:effectLst/>
          </c:spPr>
          <c:marker>
            <c:symbol val="none"/>
          </c:marker>
          <c:cat>
            <c:strRef>
              <c:f>'Gráficos 3 y 4'!$B$20:$P$20</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3 y 4'!$B$26:$P$26</c:f>
              <c:numCache>
                <c:formatCode>General</c:formatCode>
                <c:ptCount val="15"/>
                <c:pt idx="0">
                  <c:v>314</c:v>
                </c:pt>
                <c:pt idx="1">
                  <c:v>316</c:v>
                </c:pt>
                <c:pt idx="2">
                  <c:v>438</c:v>
                </c:pt>
                <c:pt idx="3">
                  <c:v>538</c:v>
                </c:pt>
                <c:pt idx="4">
                  <c:v>630</c:v>
                </c:pt>
                <c:pt idx="5">
                  <c:v>691</c:v>
                </c:pt>
                <c:pt idx="6">
                  <c:v>683</c:v>
                </c:pt>
                <c:pt idx="7">
                  <c:v>655</c:v>
                </c:pt>
                <c:pt idx="8">
                  <c:v>662</c:v>
                </c:pt>
                <c:pt idx="9">
                  <c:v>613</c:v>
                </c:pt>
                <c:pt idx="10">
                  <c:v>532</c:v>
                </c:pt>
                <c:pt idx="11">
                  <c:v>478</c:v>
                </c:pt>
                <c:pt idx="12">
                  <c:v>453</c:v>
                </c:pt>
                <c:pt idx="13">
                  <c:v>405</c:v>
                </c:pt>
                <c:pt idx="14">
                  <c:v>362</c:v>
                </c:pt>
              </c:numCache>
            </c:numRef>
          </c:val>
          <c:smooth val="0"/>
        </c:ser>
        <c:ser>
          <c:idx val="6"/>
          <c:order val="6"/>
          <c:tx>
            <c:strRef>
              <c:f>'Gráficos 3 y 4'!$A$27</c:f>
              <c:strCache>
                <c:ptCount val="1"/>
                <c:pt idx="0">
                  <c:v>Pedagogía en Educación Técnico Profesional</c:v>
                </c:pt>
              </c:strCache>
            </c:strRef>
          </c:tx>
          <c:spPr>
            <a:ln w="38100" cap="flat" cmpd="dbl" algn="ctr">
              <a:solidFill>
                <a:schemeClr val="accent1">
                  <a:lumMod val="60000"/>
                </a:schemeClr>
              </a:solidFill>
              <a:miter lim="800000"/>
            </a:ln>
            <a:effectLst/>
          </c:spPr>
          <c:marker>
            <c:symbol val="none"/>
          </c:marker>
          <c:cat>
            <c:strRef>
              <c:f>'Gráficos 3 y 4'!$B$20:$P$20</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3 y 4'!$B$27:$P$27</c:f>
              <c:numCache>
                <c:formatCode>General</c:formatCode>
                <c:ptCount val="15"/>
                <c:pt idx="0">
                  <c:v>39</c:v>
                </c:pt>
                <c:pt idx="1">
                  <c:v>27</c:v>
                </c:pt>
                <c:pt idx="2">
                  <c:v>11</c:v>
                </c:pt>
                <c:pt idx="3">
                  <c:v>3</c:v>
                </c:pt>
              </c:numCache>
            </c:numRef>
          </c:val>
          <c:smooth val="0"/>
        </c:ser>
        <c:ser>
          <c:idx val="7"/>
          <c:order val="7"/>
          <c:tx>
            <c:strRef>
              <c:f>'Gráficos 3 y 4'!$A$28</c:f>
              <c:strCache>
                <c:ptCount val="1"/>
                <c:pt idx="0">
                  <c:v>Pedagogía en Filosofía y Religión</c:v>
                </c:pt>
              </c:strCache>
            </c:strRef>
          </c:tx>
          <c:spPr>
            <a:ln w="38100" cap="flat" cmpd="dbl" algn="ctr">
              <a:solidFill>
                <a:schemeClr val="accent2">
                  <a:lumMod val="60000"/>
                </a:schemeClr>
              </a:solidFill>
              <a:miter lim="800000"/>
            </a:ln>
            <a:effectLst/>
          </c:spPr>
          <c:marker>
            <c:symbol val="none"/>
          </c:marker>
          <c:cat>
            <c:strRef>
              <c:f>'Gráficos 3 y 4'!$B$20:$P$20</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3 y 4'!$B$28:$P$28</c:f>
              <c:numCache>
                <c:formatCode>General</c:formatCode>
                <c:ptCount val="15"/>
                <c:pt idx="0">
                  <c:v>68</c:v>
                </c:pt>
                <c:pt idx="1">
                  <c:v>100</c:v>
                </c:pt>
                <c:pt idx="2">
                  <c:v>60</c:v>
                </c:pt>
                <c:pt idx="3">
                  <c:v>63</c:v>
                </c:pt>
                <c:pt idx="4">
                  <c:v>43</c:v>
                </c:pt>
                <c:pt idx="5">
                  <c:v>92</c:v>
                </c:pt>
                <c:pt idx="6">
                  <c:v>37</c:v>
                </c:pt>
                <c:pt idx="7">
                  <c:v>24</c:v>
                </c:pt>
                <c:pt idx="8">
                  <c:v>8</c:v>
                </c:pt>
                <c:pt idx="9">
                  <c:v>14</c:v>
                </c:pt>
                <c:pt idx="10">
                  <c:v>22</c:v>
                </c:pt>
                <c:pt idx="11">
                  <c:v>13</c:v>
                </c:pt>
                <c:pt idx="12">
                  <c:v>8</c:v>
                </c:pt>
                <c:pt idx="13">
                  <c:v>3</c:v>
                </c:pt>
              </c:numCache>
            </c:numRef>
          </c:val>
          <c:smooth val="0"/>
        </c:ser>
        <c:ser>
          <c:idx val="8"/>
          <c:order val="8"/>
          <c:tx>
            <c:strRef>
              <c:f>'Gráficos 3 y 4'!$A$29</c:f>
              <c:strCache>
                <c:ptCount val="1"/>
                <c:pt idx="0">
                  <c:v>Pedagogía en Historia, Geografía y Ciencias Sociales</c:v>
                </c:pt>
              </c:strCache>
            </c:strRef>
          </c:tx>
          <c:spPr>
            <a:ln w="38100" cap="flat" cmpd="dbl" algn="ctr">
              <a:solidFill>
                <a:schemeClr val="accent3">
                  <a:lumMod val="60000"/>
                </a:schemeClr>
              </a:solidFill>
              <a:miter lim="800000"/>
            </a:ln>
            <a:effectLst/>
          </c:spPr>
          <c:marker>
            <c:symbol val="none"/>
          </c:marker>
          <c:cat>
            <c:strRef>
              <c:f>'Gráficos 3 y 4'!$B$20:$P$20</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3 y 4'!$B$29:$P$29</c:f>
              <c:numCache>
                <c:formatCode>General</c:formatCode>
                <c:ptCount val="15"/>
                <c:pt idx="0">
                  <c:v>347</c:v>
                </c:pt>
                <c:pt idx="1">
                  <c:v>346</c:v>
                </c:pt>
                <c:pt idx="2">
                  <c:v>313</c:v>
                </c:pt>
                <c:pt idx="3">
                  <c:v>336</c:v>
                </c:pt>
                <c:pt idx="4">
                  <c:v>309</c:v>
                </c:pt>
                <c:pt idx="5">
                  <c:v>282</c:v>
                </c:pt>
                <c:pt idx="6">
                  <c:v>256</c:v>
                </c:pt>
                <c:pt idx="7">
                  <c:v>233</c:v>
                </c:pt>
                <c:pt idx="8">
                  <c:v>221</c:v>
                </c:pt>
                <c:pt idx="9">
                  <c:v>193</c:v>
                </c:pt>
                <c:pt idx="10">
                  <c:v>204</c:v>
                </c:pt>
                <c:pt idx="11">
                  <c:v>225</c:v>
                </c:pt>
                <c:pt idx="12">
                  <c:v>101</c:v>
                </c:pt>
                <c:pt idx="13">
                  <c:v>199</c:v>
                </c:pt>
                <c:pt idx="14">
                  <c:v>234</c:v>
                </c:pt>
              </c:numCache>
            </c:numRef>
          </c:val>
          <c:smooth val="0"/>
        </c:ser>
        <c:ser>
          <c:idx val="9"/>
          <c:order val="9"/>
          <c:tx>
            <c:strRef>
              <c:f>'Gráficos 3 y 4'!$A$30</c:f>
              <c:strCache>
                <c:ptCount val="1"/>
                <c:pt idx="0">
                  <c:v>Pedagogía en Idiomas</c:v>
                </c:pt>
              </c:strCache>
            </c:strRef>
          </c:tx>
          <c:spPr>
            <a:ln w="38100" cap="flat" cmpd="dbl" algn="ctr">
              <a:solidFill>
                <a:schemeClr val="accent4">
                  <a:lumMod val="60000"/>
                </a:schemeClr>
              </a:solidFill>
              <a:miter lim="800000"/>
            </a:ln>
            <a:effectLst/>
          </c:spPr>
          <c:marker>
            <c:symbol val="none"/>
          </c:marker>
          <c:cat>
            <c:strRef>
              <c:f>'Gráficos 3 y 4'!$B$20:$P$20</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3 y 4'!$B$30:$P$30</c:f>
              <c:numCache>
                <c:formatCode>General</c:formatCode>
                <c:ptCount val="15"/>
                <c:pt idx="0">
                  <c:v>414</c:v>
                </c:pt>
                <c:pt idx="1">
                  <c:v>434</c:v>
                </c:pt>
                <c:pt idx="2">
                  <c:v>420</c:v>
                </c:pt>
                <c:pt idx="3">
                  <c:v>433</c:v>
                </c:pt>
                <c:pt idx="4">
                  <c:v>444</c:v>
                </c:pt>
                <c:pt idx="5">
                  <c:v>485</c:v>
                </c:pt>
                <c:pt idx="6">
                  <c:v>467</c:v>
                </c:pt>
                <c:pt idx="7">
                  <c:v>442</c:v>
                </c:pt>
                <c:pt idx="8">
                  <c:v>436</c:v>
                </c:pt>
                <c:pt idx="9">
                  <c:v>405</c:v>
                </c:pt>
                <c:pt idx="10">
                  <c:v>366</c:v>
                </c:pt>
                <c:pt idx="11">
                  <c:v>377</c:v>
                </c:pt>
                <c:pt idx="12">
                  <c:v>344</c:v>
                </c:pt>
                <c:pt idx="13">
                  <c:v>338</c:v>
                </c:pt>
                <c:pt idx="14">
                  <c:v>343</c:v>
                </c:pt>
              </c:numCache>
            </c:numRef>
          </c:val>
          <c:smooth val="0"/>
        </c:ser>
        <c:ser>
          <c:idx val="10"/>
          <c:order val="10"/>
          <c:tx>
            <c:strRef>
              <c:f>'Gráficos 3 y 4'!$A$31</c:f>
              <c:strCache>
                <c:ptCount val="1"/>
                <c:pt idx="0">
                  <c:v>Pedagogía en Lenguaje, Comunicación y/o Castellano</c:v>
                </c:pt>
              </c:strCache>
            </c:strRef>
          </c:tx>
          <c:spPr>
            <a:ln w="38100" cap="flat" cmpd="dbl" algn="ctr">
              <a:solidFill>
                <a:schemeClr val="accent5">
                  <a:lumMod val="60000"/>
                </a:schemeClr>
              </a:solidFill>
              <a:miter lim="800000"/>
            </a:ln>
            <a:effectLst/>
          </c:spPr>
          <c:marker>
            <c:symbol val="none"/>
          </c:marker>
          <c:cat>
            <c:strRef>
              <c:f>'Gráficos 3 y 4'!$B$20:$P$20</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3 y 4'!$B$31:$P$31</c:f>
              <c:numCache>
                <c:formatCode>General</c:formatCode>
                <c:ptCount val="15"/>
                <c:pt idx="0">
                  <c:v>283</c:v>
                </c:pt>
                <c:pt idx="1">
                  <c:v>272</c:v>
                </c:pt>
                <c:pt idx="2">
                  <c:v>263</c:v>
                </c:pt>
                <c:pt idx="3">
                  <c:v>286</c:v>
                </c:pt>
                <c:pt idx="4">
                  <c:v>275</c:v>
                </c:pt>
                <c:pt idx="5">
                  <c:v>276</c:v>
                </c:pt>
                <c:pt idx="6">
                  <c:v>256</c:v>
                </c:pt>
                <c:pt idx="7">
                  <c:v>225</c:v>
                </c:pt>
                <c:pt idx="8">
                  <c:v>223</c:v>
                </c:pt>
                <c:pt idx="9">
                  <c:v>213</c:v>
                </c:pt>
                <c:pt idx="10">
                  <c:v>224</c:v>
                </c:pt>
                <c:pt idx="11">
                  <c:v>243</c:v>
                </c:pt>
                <c:pt idx="12">
                  <c:v>238</c:v>
                </c:pt>
                <c:pt idx="13">
                  <c:v>264</c:v>
                </c:pt>
                <c:pt idx="14">
                  <c:v>269</c:v>
                </c:pt>
              </c:numCache>
            </c:numRef>
          </c:val>
          <c:smooth val="0"/>
        </c:ser>
        <c:ser>
          <c:idx val="11"/>
          <c:order val="11"/>
          <c:tx>
            <c:strRef>
              <c:f>'Gráficos 3 y 4'!$A$32</c:f>
              <c:strCache>
                <c:ptCount val="1"/>
                <c:pt idx="0">
                  <c:v>Pedagogía en Matemáticas y Computación</c:v>
                </c:pt>
              </c:strCache>
            </c:strRef>
          </c:tx>
          <c:spPr>
            <a:ln w="38100" cap="flat" cmpd="dbl" algn="ctr">
              <a:solidFill>
                <a:schemeClr val="accent6">
                  <a:lumMod val="60000"/>
                </a:schemeClr>
              </a:solidFill>
              <a:miter lim="800000"/>
            </a:ln>
            <a:effectLst/>
          </c:spPr>
          <c:marker>
            <c:symbol val="none"/>
          </c:marker>
          <c:cat>
            <c:strRef>
              <c:f>'Gráficos 3 y 4'!$B$20:$P$20</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3 y 4'!$B$32:$P$32</c:f>
              <c:numCache>
                <c:formatCode>General</c:formatCode>
                <c:ptCount val="15"/>
                <c:pt idx="0">
                  <c:v>259</c:v>
                </c:pt>
                <c:pt idx="1">
                  <c:v>277</c:v>
                </c:pt>
                <c:pt idx="2">
                  <c:v>281</c:v>
                </c:pt>
                <c:pt idx="3">
                  <c:v>265</c:v>
                </c:pt>
                <c:pt idx="4">
                  <c:v>241</c:v>
                </c:pt>
                <c:pt idx="5">
                  <c:v>232</c:v>
                </c:pt>
                <c:pt idx="6">
                  <c:v>226</c:v>
                </c:pt>
                <c:pt idx="7">
                  <c:v>192</c:v>
                </c:pt>
                <c:pt idx="8">
                  <c:v>177</c:v>
                </c:pt>
                <c:pt idx="9">
                  <c:v>160</c:v>
                </c:pt>
                <c:pt idx="10">
                  <c:v>170</c:v>
                </c:pt>
                <c:pt idx="11">
                  <c:v>185</c:v>
                </c:pt>
                <c:pt idx="12">
                  <c:v>183</c:v>
                </c:pt>
                <c:pt idx="13">
                  <c:v>202</c:v>
                </c:pt>
                <c:pt idx="14">
                  <c:v>212</c:v>
                </c:pt>
              </c:numCache>
            </c:numRef>
          </c:val>
          <c:smooth val="0"/>
        </c:ser>
        <c:dLbls>
          <c:showLegendKey val="0"/>
          <c:showVal val="0"/>
          <c:showCatName val="0"/>
          <c:showSerName val="0"/>
          <c:showPercent val="0"/>
          <c:showBubbleSize val="0"/>
        </c:dLbls>
        <c:smooth val="0"/>
        <c:axId val="583462736"/>
        <c:axId val="583459600"/>
      </c:lineChart>
      <c:catAx>
        <c:axId val="583462736"/>
        <c:scaling>
          <c:orientation val="minMax"/>
        </c:scaling>
        <c:delete val="0"/>
        <c:axPos val="b"/>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583459600"/>
        <c:crosses val="autoZero"/>
        <c:auto val="1"/>
        <c:lblAlgn val="ctr"/>
        <c:lblOffset val="100"/>
        <c:noMultiLvlLbl val="0"/>
      </c:catAx>
      <c:valAx>
        <c:axId val="583459600"/>
        <c:scaling>
          <c:orientation val="minMax"/>
        </c:scaling>
        <c:delete val="0"/>
        <c:axPos val="l"/>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583462736"/>
        <c:crosses val="autoZero"/>
        <c:crossBetween val="between"/>
      </c:valAx>
      <c:spPr>
        <a:noFill/>
        <a:ln>
          <a:noFill/>
        </a:ln>
        <a:effectLst/>
      </c:spPr>
    </c:plotArea>
    <c:legend>
      <c:legendPos val="t"/>
      <c:layout>
        <c:manualLayout>
          <c:xMode val="edge"/>
          <c:yMode val="edge"/>
          <c:x val="0.26307103185681197"/>
          <c:y val="8.5910652920962206E-3"/>
          <c:w val="0.73692898517515137"/>
          <c:h val="0.3354144428711469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'Gráficos 3 y 4'!$A$54</c:f>
              <c:strCache>
                <c:ptCount val="1"/>
                <c:pt idx="0">
                  <c:v>Pedagogía en Artes y Música</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'Gráficos 3 y 4'!$B$53:$P$53</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3 y 4'!$B$54:$P$54</c:f>
              <c:numCache>
                <c:formatCode>0.0%</c:formatCode>
                <c:ptCount val="15"/>
                <c:pt idx="0">
                  <c:v>3.7644046094750298E-2</c:v>
                </c:pt>
                <c:pt idx="1">
                  <c:v>3.7556053811659197E-2</c:v>
                </c:pt>
                <c:pt idx="2">
                  <c:v>3.7816407441293103E-2</c:v>
                </c:pt>
                <c:pt idx="3">
                  <c:v>3.7173666288308697E-2</c:v>
                </c:pt>
                <c:pt idx="4">
                  <c:v>3.5605006954102902E-2</c:v>
                </c:pt>
                <c:pt idx="5">
                  <c:v>3.5453597497393102E-2</c:v>
                </c:pt>
                <c:pt idx="6">
                  <c:v>4.0741708017759198E-2</c:v>
                </c:pt>
                <c:pt idx="7">
                  <c:v>4.5679979117723798E-2</c:v>
                </c:pt>
                <c:pt idx="8">
                  <c:v>4.7544409613375103E-2</c:v>
                </c:pt>
                <c:pt idx="9">
                  <c:v>5.0949653301175797E-2</c:v>
                </c:pt>
                <c:pt idx="10">
                  <c:v>4.6879665571812501E-2</c:v>
                </c:pt>
                <c:pt idx="11">
                  <c:v>4.61025174400971E-2</c:v>
                </c:pt>
                <c:pt idx="12">
                  <c:v>5.1730288976097001E-2</c:v>
                </c:pt>
                <c:pt idx="13">
                  <c:v>5.51121246674268E-2</c:v>
                </c:pt>
                <c:pt idx="14">
                  <c:v>5.6956875508543503E-2</c:v>
                </c:pt>
              </c:numCache>
            </c:numRef>
          </c:val>
        </c:ser>
        <c:ser>
          <c:idx val="1"/>
          <c:order val="1"/>
          <c:tx>
            <c:strRef>
              <c:f>'Gráficos 3 y 4'!$A$55</c:f>
              <c:strCache>
                <c:ptCount val="1"/>
                <c:pt idx="0">
                  <c:v>Pedagogía en Ciencias</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'Gráficos 3 y 4'!$B$53:$P$53</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3 y 4'!$B$55:$P$55</c:f>
              <c:numCache>
                <c:formatCode>0.0%</c:formatCode>
                <c:ptCount val="15"/>
                <c:pt idx="0">
                  <c:v>7.0422535211267595E-2</c:v>
                </c:pt>
                <c:pt idx="1">
                  <c:v>8.5201793721973104E-2</c:v>
                </c:pt>
                <c:pt idx="2">
                  <c:v>9.9725526075022899E-2</c:v>
                </c:pt>
                <c:pt idx="3">
                  <c:v>9.4778660612939797E-2</c:v>
                </c:pt>
                <c:pt idx="4">
                  <c:v>8.9012517385257298E-2</c:v>
                </c:pt>
                <c:pt idx="5">
                  <c:v>6.6475495307612098E-2</c:v>
                </c:pt>
                <c:pt idx="6">
                  <c:v>5.6933925306868603E-2</c:v>
                </c:pt>
                <c:pt idx="7">
                  <c:v>4.9856434351344299E-2</c:v>
                </c:pt>
                <c:pt idx="8">
                  <c:v>4.1013584117032403E-2</c:v>
                </c:pt>
                <c:pt idx="9">
                  <c:v>4.19053361471209E-2</c:v>
                </c:pt>
                <c:pt idx="10">
                  <c:v>3.5831591519856702E-2</c:v>
                </c:pt>
                <c:pt idx="11">
                  <c:v>3.8823172581134401E-2</c:v>
                </c:pt>
                <c:pt idx="12">
                  <c:v>4.6022119158045001E-2</c:v>
                </c:pt>
                <c:pt idx="13">
                  <c:v>5.96731280881794E-2</c:v>
                </c:pt>
                <c:pt idx="14">
                  <c:v>6.0618388934092798E-2</c:v>
                </c:pt>
              </c:numCache>
            </c:numRef>
          </c:val>
        </c:ser>
        <c:ser>
          <c:idx val="2"/>
          <c:order val="2"/>
          <c:tx>
            <c:strRef>
              <c:f>'Gráficos 3 y 4'!$A$56</c:f>
              <c:strCache>
                <c:ptCount val="1"/>
                <c:pt idx="0">
                  <c:v>Pedagogía en Educación Básica</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'Gráficos 3 y 4'!$B$53:$P$53</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3 y 4'!$B$56:$P$56</c:f>
              <c:numCache>
                <c:formatCode>0.0%</c:formatCode>
                <c:ptCount val="15"/>
                <c:pt idx="0">
                  <c:v>0.34801536491677298</c:v>
                </c:pt>
                <c:pt idx="1">
                  <c:v>0.27802690582959599</c:v>
                </c:pt>
                <c:pt idx="2">
                  <c:v>0.22232387923147301</c:v>
                </c:pt>
                <c:pt idx="3">
                  <c:v>0.19608399545970501</c:v>
                </c:pt>
                <c:pt idx="4">
                  <c:v>0.193602225312935</c:v>
                </c:pt>
                <c:pt idx="5">
                  <c:v>0.17909280500521399</c:v>
                </c:pt>
                <c:pt idx="6">
                  <c:v>0.15356489945155399</c:v>
                </c:pt>
                <c:pt idx="7">
                  <c:v>0.11641868963717</c:v>
                </c:pt>
                <c:pt idx="8">
                  <c:v>9.7701149425287404E-2</c:v>
                </c:pt>
                <c:pt idx="9">
                  <c:v>8.7729876394332204E-2</c:v>
                </c:pt>
                <c:pt idx="10">
                  <c:v>7.76351149596895E-2</c:v>
                </c:pt>
                <c:pt idx="11">
                  <c:v>8.0072793448589599E-2</c:v>
                </c:pt>
                <c:pt idx="12">
                  <c:v>0.104174099179451</c:v>
                </c:pt>
                <c:pt idx="13">
                  <c:v>0.11668567084758601</c:v>
                </c:pt>
                <c:pt idx="14">
                  <c:v>0.13140764849471101</c:v>
                </c:pt>
              </c:numCache>
            </c:numRef>
          </c:val>
        </c:ser>
        <c:ser>
          <c:idx val="3"/>
          <c:order val="3"/>
          <c:tx>
            <c:strRef>
              <c:f>'Gráficos 3 y 4'!$A$57</c:f>
              <c:strCache>
                <c:ptCount val="1"/>
                <c:pt idx="0">
                  <c:v>Pedagogía en Educación de Párvulos</c:v>
                </c:pt>
              </c:strCache>
            </c:strRef>
          </c:t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'Gráficos 3 y 4'!$B$53:$P$53</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3 y 4'!$B$57:$P$57</c:f>
              <c:numCache>
                <c:formatCode>0.0%</c:formatCode>
                <c:ptCount val="15"/>
                <c:pt idx="0">
                  <c:v>0.102432778489117</c:v>
                </c:pt>
                <c:pt idx="1">
                  <c:v>0.102578475336323</c:v>
                </c:pt>
                <c:pt idx="2">
                  <c:v>9.5455931686489803E-2</c:v>
                </c:pt>
                <c:pt idx="3">
                  <c:v>0.116061293984109</c:v>
                </c:pt>
                <c:pt idx="4">
                  <c:v>0.13741307371349101</c:v>
                </c:pt>
                <c:pt idx="5">
                  <c:v>0.15745568300312801</c:v>
                </c:pt>
                <c:pt idx="6">
                  <c:v>0.20919300078349401</c:v>
                </c:pt>
                <c:pt idx="7">
                  <c:v>0.218741842860872</c:v>
                </c:pt>
                <c:pt idx="8">
                  <c:v>0.24425287356321801</c:v>
                </c:pt>
                <c:pt idx="9">
                  <c:v>0.23424781429002101</c:v>
                </c:pt>
                <c:pt idx="10">
                  <c:v>0.18094953717527601</c:v>
                </c:pt>
                <c:pt idx="11">
                  <c:v>0.16287534121929001</c:v>
                </c:pt>
                <c:pt idx="12">
                  <c:v>0.167320727791652</c:v>
                </c:pt>
                <c:pt idx="13">
                  <c:v>0.139110604332953</c:v>
                </c:pt>
                <c:pt idx="14">
                  <c:v>0.117575264442636</c:v>
                </c:pt>
              </c:numCache>
            </c:numRef>
          </c:val>
        </c:ser>
        <c:ser>
          <c:idx val="4"/>
          <c:order val="4"/>
          <c:tx>
            <c:strRef>
              <c:f>'Gráficos 3 y 4'!$A$58</c:f>
              <c:strCache>
                <c:ptCount val="1"/>
                <c:pt idx="0">
                  <c:v>Pedagogía en Educación Diferencial</c:v>
                </c:pt>
              </c:strCache>
            </c:strRef>
          </c:t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'Gráficos 3 y 4'!$B$53:$P$53</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3 y 4'!$B$58:$P$58</c:f>
              <c:numCache>
                <c:formatCode>0.0%</c:formatCode>
                <c:ptCount val="15"/>
                <c:pt idx="3">
                  <c:v>9.9318955732122603E-3</c:v>
                </c:pt>
                <c:pt idx="4">
                  <c:v>4.1724617524339404E-3</c:v>
                </c:pt>
                <c:pt idx="5">
                  <c:v>2.5026068821689298E-2</c:v>
                </c:pt>
                <c:pt idx="6">
                  <c:v>3.6824236092974701E-2</c:v>
                </c:pt>
                <c:pt idx="7">
                  <c:v>0.10702166536152399</c:v>
                </c:pt>
                <c:pt idx="8">
                  <c:v>0.11833855799373</c:v>
                </c:pt>
                <c:pt idx="9">
                  <c:v>0.103406692794694</c:v>
                </c:pt>
                <c:pt idx="10">
                  <c:v>0.205434458047178</c:v>
                </c:pt>
                <c:pt idx="11">
                  <c:v>0.210797694874128</c:v>
                </c:pt>
                <c:pt idx="12">
                  <c:v>0.157331430610061</c:v>
                </c:pt>
                <c:pt idx="13">
                  <c:v>9.3120486507031502E-2</c:v>
                </c:pt>
                <c:pt idx="14">
                  <c:v>5.5736371033360502E-2</c:v>
                </c:pt>
              </c:numCache>
            </c:numRef>
          </c:val>
        </c:ser>
        <c:ser>
          <c:idx val="5"/>
          <c:order val="5"/>
          <c:tx>
            <c:strRef>
              <c:f>'Gráficos 3 y 4'!$A$59</c:f>
              <c:strCache>
                <c:ptCount val="1"/>
                <c:pt idx="0">
                  <c:v>Pedagogía en Educación Física</c:v>
                </c:pt>
              </c:strCache>
            </c:strRef>
          </c:tx>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'Gráficos 3 y 4'!$B$53:$P$53</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3 y 4'!$B$59:$P$59</c:f>
              <c:numCache>
                <c:formatCode>0.0%</c:formatCode>
                <c:ptCount val="15"/>
                <c:pt idx="0">
                  <c:v>8.0409731113956495E-2</c:v>
                </c:pt>
                <c:pt idx="1">
                  <c:v>8.8565022421524697E-2</c:v>
                </c:pt>
                <c:pt idx="2">
                  <c:v>0.13357731015553501</c:v>
                </c:pt>
                <c:pt idx="3">
                  <c:v>0.15266742338252001</c:v>
                </c:pt>
                <c:pt idx="4">
                  <c:v>0.17524339360222499</c:v>
                </c:pt>
                <c:pt idx="5">
                  <c:v>0.18013555787278401</c:v>
                </c:pt>
                <c:pt idx="6">
                  <c:v>0.178375554975189</c:v>
                </c:pt>
                <c:pt idx="7">
                  <c:v>0.17097363612633801</c:v>
                </c:pt>
                <c:pt idx="8">
                  <c:v>0.172936259143156</c:v>
                </c:pt>
                <c:pt idx="9">
                  <c:v>0.184805547181188</c:v>
                </c:pt>
                <c:pt idx="10">
                  <c:v>0.15885338907136501</c:v>
                </c:pt>
                <c:pt idx="11">
                  <c:v>0.144980285107674</c:v>
                </c:pt>
                <c:pt idx="12">
                  <c:v>0.1616125579736</c:v>
                </c:pt>
                <c:pt idx="13">
                  <c:v>0.153933865450399</c:v>
                </c:pt>
                <c:pt idx="14">
                  <c:v>0.14727420667209101</c:v>
                </c:pt>
              </c:numCache>
            </c:numRef>
          </c:val>
        </c:ser>
        <c:ser>
          <c:idx val="6"/>
          <c:order val="6"/>
          <c:tx>
            <c:strRef>
              <c:f>'Gráficos 3 y 4'!$A$60</c:f>
              <c:strCache>
                <c:ptCount val="1"/>
                <c:pt idx="0">
                  <c:v>Pedagogía en Educación Técnico Profesional</c:v>
                </c:pt>
              </c:strCache>
            </c:strRef>
          </c:tx>
          <c:spPr>
            <a:gradFill rotWithShape="1">
              <a:gsLst>
                <a:gs pos="0">
                  <a:schemeClr val="accent1">
                    <a:lumMod val="60000"/>
                    <a:lumMod val="110000"/>
                    <a:satMod val="105000"/>
                    <a:tint val="67000"/>
                  </a:schemeClr>
                </a:gs>
                <a:gs pos="50000">
                  <a:schemeClr val="accent1">
                    <a:lumMod val="60000"/>
                    <a:lumMod val="105000"/>
                    <a:satMod val="103000"/>
                    <a:tint val="73000"/>
                  </a:schemeClr>
                </a:gs>
                <a:gs pos="100000">
                  <a:schemeClr val="accent1">
                    <a:lumMod val="60000"/>
                    <a:lumMod val="105000"/>
                    <a:satMod val="109000"/>
                    <a:tint val="81000"/>
                  </a:schemeClr>
                </a:gs>
              </a:gsLst>
              <a:lin ang="5400000" scaled="0"/>
            </a:gradFill>
            <a:ln w="9525" cap="flat" cmpd="sng" algn="ctr">
              <a:solidFill>
                <a:schemeClr val="accent1">
                  <a:lumMod val="60000"/>
                  <a:shade val="95000"/>
                </a:schemeClr>
              </a:solidFill>
              <a:round/>
            </a:ln>
            <a:effectLst/>
          </c:spPr>
          <c:invertIfNegative val="0"/>
          <c:cat>
            <c:strRef>
              <c:f>'Gráficos 3 y 4'!$B$53:$P$53</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3 y 4'!$B$60:$P$60</c:f>
              <c:numCache>
                <c:formatCode>0.0%</c:formatCode>
                <c:ptCount val="15"/>
                <c:pt idx="0">
                  <c:v>9.9871959026888602E-3</c:v>
                </c:pt>
                <c:pt idx="1">
                  <c:v>7.5672645739910298E-3</c:v>
                </c:pt>
                <c:pt idx="2">
                  <c:v>3.3546813052760002E-3</c:v>
                </c:pt>
                <c:pt idx="3">
                  <c:v>8.5130533484676502E-4</c:v>
                </c:pt>
              </c:numCache>
            </c:numRef>
          </c:val>
        </c:ser>
        <c:ser>
          <c:idx val="7"/>
          <c:order val="7"/>
          <c:tx>
            <c:strRef>
              <c:f>'Gráficos 3 y 4'!$A$61</c:f>
              <c:strCache>
                <c:ptCount val="1"/>
                <c:pt idx="0">
                  <c:v>Pedagogía en Filosofía y Religión</c:v>
                </c:pt>
              </c:strCache>
            </c:strRef>
          </c:tx>
          <c:spPr>
            <a:gradFill rotWithShape="1">
              <a:gsLst>
                <a:gs pos="0">
                  <a:schemeClr val="accent2">
                    <a:lumMod val="60000"/>
                    <a:lumMod val="110000"/>
                    <a:satMod val="105000"/>
                    <a:tint val="67000"/>
                  </a:schemeClr>
                </a:gs>
                <a:gs pos="50000">
                  <a:schemeClr val="accent2">
                    <a:lumMod val="60000"/>
                    <a:lumMod val="105000"/>
                    <a:satMod val="103000"/>
                    <a:tint val="73000"/>
                  </a:schemeClr>
                </a:gs>
                <a:gs pos="100000">
                  <a:schemeClr val="accent2">
                    <a:lumMod val="60000"/>
                    <a:lumMod val="105000"/>
                    <a:satMod val="109000"/>
                    <a:tint val="81000"/>
                  </a:schemeClr>
                </a:gs>
              </a:gsLst>
              <a:lin ang="5400000" scaled="0"/>
            </a:gradFill>
            <a:ln w="9525" cap="flat" cmpd="sng" algn="ctr">
              <a:solidFill>
                <a:schemeClr val="accent2">
                  <a:lumMod val="60000"/>
                  <a:shade val="95000"/>
                </a:schemeClr>
              </a:solidFill>
              <a:round/>
            </a:ln>
            <a:effectLst/>
          </c:spPr>
          <c:invertIfNegative val="0"/>
          <c:cat>
            <c:strRef>
              <c:f>'Gráficos 3 y 4'!$B$53:$P$53</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3 y 4'!$B$61:$P$61</c:f>
              <c:numCache>
                <c:formatCode>0.0%</c:formatCode>
                <c:ptCount val="15"/>
                <c:pt idx="0">
                  <c:v>1.7413572343149799E-2</c:v>
                </c:pt>
                <c:pt idx="1">
                  <c:v>2.80269058295964E-2</c:v>
                </c:pt>
                <c:pt idx="2">
                  <c:v>1.8298261665141799E-2</c:v>
                </c:pt>
                <c:pt idx="3">
                  <c:v>1.78774120317821E-2</c:v>
                </c:pt>
                <c:pt idx="4">
                  <c:v>1.1961057023644001E-2</c:v>
                </c:pt>
                <c:pt idx="5">
                  <c:v>2.39833159541189E-2</c:v>
                </c:pt>
                <c:pt idx="6">
                  <c:v>9.6630974144685296E-3</c:v>
                </c:pt>
                <c:pt idx="7">
                  <c:v>6.2646828504307004E-3</c:v>
                </c:pt>
                <c:pt idx="8">
                  <c:v>2.0898641588296802E-3</c:v>
                </c:pt>
                <c:pt idx="9">
                  <c:v>4.22068133855894E-3</c:v>
                </c:pt>
                <c:pt idx="10">
                  <c:v>6.5691251119737197E-3</c:v>
                </c:pt>
                <c:pt idx="11">
                  <c:v>3.94297846527146E-3</c:v>
                </c:pt>
                <c:pt idx="12">
                  <c:v>2.85408490902604E-3</c:v>
                </c:pt>
                <c:pt idx="13">
                  <c:v>1.1402508551881399E-3</c:v>
                </c:pt>
              </c:numCache>
            </c:numRef>
          </c:val>
        </c:ser>
        <c:ser>
          <c:idx val="8"/>
          <c:order val="8"/>
          <c:tx>
            <c:strRef>
              <c:f>'Gráficos 3 y 4'!$A$62</c:f>
              <c:strCache>
                <c:ptCount val="1"/>
                <c:pt idx="0">
                  <c:v>Pedagogía en Historia, Geografía y Ciencias Sociales</c:v>
                </c:pt>
              </c:strCache>
            </c:strRef>
          </c:tx>
          <c:spPr>
            <a:gradFill rotWithShape="1">
              <a:gsLst>
                <a:gs pos="0">
                  <a:schemeClr val="accent3">
                    <a:lumMod val="60000"/>
                    <a:lumMod val="110000"/>
                    <a:satMod val="105000"/>
                    <a:tint val="67000"/>
                  </a:schemeClr>
                </a:gs>
                <a:gs pos="50000">
                  <a:schemeClr val="accent3">
                    <a:lumMod val="60000"/>
                    <a:lumMod val="105000"/>
                    <a:satMod val="103000"/>
                    <a:tint val="73000"/>
                  </a:schemeClr>
                </a:gs>
                <a:gs pos="100000">
                  <a:schemeClr val="accent3">
                    <a:lumMod val="60000"/>
                    <a:lumMod val="105000"/>
                    <a:satMod val="109000"/>
                    <a:tint val="81000"/>
                  </a:schemeClr>
                </a:gs>
              </a:gsLst>
              <a:lin ang="5400000" scaled="0"/>
            </a:gradFill>
            <a:ln w="9525" cap="flat" cmpd="sng" algn="ctr">
              <a:solidFill>
                <a:schemeClr val="accent3">
                  <a:lumMod val="60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'Gráficos 3 y 4'!$B$53:$P$53</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3 y 4'!$B$62:$P$62</c:f>
              <c:numCache>
                <c:formatCode>0.0%</c:formatCode>
                <c:ptCount val="15"/>
                <c:pt idx="0">
                  <c:v>8.8860435339308597E-2</c:v>
                </c:pt>
                <c:pt idx="1">
                  <c:v>9.6973094170403604E-2</c:v>
                </c:pt>
                <c:pt idx="2">
                  <c:v>9.5455931686489803E-2</c:v>
                </c:pt>
                <c:pt idx="3">
                  <c:v>9.5346197502837696E-2</c:v>
                </c:pt>
                <c:pt idx="4">
                  <c:v>8.5952712100139106E-2</c:v>
                </c:pt>
                <c:pt idx="5">
                  <c:v>7.3514077163712194E-2</c:v>
                </c:pt>
                <c:pt idx="6">
                  <c:v>6.6858187516322803E-2</c:v>
                </c:pt>
                <c:pt idx="7">
                  <c:v>6.0819629339598003E-2</c:v>
                </c:pt>
                <c:pt idx="8">
                  <c:v>5.77324973876698E-2</c:v>
                </c:pt>
                <c:pt idx="9">
                  <c:v>5.8185107024419702E-2</c:v>
                </c:pt>
                <c:pt idx="10">
                  <c:v>6.0913705583756299E-2</c:v>
                </c:pt>
                <c:pt idx="11">
                  <c:v>6.8243858052775205E-2</c:v>
                </c:pt>
                <c:pt idx="12">
                  <c:v>3.6032821976453799E-2</c:v>
                </c:pt>
                <c:pt idx="13">
                  <c:v>7.5636640060813401E-2</c:v>
                </c:pt>
                <c:pt idx="14">
                  <c:v>9.5199349064279903E-2</c:v>
                </c:pt>
              </c:numCache>
            </c:numRef>
          </c:val>
        </c:ser>
        <c:ser>
          <c:idx val="9"/>
          <c:order val="9"/>
          <c:tx>
            <c:strRef>
              <c:f>'Gráficos 3 y 4'!$A$63</c:f>
              <c:strCache>
                <c:ptCount val="1"/>
                <c:pt idx="0">
                  <c:v>Pedagogía en Idiomas</c:v>
                </c:pt>
              </c:strCache>
            </c:strRef>
          </c:tx>
          <c:spPr>
            <a:gradFill rotWithShape="1">
              <a:gsLst>
                <a:gs pos="0">
                  <a:schemeClr val="accent4">
                    <a:lumMod val="60000"/>
                    <a:lumMod val="110000"/>
                    <a:satMod val="105000"/>
                    <a:tint val="67000"/>
                  </a:schemeClr>
                </a:gs>
                <a:gs pos="50000">
                  <a:schemeClr val="accent4">
                    <a:lumMod val="60000"/>
                    <a:lumMod val="105000"/>
                    <a:satMod val="103000"/>
                    <a:tint val="73000"/>
                  </a:schemeClr>
                </a:gs>
                <a:gs pos="100000">
                  <a:schemeClr val="accent4">
                    <a:lumMod val="60000"/>
                    <a:lumMod val="105000"/>
                    <a:satMod val="109000"/>
                    <a:tint val="81000"/>
                  </a:schemeClr>
                </a:gs>
              </a:gsLst>
              <a:lin ang="5400000" scaled="0"/>
            </a:gradFill>
            <a:ln w="9525" cap="flat" cmpd="sng" algn="ctr">
              <a:solidFill>
                <a:schemeClr val="accent4">
                  <a:lumMod val="60000"/>
                  <a:shade val="95000"/>
                </a:schemeClr>
              </a:solidFill>
              <a:round/>
            </a:ln>
            <a:effectLst/>
          </c:spPr>
          <c:invertIfNegative val="0"/>
          <c:dLbls>
            <c:dLbl>
              <c:idx val="1"/>
              <c:delete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'Gráficos 3 y 4'!$B$53:$P$53</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3 y 4'!$B$63:$P$63</c:f>
              <c:numCache>
                <c:formatCode>0.0%</c:formatCode>
                <c:ptCount val="15"/>
                <c:pt idx="0">
                  <c:v>0.106017925736236</c:v>
                </c:pt>
                <c:pt idx="1">
                  <c:v>0.121636771300448</c:v>
                </c:pt>
                <c:pt idx="2">
                  <c:v>0.128087831655993</c:v>
                </c:pt>
                <c:pt idx="3">
                  <c:v>0.12287173666288299</c:v>
                </c:pt>
                <c:pt idx="4">
                  <c:v>0.123504867872045</c:v>
                </c:pt>
                <c:pt idx="5">
                  <c:v>0.12643378519290899</c:v>
                </c:pt>
                <c:pt idx="6">
                  <c:v>0.121963959258292</c:v>
                </c:pt>
                <c:pt idx="7">
                  <c:v>0.11537457582876499</c:v>
                </c:pt>
                <c:pt idx="8">
                  <c:v>0.113897596656217</c:v>
                </c:pt>
                <c:pt idx="9">
                  <c:v>0.12209828157974099</c:v>
                </c:pt>
                <c:pt idx="10">
                  <c:v>0.10928635413556299</c:v>
                </c:pt>
                <c:pt idx="11">
                  <c:v>0.11434637549287199</c:v>
                </c:pt>
                <c:pt idx="12">
                  <c:v>0.12272565108812</c:v>
                </c:pt>
                <c:pt idx="13">
                  <c:v>0.12846826301786399</c:v>
                </c:pt>
                <c:pt idx="14">
                  <c:v>0.13954434499593199</c:v>
                </c:pt>
              </c:numCache>
            </c:numRef>
          </c:val>
        </c:ser>
        <c:ser>
          <c:idx val="10"/>
          <c:order val="10"/>
          <c:tx>
            <c:strRef>
              <c:f>'Gráficos 3 y 4'!$A$64</c:f>
              <c:strCache>
                <c:ptCount val="1"/>
                <c:pt idx="0">
                  <c:v>Pedagogía en Lenguaje, Comunicación y/o Castellano</c:v>
                </c:pt>
              </c:strCache>
            </c:strRef>
          </c:tx>
          <c:spPr>
            <a:gradFill rotWithShape="1">
              <a:gsLst>
                <a:gs pos="0">
                  <a:schemeClr val="accent5">
                    <a:lumMod val="60000"/>
                    <a:lumMod val="110000"/>
                    <a:satMod val="105000"/>
                    <a:tint val="67000"/>
                  </a:schemeClr>
                </a:gs>
                <a:gs pos="50000">
                  <a:schemeClr val="accent5">
                    <a:lumMod val="60000"/>
                    <a:lumMod val="105000"/>
                    <a:satMod val="103000"/>
                    <a:tint val="73000"/>
                  </a:schemeClr>
                </a:gs>
                <a:gs pos="100000">
                  <a:schemeClr val="accent5">
                    <a:lumMod val="60000"/>
                    <a:lumMod val="105000"/>
                    <a:satMod val="109000"/>
                    <a:tint val="81000"/>
                  </a:schemeClr>
                </a:gs>
              </a:gsLst>
              <a:lin ang="5400000" scaled="0"/>
            </a:gradFill>
            <a:ln w="9525" cap="flat" cmpd="sng" algn="ctr">
              <a:solidFill>
                <a:schemeClr val="accent5">
                  <a:lumMod val="60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'Gráficos 3 y 4'!$B$53:$P$53</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3 y 4'!$B$64:$P$64</c:f>
              <c:numCache>
                <c:formatCode>0.0%</c:formatCode>
                <c:ptCount val="15"/>
                <c:pt idx="0">
                  <c:v>7.2471190781049896E-2</c:v>
                </c:pt>
                <c:pt idx="1">
                  <c:v>7.6233183856502199E-2</c:v>
                </c:pt>
                <c:pt idx="2">
                  <c:v>8.0207380298871603E-2</c:v>
                </c:pt>
                <c:pt idx="3">
                  <c:v>8.1157775255391598E-2</c:v>
                </c:pt>
                <c:pt idx="4">
                  <c:v>7.6495132127955501E-2</c:v>
                </c:pt>
                <c:pt idx="5">
                  <c:v>7.1949947862356603E-2</c:v>
                </c:pt>
                <c:pt idx="6">
                  <c:v>6.6858187516322803E-2</c:v>
                </c:pt>
                <c:pt idx="7">
                  <c:v>5.8731401722787797E-2</c:v>
                </c:pt>
                <c:pt idx="8">
                  <c:v>5.8254963427377203E-2</c:v>
                </c:pt>
                <c:pt idx="9">
                  <c:v>6.4214651793789601E-2</c:v>
                </c:pt>
                <c:pt idx="10">
                  <c:v>6.6885637503732498E-2</c:v>
                </c:pt>
                <c:pt idx="11">
                  <c:v>7.3703366696997299E-2</c:v>
                </c:pt>
                <c:pt idx="12">
                  <c:v>8.4909026043524793E-2</c:v>
                </c:pt>
                <c:pt idx="13">
                  <c:v>0.100342075256556</c:v>
                </c:pt>
                <c:pt idx="14">
                  <c:v>0.109438567941416</c:v>
                </c:pt>
              </c:numCache>
            </c:numRef>
          </c:val>
        </c:ser>
        <c:ser>
          <c:idx val="11"/>
          <c:order val="11"/>
          <c:tx>
            <c:strRef>
              <c:f>'Gráficos 3 y 4'!$A$65</c:f>
              <c:strCache>
                <c:ptCount val="1"/>
                <c:pt idx="0">
                  <c:v>Pedagogía en Matemáticas y Computación</c:v>
                </c:pt>
              </c:strCache>
            </c:strRef>
          </c:tx>
          <c:spPr>
            <a:gradFill rotWithShape="1">
              <a:gsLst>
                <a:gs pos="0">
                  <a:schemeClr val="accent6">
                    <a:lumMod val="60000"/>
                    <a:lumMod val="110000"/>
                    <a:satMod val="105000"/>
                    <a:tint val="67000"/>
                  </a:schemeClr>
                </a:gs>
                <a:gs pos="50000">
                  <a:schemeClr val="accent6">
                    <a:lumMod val="60000"/>
                    <a:lumMod val="105000"/>
                    <a:satMod val="103000"/>
                    <a:tint val="73000"/>
                  </a:schemeClr>
                </a:gs>
                <a:gs pos="100000">
                  <a:schemeClr val="accent6">
                    <a:lumMod val="60000"/>
                    <a:lumMod val="105000"/>
                    <a:satMod val="109000"/>
                    <a:tint val="81000"/>
                  </a:schemeClr>
                </a:gs>
              </a:gsLst>
              <a:lin ang="5400000" scaled="0"/>
            </a:gradFill>
            <a:ln w="9525" cap="flat" cmpd="sng" algn="ctr">
              <a:solidFill>
                <a:schemeClr val="accent6">
                  <a:lumMod val="60000"/>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'Gráficos 3 y 4'!$B$53:$P$53</c:f>
              <c:strCache>
                <c:ptCount val="15"/>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strCache>
            </c:strRef>
          </c:cat>
          <c:val>
            <c:numRef>
              <c:f>'Gráficos 3 y 4'!$B$65:$P$65</c:f>
              <c:numCache>
                <c:formatCode>0.0%</c:formatCode>
                <c:ptCount val="15"/>
                <c:pt idx="0">
                  <c:v>6.6325224071703007E-2</c:v>
                </c:pt>
                <c:pt idx="1">
                  <c:v>7.7634529147982106E-2</c:v>
                </c:pt>
                <c:pt idx="2">
                  <c:v>8.5696858798414197E-2</c:v>
                </c:pt>
                <c:pt idx="3">
                  <c:v>7.5198637911464306E-2</c:v>
                </c:pt>
                <c:pt idx="4">
                  <c:v>6.7037552155771896E-2</c:v>
                </c:pt>
                <c:pt idx="5">
                  <c:v>6.0479666319082401E-2</c:v>
                </c:pt>
                <c:pt idx="6">
                  <c:v>5.9023243666753697E-2</c:v>
                </c:pt>
                <c:pt idx="7">
                  <c:v>5.0117462803445603E-2</c:v>
                </c:pt>
                <c:pt idx="8">
                  <c:v>4.6238244514106602E-2</c:v>
                </c:pt>
                <c:pt idx="9">
                  <c:v>4.8236358154959302E-2</c:v>
                </c:pt>
                <c:pt idx="10">
                  <c:v>5.0761421319797002E-2</c:v>
                </c:pt>
                <c:pt idx="11">
                  <c:v>5.6111616621170798E-2</c:v>
                </c:pt>
                <c:pt idx="12">
                  <c:v>6.5287192293970703E-2</c:v>
                </c:pt>
                <c:pt idx="13">
                  <c:v>7.6776890916001497E-2</c:v>
                </c:pt>
                <c:pt idx="14">
                  <c:v>8.6248982912937394E-2</c:v>
                </c:pt>
              </c:numCache>
            </c:numRef>
          </c:val>
        </c:ser>
        <c:dLbls>
          <c:showLegendKey val="0"/>
          <c:showVal val="0"/>
          <c:showCatName val="0"/>
          <c:showSerName val="0"/>
          <c:showPercent val="0"/>
          <c:showBubbleSize val="0"/>
        </c:dLbls>
        <c:gapWidth val="150"/>
        <c:overlap val="100"/>
        <c:axId val="455079928"/>
        <c:axId val="455089728"/>
      </c:barChart>
      <c:catAx>
        <c:axId val="455079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CL"/>
          </a:p>
        </c:txPr>
        <c:crossAx val="455089728"/>
        <c:crosses val="autoZero"/>
        <c:auto val="1"/>
        <c:lblAlgn val="ctr"/>
        <c:lblOffset val="100"/>
        <c:noMultiLvlLbl val="0"/>
      </c:catAx>
      <c:valAx>
        <c:axId val="4550897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CL"/>
          </a:p>
        </c:txPr>
        <c:crossAx val="4550799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'Gráfico 5'!$B$1</c:f>
              <c:strCache>
                <c:ptCount val="1"/>
                <c:pt idx="0">
                  <c:v>ingreso_promedio</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Pt>
            <c:idx val="6"/>
            <c:invertIfNegative val="0"/>
            <c:bubble3D val="0"/>
            <c:spPr>
              <a:solidFill>
                <a:srgbClr val="FF0000"/>
              </a:solidFill>
              <a:ln w="9525" cap="flat" cmpd="sng" algn="ctr">
                <a:solidFill>
                  <a:schemeClr val="accent1">
                    <a:shade val="95000"/>
                  </a:schemeClr>
                </a:solidFill>
                <a:round/>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'Gráfico 5'!$A$2:$A$17</c:f>
              <c:strCache>
                <c:ptCount val="16"/>
                <c:pt idx="0">
                  <c:v>Región de Magallanes y de la Antártica Chilena</c:v>
                </c:pt>
                <c:pt idx="1">
                  <c:v>Región de Aysén del Gral. Carlos Ibáñez del Campo</c:v>
                </c:pt>
                <c:pt idx="2">
                  <c:v>Región de Los Lagos</c:v>
                </c:pt>
                <c:pt idx="3">
                  <c:v>Región de Los Ríos</c:v>
                </c:pt>
                <c:pt idx="4">
                  <c:v>Región de La Araucanía</c:v>
                </c:pt>
                <c:pt idx="5">
                  <c:v>Región del Biobío</c:v>
                </c:pt>
                <c:pt idx="6">
                  <c:v>Región de Ñuble</c:v>
                </c:pt>
                <c:pt idx="7">
                  <c:v>Región del Maule</c:v>
                </c:pt>
                <c:pt idx="8">
                  <c:v>Región del Libertador Gral. Bernardo O'Higgins</c:v>
                </c:pt>
                <c:pt idx="9">
                  <c:v>Región Metropolitana de Santiago</c:v>
                </c:pt>
                <c:pt idx="10">
                  <c:v>Región de Valparaíso</c:v>
                </c:pt>
                <c:pt idx="11">
                  <c:v>Región de Coquimbo</c:v>
                </c:pt>
                <c:pt idx="12">
                  <c:v>Región de Atacama</c:v>
                </c:pt>
                <c:pt idx="13">
                  <c:v>Región de Antofagasta</c:v>
                </c:pt>
                <c:pt idx="14">
                  <c:v>Región de Arica y Parinacota</c:v>
                </c:pt>
                <c:pt idx="15">
                  <c:v>Región de Tarapacá</c:v>
                </c:pt>
              </c:strCache>
            </c:strRef>
          </c:cat>
          <c:val>
            <c:numRef>
              <c:f>'Gráfico 5'!$B$2:$B$17</c:f>
              <c:numCache>
                <c:formatCode>_("$"* #,##0_);_("$"* \(#,##0\);_("$"* "-"_);_(@_)</c:formatCode>
                <c:ptCount val="16"/>
                <c:pt idx="0">
                  <c:v>1071655.87531297</c:v>
                </c:pt>
                <c:pt idx="1">
                  <c:v>1181249.6070528999</c:v>
                </c:pt>
                <c:pt idx="2">
                  <c:v>937648.695070163</c:v>
                </c:pt>
                <c:pt idx="3">
                  <c:v>871445.17442827404</c:v>
                </c:pt>
                <c:pt idx="4">
                  <c:v>844189.55434175895</c:v>
                </c:pt>
                <c:pt idx="5">
                  <c:v>898156.97479061596</c:v>
                </c:pt>
                <c:pt idx="6">
                  <c:v>900668.10157126805</c:v>
                </c:pt>
                <c:pt idx="7">
                  <c:v>868623.08175978204</c:v>
                </c:pt>
                <c:pt idx="8">
                  <c:v>844369.21643462195</c:v>
                </c:pt>
                <c:pt idx="9">
                  <c:v>885735.51430871303</c:v>
                </c:pt>
                <c:pt idx="10">
                  <c:v>827039.51306028897</c:v>
                </c:pt>
                <c:pt idx="11">
                  <c:v>930002.641535384</c:v>
                </c:pt>
                <c:pt idx="12">
                  <c:v>933250.55519480503</c:v>
                </c:pt>
                <c:pt idx="13">
                  <c:v>883088.10899632005</c:v>
                </c:pt>
                <c:pt idx="14">
                  <c:v>871732.97650429804</c:v>
                </c:pt>
                <c:pt idx="15">
                  <c:v>986595.46631205699</c:v>
                </c:pt>
              </c:numCache>
            </c:numRef>
          </c:val>
        </c:ser>
        <c:dLbls>
          <c:showLegendKey val="0"/>
          <c:showVal val="0"/>
          <c:showCatName val="0"/>
          <c:showSerName val="0"/>
          <c:showPercent val="0"/>
          <c:showBubbleSize val="0"/>
        </c:dLbls>
        <c:gapWidth val="100"/>
        <c:axId val="588008664"/>
        <c:axId val="588012976"/>
      </c:barChart>
      <c:catAx>
        <c:axId val="5880086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CL"/>
          </a:p>
        </c:txPr>
        <c:crossAx val="588012976"/>
        <c:crosses val="autoZero"/>
        <c:auto val="1"/>
        <c:lblAlgn val="ctr"/>
        <c:lblOffset val="100"/>
        <c:noMultiLvlLbl val="0"/>
      </c:catAx>
      <c:valAx>
        <c:axId val="588012976"/>
        <c:scaling>
          <c:orientation val="minMax"/>
        </c:scaling>
        <c:delete val="0"/>
        <c:axPos val="b"/>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CL"/>
          </a:p>
        </c:txPr>
        <c:crossAx val="5880086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dPt>
          <c:dPt>
            <c:idx val="3"/>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s-CL"/>
              </a:p>
            </c:txPr>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15:layout/>
              </c:ext>
            </c:extLst>
          </c:dLbls>
          <c:cat>
            <c:strRef>
              <c:f>'Gráfico 6'!$B$2:$B$17</c:f>
              <c:strCache>
                <c:ptCount val="4"/>
                <c:pt idx="0">
                  <c:v>Profesores de educación media</c:v>
                </c:pt>
                <c:pt idx="1">
                  <c:v>Profesores de educación básica</c:v>
                </c:pt>
                <c:pt idx="2">
                  <c:v>Educadores de párvulos</c:v>
                </c:pt>
                <c:pt idx="3">
                  <c:v>Otros profesores</c:v>
                </c:pt>
              </c:strCache>
            </c:strRef>
          </c:cat>
          <c:val>
            <c:numRef>
              <c:f>'Gráfico 6'!$C$2:$C$17</c:f>
              <c:numCache>
                <c:formatCode>0.0%</c:formatCode>
                <c:ptCount val="4"/>
                <c:pt idx="0">
                  <c:v>0.34032983508245901</c:v>
                </c:pt>
                <c:pt idx="1">
                  <c:v>0.48575712143928002</c:v>
                </c:pt>
                <c:pt idx="2">
                  <c:v>0.15439821073070001</c:v>
                </c:pt>
                <c:pt idx="3">
                  <c:v>1.95148327475606E-2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'Gráfico 7'!$C$1</c:f>
              <c:strCache>
                <c:ptCount val="1"/>
                <c:pt idx="0">
                  <c:v>prop</c:v>
                </c:pt>
              </c:strCache>
            </c:strRef>
          </c:tx>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s-CL"/>
              </a:p>
            </c:txPr>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15:layout/>
              </c:ext>
            </c:extLst>
          </c:dLbls>
          <c:cat>
            <c:strRef>
              <c:f>'Gráfico 7'!$B$2:$B$9</c:f>
              <c:strCache>
                <c:ptCount val="2"/>
                <c:pt idx="0">
                  <c:v>Hombre</c:v>
                </c:pt>
                <c:pt idx="1">
                  <c:v>Mujer</c:v>
                </c:pt>
              </c:strCache>
            </c:strRef>
          </c:cat>
          <c:val>
            <c:numRef>
              <c:f>'Gráfico 7'!$C$2:$C$9</c:f>
              <c:numCache>
                <c:formatCode>0.0%</c:formatCode>
                <c:ptCount val="2"/>
                <c:pt idx="0">
                  <c:v>0.28890063165138702</c:v>
                </c:pt>
                <c:pt idx="1">
                  <c:v>0.71109936834861298</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dPt>
          <c:dPt>
            <c:idx val="3"/>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s-CL"/>
              </a:p>
            </c:txPr>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15:layout/>
              </c:ext>
            </c:extLst>
          </c:dLbls>
          <c:cat>
            <c:strRef>
              <c:f>'Gráfico 8'!$B$14:$B$17</c:f>
              <c:strCache>
                <c:ptCount val="4"/>
                <c:pt idx="0">
                  <c:v>15 a 29 años</c:v>
                </c:pt>
                <c:pt idx="1">
                  <c:v>30 a 44 años</c:v>
                </c:pt>
                <c:pt idx="2">
                  <c:v>45 a 59 años</c:v>
                </c:pt>
                <c:pt idx="3">
                  <c:v>Más de 60</c:v>
                </c:pt>
              </c:strCache>
            </c:strRef>
          </c:cat>
          <c:val>
            <c:numRef>
              <c:f>'Gráfico 8'!$C$14:$C$17</c:f>
              <c:numCache>
                <c:formatCode>0.0%</c:formatCode>
                <c:ptCount val="4"/>
                <c:pt idx="0">
                  <c:v>0.111079706048615</c:v>
                </c:pt>
                <c:pt idx="1">
                  <c:v>0.53434758030820695</c:v>
                </c:pt>
                <c:pt idx="2">
                  <c:v>0.24699535478162599</c:v>
                </c:pt>
                <c:pt idx="3">
                  <c:v>0.10757735886155299</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dPt>
          <c:dPt>
            <c:idx val="3"/>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s-CL"/>
              </a:p>
            </c:txPr>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15:layout/>
              </c:ext>
            </c:extLst>
          </c:dLbls>
          <c:cat>
            <c:strRef>
              <c:f>'Gráfico 9'!$B$8:$B$9</c:f>
              <c:strCache>
                <c:ptCount val="2"/>
                <c:pt idx="0">
                  <c:v>Formal</c:v>
                </c:pt>
                <c:pt idx="1">
                  <c:v>Informal</c:v>
                </c:pt>
              </c:strCache>
            </c:strRef>
          </c:cat>
          <c:val>
            <c:numRef>
              <c:f>'Gráfico 9'!$C$8:$C$9</c:f>
              <c:numCache>
                <c:formatCode>0.0%</c:formatCode>
                <c:ptCount val="2"/>
                <c:pt idx="0">
                  <c:v>0.93039658634538103</c:v>
                </c:pt>
                <c:pt idx="1">
                  <c:v>6.9603413654618501E-2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7">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38100" cap="flat" cmpd="dbl" algn="ctr">
        <a:solidFill>
          <a:schemeClr val="phClr"/>
        </a:solidFill>
        <a:miter lim="800000"/>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lt1"/>
        </a:solidFill>
        <a:round/>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ln>
    </cs:spPr>
  </cs:dropLine>
  <cs:errorBar>
    <cs:lnRef idx="0"/>
    <cs:fillRef idx="0"/>
    <cs:effectRef idx="0"/>
    <cs:fontRef idx="minor">
      <a:schemeClr val="tx1"/>
    </cs:fontRef>
    <cs:spPr>
      <a:ln w="9525">
        <a:solidFill>
          <a:schemeClr val="tx1">
            <a:lumMod val="65000"/>
            <a:lumOff val="35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alpha val="32000"/>
          </a:schemeClr>
        </a:solidFill>
        <a:round/>
      </a:ln>
    </cs:spPr>
  </cs:gridlineMajor>
  <cs:gridlineMinor>
    <cs:lnRef idx="0"/>
    <cs:fillRef idx="0"/>
    <cs:effectRef idx="0"/>
    <cs:fontRef idx="minor">
      <a:schemeClr val="tx1"/>
    </cs:fontRef>
    <cs:spPr>
      <a:ln>
        <a:solidFill>
          <a:schemeClr val="tx1">
            <a:lumMod val="5000"/>
            <a:lumOff val="95000"/>
            <a:alpha val="32000"/>
          </a:schemeClr>
        </a:solidFill>
      </a:ln>
    </cs:spPr>
  </cs:gridlineMinor>
  <cs:hiLoLine>
    <cs:lnRef idx="0"/>
    <cs:fillRef idx="0"/>
    <cs:effectRef idx="0"/>
    <cs:fontRef idx="minor">
      <a:schemeClr val="tx1"/>
    </cs:fontRef>
    <cs:spPr>
      <a:ln w="9525">
        <a:solidFill>
          <a:schemeClr val="tx1"/>
        </a:solidFill>
      </a:ln>
    </cs:spPr>
  </cs:hiLoLine>
  <cs:leaderLine>
    <cs:lnRef idx="0"/>
    <cs:fillRef idx="0"/>
    <cs:effectRef idx="0"/>
    <cs:fontRef idx="minor">
      <a:schemeClr val="tx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spPr>
      <a:ln w="3175" cap="flat" cmpd="sng" algn="ctr">
        <a:solidFill>
          <a:schemeClr val="tx1">
            <a:lumMod val="15000"/>
            <a:lumOff val="85000"/>
          </a:schemeClr>
        </a:solidFill>
        <a:round/>
        <a:tailEnd type="none" w="med" len="lg"/>
      </a:ln>
    </cs:spPr>
    <cs:defRPr sz="900" kern="1200"/>
  </cs:seriesAxis>
  <cs:seriesLine>
    <cs:lnRef idx="0"/>
    <cs:fillRef idx="0"/>
    <cs:effectRef idx="0"/>
    <cs:fontRef idx="minor">
      <a:schemeClr val="tx1"/>
    </cs:fontRef>
    <cs:spPr>
      <a:ln w="9525">
        <a:solidFill>
          <a:schemeClr val="tx1">
            <a:lumMod val="35000"/>
            <a:lumOff val="65000"/>
          </a:schemeClr>
        </a:solidFill>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tx1"/>
    </cs:fontRef>
    <cs:spPr>
      <a:ln w="12700" cap="rnd"/>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01">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9">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1089525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1484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23: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818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19: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7581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20: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484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23: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8214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2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74514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2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4030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22: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2487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23: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7583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23: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6030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7"/>
          <p:cNvSpPr txBox="1">
            <a:spLocks noGrp="1"/>
          </p:cNvSpPr>
          <p:nvPr>
            <p:ph type="ctrTitle"/>
          </p:nvPr>
        </p:nvSpPr>
        <p:spPr>
          <a:xfrm>
            <a:off x="514350" y="1496485"/>
            <a:ext cx="5829300" cy="318346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724"/>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7"/>
          <p:cNvSpPr txBox="1">
            <a:spLocks noGrp="1"/>
          </p:cNvSpPr>
          <p:nvPr>
            <p:ph type="subTitle" idx="1"/>
          </p:nvPr>
        </p:nvSpPr>
        <p:spPr>
          <a:xfrm>
            <a:off x="857250" y="4802717"/>
            <a:ext cx="5143500" cy="220768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1890"/>
              <a:buNone/>
              <a:defRPr sz="2400"/>
            </a:lvl1pPr>
            <a:lvl2pPr lvl="1" algn="ctr">
              <a:lnSpc>
                <a:spcPct val="90000"/>
              </a:lnSpc>
              <a:spcBef>
                <a:spcPts val="500"/>
              </a:spcBef>
              <a:spcAft>
                <a:spcPts val="0"/>
              </a:spcAft>
              <a:buClr>
                <a:schemeClr val="dk1"/>
              </a:buClr>
              <a:buSzPts val="1575"/>
              <a:buNone/>
              <a:defRPr sz="2000"/>
            </a:lvl2pPr>
            <a:lvl3pPr lvl="2" algn="ctr">
              <a:lnSpc>
                <a:spcPct val="90000"/>
              </a:lnSpc>
              <a:spcBef>
                <a:spcPts val="500"/>
              </a:spcBef>
              <a:spcAft>
                <a:spcPts val="0"/>
              </a:spcAft>
              <a:buClr>
                <a:schemeClr val="dk1"/>
              </a:buClr>
              <a:buSzPts val="1417"/>
              <a:buNone/>
              <a:defRPr sz="1800"/>
            </a:lvl3pPr>
            <a:lvl4pPr lvl="3" algn="ctr">
              <a:lnSpc>
                <a:spcPct val="90000"/>
              </a:lnSpc>
              <a:spcBef>
                <a:spcPts val="500"/>
              </a:spcBef>
              <a:spcAft>
                <a:spcPts val="0"/>
              </a:spcAft>
              <a:buClr>
                <a:schemeClr val="dk1"/>
              </a:buClr>
              <a:buSzPts val="1260"/>
              <a:buNone/>
              <a:defRPr sz="1600"/>
            </a:lvl4pPr>
            <a:lvl5pPr lvl="4" algn="ctr">
              <a:lnSpc>
                <a:spcPct val="90000"/>
              </a:lnSpc>
              <a:spcBef>
                <a:spcPts val="500"/>
              </a:spcBef>
              <a:spcAft>
                <a:spcPts val="0"/>
              </a:spcAft>
              <a:buClr>
                <a:schemeClr val="dk1"/>
              </a:buClr>
              <a:buSzPts val="1260"/>
              <a:buNone/>
              <a:defRPr sz="1600"/>
            </a:lvl5pPr>
            <a:lvl6pPr lvl="5" algn="ctr">
              <a:lnSpc>
                <a:spcPct val="90000"/>
              </a:lnSpc>
              <a:spcBef>
                <a:spcPts val="500"/>
              </a:spcBef>
              <a:spcAft>
                <a:spcPts val="0"/>
              </a:spcAft>
              <a:buClr>
                <a:schemeClr val="dk1"/>
              </a:buClr>
              <a:buSzPts val="1260"/>
              <a:buNone/>
              <a:defRPr sz="1600"/>
            </a:lvl6pPr>
            <a:lvl7pPr lvl="6" algn="ctr">
              <a:lnSpc>
                <a:spcPct val="90000"/>
              </a:lnSpc>
              <a:spcBef>
                <a:spcPts val="500"/>
              </a:spcBef>
              <a:spcAft>
                <a:spcPts val="0"/>
              </a:spcAft>
              <a:buClr>
                <a:schemeClr val="dk1"/>
              </a:buClr>
              <a:buSzPts val="1260"/>
              <a:buNone/>
              <a:defRPr sz="1600"/>
            </a:lvl7pPr>
            <a:lvl8pPr lvl="7" algn="ctr">
              <a:lnSpc>
                <a:spcPct val="90000"/>
              </a:lnSpc>
              <a:spcBef>
                <a:spcPts val="500"/>
              </a:spcBef>
              <a:spcAft>
                <a:spcPts val="0"/>
              </a:spcAft>
              <a:buClr>
                <a:schemeClr val="dk1"/>
              </a:buClr>
              <a:buSzPts val="1260"/>
              <a:buNone/>
              <a:defRPr sz="1600"/>
            </a:lvl8pPr>
            <a:lvl9pPr lvl="8" algn="ctr">
              <a:lnSpc>
                <a:spcPct val="90000"/>
              </a:lnSpc>
              <a:spcBef>
                <a:spcPts val="500"/>
              </a:spcBef>
              <a:spcAft>
                <a:spcPts val="0"/>
              </a:spcAft>
              <a:buClr>
                <a:schemeClr val="dk1"/>
              </a:buClr>
              <a:buSzPts val="1260"/>
              <a:buNone/>
              <a:defRPr sz="1600"/>
            </a:lvl9pPr>
          </a:lstStyle>
          <a:p>
            <a:endParaRPr/>
          </a:p>
        </p:txBody>
      </p:sp>
      <p:sp>
        <p:nvSpPr>
          <p:cNvPr id="14" name="Google Shape;14;p7"/>
          <p:cNvSpPr txBox="1">
            <a:spLocks noGrp="1"/>
          </p:cNvSpPr>
          <p:nvPr>
            <p:ph type="dt" idx="10"/>
          </p:nvPr>
        </p:nvSpPr>
        <p:spPr>
          <a:xfrm>
            <a:off x="471488" y="8475136"/>
            <a:ext cx="1543050" cy="48683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2271713" y="8475136"/>
            <a:ext cx="2314575" cy="48683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4843463" y="8475136"/>
            <a:ext cx="1543050" cy="48683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1772577" y="3622014"/>
            <a:ext cx="7749117"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227798" y="2186120"/>
            <a:ext cx="7749117" cy="43505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471488" y="8475136"/>
            <a:ext cx="1543050" cy="48683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2271713" y="8475136"/>
            <a:ext cx="2314575" cy="48683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4843463" y="8475136"/>
            <a:ext cx="1543050" cy="48683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467917" y="2279653"/>
            <a:ext cx="5915025" cy="38036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724"/>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467917" y="6119287"/>
            <a:ext cx="5915025" cy="20002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90"/>
              <a:buNone/>
              <a:defRPr sz="2400">
                <a:solidFill>
                  <a:schemeClr val="dk1"/>
                </a:solidFill>
              </a:defRPr>
            </a:lvl1pPr>
            <a:lvl2pPr marL="914400" lvl="1" indent="-228600" algn="l">
              <a:lnSpc>
                <a:spcPct val="90000"/>
              </a:lnSpc>
              <a:spcBef>
                <a:spcPts val="500"/>
              </a:spcBef>
              <a:spcAft>
                <a:spcPts val="0"/>
              </a:spcAft>
              <a:buClr>
                <a:srgbClr val="888888"/>
              </a:buClr>
              <a:buSzPts val="1575"/>
              <a:buNone/>
              <a:defRPr sz="2000">
                <a:solidFill>
                  <a:srgbClr val="888888"/>
                </a:solidFill>
              </a:defRPr>
            </a:lvl2pPr>
            <a:lvl3pPr marL="1371600" lvl="2" indent="-228600" algn="l">
              <a:lnSpc>
                <a:spcPct val="90000"/>
              </a:lnSpc>
              <a:spcBef>
                <a:spcPts val="500"/>
              </a:spcBef>
              <a:spcAft>
                <a:spcPts val="0"/>
              </a:spcAft>
              <a:buClr>
                <a:srgbClr val="888888"/>
              </a:buClr>
              <a:buSzPts val="1417"/>
              <a:buNone/>
              <a:defRPr sz="1800">
                <a:solidFill>
                  <a:srgbClr val="888888"/>
                </a:solidFill>
              </a:defRPr>
            </a:lvl3pPr>
            <a:lvl4pPr marL="1828800" lvl="3" indent="-228600" algn="l">
              <a:lnSpc>
                <a:spcPct val="90000"/>
              </a:lnSpc>
              <a:spcBef>
                <a:spcPts val="500"/>
              </a:spcBef>
              <a:spcAft>
                <a:spcPts val="0"/>
              </a:spcAft>
              <a:buClr>
                <a:srgbClr val="888888"/>
              </a:buClr>
              <a:buSzPts val="1260"/>
              <a:buNone/>
              <a:defRPr sz="1600">
                <a:solidFill>
                  <a:srgbClr val="888888"/>
                </a:solidFill>
              </a:defRPr>
            </a:lvl4pPr>
            <a:lvl5pPr marL="2286000" lvl="4" indent="-228600" algn="l">
              <a:lnSpc>
                <a:spcPct val="90000"/>
              </a:lnSpc>
              <a:spcBef>
                <a:spcPts val="500"/>
              </a:spcBef>
              <a:spcAft>
                <a:spcPts val="0"/>
              </a:spcAft>
              <a:buClr>
                <a:srgbClr val="888888"/>
              </a:buClr>
              <a:buSzPts val="1260"/>
              <a:buNone/>
              <a:defRPr sz="1600">
                <a:solidFill>
                  <a:srgbClr val="888888"/>
                </a:solidFill>
              </a:defRPr>
            </a:lvl5pPr>
            <a:lvl6pPr marL="2743200" lvl="5" indent="-228600" algn="l">
              <a:lnSpc>
                <a:spcPct val="90000"/>
              </a:lnSpc>
              <a:spcBef>
                <a:spcPts val="500"/>
              </a:spcBef>
              <a:spcAft>
                <a:spcPts val="0"/>
              </a:spcAft>
              <a:buClr>
                <a:srgbClr val="888888"/>
              </a:buClr>
              <a:buSzPts val="1260"/>
              <a:buNone/>
              <a:defRPr sz="1600">
                <a:solidFill>
                  <a:srgbClr val="888888"/>
                </a:solidFill>
              </a:defRPr>
            </a:lvl6pPr>
            <a:lvl7pPr marL="3200400" lvl="6" indent="-228600" algn="l">
              <a:lnSpc>
                <a:spcPct val="90000"/>
              </a:lnSpc>
              <a:spcBef>
                <a:spcPts val="500"/>
              </a:spcBef>
              <a:spcAft>
                <a:spcPts val="0"/>
              </a:spcAft>
              <a:buClr>
                <a:srgbClr val="888888"/>
              </a:buClr>
              <a:buSzPts val="1260"/>
              <a:buNone/>
              <a:defRPr sz="1600">
                <a:solidFill>
                  <a:srgbClr val="888888"/>
                </a:solidFill>
              </a:defRPr>
            </a:lvl7pPr>
            <a:lvl8pPr marL="3657600" lvl="7" indent="-228600" algn="l">
              <a:lnSpc>
                <a:spcPct val="90000"/>
              </a:lnSpc>
              <a:spcBef>
                <a:spcPts val="500"/>
              </a:spcBef>
              <a:spcAft>
                <a:spcPts val="0"/>
              </a:spcAft>
              <a:buClr>
                <a:srgbClr val="888888"/>
              </a:buClr>
              <a:buSzPts val="1260"/>
              <a:buNone/>
              <a:defRPr sz="1600">
                <a:solidFill>
                  <a:srgbClr val="888888"/>
                </a:solidFill>
              </a:defRPr>
            </a:lvl8pPr>
            <a:lvl9pPr marL="4114800" lvl="8" indent="-228600" algn="l">
              <a:lnSpc>
                <a:spcPct val="90000"/>
              </a:lnSpc>
              <a:spcBef>
                <a:spcPts val="500"/>
              </a:spcBef>
              <a:spcAft>
                <a:spcPts val="0"/>
              </a:spcAft>
              <a:buClr>
                <a:srgbClr val="888888"/>
              </a:buClr>
              <a:buSzPts val="1260"/>
              <a:buNone/>
              <a:defRPr sz="1600">
                <a:solidFill>
                  <a:srgbClr val="888888"/>
                </a:solidFill>
              </a:defRPr>
            </a:lvl9pPr>
          </a:lstStyle>
          <a:p>
            <a:endParaRPr/>
          </a:p>
        </p:txBody>
      </p:sp>
      <p:sp>
        <p:nvSpPr>
          <p:cNvPr id="26" name="Google Shape;26;p9"/>
          <p:cNvSpPr txBox="1">
            <a:spLocks noGrp="1"/>
          </p:cNvSpPr>
          <p:nvPr>
            <p:ph type="dt" idx="10"/>
          </p:nvPr>
        </p:nvSpPr>
        <p:spPr>
          <a:xfrm>
            <a:off x="471488" y="8475136"/>
            <a:ext cx="1543050" cy="48683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2271713" y="8475136"/>
            <a:ext cx="2314575" cy="48683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4843463" y="8475136"/>
            <a:ext cx="1543050" cy="48683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471488" y="486836"/>
            <a:ext cx="5915025" cy="17674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471488" y="2434167"/>
            <a:ext cx="2914650" cy="580178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3471862" y="2434167"/>
            <a:ext cx="2914650" cy="580178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471488" y="8475136"/>
            <a:ext cx="1543050" cy="48683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2271713" y="8475136"/>
            <a:ext cx="2314575" cy="48683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4843463" y="8475136"/>
            <a:ext cx="1543050" cy="48683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472382" y="486836"/>
            <a:ext cx="5915025" cy="17674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472381" y="2241551"/>
            <a:ext cx="2901255" cy="1098549"/>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890"/>
              <a:buNone/>
              <a:defRPr sz="2400" b="1"/>
            </a:lvl1pPr>
            <a:lvl2pPr marL="914400" lvl="1" indent="-228600" algn="l">
              <a:lnSpc>
                <a:spcPct val="90000"/>
              </a:lnSpc>
              <a:spcBef>
                <a:spcPts val="500"/>
              </a:spcBef>
              <a:spcAft>
                <a:spcPts val="0"/>
              </a:spcAft>
              <a:buClr>
                <a:schemeClr val="dk1"/>
              </a:buClr>
              <a:buSzPts val="1575"/>
              <a:buNone/>
              <a:defRPr sz="2000" b="1"/>
            </a:lvl2pPr>
            <a:lvl3pPr marL="1371600" lvl="2" indent="-228600" algn="l">
              <a:lnSpc>
                <a:spcPct val="90000"/>
              </a:lnSpc>
              <a:spcBef>
                <a:spcPts val="500"/>
              </a:spcBef>
              <a:spcAft>
                <a:spcPts val="0"/>
              </a:spcAft>
              <a:buClr>
                <a:schemeClr val="dk1"/>
              </a:buClr>
              <a:buSzPts val="1417"/>
              <a:buNone/>
              <a:defRPr sz="1800" b="1"/>
            </a:lvl3pPr>
            <a:lvl4pPr marL="1828800" lvl="3" indent="-228600" algn="l">
              <a:lnSpc>
                <a:spcPct val="90000"/>
              </a:lnSpc>
              <a:spcBef>
                <a:spcPts val="500"/>
              </a:spcBef>
              <a:spcAft>
                <a:spcPts val="0"/>
              </a:spcAft>
              <a:buClr>
                <a:schemeClr val="dk1"/>
              </a:buClr>
              <a:buSzPts val="1260"/>
              <a:buNone/>
              <a:defRPr sz="1600" b="1"/>
            </a:lvl4pPr>
            <a:lvl5pPr marL="2286000" lvl="4" indent="-228600" algn="l">
              <a:lnSpc>
                <a:spcPct val="90000"/>
              </a:lnSpc>
              <a:spcBef>
                <a:spcPts val="500"/>
              </a:spcBef>
              <a:spcAft>
                <a:spcPts val="0"/>
              </a:spcAft>
              <a:buClr>
                <a:schemeClr val="dk1"/>
              </a:buClr>
              <a:buSzPts val="1260"/>
              <a:buNone/>
              <a:defRPr sz="1600" b="1"/>
            </a:lvl5pPr>
            <a:lvl6pPr marL="2743200" lvl="5" indent="-228600" algn="l">
              <a:lnSpc>
                <a:spcPct val="90000"/>
              </a:lnSpc>
              <a:spcBef>
                <a:spcPts val="500"/>
              </a:spcBef>
              <a:spcAft>
                <a:spcPts val="0"/>
              </a:spcAft>
              <a:buClr>
                <a:schemeClr val="dk1"/>
              </a:buClr>
              <a:buSzPts val="1260"/>
              <a:buNone/>
              <a:defRPr sz="1600" b="1"/>
            </a:lvl6pPr>
            <a:lvl7pPr marL="3200400" lvl="6" indent="-228600" algn="l">
              <a:lnSpc>
                <a:spcPct val="90000"/>
              </a:lnSpc>
              <a:spcBef>
                <a:spcPts val="500"/>
              </a:spcBef>
              <a:spcAft>
                <a:spcPts val="0"/>
              </a:spcAft>
              <a:buClr>
                <a:schemeClr val="dk1"/>
              </a:buClr>
              <a:buSzPts val="1260"/>
              <a:buNone/>
              <a:defRPr sz="1600" b="1"/>
            </a:lvl7pPr>
            <a:lvl8pPr marL="3657600" lvl="7" indent="-228600" algn="l">
              <a:lnSpc>
                <a:spcPct val="90000"/>
              </a:lnSpc>
              <a:spcBef>
                <a:spcPts val="500"/>
              </a:spcBef>
              <a:spcAft>
                <a:spcPts val="0"/>
              </a:spcAft>
              <a:buClr>
                <a:schemeClr val="dk1"/>
              </a:buClr>
              <a:buSzPts val="1260"/>
              <a:buNone/>
              <a:defRPr sz="1600" b="1"/>
            </a:lvl8pPr>
            <a:lvl9pPr marL="4114800" lvl="8" indent="-228600" algn="l">
              <a:lnSpc>
                <a:spcPct val="90000"/>
              </a:lnSpc>
              <a:spcBef>
                <a:spcPts val="500"/>
              </a:spcBef>
              <a:spcAft>
                <a:spcPts val="0"/>
              </a:spcAft>
              <a:buClr>
                <a:schemeClr val="dk1"/>
              </a:buClr>
              <a:buSzPts val="1260"/>
              <a:buNone/>
              <a:defRPr sz="1600" b="1"/>
            </a:lvl9pPr>
          </a:lstStyle>
          <a:p>
            <a:endParaRPr/>
          </a:p>
        </p:txBody>
      </p:sp>
      <p:sp>
        <p:nvSpPr>
          <p:cNvPr id="39" name="Google Shape;39;p11"/>
          <p:cNvSpPr txBox="1">
            <a:spLocks noGrp="1"/>
          </p:cNvSpPr>
          <p:nvPr>
            <p:ph type="body" idx="2"/>
          </p:nvPr>
        </p:nvSpPr>
        <p:spPr>
          <a:xfrm>
            <a:off x="472381" y="3340101"/>
            <a:ext cx="2901255" cy="491278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3471862" y="2241551"/>
            <a:ext cx="2915544" cy="1098549"/>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890"/>
              <a:buNone/>
              <a:defRPr sz="2400" b="1"/>
            </a:lvl1pPr>
            <a:lvl2pPr marL="914400" lvl="1" indent="-228600" algn="l">
              <a:lnSpc>
                <a:spcPct val="90000"/>
              </a:lnSpc>
              <a:spcBef>
                <a:spcPts val="500"/>
              </a:spcBef>
              <a:spcAft>
                <a:spcPts val="0"/>
              </a:spcAft>
              <a:buClr>
                <a:schemeClr val="dk1"/>
              </a:buClr>
              <a:buSzPts val="1575"/>
              <a:buNone/>
              <a:defRPr sz="2000" b="1"/>
            </a:lvl2pPr>
            <a:lvl3pPr marL="1371600" lvl="2" indent="-228600" algn="l">
              <a:lnSpc>
                <a:spcPct val="90000"/>
              </a:lnSpc>
              <a:spcBef>
                <a:spcPts val="500"/>
              </a:spcBef>
              <a:spcAft>
                <a:spcPts val="0"/>
              </a:spcAft>
              <a:buClr>
                <a:schemeClr val="dk1"/>
              </a:buClr>
              <a:buSzPts val="1417"/>
              <a:buNone/>
              <a:defRPr sz="1800" b="1"/>
            </a:lvl3pPr>
            <a:lvl4pPr marL="1828800" lvl="3" indent="-228600" algn="l">
              <a:lnSpc>
                <a:spcPct val="90000"/>
              </a:lnSpc>
              <a:spcBef>
                <a:spcPts val="500"/>
              </a:spcBef>
              <a:spcAft>
                <a:spcPts val="0"/>
              </a:spcAft>
              <a:buClr>
                <a:schemeClr val="dk1"/>
              </a:buClr>
              <a:buSzPts val="1260"/>
              <a:buNone/>
              <a:defRPr sz="1600" b="1"/>
            </a:lvl4pPr>
            <a:lvl5pPr marL="2286000" lvl="4" indent="-228600" algn="l">
              <a:lnSpc>
                <a:spcPct val="90000"/>
              </a:lnSpc>
              <a:spcBef>
                <a:spcPts val="500"/>
              </a:spcBef>
              <a:spcAft>
                <a:spcPts val="0"/>
              </a:spcAft>
              <a:buClr>
                <a:schemeClr val="dk1"/>
              </a:buClr>
              <a:buSzPts val="1260"/>
              <a:buNone/>
              <a:defRPr sz="1600" b="1"/>
            </a:lvl5pPr>
            <a:lvl6pPr marL="2743200" lvl="5" indent="-228600" algn="l">
              <a:lnSpc>
                <a:spcPct val="90000"/>
              </a:lnSpc>
              <a:spcBef>
                <a:spcPts val="500"/>
              </a:spcBef>
              <a:spcAft>
                <a:spcPts val="0"/>
              </a:spcAft>
              <a:buClr>
                <a:schemeClr val="dk1"/>
              </a:buClr>
              <a:buSzPts val="1260"/>
              <a:buNone/>
              <a:defRPr sz="1600" b="1"/>
            </a:lvl6pPr>
            <a:lvl7pPr marL="3200400" lvl="6" indent="-228600" algn="l">
              <a:lnSpc>
                <a:spcPct val="90000"/>
              </a:lnSpc>
              <a:spcBef>
                <a:spcPts val="500"/>
              </a:spcBef>
              <a:spcAft>
                <a:spcPts val="0"/>
              </a:spcAft>
              <a:buClr>
                <a:schemeClr val="dk1"/>
              </a:buClr>
              <a:buSzPts val="1260"/>
              <a:buNone/>
              <a:defRPr sz="1600" b="1"/>
            </a:lvl7pPr>
            <a:lvl8pPr marL="3657600" lvl="7" indent="-228600" algn="l">
              <a:lnSpc>
                <a:spcPct val="90000"/>
              </a:lnSpc>
              <a:spcBef>
                <a:spcPts val="500"/>
              </a:spcBef>
              <a:spcAft>
                <a:spcPts val="0"/>
              </a:spcAft>
              <a:buClr>
                <a:schemeClr val="dk1"/>
              </a:buClr>
              <a:buSzPts val="1260"/>
              <a:buNone/>
              <a:defRPr sz="1600" b="1"/>
            </a:lvl8pPr>
            <a:lvl9pPr marL="4114800" lvl="8" indent="-228600" algn="l">
              <a:lnSpc>
                <a:spcPct val="90000"/>
              </a:lnSpc>
              <a:spcBef>
                <a:spcPts val="500"/>
              </a:spcBef>
              <a:spcAft>
                <a:spcPts val="0"/>
              </a:spcAft>
              <a:buClr>
                <a:schemeClr val="dk1"/>
              </a:buClr>
              <a:buSzPts val="1260"/>
              <a:buNone/>
              <a:defRPr sz="1600" b="1"/>
            </a:lvl9pPr>
          </a:lstStyle>
          <a:p>
            <a:endParaRPr/>
          </a:p>
        </p:txBody>
      </p:sp>
      <p:sp>
        <p:nvSpPr>
          <p:cNvPr id="41" name="Google Shape;41;p11"/>
          <p:cNvSpPr txBox="1">
            <a:spLocks noGrp="1"/>
          </p:cNvSpPr>
          <p:nvPr>
            <p:ph type="body" idx="4"/>
          </p:nvPr>
        </p:nvSpPr>
        <p:spPr>
          <a:xfrm>
            <a:off x="3471862" y="3340101"/>
            <a:ext cx="2915544" cy="491278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471488" y="8475136"/>
            <a:ext cx="1543050" cy="48683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2271713" y="8475136"/>
            <a:ext cx="2314575" cy="48683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4843463" y="8475136"/>
            <a:ext cx="1543050" cy="48683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471488" y="486836"/>
            <a:ext cx="5915025" cy="17674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471488" y="8475136"/>
            <a:ext cx="1543050" cy="48683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2271713" y="8475136"/>
            <a:ext cx="2314575" cy="48683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4843463" y="8475136"/>
            <a:ext cx="1543050" cy="48683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471488" y="8475136"/>
            <a:ext cx="1543050" cy="48683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2271713" y="8475136"/>
            <a:ext cx="2314575" cy="48683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4843463" y="8475136"/>
            <a:ext cx="1543050" cy="48683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472380" y="609600"/>
            <a:ext cx="2211884" cy="2133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519"/>
              <a:buFont typeface="Calibri"/>
              <a:buNone/>
              <a:defRPr sz="31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2915544" y="1316570"/>
            <a:ext cx="3471862" cy="6498166"/>
          </a:xfrm>
          <a:prstGeom prst="rect">
            <a:avLst/>
          </a:prstGeom>
          <a:noFill/>
          <a:ln>
            <a:noFill/>
          </a:ln>
        </p:spPr>
        <p:txBody>
          <a:bodyPr spcFirstLastPara="1" wrap="square" lIns="91425" tIns="45700" rIns="91425" bIns="45700" anchor="t" anchorCtr="0">
            <a:normAutofit/>
          </a:bodyPr>
          <a:lstStyle>
            <a:lvl1pPr marL="457200" lvl="0" indent="-388556" algn="l">
              <a:lnSpc>
                <a:spcPct val="90000"/>
              </a:lnSpc>
              <a:spcBef>
                <a:spcPts val="1000"/>
              </a:spcBef>
              <a:spcAft>
                <a:spcPts val="0"/>
              </a:spcAft>
              <a:buClr>
                <a:schemeClr val="dk1"/>
              </a:buClr>
              <a:buSzPts val="2519"/>
              <a:buChar char="•"/>
              <a:defRPr sz="3199"/>
            </a:lvl1pPr>
            <a:lvl2pPr marL="914400" lvl="1" indent="-368554" algn="l">
              <a:lnSpc>
                <a:spcPct val="90000"/>
              </a:lnSpc>
              <a:spcBef>
                <a:spcPts val="500"/>
              </a:spcBef>
              <a:spcAft>
                <a:spcPts val="0"/>
              </a:spcAft>
              <a:buClr>
                <a:schemeClr val="dk1"/>
              </a:buClr>
              <a:buSzPts val="2204"/>
              <a:buChar char="•"/>
              <a:defRPr sz="2799"/>
            </a:lvl2pPr>
            <a:lvl3pPr marL="1371600" lvl="2" indent="-348614" algn="l">
              <a:lnSpc>
                <a:spcPct val="90000"/>
              </a:lnSpc>
              <a:spcBef>
                <a:spcPts val="500"/>
              </a:spcBef>
              <a:spcAft>
                <a:spcPts val="0"/>
              </a:spcAft>
              <a:buClr>
                <a:schemeClr val="dk1"/>
              </a:buClr>
              <a:buSzPts val="1890"/>
              <a:buChar char="•"/>
              <a:defRPr sz="2400"/>
            </a:lvl3pPr>
            <a:lvl4pPr marL="1828800" lvl="3" indent="-328612" algn="l">
              <a:lnSpc>
                <a:spcPct val="90000"/>
              </a:lnSpc>
              <a:spcBef>
                <a:spcPts val="500"/>
              </a:spcBef>
              <a:spcAft>
                <a:spcPts val="0"/>
              </a:spcAft>
              <a:buClr>
                <a:schemeClr val="dk1"/>
              </a:buClr>
              <a:buSzPts val="1575"/>
              <a:buChar char="•"/>
              <a:defRPr sz="2000"/>
            </a:lvl4pPr>
            <a:lvl5pPr marL="2286000" lvl="4" indent="-328612" algn="l">
              <a:lnSpc>
                <a:spcPct val="90000"/>
              </a:lnSpc>
              <a:spcBef>
                <a:spcPts val="500"/>
              </a:spcBef>
              <a:spcAft>
                <a:spcPts val="0"/>
              </a:spcAft>
              <a:buClr>
                <a:schemeClr val="dk1"/>
              </a:buClr>
              <a:buSzPts val="1575"/>
              <a:buChar char="•"/>
              <a:defRPr sz="2000"/>
            </a:lvl5pPr>
            <a:lvl6pPr marL="2743200" lvl="5" indent="-328612" algn="l">
              <a:lnSpc>
                <a:spcPct val="90000"/>
              </a:lnSpc>
              <a:spcBef>
                <a:spcPts val="500"/>
              </a:spcBef>
              <a:spcAft>
                <a:spcPts val="0"/>
              </a:spcAft>
              <a:buClr>
                <a:schemeClr val="dk1"/>
              </a:buClr>
              <a:buSzPts val="1575"/>
              <a:buChar char="•"/>
              <a:defRPr sz="2000"/>
            </a:lvl6pPr>
            <a:lvl7pPr marL="3200400" lvl="6" indent="-328612" algn="l">
              <a:lnSpc>
                <a:spcPct val="90000"/>
              </a:lnSpc>
              <a:spcBef>
                <a:spcPts val="500"/>
              </a:spcBef>
              <a:spcAft>
                <a:spcPts val="0"/>
              </a:spcAft>
              <a:buClr>
                <a:schemeClr val="dk1"/>
              </a:buClr>
              <a:buSzPts val="1575"/>
              <a:buChar char="•"/>
              <a:defRPr sz="2000"/>
            </a:lvl7pPr>
            <a:lvl8pPr marL="3657600" lvl="7" indent="-328612" algn="l">
              <a:lnSpc>
                <a:spcPct val="90000"/>
              </a:lnSpc>
              <a:spcBef>
                <a:spcPts val="500"/>
              </a:spcBef>
              <a:spcAft>
                <a:spcPts val="0"/>
              </a:spcAft>
              <a:buClr>
                <a:schemeClr val="dk1"/>
              </a:buClr>
              <a:buSzPts val="1575"/>
              <a:buChar char="•"/>
              <a:defRPr sz="2000"/>
            </a:lvl8pPr>
            <a:lvl9pPr marL="4114800" lvl="8" indent="-328612" algn="l">
              <a:lnSpc>
                <a:spcPct val="90000"/>
              </a:lnSpc>
              <a:spcBef>
                <a:spcPts val="500"/>
              </a:spcBef>
              <a:spcAft>
                <a:spcPts val="0"/>
              </a:spcAft>
              <a:buClr>
                <a:schemeClr val="dk1"/>
              </a:buClr>
              <a:buSzPts val="1575"/>
              <a:buChar char="•"/>
              <a:defRPr sz="2000"/>
            </a:lvl9pPr>
          </a:lstStyle>
          <a:p>
            <a:endParaRPr/>
          </a:p>
        </p:txBody>
      </p:sp>
      <p:sp>
        <p:nvSpPr>
          <p:cNvPr id="57" name="Google Shape;57;p14"/>
          <p:cNvSpPr txBox="1">
            <a:spLocks noGrp="1"/>
          </p:cNvSpPr>
          <p:nvPr>
            <p:ph type="body" idx="2"/>
          </p:nvPr>
        </p:nvSpPr>
        <p:spPr>
          <a:xfrm>
            <a:off x="472380" y="2743201"/>
            <a:ext cx="2211884" cy="508211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60"/>
              <a:buNone/>
              <a:defRPr sz="1600"/>
            </a:lvl1pPr>
            <a:lvl2pPr marL="914400" lvl="1" indent="-228600" algn="l">
              <a:lnSpc>
                <a:spcPct val="90000"/>
              </a:lnSpc>
              <a:spcBef>
                <a:spcPts val="500"/>
              </a:spcBef>
              <a:spcAft>
                <a:spcPts val="0"/>
              </a:spcAft>
              <a:buClr>
                <a:schemeClr val="dk1"/>
              </a:buClr>
              <a:buSzPts val="1102"/>
              <a:buNone/>
              <a:defRPr sz="1400"/>
            </a:lvl2pPr>
            <a:lvl3pPr marL="1371600" lvl="2" indent="-228600" algn="l">
              <a:lnSpc>
                <a:spcPct val="90000"/>
              </a:lnSpc>
              <a:spcBef>
                <a:spcPts val="500"/>
              </a:spcBef>
              <a:spcAft>
                <a:spcPts val="0"/>
              </a:spcAft>
              <a:buClr>
                <a:schemeClr val="dk1"/>
              </a:buClr>
              <a:buSzPts val="945"/>
              <a:buNone/>
              <a:defRPr sz="1200"/>
            </a:lvl3pPr>
            <a:lvl4pPr marL="1828800" lvl="3" indent="-228600" algn="l">
              <a:lnSpc>
                <a:spcPct val="90000"/>
              </a:lnSpc>
              <a:spcBef>
                <a:spcPts val="500"/>
              </a:spcBef>
              <a:spcAft>
                <a:spcPts val="0"/>
              </a:spcAft>
              <a:buClr>
                <a:schemeClr val="dk1"/>
              </a:buClr>
              <a:buSzPts val="787"/>
              <a:buNone/>
              <a:defRPr sz="1000"/>
            </a:lvl4pPr>
            <a:lvl5pPr marL="2286000" lvl="4" indent="-228600" algn="l">
              <a:lnSpc>
                <a:spcPct val="90000"/>
              </a:lnSpc>
              <a:spcBef>
                <a:spcPts val="500"/>
              </a:spcBef>
              <a:spcAft>
                <a:spcPts val="0"/>
              </a:spcAft>
              <a:buClr>
                <a:schemeClr val="dk1"/>
              </a:buClr>
              <a:buSzPts val="787"/>
              <a:buNone/>
              <a:defRPr sz="1000"/>
            </a:lvl5pPr>
            <a:lvl6pPr marL="2743200" lvl="5" indent="-228600" algn="l">
              <a:lnSpc>
                <a:spcPct val="90000"/>
              </a:lnSpc>
              <a:spcBef>
                <a:spcPts val="500"/>
              </a:spcBef>
              <a:spcAft>
                <a:spcPts val="0"/>
              </a:spcAft>
              <a:buClr>
                <a:schemeClr val="dk1"/>
              </a:buClr>
              <a:buSzPts val="787"/>
              <a:buNone/>
              <a:defRPr sz="1000"/>
            </a:lvl6pPr>
            <a:lvl7pPr marL="3200400" lvl="6" indent="-228600" algn="l">
              <a:lnSpc>
                <a:spcPct val="90000"/>
              </a:lnSpc>
              <a:spcBef>
                <a:spcPts val="500"/>
              </a:spcBef>
              <a:spcAft>
                <a:spcPts val="0"/>
              </a:spcAft>
              <a:buClr>
                <a:schemeClr val="dk1"/>
              </a:buClr>
              <a:buSzPts val="787"/>
              <a:buNone/>
              <a:defRPr sz="1000"/>
            </a:lvl7pPr>
            <a:lvl8pPr marL="3657600" lvl="7" indent="-228600" algn="l">
              <a:lnSpc>
                <a:spcPct val="90000"/>
              </a:lnSpc>
              <a:spcBef>
                <a:spcPts val="500"/>
              </a:spcBef>
              <a:spcAft>
                <a:spcPts val="0"/>
              </a:spcAft>
              <a:buClr>
                <a:schemeClr val="dk1"/>
              </a:buClr>
              <a:buSzPts val="787"/>
              <a:buNone/>
              <a:defRPr sz="1000"/>
            </a:lvl8pPr>
            <a:lvl9pPr marL="4114800" lvl="8" indent="-228600" algn="l">
              <a:lnSpc>
                <a:spcPct val="90000"/>
              </a:lnSpc>
              <a:spcBef>
                <a:spcPts val="500"/>
              </a:spcBef>
              <a:spcAft>
                <a:spcPts val="0"/>
              </a:spcAft>
              <a:buClr>
                <a:schemeClr val="dk1"/>
              </a:buClr>
              <a:buSzPts val="787"/>
              <a:buNone/>
              <a:defRPr sz="1000"/>
            </a:lvl9pPr>
          </a:lstStyle>
          <a:p>
            <a:endParaRPr/>
          </a:p>
        </p:txBody>
      </p:sp>
      <p:sp>
        <p:nvSpPr>
          <p:cNvPr id="58" name="Google Shape;58;p14"/>
          <p:cNvSpPr txBox="1">
            <a:spLocks noGrp="1"/>
          </p:cNvSpPr>
          <p:nvPr>
            <p:ph type="dt" idx="10"/>
          </p:nvPr>
        </p:nvSpPr>
        <p:spPr>
          <a:xfrm>
            <a:off x="471488" y="8475136"/>
            <a:ext cx="1543050" cy="48683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2271713" y="8475136"/>
            <a:ext cx="2314575" cy="48683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4843463" y="8475136"/>
            <a:ext cx="1543050" cy="48683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472380" y="609600"/>
            <a:ext cx="2211884" cy="2133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519"/>
              <a:buFont typeface="Calibri"/>
              <a:buNone/>
              <a:defRPr sz="31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a:spLocks noGrp="1"/>
          </p:cNvSpPr>
          <p:nvPr>
            <p:ph type="pic" idx="2"/>
          </p:nvPr>
        </p:nvSpPr>
        <p:spPr>
          <a:xfrm>
            <a:off x="2915544" y="1316570"/>
            <a:ext cx="3471862" cy="649816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519"/>
              <a:buFont typeface="Arial"/>
              <a:buNone/>
              <a:defRPr sz="3199"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204"/>
              <a:buFont typeface="Arial"/>
              <a:buNone/>
              <a:defRPr sz="2799"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189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575"/>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575"/>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575"/>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575"/>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575"/>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575"/>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5"/>
          <p:cNvSpPr txBox="1">
            <a:spLocks noGrp="1"/>
          </p:cNvSpPr>
          <p:nvPr>
            <p:ph type="body" idx="1"/>
          </p:nvPr>
        </p:nvSpPr>
        <p:spPr>
          <a:xfrm>
            <a:off x="472380" y="2743201"/>
            <a:ext cx="2211884" cy="508211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60"/>
              <a:buNone/>
              <a:defRPr sz="1600"/>
            </a:lvl1pPr>
            <a:lvl2pPr marL="914400" lvl="1" indent="-228600" algn="l">
              <a:lnSpc>
                <a:spcPct val="90000"/>
              </a:lnSpc>
              <a:spcBef>
                <a:spcPts val="500"/>
              </a:spcBef>
              <a:spcAft>
                <a:spcPts val="0"/>
              </a:spcAft>
              <a:buClr>
                <a:schemeClr val="dk1"/>
              </a:buClr>
              <a:buSzPts val="1102"/>
              <a:buNone/>
              <a:defRPr sz="1400"/>
            </a:lvl2pPr>
            <a:lvl3pPr marL="1371600" lvl="2" indent="-228600" algn="l">
              <a:lnSpc>
                <a:spcPct val="90000"/>
              </a:lnSpc>
              <a:spcBef>
                <a:spcPts val="500"/>
              </a:spcBef>
              <a:spcAft>
                <a:spcPts val="0"/>
              </a:spcAft>
              <a:buClr>
                <a:schemeClr val="dk1"/>
              </a:buClr>
              <a:buSzPts val="945"/>
              <a:buNone/>
              <a:defRPr sz="1200"/>
            </a:lvl3pPr>
            <a:lvl4pPr marL="1828800" lvl="3" indent="-228600" algn="l">
              <a:lnSpc>
                <a:spcPct val="90000"/>
              </a:lnSpc>
              <a:spcBef>
                <a:spcPts val="500"/>
              </a:spcBef>
              <a:spcAft>
                <a:spcPts val="0"/>
              </a:spcAft>
              <a:buClr>
                <a:schemeClr val="dk1"/>
              </a:buClr>
              <a:buSzPts val="787"/>
              <a:buNone/>
              <a:defRPr sz="1000"/>
            </a:lvl4pPr>
            <a:lvl5pPr marL="2286000" lvl="4" indent="-228600" algn="l">
              <a:lnSpc>
                <a:spcPct val="90000"/>
              </a:lnSpc>
              <a:spcBef>
                <a:spcPts val="500"/>
              </a:spcBef>
              <a:spcAft>
                <a:spcPts val="0"/>
              </a:spcAft>
              <a:buClr>
                <a:schemeClr val="dk1"/>
              </a:buClr>
              <a:buSzPts val="787"/>
              <a:buNone/>
              <a:defRPr sz="1000"/>
            </a:lvl5pPr>
            <a:lvl6pPr marL="2743200" lvl="5" indent="-228600" algn="l">
              <a:lnSpc>
                <a:spcPct val="90000"/>
              </a:lnSpc>
              <a:spcBef>
                <a:spcPts val="500"/>
              </a:spcBef>
              <a:spcAft>
                <a:spcPts val="0"/>
              </a:spcAft>
              <a:buClr>
                <a:schemeClr val="dk1"/>
              </a:buClr>
              <a:buSzPts val="787"/>
              <a:buNone/>
              <a:defRPr sz="1000"/>
            </a:lvl6pPr>
            <a:lvl7pPr marL="3200400" lvl="6" indent="-228600" algn="l">
              <a:lnSpc>
                <a:spcPct val="90000"/>
              </a:lnSpc>
              <a:spcBef>
                <a:spcPts val="500"/>
              </a:spcBef>
              <a:spcAft>
                <a:spcPts val="0"/>
              </a:spcAft>
              <a:buClr>
                <a:schemeClr val="dk1"/>
              </a:buClr>
              <a:buSzPts val="787"/>
              <a:buNone/>
              <a:defRPr sz="1000"/>
            </a:lvl7pPr>
            <a:lvl8pPr marL="3657600" lvl="7" indent="-228600" algn="l">
              <a:lnSpc>
                <a:spcPct val="90000"/>
              </a:lnSpc>
              <a:spcBef>
                <a:spcPts val="500"/>
              </a:spcBef>
              <a:spcAft>
                <a:spcPts val="0"/>
              </a:spcAft>
              <a:buClr>
                <a:schemeClr val="dk1"/>
              </a:buClr>
              <a:buSzPts val="787"/>
              <a:buNone/>
              <a:defRPr sz="1000"/>
            </a:lvl8pPr>
            <a:lvl9pPr marL="4114800" lvl="8" indent="-228600" algn="l">
              <a:lnSpc>
                <a:spcPct val="90000"/>
              </a:lnSpc>
              <a:spcBef>
                <a:spcPts val="500"/>
              </a:spcBef>
              <a:spcAft>
                <a:spcPts val="0"/>
              </a:spcAft>
              <a:buClr>
                <a:schemeClr val="dk1"/>
              </a:buClr>
              <a:buSzPts val="787"/>
              <a:buNone/>
              <a:defRPr sz="1000"/>
            </a:lvl9pPr>
          </a:lstStyle>
          <a:p>
            <a:endParaRPr/>
          </a:p>
        </p:txBody>
      </p:sp>
      <p:sp>
        <p:nvSpPr>
          <p:cNvPr id="65" name="Google Shape;65;p15"/>
          <p:cNvSpPr txBox="1">
            <a:spLocks noGrp="1"/>
          </p:cNvSpPr>
          <p:nvPr>
            <p:ph type="dt" idx="10"/>
          </p:nvPr>
        </p:nvSpPr>
        <p:spPr>
          <a:xfrm>
            <a:off x="471488" y="8475136"/>
            <a:ext cx="1543050" cy="48683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2271713" y="8475136"/>
            <a:ext cx="2314575" cy="48683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4843463" y="8475136"/>
            <a:ext cx="1543050" cy="48683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71488" y="486836"/>
            <a:ext cx="5915025" cy="17674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528108" y="2377548"/>
            <a:ext cx="5801784" cy="59150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471488" y="8475136"/>
            <a:ext cx="1543050" cy="48683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2271713" y="8475136"/>
            <a:ext cx="2314575" cy="48683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4843463" y="8475136"/>
            <a:ext cx="1543050" cy="48683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471488" y="486836"/>
            <a:ext cx="5915025" cy="176741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464"/>
              <a:buFont typeface="Calibri"/>
              <a:buNone/>
              <a:defRPr sz="3464"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6"/>
          <p:cNvSpPr txBox="1">
            <a:spLocks noGrp="1"/>
          </p:cNvSpPr>
          <p:nvPr>
            <p:ph type="body" idx="1"/>
          </p:nvPr>
        </p:nvSpPr>
        <p:spPr>
          <a:xfrm>
            <a:off x="471488" y="2434167"/>
            <a:ext cx="5915025" cy="5801784"/>
          </a:xfrm>
          <a:prstGeom prst="rect">
            <a:avLst/>
          </a:prstGeom>
          <a:noFill/>
          <a:ln>
            <a:noFill/>
          </a:ln>
        </p:spPr>
        <p:txBody>
          <a:bodyPr spcFirstLastPara="1" wrap="square" lIns="91425" tIns="45700" rIns="91425" bIns="45700" anchor="t" anchorCtr="0">
            <a:normAutofit/>
          </a:bodyPr>
          <a:lstStyle>
            <a:lvl1pPr marL="457200" marR="0" lvl="0" indent="-368554" algn="l" rtl="0">
              <a:lnSpc>
                <a:spcPct val="90000"/>
              </a:lnSpc>
              <a:spcBef>
                <a:spcPts val="787"/>
              </a:spcBef>
              <a:spcAft>
                <a:spcPts val="0"/>
              </a:spcAft>
              <a:buClr>
                <a:schemeClr val="dk1"/>
              </a:buClr>
              <a:buSzPts val="2204"/>
              <a:buFont typeface="Arial"/>
              <a:buChar char="•"/>
              <a:defRPr sz="2204" b="0" i="0" u="none" strike="noStrike" cap="none">
                <a:solidFill>
                  <a:schemeClr val="dk1"/>
                </a:solidFill>
                <a:latin typeface="Calibri"/>
                <a:ea typeface="Calibri"/>
                <a:cs typeface="Calibri"/>
                <a:sym typeface="Calibri"/>
              </a:defRPr>
            </a:lvl1pPr>
            <a:lvl2pPr marL="914400" marR="0" lvl="1" indent="-348615" algn="l" rtl="0">
              <a:lnSpc>
                <a:spcPct val="90000"/>
              </a:lnSpc>
              <a:spcBef>
                <a:spcPts val="394"/>
              </a:spcBef>
              <a:spcAft>
                <a:spcPts val="0"/>
              </a:spcAft>
              <a:buClr>
                <a:schemeClr val="dk1"/>
              </a:buClr>
              <a:buSzPts val="1890"/>
              <a:buFont typeface="Arial"/>
              <a:buChar char="•"/>
              <a:defRPr sz="1890" b="0" i="0" u="none" strike="noStrike" cap="none">
                <a:solidFill>
                  <a:schemeClr val="dk1"/>
                </a:solidFill>
                <a:latin typeface="Calibri"/>
                <a:ea typeface="Calibri"/>
                <a:cs typeface="Calibri"/>
                <a:sym typeface="Calibri"/>
              </a:defRPr>
            </a:lvl2pPr>
            <a:lvl3pPr marL="1371600" marR="0" lvl="2" indent="-328612" algn="l" rtl="0">
              <a:lnSpc>
                <a:spcPct val="90000"/>
              </a:lnSpc>
              <a:spcBef>
                <a:spcPts val="394"/>
              </a:spcBef>
              <a:spcAft>
                <a:spcPts val="0"/>
              </a:spcAft>
              <a:buClr>
                <a:schemeClr val="dk1"/>
              </a:buClr>
              <a:buSzPts val="1575"/>
              <a:buFont typeface="Arial"/>
              <a:buChar char="•"/>
              <a:defRPr sz="1575" b="0" i="0" u="none" strike="noStrike" cap="none">
                <a:solidFill>
                  <a:schemeClr val="dk1"/>
                </a:solidFill>
                <a:latin typeface="Calibri"/>
                <a:ea typeface="Calibri"/>
                <a:cs typeface="Calibri"/>
                <a:sym typeface="Calibri"/>
              </a:defRPr>
            </a:lvl3pPr>
            <a:lvl4pPr marL="1828800" marR="0" lvl="3" indent="-318579" algn="l" rtl="0">
              <a:lnSpc>
                <a:spcPct val="90000"/>
              </a:lnSpc>
              <a:spcBef>
                <a:spcPts val="394"/>
              </a:spcBef>
              <a:spcAft>
                <a:spcPts val="0"/>
              </a:spcAft>
              <a:buClr>
                <a:schemeClr val="dk1"/>
              </a:buClr>
              <a:buSzPts val="1417"/>
              <a:buFont typeface="Arial"/>
              <a:buChar char="•"/>
              <a:defRPr sz="1417" b="0" i="0" u="none" strike="noStrike" cap="none">
                <a:solidFill>
                  <a:schemeClr val="dk1"/>
                </a:solidFill>
                <a:latin typeface="Calibri"/>
                <a:ea typeface="Calibri"/>
                <a:cs typeface="Calibri"/>
                <a:sym typeface="Calibri"/>
              </a:defRPr>
            </a:lvl4pPr>
            <a:lvl5pPr marL="2286000" marR="0" lvl="4" indent="-318579" algn="l" rtl="0">
              <a:lnSpc>
                <a:spcPct val="90000"/>
              </a:lnSpc>
              <a:spcBef>
                <a:spcPts val="394"/>
              </a:spcBef>
              <a:spcAft>
                <a:spcPts val="0"/>
              </a:spcAft>
              <a:buClr>
                <a:schemeClr val="dk1"/>
              </a:buClr>
              <a:buSzPts val="1417"/>
              <a:buFont typeface="Arial"/>
              <a:buChar char="•"/>
              <a:defRPr sz="1417" b="0" i="0" u="none" strike="noStrike" cap="none">
                <a:solidFill>
                  <a:schemeClr val="dk1"/>
                </a:solidFill>
                <a:latin typeface="Calibri"/>
                <a:ea typeface="Calibri"/>
                <a:cs typeface="Calibri"/>
                <a:sym typeface="Calibri"/>
              </a:defRPr>
            </a:lvl5pPr>
            <a:lvl6pPr marL="2743200" marR="0" lvl="5" indent="-318579" algn="l" rtl="0">
              <a:lnSpc>
                <a:spcPct val="90000"/>
              </a:lnSpc>
              <a:spcBef>
                <a:spcPts val="394"/>
              </a:spcBef>
              <a:spcAft>
                <a:spcPts val="0"/>
              </a:spcAft>
              <a:buClr>
                <a:schemeClr val="dk1"/>
              </a:buClr>
              <a:buSzPts val="1417"/>
              <a:buFont typeface="Arial"/>
              <a:buChar char="•"/>
              <a:defRPr sz="1417" b="0" i="0" u="none" strike="noStrike" cap="none">
                <a:solidFill>
                  <a:schemeClr val="dk1"/>
                </a:solidFill>
                <a:latin typeface="Calibri"/>
                <a:ea typeface="Calibri"/>
                <a:cs typeface="Calibri"/>
                <a:sym typeface="Calibri"/>
              </a:defRPr>
            </a:lvl6pPr>
            <a:lvl7pPr marL="3200400" marR="0" lvl="6" indent="-318579" algn="l" rtl="0">
              <a:lnSpc>
                <a:spcPct val="90000"/>
              </a:lnSpc>
              <a:spcBef>
                <a:spcPts val="394"/>
              </a:spcBef>
              <a:spcAft>
                <a:spcPts val="0"/>
              </a:spcAft>
              <a:buClr>
                <a:schemeClr val="dk1"/>
              </a:buClr>
              <a:buSzPts val="1417"/>
              <a:buFont typeface="Arial"/>
              <a:buChar char="•"/>
              <a:defRPr sz="1417" b="0" i="0" u="none" strike="noStrike" cap="none">
                <a:solidFill>
                  <a:schemeClr val="dk1"/>
                </a:solidFill>
                <a:latin typeface="Calibri"/>
                <a:ea typeface="Calibri"/>
                <a:cs typeface="Calibri"/>
                <a:sym typeface="Calibri"/>
              </a:defRPr>
            </a:lvl7pPr>
            <a:lvl8pPr marL="3657600" marR="0" lvl="7" indent="-318579" algn="l" rtl="0">
              <a:lnSpc>
                <a:spcPct val="90000"/>
              </a:lnSpc>
              <a:spcBef>
                <a:spcPts val="394"/>
              </a:spcBef>
              <a:spcAft>
                <a:spcPts val="0"/>
              </a:spcAft>
              <a:buClr>
                <a:schemeClr val="dk1"/>
              </a:buClr>
              <a:buSzPts val="1417"/>
              <a:buFont typeface="Arial"/>
              <a:buChar char="•"/>
              <a:defRPr sz="1417" b="0" i="0" u="none" strike="noStrike" cap="none">
                <a:solidFill>
                  <a:schemeClr val="dk1"/>
                </a:solidFill>
                <a:latin typeface="Calibri"/>
                <a:ea typeface="Calibri"/>
                <a:cs typeface="Calibri"/>
                <a:sym typeface="Calibri"/>
              </a:defRPr>
            </a:lvl8pPr>
            <a:lvl9pPr marL="4114800" marR="0" lvl="8" indent="-318579" algn="l" rtl="0">
              <a:lnSpc>
                <a:spcPct val="90000"/>
              </a:lnSpc>
              <a:spcBef>
                <a:spcPts val="394"/>
              </a:spcBef>
              <a:spcAft>
                <a:spcPts val="0"/>
              </a:spcAft>
              <a:buClr>
                <a:schemeClr val="dk1"/>
              </a:buClr>
              <a:buSzPts val="1417"/>
              <a:buFont typeface="Arial"/>
              <a:buChar char="•"/>
              <a:defRPr sz="1417"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471488" y="8475136"/>
            <a:ext cx="1543050" cy="48683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286"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86"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86"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86"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86"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286"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286"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286"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2271713" y="8475136"/>
            <a:ext cx="2314575" cy="4868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286"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286"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286"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286"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286"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286"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286"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286"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4843463" y="8475136"/>
            <a:ext cx="1543050" cy="48683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chart" Target="../charts/chart9.xml"/><Relationship Id="rId5"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chart" Target="../charts/chart4.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chart" Target="../charts/chart5.xml"/><Relationship Id="rId5"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hart" Target="../charts/chart8.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chart" Target="../charts/chart7.xml"/><Relationship Id="rId5"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6858000" cy="8182755"/>
          </a:xfrm>
          <a:prstGeom prst="rect">
            <a:avLst/>
          </a:prstGeom>
          <a:solidFill>
            <a:srgbClr val="0073A5"/>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1"/>
          <p:cNvSpPr txBox="1"/>
          <p:nvPr/>
        </p:nvSpPr>
        <p:spPr>
          <a:xfrm>
            <a:off x="94413" y="6880960"/>
            <a:ext cx="6669172" cy="977190"/>
          </a:xfrm>
          <a:prstGeom prst="rect">
            <a:avLst/>
          </a:prstGeom>
          <a:noFill/>
          <a:ln>
            <a:noFill/>
          </a:ln>
        </p:spPr>
        <p:txBody>
          <a:bodyPr spcFirstLastPara="1" wrap="square" lIns="116125" tIns="58050" rIns="116125" bIns="58050" anchor="t" anchorCtr="0">
            <a:spAutoFit/>
          </a:bodyPr>
          <a:lstStyle/>
          <a:p>
            <a:pPr marL="0" marR="0" lvl="0" indent="0" algn="ctr" rtl="0">
              <a:lnSpc>
                <a:spcPct val="100000"/>
              </a:lnSpc>
              <a:spcBef>
                <a:spcPts val="0"/>
              </a:spcBef>
              <a:spcAft>
                <a:spcPts val="0"/>
              </a:spcAft>
              <a:buNone/>
            </a:pPr>
            <a:r>
              <a:rPr lang="es-CL" sz="3302" b="1" smtClean="0">
                <a:solidFill>
                  <a:schemeClr val="lt1"/>
                </a:solidFill>
                <a:latin typeface="Calibri"/>
                <a:ea typeface="Calibri"/>
                <a:cs typeface="Calibri"/>
                <a:sym typeface="Calibri"/>
              </a:rPr>
              <a:t>Boletín pedagogías</a:t>
            </a:r>
            <a:r>
              <a:rPr lang="es-CL" sz="3302" b="1" i="0" u="none" strike="noStrike" cap="none" smtClean="0">
                <a:solidFill>
                  <a:schemeClr val="lt1"/>
                </a:solidFill>
                <a:latin typeface="Calibri"/>
                <a:ea typeface="Calibri"/>
                <a:cs typeface="Calibri"/>
                <a:sym typeface="Calibri"/>
              </a:rPr>
              <a:t> </a:t>
            </a:r>
            <a:endParaRPr sz="1397" b="0" i="0" u="none" strike="noStrike" cap="none" smtClean="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None/>
            </a:pPr>
            <a:r>
              <a:rPr lang="es-CL" sz="2286" b="1" i="0" u="none" strike="noStrike" cap="none" smtClean="0">
                <a:solidFill>
                  <a:schemeClr val="lt1"/>
                </a:solidFill>
                <a:latin typeface="Calibri"/>
                <a:ea typeface="Calibri"/>
                <a:cs typeface="Calibri"/>
                <a:sym typeface="Calibri"/>
              </a:rPr>
              <a:t>Región de Ñuble</a:t>
            </a:r>
            <a:endParaRPr sz="1397" b="0" i="0" u="none" strike="noStrike" cap="none" dirty="0">
              <a:solidFill>
                <a:schemeClr val="lt1"/>
              </a:solidFill>
              <a:latin typeface="Calibri"/>
              <a:ea typeface="Calibri"/>
              <a:cs typeface="Calibri"/>
              <a:sym typeface="Calibri"/>
            </a:endParaRPr>
          </a:p>
        </p:txBody>
      </p:sp>
      <p:pic>
        <p:nvPicPr>
          <p:cNvPr id="87" name="Google Shape;87;p1"/>
          <p:cNvPicPr preferRelativeResize="0"/>
          <p:nvPr/>
        </p:nvPicPr>
        <p:blipFill rotWithShape="1">
          <a:blip r:embed="rId3">
            <a:alphaModFix/>
          </a:blip>
          <a:srcRect/>
          <a:stretch/>
        </p:blipFill>
        <p:spPr>
          <a:xfrm>
            <a:off x="5053580" y="8325934"/>
            <a:ext cx="1426734" cy="700196"/>
          </a:xfrm>
          <a:prstGeom prst="rect">
            <a:avLst/>
          </a:prstGeom>
          <a:noFill/>
          <a:ln>
            <a:noFill/>
          </a:ln>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971" y="8164556"/>
            <a:ext cx="1593436" cy="972000"/>
          </a:xfrm>
          <a:prstGeom prst="rect">
            <a:avLst/>
          </a:prstGeom>
        </p:spPr>
      </p:pic>
      <p:pic>
        <p:nvPicPr>
          <p:cNvPr id="3" name="Imagen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3580" y="0"/>
            <a:ext cx="1804420" cy="180442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p:nvPr/>
        </p:nvSpPr>
        <p:spPr>
          <a:xfrm>
            <a:off x="459000" y="2139487"/>
            <a:ext cx="5940000" cy="2615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L" sz="1100" b="1" i="0" u="none" strike="noStrike" cap="none" dirty="0">
                <a:solidFill>
                  <a:srgbClr val="000000"/>
                </a:solidFill>
                <a:latin typeface="Calibri"/>
                <a:ea typeface="Calibri"/>
                <a:cs typeface="Calibri"/>
                <a:sym typeface="Calibri"/>
              </a:rPr>
              <a:t>Gráfico </a:t>
            </a:r>
            <a:r>
              <a:rPr lang="es-CL" sz="1100" b="1" i="0" u="none" strike="noStrike" cap="none" dirty="0" smtClean="0">
                <a:solidFill>
                  <a:srgbClr val="000000"/>
                </a:solidFill>
                <a:latin typeface="Calibri"/>
                <a:ea typeface="Calibri"/>
                <a:cs typeface="Calibri"/>
                <a:sym typeface="Calibri"/>
              </a:rPr>
              <a:t>9. </a:t>
            </a:r>
            <a:r>
              <a:rPr lang="es-CL" sz="1100" b="0" i="0" u="none" strike="noStrike" cap="none" dirty="0" smtClean="0">
                <a:solidFill>
                  <a:srgbClr val="000000"/>
                </a:solidFill>
                <a:latin typeface="Calibri"/>
                <a:ea typeface="Calibri"/>
                <a:cs typeface="Calibri"/>
                <a:sym typeface="Calibri"/>
              </a:rPr>
              <a:t>Distribución de ocupados seg</a:t>
            </a:r>
            <a:r>
              <a:rPr lang="es-CL" sz="1100" dirty="0" smtClean="0">
                <a:latin typeface="Calibri"/>
                <a:ea typeface="Calibri"/>
                <a:cs typeface="Calibri"/>
                <a:sym typeface="Calibri"/>
              </a:rPr>
              <a:t>ún formalidad, </a:t>
            </a:r>
            <a:r>
              <a:rPr lang="es-CL" sz="1100" dirty="0" smtClean="0">
                <a:solidFill>
                  <a:srgbClr val="FF0000"/>
                </a:solidFill>
                <a:latin typeface="Calibri"/>
                <a:ea typeface="Calibri"/>
                <a:cs typeface="Calibri"/>
                <a:sym typeface="Calibri"/>
              </a:rPr>
              <a:t>zona central</a:t>
            </a:r>
            <a:r>
              <a:rPr lang="es-CL" sz="1100" dirty="0" smtClean="0">
                <a:latin typeface="Calibri"/>
                <a:ea typeface="Calibri"/>
                <a:cs typeface="Calibri"/>
                <a:sym typeface="Calibri"/>
              </a:rPr>
              <a:t>, </a:t>
            </a:r>
            <a:r>
              <a:rPr lang="es-CL" sz="1100" b="0" i="0" u="none" strike="noStrike" cap="none" dirty="0" smtClean="0">
                <a:solidFill>
                  <a:schemeClr val="tx1"/>
                </a:solidFill>
                <a:latin typeface="Calibri"/>
                <a:ea typeface="Calibri"/>
                <a:cs typeface="Calibri"/>
                <a:sym typeface="Calibri"/>
              </a:rPr>
              <a:t> 2020</a:t>
            </a:r>
            <a:r>
              <a:rPr lang="es-CL" sz="1100" b="0" i="0" u="none" strike="noStrike" cap="none" dirty="0" smtClean="0">
                <a:solidFill>
                  <a:schemeClr val="dk1"/>
                </a:solidFill>
                <a:latin typeface="Calibri"/>
                <a:ea typeface="Calibri"/>
                <a:cs typeface="Calibri"/>
                <a:sym typeface="Calibri"/>
              </a:rPr>
              <a:t>. </a:t>
            </a:r>
            <a:endParaRPr dirty="0"/>
          </a:p>
        </p:txBody>
      </p:sp>
      <p:sp>
        <p:nvSpPr>
          <p:cNvPr id="160" name="Google Shape;160;p23"/>
          <p:cNvSpPr/>
          <p:nvPr/>
        </p:nvSpPr>
        <p:spPr>
          <a:xfrm>
            <a:off x="517994" y="5090017"/>
            <a:ext cx="5940000" cy="246221"/>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000"/>
              <a:buFont typeface="Arial"/>
              <a:buNone/>
            </a:pPr>
            <a:r>
              <a:rPr lang="es-CL" sz="1000" b="0" i="1" u="none" strike="noStrike" cap="none" dirty="0">
                <a:solidFill>
                  <a:schemeClr val="dk1"/>
                </a:solidFill>
                <a:latin typeface="Calibri"/>
                <a:ea typeface="Calibri"/>
                <a:cs typeface="Calibri"/>
                <a:sym typeface="Calibri"/>
              </a:rPr>
              <a:t>Fuente: </a:t>
            </a:r>
            <a:r>
              <a:rPr lang="es-CL" sz="1000" b="0" i="1" u="none" strike="noStrike" cap="none" dirty="0" smtClean="0">
                <a:solidFill>
                  <a:schemeClr val="dk1"/>
                </a:solidFill>
                <a:latin typeface="Calibri"/>
                <a:ea typeface="Calibri"/>
                <a:cs typeface="Calibri"/>
                <a:sym typeface="Calibri"/>
              </a:rPr>
              <a:t>Encuesta CASEN en pandemia 2020</a:t>
            </a:r>
            <a:endParaRPr sz="1000" b="0" i="0" u="none" strike="noStrike" cap="none" dirty="0">
              <a:solidFill>
                <a:schemeClr val="dk1"/>
              </a:solidFill>
              <a:latin typeface="Arial"/>
              <a:ea typeface="Arial"/>
              <a:cs typeface="Arial"/>
              <a:sym typeface="Arial"/>
            </a:endParaRPr>
          </a:p>
        </p:txBody>
      </p:sp>
      <p:pic>
        <p:nvPicPr>
          <p:cNvPr id="165" name="Google Shape;165;p23"/>
          <p:cNvPicPr preferRelativeResize="0"/>
          <p:nvPr/>
        </p:nvPicPr>
        <p:blipFill rotWithShape="1">
          <a:blip r:embed="rId3">
            <a:alphaModFix/>
          </a:blip>
          <a:srcRect/>
          <a:stretch/>
        </p:blipFill>
        <p:spPr>
          <a:xfrm>
            <a:off x="5053580" y="8325934"/>
            <a:ext cx="1426734" cy="700196"/>
          </a:xfrm>
          <a:prstGeom prst="rect">
            <a:avLst/>
          </a:prstGeom>
          <a:noFill/>
          <a:ln>
            <a:noFill/>
          </a:ln>
        </p:spPr>
      </p:pic>
      <p:sp>
        <p:nvSpPr>
          <p:cNvPr id="167" name="Google Shape;167;p23"/>
          <p:cNvSpPr/>
          <p:nvPr/>
        </p:nvSpPr>
        <p:spPr>
          <a:xfrm>
            <a:off x="455393" y="766115"/>
            <a:ext cx="405211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L" sz="1800" b="1" i="0" u="none" strike="noStrike" cap="none" dirty="0" smtClean="0">
                <a:solidFill>
                  <a:srgbClr val="134E8B"/>
                </a:solidFill>
                <a:latin typeface="Calibri"/>
                <a:ea typeface="Calibri"/>
                <a:cs typeface="Calibri"/>
                <a:sym typeface="Calibri"/>
              </a:rPr>
              <a:t>Informalidad y migración </a:t>
            </a:r>
            <a:endParaRPr sz="1200" b="0" i="0" u="none" strike="noStrike" cap="none" dirty="0">
              <a:solidFill>
                <a:srgbClr val="134E8B"/>
              </a:solidFill>
              <a:latin typeface="Arial"/>
              <a:ea typeface="Arial"/>
              <a:cs typeface="Arial"/>
              <a:sym typeface="Arial"/>
            </a:endParaRPr>
          </a:p>
        </p:txBody>
      </p:sp>
      <p:sp>
        <p:nvSpPr>
          <p:cNvPr id="168" name="Google Shape;168;p23"/>
          <p:cNvSpPr txBox="1">
            <a:spLocks noGrp="1"/>
          </p:cNvSpPr>
          <p:nvPr>
            <p:ph type="ftr" idx="11"/>
          </p:nvPr>
        </p:nvSpPr>
        <p:spPr>
          <a:xfrm>
            <a:off x="2271713" y="8475136"/>
            <a:ext cx="2314575" cy="48683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s-CL"/>
              <a:t>6</a:t>
            </a:r>
            <a:endParaRPr/>
          </a:p>
        </p:txBody>
      </p:sp>
      <p:cxnSp>
        <p:nvCxnSpPr>
          <p:cNvPr id="169" name="Google Shape;169;p23"/>
          <p:cNvCxnSpPr/>
          <p:nvPr/>
        </p:nvCxnSpPr>
        <p:spPr>
          <a:xfrm>
            <a:off x="540313" y="1152230"/>
            <a:ext cx="833633" cy="0"/>
          </a:xfrm>
          <a:prstGeom prst="straightConnector1">
            <a:avLst/>
          </a:prstGeom>
          <a:noFill/>
          <a:ln w="38100" cap="flat" cmpd="sng">
            <a:solidFill>
              <a:srgbClr val="134E8B"/>
            </a:solidFill>
            <a:prstDash val="solid"/>
            <a:round/>
            <a:headEnd type="none" w="sm" len="sm"/>
            <a:tailEnd type="none" w="sm" len="sm"/>
          </a:ln>
        </p:spPr>
      </p:cxnSp>
      <p:pic>
        <p:nvPicPr>
          <p:cNvPr id="14" name="Imagen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3580" y="0"/>
            <a:ext cx="1804420" cy="1804420"/>
          </a:xfrm>
          <a:prstGeom prst="rect">
            <a:avLst/>
          </a:prstGeom>
        </p:spPr>
      </p:pic>
      <p:pic>
        <p:nvPicPr>
          <p:cNvPr id="15" name="Imagen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971" y="8164556"/>
            <a:ext cx="1593436" cy="972000"/>
          </a:xfrm>
          <a:prstGeom prst="rect">
            <a:avLst/>
          </a:prstGeom>
        </p:spPr>
      </p:pic>
      <p:graphicFrame>
        <p:nvGraphicFramePr>
          <p:cNvPr id="20" name="Gráfico 19"/>
          <p:cNvGraphicFramePr>
            <a:graphicFrameLocks/>
          </p:cNvGraphicFramePr>
          <p:nvPr>
            <p:extLst>
              <p:ext uri="{D42A27DB-BD31-4B8C-83A1-F6EECF244321}">
                <p14:modId xmlns:p14="http://schemas.microsoft.com/office/powerpoint/2010/main" val="2651018319"/>
              </p:ext>
            </p:extLst>
          </p:nvPr>
        </p:nvGraphicFramePr>
        <p:xfrm>
          <a:off x="487800" y="2426137"/>
          <a:ext cx="5882400" cy="26388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460418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5" name="Google Shape;105;p19"/>
          <p:cNvPicPr preferRelativeResize="0"/>
          <p:nvPr/>
        </p:nvPicPr>
        <p:blipFill rotWithShape="1">
          <a:blip r:embed="rId3">
            <a:alphaModFix/>
          </a:blip>
          <a:srcRect/>
          <a:stretch/>
        </p:blipFill>
        <p:spPr>
          <a:xfrm>
            <a:off x="5053580" y="8325934"/>
            <a:ext cx="1426734" cy="700196"/>
          </a:xfrm>
          <a:prstGeom prst="rect">
            <a:avLst/>
          </a:prstGeom>
          <a:noFill/>
          <a:ln>
            <a:noFill/>
          </a:ln>
        </p:spPr>
      </p:pic>
      <p:sp>
        <p:nvSpPr>
          <p:cNvPr id="107" name="Google Shape;107;p19"/>
          <p:cNvSpPr txBox="1">
            <a:spLocks noGrp="1"/>
          </p:cNvSpPr>
          <p:nvPr>
            <p:ph type="ftr" idx="11"/>
          </p:nvPr>
        </p:nvSpPr>
        <p:spPr>
          <a:xfrm>
            <a:off x="2271713" y="8475136"/>
            <a:ext cx="2314575" cy="48683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s-CL"/>
              <a:t>2</a:t>
            </a:r>
            <a:endParaRPr/>
          </a:p>
        </p:txBody>
      </p:sp>
      <p:sp>
        <p:nvSpPr>
          <p:cNvPr id="108" name="Google Shape;108;p19"/>
          <p:cNvSpPr txBox="1"/>
          <p:nvPr/>
        </p:nvSpPr>
        <p:spPr>
          <a:xfrm>
            <a:off x="459000" y="1613791"/>
            <a:ext cx="415413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L" sz="2000" b="1" i="0" u="none" strike="noStrike" cap="none">
                <a:solidFill>
                  <a:srgbClr val="0073A5"/>
                </a:solidFill>
                <a:latin typeface="Calibri"/>
                <a:ea typeface="Calibri"/>
                <a:cs typeface="Calibri"/>
                <a:sym typeface="Calibri"/>
              </a:rPr>
              <a:t>Antecedentes</a:t>
            </a:r>
            <a:endParaRPr sz="2000" b="0" i="0" u="none" strike="noStrike" cap="none">
              <a:solidFill>
                <a:srgbClr val="0073A5"/>
              </a:solidFill>
              <a:latin typeface="Arial"/>
              <a:ea typeface="Arial"/>
              <a:cs typeface="Arial"/>
              <a:sym typeface="Arial"/>
            </a:endParaRPr>
          </a:p>
        </p:txBody>
      </p:sp>
      <p:sp>
        <p:nvSpPr>
          <p:cNvPr id="109" name="Google Shape;109;p19"/>
          <p:cNvSpPr txBox="1"/>
          <p:nvPr/>
        </p:nvSpPr>
        <p:spPr>
          <a:xfrm>
            <a:off x="459000" y="2034277"/>
            <a:ext cx="5940000" cy="16157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CL" sz="1100" b="0" i="0" u="none" strike="noStrike" cap="none" dirty="0" smtClean="0">
                <a:solidFill>
                  <a:srgbClr val="000000"/>
                </a:solidFill>
                <a:latin typeface="Calibri"/>
                <a:ea typeface="Calibri"/>
                <a:cs typeface="Calibri"/>
                <a:sym typeface="Calibri"/>
              </a:rPr>
              <a:t>El presente documento tiene como prop</a:t>
            </a:r>
            <a:r>
              <a:rPr lang="es-CL" sz="1100" dirty="0" smtClean="0">
                <a:latin typeface="Calibri"/>
                <a:ea typeface="Calibri"/>
                <a:cs typeface="Calibri"/>
                <a:sym typeface="Calibri"/>
              </a:rPr>
              <a:t>ósito caracterizar la situación actual de las carreras de pedagogía en el país a propósito del día del profesor, que en Chile se celebra el día 16 de octubre conmemorando la creación del colegio de profesores en el año 1974. </a:t>
            </a:r>
            <a:endParaRPr dirty="0"/>
          </a:p>
          <a:p>
            <a:pPr marL="0" marR="0" lvl="0" indent="0" algn="just" rtl="0">
              <a:lnSpc>
                <a:spcPct val="100000"/>
              </a:lnSpc>
              <a:spcBef>
                <a:spcPts val="0"/>
              </a:spcBef>
              <a:spcAft>
                <a:spcPts val="0"/>
              </a:spcAft>
              <a:buNone/>
            </a:pPr>
            <a:endParaRPr sz="1100" b="1" i="0" u="none" strike="noStrike" cap="none" dirty="0">
              <a:solidFill>
                <a:srgbClr val="FF0000"/>
              </a:solidFill>
              <a:latin typeface="Calibri"/>
              <a:ea typeface="Calibri"/>
              <a:cs typeface="Calibri"/>
              <a:sym typeface="Calibri"/>
            </a:endParaRPr>
          </a:p>
          <a:p>
            <a:pPr marL="0" marR="0" lvl="0" indent="0" algn="just" rtl="0">
              <a:lnSpc>
                <a:spcPct val="100000"/>
              </a:lnSpc>
              <a:spcBef>
                <a:spcPts val="0"/>
              </a:spcBef>
              <a:spcAft>
                <a:spcPts val="0"/>
              </a:spcAft>
              <a:buNone/>
            </a:pPr>
            <a:r>
              <a:rPr lang="es-CL" sz="1100" b="0" i="0" u="none" strike="noStrike" cap="none" dirty="0" smtClean="0">
                <a:solidFill>
                  <a:srgbClr val="000000"/>
                </a:solidFill>
                <a:latin typeface="Calibri"/>
                <a:ea typeface="Calibri"/>
                <a:cs typeface="Calibri"/>
                <a:sym typeface="Calibri"/>
              </a:rPr>
              <a:t>Para la realización del análisis se acude a dos fuentes secundarias de información, por un lado las estadísticas de matrícula en carreras relacionadas a pedagogía según el Sistema de Información de la Educación Superior (SIES) del ministerio de educación y por otro lado, de la Encuesta de Caracterización Socioeconómica Nacional (CASEN) correspondiente al año 2020, la cual fue denominada CASEN en Pandemia.  </a:t>
            </a:r>
            <a:endParaRPr dirty="0"/>
          </a:p>
        </p:txBody>
      </p:sp>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3580" y="0"/>
            <a:ext cx="1804420" cy="1804420"/>
          </a:xfrm>
          <a:prstGeom prst="rect">
            <a:avLst/>
          </a:prstGeom>
        </p:spPr>
      </p:pic>
      <p:pic>
        <p:nvPicPr>
          <p:cNvPr id="9" name="Imagen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971" y="8164556"/>
            <a:ext cx="1593436" cy="972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p:nvPr/>
        </p:nvSpPr>
        <p:spPr>
          <a:xfrm>
            <a:off x="495937" y="2026296"/>
            <a:ext cx="5940000" cy="5001329"/>
          </a:xfrm>
          <a:prstGeom prst="rect">
            <a:avLst/>
          </a:prstGeom>
          <a:noFill/>
          <a:ln>
            <a:noFill/>
          </a:ln>
        </p:spPr>
        <p:txBody>
          <a:bodyPr spcFirstLastPara="1" wrap="square" lIns="91425" tIns="45700" rIns="91425" bIns="45700" anchor="t" anchorCtr="0">
            <a:spAutoFit/>
          </a:bodyPr>
          <a:lstStyle/>
          <a:p>
            <a:pPr lvl="0" algn="just"/>
            <a:r>
              <a:rPr lang="es-CL" sz="1100" dirty="0">
                <a:latin typeface="Calibri"/>
                <a:ea typeface="Calibri"/>
                <a:cs typeface="Calibri"/>
                <a:sym typeface="Calibri"/>
              </a:rPr>
              <a:t>El Servicio de Información de Educación Superior (SIES) es una entidad dependiente de la División de Educación Superior del Ministerio de Educación, que surge del mandato establecido en la Ley 20.129, la que en su artículo 49° señala “corresponderá al Ministerio de Educación, a través de su División de Educación Superior, desarrollar y mantener un Sistema Nacional de Información de la Educación Superior, que contenga los antecedentes necesarios para la adecuada aplicación de las políticas públicas destinadas al sector de educación superior, para la gestión institucional y para la información pública de manera de lograr una amplia y completa transparencia académica, administrativa y contable de las instituciones de educación superior</a:t>
            </a:r>
            <a:r>
              <a:rPr lang="es-CL" sz="1100" dirty="0" smtClean="0">
                <a:latin typeface="Calibri"/>
                <a:ea typeface="Calibri"/>
                <a:cs typeface="Calibri"/>
                <a:sym typeface="Calibri"/>
              </a:rPr>
              <a:t>”.</a:t>
            </a:r>
          </a:p>
          <a:p>
            <a:pPr lvl="0" algn="just"/>
            <a:endParaRPr lang="es-CL" sz="1100" b="0" i="0" u="none" strike="noStrike" cap="none" dirty="0" smtClean="0">
              <a:solidFill>
                <a:srgbClr val="000000"/>
              </a:solidFill>
              <a:latin typeface="Calibri"/>
              <a:ea typeface="Calibri"/>
              <a:cs typeface="Calibri"/>
              <a:sym typeface="Calibri"/>
            </a:endParaRPr>
          </a:p>
          <a:p>
            <a:pPr lvl="0" algn="just"/>
            <a:r>
              <a:rPr lang="es-CL" sz="1100" dirty="0" smtClean="0">
                <a:latin typeface="Calibri"/>
                <a:ea typeface="Calibri"/>
                <a:cs typeface="Calibri"/>
                <a:sym typeface="Calibri"/>
              </a:rPr>
              <a:t>Este servicio está encargado además de mantener el sitio web mifuturo.cl, a través del cual pone a disposición del público en general bases de datos relacionadas a matriculados y titulados en el sistema de educación superior. </a:t>
            </a:r>
          </a:p>
          <a:p>
            <a:pPr lvl="0" algn="just"/>
            <a:endParaRPr lang="es-CL" sz="1100" dirty="0">
              <a:latin typeface="Calibri"/>
              <a:ea typeface="Calibri"/>
              <a:cs typeface="Calibri"/>
              <a:sym typeface="Calibri"/>
            </a:endParaRPr>
          </a:p>
          <a:p>
            <a:pPr lvl="0" algn="just"/>
            <a:r>
              <a:rPr lang="es-CL" sz="1100" dirty="0" smtClean="0">
                <a:latin typeface="Calibri"/>
                <a:ea typeface="Calibri"/>
                <a:cs typeface="Calibri"/>
                <a:sym typeface="Calibri"/>
              </a:rPr>
              <a:t>Para este reporte se consideraron las carreras vinculadas a la pedagogía y que además pertenecen a la categoría pregrado según el </a:t>
            </a:r>
            <a:r>
              <a:rPr lang="es-CL" sz="1100" dirty="0" err="1" smtClean="0">
                <a:latin typeface="Calibri"/>
                <a:ea typeface="Calibri"/>
                <a:cs typeface="Calibri"/>
                <a:sym typeface="Calibri"/>
              </a:rPr>
              <a:t>Mineduc</a:t>
            </a:r>
            <a:r>
              <a:rPr lang="es-CL" sz="1100" dirty="0" smtClean="0">
                <a:latin typeface="Calibri"/>
                <a:ea typeface="Calibri"/>
                <a:cs typeface="Calibri"/>
                <a:sym typeface="Calibri"/>
              </a:rPr>
              <a:t>. </a:t>
            </a:r>
          </a:p>
          <a:p>
            <a:pPr lvl="0" algn="just"/>
            <a:endParaRPr lang="es-CL" sz="1100" b="0" i="0" u="none" strike="noStrike" cap="none" dirty="0">
              <a:solidFill>
                <a:srgbClr val="000000"/>
              </a:solidFill>
              <a:latin typeface="Calibri"/>
              <a:ea typeface="Calibri"/>
              <a:cs typeface="Calibri"/>
              <a:sym typeface="Calibri"/>
            </a:endParaRPr>
          </a:p>
          <a:p>
            <a:pPr lvl="0" algn="just"/>
            <a:r>
              <a:rPr lang="es-CL" sz="1100" dirty="0" smtClean="0">
                <a:latin typeface="Calibri"/>
                <a:ea typeface="Calibri"/>
                <a:cs typeface="Calibri"/>
                <a:sym typeface="Calibri"/>
              </a:rPr>
              <a:t>Entre los principales resultados, se aprecia que para el caso de la región de Ñuble destaca la reducción de la matrícula en este tipo de carreras, pasando de 3.905 personas matriculadas en el año 2007 a 2.458 en la actualidad. Por otro lado, se observa que al distinguir por carrera, el programa de  Pedagogía en Educación básica ha declinado consistentemente a lo largo de los años su nivel de matricula, pasando desde  1.359 matriculados en el año 2007 a sólo 321 en el 2021. Asimismo, llama la atención el auge y caída de la carrera de Pedagogía en Educación de Párvulos que comienza el período de análisis con 400 matriculados, llegando a su máximo el año 2015 con 935 personas, punto a partir del cual comienza a disminuir hasta llegar a 279 matriculas en el año 2021. Una situación similar se da en el caso de la carrera de Pedagogía en Educación Diferencial que alcanza su </a:t>
            </a:r>
            <a:r>
              <a:rPr lang="es-CL" sz="1100" dirty="0" err="1" smtClean="0">
                <a:latin typeface="Calibri"/>
                <a:ea typeface="Calibri"/>
                <a:cs typeface="Calibri"/>
                <a:sym typeface="Calibri"/>
              </a:rPr>
              <a:t>peak</a:t>
            </a:r>
            <a:r>
              <a:rPr lang="es-CL" sz="1100" dirty="0" smtClean="0">
                <a:latin typeface="Calibri"/>
                <a:ea typeface="Calibri"/>
                <a:cs typeface="Calibri"/>
                <a:sym typeface="Calibri"/>
              </a:rPr>
              <a:t> en el año 2018, con 695 personas matriculas, que decae rápidamente hasta llegar a 289 personas matriculadas en la actualidad. </a:t>
            </a:r>
          </a:p>
          <a:p>
            <a:pPr lvl="0" algn="just"/>
            <a:endParaRPr lang="es-CL" sz="1100" b="0" i="0" u="none" strike="noStrike" cap="none" dirty="0">
              <a:solidFill>
                <a:srgbClr val="000000"/>
              </a:solidFill>
              <a:latin typeface="Calibri"/>
              <a:ea typeface="Calibri"/>
              <a:cs typeface="Calibri"/>
              <a:sym typeface="Calibri"/>
            </a:endParaRPr>
          </a:p>
          <a:p>
            <a:pPr lvl="0" algn="just"/>
            <a:endParaRPr sz="1100" b="0" i="0" u="none" strike="noStrike" cap="none" dirty="0" smtClean="0">
              <a:solidFill>
                <a:srgbClr val="000000"/>
              </a:solidFill>
              <a:latin typeface="Calibri"/>
              <a:ea typeface="Calibri"/>
              <a:cs typeface="Calibri"/>
              <a:sym typeface="Calibri"/>
            </a:endParaRPr>
          </a:p>
        </p:txBody>
      </p:sp>
      <p:sp>
        <p:nvSpPr>
          <p:cNvPr id="116" name="Google Shape;116;p20"/>
          <p:cNvSpPr txBox="1"/>
          <p:nvPr/>
        </p:nvSpPr>
        <p:spPr>
          <a:xfrm>
            <a:off x="601467" y="1664026"/>
            <a:ext cx="5655065" cy="369277"/>
          </a:xfrm>
          <a:prstGeom prst="rect">
            <a:avLst/>
          </a:prstGeom>
          <a:noFill/>
          <a:ln>
            <a:noFill/>
          </a:ln>
        </p:spPr>
        <p:txBody>
          <a:bodyPr spcFirstLastPara="1" wrap="square" lIns="0" tIns="60925" rIns="121900" bIns="60925" anchor="t" anchorCtr="0">
            <a:spAutoFit/>
          </a:bodyPr>
          <a:lstStyle/>
          <a:p>
            <a:pPr marL="0" marR="0" lvl="0" indent="0" algn="l" rtl="0">
              <a:lnSpc>
                <a:spcPct val="100000"/>
              </a:lnSpc>
              <a:spcBef>
                <a:spcPts val="0"/>
              </a:spcBef>
              <a:spcAft>
                <a:spcPts val="0"/>
              </a:spcAft>
              <a:buNone/>
            </a:pPr>
            <a:r>
              <a:rPr lang="es-CL" sz="1600" b="0" i="0" u="none" strike="noStrike" cap="none" dirty="0">
                <a:solidFill>
                  <a:srgbClr val="134E8B"/>
                </a:solidFill>
                <a:latin typeface="Calibri"/>
                <a:ea typeface="Calibri"/>
                <a:cs typeface="Calibri"/>
                <a:sym typeface="Calibri"/>
              </a:rPr>
              <a:t>Servicio de </a:t>
            </a:r>
            <a:r>
              <a:rPr lang="es-CL" sz="1600" b="0" i="0" u="none" strike="noStrike" cap="none" dirty="0" smtClean="0">
                <a:solidFill>
                  <a:srgbClr val="134E8B"/>
                </a:solidFill>
                <a:latin typeface="Calibri"/>
                <a:ea typeface="Calibri"/>
                <a:cs typeface="Calibri"/>
                <a:sym typeface="Calibri"/>
              </a:rPr>
              <a:t>Informació</a:t>
            </a:r>
            <a:r>
              <a:rPr lang="es-CL" sz="1600" dirty="0" smtClean="0">
                <a:solidFill>
                  <a:srgbClr val="134E8B"/>
                </a:solidFill>
                <a:latin typeface="Calibri"/>
                <a:ea typeface="Calibri"/>
                <a:cs typeface="Calibri"/>
                <a:sym typeface="Calibri"/>
              </a:rPr>
              <a:t>n de Educación Superior (SIES)</a:t>
            </a:r>
            <a:endParaRPr sz="1100" b="0" i="0" u="none" strike="noStrike" cap="none" dirty="0">
              <a:solidFill>
                <a:srgbClr val="134E8B"/>
              </a:solidFill>
              <a:latin typeface="Arial"/>
              <a:ea typeface="Arial"/>
              <a:cs typeface="Arial"/>
              <a:sym typeface="Arial"/>
            </a:endParaRPr>
          </a:p>
        </p:txBody>
      </p:sp>
      <p:pic>
        <p:nvPicPr>
          <p:cNvPr id="118" name="Google Shape;118;p20"/>
          <p:cNvPicPr preferRelativeResize="0"/>
          <p:nvPr/>
        </p:nvPicPr>
        <p:blipFill rotWithShape="1">
          <a:blip r:embed="rId3">
            <a:alphaModFix/>
          </a:blip>
          <a:srcRect/>
          <a:stretch/>
        </p:blipFill>
        <p:spPr>
          <a:xfrm>
            <a:off x="5053580" y="8325934"/>
            <a:ext cx="1426734" cy="700196"/>
          </a:xfrm>
          <a:prstGeom prst="rect">
            <a:avLst/>
          </a:prstGeom>
          <a:noFill/>
          <a:ln>
            <a:noFill/>
          </a:ln>
        </p:spPr>
      </p:pic>
      <p:sp>
        <p:nvSpPr>
          <p:cNvPr id="120" name="Google Shape;120;p20"/>
          <p:cNvSpPr txBox="1">
            <a:spLocks noGrp="1"/>
          </p:cNvSpPr>
          <p:nvPr>
            <p:ph type="ftr" idx="11"/>
          </p:nvPr>
        </p:nvSpPr>
        <p:spPr>
          <a:xfrm>
            <a:off x="2271713" y="8475136"/>
            <a:ext cx="2314575" cy="48683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s-CL"/>
              <a:t>3</a:t>
            </a:r>
            <a:endParaRPr/>
          </a:p>
        </p:txBody>
      </p:sp>
      <p:sp>
        <p:nvSpPr>
          <p:cNvPr id="121" name="Google Shape;121;p20"/>
          <p:cNvSpPr/>
          <p:nvPr/>
        </p:nvSpPr>
        <p:spPr>
          <a:xfrm>
            <a:off x="459000" y="777275"/>
            <a:ext cx="459458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L" sz="1800" b="1" i="0" u="none" strike="noStrike" cap="none" dirty="0" smtClean="0">
                <a:solidFill>
                  <a:srgbClr val="134E8B"/>
                </a:solidFill>
                <a:latin typeface="Calibri"/>
                <a:ea typeface="Calibri"/>
                <a:cs typeface="Calibri"/>
                <a:sym typeface="Calibri"/>
              </a:rPr>
              <a:t>Análisis de matrícula en carreras de Pedagogía</a:t>
            </a:r>
            <a:endParaRPr sz="1200" b="0" i="0" u="none" strike="noStrike" cap="none" dirty="0">
              <a:solidFill>
                <a:srgbClr val="134E8B"/>
              </a:solidFill>
              <a:latin typeface="Arial"/>
              <a:ea typeface="Arial"/>
              <a:cs typeface="Arial"/>
              <a:sym typeface="Arial"/>
            </a:endParaRPr>
          </a:p>
        </p:txBody>
      </p:sp>
      <p:cxnSp>
        <p:nvCxnSpPr>
          <p:cNvPr id="122" name="Google Shape;122;p20"/>
          <p:cNvCxnSpPr/>
          <p:nvPr/>
        </p:nvCxnSpPr>
        <p:spPr>
          <a:xfrm>
            <a:off x="540313" y="1152230"/>
            <a:ext cx="833633" cy="0"/>
          </a:xfrm>
          <a:prstGeom prst="straightConnector1">
            <a:avLst/>
          </a:prstGeom>
          <a:noFill/>
          <a:ln w="38100" cap="flat" cmpd="sng">
            <a:solidFill>
              <a:srgbClr val="134E8B"/>
            </a:solidFill>
            <a:prstDash val="solid"/>
            <a:round/>
            <a:headEnd type="none" w="sm" len="sm"/>
            <a:tailEnd type="none" w="sm" len="sm"/>
          </a:ln>
        </p:spPr>
      </p:cxnSp>
      <p:pic>
        <p:nvPicPr>
          <p:cNvPr id="11" name="Imagen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3580" y="0"/>
            <a:ext cx="1804420" cy="1804420"/>
          </a:xfrm>
          <a:prstGeom prst="rect">
            <a:avLst/>
          </a:prstGeom>
        </p:spPr>
      </p:pic>
      <p:pic>
        <p:nvPicPr>
          <p:cNvPr id="12" name="Imagen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971" y="8164556"/>
            <a:ext cx="1593436" cy="972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p:nvPr/>
        </p:nvSpPr>
        <p:spPr>
          <a:xfrm>
            <a:off x="459000" y="1430827"/>
            <a:ext cx="5940000" cy="2615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L" sz="1100" b="1" i="0" u="none" strike="noStrike" cap="none" dirty="0">
                <a:solidFill>
                  <a:srgbClr val="000000"/>
                </a:solidFill>
                <a:latin typeface="Calibri"/>
                <a:ea typeface="Calibri"/>
                <a:cs typeface="Calibri"/>
                <a:sym typeface="Calibri"/>
              </a:rPr>
              <a:t>Gráfico </a:t>
            </a:r>
            <a:r>
              <a:rPr lang="es-CL" sz="1100" b="1" i="0" u="none" strike="noStrike" cap="none" dirty="0" smtClean="0">
                <a:solidFill>
                  <a:srgbClr val="000000"/>
                </a:solidFill>
                <a:latin typeface="Calibri"/>
                <a:ea typeface="Calibri"/>
                <a:cs typeface="Calibri"/>
                <a:sym typeface="Calibri"/>
              </a:rPr>
              <a:t>1. </a:t>
            </a:r>
            <a:r>
              <a:rPr lang="es-CL" sz="1100" b="0" i="0" u="none" strike="noStrike" cap="none" dirty="0" smtClean="0">
                <a:solidFill>
                  <a:srgbClr val="000000"/>
                </a:solidFill>
                <a:latin typeface="Calibri"/>
                <a:ea typeface="Calibri"/>
                <a:cs typeface="Calibri"/>
                <a:sym typeface="Calibri"/>
              </a:rPr>
              <a:t>Evolución matriculados en carreras de pedagogía, región de </a:t>
            </a:r>
            <a:r>
              <a:rPr lang="es-CL" sz="1100" b="0" i="0" u="none" strike="noStrike" cap="none" dirty="0" smtClean="0">
                <a:solidFill>
                  <a:srgbClr val="FF0000"/>
                </a:solidFill>
                <a:latin typeface="Calibri"/>
                <a:ea typeface="Calibri"/>
                <a:cs typeface="Calibri"/>
                <a:sym typeface="Calibri"/>
              </a:rPr>
              <a:t>Ñuble</a:t>
            </a:r>
            <a:r>
              <a:rPr lang="es-CL" sz="1100" b="0" i="0" u="none" strike="noStrike" cap="none" dirty="0" smtClean="0">
                <a:solidFill>
                  <a:schemeClr val="tx1"/>
                </a:solidFill>
                <a:latin typeface="Calibri"/>
                <a:ea typeface="Calibri"/>
                <a:cs typeface="Calibri"/>
                <a:sym typeface="Calibri"/>
              </a:rPr>
              <a:t>, período 2007-2021</a:t>
            </a:r>
            <a:r>
              <a:rPr lang="es-CL" sz="1100" b="0" i="0" u="none" strike="noStrike" cap="none" dirty="0" smtClean="0">
                <a:solidFill>
                  <a:schemeClr val="dk1"/>
                </a:solidFill>
                <a:latin typeface="Calibri"/>
                <a:ea typeface="Calibri"/>
                <a:cs typeface="Calibri"/>
                <a:sym typeface="Calibri"/>
              </a:rPr>
              <a:t>. </a:t>
            </a:r>
            <a:endParaRPr dirty="0"/>
          </a:p>
        </p:txBody>
      </p:sp>
      <p:sp>
        <p:nvSpPr>
          <p:cNvPr id="159" name="Google Shape;159;p23"/>
          <p:cNvSpPr txBox="1"/>
          <p:nvPr/>
        </p:nvSpPr>
        <p:spPr>
          <a:xfrm>
            <a:off x="459000" y="4627578"/>
            <a:ext cx="5940000" cy="2615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L" sz="1100" b="1" i="0" u="none" strike="noStrike" cap="none" dirty="0">
                <a:solidFill>
                  <a:srgbClr val="000000"/>
                </a:solidFill>
                <a:latin typeface="Calibri"/>
                <a:ea typeface="Calibri"/>
                <a:cs typeface="Calibri"/>
                <a:sym typeface="Calibri"/>
              </a:rPr>
              <a:t>Gráfico </a:t>
            </a:r>
            <a:r>
              <a:rPr lang="es-CL" sz="1100" b="1" i="0" u="none" strike="noStrike" cap="none" dirty="0" smtClean="0">
                <a:solidFill>
                  <a:srgbClr val="000000"/>
                </a:solidFill>
                <a:latin typeface="Calibri"/>
                <a:ea typeface="Calibri"/>
                <a:cs typeface="Calibri"/>
                <a:sym typeface="Calibri"/>
              </a:rPr>
              <a:t>2. </a:t>
            </a:r>
            <a:r>
              <a:rPr lang="es-CL" sz="1100" i="0" u="none" strike="noStrike" cap="none" dirty="0" smtClean="0">
                <a:solidFill>
                  <a:srgbClr val="000000"/>
                </a:solidFill>
                <a:latin typeface="Calibri"/>
                <a:ea typeface="Calibri"/>
                <a:cs typeface="Calibri"/>
                <a:sym typeface="Calibri"/>
              </a:rPr>
              <a:t>Evolución mujeres matriculadas en carreras de pedagogía, región de </a:t>
            </a:r>
            <a:r>
              <a:rPr lang="es-CL" sz="1100" i="0" u="none" strike="noStrike" cap="none" dirty="0" smtClean="0">
                <a:solidFill>
                  <a:srgbClr val="FF0000"/>
                </a:solidFill>
                <a:latin typeface="Calibri"/>
                <a:ea typeface="Calibri"/>
                <a:cs typeface="Calibri"/>
                <a:sym typeface="Calibri"/>
              </a:rPr>
              <a:t>Ñuble</a:t>
            </a:r>
            <a:r>
              <a:rPr lang="es-CL" sz="1100" i="0" u="none" strike="noStrike" cap="none" dirty="0" smtClean="0">
                <a:solidFill>
                  <a:srgbClr val="000000"/>
                </a:solidFill>
                <a:latin typeface="Calibri"/>
                <a:ea typeface="Calibri"/>
                <a:cs typeface="Calibri"/>
                <a:sym typeface="Calibri"/>
              </a:rPr>
              <a:t>, 2007-2021</a:t>
            </a:r>
            <a:endParaRPr dirty="0"/>
          </a:p>
        </p:txBody>
      </p:sp>
      <p:sp>
        <p:nvSpPr>
          <p:cNvPr id="160" name="Google Shape;160;p23"/>
          <p:cNvSpPr/>
          <p:nvPr/>
        </p:nvSpPr>
        <p:spPr>
          <a:xfrm>
            <a:off x="517994" y="4381357"/>
            <a:ext cx="5940000" cy="246221"/>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000"/>
              <a:buFont typeface="Arial"/>
              <a:buNone/>
            </a:pPr>
            <a:r>
              <a:rPr lang="es-CL" sz="1000" b="0" i="1" u="none" strike="noStrike" cap="none" dirty="0">
                <a:solidFill>
                  <a:schemeClr val="dk1"/>
                </a:solidFill>
                <a:latin typeface="Calibri"/>
                <a:ea typeface="Calibri"/>
                <a:cs typeface="Calibri"/>
                <a:sym typeface="Calibri"/>
              </a:rPr>
              <a:t>Fuente: Servicio de Evaluación Ambiental (SEA), 2019-2021.</a:t>
            </a:r>
            <a:endParaRPr sz="1000" b="0" i="0" u="none" strike="noStrike" cap="none" dirty="0">
              <a:solidFill>
                <a:schemeClr val="dk1"/>
              </a:solidFill>
              <a:latin typeface="Arial"/>
              <a:ea typeface="Arial"/>
              <a:cs typeface="Arial"/>
              <a:sym typeface="Arial"/>
            </a:endParaRPr>
          </a:p>
        </p:txBody>
      </p:sp>
      <p:sp>
        <p:nvSpPr>
          <p:cNvPr id="161" name="Google Shape;161;p23"/>
          <p:cNvSpPr/>
          <p:nvPr/>
        </p:nvSpPr>
        <p:spPr>
          <a:xfrm>
            <a:off x="540314" y="7757180"/>
            <a:ext cx="5940000" cy="246221"/>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000"/>
              <a:buFont typeface="Arial"/>
              <a:buNone/>
            </a:pPr>
            <a:r>
              <a:rPr lang="es-CL" sz="1000" b="0" i="1" u="none" strike="noStrike" cap="none" dirty="0">
                <a:solidFill>
                  <a:schemeClr val="dk1"/>
                </a:solidFill>
                <a:latin typeface="Calibri"/>
                <a:ea typeface="Calibri"/>
                <a:cs typeface="Calibri"/>
                <a:sym typeface="Calibri"/>
              </a:rPr>
              <a:t>Fuente: Servicio de Evaluación Ambiental (SEA), 2019-2021.</a:t>
            </a:r>
            <a:endParaRPr sz="1000" b="0" i="0" u="none" strike="noStrike" cap="none" dirty="0">
              <a:solidFill>
                <a:schemeClr val="dk1"/>
              </a:solidFill>
              <a:latin typeface="Arial"/>
              <a:ea typeface="Arial"/>
              <a:cs typeface="Arial"/>
              <a:sym typeface="Arial"/>
            </a:endParaRPr>
          </a:p>
        </p:txBody>
      </p:sp>
      <p:pic>
        <p:nvPicPr>
          <p:cNvPr id="165" name="Google Shape;165;p23"/>
          <p:cNvPicPr preferRelativeResize="0"/>
          <p:nvPr/>
        </p:nvPicPr>
        <p:blipFill rotWithShape="1">
          <a:blip r:embed="rId3">
            <a:alphaModFix/>
          </a:blip>
          <a:srcRect/>
          <a:stretch/>
        </p:blipFill>
        <p:spPr>
          <a:xfrm>
            <a:off x="5053580" y="8325934"/>
            <a:ext cx="1426734" cy="700196"/>
          </a:xfrm>
          <a:prstGeom prst="rect">
            <a:avLst/>
          </a:prstGeom>
          <a:noFill/>
          <a:ln>
            <a:noFill/>
          </a:ln>
        </p:spPr>
      </p:pic>
      <p:sp>
        <p:nvSpPr>
          <p:cNvPr id="167" name="Google Shape;167;p23"/>
          <p:cNvSpPr/>
          <p:nvPr/>
        </p:nvSpPr>
        <p:spPr>
          <a:xfrm>
            <a:off x="455393" y="766115"/>
            <a:ext cx="405211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L" sz="1800" b="1" i="0" u="none" strike="noStrike" cap="none" dirty="0" smtClean="0">
                <a:solidFill>
                  <a:srgbClr val="134E8B"/>
                </a:solidFill>
                <a:latin typeface="Calibri"/>
                <a:ea typeface="Calibri"/>
                <a:cs typeface="Calibri"/>
                <a:sym typeface="Calibri"/>
              </a:rPr>
              <a:t>Evolución matriculados en pedagogía</a:t>
            </a:r>
            <a:endParaRPr sz="1200" b="0" i="0" u="none" strike="noStrike" cap="none" dirty="0">
              <a:solidFill>
                <a:srgbClr val="134E8B"/>
              </a:solidFill>
              <a:latin typeface="Arial"/>
              <a:ea typeface="Arial"/>
              <a:cs typeface="Arial"/>
              <a:sym typeface="Arial"/>
            </a:endParaRPr>
          </a:p>
        </p:txBody>
      </p:sp>
      <p:sp>
        <p:nvSpPr>
          <p:cNvPr id="168" name="Google Shape;168;p23"/>
          <p:cNvSpPr txBox="1">
            <a:spLocks noGrp="1"/>
          </p:cNvSpPr>
          <p:nvPr>
            <p:ph type="ftr" idx="11"/>
          </p:nvPr>
        </p:nvSpPr>
        <p:spPr>
          <a:xfrm>
            <a:off x="2271713" y="8475136"/>
            <a:ext cx="2314575" cy="48683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s-CL"/>
              <a:t>6</a:t>
            </a:r>
            <a:endParaRPr/>
          </a:p>
        </p:txBody>
      </p:sp>
      <p:cxnSp>
        <p:nvCxnSpPr>
          <p:cNvPr id="169" name="Google Shape;169;p23"/>
          <p:cNvCxnSpPr/>
          <p:nvPr/>
        </p:nvCxnSpPr>
        <p:spPr>
          <a:xfrm>
            <a:off x="540313" y="1152230"/>
            <a:ext cx="833633" cy="0"/>
          </a:xfrm>
          <a:prstGeom prst="straightConnector1">
            <a:avLst/>
          </a:prstGeom>
          <a:noFill/>
          <a:ln w="38100" cap="flat" cmpd="sng">
            <a:solidFill>
              <a:srgbClr val="134E8B"/>
            </a:solidFill>
            <a:prstDash val="solid"/>
            <a:round/>
            <a:headEnd type="none" w="sm" len="sm"/>
            <a:tailEnd type="none" w="sm" len="sm"/>
          </a:ln>
        </p:spPr>
      </p:cxnSp>
      <p:pic>
        <p:nvPicPr>
          <p:cNvPr id="14" name="Imagen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3580" y="0"/>
            <a:ext cx="1804420" cy="1804420"/>
          </a:xfrm>
          <a:prstGeom prst="rect">
            <a:avLst/>
          </a:prstGeom>
        </p:spPr>
      </p:pic>
      <p:pic>
        <p:nvPicPr>
          <p:cNvPr id="15" name="Imagen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971" y="8164556"/>
            <a:ext cx="1593436" cy="972000"/>
          </a:xfrm>
          <a:prstGeom prst="rect">
            <a:avLst/>
          </a:prstGeom>
        </p:spPr>
      </p:pic>
      <p:graphicFrame>
        <p:nvGraphicFramePr>
          <p:cNvPr id="17" name="Gráfico 16"/>
          <p:cNvGraphicFramePr>
            <a:graphicFrameLocks/>
          </p:cNvGraphicFramePr>
          <p:nvPr>
            <p:extLst>
              <p:ext uri="{D42A27DB-BD31-4B8C-83A1-F6EECF244321}">
                <p14:modId xmlns:p14="http://schemas.microsoft.com/office/powerpoint/2010/main" val="746111656"/>
              </p:ext>
            </p:extLst>
          </p:nvPr>
        </p:nvGraphicFramePr>
        <p:xfrm>
          <a:off x="487800" y="1798449"/>
          <a:ext cx="5882400" cy="264020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Gráfico 17"/>
          <p:cNvGraphicFramePr>
            <a:graphicFrameLocks/>
          </p:cNvGraphicFramePr>
          <p:nvPr>
            <p:extLst>
              <p:ext uri="{D42A27DB-BD31-4B8C-83A1-F6EECF244321}">
                <p14:modId xmlns:p14="http://schemas.microsoft.com/office/powerpoint/2010/main" val="662252287"/>
              </p:ext>
            </p:extLst>
          </p:nvPr>
        </p:nvGraphicFramePr>
        <p:xfrm>
          <a:off x="455393" y="5016516"/>
          <a:ext cx="5882400" cy="26388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p:nvPr/>
        </p:nvSpPr>
        <p:spPr>
          <a:xfrm>
            <a:off x="459000" y="1441814"/>
            <a:ext cx="5940000" cy="2615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L" sz="1100" b="1" i="0" u="none" strike="noStrike" cap="none" dirty="0">
                <a:solidFill>
                  <a:srgbClr val="000000"/>
                </a:solidFill>
                <a:latin typeface="Calibri"/>
                <a:ea typeface="Calibri"/>
                <a:cs typeface="Calibri"/>
                <a:sym typeface="Calibri"/>
              </a:rPr>
              <a:t>Gráficos </a:t>
            </a:r>
            <a:r>
              <a:rPr lang="es-CL" sz="1100" b="1" i="0" u="none" strike="noStrike" cap="none" dirty="0" smtClean="0">
                <a:solidFill>
                  <a:srgbClr val="000000"/>
                </a:solidFill>
                <a:latin typeface="Calibri"/>
                <a:ea typeface="Calibri"/>
                <a:cs typeface="Calibri"/>
                <a:sym typeface="Calibri"/>
              </a:rPr>
              <a:t>3</a:t>
            </a:r>
            <a:r>
              <a:rPr lang="es-CL" sz="1100" b="0" i="0" u="none" strike="noStrike" cap="none" dirty="0" smtClean="0">
                <a:solidFill>
                  <a:schemeClr val="dk1"/>
                </a:solidFill>
                <a:latin typeface="Calibri"/>
                <a:ea typeface="Calibri"/>
                <a:cs typeface="Calibri"/>
                <a:sym typeface="Calibri"/>
              </a:rPr>
              <a:t>. Total matriculados en carreras de pedagogía, región de </a:t>
            </a:r>
            <a:r>
              <a:rPr lang="es-CL" sz="1100" b="0" i="0" u="none" strike="noStrike" cap="none" dirty="0" smtClean="0">
                <a:solidFill>
                  <a:srgbClr val="FF0000"/>
                </a:solidFill>
                <a:latin typeface="Calibri"/>
                <a:ea typeface="Calibri"/>
                <a:cs typeface="Calibri"/>
                <a:sym typeface="Calibri"/>
              </a:rPr>
              <a:t>Ñuble</a:t>
            </a:r>
            <a:r>
              <a:rPr lang="es-CL" sz="1100" b="0" i="0" u="none" strike="noStrike" cap="none" dirty="0" smtClean="0">
                <a:solidFill>
                  <a:schemeClr val="tx1"/>
                </a:solidFill>
                <a:latin typeface="Calibri"/>
                <a:ea typeface="Calibri"/>
                <a:cs typeface="Calibri"/>
                <a:sym typeface="Calibri"/>
              </a:rPr>
              <a:t>, período 2007-2021</a:t>
            </a:r>
            <a:r>
              <a:rPr lang="es-CL" sz="1100" b="0" i="0" u="none" strike="noStrike" cap="none" dirty="0" smtClean="0">
                <a:solidFill>
                  <a:schemeClr val="dk1"/>
                </a:solidFill>
                <a:latin typeface="Calibri"/>
                <a:ea typeface="Calibri"/>
                <a:cs typeface="Calibri"/>
                <a:sym typeface="Calibri"/>
              </a:rPr>
              <a:t> </a:t>
            </a:r>
            <a:endParaRPr dirty="0"/>
          </a:p>
        </p:txBody>
      </p:sp>
      <p:sp>
        <p:nvSpPr>
          <p:cNvPr id="129" name="Google Shape;129;p21"/>
          <p:cNvSpPr/>
          <p:nvPr/>
        </p:nvSpPr>
        <p:spPr>
          <a:xfrm>
            <a:off x="459000" y="777275"/>
            <a:ext cx="4889614"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L" sz="1800" b="1" i="0" u="none" strike="noStrike" cap="none" dirty="0" smtClean="0">
                <a:solidFill>
                  <a:srgbClr val="134E8B"/>
                </a:solidFill>
                <a:latin typeface="Calibri"/>
                <a:ea typeface="Calibri"/>
                <a:cs typeface="Calibri"/>
                <a:sym typeface="Calibri"/>
              </a:rPr>
              <a:t>Evolución matrícula en carreras de pedagogía</a:t>
            </a:r>
            <a:endParaRPr sz="1200" b="0" i="0" u="none" strike="noStrike" cap="none" dirty="0">
              <a:solidFill>
                <a:srgbClr val="134E8B"/>
              </a:solidFill>
              <a:latin typeface="Arial"/>
              <a:ea typeface="Arial"/>
              <a:cs typeface="Arial"/>
              <a:sym typeface="Arial"/>
            </a:endParaRPr>
          </a:p>
        </p:txBody>
      </p:sp>
      <p:sp>
        <p:nvSpPr>
          <p:cNvPr id="131" name="Google Shape;131;p21"/>
          <p:cNvSpPr/>
          <p:nvPr/>
        </p:nvSpPr>
        <p:spPr>
          <a:xfrm>
            <a:off x="540314" y="7203189"/>
            <a:ext cx="5940000" cy="246221"/>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000"/>
              <a:buFont typeface="Arial"/>
              <a:buNone/>
            </a:pPr>
            <a:r>
              <a:rPr lang="es-CL" sz="1000" b="0" i="1" u="none" strike="noStrike" cap="none" dirty="0">
                <a:solidFill>
                  <a:schemeClr val="dk1"/>
                </a:solidFill>
                <a:latin typeface="Calibri"/>
                <a:ea typeface="Calibri"/>
                <a:cs typeface="Calibri"/>
                <a:sym typeface="Calibri"/>
              </a:rPr>
              <a:t>Fuente: Servicio de Evaluación Ambiental (SEA), 2019-2021.</a:t>
            </a:r>
            <a:endParaRPr sz="1000" b="0" i="0" u="none" strike="noStrike" cap="none" dirty="0">
              <a:solidFill>
                <a:schemeClr val="dk1"/>
              </a:solidFill>
              <a:latin typeface="Arial"/>
              <a:ea typeface="Arial"/>
              <a:cs typeface="Arial"/>
              <a:sym typeface="Arial"/>
            </a:endParaRPr>
          </a:p>
        </p:txBody>
      </p:sp>
      <p:pic>
        <p:nvPicPr>
          <p:cNvPr id="139" name="Google Shape;139;p21"/>
          <p:cNvPicPr preferRelativeResize="0"/>
          <p:nvPr/>
        </p:nvPicPr>
        <p:blipFill rotWithShape="1">
          <a:blip r:embed="rId3">
            <a:alphaModFix/>
          </a:blip>
          <a:srcRect/>
          <a:stretch/>
        </p:blipFill>
        <p:spPr>
          <a:xfrm>
            <a:off x="5053580" y="8325934"/>
            <a:ext cx="1426734" cy="700196"/>
          </a:xfrm>
          <a:prstGeom prst="rect">
            <a:avLst/>
          </a:prstGeom>
          <a:noFill/>
          <a:ln>
            <a:noFill/>
          </a:ln>
        </p:spPr>
      </p:pic>
      <p:sp>
        <p:nvSpPr>
          <p:cNvPr id="141" name="Google Shape;141;p21"/>
          <p:cNvSpPr txBox="1">
            <a:spLocks noGrp="1"/>
          </p:cNvSpPr>
          <p:nvPr>
            <p:ph type="ftr" idx="11"/>
          </p:nvPr>
        </p:nvSpPr>
        <p:spPr>
          <a:xfrm>
            <a:off x="2271713" y="8475136"/>
            <a:ext cx="2314575" cy="48683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s-CL"/>
              <a:t>4</a:t>
            </a:r>
            <a:endParaRPr/>
          </a:p>
        </p:txBody>
      </p:sp>
      <p:cxnSp>
        <p:nvCxnSpPr>
          <p:cNvPr id="142" name="Google Shape;142;p21"/>
          <p:cNvCxnSpPr/>
          <p:nvPr/>
        </p:nvCxnSpPr>
        <p:spPr>
          <a:xfrm>
            <a:off x="540313" y="1152230"/>
            <a:ext cx="833633" cy="0"/>
          </a:xfrm>
          <a:prstGeom prst="straightConnector1">
            <a:avLst/>
          </a:prstGeom>
          <a:noFill/>
          <a:ln w="38100" cap="flat" cmpd="sng">
            <a:solidFill>
              <a:srgbClr val="134E8B"/>
            </a:solidFill>
            <a:prstDash val="solid"/>
            <a:round/>
            <a:headEnd type="none" w="sm" len="sm"/>
            <a:tailEnd type="none" w="sm" len="sm"/>
          </a:ln>
        </p:spPr>
      </p:cxnSp>
      <p:pic>
        <p:nvPicPr>
          <p:cNvPr id="18" name="Imagen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3580" y="0"/>
            <a:ext cx="1804420" cy="1804420"/>
          </a:xfrm>
          <a:prstGeom prst="rect">
            <a:avLst/>
          </a:prstGeom>
        </p:spPr>
      </p:pic>
      <p:pic>
        <p:nvPicPr>
          <p:cNvPr id="19" name="Imagen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971" y="8164556"/>
            <a:ext cx="1593436" cy="972000"/>
          </a:xfrm>
          <a:prstGeom prst="rect">
            <a:avLst/>
          </a:prstGeom>
        </p:spPr>
      </p:pic>
      <p:graphicFrame>
        <p:nvGraphicFramePr>
          <p:cNvPr id="25" name="Gráfico 24"/>
          <p:cNvGraphicFramePr>
            <a:graphicFrameLocks/>
          </p:cNvGraphicFramePr>
          <p:nvPr>
            <p:extLst>
              <p:ext uri="{D42A27DB-BD31-4B8C-83A1-F6EECF244321}">
                <p14:modId xmlns:p14="http://schemas.microsoft.com/office/powerpoint/2010/main" val="528600837"/>
              </p:ext>
            </p:extLst>
          </p:nvPr>
        </p:nvGraphicFramePr>
        <p:xfrm>
          <a:off x="93400" y="1817700"/>
          <a:ext cx="6671200" cy="55086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p:nvPr/>
        </p:nvSpPr>
        <p:spPr>
          <a:xfrm>
            <a:off x="459000" y="1441814"/>
            <a:ext cx="6167268" cy="2615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L" sz="1100" b="1" i="0" u="none" strike="noStrike" cap="none" dirty="0">
                <a:solidFill>
                  <a:srgbClr val="000000"/>
                </a:solidFill>
                <a:latin typeface="Calibri"/>
                <a:ea typeface="Calibri"/>
                <a:cs typeface="Calibri"/>
                <a:sym typeface="Calibri"/>
              </a:rPr>
              <a:t>Gráficos </a:t>
            </a:r>
            <a:r>
              <a:rPr lang="es-CL" sz="1100" b="1" i="0" u="none" strike="noStrike" cap="none" dirty="0" smtClean="0">
                <a:solidFill>
                  <a:srgbClr val="000000"/>
                </a:solidFill>
                <a:latin typeface="Calibri"/>
                <a:ea typeface="Calibri"/>
                <a:cs typeface="Calibri"/>
                <a:sym typeface="Calibri"/>
              </a:rPr>
              <a:t>4</a:t>
            </a:r>
            <a:r>
              <a:rPr lang="es-CL" sz="1100" b="0" i="0" u="none" strike="noStrike" cap="none" dirty="0" smtClean="0">
                <a:solidFill>
                  <a:schemeClr val="dk1"/>
                </a:solidFill>
                <a:latin typeface="Calibri"/>
                <a:ea typeface="Calibri"/>
                <a:cs typeface="Calibri"/>
                <a:sym typeface="Calibri"/>
              </a:rPr>
              <a:t>. Distribución de la matrícula en carreras de pedagogía, región de </a:t>
            </a:r>
            <a:r>
              <a:rPr lang="es-CL" sz="1100" b="0" i="0" u="none" strike="noStrike" cap="none" dirty="0" smtClean="0">
                <a:solidFill>
                  <a:srgbClr val="FF0000"/>
                </a:solidFill>
                <a:latin typeface="Calibri"/>
                <a:ea typeface="Calibri"/>
                <a:cs typeface="Calibri"/>
                <a:sym typeface="Calibri"/>
              </a:rPr>
              <a:t>Ñuble</a:t>
            </a:r>
            <a:r>
              <a:rPr lang="es-CL" sz="1100" b="0" i="0" u="none" strike="noStrike" cap="none" dirty="0" smtClean="0">
                <a:solidFill>
                  <a:schemeClr val="tx1"/>
                </a:solidFill>
                <a:latin typeface="Calibri"/>
                <a:ea typeface="Calibri"/>
                <a:cs typeface="Calibri"/>
                <a:sym typeface="Calibri"/>
              </a:rPr>
              <a:t>, período 2007-2021</a:t>
            </a:r>
            <a:r>
              <a:rPr lang="es-CL" sz="1100" b="0" i="0" u="none" strike="noStrike" cap="none" dirty="0" smtClean="0">
                <a:solidFill>
                  <a:schemeClr val="dk1"/>
                </a:solidFill>
                <a:latin typeface="Calibri"/>
                <a:ea typeface="Calibri"/>
                <a:cs typeface="Calibri"/>
                <a:sym typeface="Calibri"/>
              </a:rPr>
              <a:t> </a:t>
            </a:r>
            <a:endParaRPr dirty="0"/>
          </a:p>
        </p:txBody>
      </p:sp>
      <p:sp>
        <p:nvSpPr>
          <p:cNvPr id="129" name="Google Shape;129;p21"/>
          <p:cNvSpPr/>
          <p:nvPr/>
        </p:nvSpPr>
        <p:spPr>
          <a:xfrm>
            <a:off x="459000" y="777275"/>
            <a:ext cx="4889614"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L" sz="1800" b="1" i="0" u="none" strike="noStrike" cap="none" dirty="0" smtClean="0">
                <a:solidFill>
                  <a:srgbClr val="134E8B"/>
                </a:solidFill>
                <a:latin typeface="Calibri"/>
                <a:ea typeface="Calibri"/>
                <a:cs typeface="Calibri"/>
                <a:sym typeface="Calibri"/>
              </a:rPr>
              <a:t>Evolución matrícula en carreras de pedagogía</a:t>
            </a:r>
            <a:endParaRPr sz="1200" b="0" i="0" u="none" strike="noStrike" cap="none" dirty="0">
              <a:solidFill>
                <a:srgbClr val="134E8B"/>
              </a:solidFill>
              <a:latin typeface="Arial"/>
              <a:ea typeface="Arial"/>
              <a:cs typeface="Arial"/>
              <a:sym typeface="Arial"/>
            </a:endParaRPr>
          </a:p>
        </p:txBody>
      </p:sp>
      <p:sp>
        <p:nvSpPr>
          <p:cNvPr id="131" name="Google Shape;131;p21"/>
          <p:cNvSpPr/>
          <p:nvPr/>
        </p:nvSpPr>
        <p:spPr>
          <a:xfrm>
            <a:off x="540314" y="7980202"/>
            <a:ext cx="5940000" cy="246221"/>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000"/>
              <a:buFont typeface="Arial"/>
              <a:buNone/>
            </a:pPr>
            <a:r>
              <a:rPr lang="es-CL" sz="1000" b="0" i="1" u="none" strike="noStrike" cap="none">
                <a:solidFill>
                  <a:schemeClr val="dk1"/>
                </a:solidFill>
                <a:latin typeface="Calibri"/>
                <a:ea typeface="Calibri"/>
                <a:cs typeface="Calibri"/>
                <a:sym typeface="Calibri"/>
              </a:rPr>
              <a:t>Fuente: Servicio de Evaluación Ambiental (SEA), 2019-2021.</a:t>
            </a:r>
            <a:endParaRPr sz="1000" b="0" i="0" u="none" strike="noStrike" cap="none">
              <a:solidFill>
                <a:schemeClr val="dk1"/>
              </a:solidFill>
              <a:latin typeface="Arial"/>
              <a:ea typeface="Arial"/>
              <a:cs typeface="Arial"/>
              <a:sym typeface="Arial"/>
            </a:endParaRPr>
          </a:p>
        </p:txBody>
      </p:sp>
      <p:pic>
        <p:nvPicPr>
          <p:cNvPr id="139" name="Google Shape;139;p21"/>
          <p:cNvPicPr preferRelativeResize="0"/>
          <p:nvPr/>
        </p:nvPicPr>
        <p:blipFill rotWithShape="1">
          <a:blip r:embed="rId3">
            <a:alphaModFix/>
          </a:blip>
          <a:srcRect/>
          <a:stretch/>
        </p:blipFill>
        <p:spPr>
          <a:xfrm>
            <a:off x="5053580" y="8325934"/>
            <a:ext cx="1426734" cy="700196"/>
          </a:xfrm>
          <a:prstGeom prst="rect">
            <a:avLst/>
          </a:prstGeom>
          <a:noFill/>
          <a:ln>
            <a:noFill/>
          </a:ln>
        </p:spPr>
      </p:pic>
      <p:sp>
        <p:nvSpPr>
          <p:cNvPr id="141" name="Google Shape;141;p21"/>
          <p:cNvSpPr txBox="1">
            <a:spLocks noGrp="1"/>
          </p:cNvSpPr>
          <p:nvPr>
            <p:ph type="ftr" idx="11"/>
          </p:nvPr>
        </p:nvSpPr>
        <p:spPr>
          <a:xfrm>
            <a:off x="2271713" y="8475136"/>
            <a:ext cx="2314575" cy="48683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s-CL"/>
              <a:t>4</a:t>
            </a:r>
            <a:endParaRPr/>
          </a:p>
        </p:txBody>
      </p:sp>
      <p:cxnSp>
        <p:nvCxnSpPr>
          <p:cNvPr id="142" name="Google Shape;142;p21"/>
          <p:cNvCxnSpPr/>
          <p:nvPr/>
        </p:nvCxnSpPr>
        <p:spPr>
          <a:xfrm>
            <a:off x="540313" y="1152230"/>
            <a:ext cx="833633" cy="0"/>
          </a:xfrm>
          <a:prstGeom prst="straightConnector1">
            <a:avLst/>
          </a:prstGeom>
          <a:noFill/>
          <a:ln w="38100" cap="flat" cmpd="sng">
            <a:solidFill>
              <a:srgbClr val="134E8B"/>
            </a:solidFill>
            <a:prstDash val="solid"/>
            <a:round/>
            <a:headEnd type="none" w="sm" len="sm"/>
            <a:tailEnd type="none" w="sm" len="sm"/>
          </a:ln>
        </p:spPr>
      </p:cxnSp>
      <p:pic>
        <p:nvPicPr>
          <p:cNvPr id="18" name="Imagen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3580" y="0"/>
            <a:ext cx="1804420" cy="1804420"/>
          </a:xfrm>
          <a:prstGeom prst="rect">
            <a:avLst/>
          </a:prstGeom>
        </p:spPr>
      </p:pic>
      <p:pic>
        <p:nvPicPr>
          <p:cNvPr id="19" name="Imagen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971" y="8164556"/>
            <a:ext cx="1593436" cy="972000"/>
          </a:xfrm>
          <a:prstGeom prst="rect">
            <a:avLst/>
          </a:prstGeom>
        </p:spPr>
      </p:pic>
      <p:graphicFrame>
        <p:nvGraphicFramePr>
          <p:cNvPr id="11" name="Gráfico 10"/>
          <p:cNvGraphicFramePr>
            <a:graphicFrameLocks/>
          </p:cNvGraphicFramePr>
          <p:nvPr>
            <p:extLst>
              <p:ext uri="{D42A27DB-BD31-4B8C-83A1-F6EECF244321}">
                <p14:modId xmlns:p14="http://schemas.microsoft.com/office/powerpoint/2010/main" val="2746415978"/>
              </p:ext>
            </p:extLst>
          </p:nvPr>
        </p:nvGraphicFramePr>
        <p:xfrm>
          <a:off x="118800" y="1684766"/>
          <a:ext cx="6620400" cy="61944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512780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8" name="Google Shape;148;p22"/>
          <p:cNvPicPr preferRelativeResize="0"/>
          <p:nvPr/>
        </p:nvPicPr>
        <p:blipFill rotWithShape="1">
          <a:blip r:embed="rId3">
            <a:alphaModFix/>
          </a:blip>
          <a:srcRect/>
          <a:stretch/>
        </p:blipFill>
        <p:spPr>
          <a:xfrm>
            <a:off x="5053580" y="8325934"/>
            <a:ext cx="1426734" cy="700196"/>
          </a:xfrm>
          <a:prstGeom prst="rect">
            <a:avLst/>
          </a:prstGeom>
          <a:noFill/>
          <a:ln>
            <a:noFill/>
          </a:ln>
        </p:spPr>
      </p:pic>
      <p:sp>
        <p:nvSpPr>
          <p:cNvPr id="151" name="Google Shape;151;p22"/>
          <p:cNvSpPr/>
          <p:nvPr/>
        </p:nvSpPr>
        <p:spPr>
          <a:xfrm>
            <a:off x="459000" y="767400"/>
            <a:ext cx="474546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L" sz="1800" b="1" dirty="0" smtClean="0">
                <a:solidFill>
                  <a:srgbClr val="134E8B"/>
                </a:solidFill>
                <a:latin typeface="Calibri"/>
                <a:cs typeface="Calibri"/>
                <a:sym typeface="Calibri"/>
              </a:rPr>
              <a:t>Características de los ocupados por </a:t>
            </a:r>
            <a:r>
              <a:rPr lang="es-CL" sz="1800" b="1" dirty="0" err="1" smtClean="0">
                <a:solidFill>
                  <a:srgbClr val="134E8B"/>
                </a:solidFill>
                <a:latin typeface="Calibri"/>
                <a:cs typeface="Calibri"/>
                <a:sym typeface="Calibri"/>
              </a:rPr>
              <a:t>macrozona</a:t>
            </a:r>
            <a:endParaRPr sz="1200" b="0" i="0" u="none" strike="noStrike" cap="none" dirty="0">
              <a:solidFill>
                <a:srgbClr val="134E8B"/>
              </a:solidFill>
              <a:latin typeface="Arial"/>
              <a:ea typeface="Arial"/>
              <a:cs typeface="Arial"/>
              <a:sym typeface="Arial"/>
            </a:endParaRPr>
          </a:p>
        </p:txBody>
      </p:sp>
      <p:sp>
        <p:nvSpPr>
          <p:cNvPr id="152" name="Google Shape;152;p22"/>
          <p:cNvSpPr txBox="1">
            <a:spLocks noGrp="1"/>
          </p:cNvSpPr>
          <p:nvPr>
            <p:ph type="ftr" idx="11"/>
          </p:nvPr>
        </p:nvSpPr>
        <p:spPr>
          <a:xfrm>
            <a:off x="2271713" y="8475136"/>
            <a:ext cx="2314575" cy="48683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s-CL"/>
              <a:t>5</a:t>
            </a:r>
            <a:endParaRPr/>
          </a:p>
        </p:txBody>
      </p:sp>
      <p:cxnSp>
        <p:nvCxnSpPr>
          <p:cNvPr id="153" name="Google Shape;153;p22"/>
          <p:cNvCxnSpPr/>
          <p:nvPr/>
        </p:nvCxnSpPr>
        <p:spPr>
          <a:xfrm>
            <a:off x="540313" y="1152230"/>
            <a:ext cx="833633" cy="0"/>
          </a:xfrm>
          <a:prstGeom prst="straightConnector1">
            <a:avLst/>
          </a:prstGeom>
          <a:noFill/>
          <a:ln w="38100" cap="flat" cmpd="sng">
            <a:solidFill>
              <a:srgbClr val="134E8B"/>
            </a:solidFill>
            <a:prstDash val="solid"/>
            <a:round/>
            <a:headEnd type="none" w="sm" len="sm"/>
            <a:tailEnd type="none" w="sm" len="sm"/>
          </a:ln>
        </p:spPr>
      </p:cxnSp>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3580" y="0"/>
            <a:ext cx="1804420" cy="1804420"/>
          </a:xfrm>
          <a:prstGeom prst="rect">
            <a:avLst/>
          </a:prstGeom>
        </p:spPr>
      </p:pic>
      <p:pic>
        <p:nvPicPr>
          <p:cNvPr id="10" name="Imagen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971" y="8164556"/>
            <a:ext cx="1593436" cy="972000"/>
          </a:xfrm>
          <a:prstGeom prst="rect">
            <a:avLst/>
          </a:prstGeom>
        </p:spPr>
      </p:pic>
      <p:sp>
        <p:nvSpPr>
          <p:cNvPr id="11" name="Google Shape;116;p20"/>
          <p:cNvSpPr txBox="1"/>
          <p:nvPr/>
        </p:nvSpPr>
        <p:spPr>
          <a:xfrm>
            <a:off x="601467" y="1664026"/>
            <a:ext cx="5655065" cy="369277"/>
          </a:xfrm>
          <a:prstGeom prst="rect">
            <a:avLst/>
          </a:prstGeom>
          <a:noFill/>
          <a:ln>
            <a:noFill/>
          </a:ln>
        </p:spPr>
        <p:txBody>
          <a:bodyPr spcFirstLastPara="1" wrap="square" lIns="0" tIns="60925" rIns="121900" bIns="60925" anchor="t" anchorCtr="0">
            <a:spAutoFit/>
          </a:bodyPr>
          <a:lstStyle/>
          <a:p>
            <a:pPr marL="0" marR="0" lvl="0" indent="0" algn="l" rtl="0">
              <a:lnSpc>
                <a:spcPct val="100000"/>
              </a:lnSpc>
              <a:spcBef>
                <a:spcPts val="0"/>
              </a:spcBef>
              <a:spcAft>
                <a:spcPts val="0"/>
              </a:spcAft>
              <a:buNone/>
            </a:pPr>
            <a:r>
              <a:rPr lang="es-CL" sz="1600" b="0" i="0" u="none" strike="noStrike" cap="none" dirty="0" smtClean="0">
                <a:solidFill>
                  <a:srgbClr val="134E8B"/>
                </a:solidFill>
                <a:latin typeface="Calibri"/>
                <a:ea typeface="Calibri"/>
                <a:cs typeface="Calibri"/>
                <a:sym typeface="Calibri"/>
              </a:rPr>
              <a:t>Encuesta de Caracterización Socioeconómica Nacional (CASEN)</a:t>
            </a:r>
            <a:endParaRPr sz="1100" b="0" i="0" u="none" strike="noStrike" cap="none" dirty="0">
              <a:solidFill>
                <a:srgbClr val="134E8B"/>
              </a:solidFill>
              <a:latin typeface="Arial"/>
              <a:ea typeface="Arial"/>
              <a:cs typeface="Arial"/>
              <a:sym typeface="Arial"/>
            </a:endParaRPr>
          </a:p>
        </p:txBody>
      </p:sp>
      <p:sp>
        <p:nvSpPr>
          <p:cNvPr id="12" name="Google Shape;115;p20"/>
          <p:cNvSpPr txBox="1"/>
          <p:nvPr/>
        </p:nvSpPr>
        <p:spPr>
          <a:xfrm>
            <a:off x="495937" y="2026296"/>
            <a:ext cx="5940000" cy="5678437"/>
          </a:xfrm>
          <a:prstGeom prst="rect">
            <a:avLst/>
          </a:prstGeom>
          <a:noFill/>
          <a:ln>
            <a:noFill/>
          </a:ln>
        </p:spPr>
        <p:txBody>
          <a:bodyPr spcFirstLastPara="1" wrap="square" lIns="91425" tIns="45700" rIns="91425" bIns="45700" anchor="t" anchorCtr="0">
            <a:spAutoFit/>
          </a:bodyPr>
          <a:lstStyle/>
          <a:p>
            <a:pPr lvl="0" algn="just"/>
            <a:r>
              <a:rPr lang="es-CL" sz="1100" dirty="0" smtClean="0">
                <a:latin typeface="Calibri"/>
                <a:ea typeface="Calibri"/>
                <a:cs typeface="Calibri"/>
                <a:sym typeface="Calibri"/>
              </a:rPr>
              <a:t>La Encuesta de Caracterización Socioeconómica Nacional (CASEN) es el principal instrumento para el diseño y la evaluación de la política social del país. Esta encuesta se levanta periódicamente por encargo del Ministerio de Desarrollo Social (MIDEPLAN) desde comienzos de los años ’90 cada dos o tres años.</a:t>
            </a:r>
          </a:p>
          <a:p>
            <a:pPr lvl="0" algn="just"/>
            <a:endParaRPr lang="es-CL" sz="1100" dirty="0">
              <a:latin typeface="Calibri"/>
              <a:ea typeface="Calibri"/>
              <a:cs typeface="Calibri"/>
              <a:sym typeface="Calibri"/>
            </a:endParaRPr>
          </a:p>
          <a:p>
            <a:pPr lvl="0" algn="just"/>
            <a:r>
              <a:rPr lang="es-CL" sz="1100" dirty="0" smtClean="0">
                <a:latin typeface="Calibri"/>
                <a:ea typeface="Calibri"/>
                <a:cs typeface="Calibri"/>
                <a:sym typeface="Calibri"/>
              </a:rPr>
              <a:t>A pesar de las dificultades logísticas asociadas a las medidas de confinamiento adoptadas a propósito de la crisis sanitaria asociada a la pandemia de COVID-19, durante el año 2020 se levanta por primera vez en modalidad telefónica por lo que se le distingue de versiones previas (debido a posibles dificultades de comparación) como CASEN 2020 en pandemia. </a:t>
            </a:r>
          </a:p>
          <a:p>
            <a:pPr lvl="0" algn="just"/>
            <a:endParaRPr lang="es-CL" sz="1100" dirty="0">
              <a:latin typeface="Calibri"/>
              <a:ea typeface="Calibri"/>
              <a:cs typeface="Calibri"/>
              <a:sym typeface="Calibri"/>
            </a:endParaRPr>
          </a:p>
          <a:p>
            <a:pPr lvl="0" algn="just"/>
            <a:r>
              <a:rPr lang="es-CL" sz="1100" dirty="0" smtClean="0">
                <a:latin typeface="Calibri"/>
                <a:ea typeface="Calibri"/>
                <a:cs typeface="Calibri"/>
                <a:sym typeface="Calibri"/>
              </a:rPr>
              <a:t>Este instrumento multipropósito permite caracterizar a los trabajadores chilenos con bastante detalle debido al uso del clasificador chileno de ocupaciones (CIUO 08.CL), adaptación del Clasificador Internacional Uniforme de Ocupaciones de la OIT para la realidad nacional. La CASEN presenta las ocupaciones a través de una apertura de cuatro dígitos, lo que sumado a su elevado tamaño muestral permite caracterizar ocupaciones que con otros instrumentos no es posible. </a:t>
            </a:r>
          </a:p>
          <a:p>
            <a:pPr lvl="0" algn="just"/>
            <a:endParaRPr lang="es-CL" sz="1100" dirty="0">
              <a:latin typeface="Calibri"/>
              <a:ea typeface="Calibri"/>
              <a:cs typeface="Calibri"/>
              <a:sym typeface="Calibri"/>
            </a:endParaRPr>
          </a:p>
          <a:p>
            <a:pPr lvl="0" algn="just"/>
            <a:r>
              <a:rPr lang="es-CL" sz="1100" dirty="0" smtClean="0">
                <a:latin typeface="Calibri"/>
                <a:ea typeface="Calibri"/>
                <a:cs typeface="Calibri"/>
                <a:sym typeface="Calibri"/>
              </a:rPr>
              <a:t>Para este documento se consideraron las categorías: 2330: profesores de </a:t>
            </a:r>
            <a:r>
              <a:rPr lang="es-CL" sz="1100" dirty="0" err="1" smtClean="0">
                <a:latin typeface="Calibri"/>
                <a:ea typeface="Calibri"/>
                <a:cs typeface="Calibri"/>
                <a:sym typeface="Calibri"/>
              </a:rPr>
              <a:t>educacion</a:t>
            </a:r>
            <a:r>
              <a:rPr lang="es-CL" sz="1100" dirty="0" smtClean="0">
                <a:latin typeface="Calibri"/>
                <a:ea typeface="Calibri"/>
                <a:cs typeface="Calibri"/>
                <a:sym typeface="Calibri"/>
              </a:rPr>
              <a:t> media; 2341: profesores de educación básica</a:t>
            </a:r>
            <a:r>
              <a:rPr lang="es-CL" sz="1100" dirty="0">
                <a:latin typeface="Calibri"/>
                <a:ea typeface="Calibri"/>
                <a:cs typeface="Calibri"/>
                <a:sym typeface="Calibri"/>
              </a:rPr>
              <a:t>;</a:t>
            </a:r>
            <a:r>
              <a:rPr lang="es-CL" sz="1100" dirty="0" smtClean="0">
                <a:latin typeface="Calibri"/>
                <a:ea typeface="Calibri"/>
                <a:cs typeface="Calibri"/>
                <a:sym typeface="Calibri"/>
              </a:rPr>
              <a:t> 2342: Educadores de párvulos, mientras que los profesores de idiomas (2353), profesores de música (2354) y profesores de artes (2355) fueron agrupados en la categoría “otros profesores” para asegurar que las estimaciones aquí presentadas tienen una adecuada representación estadística, de manera tal de seguir los lineamiento de calidad estadística para encuestas de hogares establecidos por el Instituto Nacional de Estadística. Un criterio similar se siguió para agrupar las regiones en </a:t>
            </a:r>
            <a:r>
              <a:rPr lang="es-CL" sz="1100" dirty="0" err="1" smtClean="0">
                <a:latin typeface="Calibri"/>
                <a:ea typeface="Calibri"/>
                <a:cs typeface="Calibri"/>
                <a:sym typeface="Calibri"/>
              </a:rPr>
              <a:t>macrozonas</a:t>
            </a:r>
            <a:r>
              <a:rPr lang="es-CL" sz="1100" dirty="0" smtClean="0">
                <a:latin typeface="Calibri"/>
                <a:ea typeface="Calibri"/>
                <a:cs typeface="Calibri"/>
                <a:sym typeface="Calibri"/>
              </a:rPr>
              <a:t>, las que corresponden a: Arica y Parinacota, Tarapacá, Antofagasta, Atacama y Coquimbo clasificadas como Zona Norte, Valparaíso, O’Higgins, Maule, Ñuble y Biobío como Zona Centro; y Araucanía, Los Ríos, Los Lagos, Aysén y Magallanes como zona Sur. </a:t>
            </a:r>
          </a:p>
          <a:p>
            <a:pPr lvl="0" algn="just"/>
            <a:endParaRPr lang="es-CL" sz="1100" dirty="0" smtClean="0">
              <a:latin typeface="Calibri"/>
              <a:ea typeface="Calibri"/>
              <a:cs typeface="Calibri"/>
              <a:sym typeface="Calibri"/>
            </a:endParaRPr>
          </a:p>
          <a:p>
            <a:pPr lvl="0" algn="just"/>
            <a:r>
              <a:rPr lang="es-CL" sz="1100" dirty="0" smtClean="0">
                <a:latin typeface="Calibri"/>
                <a:ea typeface="Calibri"/>
                <a:cs typeface="Calibri"/>
                <a:sym typeface="Calibri"/>
              </a:rPr>
              <a:t>En la región de Ñuble se observa que los niveles de ingreso para los profesores son similares al resto del país, mientras que la categoría con mayor presencia en el territorio corresponde a profesores de Educación Básica. En cuanto al sexo se observa una marcada mayoría de mujeres, mientras que en términos de edad predomina el tramo etario de entre los 30 y 44 años. Por último se observa un nivel bajo de informalidad entre los ocupados.  </a:t>
            </a:r>
            <a:endParaRPr lang="es-CL" sz="1100" dirty="0">
              <a:latin typeface="Calibri"/>
              <a:ea typeface="Calibri"/>
              <a:cs typeface="Calibri"/>
              <a:sym typeface="Calibri"/>
            </a:endParaRPr>
          </a:p>
          <a:p>
            <a:pPr lvl="0" algn="just"/>
            <a:r>
              <a:rPr lang="es-CL" sz="1100" dirty="0" smtClean="0">
                <a:latin typeface="Calibri"/>
                <a:ea typeface="Calibri"/>
                <a:cs typeface="Calibri"/>
                <a:sym typeface="Calibri"/>
              </a:rPr>
              <a:t>    </a:t>
            </a:r>
            <a:endParaRPr sz="1100" b="0" i="0" u="none" strike="noStrike" cap="none" dirty="0" smtClean="0">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p:nvPr/>
        </p:nvSpPr>
        <p:spPr>
          <a:xfrm>
            <a:off x="459000" y="1430827"/>
            <a:ext cx="5940000" cy="2615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L" sz="1100" b="1" i="0" u="none" strike="noStrike" cap="none" dirty="0">
                <a:solidFill>
                  <a:srgbClr val="000000"/>
                </a:solidFill>
                <a:latin typeface="Calibri"/>
                <a:ea typeface="Calibri"/>
                <a:cs typeface="Calibri"/>
                <a:sym typeface="Calibri"/>
              </a:rPr>
              <a:t>Gráfico 5. </a:t>
            </a:r>
            <a:r>
              <a:rPr lang="es-CL" sz="1100" b="0" i="0" u="none" strike="noStrike" cap="none" dirty="0" smtClean="0">
                <a:solidFill>
                  <a:srgbClr val="000000"/>
                </a:solidFill>
                <a:latin typeface="Calibri"/>
                <a:ea typeface="Calibri"/>
                <a:cs typeface="Calibri"/>
                <a:sym typeface="Calibri"/>
              </a:rPr>
              <a:t>Ingreso promedio según región en carreras de pedagogía, 2020</a:t>
            </a:r>
            <a:endParaRPr dirty="0"/>
          </a:p>
        </p:txBody>
      </p:sp>
      <p:sp>
        <p:nvSpPr>
          <p:cNvPr id="159" name="Google Shape;159;p23"/>
          <p:cNvSpPr txBox="1"/>
          <p:nvPr/>
        </p:nvSpPr>
        <p:spPr>
          <a:xfrm>
            <a:off x="459000" y="4627578"/>
            <a:ext cx="5940000" cy="2615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L" sz="1100" b="1" i="0" u="none" strike="noStrike" cap="none" dirty="0">
                <a:solidFill>
                  <a:srgbClr val="000000"/>
                </a:solidFill>
                <a:latin typeface="Calibri"/>
                <a:ea typeface="Calibri"/>
                <a:cs typeface="Calibri"/>
                <a:sym typeface="Calibri"/>
              </a:rPr>
              <a:t>Gráfico 6. </a:t>
            </a:r>
            <a:r>
              <a:rPr lang="es-CL" sz="1100" i="0" u="none" strike="noStrike" cap="none" dirty="0" smtClean="0">
                <a:solidFill>
                  <a:srgbClr val="000000"/>
                </a:solidFill>
                <a:latin typeface="Calibri"/>
                <a:ea typeface="Calibri"/>
                <a:cs typeface="Calibri"/>
                <a:sym typeface="Calibri"/>
              </a:rPr>
              <a:t>Distribució</a:t>
            </a:r>
            <a:r>
              <a:rPr lang="es-CL" sz="1100" dirty="0" smtClean="0">
                <a:latin typeface="Calibri"/>
                <a:ea typeface="Calibri"/>
                <a:cs typeface="Calibri"/>
                <a:sym typeface="Calibri"/>
              </a:rPr>
              <a:t>n de ocupados según tipo de carrera pedagógica, 2020</a:t>
            </a:r>
            <a:endParaRPr dirty="0"/>
          </a:p>
        </p:txBody>
      </p:sp>
      <p:sp>
        <p:nvSpPr>
          <p:cNvPr id="160" name="Google Shape;160;p23"/>
          <p:cNvSpPr/>
          <p:nvPr/>
        </p:nvSpPr>
        <p:spPr>
          <a:xfrm>
            <a:off x="517994" y="4381357"/>
            <a:ext cx="5940000" cy="246221"/>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000"/>
              <a:buFont typeface="Arial"/>
              <a:buNone/>
            </a:pPr>
            <a:r>
              <a:rPr lang="es-CL" sz="1000" b="0" i="1" u="none" strike="noStrike" cap="none" dirty="0">
                <a:solidFill>
                  <a:schemeClr val="dk1"/>
                </a:solidFill>
                <a:latin typeface="Calibri"/>
                <a:ea typeface="Calibri"/>
                <a:cs typeface="Calibri"/>
                <a:sym typeface="Calibri"/>
              </a:rPr>
              <a:t>Fuente: </a:t>
            </a:r>
            <a:r>
              <a:rPr lang="es-CL" sz="1000" b="0" i="1" u="none" strike="noStrike" cap="none" dirty="0" smtClean="0">
                <a:solidFill>
                  <a:schemeClr val="dk1"/>
                </a:solidFill>
                <a:latin typeface="Calibri"/>
                <a:ea typeface="Calibri"/>
                <a:cs typeface="Calibri"/>
                <a:sym typeface="Calibri"/>
              </a:rPr>
              <a:t>Encuesta CASEN en pandemia 2020</a:t>
            </a:r>
            <a:endParaRPr sz="1000" b="0" i="0" u="none" strike="noStrike" cap="none" dirty="0">
              <a:solidFill>
                <a:schemeClr val="dk1"/>
              </a:solidFill>
              <a:latin typeface="Arial"/>
              <a:ea typeface="Arial"/>
              <a:cs typeface="Arial"/>
              <a:sym typeface="Arial"/>
            </a:endParaRPr>
          </a:p>
        </p:txBody>
      </p:sp>
      <p:sp>
        <p:nvSpPr>
          <p:cNvPr id="161" name="Google Shape;161;p23"/>
          <p:cNvSpPr/>
          <p:nvPr/>
        </p:nvSpPr>
        <p:spPr>
          <a:xfrm>
            <a:off x="540314" y="7757180"/>
            <a:ext cx="5940000" cy="246221"/>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000"/>
              <a:buFont typeface="Arial"/>
              <a:buNone/>
            </a:pPr>
            <a:r>
              <a:rPr lang="es-CL" sz="1000" b="0" i="1" u="none" strike="noStrike" cap="none" dirty="0">
                <a:solidFill>
                  <a:schemeClr val="dk1"/>
                </a:solidFill>
                <a:latin typeface="Calibri"/>
                <a:ea typeface="Calibri"/>
                <a:cs typeface="Calibri"/>
                <a:sym typeface="Calibri"/>
              </a:rPr>
              <a:t>Fuente: </a:t>
            </a:r>
            <a:r>
              <a:rPr lang="es-CL" sz="1000" b="0" i="1" u="none" strike="noStrike" cap="none" dirty="0" smtClean="0">
                <a:solidFill>
                  <a:schemeClr val="dk1"/>
                </a:solidFill>
                <a:latin typeface="Calibri"/>
                <a:ea typeface="Calibri"/>
                <a:cs typeface="Calibri"/>
                <a:sym typeface="Calibri"/>
              </a:rPr>
              <a:t>Encuesta CASEN en pandemia 2020</a:t>
            </a:r>
            <a:endParaRPr sz="1000" b="0" i="0" u="none" strike="noStrike" cap="none" dirty="0">
              <a:solidFill>
                <a:schemeClr val="dk1"/>
              </a:solidFill>
              <a:latin typeface="Arial"/>
              <a:ea typeface="Arial"/>
              <a:cs typeface="Arial"/>
              <a:sym typeface="Arial"/>
            </a:endParaRPr>
          </a:p>
        </p:txBody>
      </p:sp>
      <p:pic>
        <p:nvPicPr>
          <p:cNvPr id="165" name="Google Shape;165;p23"/>
          <p:cNvPicPr preferRelativeResize="0"/>
          <p:nvPr/>
        </p:nvPicPr>
        <p:blipFill rotWithShape="1">
          <a:blip r:embed="rId3">
            <a:alphaModFix/>
          </a:blip>
          <a:srcRect/>
          <a:stretch/>
        </p:blipFill>
        <p:spPr>
          <a:xfrm>
            <a:off x="5053580" y="8325934"/>
            <a:ext cx="1426734" cy="700196"/>
          </a:xfrm>
          <a:prstGeom prst="rect">
            <a:avLst/>
          </a:prstGeom>
          <a:noFill/>
          <a:ln>
            <a:noFill/>
          </a:ln>
        </p:spPr>
      </p:pic>
      <p:sp>
        <p:nvSpPr>
          <p:cNvPr id="167" name="Google Shape;167;p23"/>
          <p:cNvSpPr/>
          <p:nvPr/>
        </p:nvSpPr>
        <p:spPr>
          <a:xfrm>
            <a:off x="455393" y="766115"/>
            <a:ext cx="405211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L" sz="1800" b="1" i="0" u="none" strike="noStrike" cap="none" dirty="0" smtClean="0">
                <a:solidFill>
                  <a:srgbClr val="134E8B"/>
                </a:solidFill>
                <a:latin typeface="Calibri"/>
                <a:ea typeface="Calibri"/>
                <a:cs typeface="Calibri"/>
                <a:sym typeface="Calibri"/>
              </a:rPr>
              <a:t>Ingresos y tipo de ocupación</a:t>
            </a:r>
            <a:endParaRPr sz="1200" b="0" i="0" u="none" strike="noStrike" cap="none" dirty="0">
              <a:solidFill>
                <a:srgbClr val="134E8B"/>
              </a:solidFill>
              <a:latin typeface="Arial"/>
              <a:ea typeface="Arial"/>
              <a:cs typeface="Arial"/>
              <a:sym typeface="Arial"/>
            </a:endParaRPr>
          </a:p>
        </p:txBody>
      </p:sp>
      <p:sp>
        <p:nvSpPr>
          <p:cNvPr id="168" name="Google Shape;168;p23"/>
          <p:cNvSpPr txBox="1">
            <a:spLocks noGrp="1"/>
          </p:cNvSpPr>
          <p:nvPr>
            <p:ph type="ftr" idx="11"/>
          </p:nvPr>
        </p:nvSpPr>
        <p:spPr>
          <a:xfrm>
            <a:off x="2271713" y="8475136"/>
            <a:ext cx="2314575" cy="48683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s-CL" dirty="0"/>
              <a:t>6</a:t>
            </a:r>
            <a:endParaRPr dirty="0"/>
          </a:p>
        </p:txBody>
      </p:sp>
      <p:cxnSp>
        <p:nvCxnSpPr>
          <p:cNvPr id="169" name="Google Shape;169;p23"/>
          <p:cNvCxnSpPr/>
          <p:nvPr/>
        </p:nvCxnSpPr>
        <p:spPr>
          <a:xfrm>
            <a:off x="540313" y="1152230"/>
            <a:ext cx="833633" cy="0"/>
          </a:xfrm>
          <a:prstGeom prst="straightConnector1">
            <a:avLst/>
          </a:prstGeom>
          <a:noFill/>
          <a:ln w="38100" cap="flat" cmpd="sng">
            <a:solidFill>
              <a:srgbClr val="134E8B"/>
            </a:solidFill>
            <a:prstDash val="solid"/>
            <a:round/>
            <a:headEnd type="none" w="sm" len="sm"/>
            <a:tailEnd type="none" w="sm" len="sm"/>
          </a:ln>
        </p:spPr>
      </p:cxnSp>
      <p:pic>
        <p:nvPicPr>
          <p:cNvPr id="14" name="Imagen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3580" y="0"/>
            <a:ext cx="1804420" cy="1804420"/>
          </a:xfrm>
          <a:prstGeom prst="rect">
            <a:avLst/>
          </a:prstGeom>
        </p:spPr>
      </p:pic>
      <p:pic>
        <p:nvPicPr>
          <p:cNvPr id="15" name="Imagen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971" y="8164556"/>
            <a:ext cx="1593436" cy="972000"/>
          </a:xfrm>
          <a:prstGeom prst="rect">
            <a:avLst/>
          </a:prstGeom>
        </p:spPr>
      </p:pic>
      <p:graphicFrame>
        <p:nvGraphicFramePr>
          <p:cNvPr id="17" name="Gráfico 16"/>
          <p:cNvGraphicFramePr>
            <a:graphicFrameLocks/>
          </p:cNvGraphicFramePr>
          <p:nvPr>
            <p:extLst>
              <p:ext uri="{D42A27DB-BD31-4B8C-83A1-F6EECF244321}">
                <p14:modId xmlns:p14="http://schemas.microsoft.com/office/powerpoint/2010/main" val="2501745450"/>
              </p:ext>
            </p:extLst>
          </p:nvPr>
        </p:nvGraphicFramePr>
        <p:xfrm>
          <a:off x="455393" y="1726880"/>
          <a:ext cx="5882400" cy="2638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Gráfico 17"/>
          <p:cNvGraphicFramePr>
            <a:graphicFrameLocks/>
          </p:cNvGraphicFramePr>
          <p:nvPr>
            <p:extLst>
              <p:ext uri="{D42A27DB-BD31-4B8C-83A1-F6EECF244321}">
                <p14:modId xmlns:p14="http://schemas.microsoft.com/office/powerpoint/2010/main" val="325296703"/>
              </p:ext>
            </p:extLst>
          </p:nvPr>
        </p:nvGraphicFramePr>
        <p:xfrm>
          <a:off x="455393" y="4934022"/>
          <a:ext cx="5882400" cy="26388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85180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p:nvPr/>
        </p:nvSpPr>
        <p:spPr>
          <a:xfrm>
            <a:off x="459000" y="1430827"/>
            <a:ext cx="5940000" cy="2615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L" sz="1100" b="1" i="0" u="none" strike="noStrike" cap="none" dirty="0">
                <a:solidFill>
                  <a:srgbClr val="000000"/>
                </a:solidFill>
                <a:latin typeface="Calibri"/>
                <a:ea typeface="Calibri"/>
                <a:cs typeface="Calibri"/>
                <a:sym typeface="Calibri"/>
              </a:rPr>
              <a:t>Gráfico </a:t>
            </a:r>
            <a:r>
              <a:rPr lang="es-CL" sz="1100" b="1" i="0" u="none" strike="noStrike" cap="none" dirty="0" smtClean="0">
                <a:solidFill>
                  <a:srgbClr val="000000"/>
                </a:solidFill>
                <a:latin typeface="Calibri"/>
                <a:ea typeface="Calibri"/>
                <a:cs typeface="Calibri"/>
                <a:sym typeface="Calibri"/>
              </a:rPr>
              <a:t>7. </a:t>
            </a:r>
            <a:r>
              <a:rPr lang="es-CL" sz="1100" b="0" i="0" u="none" strike="noStrike" cap="none" dirty="0" smtClean="0">
                <a:solidFill>
                  <a:srgbClr val="000000"/>
                </a:solidFill>
                <a:latin typeface="Calibri"/>
                <a:ea typeface="Calibri"/>
                <a:cs typeface="Calibri"/>
                <a:sym typeface="Calibri"/>
              </a:rPr>
              <a:t>Distribución de ocupados seg</a:t>
            </a:r>
            <a:r>
              <a:rPr lang="es-CL" sz="1100" dirty="0" smtClean="0">
                <a:latin typeface="Calibri"/>
                <a:ea typeface="Calibri"/>
                <a:cs typeface="Calibri"/>
                <a:sym typeface="Calibri"/>
              </a:rPr>
              <a:t>ún sexo, </a:t>
            </a:r>
            <a:r>
              <a:rPr lang="es-CL" sz="1100" dirty="0" smtClean="0">
                <a:solidFill>
                  <a:srgbClr val="FF0000"/>
                </a:solidFill>
                <a:latin typeface="Calibri"/>
                <a:ea typeface="Calibri"/>
                <a:cs typeface="Calibri"/>
                <a:sym typeface="Calibri"/>
              </a:rPr>
              <a:t>zona central</a:t>
            </a:r>
            <a:r>
              <a:rPr lang="es-CL" sz="1100" dirty="0" smtClean="0">
                <a:latin typeface="Calibri"/>
                <a:ea typeface="Calibri"/>
                <a:cs typeface="Calibri"/>
                <a:sym typeface="Calibri"/>
              </a:rPr>
              <a:t>, </a:t>
            </a:r>
            <a:r>
              <a:rPr lang="es-CL" sz="1100" b="0" i="0" u="none" strike="noStrike" cap="none" dirty="0" smtClean="0">
                <a:solidFill>
                  <a:schemeClr val="tx1"/>
                </a:solidFill>
                <a:latin typeface="Calibri"/>
                <a:ea typeface="Calibri"/>
                <a:cs typeface="Calibri"/>
                <a:sym typeface="Calibri"/>
              </a:rPr>
              <a:t> 2020</a:t>
            </a:r>
            <a:r>
              <a:rPr lang="es-CL" sz="1100" b="0" i="0" u="none" strike="noStrike" cap="none" dirty="0" smtClean="0">
                <a:solidFill>
                  <a:schemeClr val="dk1"/>
                </a:solidFill>
                <a:latin typeface="Calibri"/>
                <a:ea typeface="Calibri"/>
                <a:cs typeface="Calibri"/>
                <a:sym typeface="Calibri"/>
              </a:rPr>
              <a:t>. </a:t>
            </a:r>
            <a:endParaRPr dirty="0"/>
          </a:p>
        </p:txBody>
      </p:sp>
      <p:sp>
        <p:nvSpPr>
          <p:cNvPr id="159" name="Google Shape;159;p23"/>
          <p:cNvSpPr txBox="1"/>
          <p:nvPr/>
        </p:nvSpPr>
        <p:spPr>
          <a:xfrm>
            <a:off x="459000" y="4627578"/>
            <a:ext cx="5940000" cy="2615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L" sz="1100" b="1" i="0" u="none" strike="noStrike" cap="none" dirty="0">
                <a:solidFill>
                  <a:srgbClr val="000000"/>
                </a:solidFill>
                <a:latin typeface="Calibri"/>
                <a:ea typeface="Calibri"/>
                <a:cs typeface="Calibri"/>
                <a:sym typeface="Calibri"/>
              </a:rPr>
              <a:t>Gráfico </a:t>
            </a:r>
            <a:r>
              <a:rPr lang="es-CL" sz="1100" b="1" i="0" u="none" strike="noStrike" cap="none" dirty="0" smtClean="0">
                <a:solidFill>
                  <a:srgbClr val="000000"/>
                </a:solidFill>
                <a:latin typeface="Calibri"/>
                <a:ea typeface="Calibri"/>
                <a:cs typeface="Calibri"/>
                <a:sym typeface="Calibri"/>
              </a:rPr>
              <a:t>8.  </a:t>
            </a:r>
            <a:r>
              <a:rPr lang="es-CL" sz="1100" i="0" u="none" strike="noStrike" cap="none" dirty="0" smtClean="0">
                <a:solidFill>
                  <a:srgbClr val="000000"/>
                </a:solidFill>
                <a:latin typeface="Calibri"/>
                <a:ea typeface="Calibri"/>
                <a:cs typeface="Calibri"/>
                <a:sym typeface="Calibri"/>
              </a:rPr>
              <a:t>Distribución de ocupados según tramo etario, </a:t>
            </a:r>
            <a:r>
              <a:rPr lang="es-CL" sz="1100" i="0" u="none" strike="noStrike" cap="none" dirty="0" smtClean="0">
                <a:solidFill>
                  <a:srgbClr val="FF0000"/>
                </a:solidFill>
                <a:latin typeface="Calibri"/>
                <a:ea typeface="Calibri"/>
                <a:cs typeface="Calibri"/>
                <a:sym typeface="Calibri"/>
              </a:rPr>
              <a:t>zona central</a:t>
            </a:r>
            <a:r>
              <a:rPr lang="es-CL" sz="1100" i="0" u="none" strike="noStrike" cap="none" dirty="0" smtClean="0">
                <a:solidFill>
                  <a:srgbClr val="000000"/>
                </a:solidFill>
                <a:latin typeface="Calibri"/>
                <a:ea typeface="Calibri"/>
                <a:cs typeface="Calibri"/>
                <a:sym typeface="Calibri"/>
              </a:rPr>
              <a:t>, 2020</a:t>
            </a:r>
            <a:endParaRPr dirty="0"/>
          </a:p>
        </p:txBody>
      </p:sp>
      <p:sp>
        <p:nvSpPr>
          <p:cNvPr id="160" name="Google Shape;160;p23"/>
          <p:cNvSpPr/>
          <p:nvPr/>
        </p:nvSpPr>
        <p:spPr>
          <a:xfrm>
            <a:off x="517994" y="4381357"/>
            <a:ext cx="5940000" cy="246221"/>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000"/>
              <a:buFont typeface="Arial"/>
              <a:buNone/>
            </a:pPr>
            <a:r>
              <a:rPr lang="es-CL" sz="1000" b="0" i="1" u="none" strike="noStrike" cap="none" dirty="0">
                <a:solidFill>
                  <a:schemeClr val="dk1"/>
                </a:solidFill>
                <a:latin typeface="Calibri"/>
                <a:ea typeface="Calibri"/>
                <a:cs typeface="Calibri"/>
                <a:sym typeface="Calibri"/>
              </a:rPr>
              <a:t>Fuente: </a:t>
            </a:r>
            <a:r>
              <a:rPr lang="es-CL" sz="1000" b="0" i="1" u="none" strike="noStrike" cap="none" dirty="0" smtClean="0">
                <a:solidFill>
                  <a:schemeClr val="dk1"/>
                </a:solidFill>
                <a:latin typeface="Calibri"/>
                <a:ea typeface="Calibri"/>
                <a:cs typeface="Calibri"/>
                <a:sym typeface="Calibri"/>
              </a:rPr>
              <a:t>Encuesta CASEN en pandemia 2020</a:t>
            </a:r>
            <a:endParaRPr sz="1000" b="0" i="0" u="none" strike="noStrike" cap="none" dirty="0">
              <a:solidFill>
                <a:schemeClr val="dk1"/>
              </a:solidFill>
              <a:latin typeface="Arial"/>
              <a:ea typeface="Arial"/>
              <a:cs typeface="Arial"/>
              <a:sym typeface="Arial"/>
            </a:endParaRPr>
          </a:p>
        </p:txBody>
      </p:sp>
      <p:sp>
        <p:nvSpPr>
          <p:cNvPr id="161" name="Google Shape;161;p23"/>
          <p:cNvSpPr/>
          <p:nvPr/>
        </p:nvSpPr>
        <p:spPr>
          <a:xfrm>
            <a:off x="540314" y="7757180"/>
            <a:ext cx="5940000" cy="246221"/>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000"/>
              <a:buFont typeface="Arial"/>
              <a:buNone/>
            </a:pPr>
            <a:r>
              <a:rPr lang="es-CL" sz="1000" b="0" i="1" u="none" strike="noStrike" cap="none" dirty="0">
                <a:solidFill>
                  <a:schemeClr val="dk1"/>
                </a:solidFill>
                <a:latin typeface="Calibri"/>
                <a:ea typeface="Calibri"/>
                <a:cs typeface="Calibri"/>
                <a:sym typeface="Calibri"/>
              </a:rPr>
              <a:t>Fuente: </a:t>
            </a:r>
            <a:r>
              <a:rPr lang="es-CL" sz="1000" b="0" i="1" u="none" strike="noStrike" cap="none" dirty="0" smtClean="0">
                <a:solidFill>
                  <a:schemeClr val="dk1"/>
                </a:solidFill>
                <a:latin typeface="Calibri"/>
                <a:ea typeface="Calibri"/>
                <a:cs typeface="Calibri"/>
                <a:sym typeface="Calibri"/>
              </a:rPr>
              <a:t>Encuesta CASEN en pandemia 2020.</a:t>
            </a:r>
            <a:endParaRPr sz="1000" b="0" i="0" u="none" strike="noStrike" cap="none" dirty="0">
              <a:solidFill>
                <a:schemeClr val="dk1"/>
              </a:solidFill>
              <a:latin typeface="Arial"/>
              <a:ea typeface="Arial"/>
              <a:cs typeface="Arial"/>
              <a:sym typeface="Arial"/>
            </a:endParaRPr>
          </a:p>
        </p:txBody>
      </p:sp>
      <p:pic>
        <p:nvPicPr>
          <p:cNvPr id="165" name="Google Shape;165;p23"/>
          <p:cNvPicPr preferRelativeResize="0"/>
          <p:nvPr/>
        </p:nvPicPr>
        <p:blipFill rotWithShape="1">
          <a:blip r:embed="rId3">
            <a:alphaModFix/>
          </a:blip>
          <a:srcRect/>
          <a:stretch/>
        </p:blipFill>
        <p:spPr>
          <a:xfrm>
            <a:off x="5053580" y="8325934"/>
            <a:ext cx="1426734" cy="700196"/>
          </a:xfrm>
          <a:prstGeom prst="rect">
            <a:avLst/>
          </a:prstGeom>
          <a:noFill/>
          <a:ln>
            <a:noFill/>
          </a:ln>
        </p:spPr>
      </p:pic>
      <p:sp>
        <p:nvSpPr>
          <p:cNvPr id="167" name="Google Shape;167;p23"/>
          <p:cNvSpPr/>
          <p:nvPr/>
        </p:nvSpPr>
        <p:spPr>
          <a:xfrm>
            <a:off x="455393" y="766115"/>
            <a:ext cx="405211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L" sz="1800" b="1" i="0" u="none" strike="noStrike" cap="none" dirty="0" smtClean="0">
                <a:solidFill>
                  <a:srgbClr val="134E8B"/>
                </a:solidFill>
                <a:latin typeface="Calibri"/>
                <a:ea typeface="Calibri"/>
                <a:cs typeface="Calibri"/>
                <a:sym typeface="Calibri"/>
              </a:rPr>
              <a:t>Distribución según sexo y edad</a:t>
            </a:r>
            <a:endParaRPr sz="1200" b="0" i="0" u="none" strike="noStrike" cap="none" dirty="0">
              <a:solidFill>
                <a:srgbClr val="134E8B"/>
              </a:solidFill>
              <a:latin typeface="Arial"/>
              <a:ea typeface="Arial"/>
              <a:cs typeface="Arial"/>
              <a:sym typeface="Arial"/>
            </a:endParaRPr>
          </a:p>
        </p:txBody>
      </p:sp>
      <p:sp>
        <p:nvSpPr>
          <p:cNvPr id="168" name="Google Shape;168;p23"/>
          <p:cNvSpPr txBox="1">
            <a:spLocks noGrp="1"/>
          </p:cNvSpPr>
          <p:nvPr>
            <p:ph type="ftr" idx="11"/>
          </p:nvPr>
        </p:nvSpPr>
        <p:spPr>
          <a:xfrm>
            <a:off x="2271713" y="8475136"/>
            <a:ext cx="2314575" cy="48683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s-CL"/>
              <a:t>6</a:t>
            </a:r>
            <a:endParaRPr/>
          </a:p>
        </p:txBody>
      </p:sp>
      <p:cxnSp>
        <p:nvCxnSpPr>
          <p:cNvPr id="169" name="Google Shape;169;p23"/>
          <p:cNvCxnSpPr/>
          <p:nvPr/>
        </p:nvCxnSpPr>
        <p:spPr>
          <a:xfrm>
            <a:off x="540313" y="1152230"/>
            <a:ext cx="833633" cy="0"/>
          </a:xfrm>
          <a:prstGeom prst="straightConnector1">
            <a:avLst/>
          </a:prstGeom>
          <a:noFill/>
          <a:ln w="38100" cap="flat" cmpd="sng">
            <a:solidFill>
              <a:srgbClr val="134E8B"/>
            </a:solidFill>
            <a:prstDash val="solid"/>
            <a:round/>
            <a:headEnd type="none" w="sm" len="sm"/>
            <a:tailEnd type="none" w="sm" len="sm"/>
          </a:ln>
        </p:spPr>
      </p:cxnSp>
      <p:pic>
        <p:nvPicPr>
          <p:cNvPr id="14" name="Imagen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3580" y="0"/>
            <a:ext cx="1804420" cy="1804420"/>
          </a:xfrm>
          <a:prstGeom prst="rect">
            <a:avLst/>
          </a:prstGeom>
        </p:spPr>
      </p:pic>
      <p:pic>
        <p:nvPicPr>
          <p:cNvPr id="15" name="Imagen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971" y="8164556"/>
            <a:ext cx="1593436" cy="972000"/>
          </a:xfrm>
          <a:prstGeom prst="rect">
            <a:avLst/>
          </a:prstGeom>
        </p:spPr>
      </p:pic>
      <p:graphicFrame>
        <p:nvGraphicFramePr>
          <p:cNvPr id="19" name="Gráfico 18"/>
          <p:cNvGraphicFramePr>
            <a:graphicFrameLocks/>
          </p:cNvGraphicFramePr>
          <p:nvPr>
            <p:extLst>
              <p:ext uri="{D42A27DB-BD31-4B8C-83A1-F6EECF244321}">
                <p14:modId xmlns:p14="http://schemas.microsoft.com/office/powerpoint/2010/main" val="3433683218"/>
              </p:ext>
            </p:extLst>
          </p:nvPr>
        </p:nvGraphicFramePr>
        <p:xfrm>
          <a:off x="516600" y="1710182"/>
          <a:ext cx="5882400" cy="2638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0" name="Gráfico 19"/>
          <p:cNvGraphicFramePr>
            <a:graphicFrameLocks/>
          </p:cNvGraphicFramePr>
          <p:nvPr>
            <p:extLst>
              <p:ext uri="{D42A27DB-BD31-4B8C-83A1-F6EECF244321}">
                <p14:modId xmlns:p14="http://schemas.microsoft.com/office/powerpoint/2010/main" val="747400268"/>
              </p:ext>
            </p:extLst>
          </p:nvPr>
        </p:nvGraphicFramePr>
        <p:xfrm>
          <a:off x="487800" y="4998254"/>
          <a:ext cx="5882400" cy="26388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45091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14050</TotalTime>
  <Words>1205</Words>
  <Application>Microsoft Office PowerPoint</Application>
  <PresentationFormat>Presentación en pantalla (4:3)</PresentationFormat>
  <Paragraphs>60</Paragraphs>
  <Slides>10</Slides>
  <Notes>10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Microsoft Office User</dc:creator>
  <cp:lastModifiedBy>Héctor Garrido Henríquez</cp:lastModifiedBy>
  <cp:revision>111</cp:revision>
  <dcterms:created xsi:type="dcterms:W3CDTF">2020-06-17T17:12:32Z</dcterms:created>
  <dcterms:modified xsi:type="dcterms:W3CDTF">2021-09-28T11:59:14Z</dcterms:modified>
</cp:coreProperties>
</file>