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0" r:id="rId3"/>
    <p:sldId id="296" r:id="rId4"/>
    <p:sldId id="297" r:id="rId5"/>
    <p:sldId id="284" r:id="rId6"/>
    <p:sldId id="298" r:id="rId7"/>
    <p:sldId id="286" r:id="rId8"/>
    <p:sldId id="300" r:id="rId9"/>
    <p:sldId id="301" r:id="rId10"/>
    <p:sldId id="302" r:id="rId11"/>
    <p:sldId id="303" r:id="rId12"/>
    <p:sldId id="304" r:id="rId13"/>
    <p:sldId id="257" r:id="rId14"/>
    <p:sldId id="305" r:id="rId15"/>
    <p:sldId id="310" r:id="rId16"/>
    <p:sldId id="311" r:id="rId17"/>
    <p:sldId id="309" r:id="rId18"/>
    <p:sldId id="308" r:id="rId19"/>
    <p:sldId id="306" r:id="rId20"/>
    <p:sldId id="307" r:id="rId21"/>
    <p:sldId id="29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98" autoAdjust="0"/>
    <p:restoredTop sz="94660"/>
  </p:normalViewPr>
  <p:slideViewPr>
    <p:cSldViewPr snapToGrid="0">
      <p:cViewPr varScale="1">
        <p:scale>
          <a:sx n="69" d="100"/>
          <a:sy n="69" d="100"/>
        </p:scale>
        <p:origin x="732"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AD4A2A1-2602-4559-8208-A8E85F411188}" type="datetimeFigureOut">
              <a:rPr lang="en-US" smtClean="0"/>
              <a:t>12/27/2016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7C2D31-98F8-43E4-A49D-5DA2DEEC245E}"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02301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5AD4A2A1-2602-4559-8208-A8E85F411188}" type="datetimeFigureOut">
              <a:rPr lang="en-US" smtClean="0"/>
              <a:t>12/27/2016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7C2D31-98F8-43E4-A49D-5DA2DEEC245E}" type="slidenum">
              <a:rPr lang="en-US" smtClean="0"/>
              <a:t>‹#›</a:t>
            </a:fld>
            <a:endParaRPr lang="en-US"/>
          </a:p>
        </p:txBody>
      </p:sp>
    </p:spTree>
    <p:extLst>
      <p:ext uri="{BB962C8B-B14F-4D97-AF65-F5344CB8AC3E}">
        <p14:creationId xmlns:p14="http://schemas.microsoft.com/office/powerpoint/2010/main" val="563501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D4A2A1-2602-4559-8208-A8E85F411188}" type="datetimeFigureOut">
              <a:rPr lang="en-US" smtClean="0"/>
              <a:t>12/27/2016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7C2D31-98F8-43E4-A49D-5DA2DEEC245E}" type="slidenum">
              <a:rPr lang="en-US" smtClean="0"/>
              <a:t>‹#›</a:t>
            </a:fld>
            <a:endParaRPr lang="en-US"/>
          </a:p>
        </p:txBody>
      </p:sp>
    </p:spTree>
    <p:extLst>
      <p:ext uri="{BB962C8B-B14F-4D97-AF65-F5344CB8AC3E}">
        <p14:creationId xmlns:p14="http://schemas.microsoft.com/office/powerpoint/2010/main" val="269134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D4A2A1-2602-4559-8208-A8E85F411188}" type="datetimeFigureOut">
              <a:rPr lang="en-US" smtClean="0"/>
              <a:t>12/27/2016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7C2D31-98F8-43E4-A49D-5DA2DEEC245E}"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spTree>
    <p:extLst>
      <p:ext uri="{BB962C8B-B14F-4D97-AF65-F5344CB8AC3E}">
        <p14:creationId xmlns:p14="http://schemas.microsoft.com/office/powerpoint/2010/main" val="30460109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D4A2A1-2602-4559-8208-A8E85F411188}" type="datetimeFigureOut">
              <a:rPr lang="en-US" smtClean="0"/>
              <a:t>12/27/2016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7C2D31-98F8-43E4-A49D-5DA2DEEC245E}" type="slidenum">
              <a:rPr lang="en-US" smtClean="0"/>
              <a:t>‹#›</a:t>
            </a:fld>
            <a:endParaRPr lang="en-US"/>
          </a:p>
        </p:txBody>
      </p:sp>
    </p:spTree>
    <p:extLst>
      <p:ext uri="{BB962C8B-B14F-4D97-AF65-F5344CB8AC3E}">
        <p14:creationId xmlns:p14="http://schemas.microsoft.com/office/powerpoint/2010/main" val="26033996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D4A2A1-2602-4559-8208-A8E85F411188}" type="datetimeFigureOut">
              <a:rPr lang="en-US" smtClean="0"/>
              <a:t>12/27/2016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7C2D31-98F8-43E4-A49D-5DA2DEEC245E}"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spTree>
    <p:extLst>
      <p:ext uri="{BB962C8B-B14F-4D97-AF65-F5344CB8AC3E}">
        <p14:creationId xmlns:p14="http://schemas.microsoft.com/office/powerpoint/2010/main" val="15451901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D4A2A1-2602-4559-8208-A8E85F411188}" type="datetimeFigureOut">
              <a:rPr lang="en-US" smtClean="0"/>
              <a:t>12/27/2016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7C2D31-98F8-43E4-A49D-5DA2DEEC245E}" type="slidenum">
              <a:rPr lang="en-US" smtClean="0"/>
              <a:t>‹#›</a:t>
            </a:fld>
            <a:endParaRPr lang="en-US"/>
          </a:p>
        </p:txBody>
      </p:sp>
    </p:spTree>
    <p:extLst>
      <p:ext uri="{BB962C8B-B14F-4D97-AF65-F5344CB8AC3E}">
        <p14:creationId xmlns:p14="http://schemas.microsoft.com/office/powerpoint/2010/main" val="11087745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AD4A2A1-2602-4559-8208-A8E85F411188}" type="datetimeFigureOut">
              <a:rPr lang="en-US" smtClean="0"/>
              <a:t>12/27/2016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7C2D31-98F8-43E4-A49D-5DA2DEEC245E}" type="slidenum">
              <a:rPr lang="en-US" smtClean="0"/>
              <a:t>‹#›</a:t>
            </a:fld>
            <a:endParaRPr lang="en-US"/>
          </a:p>
        </p:txBody>
      </p:sp>
    </p:spTree>
    <p:extLst>
      <p:ext uri="{BB962C8B-B14F-4D97-AF65-F5344CB8AC3E}">
        <p14:creationId xmlns:p14="http://schemas.microsoft.com/office/powerpoint/2010/main" val="22353767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AD4A2A1-2602-4559-8208-A8E85F411188}" type="datetimeFigureOut">
              <a:rPr lang="en-US" smtClean="0"/>
              <a:t>12/27/2016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7C2D31-98F8-43E4-A49D-5DA2DEEC245E}" type="slidenum">
              <a:rPr lang="en-US" smtClean="0"/>
              <a:t>‹#›</a:t>
            </a:fld>
            <a:endParaRPr lang="en-US"/>
          </a:p>
        </p:txBody>
      </p:sp>
    </p:spTree>
    <p:extLst>
      <p:ext uri="{BB962C8B-B14F-4D97-AF65-F5344CB8AC3E}">
        <p14:creationId xmlns:p14="http://schemas.microsoft.com/office/powerpoint/2010/main" val="3703485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AD4A2A1-2602-4559-8208-A8E85F411188}" type="datetimeFigureOut">
              <a:rPr lang="en-US" smtClean="0"/>
              <a:t>12/27/2016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7C2D31-98F8-43E4-A49D-5DA2DEEC245E}" type="slidenum">
              <a:rPr lang="en-US" smtClean="0"/>
              <a:t>‹#›</a:t>
            </a:fld>
            <a:endParaRPr lang="en-US"/>
          </a:p>
        </p:txBody>
      </p:sp>
    </p:spTree>
    <p:extLst>
      <p:ext uri="{BB962C8B-B14F-4D97-AF65-F5344CB8AC3E}">
        <p14:creationId xmlns:p14="http://schemas.microsoft.com/office/powerpoint/2010/main" val="1283857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D4A2A1-2602-4559-8208-A8E85F411188}" type="datetimeFigureOut">
              <a:rPr lang="en-US" smtClean="0"/>
              <a:t>12/27/2016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7C2D31-98F8-43E4-A49D-5DA2DEEC245E}" type="slidenum">
              <a:rPr lang="en-US" smtClean="0"/>
              <a:t>‹#›</a:t>
            </a:fld>
            <a:endParaRPr lang="en-US"/>
          </a:p>
        </p:txBody>
      </p:sp>
    </p:spTree>
    <p:extLst>
      <p:ext uri="{BB962C8B-B14F-4D97-AF65-F5344CB8AC3E}">
        <p14:creationId xmlns:p14="http://schemas.microsoft.com/office/powerpoint/2010/main" val="3161186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AD4A2A1-2602-4559-8208-A8E85F411188}" type="datetimeFigureOut">
              <a:rPr lang="en-US" smtClean="0"/>
              <a:t>12/27/2016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7C2D31-98F8-43E4-A49D-5DA2DEEC245E}" type="slidenum">
              <a:rPr lang="en-US" smtClean="0"/>
              <a:t>‹#›</a:t>
            </a:fld>
            <a:endParaRPr lang="en-US"/>
          </a:p>
        </p:txBody>
      </p:sp>
    </p:spTree>
    <p:extLst>
      <p:ext uri="{BB962C8B-B14F-4D97-AF65-F5344CB8AC3E}">
        <p14:creationId xmlns:p14="http://schemas.microsoft.com/office/powerpoint/2010/main" val="642559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AD4A2A1-2602-4559-8208-A8E85F411188}" type="datetimeFigureOut">
              <a:rPr lang="en-US" smtClean="0"/>
              <a:t>12/27/2016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7C2D31-98F8-43E4-A49D-5DA2DEEC245E}" type="slidenum">
              <a:rPr lang="en-US" smtClean="0"/>
              <a:t>‹#›</a:t>
            </a:fld>
            <a:endParaRPr lang="en-US"/>
          </a:p>
        </p:txBody>
      </p:sp>
    </p:spTree>
    <p:extLst>
      <p:ext uri="{BB962C8B-B14F-4D97-AF65-F5344CB8AC3E}">
        <p14:creationId xmlns:p14="http://schemas.microsoft.com/office/powerpoint/2010/main" val="2326971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AD4A2A1-2602-4559-8208-A8E85F411188}" type="datetimeFigureOut">
              <a:rPr lang="en-US" smtClean="0"/>
              <a:t>12/27/2016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7C2D31-98F8-43E4-A49D-5DA2DEEC245E}" type="slidenum">
              <a:rPr lang="en-US" smtClean="0"/>
              <a:t>‹#›</a:t>
            </a:fld>
            <a:endParaRPr lang="en-US"/>
          </a:p>
        </p:txBody>
      </p:sp>
    </p:spTree>
    <p:extLst>
      <p:ext uri="{BB962C8B-B14F-4D97-AF65-F5344CB8AC3E}">
        <p14:creationId xmlns:p14="http://schemas.microsoft.com/office/powerpoint/2010/main" val="3642684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D4A2A1-2602-4559-8208-A8E85F411188}" type="datetimeFigureOut">
              <a:rPr lang="en-US" smtClean="0"/>
              <a:t>12/27/2016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7C2D31-98F8-43E4-A49D-5DA2DEEC245E}" type="slidenum">
              <a:rPr lang="en-US" smtClean="0"/>
              <a:t>‹#›</a:t>
            </a:fld>
            <a:endParaRPr lang="en-US"/>
          </a:p>
        </p:txBody>
      </p:sp>
    </p:spTree>
    <p:extLst>
      <p:ext uri="{BB962C8B-B14F-4D97-AF65-F5344CB8AC3E}">
        <p14:creationId xmlns:p14="http://schemas.microsoft.com/office/powerpoint/2010/main" val="1184706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D4A2A1-2602-4559-8208-A8E85F411188}" type="datetimeFigureOut">
              <a:rPr lang="en-US" smtClean="0"/>
              <a:t>12/27/2016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7C2D31-98F8-43E4-A49D-5DA2DEEC245E}" type="slidenum">
              <a:rPr lang="en-US" smtClean="0"/>
              <a:t>‹#›</a:t>
            </a:fld>
            <a:endParaRPr lang="en-US"/>
          </a:p>
        </p:txBody>
      </p:sp>
    </p:spTree>
    <p:extLst>
      <p:ext uri="{BB962C8B-B14F-4D97-AF65-F5344CB8AC3E}">
        <p14:creationId xmlns:p14="http://schemas.microsoft.com/office/powerpoint/2010/main" val="2975156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D4A2A1-2602-4559-8208-A8E85F411188}" type="datetimeFigureOut">
              <a:rPr lang="en-US" smtClean="0"/>
              <a:t>12/27/2016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7C2D31-98F8-43E4-A49D-5DA2DEEC245E}" type="slidenum">
              <a:rPr lang="en-US" smtClean="0"/>
              <a:t>‹#›</a:t>
            </a:fld>
            <a:endParaRPr lang="en-US"/>
          </a:p>
        </p:txBody>
      </p:sp>
    </p:spTree>
    <p:extLst>
      <p:ext uri="{BB962C8B-B14F-4D97-AF65-F5344CB8AC3E}">
        <p14:creationId xmlns:p14="http://schemas.microsoft.com/office/powerpoint/2010/main" val="1495113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5AD4A2A1-2602-4559-8208-A8E85F411188}" type="datetimeFigureOut">
              <a:rPr lang="en-US" smtClean="0"/>
              <a:t>12/27/2016</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7E7C2D31-98F8-43E4-A49D-5DA2DEEC245E}" type="slidenum">
              <a:rPr lang="en-US" smtClean="0"/>
              <a:t>‹#›</a:t>
            </a:fld>
            <a:endParaRPr lang="en-US"/>
          </a:p>
        </p:txBody>
      </p:sp>
    </p:spTree>
    <p:extLst>
      <p:ext uri="{BB962C8B-B14F-4D97-AF65-F5344CB8AC3E}">
        <p14:creationId xmlns:p14="http://schemas.microsoft.com/office/powerpoint/2010/main" val="195972586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4954" y="615636"/>
            <a:ext cx="11288391" cy="2154725"/>
          </a:xfrm>
        </p:spPr>
        <p:txBody>
          <a:bodyPr>
            <a:normAutofit fontScale="90000"/>
          </a:bodyPr>
          <a:lstStyle/>
          <a:p>
            <a:r>
              <a:rPr lang="en-US" altLang="zh-CN" sz="8800" smtClean="0"/>
              <a:t>rabbitmq</a:t>
            </a:r>
            <a:r>
              <a:rPr lang="zh-CN" altLang="en-US" sz="8800" smtClean="0"/>
              <a:t>应用入门分享</a:t>
            </a:r>
            <a:endParaRPr lang="en-US" sz="8800"/>
          </a:p>
        </p:txBody>
      </p:sp>
      <p:sp>
        <p:nvSpPr>
          <p:cNvPr id="3" name="Subtitle 2"/>
          <p:cNvSpPr>
            <a:spLocks noGrp="1"/>
          </p:cNvSpPr>
          <p:nvPr>
            <p:ph type="subTitle" idx="1"/>
          </p:nvPr>
        </p:nvSpPr>
        <p:spPr>
          <a:xfrm>
            <a:off x="1239347" y="4160741"/>
            <a:ext cx="9283509" cy="2116688"/>
          </a:xfrm>
        </p:spPr>
        <p:txBody>
          <a:bodyPr>
            <a:noAutofit/>
          </a:bodyPr>
          <a:lstStyle/>
          <a:p>
            <a:r>
              <a:rPr lang="en-US" altLang="zh-CN" sz="6000" smtClean="0">
                <a:solidFill>
                  <a:srgbClr val="FFFF00"/>
                </a:solidFill>
              </a:rPr>
              <a:t>Power by michael</a:t>
            </a:r>
          </a:p>
          <a:p>
            <a:r>
              <a:rPr lang="en-US" sz="6000" err="1">
                <a:solidFill>
                  <a:srgbClr val="FFFF00"/>
                </a:solidFill>
              </a:rPr>
              <a:t>z</a:t>
            </a:r>
            <a:r>
              <a:rPr lang="en-US" sz="6000" err="1" smtClean="0">
                <a:solidFill>
                  <a:srgbClr val="FFFF00"/>
                </a:solidFill>
              </a:rPr>
              <a:t>hd_superstar@163.com</a:t>
            </a:r>
            <a:endParaRPr lang="en-US" sz="6000">
              <a:solidFill>
                <a:srgbClr val="FFFF00"/>
              </a:solidFill>
            </a:endParaRPr>
          </a:p>
        </p:txBody>
      </p:sp>
    </p:spTree>
    <p:extLst>
      <p:ext uri="{BB962C8B-B14F-4D97-AF65-F5344CB8AC3E}">
        <p14:creationId xmlns:p14="http://schemas.microsoft.com/office/powerpoint/2010/main" val="18840509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467" y="170166"/>
            <a:ext cx="6309533" cy="1005492"/>
          </a:xfrm>
        </p:spPr>
        <p:txBody>
          <a:bodyPr/>
          <a:lstStyle/>
          <a:p>
            <a:r>
              <a:rPr lang="zh-CN" altLang="en-US" smtClean="0"/>
              <a:t>消费者和生产者</a:t>
            </a:r>
            <a:endParaRPr lang="zh-CN" altLang="en-US"/>
          </a:p>
        </p:txBody>
      </p:sp>
      <p:sp>
        <p:nvSpPr>
          <p:cNvPr id="6" name="标题 1"/>
          <p:cNvSpPr txBox="1">
            <a:spLocks/>
          </p:cNvSpPr>
          <p:nvPr/>
        </p:nvSpPr>
        <p:spPr>
          <a:xfrm>
            <a:off x="301724" y="1345823"/>
            <a:ext cx="10874276" cy="4996919"/>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zh-CN" altLang="en-US"/>
          </a:p>
        </p:txBody>
      </p:sp>
      <p:sp>
        <p:nvSpPr>
          <p:cNvPr id="4" name="文本框 3"/>
          <p:cNvSpPr txBox="1"/>
          <p:nvPr/>
        </p:nvSpPr>
        <p:spPr>
          <a:xfrm>
            <a:off x="0" y="1175658"/>
            <a:ext cx="12192000" cy="4678204"/>
          </a:xfrm>
          <a:prstGeom prst="rect">
            <a:avLst/>
          </a:prstGeom>
          <a:noFill/>
        </p:spPr>
        <p:txBody>
          <a:bodyPr wrap="square" rtlCol="0">
            <a:spAutoFit/>
          </a:bodyPr>
          <a:lstStyle/>
          <a:p>
            <a:r>
              <a:rPr lang="en-US" altLang="zh-CN" sz="2000"/>
              <a:t>         </a:t>
            </a:r>
            <a:r>
              <a:rPr lang="zh-CN" altLang="en-US" sz="2000"/>
              <a:t>我们可以把</a:t>
            </a:r>
            <a:r>
              <a:rPr lang="en-US" altLang="zh-CN" sz="2000"/>
              <a:t>Rabbit</a:t>
            </a:r>
            <a:r>
              <a:rPr lang="zh-CN" altLang="en-US" sz="2000"/>
              <a:t>当作一种投递服务，应用程序可以发送和接收包裹，而数据所在的服务器也可以发送和接收。</a:t>
            </a:r>
            <a:r>
              <a:rPr lang="en-US" altLang="zh-CN" sz="2000"/>
              <a:t>RabbitMQ</a:t>
            </a:r>
            <a:r>
              <a:rPr lang="zh-CN" altLang="en-US" sz="2000"/>
              <a:t>在应用程序和服务器之间扮演着路由器的角色。</a:t>
            </a:r>
            <a:endParaRPr lang="en-US" altLang="zh-CN" sz="2000"/>
          </a:p>
          <a:p>
            <a:r>
              <a:rPr lang="zh-CN" altLang="en-US" sz="2000"/>
              <a:t>当应用程序连接到</a:t>
            </a:r>
            <a:r>
              <a:rPr lang="en-US" altLang="zh-CN" sz="2000"/>
              <a:t>RabbitMQ</a:t>
            </a:r>
            <a:r>
              <a:rPr lang="zh-CN" altLang="en-US" sz="2000"/>
              <a:t>时，它就必须做个决定：我是在发送还是在接收呢？从</a:t>
            </a:r>
            <a:r>
              <a:rPr lang="en-US" altLang="zh-CN" sz="2000"/>
              <a:t>AMQP</a:t>
            </a:r>
            <a:r>
              <a:rPr lang="zh-CN" altLang="en-US" sz="2000"/>
              <a:t>角度思考，我是一个生产者还是一个消费者呢？</a:t>
            </a:r>
            <a:endParaRPr lang="en-US" altLang="zh-CN" sz="2000"/>
          </a:p>
          <a:p>
            <a:endParaRPr lang="en-US" altLang="zh-CN" sz="2000"/>
          </a:p>
          <a:p>
            <a:r>
              <a:rPr lang="en-US" altLang="zh-CN" sz="2000"/>
              <a:t>         </a:t>
            </a:r>
            <a:r>
              <a:rPr lang="zh-CN" altLang="en-US" sz="2000"/>
              <a:t>生产者</a:t>
            </a:r>
            <a:r>
              <a:rPr lang="en-US" altLang="zh-CN" sz="2000"/>
              <a:t>(Producer)</a:t>
            </a:r>
            <a:r>
              <a:rPr lang="zh-CN" altLang="en-US" sz="2000"/>
              <a:t>创建消息，然后发布</a:t>
            </a:r>
            <a:r>
              <a:rPr lang="en-US" altLang="zh-CN" sz="2000"/>
              <a:t>(</a:t>
            </a:r>
            <a:r>
              <a:rPr lang="zh-CN" altLang="en-US" sz="2000"/>
              <a:t>发送</a:t>
            </a:r>
            <a:r>
              <a:rPr lang="en-US" altLang="zh-CN" sz="2000"/>
              <a:t>)</a:t>
            </a:r>
            <a:r>
              <a:rPr lang="zh-CN" altLang="en-US" sz="2000"/>
              <a:t>到代理服务器</a:t>
            </a:r>
            <a:r>
              <a:rPr lang="en-US" altLang="zh-CN" sz="2000"/>
              <a:t>(RabbitMQ).</a:t>
            </a:r>
            <a:r>
              <a:rPr lang="zh-CN" altLang="en-US" sz="2000"/>
              <a:t>消息包含两个部分内容：有效载荷</a:t>
            </a:r>
            <a:r>
              <a:rPr lang="en-US" altLang="zh-CN" sz="2000"/>
              <a:t>(payload)</a:t>
            </a:r>
            <a:r>
              <a:rPr lang="zh-CN" altLang="en-US" sz="2000"/>
              <a:t>和标签</a:t>
            </a:r>
            <a:r>
              <a:rPr lang="en-US" altLang="zh-CN" sz="2000"/>
              <a:t>(label).</a:t>
            </a:r>
            <a:r>
              <a:rPr lang="zh-CN" altLang="en-US" sz="2000"/>
              <a:t>有效载荷是你想要传输的数据，可以是任何内容</a:t>
            </a:r>
            <a:r>
              <a:rPr lang="en-US" altLang="zh-CN" sz="2000"/>
              <a:t>(json</a:t>
            </a:r>
            <a:r>
              <a:rPr lang="zh-CN" altLang="en-US" sz="2000"/>
              <a:t>数组、</a:t>
            </a:r>
            <a:r>
              <a:rPr lang="en-US" altLang="zh-CN" sz="2000"/>
              <a:t>MPEG-4</a:t>
            </a:r>
            <a:r>
              <a:rPr lang="zh-CN" altLang="en-US" sz="2000"/>
              <a:t>等</a:t>
            </a:r>
            <a:r>
              <a:rPr lang="en-US" altLang="zh-CN" sz="2000"/>
              <a:t>)</a:t>
            </a:r>
            <a:r>
              <a:rPr lang="zh-CN" altLang="en-US" sz="2000"/>
              <a:t>。标签描述了有效载荷，</a:t>
            </a:r>
            <a:r>
              <a:rPr lang="en-US" altLang="zh-CN" sz="2000"/>
              <a:t>Rabbit</a:t>
            </a:r>
            <a:r>
              <a:rPr lang="zh-CN" altLang="en-US" sz="2000"/>
              <a:t>会根据标签把消息发送给感兴趣的接收方。这种通信方式是一种“发后即忘”</a:t>
            </a:r>
            <a:r>
              <a:rPr lang="en-US" altLang="zh-CN" sz="2000"/>
              <a:t>(fire-and-forget)</a:t>
            </a:r>
            <a:r>
              <a:rPr lang="zh-CN" altLang="en-US" sz="2000"/>
              <a:t>的单向方式。</a:t>
            </a:r>
            <a:endParaRPr lang="en-US" altLang="zh-CN" sz="2000"/>
          </a:p>
          <a:p>
            <a:endParaRPr lang="en-US" altLang="zh-CN" sz="2000"/>
          </a:p>
          <a:p>
            <a:r>
              <a:rPr lang="en-US" altLang="zh-CN" sz="2000"/>
              <a:t>       </a:t>
            </a:r>
            <a:r>
              <a:rPr lang="zh-CN" altLang="en-US" sz="2000" smtClean="0"/>
              <a:t>消费者</a:t>
            </a:r>
            <a:r>
              <a:rPr lang="en-US" altLang="zh-CN" sz="2000" smtClean="0"/>
              <a:t>(Consumer)</a:t>
            </a:r>
            <a:r>
              <a:rPr lang="zh-CN" altLang="en-US" sz="2000" smtClean="0"/>
              <a:t>连接</a:t>
            </a:r>
            <a:r>
              <a:rPr lang="zh-CN" altLang="en-US" sz="2000"/>
              <a:t>到代理服务器上，并订阅到对列</a:t>
            </a:r>
            <a:r>
              <a:rPr lang="en-US" altLang="zh-CN" sz="2000"/>
              <a:t>(queue)</a:t>
            </a:r>
            <a:r>
              <a:rPr lang="zh-CN" altLang="en-US" sz="2000"/>
              <a:t>上。把消息队列想象成一个具名邮箱。每当消息到达特定的邮箱时，</a:t>
            </a:r>
            <a:r>
              <a:rPr lang="en-US" altLang="zh-CN" sz="2000"/>
              <a:t>RabbitMQ</a:t>
            </a:r>
            <a:r>
              <a:rPr lang="zh-CN" altLang="en-US" sz="2000"/>
              <a:t>会将其发送给一个订阅的</a:t>
            </a:r>
            <a:r>
              <a:rPr lang="en-US" altLang="zh-CN" sz="2000"/>
              <a:t>/</a:t>
            </a:r>
            <a:r>
              <a:rPr lang="zh-CN" altLang="en-US" sz="2000"/>
              <a:t>监听的消费者。</a:t>
            </a:r>
            <a:endParaRPr lang="en-US" altLang="zh-CN" sz="2000"/>
          </a:p>
          <a:p>
            <a:r>
              <a:rPr lang="en-US" altLang="zh-CN" sz="2000"/>
              <a:t>       </a:t>
            </a:r>
            <a:r>
              <a:rPr lang="zh-CN" altLang="en-US" sz="2000"/>
              <a:t>在消息路由过程中，消息标签并没有随有效载荷一同传递。</a:t>
            </a:r>
            <a:r>
              <a:rPr lang="en-US" altLang="zh-CN" sz="2000"/>
              <a:t>Rabbit</a:t>
            </a:r>
            <a:r>
              <a:rPr lang="zh-CN" altLang="en-US" sz="2000"/>
              <a:t>不会告诉你谁生产</a:t>
            </a:r>
            <a:r>
              <a:rPr lang="en-US" altLang="zh-CN" sz="2000"/>
              <a:t>/</a:t>
            </a:r>
            <a:r>
              <a:rPr lang="zh-CN" altLang="en-US" sz="2000"/>
              <a:t>发送了消息，如果需要明确知道谁生产的消息，就要看生产者是否把发送方消息放入有效载荷</a:t>
            </a:r>
            <a:r>
              <a:rPr lang="zh-CN" altLang="en-US" sz="2000" smtClean="0"/>
              <a:t>中。</a:t>
            </a:r>
            <a:endParaRPr lang="en-US" altLang="zh-CN" sz="2000"/>
          </a:p>
          <a:p>
            <a:endParaRPr lang="zh-CN" altLang="en-US"/>
          </a:p>
        </p:txBody>
      </p:sp>
    </p:spTree>
    <p:extLst>
      <p:ext uri="{BB962C8B-B14F-4D97-AF65-F5344CB8AC3E}">
        <p14:creationId xmlns:p14="http://schemas.microsoft.com/office/powerpoint/2010/main" val="10401708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467" y="170166"/>
            <a:ext cx="6309533" cy="1005492"/>
          </a:xfrm>
        </p:spPr>
        <p:txBody>
          <a:bodyPr/>
          <a:lstStyle/>
          <a:p>
            <a:r>
              <a:rPr lang="zh-CN" altLang="en-US" smtClean="0"/>
              <a:t>消费者和生产者</a:t>
            </a:r>
            <a:endParaRPr lang="zh-CN" altLang="en-US"/>
          </a:p>
        </p:txBody>
      </p:sp>
      <p:sp>
        <p:nvSpPr>
          <p:cNvPr id="6" name="标题 1"/>
          <p:cNvSpPr txBox="1">
            <a:spLocks/>
          </p:cNvSpPr>
          <p:nvPr/>
        </p:nvSpPr>
        <p:spPr>
          <a:xfrm>
            <a:off x="301724" y="1345823"/>
            <a:ext cx="10874276" cy="4996919"/>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zh-CN" altLang="en-US"/>
          </a:p>
        </p:txBody>
      </p:sp>
      <p:sp>
        <p:nvSpPr>
          <p:cNvPr id="4" name="文本框 3"/>
          <p:cNvSpPr txBox="1"/>
          <p:nvPr/>
        </p:nvSpPr>
        <p:spPr>
          <a:xfrm>
            <a:off x="301724" y="1260717"/>
            <a:ext cx="4990712" cy="369332"/>
          </a:xfrm>
          <a:prstGeom prst="rect">
            <a:avLst/>
          </a:prstGeom>
          <a:noFill/>
        </p:spPr>
        <p:txBody>
          <a:bodyPr wrap="square" rtlCol="0">
            <a:spAutoFit/>
          </a:bodyPr>
          <a:lstStyle/>
          <a:p>
            <a:endParaRPr lang="zh-CN" altLang="en-US"/>
          </a:p>
        </p:txBody>
      </p:sp>
      <p:pic>
        <p:nvPicPr>
          <p:cNvPr id="3" name="图片 2"/>
          <p:cNvPicPr>
            <a:picLocks noChangeAspect="1"/>
          </p:cNvPicPr>
          <p:nvPr/>
        </p:nvPicPr>
        <p:blipFill>
          <a:blip r:embed="rId2"/>
          <a:stretch>
            <a:fillRect/>
          </a:stretch>
        </p:blipFill>
        <p:spPr>
          <a:xfrm>
            <a:off x="5750498" y="637604"/>
            <a:ext cx="4967440" cy="5580443"/>
          </a:xfrm>
          <a:prstGeom prst="rect">
            <a:avLst/>
          </a:prstGeom>
        </p:spPr>
      </p:pic>
      <p:sp>
        <p:nvSpPr>
          <p:cNvPr id="5" name="文本框 4"/>
          <p:cNvSpPr txBox="1"/>
          <p:nvPr/>
        </p:nvSpPr>
        <p:spPr>
          <a:xfrm>
            <a:off x="5750498" y="6361774"/>
            <a:ext cx="5818047" cy="369332"/>
          </a:xfrm>
          <a:prstGeom prst="rect">
            <a:avLst/>
          </a:prstGeom>
          <a:noFill/>
        </p:spPr>
        <p:txBody>
          <a:bodyPr wrap="square" rtlCol="0">
            <a:spAutoFit/>
          </a:bodyPr>
          <a:lstStyle/>
          <a:p>
            <a:pPr algn="ctr"/>
            <a:r>
              <a:rPr lang="zh-CN" altLang="en-US" b="1" smtClean="0"/>
              <a:t>从生产者到消费者的消息流</a:t>
            </a:r>
            <a:endParaRPr lang="zh-CN" altLang="en-US" b="1"/>
          </a:p>
        </p:txBody>
      </p:sp>
      <p:sp>
        <p:nvSpPr>
          <p:cNvPr id="7" name="文本框 6"/>
          <p:cNvSpPr txBox="1"/>
          <p:nvPr/>
        </p:nvSpPr>
        <p:spPr>
          <a:xfrm>
            <a:off x="301724" y="1345823"/>
            <a:ext cx="5267803" cy="1477328"/>
          </a:xfrm>
          <a:prstGeom prst="rect">
            <a:avLst/>
          </a:prstGeom>
          <a:noFill/>
        </p:spPr>
        <p:txBody>
          <a:bodyPr wrap="square" rtlCol="0">
            <a:spAutoFit/>
          </a:bodyPr>
          <a:lstStyle/>
          <a:p>
            <a:r>
              <a:rPr lang="zh-CN" altLang="en-US" smtClean="0"/>
              <a:t>生产者创建消息，消费者接收这些消息。你的应用程序可以作为生产者，向其它应用程序发送消息。或者作为消费者，接收消息。也可以在两者之间进行切换，不过在此之前，它必须先建立一条信道</a:t>
            </a:r>
            <a:r>
              <a:rPr lang="en-US" altLang="zh-CN" smtClean="0"/>
              <a:t>(channel)</a:t>
            </a:r>
            <a:r>
              <a:rPr lang="zh-CN" altLang="en-US" smtClean="0"/>
              <a:t>。</a:t>
            </a:r>
            <a:endParaRPr lang="zh-CN" altLang="en-US"/>
          </a:p>
        </p:txBody>
      </p:sp>
    </p:spTree>
    <p:extLst>
      <p:ext uri="{BB962C8B-B14F-4D97-AF65-F5344CB8AC3E}">
        <p14:creationId xmlns:p14="http://schemas.microsoft.com/office/powerpoint/2010/main" val="40763570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467" y="170166"/>
            <a:ext cx="6309533" cy="1005492"/>
          </a:xfrm>
        </p:spPr>
        <p:txBody>
          <a:bodyPr/>
          <a:lstStyle/>
          <a:p>
            <a:r>
              <a:rPr lang="zh-CN" altLang="en-US" smtClean="0"/>
              <a:t>信道</a:t>
            </a:r>
            <a:r>
              <a:rPr lang="en-US" altLang="zh-CN" smtClean="0"/>
              <a:t>(CHANNEL)</a:t>
            </a:r>
            <a:endParaRPr lang="zh-CN" altLang="en-US"/>
          </a:p>
        </p:txBody>
      </p:sp>
      <p:sp>
        <p:nvSpPr>
          <p:cNvPr id="6" name="标题 1"/>
          <p:cNvSpPr txBox="1">
            <a:spLocks/>
          </p:cNvSpPr>
          <p:nvPr/>
        </p:nvSpPr>
        <p:spPr>
          <a:xfrm>
            <a:off x="301724" y="1345823"/>
            <a:ext cx="10874276" cy="4996919"/>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zh-CN" altLang="en-US"/>
          </a:p>
        </p:txBody>
      </p:sp>
      <p:sp>
        <p:nvSpPr>
          <p:cNvPr id="4" name="文本框 3"/>
          <p:cNvSpPr txBox="1"/>
          <p:nvPr/>
        </p:nvSpPr>
        <p:spPr>
          <a:xfrm>
            <a:off x="0" y="1175658"/>
            <a:ext cx="12192000" cy="3477875"/>
          </a:xfrm>
          <a:prstGeom prst="rect">
            <a:avLst/>
          </a:prstGeom>
          <a:noFill/>
        </p:spPr>
        <p:txBody>
          <a:bodyPr wrap="square" rtlCol="0">
            <a:spAutoFit/>
          </a:bodyPr>
          <a:lstStyle/>
          <a:p>
            <a:r>
              <a:rPr lang="en-US" altLang="zh-CN" sz="2000"/>
              <a:t>         </a:t>
            </a:r>
            <a:r>
              <a:rPr lang="zh-CN" altLang="en-US" sz="2000" smtClean="0"/>
              <a:t>你必须首先连接到</a:t>
            </a:r>
            <a:r>
              <a:rPr lang="en-US" altLang="zh-CN" sz="2000" smtClean="0"/>
              <a:t>Rabbit</a:t>
            </a:r>
            <a:r>
              <a:rPr lang="zh-CN" altLang="en-US" sz="2000" smtClean="0"/>
              <a:t>，才能消费或者发布消息。在应用程序和</a:t>
            </a:r>
            <a:r>
              <a:rPr lang="en-US" altLang="zh-CN" sz="2000" smtClean="0"/>
              <a:t>Rabbit</a:t>
            </a:r>
            <a:r>
              <a:rPr lang="zh-CN" altLang="en-US" sz="2000" smtClean="0"/>
              <a:t>代理服务器之间创建一个</a:t>
            </a:r>
            <a:r>
              <a:rPr lang="en-US" altLang="zh-CN" sz="2000" smtClean="0"/>
              <a:t>TCP</a:t>
            </a:r>
            <a:r>
              <a:rPr lang="zh-CN" altLang="en-US" sz="2000" smtClean="0"/>
              <a:t>连接。一旦</a:t>
            </a:r>
            <a:r>
              <a:rPr lang="en-US" altLang="zh-CN" sz="2000" smtClean="0"/>
              <a:t>TCP</a:t>
            </a:r>
            <a:r>
              <a:rPr lang="zh-CN" altLang="en-US" sz="2000" smtClean="0"/>
              <a:t>连接打开</a:t>
            </a:r>
            <a:r>
              <a:rPr lang="en-US" altLang="zh-CN" sz="2000" smtClean="0"/>
              <a:t>(</a:t>
            </a:r>
            <a:r>
              <a:rPr lang="zh-CN" altLang="en-US" sz="2000" smtClean="0"/>
              <a:t>你通过了认证</a:t>
            </a:r>
            <a:r>
              <a:rPr lang="en-US" altLang="zh-CN" sz="2000" smtClean="0"/>
              <a:t>)</a:t>
            </a:r>
            <a:r>
              <a:rPr lang="zh-CN" altLang="en-US" sz="2000" smtClean="0"/>
              <a:t>，应用程序就可以创建一条</a:t>
            </a:r>
            <a:r>
              <a:rPr lang="en-US" altLang="zh-CN" sz="2000" smtClean="0"/>
              <a:t>AMQP</a:t>
            </a:r>
            <a:r>
              <a:rPr lang="zh-CN" altLang="en-US" sz="2000" smtClean="0"/>
              <a:t>信道。信道是建立在</a:t>
            </a:r>
            <a:r>
              <a:rPr lang="en-US" altLang="zh-CN" sz="2000" smtClean="0"/>
              <a:t>”</a:t>
            </a:r>
            <a:r>
              <a:rPr lang="zh-CN" altLang="en-US" sz="2000" smtClean="0"/>
              <a:t>真实的</a:t>
            </a:r>
            <a:r>
              <a:rPr lang="en-US" altLang="zh-CN" sz="2000" smtClean="0"/>
              <a:t>”TCP</a:t>
            </a:r>
            <a:r>
              <a:rPr lang="zh-CN" altLang="en-US" sz="2000" smtClean="0"/>
              <a:t>连接内的虚拟连接。</a:t>
            </a:r>
            <a:r>
              <a:rPr lang="en-US" altLang="zh-CN" sz="2000" smtClean="0"/>
              <a:t>AMQP</a:t>
            </a:r>
            <a:r>
              <a:rPr lang="zh-CN" altLang="en-US" sz="2000" smtClean="0"/>
              <a:t>命令</a:t>
            </a:r>
            <a:r>
              <a:rPr lang="en-US" altLang="zh-CN" sz="2000" smtClean="0"/>
              <a:t>(</a:t>
            </a:r>
            <a:r>
              <a:rPr lang="zh-CN" altLang="en-US" sz="2000" smtClean="0"/>
              <a:t>发布消息、订阅队列、接收消息</a:t>
            </a:r>
            <a:r>
              <a:rPr lang="en-US" altLang="zh-CN" sz="2000" smtClean="0"/>
              <a:t>)</a:t>
            </a:r>
            <a:r>
              <a:rPr lang="zh-CN" altLang="en-US" sz="2000" smtClean="0"/>
              <a:t>都是通过信道发送出去的。</a:t>
            </a:r>
            <a:endParaRPr lang="en-US" altLang="zh-CN" sz="2000" smtClean="0"/>
          </a:p>
          <a:p>
            <a:endParaRPr lang="en-US" altLang="zh-CN" sz="2000" smtClean="0"/>
          </a:p>
          <a:p>
            <a:r>
              <a:rPr lang="en-US" altLang="zh-CN" sz="2000"/>
              <a:t> </a:t>
            </a:r>
            <a:r>
              <a:rPr lang="en-US" altLang="zh-CN" sz="2000" smtClean="0"/>
              <a:t>         </a:t>
            </a:r>
            <a:r>
              <a:rPr lang="zh-CN" altLang="en-US" sz="2000" smtClean="0"/>
              <a:t>为什么不直接通过</a:t>
            </a:r>
            <a:r>
              <a:rPr lang="en-US" altLang="zh-CN" sz="2000" smtClean="0"/>
              <a:t>TCP</a:t>
            </a:r>
            <a:r>
              <a:rPr lang="zh-CN" altLang="en-US" sz="2000" smtClean="0"/>
              <a:t>连接发送</a:t>
            </a:r>
            <a:r>
              <a:rPr lang="en-US" altLang="zh-CN" sz="2000" smtClean="0"/>
              <a:t>AMQP</a:t>
            </a:r>
            <a:r>
              <a:rPr lang="zh-CN" altLang="en-US" sz="2000" smtClean="0"/>
              <a:t>命令呢？主要原因在于对操作系统来说建立和销毁</a:t>
            </a:r>
            <a:r>
              <a:rPr lang="en-US" altLang="zh-CN" sz="2000" smtClean="0"/>
              <a:t>TCP</a:t>
            </a:r>
            <a:r>
              <a:rPr lang="zh-CN" altLang="en-US" sz="2000" smtClean="0"/>
              <a:t>会话是非常昂贵的开销。假设你只进行</a:t>
            </a:r>
            <a:r>
              <a:rPr lang="en-US" altLang="zh-CN" sz="2000" smtClean="0"/>
              <a:t>TCP</a:t>
            </a:r>
            <a:r>
              <a:rPr lang="zh-CN" altLang="en-US" sz="2000" smtClean="0"/>
              <a:t>连接，那么每个线程都需要自行连接到</a:t>
            </a:r>
            <a:r>
              <a:rPr lang="en-US" altLang="zh-CN" sz="2000" smtClean="0"/>
              <a:t>Rabbit,</a:t>
            </a:r>
            <a:r>
              <a:rPr lang="zh-CN" altLang="en-US" sz="2000" smtClean="0"/>
              <a:t>高峰期每秒有成百上千条连接，这不仅造成</a:t>
            </a:r>
            <a:r>
              <a:rPr lang="en-US" altLang="zh-CN" sz="2000" smtClean="0"/>
              <a:t>TCP</a:t>
            </a:r>
            <a:r>
              <a:rPr lang="zh-CN" altLang="en-US" sz="2000" smtClean="0"/>
              <a:t>连接的巨大浪费，而且操作系统每秒也就只能建立这点数量的连接。</a:t>
            </a:r>
            <a:endParaRPr lang="en-US" altLang="zh-CN" sz="2000" smtClean="0"/>
          </a:p>
          <a:p>
            <a:endParaRPr lang="en-US" altLang="zh-CN" sz="2000" smtClean="0"/>
          </a:p>
          <a:p>
            <a:r>
              <a:rPr lang="en-US" altLang="zh-CN" sz="2000"/>
              <a:t> </a:t>
            </a:r>
            <a:r>
              <a:rPr lang="en-US" altLang="zh-CN" sz="2000" smtClean="0"/>
              <a:t>          </a:t>
            </a:r>
            <a:r>
              <a:rPr lang="zh-CN" altLang="en-US" sz="2000" smtClean="0"/>
              <a:t>为所有线程只使用一条</a:t>
            </a:r>
            <a:r>
              <a:rPr lang="en-US" altLang="zh-CN" sz="2000" smtClean="0"/>
              <a:t>TCP</a:t>
            </a:r>
            <a:r>
              <a:rPr lang="zh-CN" altLang="en-US" sz="2000" smtClean="0"/>
              <a:t>连接以满足性能方面的要求，又能确保线程的私密性，就像拥有独立连接一样，这就是要引入信道概念的原因。线程启动后，会在现有的连接上创建一条信道，在一条</a:t>
            </a:r>
            <a:r>
              <a:rPr lang="en-US" altLang="zh-CN" sz="2000" smtClean="0"/>
              <a:t>TCP</a:t>
            </a:r>
            <a:r>
              <a:rPr lang="zh-CN" altLang="en-US" sz="2000" smtClean="0"/>
              <a:t>连接上创建多少信道是没有限制的。</a:t>
            </a:r>
            <a:endParaRPr lang="zh-CN" altLang="en-US"/>
          </a:p>
        </p:txBody>
      </p:sp>
      <p:pic>
        <p:nvPicPr>
          <p:cNvPr id="3" name="图片 2"/>
          <p:cNvPicPr>
            <a:picLocks noChangeAspect="1"/>
          </p:cNvPicPr>
          <p:nvPr/>
        </p:nvPicPr>
        <p:blipFill>
          <a:blip r:embed="rId2"/>
          <a:stretch>
            <a:fillRect/>
          </a:stretch>
        </p:blipFill>
        <p:spPr>
          <a:xfrm>
            <a:off x="5821984" y="4979574"/>
            <a:ext cx="4514286" cy="1533333"/>
          </a:xfrm>
          <a:prstGeom prst="rect">
            <a:avLst/>
          </a:prstGeom>
        </p:spPr>
      </p:pic>
      <p:sp>
        <p:nvSpPr>
          <p:cNvPr id="5" name="文本框 4"/>
          <p:cNvSpPr txBox="1"/>
          <p:nvPr/>
        </p:nvSpPr>
        <p:spPr>
          <a:xfrm>
            <a:off x="568036" y="5659025"/>
            <a:ext cx="4987636" cy="369332"/>
          </a:xfrm>
          <a:prstGeom prst="rect">
            <a:avLst/>
          </a:prstGeom>
          <a:noFill/>
        </p:spPr>
        <p:txBody>
          <a:bodyPr wrap="square" rtlCol="0">
            <a:spAutoFit/>
          </a:bodyPr>
          <a:lstStyle/>
          <a:p>
            <a:pPr algn="r"/>
            <a:r>
              <a:rPr lang="zh-CN" altLang="en-US" b="1" smtClean="0"/>
              <a:t>理解</a:t>
            </a:r>
            <a:r>
              <a:rPr lang="en-US" altLang="zh-CN" b="1" smtClean="0"/>
              <a:t>AMQP</a:t>
            </a:r>
            <a:r>
              <a:rPr lang="zh-CN" altLang="en-US" b="1" smtClean="0"/>
              <a:t>信道和连接</a:t>
            </a:r>
            <a:endParaRPr lang="zh-CN" altLang="en-US" b="1"/>
          </a:p>
        </p:txBody>
      </p:sp>
    </p:spTree>
    <p:extLst>
      <p:ext uri="{BB962C8B-B14F-4D97-AF65-F5344CB8AC3E}">
        <p14:creationId xmlns:p14="http://schemas.microsoft.com/office/powerpoint/2010/main" val="18690234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165" y="1"/>
            <a:ext cx="6350564" cy="720435"/>
          </a:xfrm>
        </p:spPr>
        <p:txBody>
          <a:bodyPr/>
          <a:lstStyle/>
          <a:p>
            <a:r>
              <a:rPr lang="zh-CN" altLang="en-US" smtClean="0"/>
              <a:t>队列</a:t>
            </a:r>
            <a:endParaRPr lang="en-US"/>
          </a:p>
        </p:txBody>
      </p:sp>
      <p:sp>
        <p:nvSpPr>
          <p:cNvPr id="3" name="Content Placeholder 2"/>
          <p:cNvSpPr>
            <a:spLocks noGrp="1"/>
          </p:cNvSpPr>
          <p:nvPr>
            <p:ph idx="1"/>
          </p:nvPr>
        </p:nvSpPr>
        <p:spPr>
          <a:xfrm>
            <a:off x="107455" y="720436"/>
            <a:ext cx="6165273" cy="6590022"/>
          </a:xfrm>
        </p:spPr>
        <p:txBody>
          <a:bodyPr>
            <a:noAutofit/>
          </a:bodyPr>
          <a:lstStyle/>
          <a:p>
            <a:pPr marL="0" indent="0" defTabSz="914400">
              <a:buNone/>
            </a:pPr>
            <a:r>
              <a:rPr lang="en-US">
                <a:solidFill>
                  <a:schemeClr val="tx1"/>
                </a:solidFill>
              </a:rPr>
              <a:t>AMQP</a:t>
            </a:r>
            <a:r>
              <a:rPr lang="zh-CN" altLang="en-US">
                <a:solidFill>
                  <a:schemeClr val="tx1"/>
                </a:solidFill>
              </a:rPr>
              <a:t>消息路由必须有三部分：交换器、队列和绑定。生产者把消息发布到交换器上；消息最终到达队列，并被消费者接收；绑定决定了消息如何从路由器路由到特定的队列</a:t>
            </a:r>
            <a:r>
              <a:rPr lang="zh-CN" altLang="en-US" smtClean="0">
                <a:solidFill>
                  <a:schemeClr val="tx1"/>
                </a:solidFill>
              </a:rPr>
              <a:t>。</a:t>
            </a:r>
            <a:endParaRPr lang="en-US" altLang="zh-CN" smtClean="0">
              <a:solidFill>
                <a:schemeClr val="tx1"/>
              </a:solidFill>
            </a:endParaRPr>
          </a:p>
          <a:p>
            <a:pPr marL="0" indent="0" defTabSz="914400">
              <a:buNone/>
            </a:pPr>
            <a:r>
              <a:rPr lang="zh-CN" altLang="en-US" smtClean="0">
                <a:solidFill>
                  <a:schemeClr val="tx1"/>
                </a:solidFill>
              </a:rPr>
              <a:t>队列就如同具名邮箱。消息最终个到达队列中并等待消费。消费者通过以下两种方式从特定队列中接收消息：</a:t>
            </a:r>
            <a:endParaRPr lang="en-US" altLang="zh-CN" smtClean="0">
              <a:solidFill>
                <a:schemeClr val="tx1"/>
              </a:solidFill>
            </a:endParaRPr>
          </a:p>
          <a:p>
            <a:pPr marL="457200" indent="-457200" defTabSz="914400">
              <a:buFont typeface="+mj-ea"/>
              <a:buAutoNum type="circleNumDbPlain"/>
            </a:pPr>
            <a:r>
              <a:rPr lang="zh-CN" altLang="en-US" smtClean="0">
                <a:solidFill>
                  <a:srgbClr val="FFFF00"/>
                </a:solidFill>
              </a:rPr>
              <a:t>通过</a:t>
            </a:r>
            <a:r>
              <a:rPr lang="en-US" altLang="zh-CN" smtClean="0">
                <a:solidFill>
                  <a:srgbClr val="FFFF00"/>
                </a:solidFill>
              </a:rPr>
              <a:t>AMQP</a:t>
            </a:r>
            <a:r>
              <a:rPr lang="zh-CN" altLang="en-US" smtClean="0">
                <a:solidFill>
                  <a:srgbClr val="FFFF00"/>
                </a:solidFill>
              </a:rPr>
              <a:t>的</a:t>
            </a:r>
            <a:r>
              <a:rPr lang="en-US" altLang="zh-CN" smtClean="0">
                <a:solidFill>
                  <a:srgbClr val="FFFF00"/>
                </a:solidFill>
              </a:rPr>
              <a:t>basic.consume</a:t>
            </a:r>
            <a:r>
              <a:rPr lang="zh-CN" altLang="en-US" smtClean="0">
                <a:solidFill>
                  <a:srgbClr val="FFFF00"/>
                </a:solidFill>
              </a:rPr>
              <a:t>命令订阅。这样会将信息到设为接收模式，消费者能从队列自动接收下一条消息，直到取消对队列的订阅。</a:t>
            </a:r>
            <a:endParaRPr lang="en-US" altLang="zh-CN" smtClean="0">
              <a:solidFill>
                <a:srgbClr val="FFFF00"/>
              </a:solidFill>
            </a:endParaRPr>
          </a:p>
          <a:p>
            <a:pPr marL="457200" indent="-457200" defTabSz="914400">
              <a:buFont typeface="+mj-ea"/>
              <a:buAutoNum type="circleNumDbPlain"/>
            </a:pPr>
            <a:r>
              <a:rPr lang="en-US" altLang="zh-CN" smtClean="0">
                <a:solidFill>
                  <a:srgbClr val="FFFF00"/>
                </a:solidFill>
              </a:rPr>
              <a:t>basic.get</a:t>
            </a:r>
            <a:r>
              <a:rPr lang="zh-CN" altLang="en-US" smtClean="0">
                <a:solidFill>
                  <a:srgbClr val="FFFF00"/>
                </a:solidFill>
              </a:rPr>
              <a:t>让消费者接受队列中下一条消息，获得单条消息，然后取消订阅。不应将</a:t>
            </a:r>
            <a:r>
              <a:rPr lang="en-US" altLang="zh-CN" smtClean="0">
                <a:solidFill>
                  <a:srgbClr val="FFFF00"/>
                </a:solidFill>
              </a:rPr>
              <a:t>basic.get</a:t>
            </a:r>
            <a:r>
              <a:rPr lang="zh-CN" altLang="en-US" smtClean="0">
                <a:solidFill>
                  <a:srgbClr val="FFFF00"/>
                </a:solidFill>
              </a:rPr>
              <a:t>放在一个循环里来替代</a:t>
            </a:r>
            <a:r>
              <a:rPr lang="en-US" altLang="zh-CN" smtClean="0">
                <a:solidFill>
                  <a:srgbClr val="FFFF00"/>
                </a:solidFill>
              </a:rPr>
              <a:t>basic.consume.</a:t>
            </a:r>
            <a:r>
              <a:rPr lang="zh-CN" altLang="en-US" smtClean="0">
                <a:solidFill>
                  <a:srgbClr val="FFFF00"/>
                </a:solidFill>
              </a:rPr>
              <a:t>这样做会影响</a:t>
            </a:r>
            <a:r>
              <a:rPr lang="en-US" altLang="zh-CN" smtClean="0">
                <a:solidFill>
                  <a:srgbClr val="FFFF00"/>
                </a:solidFill>
              </a:rPr>
              <a:t>Rabbit</a:t>
            </a:r>
            <a:r>
              <a:rPr lang="zh-CN" altLang="en-US" smtClean="0">
                <a:solidFill>
                  <a:srgbClr val="FFFF00"/>
                </a:solidFill>
              </a:rPr>
              <a:t>的性能。</a:t>
            </a:r>
            <a:endParaRPr lang="en-US" altLang="zh-CN" smtClean="0">
              <a:solidFill>
                <a:srgbClr val="FFFF00"/>
              </a:solidFill>
            </a:endParaRPr>
          </a:p>
          <a:p>
            <a:pPr marL="0" indent="0" defTabSz="914400">
              <a:buNone/>
            </a:pPr>
            <a:r>
              <a:rPr lang="zh-CN" altLang="en-US" smtClean="0">
                <a:solidFill>
                  <a:srgbClr val="FF0000"/>
                </a:solidFill>
              </a:rPr>
              <a:t>消费者理应使用</a:t>
            </a:r>
            <a:r>
              <a:rPr lang="en-US" altLang="zh-CN" smtClean="0">
                <a:solidFill>
                  <a:srgbClr val="FF0000"/>
                </a:solidFill>
              </a:rPr>
              <a:t>basic.consume</a:t>
            </a:r>
            <a:r>
              <a:rPr lang="zh-CN" altLang="en-US" smtClean="0">
                <a:solidFill>
                  <a:srgbClr val="FF0000"/>
                </a:solidFill>
              </a:rPr>
              <a:t>来实现高吞吐量。</a:t>
            </a:r>
            <a:endParaRPr lang="en-US" altLang="zh-CN" smtClean="0">
              <a:solidFill>
                <a:srgbClr val="FF0000"/>
              </a:solidFill>
            </a:endParaRPr>
          </a:p>
          <a:p>
            <a:pPr marL="0" indent="0" defTabSz="914400">
              <a:buNone/>
            </a:pPr>
            <a:endParaRPr lang="en-US" altLang="zh-CN">
              <a:solidFill>
                <a:schemeClr val="tx1"/>
              </a:solidFill>
            </a:endParaRPr>
          </a:p>
          <a:p>
            <a:pPr marL="0" indent="0">
              <a:buNone/>
            </a:pPr>
            <a:endParaRPr lang="en-US" altLang="zh-CN" sz="2400" smtClean="0">
              <a:solidFill>
                <a:srgbClr val="FFFF00"/>
              </a:solidFill>
            </a:endParaRPr>
          </a:p>
          <a:p>
            <a:pPr marL="0" indent="0">
              <a:buNone/>
            </a:pPr>
            <a:endParaRPr lang="en-US" sz="2400">
              <a:solidFill>
                <a:srgbClr val="FFFF00"/>
              </a:solidFill>
            </a:endParaRPr>
          </a:p>
        </p:txBody>
      </p:sp>
      <p:sp>
        <p:nvSpPr>
          <p:cNvPr id="6" name="文本框 5"/>
          <p:cNvSpPr txBox="1"/>
          <p:nvPr/>
        </p:nvSpPr>
        <p:spPr>
          <a:xfrm>
            <a:off x="6778981" y="6276109"/>
            <a:ext cx="4637164" cy="369332"/>
          </a:xfrm>
          <a:prstGeom prst="rect">
            <a:avLst/>
          </a:prstGeom>
          <a:noFill/>
        </p:spPr>
        <p:txBody>
          <a:bodyPr wrap="square" rtlCol="0">
            <a:spAutoFit/>
          </a:bodyPr>
          <a:lstStyle/>
          <a:p>
            <a:pPr algn="ctr"/>
            <a:r>
              <a:rPr lang="en-US" altLang="zh-CN" b="1" smtClean="0"/>
              <a:t>AMQP</a:t>
            </a:r>
            <a:r>
              <a:rPr lang="zh-CN" altLang="en-US" b="1" smtClean="0"/>
              <a:t>栈：交换器、绑定以及队列</a:t>
            </a:r>
            <a:endParaRPr lang="zh-CN" altLang="en-US" b="1"/>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8729" y="0"/>
            <a:ext cx="5673271" cy="6327878"/>
          </a:xfrm>
          <a:prstGeom prst="rect">
            <a:avLst/>
          </a:prstGeom>
        </p:spPr>
      </p:pic>
    </p:spTree>
    <p:extLst>
      <p:ext uri="{BB962C8B-B14F-4D97-AF65-F5344CB8AC3E}">
        <p14:creationId xmlns:p14="http://schemas.microsoft.com/office/powerpoint/2010/main" val="42148990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165" y="0"/>
            <a:ext cx="8534400" cy="920687"/>
          </a:xfrm>
        </p:spPr>
        <p:txBody>
          <a:bodyPr/>
          <a:lstStyle/>
          <a:p>
            <a:r>
              <a:rPr lang="zh-CN" altLang="en-US" smtClean="0"/>
              <a:t>队列</a:t>
            </a:r>
            <a:endParaRPr lang="en-US"/>
          </a:p>
        </p:txBody>
      </p:sp>
      <p:sp>
        <p:nvSpPr>
          <p:cNvPr id="3" name="Content Placeholder 2"/>
          <p:cNvSpPr>
            <a:spLocks noGrp="1"/>
          </p:cNvSpPr>
          <p:nvPr>
            <p:ph idx="1"/>
          </p:nvPr>
        </p:nvSpPr>
        <p:spPr>
          <a:xfrm>
            <a:off x="277091" y="1270000"/>
            <a:ext cx="11651672" cy="4784436"/>
          </a:xfrm>
        </p:spPr>
        <p:txBody>
          <a:bodyPr>
            <a:noAutofit/>
          </a:bodyPr>
          <a:lstStyle/>
          <a:p>
            <a:pPr marL="0" indent="0">
              <a:buNone/>
            </a:pPr>
            <a:r>
              <a:rPr lang="zh-CN" altLang="en-US" sz="2400" smtClean="0">
                <a:solidFill>
                  <a:srgbClr val="FFFF00"/>
                </a:solidFill>
              </a:rPr>
              <a:t>。</a:t>
            </a:r>
            <a:endParaRPr lang="en-US" altLang="zh-CN" sz="2400" smtClean="0">
              <a:solidFill>
                <a:srgbClr val="FFFF00"/>
              </a:solidFill>
            </a:endParaRPr>
          </a:p>
          <a:p>
            <a:pPr marL="0" indent="0">
              <a:buNone/>
            </a:pPr>
            <a:endParaRPr lang="en-US" altLang="zh-CN" sz="2400" smtClean="0">
              <a:solidFill>
                <a:srgbClr val="FFFF00"/>
              </a:solidFill>
            </a:endParaRPr>
          </a:p>
          <a:p>
            <a:pPr marL="0" indent="0">
              <a:buNone/>
            </a:pPr>
            <a:endParaRPr lang="en-US" sz="2400">
              <a:solidFill>
                <a:srgbClr val="FFFF00"/>
              </a:solidFill>
            </a:endParaRPr>
          </a:p>
        </p:txBody>
      </p:sp>
      <p:sp>
        <p:nvSpPr>
          <p:cNvPr id="5" name="文本框 4"/>
          <p:cNvSpPr txBox="1"/>
          <p:nvPr/>
        </p:nvSpPr>
        <p:spPr>
          <a:xfrm>
            <a:off x="8049491" y="6293207"/>
            <a:ext cx="3879272" cy="369332"/>
          </a:xfrm>
          <a:prstGeom prst="rect">
            <a:avLst/>
          </a:prstGeom>
          <a:noFill/>
        </p:spPr>
        <p:txBody>
          <a:bodyPr wrap="square" rtlCol="0">
            <a:spAutoFit/>
          </a:bodyPr>
          <a:lstStyle/>
          <a:p>
            <a:pPr algn="ctr"/>
            <a:r>
              <a:rPr lang="en-US" altLang="zh-CN" b="1"/>
              <a:t>d</a:t>
            </a:r>
            <a:r>
              <a:rPr lang="en-US" altLang="zh-CN" b="1" smtClean="0"/>
              <a:t>irect</a:t>
            </a:r>
            <a:r>
              <a:rPr lang="zh-CN" altLang="en-US" b="1" smtClean="0"/>
              <a:t>交换器消息流</a:t>
            </a:r>
            <a:endParaRPr lang="zh-CN" altLang="en-US" b="1"/>
          </a:p>
        </p:txBody>
      </p:sp>
      <p:sp>
        <p:nvSpPr>
          <p:cNvPr id="4" name="文本框 3"/>
          <p:cNvSpPr txBox="1"/>
          <p:nvPr/>
        </p:nvSpPr>
        <p:spPr>
          <a:xfrm>
            <a:off x="277091" y="920687"/>
            <a:ext cx="11651672" cy="3754874"/>
          </a:xfrm>
          <a:prstGeom prst="rect">
            <a:avLst/>
          </a:prstGeom>
          <a:noFill/>
        </p:spPr>
        <p:txBody>
          <a:bodyPr wrap="square" rtlCol="0">
            <a:spAutoFit/>
          </a:bodyPr>
          <a:lstStyle/>
          <a:p>
            <a:r>
              <a:rPr lang="zh-CN" altLang="en-US" sz="2000" b="1" smtClean="0"/>
              <a:t>消费方式</a:t>
            </a:r>
            <a:endParaRPr lang="en-US" altLang="zh-CN" sz="2000" b="1" smtClean="0"/>
          </a:p>
          <a:p>
            <a:pPr marL="285750" indent="-285750">
              <a:buFont typeface="Arial" panose="020B0604020202020204" pitchFamily="34" charset="0"/>
              <a:buChar char="•"/>
            </a:pPr>
            <a:r>
              <a:rPr lang="zh-CN" altLang="en-US" smtClean="0"/>
              <a:t>如果至少有一个消费者订阅了队列，消息会立即发送给这些订阅的消费者。</a:t>
            </a:r>
            <a:endParaRPr lang="en-US" altLang="zh-CN" smtClean="0"/>
          </a:p>
          <a:p>
            <a:pPr marL="285750" indent="-285750">
              <a:buFont typeface="Arial" panose="020B0604020202020204" pitchFamily="34" charset="0"/>
              <a:buChar char="•"/>
            </a:pPr>
            <a:r>
              <a:rPr lang="zh-CN" altLang="en-US" smtClean="0"/>
              <a:t>如果消息到达了无人订阅的队列呢？此情况下，消息会在队列中等待，一旦有消费者订阅，那么队列上的消息就会发送给消费者。</a:t>
            </a:r>
            <a:endParaRPr lang="en-US" altLang="zh-CN" smtClean="0"/>
          </a:p>
          <a:p>
            <a:pPr marL="285750" indent="-285750">
              <a:buFont typeface="Arial" panose="020B0604020202020204" pitchFamily="34" charset="0"/>
              <a:buChar char="•"/>
            </a:pPr>
            <a:r>
              <a:rPr lang="zh-CN" altLang="en-US"/>
              <a:t>当</a:t>
            </a:r>
            <a:r>
              <a:rPr lang="zh-CN" altLang="en-US" smtClean="0"/>
              <a:t>有多个消费者订阅到同一个队列时，队列收到的消息将以循环的方式发送给消费者。每条消息只会发送给一个订阅的消费者。</a:t>
            </a:r>
            <a:endParaRPr lang="en-US" altLang="zh-CN" smtClean="0"/>
          </a:p>
          <a:p>
            <a:r>
              <a:rPr lang="zh-CN" altLang="en-US" sz="2000" b="1" smtClean="0"/>
              <a:t>消息确认</a:t>
            </a:r>
            <a:endParaRPr lang="en-US" altLang="zh-CN" sz="2000" b="1" smtClean="0"/>
          </a:p>
          <a:p>
            <a:pPr marL="285750" indent="-285750">
              <a:buFont typeface="Arial" panose="020B0604020202020204" pitchFamily="34" charset="0"/>
              <a:buChar char="•"/>
            </a:pPr>
            <a:r>
              <a:rPr lang="zh-CN" altLang="en-US" smtClean="0"/>
              <a:t>消费者必须通过</a:t>
            </a:r>
            <a:r>
              <a:rPr lang="en-US" altLang="zh-CN" smtClean="0"/>
              <a:t>AMQP</a:t>
            </a:r>
            <a:r>
              <a:rPr lang="zh-CN" altLang="en-US" smtClean="0"/>
              <a:t>的</a:t>
            </a:r>
            <a:r>
              <a:rPr lang="en-US" altLang="zh-CN" smtClean="0"/>
              <a:t>basic.ack</a:t>
            </a:r>
            <a:r>
              <a:rPr lang="zh-CN" altLang="en-US" smtClean="0"/>
              <a:t>命令显式地向</a:t>
            </a:r>
            <a:r>
              <a:rPr lang="en-US" altLang="zh-CN" smtClean="0"/>
              <a:t>RabbitMQ</a:t>
            </a:r>
            <a:r>
              <a:rPr lang="zh-CN" altLang="en-US" smtClean="0"/>
              <a:t>发送一个确认</a:t>
            </a:r>
            <a:endParaRPr lang="en-US" altLang="zh-CN" smtClean="0"/>
          </a:p>
          <a:p>
            <a:pPr marL="285750" indent="-285750">
              <a:buFont typeface="Arial" panose="020B0604020202020204" pitchFamily="34" charset="0"/>
              <a:buChar char="•"/>
            </a:pPr>
            <a:r>
              <a:rPr lang="zh-CN" altLang="en-US" smtClean="0"/>
              <a:t>在订阅到队列时将</a:t>
            </a:r>
            <a:r>
              <a:rPr lang="en-US" altLang="zh-CN" smtClean="0"/>
              <a:t>auto_ack</a:t>
            </a:r>
            <a:r>
              <a:rPr lang="zh-CN" altLang="en-US" smtClean="0"/>
              <a:t>参数设置为</a:t>
            </a:r>
            <a:r>
              <a:rPr lang="en-US" altLang="zh-CN" smtClean="0"/>
              <a:t>true</a:t>
            </a:r>
            <a:r>
              <a:rPr lang="zh-CN" altLang="en-US" smtClean="0"/>
              <a:t>。当设置了</a:t>
            </a:r>
            <a:r>
              <a:rPr lang="en-US" altLang="zh-CN" smtClean="0"/>
              <a:t>auto_ack</a:t>
            </a:r>
            <a:r>
              <a:rPr lang="zh-CN" altLang="en-US" smtClean="0"/>
              <a:t>时，一旦消费者接收消息，</a:t>
            </a:r>
            <a:r>
              <a:rPr lang="en-US" altLang="zh-CN" smtClean="0"/>
              <a:t>RabbitMQ</a:t>
            </a:r>
            <a:r>
              <a:rPr lang="zh-CN" altLang="en-US" smtClean="0"/>
              <a:t>会自动视其确认了消息。</a:t>
            </a:r>
            <a:endParaRPr lang="en-US" altLang="zh-CN" smtClean="0"/>
          </a:p>
          <a:p>
            <a:endParaRPr lang="en-US" altLang="zh-CN"/>
          </a:p>
          <a:p>
            <a:r>
              <a:rPr lang="zh-CN" altLang="en-US" smtClean="0">
                <a:solidFill>
                  <a:srgbClr val="FFFF00"/>
                </a:solidFill>
              </a:rPr>
              <a:t>消费者对消息的确认和告诉生产者消息已经被接收了毫不相关。消费者通过确认命令告诉</a:t>
            </a:r>
            <a:r>
              <a:rPr lang="en-US" altLang="zh-CN" smtClean="0">
                <a:solidFill>
                  <a:srgbClr val="FFFF00"/>
                </a:solidFill>
              </a:rPr>
              <a:t>RabbitMQ</a:t>
            </a:r>
            <a:r>
              <a:rPr lang="zh-CN" altLang="en-US" smtClean="0">
                <a:solidFill>
                  <a:srgbClr val="FFFF00"/>
                </a:solidFill>
              </a:rPr>
              <a:t>它已经正确地接受了消息，同时</a:t>
            </a:r>
            <a:r>
              <a:rPr lang="en-US" altLang="zh-CN" smtClean="0">
                <a:solidFill>
                  <a:srgbClr val="FFFF00"/>
                </a:solidFill>
              </a:rPr>
              <a:t>RabbitMQ</a:t>
            </a:r>
            <a:r>
              <a:rPr lang="zh-CN" altLang="en-US" smtClean="0">
                <a:solidFill>
                  <a:srgbClr val="FFFF00"/>
                </a:solidFill>
              </a:rPr>
              <a:t>才能安全地把消息从队列中删除</a:t>
            </a:r>
            <a:r>
              <a:rPr lang="zh-CN" altLang="en-US" smtClean="0"/>
              <a:t>。</a:t>
            </a:r>
            <a:endParaRPr lang="zh-CN" altLang="en-US"/>
          </a:p>
        </p:txBody>
      </p:sp>
    </p:spTree>
    <p:extLst>
      <p:ext uri="{BB962C8B-B14F-4D97-AF65-F5344CB8AC3E}">
        <p14:creationId xmlns:p14="http://schemas.microsoft.com/office/powerpoint/2010/main" val="5948290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165" y="0"/>
            <a:ext cx="8534400" cy="920687"/>
          </a:xfrm>
        </p:spPr>
        <p:txBody>
          <a:bodyPr/>
          <a:lstStyle/>
          <a:p>
            <a:r>
              <a:rPr lang="zh-CN" altLang="en-US" smtClean="0"/>
              <a:t>队列</a:t>
            </a:r>
            <a:endParaRPr lang="en-US"/>
          </a:p>
        </p:txBody>
      </p:sp>
      <p:sp>
        <p:nvSpPr>
          <p:cNvPr id="3" name="Content Placeholder 2"/>
          <p:cNvSpPr>
            <a:spLocks noGrp="1"/>
          </p:cNvSpPr>
          <p:nvPr>
            <p:ph idx="1"/>
          </p:nvPr>
        </p:nvSpPr>
        <p:spPr>
          <a:xfrm>
            <a:off x="277091" y="1270000"/>
            <a:ext cx="11651672" cy="4784436"/>
          </a:xfrm>
        </p:spPr>
        <p:txBody>
          <a:bodyPr>
            <a:noAutofit/>
          </a:bodyPr>
          <a:lstStyle/>
          <a:p>
            <a:pPr marL="0" indent="0">
              <a:buNone/>
            </a:pPr>
            <a:r>
              <a:rPr lang="zh-CN" altLang="en-US" sz="2400" smtClean="0">
                <a:solidFill>
                  <a:srgbClr val="FFFF00"/>
                </a:solidFill>
              </a:rPr>
              <a:t>。</a:t>
            </a:r>
            <a:endParaRPr lang="en-US" altLang="zh-CN" sz="2400" smtClean="0">
              <a:solidFill>
                <a:srgbClr val="FFFF00"/>
              </a:solidFill>
            </a:endParaRPr>
          </a:p>
          <a:p>
            <a:pPr marL="0" indent="0">
              <a:buNone/>
            </a:pPr>
            <a:endParaRPr lang="en-US" altLang="zh-CN" sz="2400" smtClean="0">
              <a:solidFill>
                <a:srgbClr val="FFFF00"/>
              </a:solidFill>
            </a:endParaRPr>
          </a:p>
          <a:p>
            <a:pPr marL="0" indent="0">
              <a:buNone/>
            </a:pPr>
            <a:endParaRPr lang="en-US" sz="2400">
              <a:solidFill>
                <a:srgbClr val="FFFF00"/>
              </a:solidFill>
            </a:endParaRPr>
          </a:p>
        </p:txBody>
      </p:sp>
      <p:sp>
        <p:nvSpPr>
          <p:cNvPr id="4" name="文本框 3"/>
          <p:cNvSpPr txBox="1"/>
          <p:nvPr/>
        </p:nvSpPr>
        <p:spPr>
          <a:xfrm>
            <a:off x="168165" y="661396"/>
            <a:ext cx="11651672" cy="6278642"/>
          </a:xfrm>
          <a:prstGeom prst="rect">
            <a:avLst/>
          </a:prstGeom>
          <a:noFill/>
        </p:spPr>
        <p:txBody>
          <a:bodyPr wrap="square" rtlCol="0">
            <a:spAutoFit/>
          </a:bodyPr>
          <a:lstStyle/>
          <a:p>
            <a:r>
              <a:rPr lang="zh-CN" altLang="en-US" sz="2000" b="1" smtClean="0"/>
              <a:t>消息异常处理机制</a:t>
            </a:r>
            <a:endParaRPr lang="en-US" altLang="zh-CN" sz="2000" b="1" smtClean="0"/>
          </a:p>
          <a:p>
            <a:pPr marL="342900" indent="-342900">
              <a:buFont typeface="Arial" panose="020B0604020202020204" pitchFamily="34" charset="0"/>
              <a:buChar char="•"/>
            </a:pPr>
            <a:r>
              <a:rPr lang="zh-CN" altLang="en-US" smtClean="0"/>
              <a:t>消费者收到一条消息，在确认之前从</a:t>
            </a:r>
            <a:r>
              <a:rPr lang="en-US" altLang="zh-CN" smtClean="0"/>
              <a:t>Rabbit</a:t>
            </a:r>
            <a:r>
              <a:rPr lang="zh-CN" altLang="en-US" smtClean="0"/>
              <a:t>断开连接</a:t>
            </a:r>
            <a:r>
              <a:rPr lang="en-US" altLang="zh-CN" smtClean="0"/>
              <a:t>(</a:t>
            </a:r>
            <a:r>
              <a:rPr lang="zh-CN" altLang="en-US" smtClean="0"/>
              <a:t>或者从队列上取消订阅</a:t>
            </a:r>
            <a:r>
              <a:rPr lang="en-US" altLang="zh-CN" smtClean="0"/>
              <a:t>),RabbitMQ</a:t>
            </a:r>
            <a:r>
              <a:rPr lang="zh-CN" altLang="en-US" smtClean="0"/>
              <a:t>会认为这条消息没有分发，然后重新分发给下一个订阅的消费者。如果你的应用程序崩溃了，这样做可以确保消息会被发送给另一个消费者进行处理。</a:t>
            </a:r>
            <a:endParaRPr lang="en-US" altLang="zh-CN" smtClean="0"/>
          </a:p>
          <a:p>
            <a:pPr marL="342900" indent="-342900">
              <a:buFont typeface="Arial" panose="020B0604020202020204" pitchFamily="34" charset="0"/>
              <a:buChar char="•"/>
            </a:pPr>
            <a:r>
              <a:rPr lang="zh-CN" altLang="en-US" smtClean="0"/>
              <a:t>如果应用程序有</a:t>
            </a:r>
            <a:r>
              <a:rPr lang="en-US" altLang="zh-CN" smtClean="0"/>
              <a:t>bug</a:t>
            </a:r>
            <a:r>
              <a:rPr lang="zh-CN" altLang="en-US" smtClean="0"/>
              <a:t>而忘记确认消息，</a:t>
            </a:r>
            <a:r>
              <a:rPr lang="en-US" altLang="zh-CN" smtClean="0"/>
              <a:t>Rabbit</a:t>
            </a:r>
            <a:r>
              <a:rPr lang="zh-CN" altLang="en-US" smtClean="0"/>
              <a:t>将不会给该消费者发送更多消息。如果处理消息内容非常耗时，则你的应用程序可以延迟确认该消息，直到消息处理完成。这样可以防止</a:t>
            </a:r>
            <a:r>
              <a:rPr lang="en-US" altLang="zh-CN" smtClean="0"/>
              <a:t>Rabbit</a:t>
            </a:r>
            <a:r>
              <a:rPr lang="zh-CN" altLang="en-US" smtClean="0"/>
              <a:t>持续不断的消息涌向你的应用而导致过载。</a:t>
            </a:r>
            <a:endParaRPr lang="en-US" altLang="zh-CN" smtClean="0"/>
          </a:p>
          <a:p>
            <a:pPr marL="342900" indent="-342900">
              <a:buFont typeface="Arial" panose="020B0604020202020204" pitchFamily="34" charset="0"/>
              <a:buChar char="•"/>
            </a:pPr>
            <a:endParaRPr lang="en-US" altLang="zh-CN"/>
          </a:p>
          <a:p>
            <a:r>
              <a:rPr lang="zh-CN" altLang="en-US" sz="2000" b="1"/>
              <a:t>消息拒绝</a:t>
            </a:r>
            <a:endParaRPr lang="en-US" altLang="zh-CN" sz="2000" b="1"/>
          </a:p>
          <a:p>
            <a:r>
              <a:rPr lang="zh-CN" altLang="en-US" sz="2000" b="1"/>
              <a:t> </a:t>
            </a:r>
            <a:r>
              <a:rPr lang="zh-CN" altLang="en-US" sz="2000" b="1" smtClean="0"/>
              <a:t>    </a:t>
            </a:r>
            <a:r>
              <a:rPr lang="zh-CN" altLang="en-US" smtClean="0"/>
              <a:t>在收到消息后，想要明确拒绝而不是确认收到该消息。只要消息尚未确认，则可以进行如下两种操作：</a:t>
            </a:r>
            <a:endParaRPr lang="en-US" altLang="zh-CN" smtClean="0"/>
          </a:p>
          <a:p>
            <a:pPr marL="342900" indent="-342900">
              <a:buFont typeface="+mj-ea"/>
              <a:buAutoNum type="circleNumDbPlain"/>
            </a:pPr>
            <a:r>
              <a:rPr lang="zh-CN" altLang="en-US" smtClean="0"/>
              <a:t>把消费者从</a:t>
            </a:r>
            <a:r>
              <a:rPr lang="en-US" altLang="zh-CN" smtClean="0"/>
              <a:t>RabbitMQ</a:t>
            </a:r>
            <a:r>
              <a:rPr lang="zh-CN" altLang="en-US" smtClean="0"/>
              <a:t>服务器断开连接。这会导致</a:t>
            </a:r>
            <a:r>
              <a:rPr lang="en-US" altLang="zh-CN" smtClean="0"/>
              <a:t>RabbitMQ</a:t>
            </a:r>
            <a:r>
              <a:rPr lang="zh-CN" altLang="en-US" smtClean="0"/>
              <a:t>自动重新把消息入队并发送给另一个消费者。所有的</a:t>
            </a:r>
            <a:r>
              <a:rPr lang="en-US" altLang="zh-CN" smtClean="0"/>
              <a:t>RabbitMQ</a:t>
            </a:r>
            <a:r>
              <a:rPr lang="zh-CN" altLang="en-US" smtClean="0"/>
              <a:t>版本都支持该操作，这样连接</a:t>
            </a:r>
            <a:r>
              <a:rPr lang="en-US" altLang="zh-CN" smtClean="0"/>
              <a:t>/</a:t>
            </a:r>
            <a:r>
              <a:rPr lang="zh-CN" altLang="en-US" smtClean="0"/>
              <a:t>断开连接的方式会额外增加</a:t>
            </a:r>
            <a:r>
              <a:rPr lang="en-US" altLang="zh-CN" smtClean="0"/>
              <a:t>RabbitMQ</a:t>
            </a:r>
            <a:r>
              <a:rPr lang="zh-CN" altLang="en-US" smtClean="0"/>
              <a:t>的负担。</a:t>
            </a:r>
            <a:endParaRPr lang="en-US" altLang="zh-CN" smtClean="0"/>
          </a:p>
          <a:p>
            <a:pPr marL="342900" indent="-342900">
              <a:buFont typeface="+mj-ea"/>
              <a:buAutoNum type="circleNumDbPlain"/>
            </a:pPr>
            <a:r>
              <a:rPr lang="en-US" altLang="zh-CN" smtClean="0"/>
              <a:t>basic.reject(2.0.0</a:t>
            </a:r>
            <a:r>
              <a:rPr lang="zh-CN" altLang="en-US" smtClean="0"/>
              <a:t>及以上版本支持</a:t>
            </a:r>
            <a:r>
              <a:rPr lang="en-US" altLang="zh-CN" smtClean="0"/>
              <a:t>)</a:t>
            </a:r>
            <a:r>
              <a:rPr lang="zh-CN" altLang="en-US" smtClean="0"/>
              <a:t>允许消费者拒绝</a:t>
            </a:r>
            <a:r>
              <a:rPr lang="en-US" altLang="zh-CN" smtClean="0"/>
              <a:t>RabbitMQ</a:t>
            </a:r>
            <a:r>
              <a:rPr lang="zh-CN" altLang="en-US" smtClean="0"/>
              <a:t>发送的消息。如果将</a:t>
            </a:r>
            <a:r>
              <a:rPr lang="en-US" altLang="zh-CN" smtClean="0"/>
              <a:t>reject</a:t>
            </a:r>
            <a:r>
              <a:rPr lang="zh-CN" altLang="en-US" smtClean="0"/>
              <a:t>命令的</a:t>
            </a:r>
            <a:r>
              <a:rPr lang="en-US" altLang="zh-CN" smtClean="0"/>
              <a:t>request</a:t>
            </a:r>
            <a:r>
              <a:rPr lang="zh-CN" altLang="en-US" smtClean="0"/>
              <a:t>参数设为</a:t>
            </a:r>
            <a:r>
              <a:rPr lang="en-US" altLang="zh-CN" smtClean="0"/>
              <a:t>true</a:t>
            </a:r>
            <a:r>
              <a:rPr lang="zh-CN" altLang="en-US" smtClean="0"/>
              <a:t>，</a:t>
            </a:r>
            <a:r>
              <a:rPr lang="en-US" altLang="zh-CN" smtClean="0"/>
              <a:t>RabbitMQ</a:t>
            </a:r>
            <a:r>
              <a:rPr lang="zh-CN" altLang="en-US" smtClean="0"/>
              <a:t>会将消息重新发送给下一个订阅的消费者。如果设为</a:t>
            </a:r>
            <a:r>
              <a:rPr lang="en-US" altLang="zh-CN" smtClean="0"/>
              <a:t>false</a:t>
            </a:r>
            <a:r>
              <a:rPr lang="zh-CN" altLang="en-US" smtClean="0"/>
              <a:t>，</a:t>
            </a:r>
            <a:r>
              <a:rPr lang="en-US" altLang="zh-CN" smtClean="0"/>
              <a:t>RabbitMQ</a:t>
            </a:r>
            <a:r>
              <a:rPr lang="zh-CN" altLang="en-US" smtClean="0"/>
              <a:t>会把消息从队列中移除，而不会把它发送给新的消费者。</a:t>
            </a:r>
            <a:endParaRPr lang="en-US" altLang="zh-CN" smtClean="0"/>
          </a:p>
          <a:p>
            <a:pPr marL="342900" indent="-342900">
              <a:buFont typeface="+mj-ea"/>
              <a:buAutoNum type="circleNumDbPlain"/>
            </a:pPr>
            <a:endParaRPr lang="en-US" altLang="zh-CN"/>
          </a:p>
          <a:p>
            <a:r>
              <a:rPr lang="zh-CN" altLang="en-US" smtClean="0">
                <a:solidFill>
                  <a:srgbClr val="FFFF00"/>
                </a:solidFill>
              </a:rPr>
              <a:t>如果你检测到一条格式错误的消息而任何一个消费者都无法处理的时候，</a:t>
            </a:r>
            <a:r>
              <a:rPr lang="zh-CN" altLang="en-US">
                <a:solidFill>
                  <a:srgbClr val="FFFF00"/>
                </a:solidFill>
              </a:rPr>
              <a:t>你也可以通过对消息确认的方式来简单地忽略该消息</a:t>
            </a:r>
            <a:r>
              <a:rPr lang="en-US" altLang="zh-CN">
                <a:solidFill>
                  <a:srgbClr val="FFFF00"/>
                </a:solidFill>
              </a:rPr>
              <a:t>(</a:t>
            </a:r>
            <a:r>
              <a:rPr lang="zh-CN" altLang="en-US">
                <a:solidFill>
                  <a:srgbClr val="FFFF00"/>
                </a:solidFill>
              </a:rPr>
              <a:t>所有</a:t>
            </a:r>
            <a:r>
              <a:rPr lang="en-US" altLang="zh-CN">
                <a:solidFill>
                  <a:srgbClr val="FFFF00"/>
                </a:solidFill>
              </a:rPr>
              <a:t>RabbitMQ</a:t>
            </a:r>
            <a:r>
              <a:rPr lang="zh-CN" altLang="en-US">
                <a:solidFill>
                  <a:srgbClr val="FFFF00"/>
                </a:solidFill>
              </a:rPr>
              <a:t>版本都</a:t>
            </a:r>
            <a:r>
              <a:rPr lang="zh-CN" altLang="en-US">
                <a:solidFill>
                  <a:srgbClr val="FFFF00"/>
                </a:solidFill>
              </a:rPr>
              <a:t>支持</a:t>
            </a:r>
            <a:r>
              <a:rPr lang="en-US" altLang="zh-CN" smtClean="0">
                <a:solidFill>
                  <a:srgbClr val="FFFF00"/>
                </a:solidFill>
              </a:rPr>
              <a:t>)</a:t>
            </a:r>
            <a:r>
              <a:rPr lang="zh-CN" altLang="en-US" smtClean="0">
                <a:solidFill>
                  <a:srgbClr val="FFFF00"/>
                </a:solidFill>
              </a:rPr>
              <a:t>。</a:t>
            </a:r>
            <a:endParaRPr lang="en-US" altLang="zh-CN" smtClean="0">
              <a:solidFill>
                <a:srgbClr val="FFFF00"/>
              </a:solidFill>
            </a:endParaRPr>
          </a:p>
          <a:p>
            <a:endParaRPr lang="en-US" altLang="zh-CN" smtClean="0">
              <a:solidFill>
                <a:srgbClr val="FFFF00"/>
              </a:solidFill>
            </a:endParaRPr>
          </a:p>
          <a:p>
            <a:r>
              <a:rPr lang="zh-CN" altLang="en-US" smtClean="0">
                <a:solidFill>
                  <a:srgbClr val="FFFF00"/>
                </a:solidFill>
              </a:rPr>
              <a:t>使用</a:t>
            </a:r>
            <a:r>
              <a:rPr lang="en-US" altLang="zh-CN" smtClean="0">
                <a:solidFill>
                  <a:srgbClr val="FFFF00"/>
                </a:solidFill>
              </a:rPr>
              <a:t>reject</a:t>
            </a:r>
            <a:r>
              <a:rPr lang="zh-CN" altLang="en-US" smtClean="0">
                <a:solidFill>
                  <a:srgbClr val="FFFF00"/>
                </a:solidFill>
              </a:rPr>
              <a:t>命令并将</a:t>
            </a:r>
            <a:r>
              <a:rPr lang="en-US" altLang="zh-CN" smtClean="0">
                <a:solidFill>
                  <a:srgbClr val="FFFF00"/>
                </a:solidFill>
              </a:rPr>
              <a:t>request</a:t>
            </a:r>
            <a:r>
              <a:rPr lang="zh-CN" altLang="en-US" smtClean="0">
                <a:solidFill>
                  <a:srgbClr val="FFFF00"/>
                </a:solidFill>
              </a:rPr>
              <a:t>设为</a:t>
            </a:r>
            <a:r>
              <a:rPr lang="en-US" altLang="zh-CN" smtClean="0">
                <a:solidFill>
                  <a:srgbClr val="FFFF00"/>
                </a:solidFill>
              </a:rPr>
              <a:t>false,</a:t>
            </a:r>
            <a:r>
              <a:rPr lang="zh-CN" altLang="en-US" smtClean="0">
                <a:solidFill>
                  <a:srgbClr val="FFFF00"/>
                </a:solidFill>
              </a:rPr>
              <a:t>会把消息自动存在进“死信”队列。死信队列用来存放那些被拒绝而不重入队列的消息，它让你通过检测拒绝</a:t>
            </a:r>
            <a:r>
              <a:rPr lang="en-US" altLang="zh-CN" smtClean="0">
                <a:solidFill>
                  <a:srgbClr val="FFFF00"/>
                </a:solidFill>
              </a:rPr>
              <a:t>/</a:t>
            </a:r>
            <a:r>
              <a:rPr lang="zh-CN" altLang="en-US" smtClean="0">
                <a:solidFill>
                  <a:srgbClr val="FFFF00"/>
                </a:solidFill>
              </a:rPr>
              <a:t>未送达的消息来发现问题。</a:t>
            </a:r>
            <a:endParaRPr lang="en-US" altLang="zh-CN" sz="2000" b="1"/>
          </a:p>
          <a:p>
            <a:pPr marL="342900" indent="-342900">
              <a:buFont typeface="Arial" panose="020B0604020202020204" pitchFamily="34" charset="0"/>
              <a:buChar char="•"/>
            </a:pPr>
            <a:endParaRPr lang="en-US" altLang="zh-CN" smtClean="0"/>
          </a:p>
        </p:txBody>
      </p:sp>
    </p:spTree>
    <p:extLst>
      <p:ext uri="{BB962C8B-B14F-4D97-AF65-F5344CB8AC3E}">
        <p14:creationId xmlns:p14="http://schemas.microsoft.com/office/powerpoint/2010/main" val="18248093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165" y="0"/>
            <a:ext cx="8534400" cy="920687"/>
          </a:xfrm>
        </p:spPr>
        <p:txBody>
          <a:bodyPr/>
          <a:lstStyle/>
          <a:p>
            <a:r>
              <a:rPr lang="zh-CN" altLang="en-US" smtClean="0"/>
              <a:t>队列创建</a:t>
            </a:r>
            <a:endParaRPr lang="en-US"/>
          </a:p>
        </p:txBody>
      </p:sp>
      <p:sp>
        <p:nvSpPr>
          <p:cNvPr id="3" name="Content Placeholder 2"/>
          <p:cNvSpPr>
            <a:spLocks noGrp="1"/>
          </p:cNvSpPr>
          <p:nvPr>
            <p:ph idx="1"/>
          </p:nvPr>
        </p:nvSpPr>
        <p:spPr>
          <a:xfrm>
            <a:off x="277091" y="1270000"/>
            <a:ext cx="11651672" cy="4784436"/>
          </a:xfrm>
        </p:spPr>
        <p:txBody>
          <a:bodyPr>
            <a:noAutofit/>
          </a:bodyPr>
          <a:lstStyle/>
          <a:p>
            <a:pPr marL="0" indent="0">
              <a:buNone/>
            </a:pPr>
            <a:r>
              <a:rPr lang="zh-CN" altLang="en-US" sz="2400" smtClean="0">
                <a:solidFill>
                  <a:srgbClr val="FFFF00"/>
                </a:solidFill>
              </a:rPr>
              <a:t>。</a:t>
            </a:r>
            <a:endParaRPr lang="en-US" altLang="zh-CN" sz="2400" smtClean="0">
              <a:solidFill>
                <a:srgbClr val="FFFF00"/>
              </a:solidFill>
            </a:endParaRPr>
          </a:p>
          <a:p>
            <a:pPr marL="0" indent="0">
              <a:buNone/>
            </a:pPr>
            <a:endParaRPr lang="en-US" altLang="zh-CN" sz="2400" smtClean="0">
              <a:solidFill>
                <a:srgbClr val="FFFF00"/>
              </a:solidFill>
            </a:endParaRPr>
          </a:p>
          <a:p>
            <a:pPr marL="0" indent="0">
              <a:buNone/>
            </a:pPr>
            <a:endParaRPr lang="en-US" sz="2400">
              <a:solidFill>
                <a:srgbClr val="FFFF00"/>
              </a:solidFill>
            </a:endParaRPr>
          </a:p>
        </p:txBody>
      </p:sp>
    </p:spTree>
    <p:extLst>
      <p:ext uri="{BB962C8B-B14F-4D97-AF65-F5344CB8AC3E}">
        <p14:creationId xmlns:p14="http://schemas.microsoft.com/office/powerpoint/2010/main" val="26800835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165" y="0"/>
            <a:ext cx="8534400" cy="1507067"/>
          </a:xfrm>
        </p:spPr>
        <p:txBody>
          <a:bodyPr/>
          <a:lstStyle/>
          <a:p>
            <a:r>
              <a:rPr lang="zh-CN" altLang="en-US" smtClean="0"/>
              <a:t>交换器和绑定</a:t>
            </a:r>
            <a:endParaRPr lang="en-US"/>
          </a:p>
        </p:txBody>
      </p:sp>
      <p:sp>
        <p:nvSpPr>
          <p:cNvPr id="3" name="Content Placeholder 2"/>
          <p:cNvSpPr>
            <a:spLocks noGrp="1"/>
          </p:cNvSpPr>
          <p:nvPr>
            <p:ph idx="1"/>
          </p:nvPr>
        </p:nvSpPr>
        <p:spPr>
          <a:xfrm>
            <a:off x="277091" y="1270000"/>
            <a:ext cx="11651672" cy="4784436"/>
          </a:xfrm>
        </p:spPr>
        <p:txBody>
          <a:bodyPr>
            <a:noAutofit/>
          </a:bodyPr>
          <a:lstStyle/>
          <a:p>
            <a:pPr marL="0" indent="0">
              <a:buNone/>
            </a:pPr>
            <a:r>
              <a:rPr lang="zh-CN" altLang="en-US" sz="2400" smtClean="0">
                <a:solidFill>
                  <a:srgbClr val="FFFF00"/>
                </a:solidFill>
              </a:rPr>
              <a:t>。</a:t>
            </a:r>
            <a:endParaRPr lang="en-US" altLang="zh-CN" sz="2400" smtClean="0">
              <a:solidFill>
                <a:srgbClr val="FFFF00"/>
              </a:solidFill>
            </a:endParaRPr>
          </a:p>
          <a:p>
            <a:pPr marL="0" indent="0">
              <a:buNone/>
            </a:pPr>
            <a:endParaRPr lang="en-US" altLang="zh-CN" sz="2400" smtClean="0">
              <a:solidFill>
                <a:srgbClr val="FFFF00"/>
              </a:solidFill>
            </a:endParaRPr>
          </a:p>
          <a:p>
            <a:pPr marL="0" indent="0">
              <a:buNone/>
            </a:pPr>
            <a:endParaRPr lang="en-US" sz="2400">
              <a:solidFill>
                <a:srgbClr val="FFFF00"/>
              </a:solidFill>
            </a:endParaRPr>
          </a:p>
        </p:txBody>
      </p:sp>
      <p:sp>
        <p:nvSpPr>
          <p:cNvPr id="7" name="文本框 6"/>
          <p:cNvSpPr txBox="1"/>
          <p:nvPr/>
        </p:nvSpPr>
        <p:spPr>
          <a:xfrm>
            <a:off x="277091" y="1363903"/>
            <a:ext cx="11540836" cy="4247317"/>
          </a:xfrm>
          <a:prstGeom prst="rect">
            <a:avLst/>
          </a:prstGeom>
          <a:noFill/>
        </p:spPr>
        <p:txBody>
          <a:bodyPr wrap="square" rtlCol="0">
            <a:spAutoFit/>
          </a:bodyPr>
          <a:lstStyle/>
          <a:p>
            <a:r>
              <a:rPr lang="zh-CN" altLang="en-US" smtClean="0"/>
              <a:t>       消息是如何到达队列的呢？当你想要将消息投递到队列时，通过把消息发送给交换器来完成。然后，根据确定的规则，</a:t>
            </a:r>
            <a:r>
              <a:rPr lang="en-US" altLang="zh-CN" smtClean="0"/>
              <a:t>RabbitMQ</a:t>
            </a:r>
            <a:r>
              <a:rPr lang="zh-CN" altLang="en-US" smtClean="0"/>
              <a:t>将会决定消息该投递到哪个队列。这些规则被称作路由键</a:t>
            </a:r>
            <a:r>
              <a:rPr lang="en-US" altLang="zh-CN" smtClean="0"/>
              <a:t>(routing key).</a:t>
            </a:r>
          </a:p>
          <a:p>
            <a:endParaRPr lang="en-US" altLang="zh-CN" smtClean="0"/>
          </a:p>
          <a:p>
            <a:r>
              <a:rPr lang="en-US" altLang="zh-CN"/>
              <a:t> </a:t>
            </a:r>
            <a:r>
              <a:rPr lang="en-US" altLang="zh-CN" smtClean="0"/>
              <a:t>      </a:t>
            </a:r>
            <a:r>
              <a:rPr lang="zh-CN" altLang="en-US" smtClean="0"/>
              <a:t>队列通过路由键绑定到交换器。当你把消息发送到代理服务器时，</a:t>
            </a:r>
            <a:r>
              <a:rPr lang="zh-CN" altLang="en-US" smtClean="0">
                <a:solidFill>
                  <a:srgbClr val="FF0000"/>
                </a:solidFill>
              </a:rPr>
              <a:t>消息</a:t>
            </a:r>
            <a:r>
              <a:rPr lang="zh-CN" altLang="en-US" smtClean="0"/>
              <a:t>将拥有一个</a:t>
            </a:r>
            <a:r>
              <a:rPr lang="zh-CN" altLang="en-US" smtClean="0">
                <a:solidFill>
                  <a:srgbClr val="FF0000"/>
                </a:solidFill>
              </a:rPr>
              <a:t>路由键</a:t>
            </a:r>
            <a:r>
              <a:rPr lang="en-US" altLang="zh-CN" smtClean="0"/>
              <a:t>——</a:t>
            </a:r>
            <a:r>
              <a:rPr lang="zh-CN" altLang="en-US" smtClean="0"/>
              <a:t>即便是空的</a:t>
            </a:r>
            <a:r>
              <a:rPr lang="en-US" altLang="zh-CN" smtClean="0"/>
              <a:t>——RabbitMQ</a:t>
            </a:r>
            <a:r>
              <a:rPr lang="zh-CN" altLang="en-US" smtClean="0"/>
              <a:t>也会将其和</a:t>
            </a:r>
            <a:r>
              <a:rPr lang="zh-CN" altLang="en-US" smtClean="0">
                <a:solidFill>
                  <a:srgbClr val="FF0000"/>
                </a:solidFill>
              </a:rPr>
              <a:t>绑定使用的路由键</a:t>
            </a:r>
            <a:r>
              <a:rPr lang="zh-CN" altLang="en-US" smtClean="0"/>
              <a:t>进行匹配，如果匹配的话，那么消息将会投递到该队列。</a:t>
            </a:r>
            <a:endParaRPr lang="en-US" altLang="zh-CN" smtClean="0"/>
          </a:p>
          <a:p>
            <a:r>
              <a:rPr lang="en-US" altLang="zh-CN"/>
              <a:t> </a:t>
            </a:r>
            <a:r>
              <a:rPr lang="en-US" altLang="zh-CN" smtClean="0"/>
              <a:t>   </a:t>
            </a:r>
          </a:p>
          <a:p>
            <a:r>
              <a:rPr lang="en-US" altLang="zh-CN"/>
              <a:t>  </a:t>
            </a:r>
            <a:r>
              <a:rPr lang="en-US" altLang="zh-CN" smtClean="0"/>
              <a:t>   </a:t>
            </a:r>
            <a:r>
              <a:rPr lang="zh-CN" altLang="en-US" smtClean="0"/>
              <a:t>如果路由的消息不匹配任何绑定模式的话，消息将进入“黑洞”。</a:t>
            </a:r>
            <a:endParaRPr lang="en-US" altLang="zh-CN" smtClean="0"/>
          </a:p>
          <a:p>
            <a:endParaRPr lang="en-US" altLang="zh-CN"/>
          </a:p>
          <a:p>
            <a:r>
              <a:rPr lang="en-US" altLang="zh-CN"/>
              <a:t> </a:t>
            </a:r>
            <a:r>
              <a:rPr lang="en-US" altLang="zh-CN" smtClean="0"/>
              <a:t>     RabbitMQ</a:t>
            </a:r>
            <a:r>
              <a:rPr lang="zh-CN" altLang="en-US" smtClean="0"/>
              <a:t>会根据路由键将消息从交换器路由到队列，但它是如何处理投递到多个队列的情况呢？四种不同类型的交换器</a:t>
            </a:r>
            <a:r>
              <a:rPr lang="en-US" altLang="zh-CN" smtClean="0"/>
              <a:t>——direct</a:t>
            </a:r>
            <a:r>
              <a:rPr lang="zh-CN" altLang="en-US" smtClean="0"/>
              <a:t>、</a:t>
            </a:r>
            <a:r>
              <a:rPr lang="en-US" altLang="zh-CN" smtClean="0"/>
              <a:t>fanout</a:t>
            </a:r>
            <a:r>
              <a:rPr lang="zh-CN" altLang="en-US" smtClean="0"/>
              <a:t>、</a:t>
            </a:r>
            <a:r>
              <a:rPr lang="en-US" altLang="zh-CN" smtClean="0"/>
              <a:t>topic</a:t>
            </a:r>
            <a:r>
              <a:rPr lang="zh-CN" altLang="en-US" smtClean="0"/>
              <a:t>和</a:t>
            </a:r>
            <a:r>
              <a:rPr lang="en-US" altLang="zh-CN" smtClean="0"/>
              <a:t>headers</a:t>
            </a:r>
            <a:r>
              <a:rPr lang="zh-CN" altLang="en-US" smtClean="0"/>
              <a:t>（实现了不同的路由算法）</a:t>
            </a:r>
            <a:r>
              <a:rPr lang="en-US" altLang="zh-CN" smtClean="0"/>
              <a:t>——</a:t>
            </a:r>
            <a:r>
              <a:rPr lang="zh-CN" altLang="en-US" smtClean="0"/>
              <a:t>发挥了作用。</a:t>
            </a:r>
            <a:endParaRPr lang="en-US" altLang="zh-CN" smtClean="0"/>
          </a:p>
          <a:p>
            <a:endParaRPr lang="en-US" altLang="zh-CN" smtClean="0"/>
          </a:p>
          <a:p>
            <a:r>
              <a:rPr lang="en-US" altLang="zh-CN"/>
              <a:t> </a:t>
            </a:r>
            <a:r>
              <a:rPr lang="en-US" altLang="zh-CN" smtClean="0"/>
              <a:t>     headers</a:t>
            </a:r>
            <a:r>
              <a:rPr lang="zh-CN" altLang="en-US" smtClean="0"/>
              <a:t>交换器允许你匹配</a:t>
            </a:r>
            <a:r>
              <a:rPr lang="en-US" altLang="zh-CN" smtClean="0"/>
              <a:t>AMQP</a:t>
            </a:r>
            <a:r>
              <a:rPr lang="zh-CN" altLang="en-US" smtClean="0"/>
              <a:t>消息的</a:t>
            </a:r>
            <a:r>
              <a:rPr lang="en-US" altLang="zh-CN" smtClean="0"/>
              <a:t>header</a:t>
            </a:r>
            <a:r>
              <a:rPr lang="zh-CN" altLang="en-US" smtClean="0"/>
              <a:t>而非路由键，除此之外，</a:t>
            </a:r>
            <a:r>
              <a:rPr lang="en-US" altLang="zh-CN" smtClean="0"/>
              <a:t>headers</a:t>
            </a:r>
            <a:r>
              <a:rPr lang="zh-CN" altLang="en-US" smtClean="0"/>
              <a:t>交换器和</a:t>
            </a:r>
            <a:r>
              <a:rPr lang="en-US" altLang="zh-CN" smtClean="0"/>
              <a:t>direct</a:t>
            </a:r>
            <a:r>
              <a:rPr lang="zh-CN" altLang="en-US" smtClean="0"/>
              <a:t>交换器完全一致，但性能会差很多。</a:t>
            </a:r>
            <a:endParaRPr lang="en-US" altLang="zh-CN"/>
          </a:p>
          <a:p>
            <a:r>
              <a:rPr lang="en-US" altLang="zh-CN" smtClean="0"/>
              <a:t>     </a:t>
            </a:r>
          </a:p>
          <a:p>
            <a:r>
              <a:rPr lang="en-US" altLang="zh-CN"/>
              <a:t> </a:t>
            </a:r>
            <a:r>
              <a:rPr lang="en-US" altLang="zh-CN" smtClean="0"/>
              <a:t>     </a:t>
            </a:r>
            <a:endParaRPr lang="zh-CN" altLang="en-US"/>
          </a:p>
        </p:txBody>
      </p:sp>
    </p:spTree>
    <p:extLst>
      <p:ext uri="{BB962C8B-B14F-4D97-AF65-F5344CB8AC3E}">
        <p14:creationId xmlns:p14="http://schemas.microsoft.com/office/powerpoint/2010/main" val="34243749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165" y="0"/>
            <a:ext cx="8534400" cy="1507067"/>
          </a:xfrm>
        </p:spPr>
        <p:txBody>
          <a:bodyPr/>
          <a:lstStyle/>
          <a:p>
            <a:r>
              <a:rPr lang="en-US" altLang="zh-CN" smtClean="0"/>
              <a:t>DIRECT</a:t>
            </a:r>
            <a:r>
              <a:rPr lang="zh-CN" altLang="en-US" smtClean="0"/>
              <a:t>交换器</a:t>
            </a:r>
            <a:endParaRPr lang="en-US"/>
          </a:p>
        </p:txBody>
      </p:sp>
      <p:sp>
        <p:nvSpPr>
          <p:cNvPr id="3" name="Content Placeholder 2"/>
          <p:cNvSpPr>
            <a:spLocks noGrp="1"/>
          </p:cNvSpPr>
          <p:nvPr>
            <p:ph idx="1"/>
          </p:nvPr>
        </p:nvSpPr>
        <p:spPr>
          <a:xfrm>
            <a:off x="277091" y="1270000"/>
            <a:ext cx="6165273" cy="2706255"/>
          </a:xfrm>
        </p:spPr>
        <p:txBody>
          <a:bodyPr>
            <a:noAutofit/>
          </a:bodyPr>
          <a:lstStyle/>
          <a:p>
            <a:pPr marL="0" indent="0">
              <a:buNone/>
            </a:pPr>
            <a:r>
              <a:rPr lang="zh-CN" altLang="en-US" sz="2400" smtClean="0">
                <a:solidFill>
                  <a:srgbClr val="FFFF00"/>
                </a:solidFill>
              </a:rPr>
              <a:t>。</a:t>
            </a:r>
            <a:endParaRPr lang="en-US" altLang="zh-CN" sz="2400" smtClean="0">
              <a:solidFill>
                <a:srgbClr val="FFFF00"/>
              </a:solidFill>
            </a:endParaRPr>
          </a:p>
          <a:p>
            <a:pPr marL="0" indent="0">
              <a:buNone/>
            </a:pPr>
            <a:endParaRPr lang="en-US" altLang="zh-CN" sz="2400" smtClean="0">
              <a:solidFill>
                <a:srgbClr val="FFFF00"/>
              </a:solidFill>
            </a:endParaRPr>
          </a:p>
          <a:p>
            <a:pPr marL="0" indent="0">
              <a:buNone/>
            </a:pPr>
            <a:endParaRPr lang="en-US" sz="2400">
              <a:solidFill>
                <a:srgbClr val="FFFF00"/>
              </a:solidFill>
            </a:endParaRPr>
          </a:p>
        </p:txBody>
      </p:sp>
      <p:pic>
        <p:nvPicPr>
          <p:cNvPr id="4" name="图片 3"/>
          <p:cNvPicPr>
            <a:picLocks noChangeAspect="1"/>
          </p:cNvPicPr>
          <p:nvPr/>
        </p:nvPicPr>
        <p:blipFill>
          <a:blip r:embed="rId2"/>
          <a:stretch>
            <a:fillRect/>
          </a:stretch>
        </p:blipFill>
        <p:spPr>
          <a:xfrm>
            <a:off x="7486088" y="0"/>
            <a:ext cx="4693155" cy="6281608"/>
          </a:xfrm>
          <a:prstGeom prst="rect">
            <a:avLst/>
          </a:prstGeom>
        </p:spPr>
      </p:pic>
      <p:sp>
        <p:nvSpPr>
          <p:cNvPr id="8" name="文本框 7"/>
          <p:cNvSpPr txBox="1"/>
          <p:nvPr/>
        </p:nvSpPr>
        <p:spPr>
          <a:xfrm>
            <a:off x="277091" y="1270000"/>
            <a:ext cx="7010400" cy="4247317"/>
          </a:xfrm>
          <a:prstGeom prst="rect">
            <a:avLst/>
          </a:prstGeom>
          <a:noFill/>
        </p:spPr>
        <p:txBody>
          <a:bodyPr wrap="square" rtlCol="0">
            <a:spAutoFit/>
          </a:bodyPr>
          <a:lstStyle/>
          <a:p>
            <a:r>
              <a:rPr lang="en-US" altLang="zh-CN"/>
              <a:t>d</a:t>
            </a:r>
            <a:r>
              <a:rPr lang="en-US" altLang="zh-CN" smtClean="0"/>
              <a:t>irect</a:t>
            </a:r>
            <a:r>
              <a:rPr lang="zh-CN" altLang="en-US" smtClean="0"/>
              <a:t>交换器很简单：路由键匹配，消息就会被投递到对应的队列。</a:t>
            </a:r>
            <a:endParaRPr lang="en-US" altLang="zh-CN" smtClean="0"/>
          </a:p>
          <a:p>
            <a:r>
              <a:rPr lang="zh-CN" altLang="en-US" smtClean="0"/>
              <a:t>服务器必须实现</a:t>
            </a:r>
            <a:r>
              <a:rPr lang="en-US" altLang="zh-CN" smtClean="0"/>
              <a:t>direct</a:t>
            </a:r>
            <a:r>
              <a:rPr lang="zh-CN" altLang="en-US" smtClean="0"/>
              <a:t>类型交换器，包含了一个空白字符串名称的默认交换器。</a:t>
            </a:r>
            <a:endParaRPr lang="en-US" altLang="zh-CN" smtClean="0"/>
          </a:p>
          <a:p>
            <a:endParaRPr lang="en-US" altLang="zh-CN" smtClean="0"/>
          </a:p>
          <a:p>
            <a:r>
              <a:rPr lang="zh-CN" altLang="en-US" smtClean="0"/>
              <a:t>当声明一个队列时，它会自动绑定到默认交换器，并</a:t>
            </a:r>
            <a:r>
              <a:rPr lang="zh-CN" altLang="en-US" smtClean="0">
                <a:solidFill>
                  <a:srgbClr val="FF0000"/>
                </a:solidFill>
              </a:rPr>
              <a:t>以队列名称作为路由键</a:t>
            </a:r>
            <a:r>
              <a:rPr lang="zh-CN" altLang="en-US" smtClean="0"/>
              <a:t>。</a:t>
            </a:r>
            <a:endParaRPr lang="en-US" altLang="zh-CN" smtClean="0"/>
          </a:p>
          <a:p>
            <a:endParaRPr lang="en-US" altLang="zh-CN"/>
          </a:p>
          <a:p>
            <a:r>
              <a:rPr lang="zh-CN" altLang="en-US" smtClean="0"/>
              <a:t>获取信道实例后，发送消息到队列，如下代码：</a:t>
            </a:r>
            <a:endParaRPr lang="en-US" altLang="zh-CN" smtClean="0"/>
          </a:p>
          <a:p>
            <a:r>
              <a:rPr lang="en-US" altLang="zh-CN" smtClean="0">
                <a:solidFill>
                  <a:srgbClr val="FFFF00"/>
                </a:solidFill>
              </a:rPr>
              <a:t>$channel -&gt; basic_publish($msg, ’’ , ‘queen-name’);</a:t>
            </a:r>
          </a:p>
          <a:p>
            <a:r>
              <a:rPr lang="zh-CN" altLang="en-US" smtClean="0"/>
              <a:t>参数一是你想要发送的</a:t>
            </a:r>
            <a:r>
              <a:rPr lang="zh-CN" altLang="en-US" smtClean="0">
                <a:solidFill>
                  <a:srgbClr val="FF0000"/>
                </a:solidFill>
              </a:rPr>
              <a:t>消息</a:t>
            </a:r>
            <a:r>
              <a:rPr lang="zh-CN" altLang="en-US" smtClean="0"/>
              <a:t>内容；参数二是一个空的字符串，指定了默认</a:t>
            </a:r>
            <a:r>
              <a:rPr lang="zh-CN" altLang="en-US" smtClean="0">
                <a:solidFill>
                  <a:srgbClr val="FF0000"/>
                </a:solidFill>
              </a:rPr>
              <a:t>交换器</a:t>
            </a:r>
            <a:r>
              <a:rPr lang="zh-CN" altLang="en-US" smtClean="0"/>
              <a:t>；参数三就是路由键了。这个</a:t>
            </a:r>
            <a:r>
              <a:rPr lang="zh-CN" altLang="en-US" smtClean="0">
                <a:solidFill>
                  <a:srgbClr val="FF0000"/>
                </a:solidFill>
              </a:rPr>
              <a:t>路由键</a:t>
            </a:r>
            <a:r>
              <a:rPr lang="zh-CN" altLang="en-US" smtClean="0"/>
              <a:t>就是之前用来声明队列的名称。</a:t>
            </a:r>
            <a:endParaRPr lang="en-US" altLang="zh-CN" smtClean="0"/>
          </a:p>
          <a:p>
            <a:endParaRPr lang="en-US" altLang="zh-CN"/>
          </a:p>
          <a:p>
            <a:r>
              <a:rPr lang="zh-CN" altLang="en-US" smtClean="0"/>
              <a:t>可以通过</a:t>
            </a:r>
            <a:r>
              <a:rPr lang="en-US" altLang="zh-CN" smtClean="0"/>
              <a:t>exchange.declare</a:t>
            </a:r>
            <a:r>
              <a:rPr lang="zh-CN" altLang="en-US" smtClean="0"/>
              <a:t>命令声明自己的交换器，并设置合适的参数。</a:t>
            </a:r>
            <a:endParaRPr lang="zh-CN" altLang="en-US"/>
          </a:p>
        </p:txBody>
      </p:sp>
      <p:sp>
        <p:nvSpPr>
          <p:cNvPr id="5" name="文本框 4"/>
          <p:cNvSpPr txBox="1"/>
          <p:nvPr/>
        </p:nvSpPr>
        <p:spPr>
          <a:xfrm>
            <a:off x="8049491" y="6293207"/>
            <a:ext cx="3879272" cy="369332"/>
          </a:xfrm>
          <a:prstGeom prst="rect">
            <a:avLst/>
          </a:prstGeom>
          <a:noFill/>
        </p:spPr>
        <p:txBody>
          <a:bodyPr wrap="square" rtlCol="0">
            <a:spAutoFit/>
          </a:bodyPr>
          <a:lstStyle/>
          <a:p>
            <a:pPr algn="ctr"/>
            <a:r>
              <a:rPr lang="en-US" altLang="zh-CN" b="1"/>
              <a:t>d</a:t>
            </a:r>
            <a:r>
              <a:rPr lang="en-US" altLang="zh-CN" b="1" smtClean="0"/>
              <a:t>irect</a:t>
            </a:r>
            <a:r>
              <a:rPr lang="zh-CN" altLang="en-US" b="1" smtClean="0"/>
              <a:t>交换器消息流</a:t>
            </a:r>
            <a:endParaRPr lang="zh-CN" altLang="en-US" b="1"/>
          </a:p>
        </p:txBody>
      </p:sp>
    </p:spTree>
    <p:extLst>
      <p:ext uri="{BB962C8B-B14F-4D97-AF65-F5344CB8AC3E}">
        <p14:creationId xmlns:p14="http://schemas.microsoft.com/office/powerpoint/2010/main" val="284221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165" y="0"/>
            <a:ext cx="8534400" cy="1507067"/>
          </a:xfrm>
        </p:spPr>
        <p:txBody>
          <a:bodyPr/>
          <a:lstStyle/>
          <a:p>
            <a:r>
              <a:rPr lang="en-US" altLang="zh-CN" smtClean="0"/>
              <a:t>FANOUT</a:t>
            </a:r>
            <a:r>
              <a:rPr lang="zh-CN" altLang="en-US" smtClean="0"/>
              <a:t>交换器</a:t>
            </a:r>
            <a:endParaRPr lang="en-US"/>
          </a:p>
        </p:txBody>
      </p:sp>
      <p:sp>
        <p:nvSpPr>
          <p:cNvPr id="3" name="Content Placeholder 2"/>
          <p:cNvSpPr>
            <a:spLocks noGrp="1"/>
          </p:cNvSpPr>
          <p:nvPr>
            <p:ph idx="1"/>
          </p:nvPr>
        </p:nvSpPr>
        <p:spPr>
          <a:xfrm>
            <a:off x="277091" y="1270000"/>
            <a:ext cx="6165273" cy="2706255"/>
          </a:xfrm>
        </p:spPr>
        <p:txBody>
          <a:bodyPr>
            <a:noAutofit/>
          </a:bodyPr>
          <a:lstStyle/>
          <a:p>
            <a:pPr marL="0" indent="0">
              <a:buNone/>
            </a:pPr>
            <a:r>
              <a:rPr lang="zh-CN" altLang="en-US" sz="2400" smtClean="0">
                <a:solidFill>
                  <a:srgbClr val="FFFF00"/>
                </a:solidFill>
              </a:rPr>
              <a:t>。</a:t>
            </a:r>
            <a:endParaRPr lang="en-US" altLang="zh-CN" sz="2400" smtClean="0">
              <a:solidFill>
                <a:srgbClr val="FFFF00"/>
              </a:solidFill>
            </a:endParaRPr>
          </a:p>
          <a:p>
            <a:pPr marL="0" indent="0">
              <a:buNone/>
            </a:pPr>
            <a:endParaRPr lang="en-US" altLang="zh-CN" sz="2400" smtClean="0">
              <a:solidFill>
                <a:srgbClr val="FFFF00"/>
              </a:solidFill>
            </a:endParaRPr>
          </a:p>
          <a:p>
            <a:pPr marL="0" indent="0">
              <a:buNone/>
            </a:pPr>
            <a:endParaRPr lang="en-US" sz="2400">
              <a:solidFill>
                <a:srgbClr val="FFFF00"/>
              </a:solidFill>
            </a:endParaRPr>
          </a:p>
        </p:txBody>
      </p:sp>
      <p:sp>
        <p:nvSpPr>
          <p:cNvPr id="8" name="文本框 7"/>
          <p:cNvSpPr txBox="1"/>
          <p:nvPr/>
        </p:nvSpPr>
        <p:spPr>
          <a:xfrm>
            <a:off x="277091" y="1122218"/>
            <a:ext cx="6705600" cy="2585323"/>
          </a:xfrm>
          <a:prstGeom prst="rect">
            <a:avLst/>
          </a:prstGeom>
          <a:noFill/>
        </p:spPr>
        <p:txBody>
          <a:bodyPr wrap="square" rtlCol="0">
            <a:spAutoFit/>
          </a:bodyPr>
          <a:lstStyle/>
          <a:p>
            <a:r>
              <a:rPr lang="en-US" altLang="zh-CN"/>
              <a:t>f</a:t>
            </a:r>
            <a:r>
              <a:rPr lang="en-US" altLang="zh-CN" smtClean="0"/>
              <a:t>anout</a:t>
            </a:r>
            <a:r>
              <a:rPr lang="zh-CN" altLang="en-US" smtClean="0"/>
              <a:t>交换器将收到的消息广播</a:t>
            </a:r>
            <a:r>
              <a:rPr lang="zh-CN" altLang="en-US"/>
              <a:t>到</a:t>
            </a:r>
            <a:r>
              <a:rPr lang="zh-CN" altLang="en-US" smtClean="0"/>
              <a:t>绑定的队列上。当你发送一条消息到</a:t>
            </a:r>
            <a:r>
              <a:rPr lang="en-US" altLang="zh-CN" smtClean="0"/>
              <a:t>fanout</a:t>
            </a:r>
            <a:r>
              <a:rPr lang="zh-CN" altLang="en-US" smtClean="0"/>
              <a:t>交换器时，它会把消息投递给</a:t>
            </a:r>
            <a:r>
              <a:rPr lang="zh-CN" altLang="en-US" smtClean="0">
                <a:solidFill>
                  <a:srgbClr val="FF0000"/>
                </a:solidFill>
              </a:rPr>
              <a:t>所有附加</a:t>
            </a:r>
            <a:r>
              <a:rPr lang="zh-CN" altLang="en-US" smtClean="0"/>
              <a:t>在此交换器上的</a:t>
            </a:r>
            <a:r>
              <a:rPr lang="zh-CN" altLang="en-US" smtClean="0">
                <a:solidFill>
                  <a:srgbClr val="FF0000"/>
                </a:solidFill>
              </a:rPr>
              <a:t>队列</a:t>
            </a:r>
            <a:r>
              <a:rPr lang="zh-CN" altLang="en-US" smtClean="0"/>
              <a:t>。这允许你对单条消息做不同方式反应。</a:t>
            </a:r>
            <a:endParaRPr lang="en-US" altLang="zh-CN" smtClean="0"/>
          </a:p>
          <a:p>
            <a:endParaRPr lang="en-US" altLang="zh-CN"/>
          </a:p>
          <a:p>
            <a:endParaRPr lang="en-US" altLang="zh-CN" smtClean="0"/>
          </a:p>
          <a:p>
            <a:r>
              <a:rPr lang="zh-CN" altLang="en-US" smtClean="0"/>
              <a:t>举例：一个</a:t>
            </a:r>
            <a:r>
              <a:rPr lang="en-US" altLang="zh-CN" smtClean="0"/>
              <a:t>web</a:t>
            </a:r>
            <a:r>
              <a:rPr lang="zh-CN" altLang="en-US" smtClean="0"/>
              <a:t>应用程序可能需要在用户上传新的图片时，清除用户相册缓存、同时用户应该得到些积分奖励。</a:t>
            </a:r>
            <a:endParaRPr lang="en-US" altLang="zh-CN" smtClean="0"/>
          </a:p>
          <a:p>
            <a:r>
              <a:rPr lang="zh-CN" altLang="en-US" smtClean="0"/>
              <a:t>你可以将两个队列绑定到图片上传交换器，一个用于清楚缓存，另一个用于增加用户积分。</a:t>
            </a:r>
            <a:endParaRPr lang="en-US" altLang="zh-CN"/>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01345" y="0"/>
            <a:ext cx="4890655" cy="6160087"/>
          </a:xfrm>
          <a:prstGeom prst="rect">
            <a:avLst/>
          </a:prstGeom>
        </p:spPr>
      </p:pic>
      <p:sp>
        <p:nvSpPr>
          <p:cNvPr id="7" name="文本框 6"/>
          <p:cNvSpPr txBox="1"/>
          <p:nvPr/>
        </p:nvSpPr>
        <p:spPr>
          <a:xfrm>
            <a:off x="7668490" y="6289964"/>
            <a:ext cx="4156364" cy="369332"/>
          </a:xfrm>
          <a:prstGeom prst="rect">
            <a:avLst/>
          </a:prstGeom>
          <a:noFill/>
        </p:spPr>
        <p:txBody>
          <a:bodyPr wrap="square" rtlCol="0">
            <a:spAutoFit/>
          </a:bodyPr>
          <a:lstStyle/>
          <a:p>
            <a:pPr algn="ctr"/>
            <a:r>
              <a:rPr lang="en-US" altLang="zh-CN" b="1" smtClean="0"/>
              <a:t>fanout</a:t>
            </a:r>
            <a:r>
              <a:rPr lang="zh-CN" altLang="en-US" b="1" smtClean="0"/>
              <a:t>交换器消息流</a:t>
            </a:r>
            <a:endParaRPr lang="zh-CN" altLang="en-US" b="1"/>
          </a:p>
        </p:txBody>
      </p:sp>
    </p:spTree>
    <p:extLst>
      <p:ext uri="{BB962C8B-B14F-4D97-AF65-F5344CB8AC3E}">
        <p14:creationId xmlns:p14="http://schemas.microsoft.com/office/powerpoint/2010/main" val="4638111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467" y="170166"/>
            <a:ext cx="10234988" cy="1005492"/>
          </a:xfrm>
        </p:spPr>
        <p:txBody>
          <a:bodyPr>
            <a:normAutofit/>
          </a:bodyPr>
          <a:lstStyle/>
          <a:p>
            <a:r>
              <a:rPr lang="en-US" altLang="zh-CN" smtClean="0"/>
              <a:t>Mom(</a:t>
            </a:r>
            <a:r>
              <a:rPr lang="zh-CN" altLang="en-US" smtClean="0"/>
              <a:t>面向消息的中间件</a:t>
            </a:r>
            <a:r>
              <a:rPr lang="en-US" altLang="zh-CN" smtClean="0"/>
              <a:t>)</a:t>
            </a:r>
            <a:endParaRPr lang="zh-CN" altLang="en-US"/>
          </a:p>
        </p:txBody>
      </p:sp>
      <p:sp>
        <p:nvSpPr>
          <p:cNvPr id="5" name="Content Placeholder 2"/>
          <p:cNvSpPr>
            <a:spLocks noGrp="1"/>
          </p:cNvSpPr>
          <p:nvPr>
            <p:ph idx="1"/>
          </p:nvPr>
        </p:nvSpPr>
        <p:spPr>
          <a:xfrm>
            <a:off x="275772" y="1175658"/>
            <a:ext cx="11750385" cy="5834744"/>
          </a:xfrm>
        </p:spPr>
        <p:txBody>
          <a:bodyPr>
            <a:normAutofit/>
          </a:bodyPr>
          <a:lstStyle/>
          <a:p>
            <a:pPr marL="0" indent="0">
              <a:buNone/>
            </a:pPr>
            <a:r>
              <a:rPr lang="en-US" altLang="zh-CN" sz="2800" cap="all" smtClean="0">
                <a:ln w="3175" cmpd="sng">
                  <a:noFill/>
                </a:ln>
                <a:solidFill>
                  <a:schemeClr val="tx1"/>
                </a:solidFill>
                <a:latin typeface="+mj-ea"/>
                <a:ea typeface="+mj-ea"/>
                <a:cs typeface="+mj-cs"/>
              </a:rPr>
              <a:t>    </a:t>
            </a:r>
            <a:r>
              <a:rPr lang="zh-CN" altLang="zh-CN" sz="2800" cap="all" smtClean="0">
                <a:ln w="3175" cmpd="sng">
                  <a:noFill/>
                </a:ln>
                <a:solidFill>
                  <a:schemeClr val="tx1"/>
                </a:solidFill>
                <a:latin typeface="+mj-ea"/>
                <a:ea typeface="+mj-ea"/>
                <a:cs typeface="+mj-cs"/>
              </a:rPr>
              <a:t>由于</a:t>
            </a:r>
            <a:r>
              <a:rPr lang="zh-CN" altLang="zh-CN" sz="2800" cap="all">
                <a:ln w="3175" cmpd="sng">
                  <a:noFill/>
                </a:ln>
                <a:solidFill>
                  <a:schemeClr val="tx1"/>
                </a:solidFill>
                <a:latin typeface="+mj-ea"/>
                <a:ea typeface="+mj-ea"/>
                <a:cs typeface="+mj-cs"/>
              </a:rPr>
              <a:t>业务、机构和技术是不断变化的，因此为其服务的软件系统必须适应这样的变化</a:t>
            </a:r>
            <a:r>
              <a:rPr lang="zh-CN" altLang="en-US" sz="2800" cap="all">
                <a:ln w="3175" cmpd="sng">
                  <a:noFill/>
                </a:ln>
                <a:solidFill>
                  <a:schemeClr val="tx1"/>
                </a:solidFill>
                <a:latin typeface="+mj-ea"/>
                <a:ea typeface="+mj-ea"/>
                <a:cs typeface="+mj-cs"/>
              </a:rPr>
              <a:t>。</a:t>
            </a:r>
            <a:r>
              <a:rPr lang="zh-CN" altLang="zh-CN" sz="2800" cap="all">
                <a:ln w="3175" cmpd="sng">
                  <a:noFill/>
                </a:ln>
                <a:solidFill>
                  <a:schemeClr val="tx1"/>
                </a:solidFill>
                <a:latin typeface="+mj-ea"/>
                <a:ea typeface="+mj-ea"/>
                <a:cs typeface="+mj-cs"/>
              </a:rPr>
              <a:t>在合并、添加服务或扩展可用服务之后，公司可能无力负担重新创建信息系统所需的成本。</a:t>
            </a:r>
            <a:endParaRPr lang="en-US" altLang="zh-CN" sz="2800" cap="all">
              <a:ln w="3175" cmpd="sng">
                <a:noFill/>
              </a:ln>
              <a:solidFill>
                <a:schemeClr val="tx1"/>
              </a:solidFill>
              <a:latin typeface="+mj-ea"/>
              <a:ea typeface="+mj-ea"/>
              <a:cs typeface="+mj-cs"/>
            </a:endParaRPr>
          </a:p>
          <a:p>
            <a:pPr marL="0" indent="0">
              <a:buNone/>
            </a:pPr>
            <a:r>
              <a:rPr lang="en-US" altLang="zh-CN" sz="2800" cap="all" smtClean="0">
                <a:ln w="3175" cmpd="sng">
                  <a:noFill/>
                </a:ln>
                <a:solidFill>
                  <a:schemeClr val="tx1"/>
                </a:solidFill>
                <a:latin typeface="+mj-ea"/>
                <a:ea typeface="+mj-ea"/>
                <a:cs typeface="+mj-cs"/>
              </a:rPr>
              <a:t>    </a:t>
            </a:r>
            <a:r>
              <a:rPr lang="zh-CN" altLang="zh-CN" sz="2800" cap="all" smtClean="0">
                <a:ln w="3175" cmpd="sng">
                  <a:noFill/>
                </a:ln>
                <a:solidFill>
                  <a:schemeClr val="tx1"/>
                </a:solidFill>
                <a:latin typeface="+mj-ea"/>
                <a:ea typeface="+mj-ea"/>
                <a:cs typeface="+mj-cs"/>
              </a:rPr>
              <a:t>要</a:t>
            </a:r>
            <a:r>
              <a:rPr lang="zh-CN" altLang="zh-CN" sz="2800" cap="all">
                <a:ln w="3175" cmpd="sng">
                  <a:noFill/>
                </a:ln>
                <a:solidFill>
                  <a:schemeClr val="tx1"/>
                </a:solidFill>
                <a:latin typeface="+mj-ea"/>
                <a:ea typeface="+mj-ea"/>
                <a:cs typeface="+mj-cs"/>
              </a:rPr>
              <a:t>集成异类组件，</a:t>
            </a:r>
            <a:r>
              <a:rPr lang="zh-CN" altLang="en-US" sz="2800" cap="all">
                <a:ln w="3175" cmpd="sng">
                  <a:noFill/>
                </a:ln>
                <a:solidFill>
                  <a:schemeClr val="tx1"/>
                </a:solidFill>
                <a:latin typeface="+mj-ea"/>
                <a:ea typeface="+mj-ea"/>
                <a:cs typeface="+mj-cs"/>
              </a:rPr>
              <a:t>需要</a:t>
            </a:r>
            <a:r>
              <a:rPr lang="zh-CN" altLang="zh-CN" sz="2800" cap="all">
                <a:ln w="3175" cmpd="sng">
                  <a:noFill/>
                </a:ln>
                <a:solidFill>
                  <a:schemeClr val="tx1"/>
                </a:solidFill>
                <a:latin typeface="+mj-ea"/>
                <a:ea typeface="+mj-ea"/>
                <a:cs typeface="+mj-cs"/>
              </a:rPr>
              <a:t>提供一个允许它们进行通信（不考虑它们之间的差异）的层</a:t>
            </a:r>
            <a:r>
              <a:rPr lang="zh-CN" altLang="en-US" sz="2800" cap="all">
                <a:ln w="3175" cmpd="sng">
                  <a:noFill/>
                </a:ln>
                <a:solidFill>
                  <a:schemeClr val="tx1"/>
                </a:solidFill>
                <a:latin typeface="+mj-ea"/>
                <a:ea typeface="+mj-ea"/>
                <a:cs typeface="+mj-cs"/>
              </a:rPr>
              <a:t>，</a:t>
            </a:r>
            <a:r>
              <a:rPr lang="zh-CN" altLang="zh-CN" sz="2800" cap="all">
                <a:ln w="3175" cmpd="sng">
                  <a:noFill/>
                </a:ln>
                <a:solidFill>
                  <a:schemeClr val="tx1"/>
                </a:solidFill>
                <a:latin typeface="+mj-ea"/>
                <a:ea typeface="+mj-ea"/>
                <a:cs typeface="+mj-cs"/>
              </a:rPr>
              <a:t>该层被称作中间</a:t>
            </a:r>
            <a:r>
              <a:rPr lang="zh-CN" altLang="zh-CN" sz="2800" cap="all" smtClean="0">
                <a:ln w="3175" cmpd="sng">
                  <a:noFill/>
                </a:ln>
                <a:solidFill>
                  <a:schemeClr val="tx1"/>
                </a:solidFill>
                <a:latin typeface="+mj-ea"/>
                <a:ea typeface="+mj-ea"/>
                <a:cs typeface="+mj-cs"/>
              </a:rPr>
              <a:t>件</a:t>
            </a:r>
            <a:r>
              <a:rPr lang="zh-CN" altLang="en-US" sz="2800" cap="all">
                <a:ln w="3175" cmpd="sng">
                  <a:noFill/>
                </a:ln>
                <a:solidFill>
                  <a:schemeClr val="tx1"/>
                </a:solidFill>
                <a:latin typeface="+mj-ea"/>
                <a:ea typeface="+mj-ea"/>
                <a:cs typeface="+mj-cs"/>
              </a:rPr>
              <a:t>。</a:t>
            </a:r>
            <a:endParaRPr lang="en-US" altLang="zh-CN" sz="2800" cap="all">
              <a:ln w="3175" cmpd="sng">
                <a:noFill/>
              </a:ln>
              <a:solidFill>
                <a:schemeClr val="tx1"/>
              </a:solidFill>
              <a:latin typeface="+mj-ea"/>
              <a:ea typeface="+mj-ea"/>
              <a:cs typeface="+mj-cs"/>
            </a:endParaRPr>
          </a:p>
          <a:p>
            <a:pPr marL="0" indent="0">
              <a:buNone/>
            </a:pPr>
            <a:r>
              <a:rPr lang="en-US" altLang="zh-CN" sz="2800" cap="all" smtClean="0">
                <a:ln w="3175" cmpd="sng">
                  <a:noFill/>
                </a:ln>
                <a:solidFill>
                  <a:schemeClr val="tx1"/>
                </a:solidFill>
                <a:latin typeface="+mj-ea"/>
              </a:rPr>
              <a:t>    </a:t>
            </a:r>
            <a:r>
              <a:rPr lang="zh-CN" altLang="zh-CN" sz="2800" cap="all" smtClean="0">
                <a:ln w="3175" cmpd="sng">
                  <a:noFill/>
                </a:ln>
                <a:solidFill>
                  <a:schemeClr val="tx1"/>
                </a:solidFill>
                <a:latin typeface="+mj-ea"/>
              </a:rPr>
              <a:t>中间</a:t>
            </a:r>
            <a:r>
              <a:rPr lang="zh-CN" altLang="zh-CN" sz="2800" cap="all">
                <a:ln w="3175" cmpd="sng">
                  <a:noFill/>
                </a:ln>
                <a:solidFill>
                  <a:schemeClr val="tx1"/>
                </a:solidFill>
                <a:latin typeface="+mj-ea"/>
              </a:rPr>
              <a:t>件</a:t>
            </a:r>
            <a:r>
              <a:rPr lang="zh-CN" altLang="zh-CN" sz="2800" cap="all" smtClean="0">
                <a:ln w="3175" cmpd="sng">
                  <a:noFill/>
                </a:ln>
                <a:solidFill>
                  <a:schemeClr val="tx1"/>
                </a:solidFill>
                <a:latin typeface="+mj-ea"/>
                <a:ea typeface="+mj-ea"/>
                <a:cs typeface="+mj-cs"/>
              </a:rPr>
              <a:t>允许</a:t>
            </a:r>
            <a:r>
              <a:rPr lang="zh-CN" altLang="zh-CN" sz="2800" cap="all">
                <a:ln w="3175" cmpd="sng">
                  <a:noFill/>
                </a:ln>
                <a:solidFill>
                  <a:schemeClr val="tx1"/>
                </a:solidFill>
                <a:latin typeface="+mj-ea"/>
                <a:ea typeface="+mj-ea"/>
                <a:cs typeface="+mj-cs"/>
              </a:rPr>
              <a:t>独立开发且运行于不同网络平台上的软件组件（应用程序、</a:t>
            </a:r>
            <a:r>
              <a:rPr lang="en-US" altLang="zh-CN" sz="2800" cap="all">
                <a:ln w="3175" cmpd="sng">
                  <a:noFill/>
                </a:ln>
                <a:solidFill>
                  <a:schemeClr val="tx1"/>
                </a:solidFill>
                <a:latin typeface="+mj-ea"/>
                <a:ea typeface="+mj-ea"/>
                <a:cs typeface="+mj-cs"/>
              </a:rPr>
              <a:t>Enterprise Java Bean</a:t>
            </a:r>
            <a:r>
              <a:rPr lang="zh-CN" altLang="zh-CN" sz="2800" cap="all">
                <a:ln w="3175" cmpd="sng">
                  <a:noFill/>
                </a:ln>
                <a:solidFill>
                  <a:schemeClr val="tx1"/>
                </a:solidFill>
                <a:latin typeface="+mj-ea"/>
                <a:ea typeface="+mj-ea"/>
                <a:cs typeface="+mj-cs"/>
              </a:rPr>
              <a:t>、</a:t>
            </a:r>
            <a:r>
              <a:rPr lang="en-US" altLang="zh-CN" sz="2800" cap="all">
                <a:ln w="3175" cmpd="sng">
                  <a:noFill/>
                </a:ln>
                <a:solidFill>
                  <a:schemeClr val="tx1"/>
                </a:solidFill>
                <a:latin typeface="+mj-ea"/>
                <a:ea typeface="+mj-ea"/>
                <a:cs typeface="+mj-cs"/>
              </a:rPr>
              <a:t>Servlet </a:t>
            </a:r>
            <a:r>
              <a:rPr lang="zh-CN" altLang="zh-CN" sz="2800" cap="all">
                <a:ln w="3175" cmpd="sng">
                  <a:noFill/>
                </a:ln>
                <a:solidFill>
                  <a:schemeClr val="tx1"/>
                </a:solidFill>
                <a:latin typeface="+mj-ea"/>
                <a:ea typeface="+mj-ea"/>
                <a:cs typeface="+mj-cs"/>
              </a:rPr>
              <a:t>和其他组件）彼此交互。当能够进行这样的交互时，网络才成为计算机。</a:t>
            </a:r>
            <a:endParaRPr lang="en-US" altLang="zh-CN" sz="2800" cap="all">
              <a:ln w="3175" cmpd="sng">
                <a:noFill/>
              </a:ln>
              <a:solidFill>
                <a:schemeClr val="tx1"/>
              </a:solidFill>
              <a:latin typeface="+mj-ea"/>
              <a:ea typeface="+mj-ea"/>
              <a:cs typeface="+mj-cs"/>
            </a:endParaRPr>
          </a:p>
          <a:p>
            <a:endParaRPr lang="en-US" sz="3200">
              <a:solidFill>
                <a:schemeClr val="tx1">
                  <a:lumMod val="95000"/>
                </a:schemeClr>
              </a:solidFill>
            </a:endParaRPr>
          </a:p>
        </p:txBody>
      </p:sp>
    </p:spTree>
    <p:extLst>
      <p:ext uri="{BB962C8B-B14F-4D97-AF65-F5344CB8AC3E}">
        <p14:creationId xmlns:p14="http://schemas.microsoft.com/office/powerpoint/2010/main" val="30454987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165" y="0"/>
            <a:ext cx="8534400" cy="1507067"/>
          </a:xfrm>
        </p:spPr>
        <p:txBody>
          <a:bodyPr/>
          <a:lstStyle/>
          <a:p>
            <a:r>
              <a:rPr lang="en-US" altLang="zh-CN" smtClean="0"/>
              <a:t>TOPIC</a:t>
            </a:r>
            <a:r>
              <a:rPr lang="zh-CN" altLang="en-US" smtClean="0"/>
              <a:t>交换器</a:t>
            </a:r>
            <a:endParaRPr lang="en-US"/>
          </a:p>
        </p:txBody>
      </p:sp>
      <p:sp>
        <p:nvSpPr>
          <p:cNvPr id="3" name="Content Placeholder 2"/>
          <p:cNvSpPr>
            <a:spLocks noGrp="1"/>
          </p:cNvSpPr>
          <p:nvPr>
            <p:ph idx="1"/>
          </p:nvPr>
        </p:nvSpPr>
        <p:spPr>
          <a:xfrm>
            <a:off x="277091" y="1270000"/>
            <a:ext cx="6165273" cy="2706255"/>
          </a:xfrm>
        </p:spPr>
        <p:txBody>
          <a:bodyPr>
            <a:noAutofit/>
          </a:bodyPr>
          <a:lstStyle/>
          <a:p>
            <a:pPr marL="0" indent="0">
              <a:buNone/>
            </a:pPr>
            <a:r>
              <a:rPr lang="zh-CN" altLang="en-US" sz="2400" smtClean="0">
                <a:solidFill>
                  <a:srgbClr val="FFFF00"/>
                </a:solidFill>
              </a:rPr>
              <a:t>。</a:t>
            </a:r>
            <a:endParaRPr lang="en-US" altLang="zh-CN" sz="2400" smtClean="0">
              <a:solidFill>
                <a:srgbClr val="FFFF00"/>
              </a:solidFill>
            </a:endParaRPr>
          </a:p>
          <a:p>
            <a:pPr marL="0" indent="0">
              <a:buNone/>
            </a:pPr>
            <a:endParaRPr lang="en-US" altLang="zh-CN" sz="2400" smtClean="0">
              <a:solidFill>
                <a:srgbClr val="FFFF00"/>
              </a:solidFill>
            </a:endParaRPr>
          </a:p>
          <a:p>
            <a:pPr marL="0" indent="0">
              <a:buNone/>
            </a:pPr>
            <a:endParaRPr lang="en-US" sz="2400">
              <a:solidFill>
                <a:srgbClr val="FFFF00"/>
              </a:solidFill>
            </a:endParaRPr>
          </a:p>
        </p:txBody>
      </p:sp>
      <p:sp>
        <p:nvSpPr>
          <p:cNvPr id="8" name="文本框 7"/>
          <p:cNvSpPr txBox="1"/>
          <p:nvPr/>
        </p:nvSpPr>
        <p:spPr>
          <a:xfrm>
            <a:off x="168165" y="1270000"/>
            <a:ext cx="6731399" cy="6740307"/>
          </a:xfrm>
          <a:prstGeom prst="rect">
            <a:avLst/>
          </a:prstGeom>
          <a:noFill/>
        </p:spPr>
        <p:txBody>
          <a:bodyPr wrap="square" rtlCol="0">
            <a:spAutoFit/>
          </a:bodyPr>
          <a:lstStyle/>
          <a:p>
            <a:r>
              <a:rPr lang="en-US" altLang="zh-CN" smtClean="0"/>
              <a:t>Topic</a:t>
            </a:r>
            <a:r>
              <a:rPr lang="zh-CN" altLang="en-US" smtClean="0"/>
              <a:t>交换器使得来自不同源头的消息能够到达同一个队列。</a:t>
            </a:r>
            <a:endParaRPr lang="en-US" altLang="zh-CN" smtClean="0"/>
          </a:p>
          <a:p>
            <a:pPr marL="285750" indent="-285750">
              <a:buFont typeface="Wingdings" panose="05000000000000000000" pitchFamily="2" charset="2"/>
              <a:buChar char="u"/>
            </a:pPr>
            <a:r>
              <a:rPr lang="zh-CN" altLang="en-US" smtClean="0"/>
              <a:t> 以</a:t>
            </a:r>
            <a:r>
              <a:rPr lang="en-US" altLang="zh-CN" smtClean="0"/>
              <a:t>web</a:t>
            </a:r>
            <a:r>
              <a:rPr lang="zh-CN" altLang="en-US" smtClean="0"/>
              <a:t>应用程序日志系统作为示例，你有不同的日志级别，    如</a:t>
            </a:r>
            <a:r>
              <a:rPr lang="en-US" altLang="zh-CN" smtClean="0"/>
              <a:t>error</a:t>
            </a:r>
            <a:r>
              <a:rPr lang="zh-CN" altLang="en-US" smtClean="0"/>
              <a:t>、</a:t>
            </a:r>
            <a:r>
              <a:rPr lang="en-US" altLang="zh-CN" smtClean="0"/>
              <a:t>info</a:t>
            </a:r>
            <a:r>
              <a:rPr lang="zh-CN" altLang="en-US" smtClean="0"/>
              <a:t>和</a:t>
            </a:r>
            <a:r>
              <a:rPr lang="en-US" altLang="zh-CN" smtClean="0"/>
              <a:t>warning</a:t>
            </a:r>
            <a:r>
              <a:rPr lang="zh-CN" altLang="en-US" smtClean="0"/>
              <a:t>。</a:t>
            </a:r>
            <a:endParaRPr lang="en-US" altLang="zh-CN"/>
          </a:p>
          <a:p>
            <a:pPr lvl="1"/>
            <a:r>
              <a:rPr lang="zh-CN" altLang="en-US" smtClean="0"/>
              <a:t>如果在发送消息的动作失败时，你想要报告一个</a:t>
            </a:r>
            <a:r>
              <a:rPr lang="en-US" altLang="zh-CN" smtClean="0"/>
              <a:t>error</a:t>
            </a:r>
            <a:r>
              <a:rPr lang="zh-CN" altLang="en-US" smtClean="0"/>
              <a:t>的话，则可以编写以下代码：</a:t>
            </a:r>
            <a:endParaRPr lang="en-US" altLang="zh-CN" smtClean="0"/>
          </a:p>
          <a:p>
            <a:pPr lvl="1"/>
            <a:r>
              <a:rPr lang="en-US" altLang="zh-CN" smtClean="0">
                <a:solidFill>
                  <a:srgbClr val="FFFF00"/>
                </a:solidFill>
              </a:rPr>
              <a:t>$channel-&gt;basic_publish($msg,’logs-exchange’,</a:t>
            </a:r>
          </a:p>
          <a:p>
            <a:pPr lvl="1"/>
            <a:r>
              <a:rPr lang="en-US" altLang="zh-CN" smtClean="0">
                <a:solidFill>
                  <a:srgbClr val="FFFF00"/>
                </a:solidFill>
              </a:rPr>
              <a:t>’error.msg-inbox’);</a:t>
            </a:r>
            <a:endParaRPr lang="en-US" altLang="zh-CN">
              <a:solidFill>
                <a:srgbClr val="FFFF00"/>
              </a:solidFill>
            </a:endParaRPr>
          </a:p>
          <a:p>
            <a:pPr lvl="1"/>
            <a:r>
              <a:rPr lang="zh-CN" altLang="en-US" smtClean="0"/>
              <a:t>然后你声明</a:t>
            </a:r>
            <a:r>
              <a:rPr lang="zh-CN" altLang="en-US"/>
              <a:t>一个</a:t>
            </a:r>
            <a:r>
              <a:rPr lang="en-US" altLang="zh-CN" smtClean="0">
                <a:solidFill>
                  <a:srgbClr val="FF0000"/>
                </a:solidFill>
              </a:rPr>
              <a:t>msg-inbox-errors</a:t>
            </a:r>
            <a:r>
              <a:rPr lang="zh-CN" altLang="en-US">
                <a:solidFill>
                  <a:srgbClr val="FF0000"/>
                </a:solidFill>
              </a:rPr>
              <a:t>队列</a:t>
            </a:r>
            <a:r>
              <a:rPr lang="zh-CN" altLang="en-US"/>
              <a:t>，你可以将其绑定到交换器上来接收消息</a:t>
            </a:r>
            <a:r>
              <a:rPr lang="zh-CN" altLang="en-US" smtClean="0"/>
              <a:t>。</a:t>
            </a:r>
            <a:endParaRPr lang="en-US" altLang="zh-CN" smtClean="0"/>
          </a:p>
          <a:p>
            <a:pPr lvl="1"/>
            <a:r>
              <a:rPr lang="en-US" altLang="zh-CN" smtClean="0">
                <a:solidFill>
                  <a:srgbClr val="FFFF00"/>
                </a:solidFill>
              </a:rPr>
              <a:t>$channel -&gt;queue_bind(‘msg-inbox-errors’,</a:t>
            </a:r>
          </a:p>
          <a:p>
            <a:pPr lvl="1"/>
            <a:r>
              <a:rPr lang="en-US" altLang="zh-CN" smtClean="0">
                <a:solidFill>
                  <a:srgbClr val="FFFF00"/>
                </a:solidFill>
              </a:rPr>
              <a:t>’logs-exchange’,’error.msg-inbox’);</a:t>
            </a:r>
          </a:p>
          <a:p>
            <a:pPr lvl="1"/>
            <a:r>
              <a:rPr lang="zh-CN" altLang="en-US"/>
              <a:t>从上可看出，队列绑定操作和消息发布路由键指定了相同的</a:t>
            </a:r>
            <a:r>
              <a:rPr lang="en-US" altLang="zh-CN"/>
              <a:t>error.msg-inbox</a:t>
            </a:r>
            <a:r>
              <a:rPr lang="zh-CN" altLang="en-US"/>
              <a:t>字符串作为绑定规则。那样会确保消息会路由到</a:t>
            </a:r>
            <a:r>
              <a:rPr lang="en-US" altLang="zh-CN"/>
              <a:t>msg-inbox-errors</a:t>
            </a:r>
            <a:r>
              <a:rPr lang="zh-CN" altLang="en-US"/>
              <a:t>队列</a:t>
            </a:r>
            <a:r>
              <a:rPr lang="zh-CN" altLang="en-US" smtClean="0"/>
              <a:t>。</a:t>
            </a:r>
            <a:endParaRPr lang="en-US" altLang="zh-CN" smtClean="0"/>
          </a:p>
          <a:p>
            <a:pPr marL="285750" indent="-285750">
              <a:buFont typeface="Wingdings" panose="05000000000000000000" pitchFamily="2" charset="2"/>
              <a:buChar char="u"/>
            </a:pPr>
            <a:r>
              <a:rPr lang="zh-CN" altLang="en-US" smtClean="0"/>
              <a:t>单个“</a:t>
            </a:r>
            <a:r>
              <a:rPr lang="en-US" altLang="zh-CN" smtClean="0"/>
              <a:t>.</a:t>
            </a:r>
            <a:r>
              <a:rPr lang="zh-CN" altLang="en-US" smtClean="0"/>
              <a:t>”把路由键分为几个部分</a:t>
            </a:r>
            <a:r>
              <a:rPr lang="en-US" altLang="zh-CN" smtClean="0"/>
              <a:t>,”*”</a:t>
            </a:r>
            <a:r>
              <a:rPr lang="zh-CN" altLang="en-US" smtClean="0"/>
              <a:t>匹配特定位置的任意文本</a:t>
            </a:r>
            <a:endParaRPr lang="en-US" altLang="zh-CN"/>
          </a:p>
          <a:p>
            <a:pPr lvl="1"/>
            <a:r>
              <a:rPr lang="en-US" altLang="zh-CN" smtClean="0"/>
              <a:t>   </a:t>
            </a:r>
            <a:r>
              <a:rPr lang="en-US" altLang="zh-CN">
                <a:solidFill>
                  <a:srgbClr val="FFFF00"/>
                </a:solidFill>
              </a:rPr>
              <a:t> $channel-&gt;queue_bind(‘msg-inbox-logs’,</a:t>
            </a:r>
          </a:p>
          <a:p>
            <a:pPr lvl="1"/>
            <a:r>
              <a:rPr lang="en-US" altLang="zh-CN">
                <a:solidFill>
                  <a:srgbClr val="FFFF00"/>
                </a:solidFill>
              </a:rPr>
              <a:t>    ’logs-exchange’,’*.msg-inbox’);</a:t>
            </a:r>
          </a:p>
          <a:p>
            <a:pPr marL="285750" indent="-285750">
              <a:buFont typeface="Wingdings" panose="05000000000000000000" pitchFamily="2" charset="2"/>
              <a:buChar char="u"/>
            </a:pPr>
            <a:r>
              <a:rPr lang="zh-CN" altLang="en-US" smtClean="0"/>
              <a:t>使用“</a:t>
            </a:r>
            <a:r>
              <a:rPr lang="en-US" altLang="zh-CN" smtClean="0"/>
              <a:t>#</a:t>
            </a:r>
            <a:r>
              <a:rPr lang="zh-CN" altLang="en-US" smtClean="0"/>
              <a:t>”匹配所有规则，它没有分块概念，将任意“</a:t>
            </a:r>
            <a:r>
              <a:rPr lang="en-US" altLang="zh-CN" smtClean="0"/>
              <a:t>.</a:t>
            </a:r>
            <a:r>
              <a:rPr lang="zh-CN" altLang="en-US" smtClean="0"/>
              <a:t>”字符均视为关键字的匹配部分。</a:t>
            </a:r>
            <a:endParaRPr lang="en-US" altLang="zh-CN" smtClean="0"/>
          </a:p>
          <a:p>
            <a:r>
              <a:rPr lang="en-US" altLang="zh-CN" smtClean="0">
                <a:solidFill>
                  <a:srgbClr val="FFFF00"/>
                </a:solidFill>
              </a:rPr>
              <a:t>     $channel-&gt;queue_bind(“all-logs’,’logs-exchange’,’#’);</a:t>
            </a:r>
            <a:endParaRPr lang="en-US" altLang="zh-CN">
              <a:solidFill>
                <a:srgbClr val="FFFF00"/>
              </a:solidFill>
            </a:endParaRPr>
          </a:p>
          <a:p>
            <a:endParaRPr lang="en-US" altLang="zh-CN"/>
          </a:p>
          <a:p>
            <a:endParaRPr lang="en-US" altLang="zh-CN"/>
          </a:p>
          <a:p>
            <a:endParaRPr lang="en-US" altLang="zh-CN"/>
          </a:p>
          <a:p>
            <a:endParaRPr lang="en-US" altLang="zh-CN" smtClean="0">
              <a:solidFill>
                <a:srgbClr val="FFFF00"/>
              </a:solidFill>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6232" y="0"/>
            <a:ext cx="5165768" cy="6331527"/>
          </a:xfrm>
          <a:prstGeom prst="rect">
            <a:avLst/>
          </a:prstGeom>
        </p:spPr>
      </p:pic>
      <p:sp>
        <p:nvSpPr>
          <p:cNvPr id="7" name="文本框 6"/>
          <p:cNvSpPr txBox="1"/>
          <p:nvPr/>
        </p:nvSpPr>
        <p:spPr>
          <a:xfrm>
            <a:off x="7523018" y="6456218"/>
            <a:ext cx="4156364" cy="369332"/>
          </a:xfrm>
          <a:prstGeom prst="rect">
            <a:avLst/>
          </a:prstGeom>
          <a:noFill/>
        </p:spPr>
        <p:txBody>
          <a:bodyPr wrap="square" rtlCol="0">
            <a:spAutoFit/>
          </a:bodyPr>
          <a:lstStyle/>
          <a:p>
            <a:pPr algn="ctr"/>
            <a:r>
              <a:rPr lang="en-US" altLang="zh-CN" b="1" smtClean="0"/>
              <a:t>topic</a:t>
            </a:r>
            <a:r>
              <a:rPr lang="zh-CN" altLang="en-US" b="1" smtClean="0"/>
              <a:t>交换器消息流</a:t>
            </a:r>
            <a:endParaRPr lang="zh-CN" altLang="en-US" b="1"/>
          </a:p>
        </p:txBody>
      </p:sp>
    </p:spTree>
    <p:extLst>
      <p:ext uri="{BB962C8B-B14F-4D97-AF65-F5344CB8AC3E}">
        <p14:creationId xmlns:p14="http://schemas.microsoft.com/office/powerpoint/2010/main" val="42370504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9520" y="2074447"/>
            <a:ext cx="8534400" cy="1507067"/>
          </a:xfrm>
        </p:spPr>
        <p:txBody>
          <a:bodyPr/>
          <a:lstStyle/>
          <a:p>
            <a:r>
              <a:rPr lang="en-US" smtClean="0"/>
              <a:t>Thanks</a:t>
            </a:r>
            <a:r>
              <a:rPr lang="zh-CN" altLang="en-US" smtClean="0"/>
              <a:t>！</a:t>
            </a:r>
            <a:endParaRPr lang="en-US"/>
          </a:p>
        </p:txBody>
      </p:sp>
    </p:spTree>
    <p:extLst>
      <p:ext uri="{BB962C8B-B14F-4D97-AF65-F5344CB8AC3E}">
        <p14:creationId xmlns:p14="http://schemas.microsoft.com/office/powerpoint/2010/main" val="36306805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467" y="170166"/>
            <a:ext cx="10234988" cy="1005492"/>
          </a:xfrm>
        </p:spPr>
        <p:txBody>
          <a:bodyPr>
            <a:normAutofit/>
          </a:bodyPr>
          <a:lstStyle/>
          <a:p>
            <a:r>
              <a:rPr lang="en-US" altLang="zh-CN" smtClean="0"/>
              <a:t>Mom(</a:t>
            </a:r>
            <a:r>
              <a:rPr lang="zh-CN" altLang="en-US" smtClean="0"/>
              <a:t>面向消息的中间件</a:t>
            </a:r>
            <a:r>
              <a:rPr lang="en-US" altLang="zh-CN" smtClean="0"/>
              <a:t>)</a:t>
            </a:r>
            <a:endParaRPr lang="zh-CN" altLang="en-US"/>
          </a:p>
        </p:txBody>
      </p:sp>
      <p:sp>
        <p:nvSpPr>
          <p:cNvPr id="5" name="Content Placeholder 2"/>
          <p:cNvSpPr>
            <a:spLocks noGrp="1"/>
          </p:cNvSpPr>
          <p:nvPr>
            <p:ph idx="1"/>
          </p:nvPr>
        </p:nvSpPr>
        <p:spPr>
          <a:xfrm>
            <a:off x="275772" y="1624084"/>
            <a:ext cx="11750385" cy="5524860"/>
          </a:xfrm>
        </p:spPr>
        <p:txBody>
          <a:bodyPr>
            <a:normAutofit/>
          </a:bodyPr>
          <a:lstStyle/>
          <a:p>
            <a:pPr marL="0" indent="0">
              <a:buNone/>
            </a:pPr>
            <a:r>
              <a:rPr lang="zh-CN" altLang="zh-CN" sz="2800" cap="all">
                <a:ln w="3175" cmpd="sng">
                  <a:noFill/>
                </a:ln>
                <a:solidFill>
                  <a:schemeClr val="tx1"/>
                </a:solidFill>
                <a:latin typeface="+mj-ea"/>
                <a:ea typeface="+mj-ea"/>
                <a:cs typeface="+mj-cs"/>
              </a:rPr>
              <a:t>在概念上，中间件位于应用程序层</a:t>
            </a:r>
            <a:endParaRPr lang="en-US" altLang="zh-CN" sz="2800" cap="all">
              <a:ln w="3175" cmpd="sng">
                <a:noFill/>
              </a:ln>
              <a:solidFill>
                <a:schemeClr val="tx1"/>
              </a:solidFill>
              <a:latin typeface="+mj-ea"/>
              <a:ea typeface="+mj-ea"/>
              <a:cs typeface="+mj-cs"/>
            </a:endParaRPr>
          </a:p>
          <a:p>
            <a:pPr marL="0" indent="0">
              <a:buNone/>
            </a:pPr>
            <a:r>
              <a:rPr lang="zh-CN" altLang="zh-CN" sz="2800" cap="all">
                <a:ln w="3175" cmpd="sng">
                  <a:noFill/>
                </a:ln>
                <a:solidFill>
                  <a:schemeClr val="tx1"/>
                </a:solidFill>
                <a:latin typeface="+mj-ea"/>
                <a:ea typeface="+mj-ea"/>
                <a:cs typeface="+mj-cs"/>
              </a:rPr>
              <a:t>与平台层（操作系统和底层网络</a:t>
            </a:r>
            <a:r>
              <a:rPr lang="zh-CN" altLang="zh-CN" sz="2800" cap="all" smtClean="0">
                <a:ln w="3175" cmpd="sng">
                  <a:noFill/>
                </a:ln>
                <a:solidFill>
                  <a:schemeClr val="tx1"/>
                </a:solidFill>
                <a:latin typeface="+mj-ea"/>
                <a:ea typeface="+mj-ea"/>
                <a:cs typeface="+mj-cs"/>
              </a:rPr>
              <a:t>服</a:t>
            </a:r>
            <a:endParaRPr lang="en-US" altLang="zh-CN" sz="2800" cap="all">
              <a:ln w="3175" cmpd="sng">
                <a:noFill/>
              </a:ln>
              <a:solidFill>
                <a:schemeClr val="tx1"/>
              </a:solidFill>
              <a:latin typeface="+mj-ea"/>
              <a:ea typeface="+mj-ea"/>
              <a:cs typeface="+mj-cs"/>
            </a:endParaRPr>
          </a:p>
          <a:p>
            <a:pPr marL="0" indent="0">
              <a:buNone/>
            </a:pPr>
            <a:r>
              <a:rPr lang="zh-CN" altLang="zh-CN" sz="2800" cap="all">
                <a:ln w="3175" cmpd="sng">
                  <a:noFill/>
                </a:ln>
                <a:solidFill>
                  <a:schemeClr val="tx1"/>
                </a:solidFill>
                <a:latin typeface="+mj-ea"/>
                <a:ea typeface="+mj-ea"/>
                <a:cs typeface="+mj-cs"/>
              </a:rPr>
              <a:t>务）之间。</a:t>
            </a:r>
            <a:endParaRPr lang="en-US" altLang="zh-CN" sz="2800" cap="all">
              <a:ln w="3175" cmpd="sng">
                <a:noFill/>
              </a:ln>
              <a:solidFill>
                <a:schemeClr val="tx1"/>
              </a:solidFill>
              <a:latin typeface="+mj-ea"/>
              <a:ea typeface="+mj-ea"/>
              <a:cs typeface="+mj-cs"/>
            </a:endParaRPr>
          </a:p>
          <a:p>
            <a:pPr marL="0" indent="0">
              <a:buNone/>
            </a:pPr>
            <a:endParaRPr lang="en-US" sz="3200">
              <a:solidFill>
                <a:schemeClr val="tx1">
                  <a:lumMod val="95000"/>
                </a:schemeClr>
              </a:solidFill>
            </a:endParaRPr>
          </a:p>
        </p:txBody>
      </p:sp>
      <p:pic>
        <p:nvPicPr>
          <p:cNvPr id="7" name="图片 6" descr="该图显示能够通过中间件进行通信的应用程序和组件。该图用文本进行说明。"/>
          <p:cNvPicPr/>
          <p:nvPr/>
        </p:nvPicPr>
        <p:blipFill>
          <a:blip r:embed="rId2">
            <a:extLst>
              <a:ext uri="{28A0092B-C50C-407E-A947-70E740481C1C}">
                <a14:useLocalDpi xmlns:a14="http://schemas.microsoft.com/office/drawing/2010/main" val="0"/>
              </a:ext>
            </a:extLst>
          </a:blip>
          <a:srcRect/>
          <a:stretch>
            <a:fillRect/>
          </a:stretch>
        </p:blipFill>
        <p:spPr bwMode="auto">
          <a:xfrm>
            <a:off x="6026481" y="1282890"/>
            <a:ext cx="5246569" cy="5411336"/>
          </a:xfrm>
          <a:prstGeom prst="rect">
            <a:avLst/>
          </a:prstGeom>
          <a:noFill/>
          <a:ln>
            <a:noFill/>
          </a:ln>
        </p:spPr>
      </p:pic>
    </p:spTree>
    <p:extLst>
      <p:ext uri="{BB962C8B-B14F-4D97-AF65-F5344CB8AC3E}">
        <p14:creationId xmlns:p14="http://schemas.microsoft.com/office/powerpoint/2010/main" val="27730132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467" y="170166"/>
            <a:ext cx="10234988" cy="1005492"/>
          </a:xfrm>
        </p:spPr>
        <p:txBody>
          <a:bodyPr>
            <a:normAutofit/>
          </a:bodyPr>
          <a:lstStyle/>
          <a:p>
            <a:r>
              <a:rPr lang="en-US" altLang="zh-CN" smtClean="0"/>
              <a:t>Mom(</a:t>
            </a:r>
            <a:r>
              <a:rPr lang="zh-CN" altLang="en-US" smtClean="0"/>
              <a:t>面向消息的中间件</a:t>
            </a:r>
            <a:r>
              <a:rPr lang="en-US" altLang="zh-CN" smtClean="0"/>
              <a:t>)</a:t>
            </a:r>
            <a:endParaRPr lang="zh-CN" altLang="en-US"/>
          </a:p>
        </p:txBody>
      </p:sp>
      <p:sp>
        <p:nvSpPr>
          <p:cNvPr id="5" name="Content Placeholder 2"/>
          <p:cNvSpPr>
            <a:spLocks noGrp="1"/>
          </p:cNvSpPr>
          <p:nvPr>
            <p:ph idx="1"/>
          </p:nvPr>
        </p:nvSpPr>
        <p:spPr>
          <a:xfrm>
            <a:off x="275772" y="1175658"/>
            <a:ext cx="11750385" cy="5834744"/>
          </a:xfrm>
        </p:spPr>
        <p:txBody>
          <a:bodyPr>
            <a:normAutofit/>
          </a:bodyPr>
          <a:lstStyle/>
          <a:p>
            <a:pPr marL="0" indent="0">
              <a:buNone/>
            </a:pPr>
            <a:r>
              <a:rPr lang="zh-CN" altLang="zh-CN">
                <a:solidFill>
                  <a:schemeClr val="tx1"/>
                </a:solidFill>
              </a:rPr>
              <a:t>中间件可以划分为以下几类：</a:t>
            </a:r>
          </a:p>
          <a:p>
            <a:pPr lvl="0"/>
            <a:r>
              <a:rPr lang="zh-CN" altLang="zh-CN">
                <a:solidFill>
                  <a:schemeClr val="tx1"/>
                </a:solidFill>
              </a:rPr>
              <a:t>基于远程过程调用</a:t>
            </a:r>
            <a:r>
              <a:rPr lang="en-US" altLang="zh-CN">
                <a:solidFill>
                  <a:schemeClr val="tx1"/>
                </a:solidFill>
              </a:rPr>
              <a:t> (Remote Procedure Call, RPC) </a:t>
            </a:r>
            <a:r>
              <a:rPr lang="zh-CN" altLang="zh-CN">
                <a:solidFill>
                  <a:schemeClr val="tx1"/>
                </a:solidFill>
              </a:rPr>
              <a:t>的中间件</a:t>
            </a:r>
            <a:r>
              <a:rPr lang="en-US" altLang="zh-CN">
                <a:solidFill>
                  <a:schemeClr val="tx1"/>
                </a:solidFill>
              </a:rPr>
              <a:t>(</a:t>
            </a:r>
            <a:r>
              <a:rPr lang="zh-CN" altLang="zh-CN">
                <a:solidFill>
                  <a:schemeClr val="tx1"/>
                </a:solidFill>
              </a:rPr>
              <a:t>如</a:t>
            </a:r>
            <a:r>
              <a:rPr lang="en-US" altLang="zh-CN" b="1">
                <a:solidFill>
                  <a:schemeClr val="tx1"/>
                </a:solidFill>
              </a:rPr>
              <a:t>Thrift</a:t>
            </a:r>
            <a:r>
              <a:rPr lang="en-US" altLang="zh-CN">
                <a:solidFill>
                  <a:schemeClr val="tx1"/>
                </a:solidFill>
              </a:rPr>
              <a:t>)</a:t>
            </a:r>
            <a:r>
              <a:rPr lang="zh-CN" altLang="zh-CN">
                <a:solidFill>
                  <a:schemeClr val="tx1"/>
                </a:solidFill>
              </a:rPr>
              <a:t>，允许一个应用程序中的过程调用远程应用程序中的过程，就好像它们是本地调用一样。该中间件实现一个查找远程过程的链接机制并使调用方能够以透明方式使用这些过程。以前，这种类型的中间件处理基于过程的程序；现在，它还包括基于对象的组件。</a:t>
            </a:r>
          </a:p>
          <a:p>
            <a:pPr lvl="0"/>
            <a:r>
              <a:rPr lang="zh-CN" altLang="zh-CN">
                <a:solidFill>
                  <a:schemeClr val="tx1"/>
                </a:solidFill>
              </a:rPr>
              <a:t>基于对象请求代理</a:t>
            </a:r>
            <a:r>
              <a:rPr lang="en-US" altLang="zh-CN">
                <a:solidFill>
                  <a:schemeClr val="tx1"/>
                </a:solidFill>
              </a:rPr>
              <a:t> (Object Request Broker, ORB) </a:t>
            </a:r>
            <a:r>
              <a:rPr lang="zh-CN" altLang="zh-CN">
                <a:solidFill>
                  <a:schemeClr val="tx1"/>
                </a:solidFill>
              </a:rPr>
              <a:t>的中间件</a:t>
            </a:r>
            <a:r>
              <a:rPr lang="en-US" altLang="zh-CN">
                <a:solidFill>
                  <a:schemeClr val="tx1"/>
                </a:solidFill>
              </a:rPr>
              <a:t>(</a:t>
            </a:r>
            <a:r>
              <a:rPr lang="zh-CN" altLang="zh-CN">
                <a:solidFill>
                  <a:schemeClr val="tx1"/>
                </a:solidFill>
              </a:rPr>
              <a:t>如</a:t>
            </a:r>
            <a:r>
              <a:rPr lang="en-US" altLang="zh-CN" b="1">
                <a:solidFill>
                  <a:schemeClr val="tx1"/>
                </a:solidFill>
              </a:rPr>
              <a:t>corba</a:t>
            </a:r>
            <a:r>
              <a:rPr lang="en-US" altLang="zh-CN">
                <a:solidFill>
                  <a:schemeClr val="tx1"/>
                </a:solidFill>
              </a:rPr>
              <a:t>)</a:t>
            </a:r>
            <a:r>
              <a:rPr lang="zh-CN" altLang="zh-CN">
                <a:solidFill>
                  <a:schemeClr val="tx1"/>
                </a:solidFill>
              </a:rPr>
              <a:t>，使应用程序的对象能够在异类网络之间分布和共享。</a:t>
            </a:r>
          </a:p>
          <a:p>
            <a:pPr lvl="0"/>
            <a:r>
              <a:rPr lang="zh-CN" altLang="zh-CN">
                <a:solidFill>
                  <a:schemeClr val="tx1"/>
                </a:solidFill>
              </a:rPr>
              <a:t>面向消息的中间件或基于 </a:t>
            </a:r>
            <a:r>
              <a:rPr lang="en-US" altLang="zh-CN">
                <a:solidFill>
                  <a:schemeClr val="tx1"/>
                </a:solidFill>
              </a:rPr>
              <a:t>MOM </a:t>
            </a:r>
            <a:r>
              <a:rPr lang="zh-CN" altLang="zh-CN">
                <a:solidFill>
                  <a:schemeClr val="tx1"/>
                </a:solidFill>
              </a:rPr>
              <a:t>的中间件，使分布式应用程序可以通过发送和接收消息来进行通信和交换数据。</a:t>
            </a:r>
          </a:p>
          <a:p>
            <a:pPr marL="0" indent="0">
              <a:buNone/>
            </a:pPr>
            <a:r>
              <a:rPr lang="en-US" altLang="zh-CN" smtClean="0">
                <a:solidFill>
                  <a:schemeClr val="tx1"/>
                </a:solidFill>
              </a:rPr>
              <a:t>        </a:t>
            </a:r>
            <a:r>
              <a:rPr lang="zh-CN" altLang="zh-CN" smtClean="0">
                <a:solidFill>
                  <a:schemeClr val="tx1"/>
                </a:solidFill>
              </a:rPr>
              <a:t>所有</a:t>
            </a:r>
            <a:r>
              <a:rPr lang="zh-CN" altLang="zh-CN">
                <a:solidFill>
                  <a:schemeClr val="tx1"/>
                </a:solidFill>
              </a:rPr>
              <a:t>这些模型都使一个软件组件可以通过网络影响另一个组件的行为。它们的区别在于基于</a:t>
            </a:r>
            <a:r>
              <a:rPr lang="en-US" altLang="zh-CN">
                <a:solidFill>
                  <a:schemeClr val="tx1"/>
                </a:solidFill>
              </a:rPr>
              <a:t>RPC</a:t>
            </a:r>
            <a:r>
              <a:rPr lang="zh-CN" altLang="zh-CN">
                <a:solidFill>
                  <a:schemeClr val="tx1"/>
                </a:solidFill>
              </a:rPr>
              <a:t>和</a:t>
            </a:r>
            <a:r>
              <a:rPr lang="en-US" altLang="zh-CN">
                <a:solidFill>
                  <a:schemeClr val="tx1"/>
                </a:solidFill>
              </a:rPr>
              <a:t>ORB </a:t>
            </a:r>
            <a:r>
              <a:rPr lang="zh-CN" altLang="zh-CN">
                <a:solidFill>
                  <a:schemeClr val="tx1"/>
                </a:solidFill>
              </a:rPr>
              <a:t>的中间件会创建紧密耦合组件系统，而</a:t>
            </a:r>
            <a:r>
              <a:rPr lang="zh-CN" altLang="zh-CN" b="1">
                <a:solidFill>
                  <a:srgbClr val="FFFF00"/>
                </a:solidFill>
              </a:rPr>
              <a:t>基于</a:t>
            </a:r>
            <a:r>
              <a:rPr lang="en-US" altLang="zh-CN" b="1">
                <a:solidFill>
                  <a:srgbClr val="FFFF00"/>
                </a:solidFill>
              </a:rPr>
              <a:t>MOM</a:t>
            </a:r>
            <a:r>
              <a:rPr lang="zh-CN" altLang="zh-CN" b="1">
                <a:solidFill>
                  <a:srgbClr val="FFFF00"/>
                </a:solidFill>
              </a:rPr>
              <a:t>的系统允许组件进行更松散的</a:t>
            </a:r>
            <a:r>
              <a:rPr lang="zh-CN" altLang="zh-CN" b="1" smtClean="0">
                <a:solidFill>
                  <a:srgbClr val="FFFF00"/>
                </a:solidFill>
              </a:rPr>
              <a:t>耦合</a:t>
            </a:r>
            <a:r>
              <a:rPr lang="zh-CN" altLang="zh-CN" smtClean="0">
                <a:solidFill>
                  <a:schemeClr val="tx1"/>
                </a:solidFill>
              </a:rPr>
              <a:t>。</a:t>
            </a:r>
            <a:r>
              <a:rPr lang="zh-CN" altLang="zh-CN">
                <a:solidFill>
                  <a:schemeClr val="tx1"/>
                </a:solidFill>
              </a:rPr>
              <a:t>在基于</a:t>
            </a:r>
            <a:r>
              <a:rPr lang="en-US" altLang="zh-CN">
                <a:solidFill>
                  <a:schemeClr val="tx1"/>
                </a:solidFill>
              </a:rPr>
              <a:t>RPC</a:t>
            </a:r>
            <a:r>
              <a:rPr lang="zh-CN" altLang="zh-CN">
                <a:solidFill>
                  <a:schemeClr val="tx1"/>
                </a:solidFill>
              </a:rPr>
              <a:t>或</a:t>
            </a:r>
            <a:r>
              <a:rPr lang="en-US" altLang="zh-CN">
                <a:solidFill>
                  <a:schemeClr val="tx1"/>
                </a:solidFill>
              </a:rPr>
              <a:t>ORB </a:t>
            </a:r>
            <a:r>
              <a:rPr lang="zh-CN" altLang="zh-CN">
                <a:solidFill>
                  <a:schemeClr val="tx1"/>
                </a:solidFill>
              </a:rPr>
              <a:t>的系统中，一个过程调用另一个过程时，必须等待调用的过程返回才能执行其他操作</a:t>
            </a:r>
            <a:r>
              <a:rPr lang="zh-CN" altLang="en-US">
                <a:solidFill>
                  <a:schemeClr val="tx1"/>
                </a:solidFill>
              </a:rPr>
              <a:t>，</a:t>
            </a:r>
            <a:r>
              <a:rPr lang="zh-CN" altLang="zh-CN" b="1">
                <a:solidFill>
                  <a:srgbClr val="FFFF00"/>
                </a:solidFill>
              </a:rPr>
              <a:t>基于</a:t>
            </a:r>
            <a:r>
              <a:rPr lang="en-US" altLang="zh-CN" b="1">
                <a:solidFill>
                  <a:srgbClr val="FFFF00"/>
                </a:solidFill>
              </a:rPr>
              <a:t> MOM </a:t>
            </a:r>
            <a:r>
              <a:rPr lang="zh-CN" altLang="zh-CN" b="1">
                <a:solidFill>
                  <a:srgbClr val="FFFF00"/>
                </a:solidFill>
              </a:rPr>
              <a:t>的系统允许通过异步交换消息来进行通信</a:t>
            </a:r>
            <a:r>
              <a:rPr lang="zh-CN" altLang="zh-CN">
                <a:solidFill>
                  <a:schemeClr val="tx1"/>
                </a:solidFill>
              </a:rPr>
              <a:t>。正如前面所提到的，在这些模型中，中间件在一定程度上充当超级链接程序，在网络上查找被调用过程，并使用网络服务将函数或方法参数传递到被调用过程，然后返回查找结果。</a:t>
            </a:r>
          </a:p>
          <a:p>
            <a:pPr marL="0" indent="0">
              <a:buNone/>
            </a:pPr>
            <a:endParaRPr lang="en-US" sz="3200">
              <a:solidFill>
                <a:schemeClr val="tx1">
                  <a:lumMod val="95000"/>
                </a:schemeClr>
              </a:solidFill>
            </a:endParaRPr>
          </a:p>
        </p:txBody>
      </p:sp>
    </p:spTree>
    <p:extLst>
      <p:ext uri="{BB962C8B-B14F-4D97-AF65-F5344CB8AC3E}">
        <p14:creationId xmlns:p14="http://schemas.microsoft.com/office/powerpoint/2010/main" val="37692570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467" y="170166"/>
            <a:ext cx="9763933" cy="1005492"/>
          </a:xfrm>
        </p:spPr>
        <p:txBody>
          <a:bodyPr>
            <a:normAutofit fontScale="90000"/>
          </a:bodyPr>
          <a:lstStyle/>
          <a:p>
            <a:r>
              <a:rPr lang="zh-CN" altLang="zh-CN"/>
              <a:t>异步消息传递技术的比较：</a:t>
            </a:r>
            <a:r>
              <a:rPr lang="en-US" altLang="zh-CN"/>
              <a:t>JMS</a:t>
            </a:r>
            <a:r>
              <a:rPr lang="zh-CN" altLang="zh-CN"/>
              <a:t>、</a:t>
            </a:r>
            <a:r>
              <a:rPr lang="en-US" altLang="zh-CN"/>
              <a:t>AMQP</a:t>
            </a:r>
            <a:r>
              <a:rPr lang="zh-CN" altLang="zh-CN"/>
              <a:t>和</a:t>
            </a:r>
            <a:r>
              <a:rPr lang="en-US" altLang="zh-CN"/>
              <a:t>MQTT</a:t>
            </a:r>
            <a:endParaRPr lang="zh-CN" altLang="en-US"/>
          </a:p>
        </p:txBody>
      </p:sp>
      <p:sp>
        <p:nvSpPr>
          <p:cNvPr id="5" name="Content Placeholder 2"/>
          <p:cNvSpPr>
            <a:spLocks noGrp="1"/>
          </p:cNvSpPr>
          <p:nvPr>
            <p:ph idx="1"/>
          </p:nvPr>
        </p:nvSpPr>
        <p:spPr>
          <a:xfrm>
            <a:off x="115455" y="1175658"/>
            <a:ext cx="11895528" cy="5457373"/>
          </a:xfrm>
        </p:spPr>
        <p:txBody>
          <a:bodyPr>
            <a:normAutofit/>
          </a:bodyPr>
          <a:lstStyle/>
          <a:p>
            <a:pPr marL="0" indent="0">
              <a:buNone/>
            </a:pPr>
            <a:r>
              <a:rPr lang="zh-CN" altLang="zh-CN">
                <a:solidFill>
                  <a:schemeClr val="tx1"/>
                </a:solidFill>
              </a:rPr>
              <a:t>消息传递作为基本通信机制已经在全世界成功运用。无论是人与人、机器与人还是机器与机器之间，消息传递一直都是唯一常用的通信方式。在双方（或更多）之间交换消息有两种基本机制。</a:t>
            </a:r>
          </a:p>
          <a:p>
            <a:pPr lvl="0"/>
            <a:r>
              <a:rPr lang="zh-CN" altLang="zh-CN">
                <a:solidFill>
                  <a:schemeClr val="tx1"/>
                </a:solidFill>
              </a:rPr>
              <a:t>同步消息</a:t>
            </a:r>
            <a:r>
              <a:rPr lang="zh-CN" altLang="zh-CN" smtClean="0">
                <a:solidFill>
                  <a:schemeClr val="tx1"/>
                </a:solidFill>
              </a:rPr>
              <a:t>传递</a:t>
            </a:r>
            <a:endParaRPr lang="en-US" altLang="zh-CN" smtClean="0">
              <a:solidFill>
                <a:schemeClr val="tx1"/>
              </a:solidFill>
            </a:endParaRPr>
          </a:p>
          <a:p>
            <a:pPr marL="457200" lvl="1" indent="0">
              <a:buNone/>
            </a:pPr>
            <a:r>
              <a:rPr lang="zh-CN" altLang="zh-CN" sz="2000" smtClean="0">
                <a:solidFill>
                  <a:schemeClr val="tx1"/>
                </a:solidFill>
              </a:rPr>
              <a:t>同步消息传递在这种情况下使用，当消息发送者希望在某个时间范围内收到响应，然后再进行下一个任务。基本上就是他在收到响应前一直处于</a:t>
            </a:r>
            <a:r>
              <a:rPr lang="en-US" altLang="zh-CN" sz="2000" smtClean="0">
                <a:solidFill>
                  <a:schemeClr val="tx1"/>
                </a:solidFill>
              </a:rPr>
              <a:t>“</a:t>
            </a:r>
            <a:r>
              <a:rPr lang="zh-CN" altLang="zh-CN" sz="2000" smtClean="0">
                <a:solidFill>
                  <a:schemeClr val="tx1"/>
                </a:solidFill>
              </a:rPr>
              <a:t>阻塞</a:t>
            </a:r>
            <a:r>
              <a:rPr lang="en-US" altLang="zh-CN" sz="2000" smtClean="0">
                <a:solidFill>
                  <a:schemeClr val="tx1"/>
                </a:solidFill>
              </a:rPr>
              <a:t>”</a:t>
            </a:r>
            <a:r>
              <a:rPr lang="zh-CN" altLang="zh-CN" sz="2000" smtClean="0">
                <a:solidFill>
                  <a:schemeClr val="tx1"/>
                </a:solidFill>
              </a:rPr>
              <a:t>状态。</a:t>
            </a:r>
          </a:p>
          <a:p>
            <a:pPr lvl="0"/>
            <a:r>
              <a:rPr lang="zh-CN" altLang="zh-CN" smtClean="0">
                <a:solidFill>
                  <a:schemeClr val="tx1"/>
                </a:solidFill>
              </a:rPr>
              <a:t>异步</a:t>
            </a:r>
            <a:r>
              <a:rPr lang="zh-CN" altLang="zh-CN">
                <a:solidFill>
                  <a:schemeClr val="tx1"/>
                </a:solidFill>
              </a:rPr>
              <a:t>消息传递</a:t>
            </a:r>
            <a:endParaRPr lang="en-US" altLang="zh-CN">
              <a:solidFill>
                <a:schemeClr val="tx1"/>
              </a:solidFill>
            </a:endParaRPr>
          </a:p>
          <a:p>
            <a:pPr marL="457200" lvl="1" indent="0">
              <a:buNone/>
            </a:pPr>
            <a:r>
              <a:rPr lang="zh-CN" altLang="zh-CN" sz="2000" smtClean="0">
                <a:solidFill>
                  <a:schemeClr val="tx1"/>
                </a:solidFill>
              </a:rPr>
              <a:t>异步</a:t>
            </a:r>
            <a:r>
              <a:rPr lang="zh-CN" altLang="zh-CN" sz="2000">
                <a:solidFill>
                  <a:schemeClr val="tx1"/>
                </a:solidFill>
              </a:rPr>
              <a:t>消息意味着发送者并不要求立即收到响应，而且也不会阻塞整个流程。响应可有可无，发送者总会执行剩下的任务</a:t>
            </a:r>
            <a:r>
              <a:rPr lang="zh-CN" altLang="zh-CN" sz="2000" smtClean="0">
                <a:solidFill>
                  <a:schemeClr val="tx1"/>
                </a:solidFill>
              </a:rPr>
              <a:t>。</a:t>
            </a:r>
            <a:endParaRPr lang="en-US" altLang="zh-CN" sz="2000" smtClean="0">
              <a:solidFill>
                <a:schemeClr val="tx1"/>
              </a:solidFill>
            </a:endParaRPr>
          </a:p>
          <a:p>
            <a:pPr marL="457200" lvl="1" indent="0">
              <a:buNone/>
            </a:pPr>
            <a:r>
              <a:rPr lang="en-US" altLang="zh-CN" smtClean="0">
                <a:solidFill>
                  <a:schemeClr val="tx1"/>
                </a:solidFill>
              </a:rPr>
              <a:t>       </a:t>
            </a:r>
            <a:endParaRPr lang="en-US" altLang="zh-CN">
              <a:solidFill>
                <a:schemeClr val="tx1"/>
              </a:solidFill>
            </a:endParaRPr>
          </a:p>
          <a:p>
            <a:pPr marL="0" lvl="0" indent="0">
              <a:buNone/>
            </a:pPr>
            <a:r>
              <a:rPr lang="en-US" altLang="zh-CN">
                <a:solidFill>
                  <a:schemeClr val="tx1"/>
                </a:solidFill>
              </a:rPr>
              <a:t>       </a:t>
            </a:r>
            <a:r>
              <a:rPr lang="zh-CN" altLang="zh-CN">
                <a:solidFill>
                  <a:schemeClr val="tx1"/>
                </a:solidFill>
              </a:rPr>
              <a:t>当两台计算机上的程序相互通信的时候，就广泛使用了异步消息传递。随着微服务架构的兴起，很明显我们需要使用异步消息传递模型来构建服务</a:t>
            </a:r>
            <a:r>
              <a:rPr lang="zh-CN" altLang="zh-CN" smtClean="0">
                <a:solidFill>
                  <a:schemeClr val="tx1"/>
                </a:solidFill>
              </a:rPr>
              <a:t>。</a:t>
            </a:r>
          </a:p>
          <a:p>
            <a:pPr marL="0" indent="0">
              <a:buNone/>
            </a:pPr>
            <a:endParaRPr lang="en-US" altLang="zh-CN" sz="2800" smtClean="0">
              <a:solidFill>
                <a:schemeClr val="tx1">
                  <a:lumMod val="95000"/>
                </a:schemeClr>
              </a:solidFill>
              <a:latin typeface="+mj-ea"/>
              <a:ea typeface="+mj-ea"/>
            </a:endParaRPr>
          </a:p>
          <a:p>
            <a:endParaRPr lang="en-US" sz="2800">
              <a:solidFill>
                <a:schemeClr val="tx1">
                  <a:lumMod val="95000"/>
                </a:schemeClr>
              </a:solidFill>
              <a:latin typeface="+mj-ea"/>
              <a:ea typeface="+mj-ea"/>
            </a:endParaRPr>
          </a:p>
        </p:txBody>
      </p:sp>
    </p:spTree>
    <p:extLst>
      <p:ext uri="{BB962C8B-B14F-4D97-AF65-F5344CB8AC3E}">
        <p14:creationId xmlns:p14="http://schemas.microsoft.com/office/powerpoint/2010/main" val="4611113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467" y="170166"/>
            <a:ext cx="9763933" cy="1005492"/>
          </a:xfrm>
        </p:spPr>
        <p:txBody>
          <a:bodyPr>
            <a:normAutofit fontScale="90000"/>
          </a:bodyPr>
          <a:lstStyle/>
          <a:p>
            <a:r>
              <a:rPr lang="zh-CN" altLang="zh-CN"/>
              <a:t>异步消息传递技术的比较：</a:t>
            </a:r>
            <a:r>
              <a:rPr lang="en-US" altLang="zh-CN"/>
              <a:t>JMS</a:t>
            </a:r>
            <a:r>
              <a:rPr lang="zh-CN" altLang="zh-CN"/>
              <a:t>、</a:t>
            </a:r>
            <a:r>
              <a:rPr lang="en-US" altLang="zh-CN"/>
              <a:t>AMQP</a:t>
            </a:r>
            <a:r>
              <a:rPr lang="zh-CN" altLang="zh-CN"/>
              <a:t>和</a:t>
            </a:r>
            <a:r>
              <a:rPr lang="en-US" altLang="zh-CN"/>
              <a:t>MQTT</a:t>
            </a:r>
            <a:endParaRPr lang="zh-CN" altLang="en-US"/>
          </a:p>
        </p:txBody>
      </p:sp>
      <p:sp>
        <p:nvSpPr>
          <p:cNvPr id="5" name="Content Placeholder 2"/>
          <p:cNvSpPr>
            <a:spLocks noGrp="1"/>
          </p:cNvSpPr>
          <p:nvPr>
            <p:ph idx="1"/>
          </p:nvPr>
        </p:nvSpPr>
        <p:spPr>
          <a:xfrm>
            <a:off x="115455" y="1175658"/>
            <a:ext cx="11895528" cy="5457373"/>
          </a:xfrm>
        </p:spPr>
        <p:txBody>
          <a:bodyPr anchor="t">
            <a:normAutofit/>
          </a:bodyPr>
          <a:lstStyle/>
          <a:p>
            <a:r>
              <a:rPr lang="en-US" altLang="zh-CN"/>
              <a:t>Java</a:t>
            </a:r>
            <a:r>
              <a:rPr lang="zh-CN" altLang="zh-CN"/>
              <a:t>消息传递服务（</a:t>
            </a:r>
            <a:r>
              <a:rPr lang="en-US" altLang="zh-CN"/>
              <a:t>Java Messaging Service (JMS)</a:t>
            </a:r>
            <a:r>
              <a:rPr lang="zh-CN" altLang="zh-CN" smtClean="0"/>
              <a:t>）</a:t>
            </a:r>
            <a:endParaRPr lang="en-US" altLang="zh-CN" smtClean="0"/>
          </a:p>
          <a:p>
            <a:pPr marL="0" indent="0">
              <a:buNone/>
            </a:pPr>
            <a:r>
              <a:rPr lang="en-US" altLang="zh-CN" b="1"/>
              <a:t> </a:t>
            </a:r>
            <a:r>
              <a:rPr lang="en-US" altLang="zh-CN" b="1" smtClean="0"/>
              <a:t>      </a:t>
            </a:r>
            <a:r>
              <a:rPr lang="en-US" altLang="zh-CN" smtClean="0"/>
              <a:t>JMS</a:t>
            </a:r>
            <a:r>
              <a:rPr lang="zh-CN" altLang="zh-CN"/>
              <a:t>是最成功的异步消息传递技术</a:t>
            </a:r>
            <a:r>
              <a:rPr lang="zh-CN" altLang="zh-CN" smtClean="0"/>
              <a:t>之一</a:t>
            </a:r>
            <a:r>
              <a:rPr lang="en-US" altLang="zh-CN" smtClean="0"/>
              <a:t>,</a:t>
            </a:r>
            <a:r>
              <a:rPr lang="zh-CN" altLang="zh-CN"/>
              <a:t>都没有标准的底层协议。它们可以在任何底层协议上运行</a:t>
            </a:r>
            <a:r>
              <a:rPr lang="zh-CN" altLang="zh-CN" smtClean="0"/>
              <a:t>，但</a:t>
            </a:r>
            <a:r>
              <a:rPr lang="en-US" altLang="zh-CN" smtClean="0"/>
              <a:t> </a:t>
            </a:r>
            <a:r>
              <a:rPr lang="zh-CN" altLang="zh-CN" smtClean="0"/>
              <a:t>是</a:t>
            </a:r>
            <a:r>
              <a:rPr lang="en-US" altLang="zh-CN"/>
              <a:t>API</a:t>
            </a:r>
            <a:r>
              <a:rPr lang="zh-CN" altLang="zh-CN"/>
              <a:t>是与编程语言绑定的。</a:t>
            </a:r>
            <a:endParaRPr lang="zh-CN" altLang="zh-CN" b="1"/>
          </a:p>
          <a:p>
            <a:r>
              <a:rPr lang="zh-CN" altLang="zh-CN"/>
              <a:t>高级消息队列协议（</a:t>
            </a:r>
            <a:r>
              <a:rPr lang="en-US" altLang="zh-CN"/>
              <a:t>Advanced Message Queueing Protocol (AMQP)</a:t>
            </a:r>
            <a:r>
              <a:rPr lang="zh-CN" altLang="zh-CN" smtClean="0"/>
              <a:t>）</a:t>
            </a:r>
            <a:endParaRPr lang="en-US" altLang="zh-CN" smtClean="0"/>
          </a:p>
          <a:p>
            <a:pPr marL="0" indent="0">
              <a:buNone/>
            </a:pPr>
            <a:r>
              <a:rPr lang="en-US" altLang="zh-CN" smtClean="0"/>
              <a:t>        AMQP</a:t>
            </a:r>
            <a:r>
              <a:rPr lang="zh-CN" altLang="zh-CN"/>
              <a:t>解决了这个问题，它使用了一套标准的底层协议，加入了许多其他特征来支持互用性，为现代应用丰富了消息传递需求</a:t>
            </a:r>
            <a:r>
              <a:rPr lang="zh-CN" altLang="zh-CN" smtClean="0"/>
              <a:t>。</a:t>
            </a:r>
            <a:endParaRPr lang="zh-CN" altLang="zh-CN" b="1"/>
          </a:p>
          <a:p>
            <a:r>
              <a:rPr lang="zh-CN" altLang="zh-CN"/>
              <a:t>消息队列遥测传输（</a:t>
            </a:r>
            <a:r>
              <a:rPr lang="en-US" altLang="zh-CN"/>
              <a:t>Message Queueing Telemetry Transport (MQTT)</a:t>
            </a:r>
            <a:r>
              <a:rPr lang="zh-CN" altLang="zh-CN"/>
              <a:t>）</a:t>
            </a:r>
            <a:endParaRPr lang="zh-CN" altLang="zh-CN" b="1"/>
          </a:p>
          <a:p>
            <a:pPr marL="0" indent="0">
              <a:buNone/>
            </a:pPr>
            <a:r>
              <a:rPr lang="en-US" altLang="zh-CN" smtClean="0"/>
              <a:t>	 </a:t>
            </a:r>
            <a:r>
              <a:rPr lang="zh-CN" altLang="zh-CN" smtClean="0"/>
              <a:t>它</a:t>
            </a:r>
            <a:r>
              <a:rPr lang="zh-CN" altLang="zh-CN"/>
              <a:t>是专门为小设备设计的。计算性能不高的设备不能适应</a:t>
            </a:r>
            <a:r>
              <a:rPr lang="en-US" altLang="zh-CN"/>
              <a:t>AMQP</a:t>
            </a:r>
            <a:r>
              <a:rPr lang="zh-CN" altLang="zh-CN"/>
              <a:t>上的复杂操作，它们需要一种简单而且可互用的方式进行通信。这是</a:t>
            </a:r>
            <a:r>
              <a:rPr lang="en-US" altLang="zh-CN"/>
              <a:t>MQTT</a:t>
            </a:r>
            <a:r>
              <a:rPr lang="zh-CN" altLang="zh-CN"/>
              <a:t>的基本要求，而如今，</a:t>
            </a:r>
            <a:r>
              <a:rPr lang="en-US" altLang="zh-CN"/>
              <a:t>MQTT</a:t>
            </a:r>
            <a:r>
              <a:rPr lang="zh-CN" altLang="zh-CN"/>
              <a:t>是物联网（</a:t>
            </a:r>
            <a:r>
              <a:rPr lang="en-US" altLang="zh-CN"/>
              <a:t>IOT</a:t>
            </a:r>
            <a:r>
              <a:rPr lang="zh-CN" altLang="zh-CN"/>
              <a:t>）生态系统中主要成分之一</a:t>
            </a:r>
            <a:r>
              <a:rPr lang="zh-CN" altLang="zh-CN" smtClean="0"/>
              <a:t>。</a:t>
            </a:r>
            <a:endParaRPr lang="en-US" altLang="zh-CN" sz="2800" smtClean="0">
              <a:solidFill>
                <a:schemeClr val="tx1">
                  <a:lumMod val="95000"/>
                </a:schemeClr>
              </a:solidFill>
              <a:latin typeface="+mj-ea"/>
              <a:ea typeface="+mj-ea"/>
            </a:endParaRPr>
          </a:p>
        </p:txBody>
      </p:sp>
    </p:spTree>
    <p:extLst>
      <p:ext uri="{BB962C8B-B14F-4D97-AF65-F5344CB8AC3E}">
        <p14:creationId xmlns:p14="http://schemas.microsoft.com/office/powerpoint/2010/main" val="13483308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467" y="170166"/>
            <a:ext cx="6309533" cy="1005492"/>
          </a:xfrm>
        </p:spPr>
        <p:txBody>
          <a:bodyPr/>
          <a:lstStyle/>
          <a:p>
            <a:r>
              <a:rPr lang="en-US" altLang="zh-CN" smtClean="0"/>
              <a:t>AMQP</a:t>
            </a:r>
            <a:r>
              <a:rPr lang="zh-CN" altLang="en-US" smtClean="0"/>
              <a:t>特性</a:t>
            </a:r>
            <a:endParaRPr lang="zh-CN" altLang="en-US"/>
          </a:p>
        </p:txBody>
      </p:sp>
      <p:sp>
        <p:nvSpPr>
          <p:cNvPr id="5" name="Content Placeholder 2"/>
          <p:cNvSpPr>
            <a:spLocks noGrp="1"/>
          </p:cNvSpPr>
          <p:nvPr>
            <p:ph idx="1"/>
          </p:nvPr>
        </p:nvSpPr>
        <p:spPr>
          <a:xfrm>
            <a:off x="145142" y="1175659"/>
            <a:ext cx="11894457" cy="4683876"/>
          </a:xfrm>
        </p:spPr>
        <p:txBody>
          <a:bodyPr>
            <a:normAutofit/>
          </a:bodyPr>
          <a:lstStyle/>
          <a:p>
            <a:pPr marL="0" indent="0">
              <a:buNone/>
            </a:pPr>
            <a:r>
              <a:rPr lang="en-US" altLang="zh-CN" sz="2800" cap="all">
                <a:ln w="3175" cmpd="sng">
                  <a:noFill/>
                </a:ln>
                <a:solidFill>
                  <a:schemeClr val="tx1"/>
                </a:solidFill>
                <a:latin typeface="+mj-ea"/>
                <a:ea typeface="+mj-ea"/>
                <a:cs typeface="+mj-cs"/>
              </a:rPr>
              <a:t>JMS</a:t>
            </a:r>
            <a:r>
              <a:rPr lang="zh-CN" altLang="zh-CN" sz="2800" cap="all">
                <a:ln w="3175" cmpd="sng">
                  <a:noFill/>
                </a:ln>
                <a:solidFill>
                  <a:schemeClr val="tx1"/>
                </a:solidFill>
                <a:latin typeface="+mj-ea"/>
                <a:ea typeface="+mj-ea"/>
                <a:cs typeface="+mj-cs"/>
              </a:rPr>
              <a:t>或者</a:t>
            </a:r>
            <a:r>
              <a:rPr lang="en-US" altLang="zh-CN" sz="2800" cap="all">
                <a:ln w="3175" cmpd="sng">
                  <a:noFill/>
                </a:ln>
                <a:solidFill>
                  <a:schemeClr val="tx1"/>
                </a:solidFill>
                <a:latin typeface="+mj-ea"/>
                <a:ea typeface="+mj-ea"/>
                <a:cs typeface="+mj-cs"/>
              </a:rPr>
              <a:t>NMS</a:t>
            </a:r>
            <a:r>
              <a:rPr lang="zh-CN" altLang="zh-CN" sz="2800" cap="all">
                <a:ln w="3175" cmpd="sng">
                  <a:noFill/>
                </a:ln>
                <a:solidFill>
                  <a:schemeClr val="tx1"/>
                </a:solidFill>
                <a:latin typeface="+mj-ea"/>
                <a:ea typeface="+mj-ea"/>
                <a:cs typeface="+mj-cs"/>
              </a:rPr>
              <a:t>都没有标准的底层</a:t>
            </a:r>
            <a:r>
              <a:rPr lang="zh-CN" altLang="zh-CN" sz="2800" cap="all" smtClean="0">
                <a:ln w="3175" cmpd="sng">
                  <a:noFill/>
                </a:ln>
                <a:solidFill>
                  <a:schemeClr val="tx1"/>
                </a:solidFill>
                <a:latin typeface="+mj-ea"/>
                <a:ea typeface="+mj-ea"/>
                <a:cs typeface="+mj-cs"/>
              </a:rPr>
              <a:t>协</a:t>
            </a:r>
            <a:endParaRPr lang="en-US" altLang="zh-CN" sz="2800" cap="all">
              <a:ln w="3175" cmpd="sng">
                <a:noFill/>
              </a:ln>
              <a:solidFill>
                <a:schemeClr val="tx1"/>
              </a:solidFill>
              <a:latin typeface="+mj-ea"/>
              <a:ea typeface="+mj-ea"/>
              <a:cs typeface="+mj-cs"/>
            </a:endParaRPr>
          </a:p>
          <a:p>
            <a:pPr marL="0" indent="0">
              <a:buNone/>
            </a:pPr>
            <a:r>
              <a:rPr lang="zh-CN" altLang="zh-CN" sz="2800" cap="all" smtClean="0">
                <a:ln w="3175" cmpd="sng">
                  <a:noFill/>
                </a:ln>
                <a:solidFill>
                  <a:schemeClr val="tx1"/>
                </a:solidFill>
                <a:latin typeface="+mj-ea"/>
                <a:ea typeface="+mj-ea"/>
                <a:cs typeface="+mj-cs"/>
              </a:rPr>
              <a:t>议</a:t>
            </a:r>
            <a:r>
              <a:rPr lang="zh-CN" altLang="zh-CN" sz="2800" cap="all">
                <a:ln w="3175" cmpd="sng">
                  <a:noFill/>
                </a:ln>
                <a:solidFill>
                  <a:schemeClr val="tx1"/>
                </a:solidFill>
                <a:latin typeface="+mj-ea"/>
                <a:ea typeface="+mj-ea"/>
                <a:cs typeface="+mj-cs"/>
              </a:rPr>
              <a:t>。</a:t>
            </a:r>
            <a:r>
              <a:rPr lang="zh-CN" altLang="zh-CN" sz="2800" cap="all" smtClean="0">
                <a:ln w="3175" cmpd="sng">
                  <a:noFill/>
                </a:ln>
                <a:solidFill>
                  <a:schemeClr val="tx1"/>
                </a:solidFill>
                <a:latin typeface="+mj-ea"/>
                <a:ea typeface="+mj-ea"/>
                <a:cs typeface="+mj-cs"/>
              </a:rPr>
              <a:t>它们可以</a:t>
            </a:r>
            <a:r>
              <a:rPr lang="zh-CN" altLang="zh-CN" sz="2800" cap="all">
                <a:ln w="3175" cmpd="sng">
                  <a:noFill/>
                </a:ln>
                <a:solidFill>
                  <a:schemeClr val="tx1"/>
                </a:solidFill>
                <a:latin typeface="+mj-ea"/>
                <a:ea typeface="+mj-ea"/>
                <a:cs typeface="+mj-cs"/>
              </a:rPr>
              <a:t>在任何底层协议</a:t>
            </a:r>
            <a:r>
              <a:rPr lang="zh-CN" altLang="zh-CN" sz="2800" cap="all" smtClean="0">
                <a:ln w="3175" cmpd="sng">
                  <a:noFill/>
                </a:ln>
                <a:solidFill>
                  <a:schemeClr val="tx1"/>
                </a:solidFill>
                <a:latin typeface="+mj-ea"/>
                <a:ea typeface="+mj-ea"/>
                <a:cs typeface="+mj-cs"/>
              </a:rPr>
              <a:t>上</a:t>
            </a:r>
            <a:endParaRPr lang="en-US" altLang="zh-CN" sz="2800" cap="all" smtClean="0">
              <a:ln w="3175" cmpd="sng">
                <a:noFill/>
              </a:ln>
              <a:solidFill>
                <a:schemeClr val="tx1"/>
              </a:solidFill>
              <a:latin typeface="+mj-ea"/>
              <a:ea typeface="+mj-ea"/>
              <a:cs typeface="+mj-cs"/>
            </a:endParaRPr>
          </a:p>
          <a:p>
            <a:pPr marL="0" indent="0">
              <a:buNone/>
            </a:pPr>
            <a:r>
              <a:rPr lang="zh-CN" altLang="zh-CN" sz="2800" cap="all" smtClean="0">
                <a:ln w="3175" cmpd="sng">
                  <a:noFill/>
                </a:ln>
                <a:solidFill>
                  <a:schemeClr val="tx1"/>
                </a:solidFill>
                <a:latin typeface="+mj-ea"/>
                <a:ea typeface="+mj-ea"/>
                <a:cs typeface="+mj-cs"/>
              </a:rPr>
              <a:t>运行</a:t>
            </a:r>
            <a:r>
              <a:rPr lang="zh-CN" altLang="zh-CN" sz="2800" cap="all">
                <a:ln w="3175" cmpd="sng">
                  <a:noFill/>
                </a:ln>
                <a:solidFill>
                  <a:schemeClr val="tx1"/>
                </a:solidFill>
                <a:latin typeface="+mj-ea"/>
                <a:ea typeface="+mj-ea"/>
                <a:cs typeface="+mj-cs"/>
              </a:rPr>
              <a:t>，但是</a:t>
            </a:r>
            <a:r>
              <a:rPr lang="en-US" altLang="zh-CN" sz="2800" cap="all">
                <a:ln w="3175" cmpd="sng">
                  <a:noFill/>
                </a:ln>
                <a:solidFill>
                  <a:schemeClr val="tx1"/>
                </a:solidFill>
                <a:latin typeface="+mj-ea"/>
                <a:ea typeface="+mj-ea"/>
                <a:cs typeface="+mj-cs"/>
              </a:rPr>
              <a:t>API</a:t>
            </a:r>
            <a:r>
              <a:rPr lang="zh-CN" altLang="zh-CN" sz="2800" cap="all">
                <a:ln w="3175" cmpd="sng">
                  <a:noFill/>
                </a:ln>
                <a:solidFill>
                  <a:schemeClr val="tx1"/>
                </a:solidFill>
                <a:latin typeface="+mj-ea"/>
                <a:ea typeface="+mj-ea"/>
                <a:cs typeface="+mj-cs"/>
              </a:rPr>
              <a:t>是</a:t>
            </a:r>
            <a:r>
              <a:rPr lang="zh-CN" altLang="zh-CN" sz="2800" cap="all" smtClean="0">
                <a:ln w="3175" cmpd="sng">
                  <a:noFill/>
                </a:ln>
                <a:solidFill>
                  <a:schemeClr val="tx1"/>
                </a:solidFill>
                <a:latin typeface="+mj-ea"/>
                <a:ea typeface="+mj-ea"/>
                <a:cs typeface="+mj-cs"/>
              </a:rPr>
              <a:t>与编程语言绑定</a:t>
            </a:r>
            <a:endParaRPr lang="en-US" altLang="zh-CN" sz="2800" cap="all" smtClean="0">
              <a:ln w="3175" cmpd="sng">
                <a:noFill/>
              </a:ln>
              <a:solidFill>
                <a:schemeClr val="tx1"/>
              </a:solidFill>
              <a:latin typeface="+mj-ea"/>
              <a:ea typeface="+mj-ea"/>
              <a:cs typeface="+mj-cs"/>
            </a:endParaRPr>
          </a:p>
          <a:p>
            <a:pPr marL="0" indent="0">
              <a:buNone/>
            </a:pPr>
            <a:r>
              <a:rPr lang="zh-CN" altLang="zh-CN" sz="2800" cap="all" smtClean="0">
                <a:ln w="3175" cmpd="sng">
                  <a:noFill/>
                </a:ln>
                <a:solidFill>
                  <a:schemeClr val="tx1"/>
                </a:solidFill>
                <a:latin typeface="+mj-ea"/>
                <a:ea typeface="+mj-ea"/>
                <a:cs typeface="+mj-cs"/>
              </a:rPr>
              <a:t>的。</a:t>
            </a:r>
            <a:r>
              <a:rPr lang="en-US" altLang="zh-CN" sz="2800" cap="all" smtClean="0">
                <a:ln w="3175" cmpd="sng">
                  <a:noFill/>
                </a:ln>
                <a:solidFill>
                  <a:schemeClr val="tx1"/>
                </a:solidFill>
                <a:latin typeface="+mj-ea"/>
                <a:ea typeface="+mj-ea"/>
                <a:cs typeface="+mj-cs"/>
              </a:rPr>
              <a:t>AMQP</a:t>
            </a:r>
            <a:r>
              <a:rPr lang="zh-CN" altLang="zh-CN" sz="2800" cap="all">
                <a:ln w="3175" cmpd="sng">
                  <a:noFill/>
                </a:ln>
                <a:solidFill>
                  <a:schemeClr val="tx1"/>
                </a:solidFill>
                <a:latin typeface="+mj-ea"/>
                <a:ea typeface="+mj-ea"/>
                <a:cs typeface="+mj-cs"/>
              </a:rPr>
              <a:t>解决了这个问题</a:t>
            </a:r>
            <a:r>
              <a:rPr lang="zh-CN" altLang="zh-CN" sz="2800" cap="all" smtClean="0">
                <a:ln w="3175" cmpd="sng">
                  <a:noFill/>
                </a:ln>
                <a:solidFill>
                  <a:schemeClr val="tx1"/>
                </a:solidFill>
                <a:latin typeface="+mj-ea"/>
                <a:ea typeface="+mj-ea"/>
                <a:cs typeface="+mj-cs"/>
              </a:rPr>
              <a:t>，它使</a:t>
            </a:r>
            <a:endParaRPr lang="en-US" altLang="zh-CN" sz="2800" cap="all" smtClean="0">
              <a:ln w="3175" cmpd="sng">
                <a:noFill/>
              </a:ln>
              <a:solidFill>
                <a:schemeClr val="tx1"/>
              </a:solidFill>
              <a:latin typeface="+mj-ea"/>
              <a:ea typeface="+mj-ea"/>
              <a:cs typeface="+mj-cs"/>
            </a:endParaRPr>
          </a:p>
          <a:p>
            <a:pPr marL="0" indent="0">
              <a:buNone/>
            </a:pPr>
            <a:r>
              <a:rPr lang="zh-CN" altLang="zh-CN" sz="2800" cap="all" smtClean="0">
                <a:ln w="3175" cmpd="sng">
                  <a:noFill/>
                </a:ln>
                <a:solidFill>
                  <a:schemeClr val="tx1"/>
                </a:solidFill>
                <a:latin typeface="+mj-ea"/>
                <a:ea typeface="+mj-ea"/>
                <a:cs typeface="+mj-cs"/>
              </a:rPr>
              <a:t>用</a:t>
            </a:r>
            <a:r>
              <a:rPr lang="zh-CN" altLang="zh-CN" sz="2800" cap="all">
                <a:ln w="3175" cmpd="sng">
                  <a:noFill/>
                </a:ln>
                <a:solidFill>
                  <a:schemeClr val="tx1"/>
                </a:solidFill>
                <a:latin typeface="+mj-ea"/>
                <a:ea typeface="+mj-ea"/>
                <a:cs typeface="+mj-cs"/>
              </a:rPr>
              <a:t>了</a:t>
            </a:r>
            <a:r>
              <a:rPr lang="zh-CN" altLang="zh-CN" sz="2800" cap="all" smtClean="0">
                <a:ln w="3175" cmpd="sng">
                  <a:noFill/>
                </a:ln>
                <a:solidFill>
                  <a:schemeClr val="tx1"/>
                </a:solidFill>
                <a:latin typeface="+mj-ea"/>
                <a:ea typeface="+mj-ea"/>
                <a:cs typeface="+mj-cs"/>
              </a:rPr>
              <a:t>一套</a:t>
            </a:r>
            <a:r>
              <a:rPr lang="zh-CN" altLang="zh-CN" sz="2800" cap="all">
                <a:ln w="3175" cmpd="sng">
                  <a:noFill/>
                </a:ln>
                <a:solidFill>
                  <a:schemeClr val="tx1"/>
                </a:solidFill>
                <a:latin typeface="+mj-ea"/>
                <a:ea typeface="+mj-ea"/>
                <a:cs typeface="+mj-cs"/>
              </a:rPr>
              <a:t>标准的底层协议，</a:t>
            </a:r>
            <a:r>
              <a:rPr lang="zh-CN" altLang="zh-CN" sz="2800" cap="all" smtClean="0">
                <a:ln w="3175" cmpd="sng">
                  <a:noFill/>
                </a:ln>
                <a:solidFill>
                  <a:schemeClr val="tx1"/>
                </a:solidFill>
                <a:latin typeface="+mj-ea"/>
                <a:ea typeface="+mj-ea"/>
                <a:cs typeface="+mj-cs"/>
              </a:rPr>
              <a:t>加入</a:t>
            </a:r>
            <a:endParaRPr lang="en-US" altLang="zh-CN" sz="2800" cap="all" smtClean="0">
              <a:ln w="3175" cmpd="sng">
                <a:noFill/>
              </a:ln>
              <a:solidFill>
                <a:schemeClr val="tx1"/>
              </a:solidFill>
              <a:latin typeface="+mj-ea"/>
              <a:ea typeface="+mj-ea"/>
              <a:cs typeface="+mj-cs"/>
            </a:endParaRPr>
          </a:p>
          <a:p>
            <a:pPr marL="0" indent="0">
              <a:buNone/>
            </a:pPr>
            <a:r>
              <a:rPr lang="zh-CN" altLang="zh-CN" sz="2800" cap="all" smtClean="0">
                <a:ln w="3175" cmpd="sng">
                  <a:noFill/>
                </a:ln>
                <a:solidFill>
                  <a:schemeClr val="tx1"/>
                </a:solidFill>
                <a:latin typeface="+mj-ea"/>
                <a:ea typeface="+mj-ea"/>
                <a:cs typeface="+mj-cs"/>
              </a:rPr>
              <a:t>了许多其他</a:t>
            </a:r>
            <a:r>
              <a:rPr lang="zh-CN" altLang="zh-CN" sz="2800" cap="all">
                <a:ln w="3175" cmpd="sng">
                  <a:noFill/>
                </a:ln>
                <a:solidFill>
                  <a:schemeClr val="tx1"/>
                </a:solidFill>
                <a:latin typeface="+mj-ea"/>
                <a:ea typeface="+mj-ea"/>
                <a:cs typeface="+mj-cs"/>
              </a:rPr>
              <a:t>特征来支持互用性</a:t>
            </a:r>
            <a:r>
              <a:rPr lang="zh-CN" altLang="zh-CN" sz="2800" cap="all" smtClean="0">
                <a:ln w="3175" cmpd="sng">
                  <a:noFill/>
                </a:ln>
                <a:solidFill>
                  <a:schemeClr val="tx1"/>
                </a:solidFill>
                <a:latin typeface="+mj-ea"/>
                <a:ea typeface="+mj-ea"/>
                <a:cs typeface="+mj-cs"/>
              </a:rPr>
              <a:t>，</a:t>
            </a:r>
            <a:endParaRPr lang="en-US" altLang="zh-CN" sz="2800" cap="all" smtClean="0">
              <a:ln w="3175" cmpd="sng">
                <a:noFill/>
              </a:ln>
              <a:solidFill>
                <a:schemeClr val="tx1"/>
              </a:solidFill>
              <a:latin typeface="+mj-ea"/>
              <a:ea typeface="+mj-ea"/>
              <a:cs typeface="+mj-cs"/>
            </a:endParaRPr>
          </a:p>
          <a:p>
            <a:pPr marL="0" indent="0">
              <a:buNone/>
            </a:pPr>
            <a:r>
              <a:rPr lang="zh-CN" altLang="zh-CN" sz="2800" cap="all" smtClean="0">
                <a:ln w="3175" cmpd="sng">
                  <a:noFill/>
                </a:ln>
                <a:solidFill>
                  <a:schemeClr val="tx1"/>
                </a:solidFill>
                <a:latin typeface="+mj-ea"/>
                <a:ea typeface="+mj-ea"/>
                <a:cs typeface="+mj-cs"/>
              </a:rPr>
              <a:t>为现代应用</a:t>
            </a:r>
            <a:r>
              <a:rPr lang="zh-CN" altLang="zh-CN" sz="2800" cap="all">
                <a:ln w="3175" cmpd="sng">
                  <a:noFill/>
                </a:ln>
                <a:solidFill>
                  <a:schemeClr val="tx1"/>
                </a:solidFill>
                <a:latin typeface="+mj-ea"/>
                <a:ea typeface="+mj-ea"/>
                <a:cs typeface="+mj-cs"/>
              </a:rPr>
              <a:t>丰富</a:t>
            </a:r>
            <a:r>
              <a:rPr lang="zh-CN" altLang="zh-CN" sz="2800" cap="all" smtClean="0">
                <a:ln w="3175" cmpd="sng">
                  <a:noFill/>
                </a:ln>
                <a:solidFill>
                  <a:schemeClr val="tx1"/>
                </a:solidFill>
                <a:latin typeface="+mj-ea"/>
                <a:ea typeface="+mj-ea"/>
                <a:cs typeface="+mj-cs"/>
              </a:rPr>
              <a:t>了消息</a:t>
            </a:r>
            <a:r>
              <a:rPr lang="zh-CN" altLang="zh-CN" sz="2800" cap="all">
                <a:ln w="3175" cmpd="sng">
                  <a:noFill/>
                </a:ln>
                <a:solidFill>
                  <a:schemeClr val="tx1"/>
                </a:solidFill>
                <a:latin typeface="+mj-ea"/>
                <a:ea typeface="+mj-ea"/>
                <a:cs typeface="+mj-cs"/>
              </a:rPr>
              <a:t>传递需求。</a:t>
            </a:r>
            <a:endParaRPr lang="en-US" sz="2800" cap="all">
              <a:ln w="3175" cmpd="sng">
                <a:noFill/>
              </a:ln>
              <a:solidFill>
                <a:schemeClr val="tx1"/>
              </a:solidFill>
              <a:latin typeface="+mj-ea"/>
              <a:ea typeface="+mj-ea"/>
              <a:cs typeface="+mj-cs"/>
            </a:endParaRPr>
          </a:p>
        </p:txBody>
      </p:sp>
      <p:sp>
        <p:nvSpPr>
          <p:cNvPr id="6" name="标题 1"/>
          <p:cNvSpPr txBox="1">
            <a:spLocks/>
          </p:cNvSpPr>
          <p:nvPr/>
        </p:nvSpPr>
        <p:spPr>
          <a:xfrm>
            <a:off x="301724" y="1345823"/>
            <a:ext cx="10874276" cy="4996919"/>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zh-CN" altLang="en-US"/>
          </a:p>
        </p:txBody>
      </p:sp>
      <p:pic>
        <p:nvPicPr>
          <p:cNvPr id="7" name="图片 6" descr="图片描述"/>
          <p:cNvPicPr/>
          <p:nvPr/>
        </p:nvPicPr>
        <p:blipFill>
          <a:blip r:embed="rId2">
            <a:extLst>
              <a:ext uri="{28A0092B-C50C-407E-A947-70E740481C1C}">
                <a14:useLocalDpi xmlns:a14="http://schemas.microsoft.com/office/drawing/2010/main" val="0"/>
              </a:ext>
            </a:extLst>
          </a:blip>
          <a:srcRect/>
          <a:stretch>
            <a:fillRect/>
          </a:stretch>
        </p:blipFill>
        <p:spPr bwMode="auto">
          <a:xfrm>
            <a:off x="5389418" y="1345822"/>
            <a:ext cx="6802582" cy="4513713"/>
          </a:xfrm>
          <a:prstGeom prst="rect">
            <a:avLst/>
          </a:prstGeom>
          <a:noFill/>
          <a:ln>
            <a:noFill/>
          </a:ln>
        </p:spPr>
      </p:pic>
    </p:spTree>
    <p:extLst>
      <p:ext uri="{BB962C8B-B14F-4D97-AF65-F5344CB8AC3E}">
        <p14:creationId xmlns:p14="http://schemas.microsoft.com/office/powerpoint/2010/main" val="29375758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467" y="170166"/>
            <a:ext cx="6309533" cy="1005492"/>
          </a:xfrm>
        </p:spPr>
        <p:txBody>
          <a:bodyPr/>
          <a:lstStyle/>
          <a:p>
            <a:r>
              <a:rPr lang="en-US" altLang="zh-CN" smtClean="0"/>
              <a:t>AMQP</a:t>
            </a:r>
            <a:r>
              <a:rPr lang="zh-CN" altLang="en-US" smtClean="0"/>
              <a:t>特性</a:t>
            </a:r>
            <a:endParaRPr lang="zh-CN" altLang="en-US"/>
          </a:p>
        </p:txBody>
      </p:sp>
      <p:sp>
        <p:nvSpPr>
          <p:cNvPr id="6" name="标题 1"/>
          <p:cNvSpPr txBox="1">
            <a:spLocks/>
          </p:cNvSpPr>
          <p:nvPr/>
        </p:nvSpPr>
        <p:spPr>
          <a:xfrm>
            <a:off x="301724" y="1345823"/>
            <a:ext cx="10874276" cy="4996919"/>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zh-CN" altLang="en-US"/>
          </a:p>
        </p:txBody>
      </p:sp>
      <p:sp>
        <p:nvSpPr>
          <p:cNvPr id="4" name="文本框 3"/>
          <p:cNvSpPr txBox="1"/>
          <p:nvPr/>
        </p:nvSpPr>
        <p:spPr>
          <a:xfrm>
            <a:off x="0" y="1175658"/>
            <a:ext cx="12192000" cy="5601533"/>
          </a:xfrm>
          <a:prstGeom prst="rect">
            <a:avLst/>
          </a:prstGeom>
          <a:noFill/>
        </p:spPr>
        <p:txBody>
          <a:bodyPr wrap="square" rtlCol="0">
            <a:spAutoFit/>
          </a:bodyPr>
          <a:lstStyle/>
          <a:p>
            <a:r>
              <a:rPr lang="en-US" altLang="zh-CN" smtClean="0"/>
              <a:t>        </a:t>
            </a:r>
            <a:r>
              <a:rPr lang="zh-CN" altLang="en-US" sz="2000" smtClean="0"/>
              <a:t>独立</a:t>
            </a:r>
            <a:r>
              <a:rPr lang="zh-CN" altLang="en-US" sz="2000"/>
              <a:t>于平台的底层消息传递协议</a:t>
            </a:r>
          </a:p>
          <a:p>
            <a:r>
              <a:rPr lang="zh-CN" altLang="en-US" sz="2000"/>
              <a:t>　　消费者驱动消息传递</a:t>
            </a:r>
          </a:p>
          <a:p>
            <a:r>
              <a:rPr lang="zh-CN" altLang="en-US" sz="2000"/>
              <a:t>　　跨语言和平台的互用性</a:t>
            </a:r>
          </a:p>
          <a:p>
            <a:r>
              <a:rPr lang="zh-CN" altLang="en-US" sz="2000"/>
              <a:t>　　它是底层协议的</a:t>
            </a:r>
          </a:p>
          <a:p>
            <a:r>
              <a:rPr lang="zh-CN" altLang="en-US" sz="2000"/>
              <a:t>　　有</a:t>
            </a:r>
            <a:r>
              <a:rPr lang="en-US" altLang="zh-CN" sz="2000"/>
              <a:t>5</a:t>
            </a:r>
            <a:r>
              <a:rPr lang="zh-CN" altLang="en-US" sz="2000"/>
              <a:t>种交换类型</a:t>
            </a:r>
            <a:r>
              <a:rPr lang="en-US" altLang="zh-CN" sz="2000"/>
              <a:t>direct</a:t>
            </a:r>
            <a:r>
              <a:rPr lang="zh-CN" altLang="en-US" sz="2000"/>
              <a:t>，</a:t>
            </a:r>
            <a:r>
              <a:rPr lang="en-US" altLang="zh-CN" sz="2000"/>
              <a:t>fanout</a:t>
            </a:r>
            <a:r>
              <a:rPr lang="zh-CN" altLang="en-US" sz="2000"/>
              <a:t>，</a:t>
            </a:r>
            <a:r>
              <a:rPr lang="en-US" altLang="zh-CN" sz="2000"/>
              <a:t>topic</a:t>
            </a:r>
            <a:r>
              <a:rPr lang="zh-CN" altLang="en-US" sz="2000"/>
              <a:t>，</a:t>
            </a:r>
            <a:r>
              <a:rPr lang="en-US" altLang="zh-CN" sz="2000"/>
              <a:t>headers</a:t>
            </a:r>
            <a:r>
              <a:rPr lang="zh-CN" altLang="en-US" sz="2000"/>
              <a:t>，</a:t>
            </a:r>
            <a:r>
              <a:rPr lang="en-US" altLang="zh-CN" sz="2000"/>
              <a:t>system</a:t>
            </a:r>
          </a:p>
          <a:p>
            <a:r>
              <a:rPr lang="zh-CN" altLang="en-US" sz="2000"/>
              <a:t>　　面向缓存的</a:t>
            </a:r>
          </a:p>
          <a:p>
            <a:r>
              <a:rPr lang="zh-CN" altLang="en-US" sz="2000"/>
              <a:t>　　可实现高性能</a:t>
            </a:r>
          </a:p>
          <a:p>
            <a:r>
              <a:rPr lang="zh-CN" altLang="en-US" sz="2000"/>
              <a:t>　　支持长周期消息传递</a:t>
            </a:r>
          </a:p>
          <a:p>
            <a:r>
              <a:rPr lang="zh-CN" altLang="en-US" sz="2000"/>
              <a:t>　　支持经典的消息队列，循环，存储和转发</a:t>
            </a:r>
          </a:p>
          <a:p>
            <a:r>
              <a:rPr lang="zh-CN" altLang="en-US" sz="2000"/>
              <a:t>　　支持事务（跨消息队列）</a:t>
            </a:r>
          </a:p>
          <a:p>
            <a:r>
              <a:rPr lang="zh-CN" altLang="en-US" sz="2000"/>
              <a:t>　　支持分布式事务（</a:t>
            </a:r>
            <a:r>
              <a:rPr lang="en-US" altLang="zh-CN" sz="2000"/>
              <a:t>XA</a:t>
            </a:r>
            <a:r>
              <a:rPr lang="zh-CN" altLang="en-US" sz="2000"/>
              <a:t>，</a:t>
            </a:r>
            <a:r>
              <a:rPr lang="en-US" altLang="zh-CN" sz="2000"/>
              <a:t>X/OPEN</a:t>
            </a:r>
            <a:r>
              <a:rPr lang="zh-CN" altLang="en-US" sz="2000"/>
              <a:t>，</a:t>
            </a:r>
            <a:r>
              <a:rPr lang="en-US" altLang="zh-CN" sz="2000"/>
              <a:t>MS DTC</a:t>
            </a:r>
            <a:r>
              <a:rPr lang="zh-CN" altLang="en-US" sz="2000"/>
              <a:t>）</a:t>
            </a:r>
          </a:p>
          <a:p>
            <a:r>
              <a:rPr lang="zh-CN" altLang="en-US" sz="2000"/>
              <a:t>　　使用</a:t>
            </a:r>
            <a:r>
              <a:rPr lang="en-US" altLang="zh-CN" sz="2000"/>
              <a:t>SASL</a:t>
            </a:r>
            <a:r>
              <a:rPr lang="zh-CN" altLang="en-US" sz="2000"/>
              <a:t>和</a:t>
            </a:r>
            <a:r>
              <a:rPr lang="en-US" altLang="zh-CN" sz="2000"/>
              <a:t>TLS</a:t>
            </a:r>
            <a:r>
              <a:rPr lang="zh-CN" altLang="en-US" sz="2000"/>
              <a:t>确保安全性</a:t>
            </a:r>
          </a:p>
          <a:p>
            <a:r>
              <a:rPr lang="zh-CN" altLang="en-US" sz="2000"/>
              <a:t>　　支持代理安全服务器</a:t>
            </a:r>
          </a:p>
          <a:p>
            <a:r>
              <a:rPr lang="zh-CN" altLang="en-US" sz="2000"/>
              <a:t>　　元数据可以控制消息流</a:t>
            </a:r>
          </a:p>
          <a:p>
            <a:r>
              <a:rPr lang="zh-CN" altLang="en-US" sz="2000"/>
              <a:t>　　不支持</a:t>
            </a:r>
            <a:r>
              <a:rPr lang="en-US" altLang="zh-CN" sz="2000"/>
              <a:t>LVQ</a:t>
            </a:r>
          </a:p>
          <a:p>
            <a:r>
              <a:rPr lang="zh-CN" altLang="en-US" sz="2000"/>
              <a:t>　　客户端和服务端对等</a:t>
            </a:r>
          </a:p>
          <a:p>
            <a:r>
              <a:rPr lang="zh-CN" altLang="en-US" sz="2000"/>
              <a:t>　　可扩展</a:t>
            </a:r>
          </a:p>
          <a:p>
            <a:endParaRPr lang="zh-CN" altLang="en-US"/>
          </a:p>
        </p:txBody>
      </p:sp>
    </p:spTree>
    <p:extLst>
      <p:ext uri="{BB962C8B-B14F-4D97-AF65-F5344CB8AC3E}">
        <p14:creationId xmlns:p14="http://schemas.microsoft.com/office/powerpoint/2010/main" val="30844029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467" y="170166"/>
            <a:ext cx="6309533" cy="1005492"/>
          </a:xfrm>
        </p:spPr>
        <p:txBody>
          <a:bodyPr/>
          <a:lstStyle/>
          <a:p>
            <a:r>
              <a:rPr lang="en-US" altLang="zh-CN" b="1" smtClean="0"/>
              <a:t>RabbitMQ</a:t>
            </a:r>
            <a:r>
              <a:rPr lang="zh-CN" altLang="en-US" b="1"/>
              <a:t>简介</a:t>
            </a:r>
            <a:endParaRPr lang="zh-CN" altLang="en-US"/>
          </a:p>
        </p:txBody>
      </p:sp>
      <p:sp>
        <p:nvSpPr>
          <p:cNvPr id="6" name="标题 1"/>
          <p:cNvSpPr txBox="1">
            <a:spLocks/>
          </p:cNvSpPr>
          <p:nvPr/>
        </p:nvSpPr>
        <p:spPr>
          <a:xfrm>
            <a:off x="301724" y="1345823"/>
            <a:ext cx="10874276" cy="4996919"/>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zh-CN" altLang="en-US"/>
          </a:p>
        </p:txBody>
      </p:sp>
      <p:sp>
        <p:nvSpPr>
          <p:cNvPr id="4" name="文本框 3"/>
          <p:cNvSpPr txBox="1"/>
          <p:nvPr/>
        </p:nvSpPr>
        <p:spPr>
          <a:xfrm>
            <a:off x="0" y="1175658"/>
            <a:ext cx="12192000" cy="4431983"/>
          </a:xfrm>
          <a:prstGeom prst="rect">
            <a:avLst/>
          </a:prstGeom>
          <a:noFill/>
        </p:spPr>
        <p:txBody>
          <a:bodyPr wrap="square" rtlCol="0">
            <a:spAutoFit/>
          </a:bodyPr>
          <a:lstStyle/>
          <a:p>
            <a:r>
              <a:rPr lang="en-US" altLang="zh-CN" sz="2400" smtClean="0"/>
              <a:t>         </a:t>
            </a:r>
            <a:r>
              <a:rPr lang="en-US" altLang="zh-CN" sz="2000"/>
              <a:t>RabbitMQ</a:t>
            </a:r>
            <a:r>
              <a:rPr lang="zh-CN" altLang="en-US" sz="2000"/>
              <a:t>是一个开源的消息代理和队列服务器，用来在完全不同的应用之间共享数据，可以将作业排队以便让分布式服务器进行处理。</a:t>
            </a:r>
            <a:endParaRPr lang="en-US" altLang="zh-CN" sz="2000"/>
          </a:p>
          <a:p>
            <a:endParaRPr lang="en-US" altLang="zh-CN" sz="2000"/>
          </a:p>
          <a:p>
            <a:r>
              <a:rPr lang="zh-CN" altLang="en-US" sz="2000"/>
              <a:t>        你是否需要即时为你的社交网站处理图片上传，同时轻而易举地增加或者删除服务器？你可以使用</a:t>
            </a:r>
            <a:r>
              <a:rPr lang="en-US" altLang="zh-CN" sz="2000"/>
              <a:t>Rabbit</a:t>
            </a:r>
            <a:r>
              <a:rPr lang="zh-CN" altLang="en-US" sz="2000"/>
              <a:t>队列来存放作业，并让服务器负责为你做负载均衡和作业分派。通过使用</a:t>
            </a:r>
            <a:r>
              <a:rPr lang="en-US" altLang="zh-CN" sz="2000"/>
              <a:t>RabbitMQ</a:t>
            </a:r>
            <a:r>
              <a:rPr lang="zh-CN" altLang="en-US" sz="2000"/>
              <a:t>可以又快又简单地解决这类问题。</a:t>
            </a:r>
            <a:endParaRPr lang="en-US" altLang="zh-CN" sz="2000"/>
          </a:p>
          <a:p>
            <a:endParaRPr lang="en-US" altLang="zh-CN" sz="2000"/>
          </a:p>
          <a:p>
            <a:r>
              <a:rPr lang="en-US" altLang="zh-CN" sz="2000"/>
              <a:t>       </a:t>
            </a:r>
            <a:r>
              <a:rPr lang="zh-CN" altLang="en-US" sz="2000"/>
              <a:t>消息通信是分布式计算的解决方案，</a:t>
            </a:r>
            <a:r>
              <a:rPr lang="en-US" altLang="zh-CN" sz="2000"/>
              <a:t>Erlang</a:t>
            </a:r>
            <a:r>
              <a:rPr lang="zh-CN" altLang="en-US" sz="2000"/>
              <a:t>语言在分布式编程和健壮的故障恢复方面表现出色，随着</a:t>
            </a:r>
            <a:r>
              <a:rPr lang="en-US" altLang="zh-CN" sz="2000"/>
              <a:t>AMQ</a:t>
            </a:r>
            <a:r>
              <a:rPr lang="zh-CN" altLang="en-US" sz="2000"/>
              <a:t>特性规范的第一份公开草案公之于世，</a:t>
            </a:r>
            <a:r>
              <a:rPr lang="en-US" altLang="zh-CN" sz="2000"/>
              <a:t>Erlang</a:t>
            </a:r>
            <a:r>
              <a:rPr lang="zh-CN" altLang="en-US" sz="2000"/>
              <a:t>的快速开发特性使其跟上了</a:t>
            </a:r>
            <a:r>
              <a:rPr lang="en-US" altLang="zh-CN" sz="2000"/>
              <a:t>AMQP</a:t>
            </a:r>
            <a:r>
              <a:rPr lang="zh-CN" altLang="en-US" sz="2000"/>
              <a:t>标准前进的节奏，核心开发人员</a:t>
            </a:r>
            <a:r>
              <a:rPr lang="en-US" altLang="zh-CN" sz="2000"/>
              <a:t>Tony Garnock-Jones</a:t>
            </a:r>
            <a:r>
              <a:rPr lang="zh-CN" altLang="en-US" sz="2000"/>
              <a:t>仅用了两个半月的时间就将</a:t>
            </a:r>
            <a:r>
              <a:rPr lang="en-US" altLang="zh-CN" sz="2000"/>
              <a:t>RabbitMQ1.0</a:t>
            </a:r>
            <a:r>
              <a:rPr lang="zh-CN" altLang="en-US" sz="2000"/>
              <a:t>版本开发完成了。</a:t>
            </a:r>
            <a:endParaRPr lang="en-US" altLang="zh-CN" sz="2000"/>
          </a:p>
          <a:p>
            <a:endParaRPr lang="en-US" altLang="zh-CN" sz="2000"/>
          </a:p>
          <a:p>
            <a:r>
              <a:rPr lang="en-US" altLang="zh-CN" sz="2000"/>
              <a:t>       RabbitMQ</a:t>
            </a:r>
            <a:r>
              <a:rPr lang="zh-CN" altLang="en-US" sz="2000"/>
              <a:t>的资源配置能力使其成为构建分布式应用的最完美的通信总线，特别有助于充分利用基于云的资源和快速开发。</a:t>
            </a:r>
            <a:endParaRPr lang="en-US" altLang="zh-CN" sz="2000"/>
          </a:p>
          <a:p>
            <a:endParaRPr lang="zh-CN" altLang="en-US"/>
          </a:p>
        </p:txBody>
      </p:sp>
    </p:spTree>
    <p:extLst>
      <p:ext uri="{BB962C8B-B14F-4D97-AF65-F5344CB8AC3E}">
        <p14:creationId xmlns:p14="http://schemas.microsoft.com/office/powerpoint/2010/main" val="3440280706"/>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1706</TotalTime>
  <Words>3050</Words>
  <Application>Microsoft Office PowerPoint</Application>
  <PresentationFormat>宽屏</PresentationFormat>
  <Paragraphs>174</Paragraphs>
  <Slides>21</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21</vt:i4>
      </vt:variant>
    </vt:vector>
  </HeadingPairs>
  <TitlesOfParts>
    <vt:vector size="27" baseType="lpstr">
      <vt:lpstr>幼圆</vt:lpstr>
      <vt:lpstr>Arial</vt:lpstr>
      <vt:lpstr>Century Gothic</vt:lpstr>
      <vt:lpstr>Wingdings</vt:lpstr>
      <vt:lpstr>Wingdings 3</vt:lpstr>
      <vt:lpstr>Slice</vt:lpstr>
      <vt:lpstr>rabbitmq应用入门分享</vt:lpstr>
      <vt:lpstr>Mom(面向消息的中间件)</vt:lpstr>
      <vt:lpstr>Mom(面向消息的中间件)</vt:lpstr>
      <vt:lpstr>Mom(面向消息的中间件)</vt:lpstr>
      <vt:lpstr>异步消息传递技术的比较：JMS、AMQP和MQTT</vt:lpstr>
      <vt:lpstr>异步消息传递技术的比较：JMS、AMQP和MQTT</vt:lpstr>
      <vt:lpstr>AMQP特性</vt:lpstr>
      <vt:lpstr>AMQP特性</vt:lpstr>
      <vt:lpstr>RabbitMQ简介</vt:lpstr>
      <vt:lpstr>消费者和生产者</vt:lpstr>
      <vt:lpstr>消费者和生产者</vt:lpstr>
      <vt:lpstr>信道(CHANNEL)</vt:lpstr>
      <vt:lpstr>队列</vt:lpstr>
      <vt:lpstr>队列</vt:lpstr>
      <vt:lpstr>队列</vt:lpstr>
      <vt:lpstr>队列创建</vt:lpstr>
      <vt:lpstr>交换器和绑定</vt:lpstr>
      <vt:lpstr>DIRECT交换器</vt:lpstr>
      <vt:lpstr>FANOUT交换器</vt:lpstr>
      <vt:lpstr>TOPIC交换器</vt:lpstr>
      <vt:lpstr>Thanks！</vt:lpstr>
    </vt:vector>
  </TitlesOfParts>
  <Company>Hewlett 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MYCAT来了</dc:title>
  <dc:creator>Wu, Zhi-Hui (ES-APPS-GD-SH)</dc:creator>
  <cp:lastModifiedBy>admin</cp:lastModifiedBy>
  <cp:revision>256</cp:revision>
  <dcterms:created xsi:type="dcterms:W3CDTF">2015-04-24T07:06:52Z</dcterms:created>
  <dcterms:modified xsi:type="dcterms:W3CDTF">2016-12-27T02:38:16Z</dcterms:modified>
</cp:coreProperties>
</file>