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0" r:id="rId3"/>
    <p:sldId id="283" r:id="rId4"/>
    <p:sldId id="284" r:id="rId5"/>
    <p:sldId id="285" r:id="rId6"/>
    <p:sldId id="286" r:id="rId7"/>
    <p:sldId id="279" r:id="rId8"/>
    <p:sldId id="257" r:id="rId9"/>
    <p:sldId id="258" r:id="rId10"/>
    <p:sldId id="259" r:id="rId11"/>
    <p:sldId id="287" r:id="rId12"/>
    <p:sldId id="288" r:id="rId13"/>
    <p:sldId id="289" r:id="rId14"/>
    <p:sldId id="262" r:id="rId15"/>
    <p:sldId id="290" r:id="rId16"/>
    <p:sldId id="260" r:id="rId17"/>
    <p:sldId id="277" r:id="rId18"/>
    <p:sldId id="293" r:id="rId19"/>
    <p:sldId id="291" r:id="rId20"/>
    <p:sldId id="278" r:id="rId21"/>
    <p:sldId id="292" r:id="rId22"/>
    <p:sldId id="294" r:id="rId23"/>
    <p:sldId id="29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98" autoAdjust="0"/>
    <p:restoredTop sz="94660"/>
  </p:normalViewPr>
  <p:slideViewPr>
    <p:cSldViewPr snapToGrid="0">
      <p:cViewPr varScale="1">
        <p:scale>
          <a:sx n="66" d="100"/>
          <a:sy n="66" d="100"/>
        </p:scale>
        <p:origin x="-822"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AD4A2A1-2602-4559-8208-A8E85F411188}" type="datetimeFigureOut">
              <a:rPr lang="en-US" smtClean="0"/>
              <a:t>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7C2D31-98F8-43E4-A49D-5DA2DEEC245E}"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02301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5AD4A2A1-2602-4559-8208-A8E85F411188}" type="datetimeFigureOut">
              <a:rPr lang="en-US" smtClean="0"/>
              <a:t>12/1/2016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7C2D31-98F8-43E4-A49D-5DA2DEEC245E}" type="slidenum">
              <a:rPr lang="en-US" smtClean="0"/>
              <a:t>‹#›</a:t>
            </a:fld>
            <a:endParaRPr lang="en-US"/>
          </a:p>
        </p:txBody>
      </p:sp>
    </p:spTree>
    <p:extLst>
      <p:ext uri="{BB962C8B-B14F-4D97-AF65-F5344CB8AC3E}">
        <p14:creationId xmlns:p14="http://schemas.microsoft.com/office/powerpoint/2010/main" val="563501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D4A2A1-2602-4559-8208-A8E85F411188}" type="datetimeFigureOut">
              <a:rPr lang="en-US" smtClean="0"/>
              <a:t>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7C2D31-98F8-43E4-A49D-5DA2DEEC245E}" type="slidenum">
              <a:rPr lang="en-US" smtClean="0"/>
              <a:t>‹#›</a:t>
            </a:fld>
            <a:endParaRPr lang="en-US"/>
          </a:p>
        </p:txBody>
      </p:sp>
    </p:spTree>
    <p:extLst>
      <p:ext uri="{BB962C8B-B14F-4D97-AF65-F5344CB8AC3E}">
        <p14:creationId xmlns:p14="http://schemas.microsoft.com/office/powerpoint/2010/main" val="269134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D4A2A1-2602-4559-8208-A8E85F411188}" type="datetimeFigureOut">
              <a:rPr lang="en-US" smtClean="0"/>
              <a:t>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7C2D31-98F8-43E4-A49D-5DA2DEEC245E}"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0460109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D4A2A1-2602-4559-8208-A8E85F411188}" type="datetimeFigureOut">
              <a:rPr lang="en-US" smtClean="0"/>
              <a:t>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7C2D31-98F8-43E4-A49D-5DA2DEEC245E}" type="slidenum">
              <a:rPr lang="en-US" smtClean="0"/>
              <a:t>‹#›</a:t>
            </a:fld>
            <a:endParaRPr lang="en-US"/>
          </a:p>
        </p:txBody>
      </p:sp>
    </p:spTree>
    <p:extLst>
      <p:ext uri="{BB962C8B-B14F-4D97-AF65-F5344CB8AC3E}">
        <p14:creationId xmlns:p14="http://schemas.microsoft.com/office/powerpoint/2010/main" val="26033996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D4A2A1-2602-4559-8208-A8E85F411188}" type="datetimeFigureOut">
              <a:rPr lang="en-US" smtClean="0"/>
              <a:t>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7C2D31-98F8-43E4-A49D-5DA2DEEC245E}"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5451901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D4A2A1-2602-4559-8208-A8E85F411188}" type="datetimeFigureOut">
              <a:rPr lang="en-US" smtClean="0"/>
              <a:t>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7C2D31-98F8-43E4-A49D-5DA2DEEC245E}" type="slidenum">
              <a:rPr lang="en-US" smtClean="0"/>
              <a:t>‹#›</a:t>
            </a:fld>
            <a:endParaRPr lang="en-US"/>
          </a:p>
        </p:txBody>
      </p:sp>
    </p:spTree>
    <p:extLst>
      <p:ext uri="{BB962C8B-B14F-4D97-AF65-F5344CB8AC3E}">
        <p14:creationId xmlns:p14="http://schemas.microsoft.com/office/powerpoint/2010/main" val="11087745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AD4A2A1-2602-4559-8208-A8E85F411188}" type="datetimeFigureOut">
              <a:rPr lang="en-US" smtClean="0"/>
              <a:t>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7C2D31-98F8-43E4-A49D-5DA2DEEC245E}" type="slidenum">
              <a:rPr lang="en-US" smtClean="0"/>
              <a:t>‹#›</a:t>
            </a:fld>
            <a:endParaRPr lang="en-US"/>
          </a:p>
        </p:txBody>
      </p:sp>
    </p:spTree>
    <p:extLst>
      <p:ext uri="{BB962C8B-B14F-4D97-AF65-F5344CB8AC3E}">
        <p14:creationId xmlns:p14="http://schemas.microsoft.com/office/powerpoint/2010/main" val="22353767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AD4A2A1-2602-4559-8208-A8E85F411188}" type="datetimeFigureOut">
              <a:rPr lang="en-US" smtClean="0"/>
              <a:t>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7C2D31-98F8-43E4-A49D-5DA2DEEC245E}" type="slidenum">
              <a:rPr lang="en-US" smtClean="0"/>
              <a:t>‹#›</a:t>
            </a:fld>
            <a:endParaRPr lang="en-US"/>
          </a:p>
        </p:txBody>
      </p:sp>
    </p:spTree>
    <p:extLst>
      <p:ext uri="{BB962C8B-B14F-4D97-AF65-F5344CB8AC3E}">
        <p14:creationId xmlns:p14="http://schemas.microsoft.com/office/powerpoint/2010/main" val="3703485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AD4A2A1-2602-4559-8208-A8E85F411188}" type="datetimeFigureOut">
              <a:rPr lang="en-US" smtClean="0"/>
              <a:t>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7C2D31-98F8-43E4-A49D-5DA2DEEC245E}" type="slidenum">
              <a:rPr lang="en-US" smtClean="0"/>
              <a:t>‹#›</a:t>
            </a:fld>
            <a:endParaRPr lang="en-US"/>
          </a:p>
        </p:txBody>
      </p:sp>
    </p:spTree>
    <p:extLst>
      <p:ext uri="{BB962C8B-B14F-4D97-AF65-F5344CB8AC3E}">
        <p14:creationId xmlns:p14="http://schemas.microsoft.com/office/powerpoint/2010/main" val="1283857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D4A2A1-2602-4559-8208-A8E85F411188}" type="datetimeFigureOut">
              <a:rPr lang="en-US" smtClean="0"/>
              <a:t>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7C2D31-98F8-43E4-A49D-5DA2DEEC245E}" type="slidenum">
              <a:rPr lang="en-US" smtClean="0"/>
              <a:t>‹#›</a:t>
            </a:fld>
            <a:endParaRPr lang="en-US"/>
          </a:p>
        </p:txBody>
      </p:sp>
    </p:spTree>
    <p:extLst>
      <p:ext uri="{BB962C8B-B14F-4D97-AF65-F5344CB8AC3E}">
        <p14:creationId xmlns:p14="http://schemas.microsoft.com/office/powerpoint/2010/main" val="3161186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AD4A2A1-2602-4559-8208-A8E85F411188}" type="datetimeFigureOut">
              <a:rPr lang="en-US" smtClean="0"/>
              <a:t>12/1/2016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7C2D31-98F8-43E4-A49D-5DA2DEEC245E}" type="slidenum">
              <a:rPr lang="en-US" smtClean="0"/>
              <a:t>‹#›</a:t>
            </a:fld>
            <a:endParaRPr lang="en-US"/>
          </a:p>
        </p:txBody>
      </p:sp>
    </p:spTree>
    <p:extLst>
      <p:ext uri="{BB962C8B-B14F-4D97-AF65-F5344CB8AC3E}">
        <p14:creationId xmlns:p14="http://schemas.microsoft.com/office/powerpoint/2010/main" val="642559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AD4A2A1-2602-4559-8208-A8E85F411188}" type="datetimeFigureOut">
              <a:rPr lang="en-US" smtClean="0"/>
              <a:t>12/1/2016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7C2D31-98F8-43E4-A49D-5DA2DEEC245E}" type="slidenum">
              <a:rPr lang="en-US" smtClean="0"/>
              <a:t>‹#›</a:t>
            </a:fld>
            <a:endParaRPr lang="en-US"/>
          </a:p>
        </p:txBody>
      </p:sp>
    </p:spTree>
    <p:extLst>
      <p:ext uri="{BB962C8B-B14F-4D97-AF65-F5344CB8AC3E}">
        <p14:creationId xmlns:p14="http://schemas.microsoft.com/office/powerpoint/2010/main" val="2326971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AD4A2A1-2602-4559-8208-A8E85F411188}" type="datetimeFigureOut">
              <a:rPr lang="en-US" smtClean="0"/>
              <a:t>12/1/2016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7C2D31-98F8-43E4-A49D-5DA2DEEC245E}" type="slidenum">
              <a:rPr lang="en-US" smtClean="0"/>
              <a:t>‹#›</a:t>
            </a:fld>
            <a:endParaRPr lang="en-US"/>
          </a:p>
        </p:txBody>
      </p:sp>
    </p:spTree>
    <p:extLst>
      <p:ext uri="{BB962C8B-B14F-4D97-AF65-F5344CB8AC3E}">
        <p14:creationId xmlns:p14="http://schemas.microsoft.com/office/powerpoint/2010/main" val="3642684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D4A2A1-2602-4559-8208-A8E85F411188}" type="datetimeFigureOut">
              <a:rPr lang="en-US" smtClean="0"/>
              <a:t>12/1/2016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7C2D31-98F8-43E4-A49D-5DA2DEEC245E}" type="slidenum">
              <a:rPr lang="en-US" smtClean="0"/>
              <a:t>‹#›</a:t>
            </a:fld>
            <a:endParaRPr lang="en-US"/>
          </a:p>
        </p:txBody>
      </p:sp>
    </p:spTree>
    <p:extLst>
      <p:ext uri="{BB962C8B-B14F-4D97-AF65-F5344CB8AC3E}">
        <p14:creationId xmlns:p14="http://schemas.microsoft.com/office/powerpoint/2010/main" val="1184706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D4A2A1-2602-4559-8208-A8E85F411188}" type="datetimeFigureOut">
              <a:rPr lang="en-US" smtClean="0"/>
              <a:t>12/1/2016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7C2D31-98F8-43E4-A49D-5DA2DEEC245E}" type="slidenum">
              <a:rPr lang="en-US" smtClean="0"/>
              <a:t>‹#›</a:t>
            </a:fld>
            <a:endParaRPr lang="en-US"/>
          </a:p>
        </p:txBody>
      </p:sp>
    </p:spTree>
    <p:extLst>
      <p:ext uri="{BB962C8B-B14F-4D97-AF65-F5344CB8AC3E}">
        <p14:creationId xmlns:p14="http://schemas.microsoft.com/office/powerpoint/2010/main" val="2975156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D4A2A1-2602-4559-8208-A8E85F411188}" type="datetimeFigureOut">
              <a:rPr lang="en-US" smtClean="0"/>
              <a:t>12/1/2016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7C2D31-98F8-43E4-A49D-5DA2DEEC245E}" type="slidenum">
              <a:rPr lang="en-US" smtClean="0"/>
              <a:t>‹#›</a:t>
            </a:fld>
            <a:endParaRPr lang="en-US"/>
          </a:p>
        </p:txBody>
      </p:sp>
    </p:spTree>
    <p:extLst>
      <p:ext uri="{BB962C8B-B14F-4D97-AF65-F5344CB8AC3E}">
        <p14:creationId xmlns:p14="http://schemas.microsoft.com/office/powerpoint/2010/main" val="1495113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5AD4A2A1-2602-4559-8208-A8E85F411188}" type="datetimeFigureOut">
              <a:rPr lang="en-US" smtClean="0"/>
              <a:t>12/1/2016</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7E7C2D31-98F8-43E4-A49D-5DA2DEEC245E}" type="slidenum">
              <a:rPr lang="en-US" smtClean="0"/>
              <a:t>‹#›</a:t>
            </a:fld>
            <a:endParaRPr lang="en-US"/>
          </a:p>
        </p:txBody>
      </p:sp>
    </p:spTree>
    <p:extLst>
      <p:ext uri="{BB962C8B-B14F-4D97-AF65-F5344CB8AC3E}">
        <p14:creationId xmlns:p14="http://schemas.microsoft.com/office/powerpoint/2010/main" val="195972586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4955" y="615636"/>
            <a:ext cx="9937902" cy="2154725"/>
          </a:xfrm>
        </p:spPr>
        <p:txBody>
          <a:bodyPr>
            <a:normAutofit fontScale="90000"/>
          </a:bodyPr>
          <a:lstStyle/>
          <a:p>
            <a:r>
              <a:rPr lang="en-US" altLang="zh-CN" sz="8800" dirty="0" smtClean="0"/>
              <a:t>MYCAT</a:t>
            </a:r>
            <a:r>
              <a:rPr lang="zh-CN" altLang="en-US" sz="8800" dirty="0" smtClean="0"/>
              <a:t>应用入门分享</a:t>
            </a:r>
            <a:endParaRPr lang="en-US" sz="8800" dirty="0"/>
          </a:p>
        </p:txBody>
      </p:sp>
      <p:sp>
        <p:nvSpPr>
          <p:cNvPr id="3" name="Subtitle 2"/>
          <p:cNvSpPr>
            <a:spLocks noGrp="1"/>
          </p:cNvSpPr>
          <p:nvPr>
            <p:ph type="subTitle" idx="1"/>
          </p:nvPr>
        </p:nvSpPr>
        <p:spPr>
          <a:xfrm>
            <a:off x="1239348" y="4160741"/>
            <a:ext cx="8136880" cy="2116688"/>
          </a:xfrm>
        </p:spPr>
        <p:txBody>
          <a:bodyPr>
            <a:noAutofit/>
          </a:bodyPr>
          <a:lstStyle/>
          <a:p>
            <a:r>
              <a:rPr lang="en-US" altLang="zh-CN" sz="6000" dirty="0" smtClean="0">
                <a:solidFill>
                  <a:srgbClr val="FFFF00"/>
                </a:solidFill>
              </a:rPr>
              <a:t>Power by </a:t>
            </a:r>
            <a:r>
              <a:rPr lang="en-US" altLang="zh-CN" sz="6000" dirty="0" err="1" smtClean="0">
                <a:solidFill>
                  <a:srgbClr val="FFFF00"/>
                </a:solidFill>
              </a:rPr>
              <a:t>tongyh</a:t>
            </a:r>
            <a:endParaRPr lang="en-US" altLang="zh-CN" sz="6000" dirty="0" smtClean="0">
              <a:solidFill>
                <a:srgbClr val="FFFF00"/>
              </a:solidFill>
            </a:endParaRPr>
          </a:p>
          <a:p>
            <a:r>
              <a:rPr lang="en-US" sz="6000" dirty="0" smtClean="0">
                <a:solidFill>
                  <a:srgbClr val="FFFF00"/>
                </a:solidFill>
              </a:rPr>
              <a:t>tyjeehua@163.com</a:t>
            </a:r>
            <a:endParaRPr lang="en-US" sz="6000" dirty="0">
              <a:solidFill>
                <a:srgbClr val="FFFF00"/>
              </a:solidFill>
            </a:endParaRPr>
          </a:p>
        </p:txBody>
      </p:sp>
    </p:spTree>
    <p:extLst>
      <p:ext uri="{BB962C8B-B14F-4D97-AF65-F5344CB8AC3E}">
        <p14:creationId xmlns:p14="http://schemas.microsoft.com/office/powerpoint/2010/main" val="18840509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987" y="258148"/>
            <a:ext cx="8534400" cy="902995"/>
          </a:xfrm>
        </p:spPr>
        <p:txBody>
          <a:bodyPr/>
          <a:lstStyle/>
          <a:p>
            <a:r>
              <a:rPr lang="en-US" altLang="zh-CN" dirty="0" err="1" smtClean="0"/>
              <a:t>Mycat</a:t>
            </a:r>
            <a:r>
              <a:rPr lang="zh-CN" altLang="en-US" dirty="0" smtClean="0"/>
              <a:t>是什么</a:t>
            </a:r>
            <a:endParaRPr lang="en-US" dirty="0"/>
          </a:p>
        </p:txBody>
      </p:sp>
      <p:sp>
        <p:nvSpPr>
          <p:cNvPr id="3" name="Content Placeholder 2"/>
          <p:cNvSpPr>
            <a:spLocks noGrp="1"/>
          </p:cNvSpPr>
          <p:nvPr>
            <p:ph idx="1"/>
          </p:nvPr>
        </p:nvSpPr>
        <p:spPr>
          <a:xfrm>
            <a:off x="281958" y="3811727"/>
            <a:ext cx="11081689" cy="3615267"/>
          </a:xfrm>
        </p:spPr>
        <p:txBody>
          <a:bodyPr>
            <a:normAutofit/>
          </a:bodyPr>
          <a:lstStyle/>
          <a:p>
            <a:r>
              <a:rPr lang="zh-CN" altLang="en-US" sz="3200" dirty="0" smtClean="0">
                <a:solidFill>
                  <a:schemeClr val="tx1">
                    <a:lumMod val="95000"/>
                  </a:schemeClr>
                </a:solidFill>
              </a:rPr>
              <a:t>一个可以用于</a:t>
            </a:r>
            <a:r>
              <a:rPr lang="en-US" altLang="zh-CN" sz="3200" dirty="0" smtClean="0">
                <a:solidFill>
                  <a:schemeClr val="tx1">
                    <a:lumMod val="95000"/>
                  </a:schemeClr>
                </a:solidFill>
              </a:rPr>
              <a:t>MySQL</a:t>
            </a:r>
            <a:r>
              <a:rPr lang="zh-CN" altLang="en-US" sz="3200" dirty="0" smtClean="0">
                <a:solidFill>
                  <a:schemeClr val="tx1">
                    <a:lumMod val="95000"/>
                  </a:schemeClr>
                </a:solidFill>
              </a:rPr>
              <a:t>读写分离和高可用的中间件</a:t>
            </a:r>
            <a:endParaRPr lang="en-US" altLang="zh-CN" sz="3200" dirty="0" smtClean="0">
              <a:solidFill>
                <a:schemeClr val="tx1">
                  <a:lumMod val="95000"/>
                </a:schemeClr>
              </a:solidFill>
            </a:endParaRPr>
          </a:p>
          <a:p>
            <a:r>
              <a:rPr lang="zh-CN" altLang="en-US" sz="3200" dirty="0" smtClean="0">
                <a:solidFill>
                  <a:schemeClr val="tx1">
                    <a:lumMod val="95000"/>
                  </a:schemeClr>
                </a:solidFill>
              </a:rPr>
              <a:t>一个模拟为</a:t>
            </a:r>
            <a:r>
              <a:rPr lang="en-US" altLang="zh-CN" sz="3200" dirty="0" smtClean="0">
                <a:solidFill>
                  <a:schemeClr val="tx1">
                    <a:lumMod val="95000"/>
                  </a:schemeClr>
                </a:solidFill>
              </a:rPr>
              <a:t>MySQL Server</a:t>
            </a:r>
            <a:r>
              <a:rPr lang="zh-CN" altLang="en-US" sz="3200" dirty="0" smtClean="0">
                <a:solidFill>
                  <a:schemeClr val="tx1">
                    <a:lumMod val="95000"/>
                  </a:schemeClr>
                </a:solidFill>
              </a:rPr>
              <a:t>的超级数据库</a:t>
            </a:r>
            <a:endParaRPr lang="en-US" altLang="zh-CN" sz="3200" dirty="0" smtClean="0">
              <a:solidFill>
                <a:schemeClr val="tx1">
                  <a:lumMod val="95000"/>
                </a:schemeClr>
              </a:solidFill>
            </a:endParaRPr>
          </a:p>
          <a:p>
            <a:r>
              <a:rPr lang="zh-CN" altLang="en-US" sz="3200" dirty="0">
                <a:solidFill>
                  <a:schemeClr val="tx1">
                    <a:lumMod val="95000"/>
                  </a:schemeClr>
                </a:solidFill>
              </a:rPr>
              <a:t>一</a:t>
            </a:r>
            <a:r>
              <a:rPr lang="zh-CN" altLang="en-US" sz="3200" dirty="0" smtClean="0">
                <a:solidFill>
                  <a:schemeClr val="tx1">
                    <a:lumMod val="95000"/>
                  </a:schemeClr>
                </a:solidFill>
              </a:rPr>
              <a:t>个能平滑扩展支持</a:t>
            </a:r>
            <a:r>
              <a:rPr lang="en-US" altLang="zh-CN" sz="3200" dirty="0" smtClean="0">
                <a:solidFill>
                  <a:schemeClr val="tx1">
                    <a:lumMod val="95000"/>
                  </a:schemeClr>
                </a:solidFill>
              </a:rPr>
              <a:t>1000</a:t>
            </a:r>
            <a:r>
              <a:rPr lang="zh-CN" altLang="en-US" sz="3200" dirty="0" smtClean="0">
                <a:solidFill>
                  <a:schemeClr val="tx1">
                    <a:lumMod val="95000"/>
                  </a:schemeClr>
                </a:solidFill>
              </a:rPr>
              <a:t>亿大表的分布式数据库系统</a:t>
            </a:r>
            <a:endParaRPr lang="en-US" altLang="zh-CN" sz="3200" dirty="0" smtClean="0">
              <a:solidFill>
                <a:schemeClr val="tx1">
                  <a:lumMod val="95000"/>
                </a:schemeClr>
              </a:solidFill>
            </a:endParaRPr>
          </a:p>
          <a:p>
            <a:r>
              <a:rPr lang="zh-CN" altLang="en-US" sz="3200" dirty="0">
                <a:solidFill>
                  <a:schemeClr val="tx1">
                    <a:lumMod val="95000"/>
                  </a:schemeClr>
                </a:solidFill>
              </a:rPr>
              <a:t>一</a:t>
            </a:r>
            <a:r>
              <a:rPr lang="zh-CN" altLang="en-US" sz="3200" dirty="0" smtClean="0">
                <a:solidFill>
                  <a:schemeClr val="tx1">
                    <a:lumMod val="95000"/>
                  </a:schemeClr>
                </a:solidFill>
              </a:rPr>
              <a:t>个可管控多种关系数据库的数据库路由器</a:t>
            </a:r>
            <a:endParaRPr lang="en-US" altLang="zh-CN" sz="3200" dirty="0" smtClean="0">
              <a:solidFill>
                <a:schemeClr val="tx1">
                  <a:lumMod val="95000"/>
                </a:schemeClr>
              </a:solidFill>
            </a:endParaRPr>
          </a:p>
          <a:p>
            <a:r>
              <a:rPr lang="zh-CN" altLang="en-US" sz="3200" dirty="0">
                <a:solidFill>
                  <a:schemeClr val="tx1">
                    <a:lumMod val="95000"/>
                  </a:schemeClr>
                </a:solidFill>
              </a:rPr>
              <a:t>一</a:t>
            </a:r>
            <a:r>
              <a:rPr lang="zh-CN" altLang="en-US" sz="3200" dirty="0" smtClean="0">
                <a:solidFill>
                  <a:schemeClr val="tx1">
                    <a:lumMod val="95000"/>
                  </a:schemeClr>
                </a:solidFill>
              </a:rPr>
              <a:t>个平滑从关系数据升级到大数据的应用中间件</a:t>
            </a:r>
            <a:endParaRPr lang="en-US" altLang="zh-CN" sz="3200" dirty="0" smtClean="0">
              <a:solidFill>
                <a:schemeClr val="tx1">
                  <a:lumMod val="95000"/>
                </a:schemeClr>
              </a:solidFill>
            </a:endParaRPr>
          </a:p>
          <a:p>
            <a:endParaRPr lang="en-US" altLang="zh-CN" sz="3200" dirty="0" smtClean="0">
              <a:solidFill>
                <a:schemeClr val="tx1">
                  <a:lumMod val="95000"/>
                </a:schemeClr>
              </a:solidFill>
            </a:endParaRPr>
          </a:p>
          <a:p>
            <a:endParaRPr lang="en-US" sz="3200" dirty="0">
              <a:solidFill>
                <a:schemeClr val="tx1">
                  <a:lumMod val="95000"/>
                </a:schemeClr>
              </a:solidFill>
            </a:endParaRPr>
          </a:p>
        </p:txBody>
      </p:sp>
      <p:sp>
        <p:nvSpPr>
          <p:cNvPr id="4" name="Title 1"/>
          <p:cNvSpPr txBox="1">
            <a:spLocks/>
          </p:cNvSpPr>
          <p:nvPr/>
        </p:nvSpPr>
        <p:spPr>
          <a:xfrm>
            <a:off x="390816" y="1332205"/>
            <a:ext cx="11409298" cy="1759338"/>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sz="2000" dirty="0" smtClean="0"/>
              <a:t>	</a:t>
            </a:r>
            <a:r>
              <a:rPr lang="zh-CN" altLang="en-US" sz="2000" dirty="0"/>
              <a:t>一个</a:t>
            </a:r>
            <a:r>
              <a:rPr lang="zh-CN" altLang="en-US" sz="2000" dirty="0" smtClean="0"/>
              <a:t>开</a:t>
            </a:r>
            <a:r>
              <a:rPr lang="zh-CN" altLang="en-US" sz="2000" dirty="0"/>
              <a:t>源的分布式数据库系统</a:t>
            </a:r>
            <a:r>
              <a:rPr lang="zh-CN" altLang="en-US" sz="2000" dirty="0" smtClean="0"/>
              <a:t>，实现</a:t>
            </a:r>
            <a:r>
              <a:rPr lang="zh-CN" altLang="en-US" sz="2000" dirty="0"/>
              <a:t>了</a:t>
            </a:r>
            <a:r>
              <a:rPr lang="en-US" altLang="zh-CN" sz="2000" dirty="0"/>
              <a:t>MySQL</a:t>
            </a:r>
            <a:r>
              <a:rPr lang="zh-CN" altLang="en-US" sz="2000" dirty="0"/>
              <a:t>协议的的</a:t>
            </a:r>
            <a:r>
              <a:rPr lang="en-US" altLang="zh-CN" sz="2000" dirty="0"/>
              <a:t>Server</a:t>
            </a:r>
            <a:r>
              <a:rPr lang="zh-CN" altLang="en-US" sz="2000" dirty="0"/>
              <a:t>，前端用户可以</a:t>
            </a:r>
            <a:r>
              <a:rPr lang="zh-CN" altLang="en-US" sz="2000" dirty="0" smtClean="0"/>
              <a:t>把它</a:t>
            </a:r>
            <a:r>
              <a:rPr lang="zh-CN" altLang="en-US" sz="2000" dirty="0"/>
              <a:t>看作是一个数据库代理，用</a:t>
            </a:r>
            <a:r>
              <a:rPr lang="en-US" altLang="zh-CN" sz="2000" dirty="0"/>
              <a:t>MySQL</a:t>
            </a:r>
            <a:r>
              <a:rPr lang="zh-CN" altLang="en-US" sz="2000" dirty="0"/>
              <a:t>客户端工具和命令行访问，而其后端可以用</a:t>
            </a:r>
            <a:r>
              <a:rPr lang="en-US" altLang="zh-CN" sz="2000" dirty="0"/>
              <a:t>MySQL</a:t>
            </a:r>
            <a:r>
              <a:rPr lang="zh-CN" altLang="en-US" sz="2000" dirty="0"/>
              <a:t>原生（</a:t>
            </a:r>
            <a:r>
              <a:rPr lang="en-US" altLang="zh-CN" sz="2000" dirty="0"/>
              <a:t>Native</a:t>
            </a:r>
            <a:r>
              <a:rPr lang="zh-CN" altLang="en-US" sz="2000" dirty="0"/>
              <a:t>）协议与多个</a:t>
            </a:r>
            <a:r>
              <a:rPr lang="en-US" altLang="zh-CN" sz="2000" dirty="0"/>
              <a:t>MySQL</a:t>
            </a:r>
            <a:r>
              <a:rPr lang="zh-CN" altLang="en-US" sz="2000" dirty="0" smtClean="0"/>
              <a:t>服务器</a:t>
            </a:r>
            <a:r>
              <a:rPr lang="zh-CN" altLang="en-US" sz="2000" dirty="0"/>
              <a:t>通信，也可以用</a:t>
            </a:r>
            <a:r>
              <a:rPr lang="en-US" altLang="zh-CN" sz="2000" dirty="0"/>
              <a:t>JDBC</a:t>
            </a:r>
            <a:r>
              <a:rPr lang="zh-CN" altLang="en-US" sz="2000" dirty="0"/>
              <a:t>协议与大多数主流数据库服务器通信，其核心功能是分表分库，即将一个大表水平分割为</a:t>
            </a:r>
            <a:r>
              <a:rPr lang="en-US" altLang="zh-CN" sz="2000" dirty="0"/>
              <a:t>N</a:t>
            </a:r>
            <a:r>
              <a:rPr lang="zh-CN" altLang="en-US" sz="2000" dirty="0"/>
              <a:t>个小表，</a:t>
            </a:r>
            <a:r>
              <a:rPr lang="zh-CN" altLang="en-US" sz="2000" dirty="0" smtClean="0"/>
              <a:t>存储在</a:t>
            </a:r>
            <a:r>
              <a:rPr lang="zh-CN" altLang="en-US" sz="2000" dirty="0"/>
              <a:t>后端</a:t>
            </a:r>
            <a:r>
              <a:rPr lang="en-US" altLang="zh-CN" sz="2000" dirty="0"/>
              <a:t>MySQL</a:t>
            </a:r>
            <a:r>
              <a:rPr lang="zh-CN" altLang="en-US" sz="2000" dirty="0"/>
              <a:t>服务器里或者其他数据库里。</a:t>
            </a:r>
            <a:endParaRPr lang="en-US" sz="2000" dirty="0"/>
          </a:p>
        </p:txBody>
      </p:sp>
    </p:spTree>
    <p:extLst>
      <p:ext uri="{BB962C8B-B14F-4D97-AF65-F5344CB8AC3E}">
        <p14:creationId xmlns:p14="http://schemas.microsoft.com/office/powerpoint/2010/main" val="41270058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64898" y="191104"/>
            <a:ext cx="8534400" cy="1507067"/>
          </a:xfrm>
        </p:spPr>
        <p:txBody>
          <a:bodyPr/>
          <a:lstStyle/>
          <a:p>
            <a:r>
              <a:rPr lang="en-US" altLang="zh-CN" dirty="0" smtClean="0"/>
              <a:t>MYCAT</a:t>
            </a:r>
            <a:r>
              <a:rPr lang="zh-CN" altLang="en-US" dirty="0" smtClean="0"/>
              <a:t>目标</a:t>
            </a:r>
            <a:endParaRPr lang="zh-CN" altLang="en-US" dirty="0"/>
          </a:p>
        </p:txBody>
      </p:sp>
      <p:sp>
        <p:nvSpPr>
          <p:cNvPr id="4" name="标题 1"/>
          <p:cNvSpPr txBox="1">
            <a:spLocks/>
          </p:cNvSpPr>
          <p:nvPr/>
        </p:nvSpPr>
        <p:spPr>
          <a:xfrm>
            <a:off x="174170" y="1949752"/>
            <a:ext cx="11152187" cy="3246362"/>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dirty="0" smtClean="0"/>
              <a:t>	</a:t>
            </a:r>
            <a:r>
              <a:rPr lang="zh-CN" altLang="en-US" dirty="0" smtClean="0"/>
              <a:t>低成本</a:t>
            </a:r>
            <a:r>
              <a:rPr lang="zh-CN" altLang="en-US" dirty="0"/>
              <a:t>的将现有的单机数据库和应用平滑迁移到“云”端，解决数据存储和业务规模迅速增长情况下的数据瓶颈</a:t>
            </a:r>
            <a:r>
              <a:rPr lang="zh-CN" altLang="en-US" dirty="0" smtClean="0"/>
              <a:t>问题。</a:t>
            </a:r>
            <a:endParaRPr lang="zh-CN" altLang="en-US" dirty="0"/>
          </a:p>
        </p:txBody>
      </p:sp>
    </p:spTree>
    <p:extLst>
      <p:ext uri="{BB962C8B-B14F-4D97-AF65-F5344CB8AC3E}">
        <p14:creationId xmlns:p14="http://schemas.microsoft.com/office/powerpoint/2010/main" val="9994388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4097" y="1"/>
            <a:ext cx="5360988" cy="493486"/>
          </a:xfrm>
        </p:spPr>
        <p:txBody>
          <a:bodyPr>
            <a:normAutofit fontScale="90000"/>
          </a:bodyPr>
          <a:lstStyle/>
          <a:p>
            <a:r>
              <a:rPr lang="en-US" altLang="zh-CN" dirty="0" smtClean="0"/>
              <a:t>MYCAT</a:t>
            </a:r>
            <a:r>
              <a:rPr lang="zh-CN" altLang="en-US" dirty="0" smtClean="0"/>
              <a:t>关键特性</a:t>
            </a:r>
            <a:endParaRPr lang="zh-CN" altLang="en-US" dirty="0"/>
          </a:p>
        </p:txBody>
      </p:sp>
      <p:sp>
        <p:nvSpPr>
          <p:cNvPr id="4" name="标题 1"/>
          <p:cNvSpPr txBox="1">
            <a:spLocks/>
          </p:cNvSpPr>
          <p:nvPr/>
        </p:nvSpPr>
        <p:spPr>
          <a:xfrm>
            <a:off x="232230" y="537028"/>
            <a:ext cx="11669484" cy="5994401"/>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1400" b="1" dirty="0"/>
              <a:t>支持</a:t>
            </a:r>
            <a:r>
              <a:rPr lang="en-US" altLang="zh-CN" sz="1400" b="1" dirty="0"/>
              <a:t>SQL92</a:t>
            </a:r>
            <a:r>
              <a:rPr lang="zh-CN" altLang="en-US" sz="1400" b="1" dirty="0"/>
              <a:t>标准</a:t>
            </a:r>
          </a:p>
          <a:p>
            <a:r>
              <a:rPr lang="zh-CN" altLang="en-US" sz="1400" b="1" dirty="0"/>
              <a:t>支持</a:t>
            </a:r>
            <a:r>
              <a:rPr lang="en-US" altLang="zh-CN" sz="1400" b="1" dirty="0"/>
              <a:t>MySQL</a:t>
            </a:r>
            <a:r>
              <a:rPr lang="zh-CN" altLang="en-US" sz="1400" b="1" dirty="0"/>
              <a:t>、</a:t>
            </a:r>
            <a:r>
              <a:rPr lang="en-US" altLang="zh-CN" sz="1400" b="1" dirty="0"/>
              <a:t>Oracle</a:t>
            </a:r>
            <a:r>
              <a:rPr lang="zh-CN" altLang="en-US" sz="1400" b="1" dirty="0"/>
              <a:t>、</a:t>
            </a:r>
            <a:r>
              <a:rPr lang="en-US" altLang="zh-CN" sz="1400" b="1" dirty="0"/>
              <a:t>DB2</a:t>
            </a:r>
            <a:r>
              <a:rPr lang="zh-CN" altLang="en-US" sz="1400" b="1" dirty="0"/>
              <a:t>、</a:t>
            </a:r>
            <a:r>
              <a:rPr lang="en-US" altLang="zh-CN" sz="1400" b="1" dirty="0"/>
              <a:t>SQL Server</a:t>
            </a:r>
            <a:r>
              <a:rPr lang="zh-CN" altLang="en-US" sz="1400" b="1" dirty="0"/>
              <a:t>、</a:t>
            </a:r>
            <a:r>
              <a:rPr lang="en-US" altLang="zh-CN" sz="1400" b="1" dirty="0"/>
              <a:t>PostgreSQL</a:t>
            </a:r>
            <a:r>
              <a:rPr lang="zh-CN" altLang="en-US" sz="1400" b="1" dirty="0"/>
              <a:t>等</a:t>
            </a:r>
            <a:r>
              <a:rPr lang="en-US" altLang="zh-CN" sz="1400" b="1" dirty="0"/>
              <a:t>DB</a:t>
            </a:r>
            <a:r>
              <a:rPr lang="zh-CN" altLang="en-US" sz="1400" b="1" dirty="0"/>
              <a:t>的常见</a:t>
            </a:r>
            <a:r>
              <a:rPr lang="en-US" altLang="zh-CN" sz="1400" b="1" dirty="0"/>
              <a:t>SQL</a:t>
            </a:r>
            <a:r>
              <a:rPr lang="zh-CN" altLang="en-US" sz="1400" b="1" dirty="0"/>
              <a:t>语法</a:t>
            </a:r>
          </a:p>
          <a:p>
            <a:r>
              <a:rPr lang="zh-CN" altLang="en-US" sz="1400" b="1" dirty="0"/>
              <a:t>遵守</a:t>
            </a:r>
            <a:r>
              <a:rPr lang="en-US" altLang="zh-CN" sz="1400" b="1" dirty="0" err="1"/>
              <a:t>Mysql</a:t>
            </a:r>
            <a:r>
              <a:rPr lang="zh-CN" altLang="en-US" sz="1400" b="1" dirty="0"/>
              <a:t>原生协议，跨语言，跨平台，跨数据库的通用中间件代理。</a:t>
            </a:r>
          </a:p>
          <a:p>
            <a:r>
              <a:rPr lang="zh-CN" altLang="en-US" sz="1400" b="1" dirty="0"/>
              <a:t>基于心跳的自动故障切换，支持读写分离，支持</a:t>
            </a:r>
            <a:r>
              <a:rPr lang="en-US" altLang="zh-CN" sz="1400" b="1" dirty="0"/>
              <a:t>MySQL</a:t>
            </a:r>
            <a:r>
              <a:rPr lang="zh-CN" altLang="en-US" sz="1400" b="1" dirty="0"/>
              <a:t>主从，以及</a:t>
            </a:r>
            <a:r>
              <a:rPr lang="en-US" altLang="zh-CN" sz="1400" b="1" dirty="0" err="1"/>
              <a:t>galera</a:t>
            </a:r>
            <a:r>
              <a:rPr lang="en-US" altLang="zh-CN" sz="1400" b="1" dirty="0"/>
              <a:t> cluster</a:t>
            </a:r>
            <a:r>
              <a:rPr lang="zh-CN" altLang="en-US" sz="1400" b="1" dirty="0"/>
              <a:t>集群。</a:t>
            </a:r>
          </a:p>
          <a:p>
            <a:r>
              <a:rPr lang="zh-CN" altLang="en-US" sz="1400" b="1" dirty="0"/>
              <a:t>支持</a:t>
            </a:r>
            <a:r>
              <a:rPr lang="en-US" altLang="zh-CN" sz="1400" b="1" dirty="0" err="1"/>
              <a:t>Galera</a:t>
            </a:r>
            <a:r>
              <a:rPr lang="en-US" altLang="zh-CN" sz="1400" b="1" dirty="0"/>
              <a:t> for MySQL</a:t>
            </a:r>
            <a:r>
              <a:rPr lang="zh-CN" altLang="en-US" sz="1400" b="1" dirty="0"/>
              <a:t>集群，</a:t>
            </a:r>
            <a:r>
              <a:rPr lang="en-US" altLang="zh-CN" sz="1400" b="1" dirty="0" err="1"/>
              <a:t>Percona</a:t>
            </a:r>
            <a:r>
              <a:rPr lang="en-US" altLang="zh-CN" sz="1400" b="1" dirty="0"/>
              <a:t> Cluster</a:t>
            </a:r>
            <a:r>
              <a:rPr lang="zh-CN" altLang="en-US" sz="1400" b="1" dirty="0"/>
              <a:t>或者</a:t>
            </a:r>
            <a:r>
              <a:rPr lang="en-US" altLang="zh-CN" sz="1400" b="1" dirty="0" err="1"/>
              <a:t>MariaDB</a:t>
            </a:r>
            <a:r>
              <a:rPr lang="en-US" altLang="zh-CN" sz="1400" b="1" dirty="0"/>
              <a:t> cluster</a:t>
            </a:r>
          </a:p>
          <a:p>
            <a:r>
              <a:rPr lang="zh-CN" altLang="en-US" sz="1400" b="1" dirty="0"/>
              <a:t>基于</a:t>
            </a:r>
            <a:r>
              <a:rPr lang="en-US" altLang="zh-CN" sz="1400" b="1" dirty="0" err="1"/>
              <a:t>Nio</a:t>
            </a:r>
            <a:r>
              <a:rPr lang="zh-CN" altLang="en-US" sz="1400" b="1" dirty="0"/>
              <a:t>实现，有效管理线程，解决高并发问题。</a:t>
            </a:r>
          </a:p>
          <a:p>
            <a:r>
              <a:rPr lang="zh-CN" altLang="en-US" sz="1400" b="1" dirty="0"/>
              <a:t>支持数据的多片自动路由与聚合，支持</a:t>
            </a:r>
            <a:r>
              <a:rPr lang="en-US" altLang="zh-CN" sz="1400" b="1" dirty="0" err="1"/>
              <a:t>sum,count,max</a:t>
            </a:r>
            <a:r>
              <a:rPr lang="zh-CN" altLang="en-US" sz="1400" b="1" dirty="0"/>
              <a:t>等常用的聚合函数</a:t>
            </a:r>
            <a:r>
              <a:rPr lang="en-US" altLang="zh-CN" sz="1400" b="1" dirty="0"/>
              <a:t>,</a:t>
            </a:r>
            <a:r>
              <a:rPr lang="zh-CN" altLang="en-US" sz="1400" b="1" dirty="0"/>
              <a:t>支持跨库分页。</a:t>
            </a:r>
          </a:p>
          <a:p>
            <a:r>
              <a:rPr lang="zh-CN" altLang="en-US" sz="1400" b="1" dirty="0"/>
              <a:t>支持单库内部任意</a:t>
            </a:r>
            <a:r>
              <a:rPr lang="en-US" altLang="zh-CN" sz="1400" b="1" dirty="0"/>
              <a:t>join</a:t>
            </a:r>
            <a:r>
              <a:rPr lang="zh-CN" altLang="en-US" sz="1400" b="1" dirty="0"/>
              <a:t>，支持跨库</a:t>
            </a:r>
            <a:r>
              <a:rPr lang="en-US" altLang="zh-CN" sz="1400" b="1" dirty="0"/>
              <a:t>2</a:t>
            </a:r>
            <a:r>
              <a:rPr lang="zh-CN" altLang="en-US" sz="1400" b="1" dirty="0"/>
              <a:t>表</a:t>
            </a:r>
            <a:r>
              <a:rPr lang="en-US" altLang="zh-CN" sz="1400" b="1" dirty="0"/>
              <a:t>join</a:t>
            </a:r>
            <a:r>
              <a:rPr lang="zh-CN" altLang="en-US" sz="1400" b="1" dirty="0"/>
              <a:t>，甚至基于</a:t>
            </a:r>
            <a:r>
              <a:rPr lang="en-US" altLang="zh-CN" sz="1400" b="1" dirty="0" err="1"/>
              <a:t>caltlet</a:t>
            </a:r>
            <a:r>
              <a:rPr lang="zh-CN" altLang="en-US" sz="1400" b="1" dirty="0"/>
              <a:t>的多表</a:t>
            </a:r>
            <a:r>
              <a:rPr lang="en-US" altLang="zh-CN" sz="1400" b="1" dirty="0"/>
              <a:t>join</a:t>
            </a:r>
            <a:r>
              <a:rPr lang="zh-CN" altLang="en-US" sz="1400" b="1" dirty="0"/>
              <a:t>。</a:t>
            </a:r>
          </a:p>
          <a:p>
            <a:r>
              <a:rPr lang="zh-CN" altLang="en-US" sz="1400" b="1" dirty="0"/>
              <a:t>支持通过全局表，</a:t>
            </a:r>
            <a:r>
              <a:rPr lang="en-US" altLang="zh-CN" sz="1400" b="1" dirty="0"/>
              <a:t>ER</a:t>
            </a:r>
            <a:r>
              <a:rPr lang="zh-CN" altLang="en-US" sz="1400" b="1" dirty="0"/>
              <a:t>关系的分片策略，实现了高效的多表</a:t>
            </a:r>
            <a:r>
              <a:rPr lang="en-US" altLang="zh-CN" sz="1400" b="1" dirty="0"/>
              <a:t>join</a:t>
            </a:r>
            <a:r>
              <a:rPr lang="zh-CN" altLang="en-US" sz="1400" b="1" dirty="0"/>
              <a:t>查询。</a:t>
            </a:r>
          </a:p>
          <a:p>
            <a:r>
              <a:rPr lang="zh-CN" altLang="en-US" sz="1400" b="1" dirty="0"/>
              <a:t>支持多租户方案。</a:t>
            </a:r>
          </a:p>
          <a:p>
            <a:r>
              <a:rPr lang="zh-CN" altLang="en-US" sz="1400" b="1" dirty="0"/>
              <a:t>支持分布式事务（弱</a:t>
            </a:r>
            <a:r>
              <a:rPr lang="en-US" altLang="zh-CN" sz="1400" b="1" dirty="0" err="1"/>
              <a:t>xa</a:t>
            </a:r>
            <a:r>
              <a:rPr lang="zh-CN" altLang="en-US" sz="1400" b="1" dirty="0"/>
              <a:t>）。</a:t>
            </a:r>
          </a:p>
          <a:p>
            <a:r>
              <a:rPr lang="zh-CN" altLang="en-US" sz="1400" b="1" dirty="0"/>
              <a:t>支持</a:t>
            </a:r>
            <a:r>
              <a:rPr lang="en-US" altLang="zh-CN" sz="1400" b="1" dirty="0"/>
              <a:t>XA</a:t>
            </a:r>
            <a:r>
              <a:rPr lang="zh-CN" altLang="en-US" sz="1400" b="1" dirty="0"/>
              <a:t>分布式事务（</a:t>
            </a:r>
            <a:r>
              <a:rPr lang="en-US" altLang="zh-CN" sz="1400" b="1" dirty="0"/>
              <a:t>1.6.5</a:t>
            </a:r>
            <a:r>
              <a:rPr lang="zh-CN" altLang="en-US" sz="1400" b="1" dirty="0"/>
              <a:t>）。</a:t>
            </a:r>
          </a:p>
          <a:p>
            <a:r>
              <a:rPr lang="zh-CN" altLang="en-US" sz="1400" b="1" dirty="0"/>
              <a:t>支持全局序列号，解决分布式下的主键生成问题。</a:t>
            </a:r>
          </a:p>
          <a:p>
            <a:r>
              <a:rPr lang="zh-CN" altLang="en-US" sz="1400" b="1" dirty="0"/>
              <a:t>分片规则丰富，插件化开发，易于扩展。</a:t>
            </a:r>
          </a:p>
          <a:p>
            <a:r>
              <a:rPr lang="zh-CN" altLang="en-US" sz="1400" b="1" dirty="0"/>
              <a:t>强大的</a:t>
            </a:r>
            <a:r>
              <a:rPr lang="en-US" altLang="zh-CN" sz="1400" b="1" dirty="0"/>
              <a:t>web</a:t>
            </a:r>
            <a:r>
              <a:rPr lang="zh-CN" altLang="en-US" sz="1400" b="1" dirty="0"/>
              <a:t>，命令行监控。</a:t>
            </a:r>
          </a:p>
          <a:p>
            <a:r>
              <a:rPr lang="zh-CN" altLang="en-US" sz="1400" b="1" dirty="0"/>
              <a:t>支持前端作为</a:t>
            </a:r>
            <a:r>
              <a:rPr lang="en-US" altLang="zh-CN" sz="1400" b="1" dirty="0"/>
              <a:t>MySQL</a:t>
            </a:r>
            <a:r>
              <a:rPr lang="zh-CN" altLang="en-US" sz="1400" b="1" dirty="0"/>
              <a:t>通用代理，后端</a:t>
            </a:r>
            <a:r>
              <a:rPr lang="en-US" altLang="zh-CN" sz="1400" b="1" dirty="0"/>
              <a:t>JDBC</a:t>
            </a:r>
            <a:r>
              <a:rPr lang="zh-CN" altLang="en-US" sz="1400" b="1" dirty="0"/>
              <a:t>方式支持</a:t>
            </a:r>
            <a:r>
              <a:rPr lang="en-US" altLang="zh-CN" sz="1400" b="1" dirty="0"/>
              <a:t>Oracle</a:t>
            </a:r>
            <a:r>
              <a:rPr lang="zh-CN" altLang="en-US" sz="1400" b="1" dirty="0"/>
              <a:t>、</a:t>
            </a:r>
            <a:r>
              <a:rPr lang="en-US" altLang="zh-CN" sz="1400" b="1" dirty="0"/>
              <a:t>DB2</a:t>
            </a:r>
            <a:r>
              <a:rPr lang="zh-CN" altLang="en-US" sz="1400" b="1" dirty="0"/>
              <a:t>、</a:t>
            </a:r>
            <a:r>
              <a:rPr lang="en-US" altLang="zh-CN" sz="1400" b="1" dirty="0"/>
              <a:t>SQL Server </a:t>
            </a:r>
            <a:r>
              <a:rPr lang="zh-CN" altLang="en-US" sz="1400" b="1" dirty="0"/>
              <a:t>、 </a:t>
            </a:r>
            <a:r>
              <a:rPr lang="en-US" altLang="zh-CN" sz="1400" b="1" dirty="0" err="1"/>
              <a:t>mongodb</a:t>
            </a:r>
            <a:r>
              <a:rPr lang="en-US" altLang="zh-CN" sz="1400" b="1" dirty="0"/>
              <a:t> </a:t>
            </a:r>
            <a:r>
              <a:rPr lang="zh-CN" altLang="en-US" sz="1400" b="1" dirty="0"/>
              <a:t>、巨杉。</a:t>
            </a:r>
          </a:p>
          <a:p>
            <a:r>
              <a:rPr lang="zh-CN" altLang="en-US" sz="1400" b="1" dirty="0"/>
              <a:t>支持密码加密</a:t>
            </a:r>
          </a:p>
          <a:p>
            <a:r>
              <a:rPr lang="zh-CN" altLang="en-US" sz="1400" b="1" dirty="0"/>
              <a:t>支持服务降级</a:t>
            </a:r>
          </a:p>
          <a:p>
            <a:r>
              <a:rPr lang="zh-CN" altLang="en-US" sz="1400" b="1" dirty="0"/>
              <a:t>支持</a:t>
            </a:r>
            <a:r>
              <a:rPr lang="en-US" altLang="zh-CN" sz="1400" b="1" dirty="0"/>
              <a:t>IP</a:t>
            </a:r>
            <a:r>
              <a:rPr lang="zh-CN" altLang="en-US" sz="1400" b="1" dirty="0"/>
              <a:t>白名单</a:t>
            </a:r>
          </a:p>
          <a:p>
            <a:r>
              <a:rPr lang="zh-CN" altLang="en-US" sz="1400" b="1" dirty="0"/>
              <a:t>支持</a:t>
            </a:r>
            <a:r>
              <a:rPr lang="en-US" altLang="zh-CN" sz="1400" b="1" dirty="0"/>
              <a:t>SQL</a:t>
            </a:r>
            <a:r>
              <a:rPr lang="zh-CN" altLang="en-US" sz="1400" b="1" dirty="0"/>
              <a:t>黑名单、</a:t>
            </a:r>
            <a:r>
              <a:rPr lang="en-US" altLang="zh-CN" sz="1400" b="1" dirty="0" err="1"/>
              <a:t>sql</a:t>
            </a:r>
            <a:r>
              <a:rPr lang="zh-CN" altLang="en-US" sz="1400" b="1" dirty="0"/>
              <a:t>注入攻击拦截</a:t>
            </a:r>
          </a:p>
          <a:p>
            <a:r>
              <a:rPr lang="zh-CN" altLang="en-US" sz="1400" b="1" dirty="0"/>
              <a:t>支持</a:t>
            </a:r>
            <a:r>
              <a:rPr lang="en-US" altLang="zh-CN" sz="1400" b="1" dirty="0"/>
              <a:t>prepare</a:t>
            </a:r>
            <a:r>
              <a:rPr lang="zh-CN" altLang="en-US" sz="1400" b="1" dirty="0"/>
              <a:t>预编译指令（</a:t>
            </a:r>
            <a:r>
              <a:rPr lang="en-US" altLang="zh-CN" sz="1400" b="1" dirty="0"/>
              <a:t>1.6</a:t>
            </a:r>
            <a:r>
              <a:rPr lang="zh-CN" altLang="en-US" sz="1400" b="1" dirty="0"/>
              <a:t>）</a:t>
            </a:r>
          </a:p>
          <a:p>
            <a:r>
              <a:rPr lang="zh-CN" altLang="en-US" sz="1400" b="1" dirty="0"/>
              <a:t>支持非堆内存</a:t>
            </a:r>
            <a:r>
              <a:rPr lang="en-US" altLang="zh-CN" sz="1400" b="1" dirty="0"/>
              <a:t>(Direct Memory)</a:t>
            </a:r>
            <a:r>
              <a:rPr lang="zh-CN" altLang="en-US" sz="1400" b="1" dirty="0"/>
              <a:t>聚合计算（</a:t>
            </a:r>
            <a:r>
              <a:rPr lang="en-US" altLang="zh-CN" sz="1400" b="1" dirty="0"/>
              <a:t>1.6</a:t>
            </a:r>
            <a:r>
              <a:rPr lang="zh-CN" altLang="en-US" sz="1400" b="1" dirty="0"/>
              <a:t>）</a:t>
            </a:r>
          </a:p>
          <a:p>
            <a:r>
              <a:rPr lang="zh-CN" altLang="en-US" sz="1400" b="1" dirty="0"/>
              <a:t>支持</a:t>
            </a:r>
            <a:r>
              <a:rPr lang="en-US" altLang="zh-CN" sz="1400" b="1" dirty="0"/>
              <a:t>PostgreSQL</a:t>
            </a:r>
            <a:r>
              <a:rPr lang="zh-CN" altLang="en-US" sz="1400" b="1" dirty="0"/>
              <a:t>的</a:t>
            </a:r>
            <a:r>
              <a:rPr lang="en-US" altLang="zh-CN" sz="1400" b="1" dirty="0"/>
              <a:t>native</a:t>
            </a:r>
            <a:r>
              <a:rPr lang="zh-CN" altLang="en-US" sz="1400" b="1" dirty="0"/>
              <a:t>协议（</a:t>
            </a:r>
            <a:r>
              <a:rPr lang="en-US" altLang="zh-CN" sz="1400" b="1" dirty="0"/>
              <a:t>1.6</a:t>
            </a:r>
            <a:r>
              <a:rPr lang="zh-CN" altLang="en-US" sz="1400" b="1" dirty="0"/>
              <a:t>）</a:t>
            </a:r>
          </a:p>
          <a:p>
            <a:r>
              <a:rPr lang="zh-CN" altLang="en-US" sz="1400" b="1" dirty="0"/>
              <a:t>支持</a:t>
            </a:r>
            <a:r>
              <a:rPr lang="en-US" altLang="zh-CN" sz="1400" b="1" dirty="0" err="1"/>
              <a:t>mysql</a:t>
            </a:r>
            <a:r>
              <a:rPr lang="zh-CN" altLang="en-US" sz="1400" b="1" dirty="0"/>
              <a:t>和</a:t>
            </a:r>
            <a:r>
              <a:rPr lang="en-US" altLang="zh-CN" sz="1400" b="1" dirty="0"/>
              <a:t>oracle</a:t>
            </a:r>
            <a:r>
              <a:rPr lang="zh-CN" altLang="en-US" sz="1400" b="1" dirty="0"/>
              <a:t>存储过程，</a:t>
            </a:r>
            <a:r>
              <a:rPr lang="en-US" altLang="zh-CN" sz="1400" b="1" dirty="0"/>
              <a:t>out</a:t>
            </a:r>
            <a:r>
              <a:rPr lang="zh-CN" altLang="en-US" sz="1400" b="1" dirty="0"/>
              <a:t>参数、多结果集返回（</a:t>
            </a:r>
            <a:r>
              <a:rPr lang="en-US" altLang="zh-CN" sz="1400" b="1" dirty="0"/>
              <a:t>1.6</a:t>
            </a:r>
            <a:r>
              <a:rPr lang="zh-CN" altLang="en-US" sz="1400" b="1" dirty="0"/>
              <a:t>）</a:t>
            </a:r>
          </a:p>
          <a:p>
            <a:r>
              <a:rPr lang="zh-CN" altLang="en-US" sz="1400" b="1" dirty="0"/>
              <a:t>支持</a:t>
            </a:r>
            <a:r>
              <a:rPr lang="en-US" altLang="zh-CN" sz="1400" b="1" dirty="0"/>
              <a:t>zookeeper</a:t>
            </a:r>
            <a:r>
              <a:rPr lang="zh-CN" altLang="en-US" sz="1400" b="1" dirty="0"/>
              <a:t>协调主从切换、</a:t>
            </a:r>
            <a:r>
              <a:rPr lang="en-US" altLang="zh-CN" sz="1400" b="1" dirty="0" err="1"/>
              <a:t>zk</a:t>
            </a:r>
            <a:r>
              <a:rPr lang="zh-CN" altLang="en-US" sz="1400" b="1" dirty="0"/>
              <a:t>序列、配置</a:t>
            </a:r>
            <a:r>
              <a:rPr lang="en-US" altLang="zh-CN" sz="1400" b="1" dirty="0" err="1"/>
              <a:t>zk</a:t>
            </a:r>
            <a:r>
              <a:rPr lang="zh-CN" altLang="en-US" sz="1400" b="1" dirty="0"/>
              <a:t>化（</a:t>
            </a:r>
            <a:r>
              <a:rPr lang="en-US" altLang="zh-CN" sz="1400" b="1" dirty="0"/>
              <a:t>1.6</a:t>
            </a:r>
            <a:r>
              <a:rPr lang="zh-CN" altLang="en-US" sz="1400" b="1" dirty="0"/>
              <a:t>）</a:t>
            </a:r>
          </a:p>
          <a:p>
            <a:r>
              <a:rPr lang="zh-CN" altLang="en-US" sz="1400" b="1" dirty="0"/>
              <a:t>支持库内分表（</a:t>
            </a:r>
            <a:r>
              <a:rPr lang="en-US" altLang="zh-CN" sz="1400" b="1" dirty="0"/>
              <a:t>1.6</a:t>
            </a:r>
            <a:r>
              <a:rPr lang="zh-CN" altLang="en-US" sz="1400" b="1" dirty="0"/>
              <a:t>）</a:t>
            </a:r>
          </a:p>
          <a:p>
            <a:r>
              <a:rPr lang="zh-CN" altLang="en-US" sz="1400" b="1" dirty="0"/>
              <a:t>集群基于</a:t>
            </a:r>
            <a:r>
              <a:rPr lang="en-US" altLang="zh-CN" sz="1400" b="1" dirty="0" err="1"/>
              <a:t>ZooKeeper</a:t>
            </a:r>
            <a:r>
              <a:rPr lang="zh-CN" altLang="en-US" sz="1400" b="1" dirty="0"/>
              <a:t>管理，在线升级，扩容，智能优化，大数据处理（</a:t>
            </a:r>
            <a:r>
              <a:rPr lang="en-US" altLang="zh-CN" sz="1400" b="1" dirty="0"/>
              <a:t>2.0</a:t>
            </a:r>
            <a:r>
              <a:rPr lang="zh-CN" altLang="en-US" sz="1400" b="1" dirty="0"/>
              <a:t>开发版）。</a:t>
            </a:r>
          </a:p>
        </p:txBody>
      </p:sp>
    </p:spTree>
    <p:extLst>
      <p:ext uri="{BB962C8B-B14F-4D97-AF65-F5344CB8AC3E}">
        <p14:creationId xmlns:p14="http://schemas.microsoft.com/office/powerpoint/2010/main" val="495239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7469" y="5111447"/>
            <a:ext cx="8534400" cy="1507067"/>
          </a:xfrm>
        </p:spPr>
        <p:txBody>
          <a:bodyPr/>
          <a:lstStyle/>
          <a:p>
            <a:r>
              <a:rPr lang="zh-CN" altLang="en-US" dirty="0"/>
              <a:t>为什么选择</a:t>
            </a:r>
            <a:r>
              <a:rPr lang="en-US" altLang="zh-CN" dirty="0" err="1"/>
              <a:t>Mycat</a:t>
            </a:r>
            <a:endParaRPr lang="zh-CN" altLang="en-US" dirty="0"/>
          </a:p>
        </p:txBody>
      </p:sp>
      <p:sp>
        <p:nvSpPr>
          <p:cNvPr id="4" name="Content Placeholder 2"/>
          <p:cNvSpPr>
            <a:spLocks noGrp="1"/>
          </p:cNvSpPr>
          <p:nvPr>
            <p:ph idx="1"/>
          </p:nvPr>
        </p:nvSpPr>
        <p:spPr>
          <a:xfrm>
            <a:off x="298383" y="406667"/>
            <a:ext cx="11222239" cy="5108608"/>
          </a:xfrm>
        </p:spPr>
        <p:txBody>
          <a:bodyPr>
            <a:normAutofit/>
          </a:bodyPr>
          <a:lstStyle/>
          <a:p>
            <a:r>
              <a:rPr lang="zh-CN" altLang="en-US" sz="2400" dirty="0" smtClean="0">
                <a:solidFill>
                  <a:schemeClr val="tx1"/>
                </a:solidFill>
              </a:rPr>
              <a:t>基于阿里的成熟项目</a:t>
            </a:r>
            <a:r>
              <a:rPr lang="en-US" altLang="zh-CN" sz="2400" dirty="0" err="1" smtClean="0">
                <a:solidFill>
                  <a:schemeClr val="tx1"/>
                </a:solidFill>
              </a:rPr>
              <a:t>Cobar</a:t>
            </a:r>
            <a:r>
              <a:rPr lang="zh-CN" altLang="en-US" sz="2400" dirty="0" smtClean="0">
                <a:solidFill>
                  <a:schemeClr val="tx1"/>
                </a:solidFill>
              </a:rPr>
              <a:t>而来，它有过大量的大规模生产案例</a:t>
            </a:r>
            <a:endParaRPr lang="en-US" altLang="zh-CN" sz="2400" dirty="0" smtClean="0">
              <a:solidFill>
                <a:schemeClr val="tx1"/>
              </a:solidFill>
            </a:endParaRPr>
          </a:p>
          <a:p>
            <a:r>
              <a:rPr lang="zh-CN" altLang="en-US" sz="2400" dirty="0" smtClean="0">
                <a:solidFill>
                  <a:schemeClr val="tx1"/>
                </a:solidFill>
              </a:rPr>
              <a:t>社区非常活跃，维护者的水平很高，重大</a:t>
            </a:r>
            <a:r>
              <a:rPr lang="en-US" altLang="zh-CN" sz="2400" dirty="0" smtClean="0">
                <a:solidFill>
                  <a:schemeClr val="tx1"/>
                </a:solidFill>
              </a:rPr>
              <a:t>Bug</a:t>
            </a:r>
            <a:r>
              <a:rPr lang="zh-CN" altLang="en-US" sz="2400" dirty="0" smtClean="0">
                <a:solidFill>
                  <a:schemeClr val="tx1"/>
                </a:solidFill>
              </a:rPr>
              <a:t>都</a:t>
            </a:r>
            <a:r>
              <a:rPr lang="en-US" altLang="zh-CN" sz="2400" dirty="0" smtClean="0">
                <a:solidFill>
                  <a:schemeClr val="tx1"/>
                </a:solidFill>
              </a:rPr>
              <a:t>24</a:t>
            </a:r>
            <a:r>
              <a:rPr lang="zh-CN" altLang="en-US" sz="2400" dirty="0" smtClean="0">
                <a:solidFill>
                  <a:schemeClr val="tx1"/>
                </a:solidFill>
              </a:rPr>
              <a:t>小时修复</a:t>
            </a:r>
            <a:endParaRPr lang="en-US" altLang="zh-CN" sz="2400" dirty="0" smtClean="0">
              <a:solidFill>
                <a:schemeClr val="tx1"/>
              </a:solidFill>
            </a:endParaRPr>
          </a:p>
          <a:p>
            <a:r>
              <a:rPr lang="zh-CN" altLang="en-US" sz="2400" dirty="0" smtClean="0">
                <a:solidFill>
                  <a:schemeClr val="tx1"/>
                </a:solidFill>
              </a:rPr>
              <a:t>目前的生产案例是开源项目中为数最多的，而且很多是大型项目</a:t>
            </a:r>
            <a:endParaRPr lang="en-US" altLang="zh-CN" sz="2400" dirty="0" smtClean="0">
              <a:solidFill>
                <a:schemeClr val="tx1"/>
              </a:solidFill>
            </a:endParaRPr>
          </a:p>
          <a:p>
            <a:r>
              <a:rPr lang="en-US" altLang="zh-CN" sz="2400" dirty="0" err="1" smtClean="0">
                <a:solidFill>
                  <a:schemeClr val="tx1"/>
                </a:solidFill>
              </a:rPr>
              <a:t>Mycat</a:t>
            </a:r>
            <a:r>
              <a:rPr lang="zh-CN" altLang="en-US" sz="2400" dirty="0" smtClean="0">
                <a:solidFill>
                  <a:schemeClr val="tx1"/>
                </a:solidFill>
              </a:rPr>
              <a:t>的版本分为长期支持版本和当前最新版本两种，前者出现重大</a:t>
            </a:r>
            <a:r>
              <a:rPr lang="en-US" altLang="zh-CN" sz="2400" dirty="0" smtClean="0">
                <a:solidFill>
                  <a:schemeClr val="tx1"/>
                </a:solidFill>
              </a:rPr>
              <a:t>Bug</a:t>
            </a:r>
            <a:r>
              <a:rPr lang="zh-CN" altLang="en-US" sz="2400" dirty="0" smtClean="0">
                <a:solidFill>
                  <a:schemeClr val="tx1"/>
                </a:solidFill>
              </a:rPr>
              <a:t>后，还会及时修复，解决了生产中应用的后顾之忧</a:t>
            </a:r>
            <a:endParaRPr lang="en-US" altLang="zh-CN" sz="2400" dirty="0" smtClean="0">
              <a:solidFill>
                <a:schemeClr val="tx1"/>
              </a:solidFill>
            </a:endParaRPr>
          </a:p>
          <a:p>
            <a:r>
              <a:rPr lang="en-US" altLang="zh-CN" sz="2400" dirty="0" err="1" smtClean="0">
                <a:solidFill>
                  <a:schemeClr val="tx1"/>
                </a:solidFill>
              </a:rPr>
              <a:t>Mycat</a:t>
            </a:r>
            <a:r>
              <a:rPr lang="zh-CN" altLang="en-US" sz="2400" dirty="0" smtClean="0">
                <a:solidFill>
                  <a:schemeClr val="tx1"/>
                </a:solidFill>
              </a:rPr>
              <a:t>的资料非常全，包括志愿者提供的资料，用户分享的经验资料，以及官方定期更新的</a:t>
            </a:r>
            <a:r>
              <a:rPr lang="en-US" altLang="zh-CN" sz="2400" dirty="0" smtClean="0">
                <a:solidFill>
                  <a:schemeClr val="tx1"/>
                </a:solidFill>
              </a:rPr>
              <a:t>《</a:t>
            </a:r>
            <a:r>
              <a:rPr lang="en-US" altLang="zh-CN" sz="2400" dirty="0" err="1" smtClean="0">
                <a:solidFill>
                  <a:schemeClr val="tx1"/>
                </a:solidFill>
              </a:rPr>
              <a:t>Mycat</a:t>
            </a:r>
            <a:r>
              <a:rPr lang="zh-CN" altLang="en-US" sz="2400" dirty="0" smtClean="0">
                <a:solidFill>
                  <a:schemeClr val="tx1"/>
                </a:solidFill>
              </a:rPr>
              <a:t>权威指南</a:t>
            </a:r>
            <a:r>
              <a:rPr lang="en-US" altLang="zh-CN" sz="2400" dirty="0" smtClean="0">
                <a:solidFill>
                  <a:schemeClr val="tx1"/>
                </a:solidFill>
              </a:rPr>
              <a:t>》</a:t>
            </a:r>
            <a:r>
              <a:rPr lang="zh-CN" altLang="en-US" sz="2400" dirty="0" smtClean="0">
                <a:solidFill>
                  <a:schemeClr val="tx1"/>
                </a:solidFill>
              </a:rPr>
              <a:t>，绝大多数技术问题，都可以通过文档和社区交流来解决</a:t>
            </a:r>
            <a:endParaRPr lang="en-US" altLang="zh-CN" sz="2400" dirty="0" smtClean="0">
              <a:solidFill>
                <a:schemeClr val="tx1"/>
              </a:solidFill>
            </a:endParaRPr>
          </a:p>
          <a:p>
            <a:r>
              <a:rPr lang="zh-CN" altLang="en-US" sz="2400" dirty="0" smtClean="0">
                <a:solidFill>
                  <a:schemeClr val="tx1"/>
                </a:solidFill>
              </a:rPr>
              <a:t>如果需要专业技术支持服务，也可以跟</a:t>
            </a:r>
            <a:r>
              <a:rPr lang="en-US" altLang="zh-CN" sz="2400" dirty="0" err="1" smtClean="0">
                <a:solidFill>
                  <a:schemeClr val="tx1"/>
                </a:solidFill>
              </a:rPr>
              <a:t>Mycat</a:t>
            </a:r>
            <a:r>
              <a:rPr lang="zh-CN" altLang="en-US" sz="2400" dirty="0" smtClean="0">
                <a:solidFill>
                  <a:schemeClr val="tx1"/>
                </a:solidFill>
              </a:rPr>
              <a:t>社区交流，通过赞助开源项目的方式，名利双收，一举两得</a:t>
            </a:r>
            <a:r>
              <a:rPr lang="zh-CN" altLang="en-US" dirty="0" smtClean="0">
                <a:solidFill>
                  <a:schemeClr val="tx1"/>
                </a:solidFill>
              </a:rPr>
              <a:t>。</a:t>
            </a:r>
            <a:endParaRPr lang="en-US" dirty="0">
              <a:solidFill>
                <a:schemeClr val="tx1"/>
              </a:solidFill>
            </a:endParaRPr>
          </a:p>
        </p:txBody>
      </p:sp>
    </p:spTree>
    <p:extLst>
      <p:ext uri="{BB962C8B-B14F-4D97-AF65-F5344CB8AC3E}">
        <p14:creationId xmlns:p14="http://schemas.microsoft.com/office/powerpoint/2010/main" val="35650026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234" y="5350933"/>
            <a:ext cx="8534400" cy="1507067"/>
          </a:xfrm>
        </p:spPr>
        <p:txBody>
          <a:bodyPr/>
          <a:lstStyle/>
          <a:p>
            <a:r>
              <a:rPr lang="en-US" altLang="zh-CN" dirty="0" err="1" smtClean="0"/>
              <a:t>Mycat</a:t>
            </a:r>
            <a:r>
              <a:rPr lang="zh-CN" altLang="en-US" dirty="0" smtClean="0"/>
              <a:t>架构</a:t>
            </a:r>
            <a:r>
              <a:rPr lang="zh-CN" altLang="en-US" dirty="0" smtClean="0"/>
              <a:t>图</a:t>
            </a:r>
            <a:endParaRPr lang="en-US" dirty="0"/>
          </a:p>
        </p:txBody>
      </p:sp>
      <p:pic>
        <p:nvPicPr>
          <p:cNvPr id="1026" name="Picture 2" descr="分布式数据库中间件MyCa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8334" y="529944"/>
            <a:ext cx="7504657" cy="501873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550507" y="6385887"/>
            <a:ext cx="1338828" cy="369332"/>
          </a:xfrm>
          <a:prstGeom prst="rect">
            <a:avLst/>
          </a:prstGeom>
        </p:spPr>
        <p:txBody>
          <a:bodyPr wrap="none">
            <a:spAutoFit/>
          </a:bodyPr>
          <a:lstStyle/>
          <a:p>
            <a:r>
              <a:rPr lang="zh-CN" altLang="en-US" dirty="0" smtClean="0">
                <a:solidFill>
                  <a:srgbClr val="FFFF00"/>
                </a:solidFill>
              </a:rPr>
              <a:t>第三代产品</a:t>
            </a:r>
            <a:endParaRPr lang="en-US" dirty="0">
              <a:solidFill>
                <a:srgbClr val="FFFF00"/>
              </a:solidFill>
            </a:endParaRPr>
          </a:p>
        </p:txBody>
      </p:sp>
    </p:spTree>
    <p:extLst>
      <p:ext uri="{BB962C8B-B14F-4D97-AF65-F5344CB8AC3E}">
        <p14:creationId xmlns:p14="http://schemas.microsoft.com/office/powerpoint/2010/main" val="36105440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234" y="5350933"/>
            <a:ext cx="8534400" cy="1507067"/>
          </a:xfrm>
        </p:spPr>
        <p:txBody>
          <a:bodyPr/>
          <a:lstStyle/>
          <a:p>
            <a:r>
              <a:rPr lang="en-US" altLang="zh-CN" dirty="0" err="1" smtClean="0"/>
              <a:t>Mycat</a:t>
            </a:r>
            <a:r>
              <a:rPr lang="zh-CN" altLang="en-US" dirty="0" smtClean="0"/>
              <a:t>架构图</a:t>
            </a:r>
            <a:endParaRPr lang="en-US" dirty="0"/>
          </a:p>
        </p:txBody>
      </p:sp>
      <p:sp>
        <p:nvSpPr>
          <p:cNvPr id="4" name="Rectangle 3"/>
          <p:cNvSpPr/>
          <p:nvPr/>
        </p:nvSpPr>
        <p:spPr>
          <a:xfrm>
            <a:off x="2550507" y="6385887"/>
            <a:ext cx="966931" cy="369332"/>
          </a:xfrm>
          <a:prstGeom prst="rect">
            <a:avLst/>
          </a:prstGeom>
        </p:spPr>
        <p:txBody>
          <a:bodyPr wrap="none">
            <a:spAutoFit/>
          </a:bodyPr>
          <a:lstStyle/>
          <a:p>
            <a:r>
              <a:rPr lang="en-US" dirty="0" smtClean="0">
                <a:solidFill>
                  <a:srgbClr val="FFFF00"/>
                </a:solidFill>
              </a:rPr>
              <a:t>1.5</a:t>
            </a:r>
            <a:r>
              <a:rPr lang="zh-CN" altLang="en-US" dirty="0" smtClean="0">
                <a:solidFill>
                  <a:srgbClr val="FFFF00"/>
                </a:solidFill>
              </a:rPr>
              <a:t>版本</a:t>
            </a:r>
            <a:endParaRPr lang="en-US" dirty="0">
              <a:solidFill>
                <a:srgbClr val="FFFF00"/>
              </a:solidFill>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580571"/>
            <a:ext cx="9971313" cy="4746172"/>
          </a:xfrm>
          <a:prstGeom prst="rect">
            <a:avLst/>
          </a:prstGeom>
        </p:spPr>
      </p:pic>
    </p:spTree>
    <p:extLst>
      <p:ext uri="{BB962C8B-B14F-4D97-AF65-F5344CB8AC3E}">
        <p14:creationId xmlns:p14="http://schemas.microsoft.com/office/powerpoint/2010/main" val="5100174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6229" y="5370286"/>
            <a:ext cx="8534400" cy="1231430"/>
          </a:xfrm>
        </p:spPr>
        <p:txBody>
          <a:bodyPr/>
          <a:lstStyle/>
          <a:p>
            <a:r>
              <a:rPr lang="en-US" altLang="zh-CN" dirty="0" err="1" smtClean="0"/>
              <a:t>Mycat</a:t>
            </a:r>
            <a:r>
              <a:rPr lang="zh-CN" altLang="en-US" dirty="0" smtClean="0"/>
              <a:t>的原理</a:t>
            </a:r>
            <a:endParaRPr lang="en-US" dirty="0"/>
          </a:p>
        </p:txBody>
      </p:sp>
      <p:pic>
        <p:nvPicPr>
          <p:cNvPr id="4" name="Picture 3"/>
          <p:cNvPicPr>
            <a:picLocks noChangeAspect="1"/>
          </p:cNvPicPr>
          <p:nvPr/>
        </p:nvPicPr>
        <p:blipFill>
          <a:blip r:embed="rId2"/>
          <a:stretch>
            <a:fillRect/>
          </a:stretch>
        </p:blipFill>
        <p:spPr>
          <a:xfrm>
            <a:off x="1372277" y="1611080"/>
            <a:ext cx="8492120" cy="4025477"/>
          </a:xfrm>
          <a:prstGeom prst="rect">
            <a:avLst/>
          </a:prstGeom>
        </p:spPr>
      </p:pic>
      <p:sp>
        <p:nvSpPr>
          <p:cNvPr id="5" name="Rectangle 4"/>
          <p:cNvSpPr/>
          <p:nvPr/>
        </p:nvSpPr>
        <p:spPr>
          <a:xfrm>
            <a:off x="2990274" y="6180871"/>
            <a:ext cx="1620957" cy="523220"/>
          </a:xfrm>
          <a:prstGeom prst="rect">
            <a:avLst/>
          </a:prstGeom>
        </p:spPr>
        <p:txBody>
          <a:bodyPr wrap="none">
            <a:spAutoFit/>
          </a:bodyPr>
          <a:lstStyle/>
          <a:p>
            <a:r>
              <a:rPr lang="zh-CN" altLang="en-US" sz="2800" dirty="0" smtClean="0">
                <a:solidFill>
                  <a:srgbClr val="FFFF00"/>
                </a:solidFill>
              </a:rPr>
              <a:t>分表分库</a:t>
            </a:r>
            <a:endParaRPr lang="en-US" sz="2800" dirty="0">
              <a:solidFill>
                <a:srgbClr val="FFFF00"/>
              </a:solidFill>
            </a:endParaRPr>
          </a:p>
        </p:txBody>
      </p:sp>
      <p:sp>
        <p:nvSpPr>
          <p:cNvPr id="6" name="Title 1"/>
          <p:cNvSpPr txBox="1">
            <a:spLocks/>
          </p:cNvSpPr>
          <p:nvPr/>
        </p:nvSpPr>
        <p:spPr>
          <a:xfrm>
            <a:off x="362858" y="152535"/>
            <a:ext cx="9695542" cy="1226322"/>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sz="2400" dirty="0" err="1"/>
              <a:t>Mycat</a:t>
            </a:r>
            <a:r>
              <a:rPr lang="zh-CN" altLang="en-US" sz="2400" dirty="0"/>
              <a:t>的原理中最重要的一个动词是“拦截”，它拦截了用户发送过来的</a:t>
            </a:r>
            <a:r>
              <a:rPr lang="en-US" altLang="zh-CN" sz="2400" dirty="0"/>
              <a:t>SQL</a:t>
            </a:r>
            <a:r>
              <a:rPr lang="zh-CN" altLang="en-US" sz="2400" dirty="0"/>
              <a:t>语句，首先对</a:t>
            </a:r>
            <a:r>
              <a:rPr lang="en-US" altLang="zh-CN" sz="2400" dirty="0"/>
              <a:t>SQL</a:t>
            </a:r>
            <a:r>
              <a:rPr lang="zh-CN" altLang="en-US" sz="2400" dirty="0"/>
              <a:t>语句做了一些特定的分析：如</a:t>
            </a:r>
            <a:r>
              <a:rPr lang="zh-CN" altLang="en-US" sz="2400" dirty="0" smtClean="0"/>
              <a:t>分片</a:t>
            </a:r>
            <a:r>
              <a:rPr lang="zh-CN" altLang="en-US" sz="2400" dirty="0"/>
              <a:t>分析、路由分析、读写分离分析、缓存分析等，然后将此</a:t>
            </a:r>
            <a:r>
              <a:rPr lang="en-US" altLang="zh-CN" sz="2400" dirty="0"/>
              <a:t>SQL</a:t>
            </a:r>
            <a:r>
              <a:rPr lang="zh-CN" altLang="en-US" sz="2400" dirty="0"/>
              <a:t>发往后端的真实数据库，并将返回的结果做适当的处理，最终</a:t>
            </a:r>
            <a:r>
              <a:rPr lang="zh-CN" altLang="en-US" sz="2400" dirty="0" smtClean="0"/>
              <a:t>再返回</a:t>
            </a:r>
            <a:r>
              <a:rPr lang="zh-CN" altLang="en-US" sz="2400" dirty="0"/>
              <a:t>给用户。</a:t>
            </a:r>
            <a:endParaRPr lang="zh-CN" altLang="en-US" sz="2400" dirty="0" smtClean="0"/>
          </a:p>
        </p:txBody>
      </p:sp>
    </p:spTree>
    <p:extLst>
      <p:ext uri="{BB962C8B-B14F-4D97-AF65-F5344CB8AC3E}">
        <p14:creationId xmlns:p14="http://schemas.microsoft.com/office/powerpoint/2010/main" val="30108895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218" y="5742820"/>
            <a:ext cx="8534400" cy="919238"/>
          </a:xfrm>
        </p:spPr>
        <p:txBody>
          <a:bodyPr/>
          <a:lstStyle/>
          <a:p>
            <a:r>
              <a:rPr lang="en-US" altLang="zh-CN" dirty="0" err="1" smtClean="0"/>
              <a:t>Mycat</a:t>
            </a:r>
            <a:r>
              <a:rPr lang="zh-CN" altLang="en-US" dirty="0" smtClean="0"/>
              <a:t>的核心</a:t>
            </a:r>
            <a:r>
              <a:rPr lang="zh-CN" altLang="en-US" dirty="0" smtClean="0"/>
              <a:t>概念</a:t>
            </a:r>
            <a:endParaRPr lang="en-US" dirty="0"/>
          </a:p>
        </p:txBody>
      </p:sp>
      <p:sp>
        <p:nvSpPr>
          <p:cNvPr id="3" name="Content Placeholder 2"/>
          <p:cNvSpPr>
            <a:spLocks noGrp="1"/>
          </p:cNvSpPr>
          <p:nvPr>
            <p:ph idx="1"/>
          </p:nvPr>
        </p:nvSpPr>
        <p:spPr>
          <a:xfrm>
            <a:off x="116116" y="304801"/>
            <a:ext cx="11829142" cy="4318485"/>
          </a:xfrm>
        </p:spPr>
        <p:txBody>
          <a:bodyPr>
            <a:noAutofit/>
          </a:bodyPr>
          <a:lstStyle/>
          <a:p>
            <a:pPr marL="0" indent="0">
              <a:buNone/>
            </a:pPr>
            <a:endParaRPr lang="en-US" altLang="zh-CN" sz="3600" dirty="0" smtClean="0">
              <a:solidFill>
                <a:srgbClr val="FFFF00"/>
              </a:solidFill>
            </a:endParaRPr>
          </a:p>
          <a:p>
            <a:r>
              <a:rPr lang="zh-CN" altLang="en-US" sz="3600" dirty="0" smtClean="0">
                <a:solidFill>
                  <a:schemeClr val="tx1"/>
                </a:solidFill>
              </a:rPr>
              <a:t>逻辑库</a:t>
            </a:r>
            <a:r>
              <a:rPr lang="en-US" altLang="zh-CN" sz="3600" dirty="0" smtClean="0">
                <a:solidFill>
                  <a:schemeClr val="tx1"/>
                </a:solidFill>
              </a:rPr>
              <a:t>schema(</a:t>
            </a:r>
            <a:r>
              <a:rPr lang="zh-CN" altLang="en-US" sz="3600" dirty="0" smtClean="0">
                <a:solidFill>
                  <a:schemeClr val="tx1"/>
                </a:solidFill>
              </a:rPr>
              <a:t>非物理库</a:t>
            </a:r>
            <a:r>
              <a:rPr lang="en-US" altLang="zh-CN" sz="3600" dirty="0" smtClean="0">
                <a:solidFill>
                  <a:schemeClr val="tx1"/>
                </a:solidFill>
              </a:rPr>
              <a:t>)</a:t>
            </a:r>
            <a:endParaRPr lang="zh-CN" altLang="en-US" sz="3600" dirty="0">
              <a:solidFill>
                <a:schemeClr val="tx1"/>
              </a:solidFill>
            </a:endParaRPr>
          </a:p>
          <a:p>
            <a:r>
              <a:rPr lang="zh-CN" altLang="en-US" sz="3600" dirty="0" smtClean="0">
                <a:solidFill>
                  <a:schemeClr val="tx1"/>
                </a:solidFill>
              </a:rPr>
              <a:t>逻辑表</a:t>
            </a:r>
            <a:r>
              <a:rPr lang="en-US" altLang="zh-CN" sz="3600" dirty="0" smtClean="0">
                <a:solidFill>
                  <a:schemeClr val="tx1"/>
                </a:solidFill>
              </a:rPr>
              <a:t>table(</a:t>
            </a:r>
            <a:r>
              <a:rPr lang="zh-CN" altLang="en-US" sz="3600" dirty="0" smtClean="0">
                <a:solidFill>
                  <a:schemeClr val="tx1"/>
                </a:solidFill>
              </a:rPr>
              <a:t>分片表、非分片表、</a:t>
            </a:r>
            <a:r>
              <a:rPr lang="en-US" altLang="zh-CN" sz="3600" dirty="0" smtClean="0">
                <a:solidFill>
                  <a:schemeClr val="tx1"/>
                </a:solidFill>
              </a:rPr>
              <a:t>ER</a:t>
            </a:r>
            <a:r>
              <a:rPr lang="zh-CN" altLang="en-US" sz="3600" dirty="0" smtClean="0">
                <a:solidFill>
                  <a:schemeClr val="tx1"/>
                </a:solidFill>
              </a:rPr>
              <a:t>表、全局表</a:t>
            </a:r>
            <a:r>
              <a:rPr lang="en-US" altLang="zh-CN" sz="3600" dirty="0" smtClean="0">
                <a:solidFill>
                  <a:schemeClr val="tx1"/>
                </a:solidFill>
              </a:rPr>
              <a:t>)</a:t>
            </a:r>
          </a:p>
          <a:p>
            <a:r>
              <a:rPr lang="zh-CN" altLang="en-US" sz="3600" dirty="0" smtClean="0">
                <a:solidFill>
                  <a:schemeClr val="tx1"/>
                </a:solidFill>
              </a:rPr>
              <a:t>分片节点</a:t>
            </a:r>
            <a:r>
              <a:rPr lang="en-US" altLang="zh-CN" sz="3600" dirty="0" err="1" smtClean="0">
                <a:solidFill>
                  <a:schemeClr val="tx1"/>
                </a:solidFill>
              </a:rPr>
              <a:t>dataNode</a:t>
            </a:r>
            <a:r>
              <a:rPr lang="zh-CN" altLang="en-US" sz="3600" dirty="0">
                <a:solidFill>
                  <a:schemeClr val="tx1"/>
                </a:solidFill>
              </a:rPr>
              <a:t>和</a:t>
            </a:r>
            <a:r>
              <a:rPr lang="zh-CN" altLang="en-US" sz="3600" dirty="0" smtClean="0">
                <a:solidFill>
                  <a:schemeClr val="tx1"/>
                </a:solidFill>
              </a:rPr>
              <a:t>节点主机</a:t>
            </a:r>
            <a:r>
              <a:rPr lang="en-US" altLang="zh-CN" sz="3600" dirty="0" err="1" smtClean="0">
                <a:solidFill>
                  <a:schemeClr val="tx1"/>
                </a:solidFill>
              </a:rPr>
              <a:t>dataHost</a:t>
            </a:r>
            <a:r>
              <a:rPr lang="en-US" altLang="zh-CN" sz="3600" dirty="0" smtClean="0">
                <a:solidFill>
                  <a:schemeClr val="tx1"/>
                </a:solidFill>
              </a:rPr>
              <a:t>)</a:t>
            </a:r>
          </a:p>
          <a:p>
            <a:r>
              <a:rPr lang="zh-CN" altLang="en-US" sz="3600" dirty="0" smtClean="0">
                <a:solidFill>
                  <a:schemeClr val="tx1"/>
                </a:solidFill>
              </a:rPr>
              <a:t>分片规则</a:t>
            </a:r>
            <a:r>
              <a:rPr lang="en-US" altLang="zh-CN" sz="3600" dirty="0" smtClean="0">
                <a:solidFill>
                  <a:schemeClr val="tx1"/>
                </a:solidFill>
              </a:rPr>
              <a:t>(rule:</a:t>
            </a:r>
            <a:r>
              <a:rPr lang="zh-CN" altLang="en-US" sz="3600" dirty="0" smtClean="0">
                <a:solidFill>
                  <a:schemeClr val="tx1"/>
                </a:solidFill>
              </a:rPr>
              <a:t>枚举</a:t>
            </a:r>
            <a:r>
              <a:rPr lang="en-US" altLang="zh-CN" sz="3600" dirty="0" smtClean="0">
                <a:solidFill>
                  <a:schemeClr val="tx1"/>
                </a:solidFill>
              </a:rPr>
              <a:t>|</a:t>
            </a:r>
            <a:r>
              <a:rPr lang="zh-CN" altLang="en-US" sz="3600" dirty="0" smtClean="0">
                <a:solidFill>
                  <a:schemeClr val="tx1"/>
                </a:solidFill>
              </a:rPr>
              <a:t>求模</a:t>
            </a:r>
            <a:r>
              <a:rPr lang="en-US" altLang="zh-CN" sz="3600" dirty="0" smtClean="0">
                <a:solidFill>
                  <a:schemeClr val="tx1"/>
                </a:solidFill>
              </a:rPr>
              <a:t>|</a:t>
            </a:r>
            <a:r>
              <a:rPr lang="zh-CN" altLang="en-US" sz="3600" dirty="0" smtClean="0">
                <a:solidFill>
                  <a:schemeClr val="tx1"/>
                </a:solidFill>
              </a:rPr>
              <a:t>按日期</a:t>
            </a:r>
            <a:r>
              <a:rPr lang="en-US" altLang="zh-CN" sz="3600" dirty="0" smtClean="0">
                <a:solidFill>
                  <a:schemeClr val="tx1"/>
                </a:solidFill>
              </a:rPr>
              <a:t>|</a:t>
            </a:r>
            <a:r>
              <a:rPr lang="zh-CN" altLang="en-US" sz="3600" dirty="0" smtClean="0">
                <a:solidFill>
                  <a:schemeClr val="tx1"/>
                </a:solidFill>
              </a:rPr>
              <a:t>一致性</a:t>
            </a:r>
            <a:r>
              <a:rPr lang="en-US" altLang="zh-CN" sz="3600" dirty="0" smtClean="0">
                <a:solidFill>
                  <a:schemeClr val="tx1"/>
                </a:solidFill>
              </a:rPr>
              <a:t>hash|…)</a:t>
            </a:r>
          </a:p>
          <a:p>
            <a:r>
              <a:rPr lang="zh-CN" altLang="en-US" sz="3600" dirty="0" smtClean="0">
                <a:solidFill>
                  <a:schemeClr val="tx1"/>
                </a:solidFill>
              </a:rPr>
              <a:t>全局序号号</a:t>
            </a:r>
            <a:r>
              <a:rPr lang="en-US" altLang="zh-CN" sz="3600" dirty="0">
                <a:solidFill>
                  <a:schemeClr val="tx1"/>
                </a:solidFill>
              </a:rPr>
              <a:t>(sequence)</a:t>
            </a:r>
            <a:endParaRPr lang="en-US" altLang="zh-CN" sz="3600" dirty="0" smtClean="0">
              <a:solidFill>
                <a:schemeClr val="tx1"/>
              </a:solidFill>
            </a:endParaRPr>
          </a:p>
          <a:p>
            <a:r>
              <a:rPr lang="zh-CN" altLang="en-US" sz="3600" dirty="0" smtClean="0">
                <a:solidFill>
                  <a:schemeClr val="tx1"/>
                </a:solidFill>
              </a:rPr>
              <a:t>多租户</a:t>
            </a:r>
            <a:r>
              <a:rPr lang="en-US" altLang="zh-CN" sz="3600" dirty="0" smtClean="0">
                <a:solidFill>
                  <a:schemeClr val="tx1"/>
                </a:solidFill>
              </a:rPr>
              <a:t>(</a:t>
            </a:r>
            <a:r>
              <a:rPr lang="zh-CN" altLang="en-US" sz="3600" dirty="0">
                <a:solidFill>
                  <a:schemeClr val="tx1"/>
                </a:solidFill>
              </a:rPr>
              <a:t>独立数据库、共享</a:t>
            </a:r>
            <a:r>
              <a:rPr lang="zh-CN" altLang="en-US" sz="3600" dirty="0" smtClean="0">
                <a:solidFill>
                  <a:schemeClr val="tx1"/>
                </a:solidFill>
              </a:rPr>
              <a:t>数据架构、隔离共享数据架构</a:t>
            </a:r>
            <a:r>
              <a:rPr lang="en-US" altLang="zh-CN" sz="3600" dirty="0" smtClean="0">
                <a:solidFill>
                  <a:schemeClr val="tx1"/>
                </a:solidFill>
              </a:rPr>
              <a:t>)</a:t>
            </a:r>
          </a:p>
          <a:p>
            <a:pPr marL="0" indent="0">
              <a:buNone/>
            </a:pPr>
            <a:r>
              <a:rPr lang="en-US" altLang="zh-CN" dirty="0" smtClean="0">
                <a:solidFill>
                  <a:schemeClr val="tx1"/>
                </a:solidFill>
              </a:rPr>
              <a:t>(</a:t>
            </a:r>
            <a:r>
              <a:rPr lang="zh-CN" altLang="en-US" dirty="0" smtClean="0">
                <a:solidFill>
                  <a:schemeClr val="tx1"/>
                </a:solidFill>
              </a:rPr>
              <a:t>多租户特别说明：一</a:t>
            </a:r>
            <a:r>
              <a:rPr lang="zh-CN" altLang="en-US" dirty="0">
                <a:solidFill>
                  <a:schemeClr val="tx1"/>
                </a:solidFill>
              </a:rPr>
              <a:t>种软件架构技术，它是在探讨与实现如何于多用户的环境下共用相同的系统或程序组件，</a:t>
            </a:r>
            <a:r>
              <a:rPr lang="zh-CN" altLang="en-US" dirty="0" smtClean="0">
                <a:solidFill>
                  <a:schemeClr val="tx1"/>
                </a:solidFill>
              </a:rPr>
              <a:t>并且</a:t>
            </a:r>
            <a:r>
              <a:rPr lang="zh-CN" altLang="en-US" dirty="0">
                <a:solidFill>
                  <a:schemeClr val="tx1"/>
                </a:solidFill>
              </a:rPr>
              <a:t>仍可确保各用户间数据的隔离性。在云计算时代，多租户技术在共用的数据中心以单一系统架构与服务提供多数客户端相同</a:t>
            </a:r>
            <a:r>
              <a:rPr lang="zh-CN" altLang="en-US" dirty="0" smtClean="0">
                <a:solidFill>
                  <a:schemeClr val="tx1"/>
                </a:solidFill>
              </a:rPr>
              <a:t>甚至</a:t>
            </a:r>
            <a:r>
              <a:rPr lang="zh-CN" altLang="en-US" dirty="0">
                <a:solidFill>
                  <a:schemeClr val="tx1"/>
                </a:solidFill>
              </a:rPr>
              <a:t>可定制化的服务，并且仍然可以保障客户的数据隔离。目前各种各样的云计算服务就是这类技术范畴，例如阿里云数据库</a:t>
            </a:r>
            <a:r>
              <a:rPr lang="zh-CN" altLang="en-US" dirty="0" smtClean="0">
                <a:solidFill>
                  <a:schemeClr val="tx1"/>
                </a:solidFill>
              </a:rPr>
              <a:t>服务（</a:t>
            </a:r>
            <a:r>
              <a:rPr lang="en-US" altLang="zh-CN" dirty="0">
                <a:solidFill>
                  <a:schemeClr val="tx1"/>
                </a:solidFill>
              </a:rPr>
              <a:t>RDS</a:t>
            </a:r>
            <a:r>
              <a:rPr lang="zh-CN" altLang="en-US" dirty="0">
                <a:solidFill>
                  <a:schemeClr val="tx1"/>
                </a:solidFill>
              </a:rPr>
              <a:t>）、阿里云服务器</a:t>
            </a:r>
            <a:r>
              <a:rPr lang="zh-CN" altLang="en-US" dirty="0" smtClean="0">
                <a:solidFill>
                  <a:schemeClr val="tx1"/>
                </a:solidFill>
              </a:rPr>
              <a:t>等等</a:t>
            </a:r>
            <a:r>
              <a:rPr lang="en-US" altLang="zh-CN" dirty="0" smtClean="0">
                <a:solidFill>
                  <a:schemeClr val="tx1"/>
                </a:solidFill>
              </a:rPr>
              <a:t>)</a:t>
            </a:r>
            <a:endParaRPr lang="zh-CN" altLang="en-US" dirty="0">
              <a:solidFill>
                <a:schemeClr val="tx1"/>
              </a:solidFill>
            </a:endParaRPr>
          </a:p>
        </p:txBody>
      </p:sp>
    </p:spTree>
    <p:extLst>
      <p:ext uri="{BB962C8B-B14F-4D97-AF65-F5344CB8AC3E}">
        <p14:creationId xmlns:p14="http://schemas.microsoft.com/office/powerpoint/2010/main" val="1021313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1332" y="5350933"/>
            <a:ext cx="8534400" cy="1507067"/>
          </a:xfrm>
        </p:spPr>
        <p:txBody>
          <a:bodyPr/>
          <a:lstStyle/>
          <a:p>
            <a:r>
              <a:rPr lang="en-US" altLang="zh-CN" dirty="0" err="1" smtClean="0"/>
              <a:t>Mycat</a:t>
            </a:r>
            <a:r>
              <a:rPr lang="zh-CN" altLang="en-US" dirty="0" smtClean="0"/>
              <a:t>目前产品</a:t>
            </a:r>
            <a:endParaRPr lang="en-US" dirty="0"/>
          </a:p>
        </p:txBody>
      </p:sp>
      <p:sp>
        <p:nvSpPr>
          <p:cNvPr id="3" name="Content Placeholder 2"/>
          <p:cNvSpPr>
            <a:spLocks noGrp="1"/>
          </p:cNvSpPr>
          <p:nvPr>
            <p:ph idx="1"/>
          </p:nvPr>
        </p:nvSpPr>
        <p:spPr>
          <a:xfrm>
            <a:off x="584904" y="478973"/>
            <a:ext cx="10866867" cy="4231398"/>
          </a:xfrm>
        </p:spPr>
        <p:txBody>
          <a:bodyPr>
            <a:noAutofit/>
          </a:bodyPr>
          <a:lstStyle/>
          <a:p>
            <a:pPr marL="0" indent="0">
              <a:buNone/>
            </a:pPr>
            <a:endParaRPr lang="en-US" altLang="zh-CN" sz="3600" dirty="0" smtClean="0">
              <a:solidFill>
                <a:srgbClr val="FFFF00"/>
              </a:solidFill>
            </a:endParaRPr>
          </a:p>
          <a:p>
            <a:r>
              <a:rPr lang="en-US" altLang="zh-CN" sz="3600" dirty="0" err="1" smtClean="0">
                <a:solidFill>
                  <a:schemeClr val="tx1"/>
                </a:solidFill>
              </a:rPr>
              <a:t>Mycat</a:t>
            </a:r>
            <a:r>
              <a:rPr lang="en-US" altLang="zh-CN" sz="3600" dirty="0" smtClean="0">
                <a:solidFill>
                  <a:schemeClr val="tx1"/>
                </a:solidFill>
              </a:rPr>
              <a:t>-Server </a:t>
            </a:r>
            <a:r>
              <a:rPr lang="zh-CN" altLang="en-US" sz="3600" dirty="0">
                <a:solidFill>
                  <a:schemeClr val="tx1"/>
                </a:solidFill>
              </a:rPr>
              <a:t>：</a:t>
            </a:r>
            <a:r>
              <a:rPr lang="en-US" altLang="zh-CN" sz="3600" dirty="0" err="1">
                <a:solidFill>
                  <a:schemeClr val="tx1"/>
                </a:solidFill>
              </a:rPr>
              <a:t>Mycat</a:t>
            </a:r>
            <a:r>
              <a:rPr lang="zh-CN" altLang="en-US" sz="3600" dirty="0">
                <a:solidFill>
                  <a:schemeClr val="tx1"/>
                </a:solidFill>
              </a:rPr>
              <a:t>核心</a:t>
            </a:r>
            <a:r>
              <a:rPr lang="zh-CN" altLang="en-US" sz="3600" dirty="0" smtClean="0">
                <a:solidFill>
                  <a:schemeClr val="tx1"/>
                </a:solidFill>
              </a:rPr>
              <a:t>服务</a:t>
            </a:r>
            <a:endParaRPr lang="zh-CN" altLang="en-US" sz="3600" dirty="0">
              <a:solidFill>
                <a:schemeClr val="tx1"/>
              </a:solidFill>
            </a:endParaRPr>
          </a:p>
          <a:p>
            <a:r>
              <a:rPr lang="en-US" altLang="zh-CN" sz="3600" dirty="0" err="1">
                <a:solidFill>
                  <a:schemeClr val="tx1"/>
                </a:solidFill>
              </a:rPr>
              <a:t>Mycat</a:t>
            </a:r>
            <a:r>
              <a:rPr lang="en-US" altLang="zh-CN" sz="3600" dirty="0">
                <a:solidFill>
                  <a:schemeClr val="tx1"/>
                </a:solidFill>
              </a:rPr>
              <a:t>-spider </a:t>
            </a:r>
            <a:r>
              <a:rPr lang="zh-CN" altLang="en-US" sz="3600" dirty="0">
                <a:solidFill>
                  <a:schemeClr val="tx1"/>
                </a:solidFill>
              </a:rPr>
              <a:t>： </a:t>
            </a:r>
            <a:r>
              <a:rPr lang="en-US" altLang="zh-CN" sz="3600" dirty="0" err="1">
                <a:solidFill>
                  <a:schemeClr val="tx1"/>
                </a:solidFill>
              </a:rPr>
              <a:t>Mycat</a:t>
            </a:r>
            <a:r>
              <a:rPr lang="zh-CN" altLang="en-US" sz="3600" dirty="0">
                <a:solidFill>
                  <a:schemeClr val="tx1"/>
                </a:solidFill>
              </a:rPr>
              <a:t>爬虫</a:t>
            </a:r>
            <a:r>
              <a:rPr lang="zh-CN" altLang="en-US" sz="3600" dirty="0" smtClean="0">
                <a:solidFill>
                  <a:schemeClr val="tx1"/>
                </a:solidFill>
              </a:rPr>
              <a:t>技术</a:t>
            </a:r>
            <a:endParaRPr lang="zh-CN" altLang="en-US" sz="3600" dirty="0">
              <a:solidFill>
                <a:schemeClr val="tx1"/>
              </a:solidFill>
            </a:endParaRPr>
          </a:p>
          <a:p>
            <a:r>
              <a:rPr lang="en-US" altLang="zh-CN" sz="3600" dirty="0" err="1">
                <a:solidFill>
                  <a:schemeClr val="tx1"/>
                </a:solidFill>
              </a:rPr>
              <a:t>Mycat-ConfigCenter</a:t>
            </a:r>
            <a:r>
              <a:rPr lang="en-US" altLang="zh-CN" sz="3600" dirty="0">
                <a:solidFill>
                  <a:schemeClr val="tx1"/>
                </a:solidFill>
              </a:rPr>
              <a:t> </a:t>
            </a:r>
            <a:r>
              <a:rPr lang="zh-CN" altLang="en-US" sz="3600" dirty="0">
                <a:solidFill>
                  <a:schemeClr val="tx1"/>
                </a:solidFill>
              </a:rPr>
              <a:t>：</a:t>
            </a:r>
            <a:r>
              <a:rPr lang="en-US" altLang="zh-CN" sz="3600" dirty="0" err="1">
                <a:solidFill>
                  <a:schemeClr val="tx1"/>
                </a:solidFill>
              </a:rPr>
              <a:t>Mycat</a:t>
            </a:r>
            <a:r>
              <a:rPr lang="zh-CN" altLang="en-US" sz="3600" dirty="0">
                <a:solidFill>
                  <a:schemeClr val="tx1"/>
                </a:solidFill>
              </a:rPr>
              <a:t>配置中心 </a:t>
            </a:r>
          </a:p>
          <a:p>
            <a:r>
              <a:rPr lang="en-US" altLang="zh-CN" sz="3600" dirty="0" err="1">
                <a:solidFill>
                  <a:schemeClr val="tx1"/>
                </a:solidFill>
              </a:rPr>
              <a:t>Mycat-BigSQL</a:t>
            </a:r>
            <a:r>
              <a:rPr lang="en-US" altLang="zh-CN" sz="3600" dirty="0">
                <a:solidFill>
                  <a:schemeClr val="tx1"/>
                </a:solidFill>
              </a:rPr>
              <a:t> </a:t>
            </a:r>
            <a:r>
              <a:rPr lang="zh-CN" altLang="en-US" sz="3600" dirty="0">
                <a:solidFill>
                  <a:schemeClr val="tx1"/>
                </a:solidFill>
              </a:rPr>
              <a:t>： </a:t>
            </a:r>
            <a:r>
              <a:rPr lang="en-US" altLang="zh-CN" sz="3600" dirty="0" err="1">
                <a:solidFill>
                  <a:schemeClr val="tx1"/>
                </a:solidFill>
              </a:rPr>
              <a:t>Mycat</a:t>
            </a:r>
            <a:r>
              <a:rPr lang="zh-CN" altLang="en-US" sz="3600" dirty="0">
                <a:solidFill>
                  <a:schemeClr val="tx1"/>
                </a:solidFill>
              </a:rPr>
              <a:t>大数据处理（暂未更细</a:t>
            </a:r>
            <a:r>
              <a:rPr lang="zh-CN" altLang="en-US" sz="3600" dirty="0" smtClean="0">
                <a:solidFill>
                  <a:schemeClr val="tx1"/>
                </a:solidFill>
              </a:rPr>
              <a:t>）</a:t>
            </a:r>
            <a:endParaRPr lang="zh-CN" altLang="en-US" sz="3600" dirty="0">
              <a:solidFill>
                <a:schemeClr val="tx1"/>
              </a:solidFill>
            </a:endParaRPr>
          </a:p>
          <a:p>
            <a:r>
              <a:rPr lang="en-US" altLang="zh-CN" sz="3600" dirty="0" err="1">
                <a:solidFill>
                  <a:schemeClr val="tx1"/>
                </a:solidFill>
              </a:rPr>
              <a:t>Mycat</a:t>
            </a:r>
            <a:r>
              <a:rPr lang="en-US" altLang="zh-CN" sz="3600" dirty="0">
                <a:solidFill>
                  <a:schemeClr val="tx1"/>
                </a:solidFill>
              </a:rPr>
              <a:t>-Web </a:t>
            </a:r>
            <a:r>
              <a:rPr lang="zh-CN" altLang="en-US" sz="3600" dirty="0">
                <a:solidFill>
                  <a:schemeClr val="tx1"/>
                </a:solidFill>
              </a:rPr>
              <a:t>： </a:t>
            </a:r>
            <a:r>
              <a:rPr lang="en-US" altLang="zh-CN" sz="3600" dirty="0" err="1">
                <a:solidFill>
                  <a:schemeClr val="tx1"/>
                </a:solidFill>
              </a:rPr>
              <a:t>Mycat</a:t>
            </a:r>
            <a:r>
              <a:rPr lang="zh-CN" altLang="en-US" sz="3600" dirty="0">
                <a:solidFill>
                  <a:schemeClr val="tx1"/>
                </a:solidFill>
              </a:rPr>
              <a:t>监控及</a:t>
            </a:r>
            <a:r>
              <a:rPr lang="en-US" altLang="zh-CN" sz="3600" dirty="0">
                <a:solidFill>
                  <a:schemeClr val="tx1"/>
                </a:solidFill>
              </a:rPr>
              <a:t>web(</a:t>
            </a:r>
            <a:r>
              <a:rPr lang="zh-CN" altLang="en-US" sz="3600" dirty="0">
                <a:solidFill>
                  <a:schemeClr val="tx1"/>
                </a:solidFill>
              </a:rPr>
              <a:t>新版开发中</a:t>
            </a:r>
            <a:r>
              <a:rPr lang="en-US" altLang="zh-CN" sz="3600" dirty="0">
                <a:solidFill>
                  <a:schemeClr val="tx1"/>
                </a:solidFill>
              </a:rPr>
              <a:t>) </a:t>
            </a:r>
            <a:endParaRPr lang="zh-CN" altLang="en-US" sz="3600" dirty="0">
              <a:solidFill>
                <a:schemeClr val="tx1"/>
              </a:solidFill>
            </a:endParaRPr>
          </a:p>
          <a:p>
            <a:r>
              <a:rPr lang="en-US" altLang="zh-CN" sz="3600" dirty="0" err="1">
                <a:solidFill>
                  <a:schemeClr val="tx1"/>
                </a:solidFill>
              </a:rPr>
              <a:t>Mycat</a:t>
            </a:r>
            <a:r>
              <a:rPr lang="en-US" altLang="zh-CN" sz="3600" dirty="0">
                <a:solidFill>
                  <a:schemeClr val="tx1"/>
                </a:solidFill>
              </a:rPr>
              <a:t>-Balance </a:t>
            </a:r>
            <a:r>
              <a:rPr lang="zh-CN" altLang="en-US" sz="3600" dirty="0">
                <a:solidFill>
                  <a:schemeClr val="tx1"/>
                </a:solidFill>
              </a:rPr>
              <a:t>：</a:t>
            </a:r>
            <a:r>
              <a:rPr lang="en-US" altLang="zh-CN" sz="3600" dirty="0" err="1">
                <a:solidFill>
                  <a:schemeClr val="tx1"/>
                </a:solidFill>
              </a:rPr>
              <a:t>Mycat</a:t>
            </a:r>
            <a:r>
              <a:rPr lang="zh-CN" altLang="en-US" sz="3600" dirty="0">
                <a:solidFill>
                  <a:schemeClr val="tx1"/>
                </a:solidFill>
              </a:rPr>
              <a:t>集群负载（暂未更细）</a:t>
            </a:r>
            <a:endParaRPr lang="en-US" altLang="zh-CN" sz="3600" dirty="0" smtClean="0">
              <a:solidFill>
                <a:schemeClr val="tx1"/>
              </a:solidFill>
            </a:endParaRPr>
          </a:p>
        </p:txBody>
      </p:sp>
    </p:spTree>
    <p:extLst>
      <p:ext uri="{BB962C8B-B14F-4D97-AF65-F5344CB8AC3E}">
        <p14:creationId xmlns:p14="http://schemas.microsoft.com/office/powerpoint/2010/main" val="4327042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1332" y="5350933"/>
            <a:ext cx="8534400" cy="1507067"/>
          </a:xfrm>
        </p:spPr>
        <p:txBody>
          <a:bodyPr/>
          <a:lstStyle/>
          <a:p>
            <a:r>
              <a:rPr lang="en-US" altLang="zh-CN" dirty="0" err="1" smtClean="0"/>
              <a:t>Mycat</a:t>
            </a:r>
            <a:r>
              <a:rPr lang="en-US" altLang="zh-CN" dirty="0" smtClean="0"/>
              <a:t> </a:t>
            </a:r>
            <a:r>
              <a:rPr lang="zh-CN" altLang="en-US" dirty="0" smtClean="0"/>
              <a:t>长期规范</a:t>
            </a:r>
            <a:r>
              <a:rPr lang="en-US" altLang="zh-CN" dirty="0" smtClean="0"/>
              <a:t>2.0</a:t>
            </a:r>
            <a:endParaRPr lang="en-US" dirty="0"/>
          </a:p>
        </p:txBody>
      </p:sp>
      <p:sp>
        <p:nvSpPr>
          <p:cNvPr id="3" name="Content Placeholder 2"/>
          <p:cNvSpPr>
            <a:spLocks noGrp="1"/>
          </p:cNvSpPr>
          <p:nvPr>
            <p:ph idx="1"/>
          </p:nvPr>
        </p:nvSpPr>
        <p:spPr>
          <a:xfrm>
            <a:off x="0" y="1051560"/>
            <a:ext cx="11974286" cy="3615267"/>
          </a:xfrm>
        </p:spPr>
        <p:txBody>
          <a:bodyPr>
            <a:noAutofit/>
          </a:bodyPr>
          <a:lstStyle/>
          <a:p>
            <a:pPr marL="0" indent="0">
              <a:buNone/>
            </a:pPr>
            <a:endParaRPr lang="en-US" altLang="zh-CN" sz="2800" dirty="0" smtClean="0">
              <a:solidFill>
                <a:srgbClr val="FFFF00"/>
              </a:solidFill>
            </a:endParaRPr>
          </a:p>
          <a:p>
            <a:r>
              <a:rPr lang="zh-CN" altLang="en-US" sz="2800" dirty="0">
                <a:solidFill>
                  <a:schemeClr val="tx1"/>
                </a:solidFill>
              </a:rPr>
              <a:t>完全实现分布式事务，完全的支持</a:t>
            </a:r>
            <a:r>
              <a:rPr lang="zh-CN" altLang="en-US" sz="2800" dirty="0" smtClean="0">
                <a:solidFill>
                  <a:schemeClr val="tx1"/>
                </a:solidFill>
              </a:rPr>
              <a:t>分布式</a:t>
            </a:r>
            <a:endParaRPr lang="en-US" altLang="zh-CN" sz="2800" dirty="0" smtClean="0">
              <a:solidFill>
                <a:schemeClr val="tx1"/>
              </a:solidFill>
            </a:endParaRPr>
          </a:p>
          <a:p>
            <a:r>
              <a:rPr lang="zh-CN" altLang="en-US" sz="2800" dirty="0">
                <a:solidFill>
                  <a:schemeClr val="tx1"/>
                </a:solidFill>
              </a:rPr>
              <a:t>通过</a:t>
            </a:r>
            <a:r>
              <a:rPr lang="en-US" altLang="zh-CN" sz="2800" dirty="0" err="1">
                <a:solidFill>
                  <a:schemeClr val="tx1"/>
                </a:solidFill>
              </a:rPr>
              <a:t>Mycat</a:t>
            </a:r>
            <a:r>
              <a:rPr lang="en-US" altLang="zh-CN" sz="2800" dirty="0">
                <a:solidFill>
                  <a:schemeClr val="tx1"/>
                </a:solidFill>
              </a:rPr>
              <a:t> web</a:t>
            </a:r>
            <a:r>
              <a:rPr lang="zh-CN" altLang="en-US" sz="2800" dirty="0">
                <a:solidFill>
                  <a:schemeClr val="tx1"/>
                </a:solidFill>
              </a:rPr>
              <a:t>（</a:t>
            </a:r>
            <a:r>
              <a:rPr lang="en-US" altLang="zh-CN" sz="2800" dirty="0">
                <a:solidFill>
                  <a:schemeClr val="tx1"/>
                </a:solidFill>
              </a:rPr>
              <a:t>eye</a:t>
            </a:r>
            <a:r>
              <a:rPr lang="zh-CN" altLang="en-US" sz="2800" dirty="0">
                <a:solidFill>
                  <a:schemeClr val="tx1"/>
                </a:solidFill>
              </a:rPr>
              <a:t>）完成可视化配置，及智能监控，自动运维</a:t>
            </a:r>
            <a:r>
              <a:rPr lang="zh-CN" altLang="en-US" sz="2800" dirty="0" smtClean="0">
                <a:solidFill>
                  <a:schemeClr val="tx1"/>
                </a:solidFill>
              </a:rPr>
              <a:t>。</a:t>
            </a:r>
            <a:endParaRPr lang="en-US" altLang="zh-CN" sz="2800" dirty="0" smtClean="0">
              <a:solidFill>
                <a:schemeClr val="tx1"/>
              </a:solidFill>
            </a:endParaRPr>
          </a:p>
          <a:p>
            <a:r>
              <a:rPr lang="zh-CN" altLang="en-US" sz="2800" dirty="0">
                <a:solidFill>
                  <a:schemeClr val="tx1"/>
                </a:solidFill>
              </a:rPr>
              <a:t>通过</a:t>
            </a:r>
            <a:r>
              <a:rPr lang="en-US" altLang="zh-CN" sz="2800" dirty="0" err="1">
                <a:solidFill>
                  <a:schemeClr val="tx1"/>
                </a:solidFill>
              </a:rPr>
              <a:t>mysql</a:t>
            </a:r>
            <a:r>
              <a:rPr lang="en-US" altLang="zh-CN" sz="2800" dirty="0">
                <a:solidFill>
                  <a:schemeClr val="tx1"/>
                </a:solidFill>
              </a:rPr>
              <a:t> </a:t>
            </a:r>
            <a:r>
              <a:rPr lang="zh-CN" altLang="en-US" sz="2800" dirty="0">
                <a:solidFill>
                  <a:schemeClr val="tx1"/>
                </a:solidFill>
              </a:rPr>
              <a:t>本地节点，完整的解决数据扩容难度，实现自动扩容机制，解决扩容难点</a:t>
            </a:r>
            <a:r>
              <a:rPr lang="zh-CN" altLang="en-US" sz="2800" dirty="0" smtClean="0">
                <a:solidFill>
                  <a:schemeClr val="tx1"/>
                </a:solidFill>
              </a:rPr>
              <a:t>。</a:t>
            </a:r>
            <a:endParaRPr lang="en-US" altLang="zh-CN" sz="2800" dirty="0" smtClean="0">
              <a:solidFill>
                <a:schemeClr val="tx1"/>
              </a:solidFill>
            </a:endParaRPr>
          </a:p>
          <a:p>
            <a:r>
              <a:rPr lang="zh-CN" altLang="en-US" sz="2800" dirty="0">
                <a:solidFill>
                  <a:schemeClr val="tx1"/>
                </a:solidFill>
              </a:rPr>
              <a:t>支持基于</a:t>
            </a:r>
            <a:r>
              <a:rPr lang="en-US" altLang="zh-CN" sz="2800" dirty="0">
                <a:solidFill>
                  <a:schemeClr val="tx1"/>
                </a:solidFill>
              </a:rPr>
              <a:t>zookeeper</a:t>
            </a:r>
            <a:r>
              <a:rPr lang="zh-CN" altLang="en-US" sz="2800" dirty="0">
                <a:solidFill>
                  <a:schemeClr val="tx1"/>
                </a:solidFill>
              </a:rPr>
              <a:t>的主从切换及</a:t>
            </a:r>
            <a:r>
              <a:rPr lang="en-US" altLang="zh-CN" sz="2800" dirty="0" err="1">
                <a:solidFill>
                  <a:schemeClr val="tx1"/>
                </a:solidFill>
              </a:rPr>
              <a:t>Mycat</a:t>
            </a:r>
            <a:r>
              <a:rPr lang="zh-CN" altLang="en-US" sz="2800" dirty="0">
                <a:solidFill>
                  <a:schemeClr val="tx1"/>
                </a:solidFill>
              </a:rPr>
              <a:t>集群化管理</a:t>
            </a:r>
            <a:r>
              <a:rPr lang="zh-CN" altLang="en-US" sz="2800" dirty="0" smtClean="0">
                <a:solidFill>
                  <a:schemeClr val="tx1"/>
                </a:solidFill>
              </a:rPr>
              <a:t>。</a:t>
            </a:r>
            <a:endParaRPr lang="en-US" altLang="zh-CN" sz="2800" dirty="0" smtClean="0">
              <a:solidFill>
                <a:schemeClr val="tx1"/>
              </a:solidFill>
            </a:endParaRPr>
          </a:p>
          <a:p>
            <a:r>
              <a:rPr lang="zh-CN" altLang="en-US" sz="2800" dirty="0">
                <a:solidFill>
                  <a:schemeClr val="tx1"/>
                </a:solidFill>
              </a:rPr>
              <a:t>通过</a:t>
            </a:r>
            <a:r>
              <a:rPr lang="en-US" altLang="zh-CN" sz="2800" dirty="0" err="1">
                <a:solidFill>
                  <a:schemeClr val="tx1"/>
                </a:solidFill>
              </a:rPr>
              <a:t>Mycat</a:t>
            </a:r>
            <a:r>
              <a:rPr lang="en-US" altLang="zh-CN" sz="2800" dirty="0">
                <a:solidFill>
                  <a:schemeClr val="tx1"/>
                </a:solidFill>
              </a:rPr>
              <a:t> Balance </a:t>
            </a:r>
            <a:r>
              <a:rPr lang="zh-CN" altLang="en-US" sz="2800" dirty="0">
                <a:solidFill>
                  <a:schemeClr val="tx1"/>
                </a:solidFill>
              </a:rPr>
              <a:t>替代第三方的</a:t>
            </a:r>
            <a:r>
              <a:rPr lang="en-US" altLang="zh-CN" sz="2800" dirty="0" err="1">
                <a:solidFill>
                  <a:schemeClr val="tx1"/>
                </a:solidFill>
              </a:rPr>
              <a:t>Haproxy</a:t>
            </a:r>
            <a:r>
              <a:rPr lang="zh-CN" altLang="en-US" sz="2800" dirty="0">
                <a:solidFill>
                  <a:schemeClr val="tx1"/>
                </a:solidFill>
              </a:rPr>
              <a:t>，</a:t>
            </a:r>
            <a:r>
              <a:rPr lang="en-US" altLang="zh-CN" sz="2800" dirty="0">
                <a:solidFill>
                  <a:schemeClr val="tx1"/>
                </a:solidFill>
              </a:rPr>
              <a:t>LVS</a:t>
            </a:r>
            <a:r>
              <a:rPr lang="zh-CN" altLang="en-US" sz="2800" dirty="0">
                <a:solidFill>
                  <a:schemeClr val="tx1"/>
                </a:solidFill>
              </a:rPr>
              <a:t>等第三方高可用，完整的兼容</a:t>
            </a:r>
            <a:r>
              <a:rPr lang="en-US" altLang="zh-CN" sz="2800" dirty="0" err="1">
                <a:solidFill>
                  <a:schemeClr val="tx1"/>
                </a:solidFill>
              </a:rPr>
              <a:t>Mycat</a:t>
            </a:r>
            <a:r>
              <a:rPr lang="zh-CN" altLang="en-US" sz="2800" dirty="0">
                <a:solidFill>
                  <a:schemeClr val="tx1"/>
                </a:solidFill>
              </a:rPr>
              <a:t>集群节点的动态上下线</a:t>
            </a:r>
            <a:r>
              <a:rPr lang="zh-CN" altLang="en-US" sz="2800" dirty="0" smtClean="0">
                <a:solidFill>
                  <a:schemeClr val="tx1"/>
                </a:solidFill>
              </a:rPr>
              <a:t>。</a:t>
            </a:r>
            <a:endParaRPr lang="en-US" altLang="zh-CN" sz="2800" dirty="0" smtClean="0">
              <a:solidFill>
                <a:schemeClr val="tx1"/>
              </a:solidFill>
            </a:endParaRPr>
          </a:p>
          <a:p>
            <a:r>
              <a:rPr lang="zh-CN" altLang="en-US" sz="2800" dirty="0">
                <a:solidFill>
                  <a:schemeClr val="tx1"/>
                </a:solidFill>
              </a:rPr>
              <a:t>接入</a:t>
            </a:r>
            <a:r>
              <a:rPr lang="en-US" altLang="zh-CN" sz="2800" dirty="0">
                <a:solidFill>
                  <a:schemeClr val="tx1"/>
                </a:solidFill>
              </a:rPr>
              <a:t>Spark</a:t>
            </a:r>
            <a:r>
              <a:rPr lang="zh-CN" altLang="en-US" sz="2800" dirty="0">
                <a:solidFill>
                  <a:schemeClr val="tx1"/>
                </a:solidFill>
              </a:rPr>
              <a:t>等第三方工具，解决数据分析及大数据聚合的业务场景</a:t>
            </a:r>
            <a:r>
              <a:rPr lang="zh-CN" altLang="en-US" sz="2800" dirty="0" smtClean="0">
                <a:solidFill>
                  <a:schemeClr val="tx1"/>
                </a:solidFill>
              </a:rPr>
              <a:t>。</a:t>
            </a:r>
            <a:endParaRPr lang="en-US" altLang="zh-CN" sz="2800" dirty="0" smtClean="0">
              <a:solidFill>
                <a:schemeClr val="tx1"/>
              </a:solidFill>
            </a:endParaRPr>
          </a:p>
          <a:p>
            <a:r>
              <a:rPr lang="zh-CN" altLang="en-US" sz="2800" dirty="0">
                <a:solidFill>
                  <a:schemeClr val="tx1"/>
                </a:solidFill>
              </a:rPr>
              <a:t>通过</a:t>
            </a:r>
            <a:r>
              <a:rPr lang="en-US" altLang="zh-CN" sz="2800" dirty="0" err="1">
                <a:solidFill>
                  <a:schemeClr val="tx1"/>
                </a:solidFill>
              </a:rPr>
              <a:t>Mycat</a:t>
            </a:r>
            <a:r>
              <a:rPr lang="zh-CN" altLang="en-US" sz="2800" dirty="0">
                <a:solidFill>
                  <a:schemeClr val="tx1"/>
                </a:solidFill>
              </a:rPr>
              <a:t>智能优化，分析分片热点，提供合理的分片建议，索引建议，及数据切分实时业务建议</a:t>
            </a:r>
            <a:endParaRPr lang="en-US" altLang="zh-CN" sz="2800" dirty="0" smtClean="0">
              <a:solidFill>
                <a:schemeClr val="tx1"/>
              </a:solidFill>
            </a:endParaRPr>
          </a:p>
          <a:p>
            <a:endParaRPr lang="en-US" altLang="zh-CN" sz="2800" dirty="0" smtClean="0">
              <a:solidFill>
                <a:schemeClr val="tx1"/>
              </a:solidFill>
            </a:endParaRPr>
          </a:p>
        </p:txBody>
      </p:sp>
    </p:spTree>
    <p:extLst>
      <p:ext uri="{BB962C8B-B14F-4D97-AF65-F5344CB8AC3E}">
        <p14:creationId xmlns:p14="http://schemas.microsoft.com/office/powerpoint/2010/main" val="4497108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467" y="170166"/>
            <a:ext cx="6309533" cy="1005492"/>
          </a:xfrm>
        </p:spPr>
        <p:txBody>
          <a:bodyPr/>
          <a:lstStyle/>
          <a:p>
            <a:r>
              <a:rPr lang="zh-CN" altLang="en-US" dirty="0" smtClean="0"/>
              <a:t>现状面临：数据库切分？</a:t>
            </a:r>
            <a:endParaRPr lang="zh-CN" altLang="en-US" dirty="0"/>
          </a:p>
        </p:txBody>
      </p:sp>
      <p:sp>
        <p:nvSpPr>
          <p:cNvPr id="5" name="Content Placeholder 2"/>
          <p:cNvSpPr>
            <a:spLocks noGrp="1"/>
          </p:cNvSpPr>
          <p:nvPr>
            <p:ph idx="1"/>
          </p:nvPr>
        </p:nvSpPr>
        <p:spPr>
          <a:xfrm>
            <a:off x="275772" y="2387602"/>
            <a:ext cx="11750385" cy="4622800"/>
          </a:xfrm>
        </p:spPr>
        <p:txBody>
          <a:bodyPr>
            <a:normAutofit fontScale="92500" lnSpcReduction="10000"/>
          </a:bodyPr>
          <a:lstStyle/>
          <a:p>
            <a:r>
              <a:rPr lang="en-US" altLang="zh-CN" sz="3200" dirty="0">
                <a:solidFill>
                  <a:schemeClr val="tx1">
                    <a:lumMod val="95000"/>
                  </a:schemeClr>
                </a:solidFill>
              </a:rPr>
              <a:t>OLTP</a:t>
            </a:r>
            <a:r>
              <a:rPr lang="zh-CN" altLang="en-US" sz="3200" dirty="0">
                <a:solidFill>
                  <a:schemeClr val="tx1">
                    <a:lumMod val="95000"/>
                  </a:schemeClr>
                </a:solidFill>
              </a:rPr>
              <a:t>和</a:t>
            </a:r>
            <a:r>
              <a:rPr lang="en-US" altLang="zh-CN" sz="3200" dirty="0" smtClean="0">
                <a:solidFill>
                  <a:schemeClr val="tx1">
                    <a:lumMod val="95000"/>
                  </a:schemeClr>
                </a:solidFill>
              </a:rPr>
              <a:t>OLAP</a:t>
            </a:r>
            <a:endParaRPr lang="en-US" altLang="zh-CN" sz="3200" dirty="0">
              <a:solidFill>
                <a:schemeClr val="tx1">
                  <a:lumMod val="95000"/>
                </a:schemeClr>
              </a:solidFill>
            </a:endParaRPr>
          </a:p>
          <a:p>
            <a:pPr marL="0" indent="0">
              <a:buNone/>
            </a:pPr>
            <a:r>
              <a:rPr lang="zh-CN" altLang="en-US" sz="3000" dirty="0" smtClean="0">
                <a:solidFill>
                  <a:schemeClr val="tx1">
                    <a:lumMod val="95000"/>
                  </a:schemeClr>
                </a:solidFill>
              </a:rPr>
              <a:t>在</a:t>
            </a:r>
            <a:r>
              <a:rPr lang="zh-CN" altLang="en-US" sz="3000" dirty="0">
                <a:solidFill>
                  <a:schemeClr val="tx1">
                    <a:lumMod val="95000"/>
                  </a:schemeClr>
                </a:solidFill>
              </a:rPr>
              <a:t>互联网时代，海量数据的存储与访问成为系统设计与使用的瓶颈问题，对于海量数据处理，按照使用场景，主要分为两种</a:t>
            </a:r>
            <a:r>
              <a:rPr lang="zh-CN" altLang="en-US" sz="3000" dirty="0" smtClean="0">
                <a:solidFill>
                  <a:schemeClr val="tx1">
                    <a:lumMod val="95000"/>
                  </a:schemeClr>
                </a:solidFill>
              </a:rPr>
              <a:t>类型</a:t>
            </a:r>
            <a:r>
              <a:rPr lang="zh-CN" altLang="en-US" sz="3000" dirty="0">
                <a:solidFill>
                  <a:schemeClr val="tx1">
                    <a:lumMod val="95000"/>
                  </a:schemeClr>
                </a:solidFill>
              </a:rPr>
              <a:t>：联机事务处理（</a:t>
            </a:r>
            <a:r>
              <a:rPr lang="en-US" altLang="zh-CN" sz="3000" dirty="0">
                <a:solidFill>
                  <a:schemeClr val="tx1">
                    <a:lumMod val="95000"/>
                  </a:schemeClr>
                </a:solidFill>
              </a:rPr>
              <a:t>OLTP</a:t>
            </a:r>
            <a:r>
              <a:rPr lang="zh-CN" altLang="en-US" sz="3000" dirty="0">
                <a:solidFill>
                  <a:schemeClr val="tx1">
                    <a:lumMod val="95000"/>
                  </a:schemeClr>
                </a:solidFill>
              </a:rPr>
              <a:t>）和联机分析处理（</a:t>
            </a:r>
            <a:r>
              <a:rPr lang="en-US" altLang="zh-CN" sz="3000" dirty="0">
                <a:solidFill>
                  <a:schemeClr val="tx1">
                    <a:lumMod val="95000"/>
                  </a:schemeClr>
                </a:solidFill>
              </a:rPr>
              <a:t>OLAP</a:t>
            </a:r>
            <a:r>
              <a:rPr lang="zh-CN" altLang="en-US" sz="3000" dirty="0" smtClean="0">
                <a:solidFill>
                  <a:schemeClr val="tx1">
                    <a:lumMod val="95000"/>
                  </a:schemeClr>
                </a:solidFill>
              </a:rPr>
              <a:t>）</a:t>
            </a:r>
            <a:endParaRPr lang="en-US" altLang="zh-CN" sz="3000" dirty="0" smtClean="0">
              <a:solidFill>
                <a:schemeClr val="tx1">
                  <a:lumMod val="95000"/>
                </a:schemeClr>
              </a:solidFill>
            </a:endParaRPr>
          </a:p>
          <a:p>
            <a:pPr marL="0" indent="0">
              <a:buNone/>
            </a:pPr>
            <a:r>
              <a:rPr lang="en-US" altLang="zh-CN" sz="3000" dirty="0" smtClean="0">
                <a:solidFill>
                  <a:schemeClr val="tx1">
                    <a:lumMod val="95000"/>
                  </a:schemeClr>
                </a:solidFill>
              </a:rPr>
              <a:t>OLTP(</a:t>
            </a:r>
            <a:r>
              <a:rPr lang="zh-CN" altLang="en-US" sz="3000" dirty="0">
                <a:solidFill>
                  <a:schemeClr val="tx1">
                    <a:lumMod val="95000"/>
                  </a:schemeClr>
                </a:solidFill>
              </a:rPr>
              <a:t>联机事务处理</a:t>
            </a:r>
            <a:r>
              <a:rPr lang="en-US" altLang="zh-CN" sz="3000" dirty="0" smtClean="0">
                <a:solidFill>
                  <a:schemeClr val="tx1">
                    <a:lumMod val="95000"/>
                  </a:schemeClr>
                </a:solidFill>
              </a:rPr>
              <a:t>)</a:t>
            </a:r>
            <a:r>
              <a:rPr lang="zh-CN" altLang="en-US" sz="3000" dirty="0">
                <a:solidFill>
                  <a:schemeClr val="tx1">
                    <a:lumMod val="95000"/>
                  </a:schemeClr>
                </a:solidFill>
              </a:rPr>
              <a:t>：面向交易的处理系统，其基本特征是原始数据可以立即传送到计算中心进行处理，并在很短的</a:t>
            </a:r>
            <a:r>
              <a:rPr lang="zh-CN" altLang="en-US" sz="3000" dirty="0" smtClean="0">
                <a:solidFill>
                  <a:schemeClr val="tx1">
                    <a:lumMod val="95000"/>
                  </a:schemeClr>
                </a:solidFill>
              </a:rPr>
              <a:t>时间内</a:t>
            </a:r>
            <a:r>
              <a:rPr lang="zh-CN" altLang="en-US" sz="3000" dirty="0">
                <a:solidFill>
                  <a:schemeClr val="tx1">
                    <a:lumMod val="95000"/>
                  </a:schemeClr>
                </a:solidFill>
              </a:rPr>
              <a:t>给出处理结果。</a:t>
            </a:r>
            <a:endParaRPr lang="en-US" altLang="zh-CN" sz="3000" dirty="0" smtClean="0">
              <a:solidFill>
                <a:schemeClr val="tx1">
                  <a:lumMod val="95000"/>
                </a:schemeClr>
              </a:solidFill>
            </a:endParaRPr>
          </a:p>
          <a:p>
            <a:pPr marL="0" indent="0">
              <a:buNone/>
            </a:pPr>
            <a:r>
              <a:rPr lang="en-US" altLang="zh-CN" sz="3000" dirty="0" smtClean="0">
                <a:solidFill>
                  <a:schemeClr val="tx1">
                    <a:lumMod val="95000"/>
                  </a:schemeClr>
                </a:solidFill>
              </a:rPr>
              <a:t>OLAP(</a:t>
            </a:r>
            <a:r>
              <a:rPr lang="zh-CN" altLang="en-US" sz="3000" dirty="0">
                <a:solidFill>
                  <a:schemeClr val="tx1">
                    <a:lumMod val="95000"/>
                  </a:schemeClr>
                </a:solidFill>
              </a:rPr>
              <a:t>联机分析处理</a:t>
            </a:r>
            <a:r>
              <a:rPr lang="en-US" altLang="zh-CN" sz="3000" dirty="0" smtClean="0">
                <a:solidFill>
                  <a:schemeClr val="tx1">
                    <a:lumMod val="95000"/>
                  </a:schemeClr>
                </a:solidFill>
              </a:rPr>
              <a:t>)</a:t>
            </a:r>
            <a:r>
              <a:rPr lang="zh-CN" altLang="en-US" sz="3000" dirty="0">
                <a:solidFill>
                  <a:schemeClr val="tx1">
                    <a:lumMod val="95000"/>
                  </a:schemeClr>
                </a:solidFill>
              </a:rPr>
              <a:t>：通过多维的方式对数据进行分析、查询和报表，可以同数据挖掘工具、统计分析工具配合使用，</a:t>
            </a:r>
            <a:r>
              <a:rPr lang="zh-CN" altLang="en-US" sz="3000" dirty="0" smtClean="0">
                <a:solidFill>
                  <a:schemeClr val="tx1">
                    <a:lumMod val="95000"/>
                  </a:schemeClr>
                </a:solidFill>
              </a:rPr>
              <a:t>增强决策分析</a:t>
            </a:r>
            <a:r>
              <a:rPr lang="zh-CN" altLang="en-US" sz="3000" dirty="0">
                <a:solidFill>
                  <a:schemeClr val="tx1">
                    <a:lumMod val="95000"/>
                  </a:schemeClr>
                </a:solidFill>
              </a:rPr>
              <a:t>功能</a:t>
            </a:r>
            <a:r>
              <a:rPr lang="zh-CN" altLang="en-US" sz="3200" dirty="0" smtClean="0">
                <a:solidFill>
                  <a:schemeClr val="tx1">
                    <a:lumMod val="95000"/>
                  </a:schemeClr>
                </a:solidFill>
              </a:rPr>
              <a:t>。</a:t>
            </a:r>
            <a:endParaRPr lang="en-US" altLang="zh-CN" sz="3200" dirty="0" smtClean="0">
              <a:solidFill>
                <a:schemeClr val="tx1">
                  <a:lumMod val="95000"/>
                </a:schemeClr>
              </a:solidFill>
            </a:endParaRPr>
          </a:p>
          <a:p>
            <a:pPr>
              <a:buFont typeface="Wingdings" panose="05000000000000000000" pitchFamily="2" charset="2"/>
              <a:buChar char="Ø"/>
            </a:pPr>
            <a:r>
              <a:rPr lang="zh-CN" altLang="en-US" sz="3200" b="1" dirty="0">
                <a:solidFill>
                  <a:srgbClr val="FF0000"/>
                </a:solidFill>
              </a:rPr>
              <a:t>关系型数据库和</a:t>
            </a:r>
            <a:r>
              <a:rPr lang="en-US" altLang="zh-CN" sz="3200" b="1" dirty="0">
                <a:solidFill>
                  <a:srgbClr val="FF0000"/>
                </a:solidFill>
              </a:rPr>
              <a:t>NoSQL</a:t>
            </a:r>
            <a:r>
              <a:rPr lang="zh-CN" altLang="en-US" sz="3200" b="1" dirty="0">
                <a:solidFill>
                  <a:srgbClr val="FF0000"/>
                </a:solidFill>
              </a:rPr>
              <a:t>数据库</a:t>
            </a:r>
            <a:endParaRPr lang="en-US" altLang="zh-CN" sz="3200" b="1" dirty="0" smtClean="0">
              <a:solidFill>
                <a:srgbClr val="FF0000"/>
              </a:solidFill>
            </a:endParaRPr>
          </a:p>
          <a:p>
            <a:pPr marL="0" indent="0">
              <a:buNone/>
            </a:pPr>
            <a:endParaRPr lang="en-US" altLang="zh-CN" sz="3200" dirty="0" smtClean="0">
              <a:solidFill>
                <a:schemeClr val="tx1">
                  <a:lumMod val="95000"/>
                </a:schemeClr>
              </a:solidFill>
            </a:endParaRPr>
          </a:p>
          <a:p>
            <a:pPr marL="0" indent="0">
              <a:buNone/>
            </a:pPr>
            <a:endParaRPr lang="en-US" altLang="zh-CN" sz="3200" dirty="0" smtClean="0">
              <a:solidFill>
                <a:schemeClr val="tx1">
                  <a:lumMod val="95000"/>
                </a:schemeClr>
              </a:solidFill>
            </a:endParaRPr>
          </a:p>
          <a:p>
            <a:endParaRPr lang="en-US" sz="3200" dirty="0">
              <a:solidFill>
                <a:schemeClr val="tx1">
                  <a:lumMod val="95000"/>
                </a:schemeClr>
              </a:solidFill>
            </a:endParaRPr>
          </a:p>
        </p:txBody>
      </p:sp>
    </p:spTree>
    <p:extLst>
      <p:ext uri="{BB962C8B-B14F-4D97-AF65-F5344CB8AC3E}">
        <p14:creationId xmlns:p14="http://schemas.microsoft.com/office/powerpoint/2010/main" val="30454987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3463" y="5151475"/>
            <a:ext cx="8534400" cy="1507067"/>
          </a:xfrm>
        </p:spPr>
        <p:txBody>
          <a:bodyPr/>
          <a:lstStyle/>
          <a:p>
            <a:r>
              <a:rPr lang="zh-CN" altLang="en-US" dirty="0" smtClean="0"/>
              <a:t>使用</a:t>
            </a:r>
            <a:r>
              <a:rPr lang="en-US" altLang="zh-CN" dirty="0" err="1" smtClean="0"/>
              <a:t>Mycat</a:t>
            </a:r>
            <a:endParaRPr lang="en-US" dirty="0"/>
          </a:p>
        </p:txBody>
      </p:sp>
      <p:sp>
        <p:nvSpPr>
          <p:cNvPr id="3" name="Content Placeholder 2"/>
          <p:cNvSpPr>
            <a:spLocks noGrp="1"/>
          </p:cNvSpPr>
          <p:nvPr>
            <p:ph idx="1"/>
          </p:nvPr>
        </p:nvSpPr>
        <p:spPr>
          <a:xfrm>
            <a:off x="972970" y="1157438"/>
            <a:ext cx="8534400" cy="3615267"/>
          </a:xfrm>
        </p:spPr>
        <p:txBody>
          <a:bodyPr>
            <a:noAutofit/>
          </a:bodyPr>
          <a:lstStyle/>
          <a:p>
            <a:pPr marL="0" indent="0">
              <a:buNone/>
            </a:pPr>
            <a:r>
              <a:rPr lang="zh-CN" altLang="en-US" sz="3600" dirty="0" smtClean="0">
                <a:solidFill>
                  <a:schemeClr val="tx1"/>
                </a:solidFill>
              </a:rPr>
              <a:t>官方网站</a:t>
            </a:r>
            <a:endParaRPr lang="en-US" altLang="zh-CN" sz="3600" dirty="0" smtClean="0">
              <a:solidFill>
                <a:schemeClr val="tx1"/>
              </a:solidFill>
            </a:endParaRPr>
          </a:p>
          <a:p>
            <a:r>
              <a:rPr lang="en-US" sz="3600" dirty="0" smtClean="0">
                <a:solidFill>
                  <a:schemeClr val="tx1"/>
                </a:solidFill>
              </a:rPr>
              <a:t>www.mycat .</a:t>
            </a:r>
            <a:r>
              <a:rPr lang="en-US" altLang="zh-CN" sz="3600" dirty="0" err="1" smtClean="0">
                <a:solidFill>
                  <a:schemeClr val="tx1"/>
                </a:solidFill>
              </a:rPr>
              <a:t>io</a:t>
            </a:r>
            <a:endParaRPr lang="en-US" sz="3600" dirty="0" smtClean="0">
              <a:solidFill>
                <a:schemeClr val="tx1"/>
              </a:solidFill>
            </a:endParaRPr>
          </a:p>
          <a:p>
            <a:pPr marL="0" indent="0">
              <a:buNone/>
            </a:pPr>
            <a:r>
              <a:rPr lang="zh-CN" altLang="en-US" sz="3600" dirty="0" smtClean="0">
                <a:solidFill>
                  <a:schemeClr val="tx1"/>
                </a:solidFill>
              </a:rPr>
              <a:t>官方</a:t>
            </a:r>
            <a:r>
              <a:rPr lang="en-US" altLang="zh-CN" sz="3600" dirty="0" smtClean="0">
                <a:solidFill>
                  <a:schemeClr val="tx1"/>
                </a:solidFill>
              </a:rPr>
              <a:t>QQ</a:t>
            </a:r>
            <a:r>
              <a:rPr lang="zh-CN" altLang="en-US" sz="3600" dirty="0" smtClean="0">
                <a:solidFill>
                  <a:schemeClr val="tx1"/>
                </a:solidFill>
              </a:rPr>
              <a:t>群</a:t>
            </a:r>
            <a:endParaRPr lang="en-US" altLang="zh-CN" sz="3600" dirty="0" smtClean="0">
              <a:solidFill>
                <a:schemeClr val="tx1"/>
              </a:solidFill>
            </a:endParaRPr>
          </a:p>
          <a:p>
            <a:r>
              <a:rPr lang="en-US" altLang="zh-CN" sz="3600" dirty="0" smtClean="0">
                <a:solidFill>
                  <a:schemeClr val="tx1"/>
                </a:solidFill>
              </a:rPr>
              <a:t>106088787</a:t>
            </a:r>
            <a:endParaRPr lang="en-US" altLang="zh-CN" sz="3600" dirty="0">
              <a:solidFill>
                <a:schemeClr val="tx1"/>
              </a:solidFill>
            </a:endParaRPr>
          </a:p>
          <a:p>
            <a:pPr marL="0" indent="0">
              <a:buNone/>
            </a:pPr>
            <a:r>
              <a:rPr lang="en-US" sz="3600" dirty="0" err="1" smtClean="0">
                <a:solidFill>
                  <a:schemeClr val="tx1"/>
                </a:solidFill>
              </a:rPr>
              <a:t>github</a:t>
            </a:r>
            <a:r>
              <a:rPr lang="zh-CN" altLang="en-US" sz="3600" dirty="0" smtClean="0">
                <a:solidFill>
                  <a:schemeClr val="tx1"/>
                </a:solidFill>
              </a:rPr>
              <a:t>地址</a:t>
            </a:r>
            <a:endParaRPr lang="en-US" altLang="zh-CN" sz="3600" dirty="0" smtClean="0">
              <a:solidFill>
                <a:schemeClr val="tx1"/>
              </a:solidFill>
            </a:endParaRPr>
          </a:p>
          <a:p>
            <a:r>
              <a:rPr lang="en-US" altLang="zh-CN" sz="3600" dirty="0">
                <a:solidFill>
                  <a:schemeClr val="tx1"/>
                </a:solidFill>
              </a:rPr>
              <a:t>https://github.com/MyCATApache</a:t>
            </a:r>
            <a:endParaRPr lang="en-US" altLang="zh-CN" sz="3600" dirty="0" smtClean="0">
              <a:solidFill>
                <a:schemeClr val="tx1"/>
              </a:solidFill>
            </a:endParaRPr>
          </a:p>
          <a:p>
            <a:endParaRPr lang="en-US" sz="3600" dirty="0">
              <a:solidFill>
                <a:schemeClr val="tx1"/>
              </a:solidFill>
            </a:endParaRPr>
          </a:p>
        </p:txBody>
      </p:sp>
      <p:pic>
        <p:nvPicPr>
          <p:cNvPr id="4" name="Picture 3"/>
          <p:cNvPicPr>
            <a:picLocks noChangeAspect="1"/>
          </p:cNvPicPr>
          <p:nvPr/>
        </p:nvPicPr>
        <p:blipFill>
          <a:blip r:embed="rId2"/>
          <a:stretch>
            <a:fillRect/>
          </a:stretch>
        </p:blipFill>
        <p:spPr>
          <a:xfrm>
            <a:off x="5240170" y="1182929"/>
            <a:ext cx="3609145" cy="2389839"/>
          </a:xfrm>
          <a:prstGeom prst="rect">
            <a:avLst/>
          </a:prstGeom>
        </p:spPr>
      </p:pic>
      <p:sp>
        <p:nvSpPr>
          <p:cNvPr id="5" name="Rectangle 4"/>
          <p:cNvSpPr/>
          <p:nvPr/>
        </p:nvSpPr>
        <p:spPr>
          <a:xfrm>
            <a:off x="5137263" y="3631574"/>
            <a:ext cx="4370107" cy="369332"/>
          </a:xfrm>
          <a:prstGeom prst="rect">
            <a:avLst/>
          </a:prstGeom>
        </p:spPr>
        <p:txBody>
          <a:bodyPr wrap="none">
            <a:spAutoFit/>
          </a:bodyPr>
          <a:lstStyle/>
          <a:p>
            <a:r>
              <a:rPr lang="zh-CN" altLang="en-US" dirty="0" smtClean="0">
                <a:solidFill>
                  <a:srgbClr val="FFFF00"/>
                </a:solidFill>
              </a:rPr>
              <a:t>欢迎加入</a:t>
            </a:r>
            <a:r>
              <a:rPr lang="en-US" altLang="zh-CN" dirty="0" err="1" smtClean="0">
                <a:solidFill>
                  <a:srgbClr val="FFFF00"/>
                </a:solidFill>
              </a:rPr>
              <a:t>Mycat</a:t>
            </a:r>
            <a:r>
              <a:rPr lang="zh-CN" altLang="en-US" dirty="0" smtClean="0">
                <a:solidFill>
                  <a:srgbClr val="FFFF00"/>
                </a:solidFill>
              </a:rPr>
              <a:t>社区，做中国的</a:t>
            </a:r>
            <a:r>
              <a:rPr lang="en-US" altLang="zh-CN" dirty="0" smtClean="0">
                <a:solidFill>
                  <a:srgbClr val="FFFF00"/>
                </a:solidFill>
              </a:rPr>
              <a:t>Apache</a:t>
            </a:r>
            <a:endParaRPr lang="en-US" dirty="0">
              <a:solidFill>
                <a:srgbClr val="FFFF00"/>
              </a:solidFill>
            </a:endParaRPr>
          </a:p>
        </p:txBody>
      </p:sp>
    </p:spTree>
    <p:extLst>
      <p:ext uri="{BB962C8B-B14F-4D97-AF65-F5344CB8AC3E}">
        <p14:creationId xmlns:p14="http://schemas.microsoft.com/office/powerpoint/2010/main" val="33898953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3463" y="5151475"/>
            <a:ext cx="8534400" cy="1507067"/>
          </a:xfrm>
        </p:spPr>
        <p:txBody>
          <a:bodyPr/>
          <a:lstStyle/>
          <a:p>
            <a:r>
              <a:rPr lang="zh-CN" altLang="en-US" dirty="0" smtClean="0"/>
              <a:t>版本选择</a:t>
            </a:r>
            <a:r>
              <a:rPr lang="en-US" altLang="zh-CN" dirty="0" smtClean="0"/>
              <a:t>1.5</a:t>
            </a:r>
            <a:r>
              <a:rPr lang="zh-CN" altLang="en-US" dirty="0" smtClean="0"/>
              <a:t>或</a:t>
            </a:r>
            <a:r>
              <a:rPr lang="en-US" altLang="zh-CN" dirty="0" smtClean="0"/>
              <a:t>1.6</a:t>
            </a:r>
            <a:endParaRPr lang="en-US" dirty="0"/>
          </a:p>
        </p:txBody>
      </p:sp>
      <p:sp>
        <p:nvSpPr>
          <p:cNvPr id="3" name="Content Placeholder 2"/>
          <p:cNvSpPr>
            <a:spLocks noGrp="1"/>
          </p:cNvSpPr>
          <p:nvPr>
            <p:ph idx="1"/>
          </p:nvPr>
        </p:nvSpPr>
        <p:spPr>
          <a:xfrm>
            <a:off x="972970" y="1157438"/>
            <a:ext cx="8534400" cy="3615267"/>
          </a:xfrm>
        </p:spPr>
        <p:txBody>
          <a:bodyPr>
            <a:noAutofit/>
          </a:bodyPr>
          <a:lstStyle/>
          <a:p>
            <a:pPr marL="0" indent="0">
              <a:buNone/>
            </a:pPr>
            <a:r>
              <a:rPr lang="zh-CN" altLang="en-US" sz="3600" dirty="0" smtClean="0">
                <a:solidFill>
                  <a:schemeClr val="tx1"/>
                </a:solidFill>
              </a:rPr>
              <a:t>官方网站</a:t>
            </a:r>
            <a:endParaRPr lang="en-US" altLang="zh-CN" sz="3600" dirty="0" smtClean="0">
              <a:solidFill>
                <a:schemeClr val="tx1"/>
              </a:solidFill>
            </a:endParaRPr>
          </a:p>
          <a:p>
            <a:r>
              <a:rPr lang="zh-CN" altLang="en-US" sz="3600" dirty="0" smtClean="0">
                <a:solidFill>
                  <a:schemeClr val="tx1"/>
                </a:solidFill>
              </a:rPr>
              <a:t>目前稳定版</a:t>
            </a:r>
            <a:endParaRPr lang="en-US" sz="3600" dirty="0" smtClean="0">
              <a:solidFill>
                <a:schemeClr val="tx1"/>
              </a:solidFill>
            </a:endParaRPr>
          </a:p>
          <a:p>
            <a:pPr marL="0" indent="0">
              <a:buNone/>
            </a:pPr>
            <a:r>
              <a:rPr lang="en-US" altLang="zh-CN" sz="3600" dirty="0" smtClean="0">
                <a:solidFill>
                  <a:schemeClr val="tx1"/>
                </a:solidFill>
              </a:rPr>
              <a:t>1.4</a:t>
            </a:r>
            <a:r>
              <a:rPr lang="zh-CN" altLang="en-US" sz="3600" dirty="0" smtClean="0">
                <a:solidFill>
                  <a:schemeClr val="tx1"/>
                </a:solidFill>
              </a:rPr>
              <a:t>和</a:t>
            </a:r>
            <a:r>
              <a:rPr lang="en-US" altLang="zh-CN" sz="3600" dirty="0" smtClean="0">
                <a:solidFill>
                  <a:schemeClr val="tx1"/>
                </a:solidFill>
              </a:rPr>
              <a:t>1.5</a:t>
            </a:r>
            <a:endParaRPr lang="en-US" altLang="zh-CN" sz="3600" dirty="0" smtClean="0">
              <a:solidFill>
                <a:schemeClr val="tx1"/>
              </a:solidFill>
            </a:endParaRPr>
          </a:p>
          <a:p>
            <a:r>
              <a:rPr lang="zh-CN" altLang="en-US" sz="3600" dirty="0" smtClean="0">
                <a:solidFill>
                  <a:schemeClr val="tx1"/>
                </a:solidFill>
              </a:rPr>
              <a:t>最新发布版</a:t>
            </a:r>
            <a:endParaRPr lang="en-US" altLang="zh-CN" sz="3600" dirty="0">
              <a:solidFill>
                <a:schemeClr val="tx1"/>
              </a:solidFill>
            </a:endParaRPr>
          </a:p>
          <a:p>
            <a:pPr marL="0" indent="0">
              <a:buNone/>
            </a:pPr>
            <a:r>
              <a:rPr lang="en-US" altLang="zh-CN" sz="3600" dirty="0" smtClean="0">
                <a:solidFill>
                  <a:schemeClr val="tx1"/>
                </a:solidFill>
              </a:rPr>
              <a:t>1.6-release</a:t>
            </a:r>
            <a:endParaRPr lang="en-US" altLang="zh-CN" sz="3600" dirty="0" smtClean="0">
              <a:solidFill>
                <a:schemeClr val="tx1"/>
              </a:solidFill>
            </a:endParaRPr>
          </a:p>
          <a:p>
            <a:r>
              <a:rPr lang="zh-CN" altLang="en-US" sz="3600" dirty="0" smtClean="0">
                <a:solidFill>
                  <a:schemeClr val="tx1"/>
                </a:solidFill>
              </a:rPr>
              <a:t>最新开发版</a:t>
            </a:r>
            <a:endParaRPr lang="en-US" altLang="zh-CN" sz="3600" dirty="0" smtClean="0">
              <a:solidFill>
                <a:schemeClr val="tx1"/>
              </a:solidFill>
            </a:endParaRPr>
          </a:p>
          <a:p>
            <a:pPr marL="0" indent="0">
              <a:buNone/>
            </a:pPr>
            <a:r>
              <a:rPr lang="en-US" altLang="zh-CN" sz="3600" dirty="0" smtClean="0">
                <a:solidFill>
                  <a:schemeClr val="tx1"/>
                </a:solidFill>
              </a:rPr>
              <a:t>2.0-dev</a:t>
            </a:r>
            <a:endParaRPr lang="en-US" altLang="zh-CN" sz="3600" dirty="0" smtClean="0">
              <a:solidFill>
                <a:schemeClr val="tx1"/>
              </a:solidFill>
            </a:endParaRPr>
          </a:p>
          <a:p>
            <a:endParaRPr lang="en-US" sz="3600" dirty="0">
              <a:solidFill>
                <a:schemeClr val="tx1"/>
              </a:solidFill>
            </a:endParaRPr>
          </a:p>
        </p:txBody>
      </p:sp>
    </p:spTree>
    <p:extLst>
      <p:ext uri="{BB962C8B-B14F-4D97-AF65-F5344CB8AC3E}">
        <p14:creationId xmlns:p14="http://schemas.microsoft.com/office/powerpoint/2010/main" val="186938483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3463" y="5151475"/>
            <a:ext cx="8534400" cy="1507067"/>
          </a:xfrm>
        </p:spPr>
        <p:txBody>
          <a:bodyPr/>
          <a:lstStyle/>
          <a:p>
            <a:r>
              <a:rPr lang="en-US" dirty="0" smtClean="0"/>
              <a:t>MYCAT</a:t>
            </a:r>
            <a:r>
              <a:rPr lang="zh-CN" altLang="en-US" dirty="0" smtClean="0"/>
              <a:t>开发最佳实践</a:t>
            </a:r>
            <a:endParaRPr lang="en-US" dirty="0"/>
          </a:p>
        </p:txBody>
      </p:sp>
      <p:sp>
        <p:nvSpPr>
          <p:cNvPr id="3" name="Content Placeholder 2"/>
          <p:cNvSpPr>
            <a:spLocks noGrp="1"/>
          </p:cNvSpPr>
          <p:nvPr>
            <p:ph idx="1"/>
          </p:nvPr>
        </p:nvSpPr>
        <p:spPr>
          <a:xfrm>
            <a:off x="972970" y="653144"/>
            <a:ext cx="8534400" cy="4119562"/>
          </a:xfrm>
        </p:spPr>
        <p:txBody>
          <a:bodyPr>
            <a:noAutofit/>
          </a:bodyPr>
          <a:lstStyle/>
          <a:p>
            <a:pPr marL="0" indent="0">
              <a:buNone/>
            </a:pPr>
            <a:endParaRPr lang="en-US" altLang="zh-CN" sz="3600" dirty="0" smtClean="0">
              <a:solidFill>
                <a:schemeClr val="tx1"/>
              </a:solidFill>
            </a:endParaRPr>
          </a:p>
          <a:p>
            <a:pPr marL="0" indent="0">
              <a:buNone/>
            </a:pPr>
            <a:r>
              <a:rPr lang="en-US" altLang="zh-CN" sz="3600" dirty="0" smtClean="0">
                <a:solidFill>
                  <a:schemeClr val="tx1"/>
                </a:solidFill>
              </a:rPr>
              <a:t>DEMO</a:t>
            </a:r>
            <a:r>
              <a:rPr lang="zh-CN" altLang="en-US" sz="3600" dirty="0" smtClean="0">
                <a:solidFill>
                  <a:schemeClr val="tx1"/>
                </a:solidFill>
              </a:rPr>
              <a:t>演示</a:t>
            </a:r>
            <a:endParaRPr lang="en-US" altLang="zh-CN" sz="3600" dirty="0" smtClean="0">
              <a:solidFill>
                <a:schemeClr val="tx1"/>
              </a:solidFill>
            </a:endParaRPr>
          </a:p>
          <a:p>
            <a:pPr marL="0" indent="0">
              <a:buNone/>
            </a:pPr>
            <a:endParaRPr lang="en-US" altLang="zh-CN" sz="3600" dirty="0" smtClean="0">
              <a:solidFill>
                <a:schemeClr val="tx1"/>
              </a:solidFill>
            </a:endParaRPr>
          </a:p>
          <a:p>
            <a:r>
              <a:rPr lang="zh-CN" altLang="en-US" sz="3600" dirty="0" smtClean="0">
                <a:solidFill>
                  <a:schemeClr val="tx1"/>
                </a:solidFill>
              </a:rPr>
              <a:t>本地</a:t>
            </a:r>
            <a:r>
              <a:rPr lang="en-US" altLang="zh-CN" sz="3600" dirty="0" smtClean="0">
                <a:solidFill>
                  <a:schemeClr val="tx1"/>
                </a:solidFill>
              </a:rPr>
              <a:t>windows</a:t>
            </a:r>
            <a:r>
              <a:rPr lang="zh-CN" altLang="en-US" sz="3600" dirty="0" smtClean="0">
                <a:solidFill>
                  <a:schemeClr val="tx1"/>
                </a:solidFill>
              </a:rPr>
              <a:t>环境安装</a:t>
            </a:r>
            <a:endParaRPr lang="en-US" altLang="zh-CN" sz="3600" dirty="0" smtClean="0">
              <a:solidFill>
                <a:schemeClr val="tx1"/>
              </a:solidFill>
            </a:endParaRPr>
          </a:p>
          <a:p>
            <a:r>
              <a:rPr lang="zh-CN" altLang="en-US" sz="3600" dirty="0" smtClean="0">
                <a:solidFill>
                  <a:schemeClr val="tx1"/>
                </a:solidFill>
              </a:rPr>
              <a:t>配置讲解</a:t>
            </a:r>
            <a:endParaRPr lang="en-US" altLang="zh-CN" sz="3600" dirty="0" smtClean="0">
              <a:solidFill>
                <a:schemeClr val="tx1"/>
              </a:solidFill>
            </a:endParaRPr>
          </a:p>
          <a:p>
            <a:r>
              <a:rPr lang="zh-CN" altLang="en-US" sz="3600" dirty="0" smtClean="0">
                <a:solidFill>
                  <a:schemeClr val="tx1"/>
                </a:solidFill>
              </a:rPr>
              <a:t>本地分片</a:t>
            </a:r>
            <a:r>
              <a:rPr lang="en-US" altLang="zh-CN" sz="3600" dirty="0" smtClean="0">
                <a:solidFill>
                  <a:schemeClr val="tx1"/>
                </a:solidFill>
              </a:rPr>
              <a:t>CRUD</a:t>
            </a:r>
            <a:r>
              <a:rPr lang="zh-CN" altLang="en-US" sz="3600" dirty="0">
                <a:solidFill>
                  <a:schemeClr val="tx1"/>
                </a:solidFill>
              </a:rPr>
              <a:t>演示</a:t>
            </a:r>
            <a:endParaRPr lang="en-US" altLang="zh-CN" sz="3600" dirty="0" smtClean="0">
              <a:solidFill>
                <a:schemeClr val="tx1"/>
              </a:solidFill>
            </a:endParaRPr>
          </a:p>
          <a:p>
            <a:r>
              <a:rPr lang="en-US" altLang="zh-CN" sz="3600" dirty="0" smtClean="0">
                <a:solidFill>
                  <a:schemeClr val="tx1"/>
                </a:solidFill>
              </a:rPr>
              <a:t>Eclipse</a:t>
            </a:r>
            <a:r>
              <a:rPr lang="zh-CN" altLang="en-US" sz="3600" dirty="0" smtClean="0">
                <a:solidFill>
                  <a:schemeClr val="tx1"/>
                </a:solidFill>
              </a:rPr>
              <a:t>中</a:t>
            </a:r>
            <a:r>
              <a:rPr lang="en-US" altLang="zh-CN" sz="3600" dirty="0" smtClean="0">
                <a:solidFill>
                  <a:schemeClr val="tx1"/>
                </a:solidFill>
              </a:rPr>
              <a:t>demo</a:t>
            </a:r>
            <a:r>
              <a:rPr lang="zh-CN" altLang="en-US" sz="3600" dirty="0" smtClean="0">
                <a:solidFill>
                  <a:schemeClr val="tx1"/>
                </a:solidFill>
              </a:rPr>
              <a:t>演示</a:t>
            </a:r>
            <a:endParaRPr lang="en-US" altLang="zh-CN" sz="3600" dirty="0" smtClean="0">
              <a:solidFill>
                <a:schemeClr val="tx1"/>
              </a:solidFill>
            </a:endParaRPr>
          </a:p>
          <a:p>
            <a:endParaRPr lang="en-US" sz="3600" dirty="0">
              <a:solidFill>
                <a:schemeClr val="tx1"/>
              </a:solidFill>
            </a:endParaRPr>
          </a:p>
        </p:txBody>
      </p:sp>
    </p:spTree>
    <p:extLst>
      <p:ext uri="{BB962C8B-B14F-4D97-AF65-F5344CB8AC3E}">
        <p14:creationId xmlns:p14="http://schemas.microsoft.com/office/powerpoint/2010/main" val="38012773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9520" y="2074447"/>
            <a:ext cx="8534400" cy="1507067"/>
          </a:xfrm>
        </p:spPr>
        <p:txBody>
          <a:bodyPr/>
          <a:lstStyle/>
          <a:p>
            <a:r>
              <a:rPr lang="en-US" dirty="0" smtClean="0"/>
              <a:t>Thanks</a:t>
            </a:r>
            <a:r>
              <a:rPr lang="zh-CN" altLang="en-US" smtClean="0"/>
              <a:t>！</a:t>
            </a:r>
            <a:endParaRPr lang="en-US" dirty="0"/>
          </a:p>
        </p:txBody>
      </p:sp>
    </p:spTree>
    <p:extLst>
      <p:ext uri="{BB962C8B-B14F-4D97-AF65-F5344CB8AC3E}">
        <p14:creationId xmlns:p14="http://schemas.microsoft.com/office/powerpoint/2010/main" val="36306805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467" y="170166"/>
            <a:ext cx="6309533" cy="1005492"/>
          </a:xfrm>
        </p:spPr>
        <p:txBody>
          <a:bodyPr/>
          <a:lstStyle/>
          <a:p>
            <a:r>
              <a:rPr lang="zh-CN" altLang="en-US" dirty="0"/>
              <a:t>何为数据切分？</a:t>
            </a:r>
          </a:p>
        </p:txBody>
      </p:sp>
      <p:sp>
        <p:nvSpPr>
          <p:cNvPr id="5" name="Content Placeholder 2"/>
          <p:cNvSpPr>
            <a:spLocks noGrp="1"/>
          </p:cNvSpPr>
          <p:nvPr>
            <p:ph idx="1"/>
          </p:nvPr>
        </p:nvSpPr>
        <p:spPr>
          <a:xfrm>
            <a:off x="101600" y="1770743"/>
            <a:ext cx="11895528" cy="5457373"/>
          </a:xfrm>
        </p:spPr>
        <p:txBody>
          <a:bodyPr>
            <a:normAutofit/>
          </a:bodyPr>
          <a:lstStyle/>
          <a:p>
            <a:pPr marL="0" indent="0">
              <a:buNone/>
            </a:pPr>
            <a:r>
              <a:rPr lang="en-US" altLang="zh-CN" sz="2800" cap="all" dirty="0" smtClean="0">
                <a:ln w="3175" cmpd="sng">
                  <a:noFill/>
                </a:ln>
                <a:solidFill>
                  <a:schemeClr val="tx1"/>
                </a:solidFill>
                <a:latin typeface="+mj-ea"/>
                <a:ea typeface="+mj-ea"/>
                <a:cs typeface="+mj-cs"/>
              </a:rPr>
              <a:t>	</a:t>
            </a:r>
            <a:r>
              <a:rPr lang="zh-CN" altLang="en-US" sz="2800" cap="all" dirty="0" smtClean="0">
                <a:ln w="3175" cmpd="sng">
                  <a:noFill/>
                </a:ln>
                <a:solidFill>
                  <a:schemeClr val="tx1"/>
                </a:solidFill>
                <a:latin typeface="+mj-ea"/>
                <a:ea typeface="+mj-ea"/>
                <a:cs typeface="+mj-cs"/>
              </a:rPr>
              <a:t>简单</a:t>
            </a:r>
            <a:r>
              <a:rPr lang="zh-CN" altLang="en-US" sz="2800" cap="all" dirty="0">
                <a:ln w="3175" cmpd="sng">
                  <a:noFill/>
                </a:ln>
                <a:solidFill>
                  <a:schemeClr val="tx1"/>
                </a:solidFill>
                <a:latin typeface="+mj-ea"/>
                <a:ea typeface="+mj-ea"/>
                <a:cs typeface="+mj-cs"/>
              </a:rPr>
              <a:t>来说，就是指通过某种特定的条件，将我们存放在同一个数据库中的数据分散存放到多个数据库（主机）上面，以达到</a:t>
            </a:r>
            <a:r>
              <a:rPr lang="zh-CN" altLang="en-US" sz="2800" cap="all" dirty="0" smtClean="0">
                <a:ln w="3175" cmpd="sng">
                  <a:noFill/>
                </a:ln>
                <a:solidFill>
                  <a:schemeClr val="tx1"/>
                </a:solidFill>
                <a:latin typeface="+mj-ea"/>
                <a:ea typeface="+mj-ea"/>
                <a:cs typeface="+mj-cs"/>
              </a:rPr>
              <a:t>分散单</a:t>
            </a:r>
            <a:r>
              <a:rPr lang="zh-CN" altLang="en-US" sz="2800" cap="all" dirty="0">
                <a:ln w="3175" cmpd="sng">
                  <a:noFill/>
                </a:ln>
                <a:solidFill>
                  <a:schemeClr val="tx1"/>
                </a:solidFill>
                <a:latin typeface="+mj-ea"/>
                <a:ea typeface="+mj-ea"/>
                <a:cs typeface="+mj-cs"/>
              </a:rPr>
              <a:t>台设备负载</a:t>
            </a:r>
            <a:r>
              <a:rPr lang="zh-CN" altLang="en-US" sz="2800" cap="all" dirty="0" smtClean="0">
                <a:ln w="3175" cmpd="sng">
                  <a:noFill/>
                </a:ln>
                <a:solidFill>
                  <a:schemeClr val="tx1"/>
                </a:solidFill>
                <a:latin typeface="+mj-ea"/>
                <a:ea typeface="+mj-ea"/>
                <a:cs typeface="+mj-cs"/>
              </a:rPr>
              <a:t>的效果。</a:t>
            </a:r>
            <a:endParaRPr lang="en-US" altLang="zh-CN" sz="2800" cap="all" dirty="0" smtClean="0">
              <a:ln w="3175" cmpd="sng">
                <a:noFill/>
              </a:ln>
              <a:solidFill>
                <a:schemeClr val="tx1"/>
              </a:solidFill>
              <a:latin typeface="+mj-ea"/>
              <a:ea typeface="+mj-ea"/>
              <a:cs typeface="+mj-cs"/>
            </a:endParaRPr>
          </a:p>
          <a:p>
            <a:pPr marL="0" indent="0">
              <a:buNone/>
            </a:pPr>
            <a:r>
              <a:rPr lang="zh-CN" altLang="en-US" sz="2800" cap="all" dirty="0" smtClean="0">
                <a:ln w="3175" cmpd="sng">
                  <a:noFill/>
                </a:ln>
                <a:solidFill>
                  <a:schemeClr val="tx1"/>
                </a:solidFill>
                <a:latin typeface="+mj-ea"/>
                <a:ea typeface="+mj-ea"/>
                <a:cs typeface="+mj-cs"/>
              </a:rPr>
              <a:t>数据</a:t>
            </a:r>
            <a:r>
              <a:rPr lang="zh-CN" altLang="en-US" sz="2800" cap="all" dirty="0">
                <a:ln w="3175" cmpd="sng">
                  <a:noFill/>
                </a:ln>
                <a:solidFill>
                  <a:schemeClr val="tx1"/>
                </a:solidFill>
                <a:latin typeface="+mj-ea"/>
                <a:ea typeface="+mj-ea"/>
                <a:cs typeface="+mj-cs"/>
              </a:rPr>
              <a:t>的切分（</a:t>
            </a:r>
            <a:r>
              <a:rPr lang="en-US" altLang="zh-CN" sz="2800" cap="all" dirty="0" err="1">
                <a:ln w="3175" cmpd="sng">
                  <a:noFill/>
                </a:ln>
                <a:solidFill>
                  <a:schemeClr val="tx1"/>
                </a:solidFill>
                <a:latin typeface="+mj-ea"/>
                <a:ea typeface="+mj-ea"/>
                <a:cs typeface="+mj-cs"/>
              </a:rPr>
              <a:t>Sharding</a:t>
            </a:r>
            <a:r>
              <a:rPr lang="zh-CN" altLang="en-US" sz="2800" cap="all" dirty="0">
                <a:ln w="3175" cmpd="sng">
                  <a:noFill/>
                </a:ln>
                <a:solidFill>
                  <a:schemeClr val="tx1"/>
                </a:solidFill>
                <a:latin typeface="+mj-ea"/>
                <a:ea typeface="+mj-ea"/>
                <a:cs typeface="+mj-cs"/>
              </a:rPr>
              <a:t>）根据其切分规则的类型，可以分为两种切分</a:t>
            </a:r>
            <a:r>
              <a:rPr lang="zh-CN" altLang="en-US" sz="2800" cap="all" dirty="0" smtClean="0">
                <a:ln w="3175" cmpd="sng">
                  <a:noFill/>
                </a:ln>
                <a:solidFill>
                  <a:schemeClr val="tx1"/>
                </a:solidFill>
                <a:latin typeface="+mj-ea"/>
                <a:ea typeface="+mj-ea"/>
                <a:cs typeface="+mj-cs"/>
              </a:rPr>
              <a:t>模式。</a:t>
            </a:r>
            <a:endParaRPr lang="en-US" altLang="zh-CN" sz="2800" cap="all" dirty="0" smtClean="0">
              <a:ln w="3175" cmpd="sng">
                <a:noFill/>
              </a:ln>
              <a:solidFill>
                <a:schemeClr val="tx1"/>
              </a:solidFill>
              <a:latin typeface="+mj-ea"/>
              <a:ea typeface="+mj-ea"/>
              <a:cs typeface="+mj-cs"/>
            </a:endParaRPr>
          </a:p>
          <a:p>
            <a:pPr marL="0" indent="0">
              <a:buNone/>
            </a:pPr>
            <a:r>
              <a:rPr lang="zh-CN" altLang="en-US" sz="2800" cap="all" dirty="0" smtClean="0">
                <a:ln w="3175" cmpd="sng">
                  <a:noFill/>
                </a:ln>
                <a:solidFill>
                  <a:schemeClr val="tx1"/>
                </a:solidFill>
                <a:latin typeface="+mj-ea"/>
                <a:ea typeface="+mj-ea"/>
                <a:cs typeface="+mj-cs"/>
              </a:rPr>
              <a:t>垂直切分：一</a:t>
            </a:r>
            <a:r>
              <a:rPr lang="zh-CN" altLang="en-US" sz="2800" cap="all" dirty="0">
                <a:ln w="3175" cmpd="sng">
                  <a:noFill/>
                </a:ln>
                <a:solidFill>
                  <a:schemeClr val="tx1"/>
                </a:solidFill>
                <a:latin typeface="+mj-ea"/>
                <a:ea typeface="+mj-ea"/>
                <a:cs typeface="+mj-cs"/>
              </a:rPr>
              <a:t>种是按照不同的表（或者</a:t>
            </a:r>
            <a:r>
              <a:rPr lang="en-US" altLang="zh-CN" sz="2800" cap="all" dirty="0">
                <a:ln w="3175" cmpd="sng">
                  <a:noFill/>
                </a:ln>
                <a:solidFill>
                  <a:schemeClr val="tx1"/>
                </a:solidFill>
                <a:latin typeface="+mj-ea"/>
                <a:ea typeface="+mj-ea"/>
                <a:cs typeface="+mj-cs"/>
              </a:rPr>
              <a:t>Schema</a:t>
            </a:r>
            <a:r>
              <a:rPr lang="zh-CN" altLang="en-US" sz="2800" cap="all" dirty="0">
                <a:ln w="3175" cmpd="sng">
                  <a:noFill/>
                </a:ln>
                <a:solidFill>
                  <a:schemeClr val="tx1"/>
                </a:solidFill>
                <a:latin typeface="+mj-ea"/>
                <a:ea typeface="+mj-ea"/>
                <a:cs typeface="+mj-cs"/>
              </a:rPr>
              <a:t>）来切分到不同的数据库（主机）之上，这种切可以称之为数据的垂直（纵向）切分</a:t>
            </a:r>
            <a:r>
              <a:rPr lang="zh-CN" altLang="en-US" sz="2800" cap="all" dirty="0" smtClean="0">
                <a:ln w="3175" cmpd="sng">
                  <a:noFill/>
                </a:ln>
                <a:solidFill>
                  <a:schemeClr val="tx1"/>
                </a:solidFill>
                <a:latin typeface="+mj-ea"/>
                <a:ea typeface="+mj-ea"/>
                <a:cs typeface="+mj-cs"/>
              </a:rPr>
              <a:t>；</a:t>
            </a:r>
            <a:endParaRPr lang="en-US" altLang="zh-CN" sz="2800" cap="all" dirty="0" smtClean="0">
              <a:ln w="3175" cmpd="sng">
                <a:noFill/>
              </a:ln>
              <a:solidFill>
                <a:schemeClr val="tx1"/>
              </a:solidFill>
              <a:latin typeface="+mj-ea"/>
              <a:ea typeface="+mj-ea"/>
              <a:cs typeface="+mj-cs"/>
            </a:endParaRPr>
          </a:p>
          <a:p>
            <a:pPr marL="0" indent="0">
              <a:buNone/>
            </a:pPr>
            <a:r>
              <a:rPr lang="zh-CN" altLang="en-US" sz="2800" cap="all" dirty="0" smtClean="0">
                <a:ln w="3175" cmpd="sng">
                  <a:noFill/>
                </a:ln>
                <a:solidFill>
                  <a:schemeClr val="tx1"/>
                </a:solidFill>
                <a:latin typeface="+mj-ea"/>
                <a:ea typeface="+mj-ea"/>
                <a:cs typeface="+mj-cs"/>
              </a:rPr>
              <a:t>水平切分：另外</a:t>
            </a:r>
            <a:r>
              <a:rPr lang="zh-CN" altLang="en-US" sz="2800" cap="all" dirty="0">
                <a:ln w="3175" cmpd="sng">
                  <a:noFill/>
                </a:ln>
                <a:solidFill>
                  <a:schemeClr val="tx1"/>
                </a:solidFill>
                <a:latin typeface="+mj-ea"/>
                <a:ea typeface="+mj-ea"/>
                <a:cs typeface="+mj-cs"/>
              </a:rPr>
              <a:t>一种则是根据表中的数据的逻辑关系，将同一个表中的数据按照某种条件拆分到多台数据库（主机）上面，这种切分称之为数据的水平（横向）切分。</a:t>
            </a:r>
            <a:endParaRPr lang="en-US" altLang="zh-CN" sz="2800" cap="all" dirty="0">
              <a:ln w="3175" cmpd="sng">
                <a:noFill/>
              </a:ln>
              <a:solidFill>
                <a:schemeClr val="tx1"/>
              </a:solidFill>
              <a:latin typeface="+mj-ea"/>
              <a:ea typeface="+mj-ea"/>
              <a:cs typeface="+mj-cs"/>
            </a:endParaRPr>
          </a:p>
          <a:p>
            <a:pPr marL="0" indent="0">
              <a:buNone/>
            </a:pPr>
            <a:endParaRPr lang="en-US" altLang="zh-CN" sz="2800" dirty="0" smtClean="0">
              <a:solidFill>
                <a:schemeClr val="tx1">
                  <a:lumMod val="95000"/>
                </a:schemeClr>
              </a:solidFill>
              <a:latin typeface="+mj-ea"/>
              <a:ea typeface="+mj-ea"/>
            </a:endParaRPr>
          </a:p>
          <a:p>
            <a:pPr marL="0" indent="0">
              <a:buNone/>
            </a:pPr>
            <a:endParaRPr lang="en-US" altLang="zh-CN" sz="2800" dirty="0" smtClean="0">
              <a:solidFill>
                <a:schemeClr val="tx1">
                  <a:lumMod val="95000"/>
                </a:schemeClr>
              </a:solidFill>
              <a:latin typeface="+mj-ea"/>
              <a:ea typeface="+mj-ea"/>
            </a:endParaRPr>
          </a:p>
          <a:p>
            <a:endParaRPr lang="en-US" sz="2800" dirty="0">
              <a:solidFill>
                <a:schemeClr val="tx1">
                  <a:lumMod val="95000"/>
                </a:schemeClr>
              </a:solidFill>
              <a:latin typeface="+mj-ea"/>
              <a:ea typeface="+mj-ea"/>
            </a:endParaRPr>
          </a:p>
        </p:txBody>
      </p:sp>
    </p:spTree>
    <p:extLst>
      <p:ext uri="{BB962C8B-B14F-4D97-AF65-F5344CB8AC3E}">
        <p14:creationId xmlns:p14="http://schemas.microsoft.com/office/powerpoint/2010/main" val="33701647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467" y="170166"/>
            <a:ext cx="6309533" cy="1005492"/>
          </a:xfrm>
        </p:spPr>
        <p:txBody>
          <a:bodyPr/>
          <a:lstStyle/>
          <a:p>
            <a:r>
              <a:rPr lang="zh-CN" altLang="en-US" dirty="0" smtClean="0"/>
              <a:t>垂直切分</a:t>
            </a:r>
            <a:endParaRPr lang="zh-CN" altLang="en-US" dirty="0"/>
          </a:p>
        </p:txBody>
      </p:sp>
      <p:sp>
        <p:nvSpPr>
          <p:cNvPr id="5" name="Content Placeholder 2"/>
          <p:cNvSpPr>
            <a:spLocks noGrp="1"/>
          </p:cNvSpPr>
          <p:nvPr>
            <p:ph idx="1"/>
          </p:nvPr>
        </p:nvSpPr>
        <p:spPr>
          <a:xfrm>
            <a:off x="101600" y="1770743"/>
            <a:ext cx="11895528" cy="5457373"/>
          </a:xfrm>
        </p:spPr>
        <p:txBody>
          <a:bodyPr>
            <a:normAutofit/>
          </a:bodyPr>
          <a:lstStyle/>
          <a:p>
            <a:pPr marL="0" indent="0">
              <a:buNone/>
            </a:pPr>
            <a:endParaRPr lang="en-US" altLang="zh-CN" sz="2800" dirty="0" smtClean="0">
              <a:solidFill>
                <a:schemeClr val="tx1">
                  <a:lumMod val="95000"/>
                </a:schemeClr>
              </a:solidFill>
              <a:latin typeface="+mj-ea"/>
              <a:ea typeface="+mj-ea"/>
            </a:endParaRPr>
          </a:p>
          <a:p>
            <a:pPr marL="0" indent="0">
              <a:buNone/>
            </a:pPr>
            <a:endParaRPr lang="en-US" altLang="zh-CN" sz="2800" dirty="0" smtClean="0">
              <a:solidFill>
                <a:schemeClr val="tx1">
                  <a:lumMod val="95000"/>
                </a:schemeClr>
              </a:solidFill>
              <a:latin typeface="+mj-ea"/>
              <a:ea typeface="+mj-ea"/>
            </a:endParaRPr>
          </a:p>
          <a:p>
            <a:endParaRPr lang="en-US" sz="2800" dirty="0">
              <a:solidFill>
                <a:schemeClr val="tx1">
                  <a:lumMod val="95000"/>
                </a:schemeClr>
              </a:solidFill>
              <a:latin typeface="+mj-ea"/>
              <a:ea typeface="+mj-ea"/>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273" y="1494065"/>
            <a:ext cx="6166984" cy="4914900"/>
          </a:xfrm>
          <a:prstGeom prst="rect">
            <a:avLst/>
          </a:prstGeom>
        </p:spPr>
      </p:pic>
    </p:spTree>
    <p:extLst>
      <p:ext uri="{BB962C8B-B14F-4D97-AF65-F5344CB8AC3E}">
        <p14:creationId xmlns:p14="http://schemas.microsoft.com/office/powerpoint/2010/main" val="4611113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467" y="170166"/>
            <a:ext cx="6309533" cy="1005492"/>
          </a:xfrm>
        </p:spPr>
        <p:txBody>
          <a:bodyPr/>
          <a:lstStyle/>
          <a:p>
            <a:r>
              <a:rPr lang="zh-CN" altLang="en-US" dirty="0"/>
              <a:t>水平</a:t>
            </a:r>
            <a:r>
              <a:rPr lang="zh-CN" altLang="en-US" dirty="0" smtClean="0"/>
              <a:t>切分</a:t>
            </a:r>
            <a:endParaRPr lang="zh-CN" altLang="en-US" dirty="0"/>
          </a:p>
        </p:txBody>
      </p:sp>
      <p:sp>
        <p:nvSpPr>
          <p:cNvPr id="5" name="Content Placeholder 2"/>
          <p:cNvSpPr>
            <a:spLocks noGrp="1"/>
          </p:cNvSpPr>
          <p:nvPr>
            <p:ph idx="1"/>
          </p:nvPr>
        </p:nvSpPr>
        <p:spPr>
          <a:xfrm>
            <a:off x="101600" y="1770743"/>
            <a:ext cx="11895528" cy="5457373"/>
          </a:xfrm>
        </p:spPr>
        <p:txBody>
          <a:bodyPr>
            <a:normAutofit/>
          </a:bodyPr>
          <a:lstStyle/>
          <a:p>
            <a:pPr marL="0" indent="0">
              <a:buNone/>
            </a:pPr>
            <a:endParaRPr lang="en-US" altLang="zh-CN" sz="2800" dirty="0" smtClean="0">
              <a:solidFill>
                <a:schemeClr val="tx1">
                  <a:lumMod val="95000"/>
                </a:schemeClr>
              </a:solidFill>
              <a:latin typeface="+mj-ea"/>
              <a:ea typeface="+mj-ea"/>
            </a:endParaRPr>
          </a:p>
          <a:p>
            <a:pPr marL="0" indent="0">
              <a:buNone/>
            </a:pPr>
            <a:endParaRPr lang="en-US" altLang="zh-CN" sz="2800" dirty="0" smtClean="0">
              <a:solidFill>
                <a:schemeClr val="tx1">
                  <a:lumMod val="95000"/>
                </a:schemeClr>
              </a:solidFill>
              <a:latin typeface="+mj-ea"/>
              <a:ea typeface="+mj-ea"/>
            </a:endParaRPr>
          </a:p>
          <a:p>
            <a:endParaRPr lang="en-US" sz="2800" dirty="0">
              <a:solidFill>
                <a:schemeClr val="tx1">
                  <a:lumMod val="95000"/>
                </a:schemeClr>
              </a:solidFill>
              <a:latin typeface="+mj-ea"/>
              <a:ea typeface="+mj-ea"/>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962" y="1097416"/>
            <a:ext cx="6043838" cy="5534025"/>
          </a:xfrm>
          <a:prstGeom prst="rect">
            <a:avLst/>
          </a:prstGeom>
        </p:spPr>
      </p:pic>
    </p:spTree>
    <p:extLst>
      <p:ext uri="{BB962C8B-B14F-4D97-AF65-F5344CB8AC3E}">
        <p14:creationId xmlns:p14="http://schemas.microsoft.com/office/powerpoint/2010/main" val="21047568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467" y="170166"/>
            <a:ext cx="6309533" cy="1005492"/>
          </a:xfrm>
        </p:spPr>
        <p:txBody>
          <a:bodyPr/>
          <a:lstStyle/>
          <a:p>
            <a:r>
              <a:rPr lang="zh-CN" altLang="en-US" dirty="0" smtClean="0"/>
              <a:t>面临的问题？</a:t>
            </a:r>
            <a:endParaRPr lang="zh-CN" altLang="en-US" dirty="0"/>
          </a:p>
        </p:txBody>
      </p:sp>
      <p:sp>
        <p:nvSpPr>
          <p:cNvPr id="5" name="Content Placeholder 2"/>
          <p:cNvSpPr>
            <a:spLocks noGrp="1"/>
          </p:cNvSpPr>
          <p:nvPr>
            <p:ph idx="1"/>
          </p:nvPr>
        </p:nvSpPr>
        <p:spPr>
          <a:xfrm>
            <a:off x="145143" y="1345823"/>
            <a:ext cx="10392228" cy="3414863"/>
          </a:xfrm>
        </p:spPr>
        <p:txBody>
          <a:bodyPr>
            <a:normAutofit/>
          </a:bodyPr>
          <a:lstStyle/>
          <a:p>
            <a:pPr>
              <a:buFont typeface="Wingdings" panose="05000000000000000000" pitchFamily="2" charset="2"/>
              <a:buChar char="l"/>
            </a:pPr>
            <a:r>
              <a:rPr lang="zh-CN" altLang="en-US" sz="2800" dirty="0">
                <a:solidFill>
                  <a:schemeClr val="tx1">
                    <a:lumMod val="95000"/>
                  </a:schemeClr>
                </a:solidFill>
                <a:latin typeface="+mj-ea"/>
                <a:ea typeface="+mj-ea"/>
              </a:rPr>
              <a:t>引入分布式事务的问题。</a:t>
            </a:r>
          </a:p>
          <a:p>
            <a:pPr>
              <a:buFont typeface="Wingdings" panose="05000000000000000000" pitchFamily="2" charset="2"/>
              <a:buChar char="l"/>
            </a:pPr>
            <a:r>
              <a:rPr lang="zh-CN" altLang="en-US" sz="2800" dirty="0">
                <a:solidFill>
                  <a:schemeClr val="tx1">
                    <a:lumMod val="95000"/>
                  </a:schemeClr>
                </a:solidFill>
                <a:latin typeface="+mj-ea"/>
                <a:ea typeface="+mj-ea"/>
              </a:rPr>
              <a:t>跨节点</a:t>
            </a:r>
            <a:r>
              <a:rPr lang="en-US" altLang="zh-CN" sz="2800" dirty="0">
                <a:solidFill>
                  <a:schemeClr val="tx1">
                    <a:lumMod val="95000"/>
                  </a:schemeClr>
                </a:solidFill>
                <a:latin typeface="+mj-ea"/>
                <a:ea typeface="+mj-ea"/>
              </a:rPr>
              <a:t>Join</a:t>
            </a:r>
            <a:r>
              <a:rPr lang="zh-CN" altLang="en-US" sz="2800" dirty="0">
                <a:solidFill>
                  <a:schemeClr val="tx1">
                    <a:lumMod val="95000"/>
                  </a:schemeClr>
                </a:solidFill>
                <a:latin typeface="+mj-ea"/>
                <a:ea typeface="+mj-ea"/>
              </a:rPr>
              <a:t>的问题。</a:t>
            </a:r>
          </a:p>
          <a:p>
            <a:pPr>
              <a:buFont typeface="Wingdings" panose="05000000000000000000" pitchFamily="2" charset="2"/>
              <a:buChar char="l"/>
            </a:pPr>
            <a:r>
              <a:rPr lang="zh-CN" altLang="en-US" sz="2800" dirty="0">
                <a:solidFill>
                  <a:schemeClr val="tx1">
                    <a:lumMod val="95000"/>
                  </a:schemeClr>
                </a:solidFill>
                <a:latin typeface="+mj-ea"/>
                <a:ea typeface="+mj-ea"/>
              </a:rPr>
              <a:t>跨节点合并排序分页问题。</a:t>
            </a:r>
          </a:p>
          <a:p>
            <a:pPr>
              <a:buFont typeface="Wingdings" panose="05000000000000000000" pitchFamily="2" charset="2"/>
              <a:buChar char="l"/>
            </a:pPr>
            <a:r>
              <a:rPr lang="zh-CN" altLang="en-US" sz="2800" dirty="0">
                <a:solidFill>
                  <a:schemeClr val="tx1">
                    <a:lumMod val="95000"/>
                  </a:schemeClr>
                </a:solidFill>
                <a:latin typeface="+mj-ea"/>
                <a:ea typeface="+mj-ea"/>
              </a:rPr>
              <a:t>多数据源管理问题。</a:t>
            </a:r>
            <a:endParaRPr lang="en-US" sz="2800" dirty="0">
              <a:solidFill>
                <a:schemeClr val="tx1">
                  <a:lumMod val="95000"/>
                </a:schemeClr>
              </a:solidFill>
              <a:latin typeface="+mj-ea"/>
              <a:ea typeface="+mj-ea"/>
            </a:endParaRPr>
          </a:p>
        </p:txBody>
      </p:sp>
      <p:sp>
        <p:nvSpPr>
          <p:cNvPr id="6" name="标题 1"/>
          <p:cNvSpPr txBox="1">
            <a:spLocks/>
          </p:cNvSpPr>
          <p:nvPr/>
        </p:nvSpPr>
        <p:spPr>
          <a:xfrm>
            <a:off x="301724" y="1345823"/>
            <a:ext cx="10874276" cy="4996919"/>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zh-CN" altLang="en-US" dirty="0"/>
          </a:p>
        </p:txBody>
      </p:sp>
    </p:spTree>
    <p:extLst>
      <p:ext uri="{BB962C8B-B14F-4D97-AF65-F5344CB8AC3E}">
        <p14:creationId xmlns:p14="http://schemas.microsoft.com/office/powerpoint/2010/main" val="29375758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4956" y="615636"/>
            <a:ext cx="8001000" cy="2154725"/>
          </a:xfrm>
        </p:spPr>
        <p:txBody>
          <a:bodyPr>
            <a:normAutofit/>
          </a:bodyPr>
          <a:lstStyle/>
          <a:p>
            <a:r>
              <a:rPr lang="en-US" altLang="zh-CN" sz="8800" dirty="0" smtClean="0"/>
              <a:t>MYCAT</a:t>
            </a:r>
            <a:r>
              <a:rPr lang="zh-CN" altLang="en-US" sz="8800" dirty="0" smtClean="0"/>
              <a:t>来了</a:t>
            </a:r>
            <a:endParaRPr lang="en-US" sz="8800" dirty="0"/>
          </a:p>
        </p:txBody>
      </p:sp>
      <p:sp>
        <p:nvSpPr>
          <p:cNvPr id="3" name="Subtitle 2"/>
          <p:cNvSpPr>
            <a:spLocks noGrp="1"/>
          </p:cNvSpPr>
          <p:nvPr>
            <p:ph type="subTitle" idx="1"/>
          </p:nvPr>
        </p:nvSpPr>
        <p:spPr>
          <a:xfrm>
            <a:off x="702318" y="3246340"/>
            <a:ext cx="6884485" cy="501796"/>
          </a:xfrm>
        </p:spPr>
        <p:txBody>
          <a:bodyPr>
            <a:noAutofit/>
          </a:bodyPr>
          <a:lstStyle/>
          <a:p>
            <a:r>
              <a:rPr lang="zh-CN" altLang="en-US" sz="6000" dirty="0" smtClean="0">
                <a:solidFill>
                  <a:srgbClr val="FFFF00"/>
                </a:solidFill>
              </a:rPr>
              <a:t>支持</a:t>
            </a:r>
            <a:r>
              <a:rPr lang="en-US" altLang="zh-CN" sz="6000" dirty="0" smtClean="0">
                <a:solidFill>
                  <a:srgbClr val="FFFF00"/>
                </a:solidFill>
              </a:rPr>
              <a:t>1000</a:t>
            </a:r>
            <a:r>
              <a:rPr lang="zh-CN" altLang="en-US" sz="6000" dirty="0" smtClean="0">
                <a:solidFill>
                  <a:srgbClr val="FFFF00"/>
                </a:solidFill>
              </a:rPr>
              <a:t>亿大数据中国第一开源分布式数据库中间件</a:t>
            </a:r>
            <a:endParaRPr lang="en-US" sz="6000" dirty="0">
              <a:solidFill>
                <a:srgbClr val="FFFF00"/>
              </a:solidFill>
            </a:endParaRPr>
          </a:p>
        </p:txBody>
      </p:sp>
      <p:pic>
        <p:nvPicPr>
          <p:cNvPr id="4" name="Picture 3"/>
          <p:cNvPicPr>
            <a:picLocks noChangeAspect="1"/>
          </p:cNvPicPr>
          <p:nvPr/>
        </p:nvPicPr>
        <p:blipFill>
          <a:blip r:embed="rId2"/>
          <a:stretch>
            <a:fillRect/>
          </a:stretch>
        </p:blipFill>
        <p:spPr>
          <a:xfrm>
            <a:off x="8585956" y="4469968"/>
            <a:ext cx="3606044" cy="2388032"/>
          </a:xfrm>
          <a:prstGeom prst="rect">
            <a:avLst/>
          </a:prstGeom>
        </p:spPr>
      </p:pic>
    </p:spTree>
    <p:extLst>
      <p:ext uri="{BB962C8B-B14F-4D97-AF65-F5344CB8AC3E}">
        <p14:creationId xmlns:p14="http://schemas.microsoft.com/office/powerpoint/2010/main" val="29187961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165" y="0"/>
            <a:ext cx="8534400" cy="1507067"/>
          </a:xfrm>
        </p:spPr>
        <p:txBody>
          <a:bodyPr/>
          <a:lstStyle/>
          <a:p>
            <a:r>
              <a:rPr lang="en-US" altLang="zh-CN" dirty="0" err="1" smtClean="0"/>
              <a:t>Mycat</a:t>
            </a:r>
            <a:r>
              <a:rPr lang="zh-CN" altLang="en-US" dirty="0" smtClean="0"/>
              <a:t>之前世今生</a:t>
            </a:r>
            <a:endParaRPr lang="en-US" dirty="0"/>
          </a:p>
        </p:txBody>
      </p:sp>
      <p:sp>
        <p:nvSpPr>
          <p:cNvPr id="3" name="Content Placeholder 2"/>
          <p:cNvSpPr>
            <a:spLocks noGrp="1"/>
          </p:cNvSpPr>
          <p:nvPr>
            <p:ph idx="1"/>
          </p:nvPr>
        </p:nvSpPr>
        <p:spPr>
          <a:xfrm>
            <a:off x="0" y="1507067"/>
            <a:ext cx="11764302" cy="5081258"/>
          </a:xfrm>
        </p:spPr>
        <p:txBody>
          <a:bodyPr>
            <a:noAutofit/>
          </a:bodyPr>
          <a:lstStyle/>
          <a:p>
            <a:r>
              <a:rPr lang="en-US" altLang="zh-CN" sz="2400" dirty="0" smtClean="0">
                <a:solidFill>
                  <a:srgbClr val="FFFF00"/>
                </a:solidFill>
              </a:rPr>
              <a:t>2013</a:t>
            </a:r>
            <a:r>
              <a:rPr lang="zh-CN" altLang="en-US" sz="2400" dirty="0" smtClean="0">
                <a:solidFill>
                  <a:srgbClr val="FFFF00"/>
                </a:solidFill>
              </a:rPr>
              <a:t>年阿里的</a:t>
            </a:r>
            <a:r>
              <a:rPr lang="en-US" altLang="zh-CN" sz="2400" dirty="0" err="1" smtClean="0">
                <a:solidFill>
                  <a:srgbClr val="FFFF00"/>
                </a:solidFill>
              </a:rPr>
              <a:t>Cobar</a:t>
            </a:r>
            <a:r>
              <a:rPr lang="zh-CN" altLang="en-US" sz="2400" dirty="0" smtClean="0">
                <a:solidFill>
                  <a:srgbClr val="FFFF00"/>
                </a:solidFill>
              </a:rPr>
              <a:t>在某大型项目中使用过程中发现存在一些比较严重的问题，于是第一代改良版</a:t>
            </a:r>
            <a:r>
              <a:rPr lang="en-US" altLang="zh-CN" sz="2400" dirty="0" smtClean="0">
                <a:solidFill>
                  <a:srgbClr val="FFFF00"/>
                </a:solidFill>
              </a:rPr>
              <a:t>——</a:t>
            </a:r>
            <a:r>
              <a:rPr lang="en-US" altLang="zh-CN" sz="2400" dirty="0" err="1" smtClean="0">
                <a:solidFill>
                  <a:srgbClr val="FFFF00"/>
                </a:solidFill>
              </a:rPr>
              <a:t>Mycat</a:t>
            </a:r>
            <a:r>
              <a:rPr lang="zh-CN" altLang="en-US" sz="2400" dirty="0" smtClean="0">
                <a:solidFill>
                  <a:srgbClr val="FFFF00"/>
                </a:solidFill>
              </a:rPr>
              <a:t>诞生。</a:t>
            </a:r>
            <a:endParaRPr lang="en-US" altLang="zh-CN" sz="2400" dirty="0" smtClean="0">
              <a:solidFill>
                <a:srgbClr val="FFFF00"/>
              </a:solidFill>
            </a:endParaRPr>
          </a:p>
          <a:p>
            <a:r>
              <a:rPr lang="en-US" altLang="zh-CN" sz="2400" dirty="0" err="1" smtClean="0">
                <a:solidFill>
                  <a:srgbClr val="FFFF00"/>
                </a:solidFill>
              </a:rPr>
              <a:t>Mycat</a:t>
            </a:r>
            <a:r>
              <a:rPr lang="zh-CN" altLang="en-US" sz="2400" dirty="0" smtClean="0">
                <a:solidFill>
                  <a:srgbClr val="FFFF00"/>
                </a:solidFill>
              </a:rPr>
              <a:t>开源以后，一些</a:t>
            </a:r>
            <a:r>
              <a:rPr lang="en-US" altLang="zh-CN" sz="2400" dirty="0" err="1" smtClean="0">
                <a:solidFill>
                  <a:srgbClr val="FFFF00"/>
                </a:solidFill>
              </a:rPr>
              <a:t>Cobar</a:t>
            </a:r>
            <a:r>
              <a:rPr lang="zh-CN" altLang="en-US" sz="2400" dirty="0" smtClean="0">
                <a:solidFill>
                  <a:srgbClr val="FFFF00"/>
                </a:solidFill>
              </a:rPr>
              <a:t>的用户参与了</a:t>
            </a:r>
            <a:r>
              <a:rPr lang="en-US" altLang="zh-CN" sz="2400" dirty="0" err="1" smtClean="0">
                <a:solidFill>
                  <a:srgbClr val="FFFF00"/>
                </a:solidFill>
              </a:rPr>
              <a:t>Mycat</a:t>
            </a:r>
            <a:r>
              <a:rPr lang="zh-CN" altLang="en-US" sz="2400" dirty="0" smtClean="0">
                <a:solidFill>
                  <a:srgbClr val="FFFF00"/>
                </a:solidFill>
              </a:rPr>
              <a:t>的开发，最终</a:t>
            </a:r>
            <a:r>
              <a:rPr lang="en-US" altLang="zh-CN" sz="2400" dirty="0" err="1" smtClean="0">
                <a:solidFill>
                  <a:srgbClr val="FFFF00"/>
                </a:solidFill>
              </a:rPr>
              <a:t>Mycat</a:t>
            </a:r>
            <a:r>
              <a:rPr lang="zh-CN" altLang="en-US" sz="2400" dirty="0" smtClean="0">
                <a:solidFill>
                  <a:srgbClr val="FFFF00"/>
                </a:solidFill>
              </a:rPr>
              <a:t>发展成为一个由众多软件公司的实力派架构师和资深开发人员维护的社区型开源软件。</a:t>
            </a:r>
            <a:endParaRPr lang="en-US" altLang="zh-CN" sz="2400" dirty="0" smtClean="0">
              <a:solidFill>
                <a:srgbClr val="FFFF00"/>
              </a:solidFill>
            </a:endParaRPr>
          </a:p>
          <a:p>
            <a:r>
              <a:rPr lang="en-US" altLang="zh-CN" sz="2400" dirty="0" smtClean="0">
                <a:solidFill>
                  <a:srgbClr val="FFFF00"/>
                </a:solidFill>
              </a:rPr>
              <a:t>2014</a:t>
            </a:r>
            <a:r>
              <a:rPr lang="zh-CN" altLang="en-US" sz="2400" dirty="0" smtClean="0">
                <a:solidFill>
                  <a:srgbClr val="FFFF00"/>
                </a:solidFill>
              </a:rPr>
              <a:t>年</a:t>
            </a:r>
            <a:r>
              <a:rPr lang="en-US" altLang="zh-CN" sz="2400" dirty="0" err="1" smtClean="0">
                <a:solidFill>
                  <a:srgbClr val="FFFF00"/>
                </a:solidFill>
              </a:rPr>
              <a:t>Mycat</a:t>
            </a:r>
            <a:r>
              <a:rPr lang="zh-CN" altLang="en-US" sz="2400" dirty="0" smtClean="0">
                <a:solidFill>
                  <a:srgbClr val="FFFF00"/>
                </a:solidFill>
              </a:rPr>
              <a:t>首次在上海的</a:t>
            </a:r>
            <a:r>
              <a:rPr lang="en-US" altLang="zh-CN" sz="2400" dirty="0" smtClean="0">
                <a:solidFill>
                  <a:srgbClr val="FFFF00"/>
                </a:solidFill>
              </a:rPr>
              <a:t>《</a:t>
            </a:r>
            <a:r>
              <a:rPr lang="zh-CN" altLang="en-US" sz="2400" dirty="0" smtClean="0">
                <a:solidFill>
                  <a:srgbClr val="FFFF00"/>
                </a:solidFill>
              </a:rPr>
              <a:t>中华架构师</a:t>
            </a:r>
            <a:r>
              <a:rPr lang="en-US" altLang="zh-CN" sz="2400" dirty="0" smtClean="0">
                <a:solidFill>
                  <a:srgbClr val="FFFF00"/>
                </a:solidFill>
              </a:rPr>
              <a:t>》</a:t>
            </a:r>
            <a:r>
              <a:rPr lang="zh-CN" altLang="en-US" sz="2400" dirty="0" smtClean="0">
                <a:solidFill>
                  <a:srgbClr val="FFFF00"/>
                </a:solidFill>
              </a:rPr>
              <a:t>大会上对外宣讲，引发围观，更多的人参与进来，随后越来越多的项目采用了</a:t>
            </a:r>
            <a:r>
              <a:rPr lang="en-US" altLang="zh-CN" sz="2400" dirty="0" err="1" smtClean="0">
                <a:solidFill>
                  <a:srgbClr val="FFFF00"/>
                </a:solidFill>
              </a:rPr>
              <a:t>Mycat</a:t>
            </a:r>
            <a:endParaRPr lang="en-US" altLang="zh-CN" sz="2400" dirty="0" smtClean="0">
              <a:solidFill>
                <a:srgbClr val="FFFF00"/>
              </a:solidFill>
            </a:endParaRPr>
          </a:p>
          <a:p>
            <a:r>
              <a:rPr lang="en-US" altLang="zh-CN" sz="2400" dirty="0" smtClean="0">
                <a:solidFill>
                  <a:srgbClr val="FFFF00"/>
                </a:solidFill>
              </a:rPr>
              <a:t>2015</a:t>
            </a:r>
            <a:r>
              <a:rPr lang="zh-CN" altLang="en-US" sz="2400" dirty="0" smtClean="0">
                <a:solidFill>
                  <a:srgbClr val="FFFF00"/>
                </a:solidFill>
              </a:rPr>
              <a:t>年</a:t>
            </a:r>
            <a:r>
              <a:rPr lang="en-US" altLang="zh-CN" sz="2400" dirty="0" smtClean="0">
                <a:solidFill>
                  <a:srgbClr val="FFFF00"/>
                </a:solidFill>
              </a:rPr>
              <a:t>6</a:t>
            </a:r>
            <a:r>
              <a:rPr lang="zh-CN" altLang="en-US" sz="2400" dirty="0" smtClean="0">
                <a:solidFill>
                  <a:srgbClr val="FFFF00"/>
                </a:solidFill>
              </a:rPr>
              <a:t>月为止，</a:t>
            </a:r>
            <a:r>
              <a:rPr lang="en-US" altLang="zh-CN" sz="2400" dirty="0" err="1" smtClean="0">
                <a:solidFill>
                  <a:srgbClr val="FFFF00"/>
                </a:solidFill>
              </a:rPr>
              <a:t>Mycat</a:t>
            </a:r>
            <a:r>
              <a:rPr lang="zh-CN" altLang="en-US" sz="2400" dirty="0" smtClean="0">
                <a:solidFill>
                  <a:srgbClr val="FFFF00"/>
                </a:solidFill>
              </a:rPr>
              <a:t>项目总共有</a:t>
            </a:r>
            <a:r>
              <a:rPr lang="en-US" altLang="zh-CN" sz="2400" dirty="0" smtClean="0">
                <a:solidFill>
                  <a:srgbClr val="FFFF00"/>
                </a:solidFill>
              </a:rPr>
              <a:t>17</a:t>
            </a:r>
            <a:r>
              <a:rPr lang="zh-CN" altLang="en-US" sz="2400" dirty="0" smtClean="0">
                <a:solidFill>
                  <a:srgbClr val="FFFF00"/>
                </a:solidFill>
              </a:rPr>
              <a:t>个</a:t>
            </a:r>
            <a:r>
              <a:rPr lang="en-US" altLang="zh-CN" sz="2400" dirty="0" smtClean="0">
                <a:solidFill>
                  <a:srgbClr val="FFFF00"/>
                </a:solidFill>
              </a:rPr>
              <a:t>Committer</a:t>
            </a:r>
            <a:r>
              <a:rPr lang="zh-CN" altLang="en-US" sz="2400" dirty="0" smtClean="0">
                <a:solidFill>
                  <a:srgbClr val="FFFF00"/>
                </a:solidFill>
              </a:rPr>
              <a:t>，其中核心参与者的年薪总额超过</a:t>
            </a:r>
            <a:r>
              <a:rPr lang="en-US" altLang="zh-CN" sz="2400" dirty="0" smtClean="0">
                <a:solidFill>
                  <a:srgbClr val="FFFF00"/>
                </a:solidFill>
              </a:rPr>
              <a:t>300</a:t>
            </a:r>
            <a:r>
              <a:rPr lang="zh-CN" altLang="en-US" sz="2400" dirty="0" smtClean="0">
                <a:solidFill>
                  <a:srgbClr val="FFFF00"/>
                </a:solidFill>
              </a:rPr>
              <a:t>万</a:t>
            </a:r>
            <a:endParaRPr lang="en-US" altLang="zh-CN" sz="2400" dirty="0" smtClean="0">
              <a:solidFill>
                <a:srgbClr val="FFFF00"/>
              </a:solidFill>
            </a:endParaRPr>
          </a:p>
          <a:p>
            <a:r>
              <a:rPr lang="en-US" altLang="zh-CN" sz="2400" dirty="0" smtClean="0">
                <a:solidFill>
                  <a:srgbClr val="FFFF00"/>
                </a:solidFill>
              </a:rPr>
              <a:t>2015</a:t>
            </a:r>
            <a:r>
              <a:rPr lang="zh-CN" altLang="en-US" sz="2400" dirty="0" smtClean="0">
                <a:solidFill>
                  <a:srgbClr val="FFFF00"/>
                </a:solidFill>
              </a:rPr>
              <a:t>年</a:t>
            </a:r>
            <a:r>
              <a:rPr lang="en-US" altLang="zh-CN" sz="2400" dirty="0" smtClean="0">
                <a:solidFill>
                  <a:srgbClr val="FFFF00"/>
                </a:solidFill>
              </a:rPr>
              <a:t>5</a:t>
            </a:r>
            <a:r>
              <a:rPr lang="zh-CN" altLang="en-US" sz="2400" dirty="0" smtClean="0">
                <a:solidFill>
                  <a:srgbClr val="FFFF00"/>
                </a:solidFill>
              </a:rPr>
              <a:t>月，由核心参与者们一起编写的第一本官方权威指南</a:t>
            </a:r>
            <a:r>
              <a:rPr lang="en-US" altLang="zh-CN" sz="2400" dirty="0" smtClean="0">
                <a:solidFill>
                  <a:srgbClr val="FFFF00"/>
                </a:solidFill>
              </a:rPr>
              <a:t>《</a:t>
            </a:r>
            <a:r>
              <a:rPr lang="en-US" altLang="zh-CN" sz="2400" dirty="0" err="1" smtClean="0">
                <a:solidFill>
                  <a:srgbClr val="FFFF00"/>
                </a:solidFill>
              </a:rPr>
              <a:t>Mycat</a:t>
            </a:r>
            <a:r>
              <a:rPr lang="zh-CN" altLang="en-US" sz="2400" dirty="0" smtClean="0">
                <a:solidFill>
                  <a:srgbClr val="FFFF00"/>
                </a:solidFill>
              </a:rPr>
              <a:t>权威指南</a:t>
            </a:r>
            <a:r>
              <a:rPr lang="en-US" altLang="zh-CN" sz="2400" dirty="0" smtClean="0">
                <a:solidFill>
                  <a:srgbClr val="FFFF00"/>
                </a:solidFill>
              </a:rPr>
              <a:t>》</a:t>
            </a:r>
            <a:r>
              <a:rPr lang="zh-CN" altLang="en-US" sz="2400" dirty="0" smtClean="0">
                <a:solidFill>
                  <a:srgbClr val="FFFF00"/>
                </a:solidFill>
              </a:rPr>
              <a:t>电子版发布，众筹预售超过</a:t>
            </a:r>
            <a:r>
              <a:rPr lang="en-US" altLang="zh-CN" sz="2400" dirty="0" smtClean="0">
                <a:solidFill>
                  <a:srgbClr val="FFFF00"/>
                </a:solidFill>
              </a:rPr>
              <a:t>200</a:t>
            </a:r>
            <a:r>
              <a:rPr lang="zh-CN" altLang="en-US" sz="2400" dirty="0" smtClean="0">
                <a:solidFill>
                  <a:srgbClr val="FFFF00"/>
                </a:solidFill>
              </a:rPr>
              <a:t>本，成为开源项目中的首创。</a:t>
            </a:r>
            <a:endParaRPr lang="en-US" altLang="zh-CN" sz="2400" dirty="0" smtClean="0">
              <a:solidFill>
                <a:srgbClr val="FFFF00"/>
              </a:solidFill>
            </a:endParaRPr>
          </a:p>
          <a:p>
            <a:r>
              <a:rPr lang="zh-CN" altLang="en-US" sz="2400" dirty="0" smtClean="0">
                <a:solidFill>
                  <a:srgbClr val="FFFF00"/>
                </a:solidFill>
              </a:rPr>
              <a:t>截至</a:t>
            </a:r>
            <a:r>
              <a:rPr lang="en-US" altLang="zh-CN" sz="2400" dirty="0" smtClean="0">
                <a:solidFill>
                  <a:srgbClr val="FFFF00"/>
                </a:solidFill>
              </a:rPr>
              <a:t>2015</a:t>
            </a:r>
            <a:r>
              <a:rPr lang="zh-CN" altLang="en-US" sz="2400" dirty="0" smtClean="0">
                <a:solidFill>
                  <a:srgbClr val="FFFF00"/>
                </a:solidFill>
              </a:rPr>
              <a:t>年</a:t>
            </a:r>
            <a:r>
              <a:rPr lang="en-US" altLang="zh-CN" sz="2400" dirty="0" smtClean="0">
                <a:solidFill>
                  <a:srgbClr val="FFFF00"/>
                </a:solidFill>
              </a:rPr>
              <a:t>4</a:t>
            </a:r>
            <a:r>
              <a:rPr lang="zh-CN" altLang="en-US" sz="2400" dirty="0" smtClean="0">
                <a:solidFill>
                  <a:srgbClr val="FFFF00"/>
                </a:solidFill>
              </a:rPr>
              <a:t>月，超过</a:t>
            </a:r>
            <a:r>
              <a:rPr lang="en-US" altLang="zh-CN" sz="2400" dirty="0" smtClean="0">
                <a:solidFill>
                  <a:srgbClr val="FFFF00"/>
                </a:solidFill>
              </a:rPr>
              <a:t>60</a:t>
            </a:r>
            <a:r>
              <a:rPr lang="zh-CN" altLang="en-US" sz="2400" dirty="0" smtClean="0">
                <a:solidFill>
                  <a:srgbClr val="FFFF00"/>
                </a:solidFill>
              </a:rPr>
              <a:t>个项目采用</a:t>
            </a:r>
            <a:r>
              <a:rPr lang="en-US" altLang="zh-CN" sz="2400" dirty="0" err="1" smtClean="0">
                <a:solidFill>
                  <a:srgbClr val="FFFF00"/>
                </a:solidFill>
              </a:rPr>
              <a:t>Mycat</a:t>
            </a:r>
            <a:r>
              <a:rPr lang="zh-CN" altLang="en-US" sz="2400" dirty="0" smtClean="0">
                <a:solidFill>
                  <a:srgbClr val="FFFF00"/>
                </a:solidFill>
              </a:rPr>
              <a:t>，涵盖电信、电子商务、物流、移动应用、</a:t>
            </a:r>
            <a:r>
              <a:rPr lang="en-US" altLang="zh-CN" sz="2400" dirty="0" smtClean="0">
                <a:solidFill>
                  <a:srgbClr val="FFFF00"/>
                </a:solidFill>
              </a:rPr>
              <a:t>O2O</a:t>
            </a:r>
            <a:r>
              <a:rPr lang="zh-CN" altLang="en-US" sz="2400" dirty="0" smtClean="0">
                <a:solidFill>
                  <a:srgbClr val="FFFF00"/>
                </a:solidFill>
              </a:rPr>
              <a:t>的众多领域和公司。</a:t>
            </a:r>
            <a:endParaRPr lang="en-US" sz="2400" dirty="0">
              <a:solidFill>
                <a:srgbClr val="FFFF00"/>
              </a:solidFill>
            </a:endParaRPr>
          </a:p>
        </p:txBody>
      </p:sp>
    </p:spTree>
    <p:extLst>
      <p:ext uri="{BB962C8B-B14F-4D97-AF65-F5344CB8AC3E}">
        <p14:creationId xmlns:p14="http://schemas.microsoft.com/office/powerpoint/2010/main" val="42148990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806" y="0"/>
            <a:ext cx="8534400" cy="1507067"/>
          </a:xfrm>
        </p:spPr>
        <p:txBody>
          <a:bodyPr/>
          <a:lstStyle/>
          <a:p>
            <a:r>
              <a:rPr lang="en-US" altLang="zh-CN" dirty="0" err="1" smtClean="0"/>
              <a:t>Mycat</a:t>
            </a:r>
            <a:r>
              <a:rPr lang="zh-CN" altLang="en-US" dirty="0" smtClean="0"/>
              <a:t>社区的发展</a:t>
            </a:r>
            <a:endParaRPr lang="en-US" dirty="0"/>
          </a:p>
        </p:txBody>
      </p:sp>
      <p:sp>
        <p:nvSpPr>
          <p:cNvPr id="3" name="Content Placeholder 2"/>
          <p:cNvSpPr>
            <a:spLocks noGrp="1"/>
          </p:cNvSpPr>
          <p:nvPr>
            <p:ph idx="1"/>
          </p:nvPr>
        </p:nvSpPr>
        <p:spPr>
          <a:xfrm>
            <a:off x="113843" y="845992"/>
            <a:ext cx="11915194" cy="4519942"/>
          </a:xfrm>
        </p:spPr>
        <p:txBody>
          <a:bodyPr>
            <a:normAutofit/>
          </a:bodyPr>
          <a:lstStyle/>
          <a:p>
            <a:r>
              <a:rPr lang="zh-CN" altLang="en-US" sz="2500" dirty="0" smtClean="0">
                <a:solidFill>
                  <a:srgbClr val="FFFF00"/>
                </a:solidFill>
              </a:rPr>
              <a:t>截至</a:t>
            </a:r>
            <a:r>
              <a:rPr lang="en-US" altLang="zh-CN" sz="2500" dirty="0" smtClean="0">
                <a:solidFill>
                  <a:srgbClr val="FFFF00"/>
                </a:solidFill>
              </a:rPr>
              <a:t>2014</a:t>
            </a:r>
            <a:r>
              <a:rPr lang="zh-CN" altLang="en-US" sz="2500" dirty="0" smtClean="0">
                <a:solidFill>
                  <a:srgbClr val="FFFF00"/>
                </a:solidFill>
              </a:rPr>
              <a:t>年</a:t>
            </a:r>
            <a:r>
              <a:rPr lang="en-US" altLang="zh-CN" sz="2500" dirty="0" smtClean="0">
                <a:solidFill>
                  <a:srgbClr val="FFFF00"/>
                </a:solidFill>
              </a:rPr>
              <a:t>5</a:t>
            </a:r>
            <a:r>
              <a:rPr lang="zh-CN" altLang="en-US" sz="2500" dirty="0" smtClean="0">
                <a:solidFill>
                  <a:srgbClr val="FFFF00"/>
                </a:solidFill>
              </a:rPr>
              <a:t>月，</a:t>
            </a:r>
            <a:r>
              <a:rPr lang="en-US" altLang="zh-CN" sz="2500" dirty="0" err="1" smtClean="0">
                <a:solidFill>
                  <a:srgbClr val="FFFF00"/>
                </a:solidFill>
              </a:rPr>
              <a:t>Mycat</a:t>
            </a:r>
            <a:r>
              <a:rPr lang="zh-CN" altLang="en-US" sz="2500" dirty="0" smtClean="0">
                <a:solidFill>
                  <a:srgbClr val="FFFF00"/>
                </a:solidFill>
              </a:rPr>
              <a:t>官方</a:t>
            </a:r>
            <a:r>
              <a:rPr lang="en-US" altLang="zh-CN" sz="2500" dirty="0" smtClean="0">
                <a:solidFill>
                  <a:srgbClr val="FFFF00"/>
                </a:solidFill>
              </a:rPr>
              <a:t>QQ</a:t>
            </a:r>
            <a:r>
              <a:rPr lang="zh-CN" altLang="en-US" sz="2500" dirty="0" smtClean="0">
                <a:solidFill>
                  <a:srgbClr val="FFFF00"/>
                </a:solidFill>
              </a:rPr>
              <a:t>群（</a:t>
            </a:r>
            <a:r>
              <a:rPr lang="en-US" altLang="zh-CN" sz="2500" dirty="0" smtClean="0">
                <a:solidFill>
                  <a:srgbClr val="FFFF00"/>
                </a:solidFill>
              </a:rPr>
              <a:t>106088787</a:t>
            </a:r>
            <a:r>
              <a:rPr lang="zh-CN" altLang="en-US" sz="2500" dirty="0" smtClean="0">
                <a:solidFill>
                  <a:srgbClr val="FFFF00"/>
                </a:solidFill>
              </a:rPr>
              <a:t>）已经超过</a:t>
            </a:r>
            <a:r>
              <a:rPr lang="en-US" altLang="zh-CN" sz="2500" dirty="0" smtClean="0">
                <a:solidFill>
                  <a:srgbClr val="FFFF00"/>
                </a:solidFill>
              </a:rPr>
              <a:t>1700</a:t>
            </a:r>
            <a:r>
              <a:rPr lang="zh-CN" altLang="en-US" sz="2500" dirty="0" smtClean="0">
                <a:solidFill>
                  <a:srgbClr val="FFFF00"/>
                </a:solidFill>
              </a:rPr>
              <a:t>人，大多数为资深</a:t>
            </a:r>
            <a:r>
              <a:rPr lang="en-US" altLang="zh-CN" sz="2500" dirty="0" smtClean="0">
                <a:solidFill>
                  <a:srgbClr val="FFFF00"/>
                </a:solidFill>
              </a:rPr>
              <a:t>IT</a:t>
            </a:r>
            <a:r>
              <a:rPr lang="zh-CN" altLang="en-US" sz="2500" dirty="0" smtClean="0">
                <a:solidFill>
                  <a:srgbClr val="FFFF00"/>
                </a:solidFill>
              </a:rPr>
              <a:t>工程师、架构师、</a:t>
            </a:r>
            <a:r>
              <a:rPr lang="en-US" altLang="zh-CN" sz="2500" dirty="0" smtClean="0">
                <a:solidFill>
                  <a:srgbClr val="FFFF00"/>
                </a:solidFill>
              </a:rPr>
              <a:t>DBA</a:t>
            </a:r>
            <a:r>
              <a:rPr lang="zh-CN" altLang="en-US" sz="2500" dirty="0" smtClean="0">
                <a:solidFill>
                  <a:srgbClr val="FFFF00"/>
                </a:solidFill>
              </a:rPr>
              <a:t>、以及一些</a:t>
            </a:r>
            <a:r>
              <a:rPr lang="en-US" altLang="zh-CN" sz="2500" dirty="0" smtClean="0">
                <a:solidFill>
                  <a:srgbClr val="FFFF00"/>
                </a:solidFill>
              </a:rPr>
              <a:t>CXO</a:t>
            </a:r>
            <a:r>
              <a:rPr lang="zh-CN" altLang="en-US" sz="2500" dirty="0" smtClean="0">
                <a:solidFill>
                  <a:srgbClr val="FFFF00"/>
                </a:solidFill>
              </a:rPr>
              <a:t>和高端猎头，成为国内最有影响力的高端</a:t>
            </a:r>
            <a:r>
              <a:rPr lang="en-US" altLang="zh-CN" sz="2500" dirty="0" smtClean="0">
                <a:solidFill>
                  <a:srgbClr val="FFFF00"/>
                </a:solidFill>
              </a:rPr>
              <a:t>IT</a:t>
            </a:r>
            <a:r>
              <a:rPr lang="zh-CN" altLang="en-US" sz="2500" dirty="0">
                <a:solidFill>
                  <a:srgbClr val="FFFF00"/>
                </a:solidFill>
              </a:rPr>
              <a:t>专业</a:t>
            </a:r>
            <a:r>
              <a:rPr lang="zh-CN" altLang="en-US" sz="2500" dirty="0" smtClean="0">
                <a:solidFill>
                  <a:srgbClr val="FFFF00"/>
                </a:solidFill>
              </a:rPr>
              <a:t>群</a:t>
            </a:r>
            <a:endParaRPr lang="en-US" altLang="zh-CN" sz="2500" dirty="0" smtClean="0">
              <a:solidFill>
                <a:srgbClr val="FFFF00"/>
              </a:solidFill>
            </a:endParaRPr>
          </a:p>
          <a:p>
            <a:r>
              <a:rPr lang="en-US" altLang="zh-CN" sz="2500" dirty="0" err="1" smtClean="0">
                <a:solidFill>
                  <a:srgbClr val="FFFF00"/>
                </a:solidFill>
              </a:rPr>
              <a:t>Mycat</a:t>
            </a:r>
            <a:r>
              <a:rPr lang="zh-CN" altLang="en-US" sz="2500" dirty="0" smtClean="0">
                <a:solidFill>
                  <a:srgbClr val="FFFF00"/>
                </a:solidFill>
              </a:rPr>
              <a:t>社区首次提出</a:t>
            </a:r>
            <a:r>
              <a:rPr lang="en-US" altLang="zh-CN" sz="2500" dirty="0" err="1" smtClean="0">
                <a:solidFill>
                  <a:srgbClr val="FFFF00"/>
                </a:solidFill>
              </a:rPr>
              <a:t>BigSQL</a:t>
            </a:r>
            <a:r>
              <a:rPr lang="zh-CN" altLang="en-US" sz="2500" dirty="0" smtClean="0">
                <a:solidFill>
                  <a:srgbClr val="FFFF00"/>
                </a:solidFill>
              </a:rPr>
              <a:t>的概念，并逐步将大数据和实时计算等先进技术引入到</a:t>
            </a:r>
            <a:r>
              <a:rPr lang="en-US" altLang="zh-CN" sz="2500" dirty="0" err="1" smtClean="0">
                <a:solidFill>
                  <a:srgbClr val="FFFF00"/>
                </a:solidFill>
              </a:rPr>
              <a:t>Mycat</a:t>
            </a:r>
            <a:r>
              <a:rPr lang="zh-CN" altLang="en-US" sz="2500" dirty="0" smtClean="0">
                <a:solidFill>
                  <a:srgbClr val="FFFF00"/>
                </a:solidFill>
              </a:rPr>
              <a:t>里，从而吸引和聚集了一大批业内大数据和云计算方面的资深工程师，</a:t>
            </a:r>
            <a:r>
              <a:rPr lang="en-US" altLang="zh-CN" sz="2500" dirty="0" err="1" smtClean="0">
                <a:solidFill>
                  <a:srgbClr val="FFFF00"/>
                </a:solidFill>
              </a:rPr>
              <a:t>Mycat</a:t>
            </a:r>
            <a:r>
              <a:rPr lang="zh-CN" altLang="en-US" sz="2500" dirty="0" smtClean="0">
                <a:solidFill>
                  <a:srgbClr val="FFFF00"/>
                </a:solidFill>
              </a:rPr>
              <a:t>社区成为名副其实的国内大数据领域实力派成员。</a:t>
            </a:r>
            <a:endParaRPr lang="en-US" altLang="zh-CN" sz="2500" dirty="0" smtClean="0">
              <a:solidFill>
                <a:srgbClr val="FFFF00"/>
              </a:solidFill>
            </a:endParaRPr>
          </a:p>
          <a:p>
            <a:r>
              <a:rPr lang="en-US" altLang="zh-CN" sz="2500" dirty="0" err="1" smtClean="0">
                <a:solidFill>
                  <a:srgbClr val="FFFF00"/>
                </a:solidFill>
              </a:rPr>
              <a:t>Mycat</a:t>
            </a:r>
            <a:r>
              <a:rPr lang="zh-CN" altLang="en-US" sz="2500" dirty="0" smtClean="0">
                <a:solidFill>
                  <a:srgbClr val="FFFF00"/>
                </a:solidFill>
              </a:rPr>
              <a:t>社区里不断有优秀工程师被创业公司挖走，为了能更好的支持创业公司并寻求更多的优秀工程师参与采用，</a:t>
            </a:r>
            <a:r>
              <a:rPr lang="en-US" altLang="zh-CN" sz="2500" dirty="0" err="1" smtClean="0">
                <a:solidFill>
                  <a:srgbClr val="FFFF00"/>
                </a:solidFill>
              </a:rPr>
              <a:t>Mycat</a:t>
            </a:r>
            <a:r>
              <a:rPr lang="zh-CN" altLang="en-US" sz="2500" dirty="0" smtClean="0">
                <a:solidFill>
                  <a:srgbClr val="FFFF00"/>
                </a:solidFill>
              </a:rPr>
              <a:t>社区目前已经开始开展在线高端</a:t>
            </a:r>
            <a:r>
              <a:rPr lang="en-US" altLang="zh-CN" sz="2500" dirty="0" smtClean="0">
                <a:solidFill>
                  <a:srgbClr val="FFFF00"/>
                </a:solidFill>
              </a:rPr>
              <a:t>IT</a:t>
            </a:r>
            <a:r>
              <a:rPr lang="zh-CN" altLang="en-US" sz="2500" dirty="0" smtClean="0">
                <a:solidFill>
                  <a:srgbClr val="FFFF00"/>
                </a:solidFill>
              </a:rPr>
              <a:t>培训，培养高端</a:t>
            </a:r>
            <a:r>
              <a:rPr lang="en-US" altLang="zh-CN" sz="2500" dirty="0" smtClean="0">
                <a:solidFill>
                  <a:srgbClr val="FFFF00"/>
                </a:solidFill>
              </a:rPr>
              <a:t>Java</a:t>
            </a:r>
            <a:r>
              <a:rPr lang="zh-CN" altLang="en-US" sz="2500" dirty="0" smtClean="0">
                <a:solidFill>
                  <a:srgbClr val="FFFF00"/>
                </a:solidFill>
              </a:rPr>
              <a:t>架构师、工程师。</a:t>
            </a:r>
            <a:endParaRPr lang="en-US" sz="2500" dirty="0">
              <a:solidFill>
                <a:srgbClr val="FFFF00"/>
              </a:solidFill>
            </a:endParaRPr>
          </a:p>
        </p:txBody>
      </p:sp>
      <p:pic>
        <p:nvPicPr>
          <p:cNvPr id="4" name="Picture 3"/>
          <p:cNvPicPr>
            <a:picLocks noChangeAspect="1"/>
          </p:cNvPicPr>
          <p:nvPr/>
        </p:nvPicPr>
        <p:blipFill>
          <a:blip r:embed="rId2"/>
          <a:stretch>
            <a:fillRect/>
          </a:stretch>
        </p:blipFill>
        <p:spPr>
          <a:xfrm>
            <a:off x="113843" y="5066522"/>
            <a:ext cx="10285833" cy="1879048"/>
          </a:xfrm>
          <a:prstGeom prst="rect">
            <a:avLst/>
          </a:prstGeom>
        </p:spPr>
      </p:pic>
    </p:spTree>
    <p:extLst>
      <p:ext uri="{BB962C8B-B14F-4D97-AF65-F5344CB8AC3E}">
        <p14:creationId xmlns:p14="http://schemas.microsoft.com/office/powerpoint/2010/main" val="3610467591"/>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xmlns=""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339</TotalTime>
  <Words>1622</Words>
  <Application>Microsoft Office PowerPoint</Application>
  <PresentationFormat>自定义</PresentationFormat>
  <Paragraphs>140</Paragraphs>
  <Slides>23</Slides>
  <Notes>0</Notes>
  <HiddenSlides>0</HiddenSlides>
  <MMClips>0</MMClips>
  <ScaleCrop>false</ScaleCrop>
  <HeadingPairs>
    <vt:vector size="4" baseType="variant">
      <vt:variant>
        <vt:lpstr>主题</vt:lpstr>
      </vt:variant>
      <vt:variant>
        <vt:i4>1</vt:i4>
      </vt:variant>
      <vt:variant>
        <vt:lpstr>幻灯片标题</vt:lpstr>
      </vt:variant>
      <vt:variant>
        <vt:i4>23</vt:i4>
      </vt:variant>
    </vt:vector>
  </HeadingPairs>
  <TitlesOfParts>
    <vt:vector size="24" baseType="lpstr">
      <vt:lpstr>Slice</vt:lpstr>
      <vt:lpstr>MYCAT应用入门分享</vt:lpstr>
      <vt:lpstr>现状面临：数据库切分？</vt:lpstr>
      <vt:lpstr>何为数据切分？</vt:lpstr>
      <vt:lpstr>垂直切分</vt:lpstr>
      <vt:lpstr>水平切分</vt:lpstr>
      <vt:lpstr>面临的问题？</vt:lpstr>
      <vt:lpstr>MYCAT来了</vt:lpstr>
      <vt:lpstr>Mycat之前世今生</vt:lpstr>
      <vt:lpstr>Mycat社区的发展</vt:lpstr>
      <vt:lpstr>Mycat是什么</vt:lpstr>
      <vt:lpstr>MYCAT目标</vt:lpstr>
      <vt:lpstr>MYCAT关键特性</vt:lpstr>
      <vt:lpstr>为什么选择Mycat</vt:lpstr>
      <vt:lpstr>Mycat架构图</vt:lpstr>
      <vt:lpstr>Mycat架构图</vt:lpstr>
      <vt:lpstr>Mycat的原理</vt:lpstr>
      <vt:lpstr>Mycat的核心概念</vt:lpstr>
      <vt:lpstr>Mycat目前产品</vt:lpstr>
      <vt:lpstr>Mycat 长期规范2.0</vt:lpstr>
      <vt:lpstr>使用Mycat</vt:lpstr>
      <vt:lpstr>版本选择1.5或1.6</vt:lpstr>
      <vt:lpstr>MYCAT开发最佳实践</vt:lpstr>
      <vt:lpstr>Thanks！</vt:lpstr>
    </vt:vector>
  </TitlesOfParts>
  <Company>Hewlett 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MYCAT来了</dc:title>
  <dc:creator>Wu, Zhi-Hui (ES-APPS-GD-SH)</dc:creator>
  <cp:lastModifiedBy>Administrator</cp:lastModifiedBy>
  <cp:revision>86</cp:revision>
  <dcterms:created xsi:type="dcterms:W3CDTF">2015-04-24T07:06:52Z</dcterms:created>
  <dcterms:modified xsi:type="dcterms:W3CDTF">2016-12-01T04:56:56Z</dcterms:modified>
</cp:coreProperties>
</file>