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handoutMasterIdLst>
    <p:handoutMasterId r:id="rId44"/>
  </p:handoutMasterIdLst>
  <p:sldIdLst>
    <p:sldId id="256" r:id="rId3"/>
    <p:sldId id="280" r:id="rId4"/>
    <p:sldId id="283" r:id="rId5"/>
    <p:sldId id="315" r:id="rId6"/>
    <p:sldId id="316" r:id="rId7"/>
    <p:sldId id="317" r:id="rId8"/>
    <p:sldId id="318" r:id="rId9"/>
    <p:sldId id="319" r:id="rId10"/>
    <p:sldId id="320" r:id="rId11"/>
    <p:sldId id="321" r:id="rId12"/>
    <p:sldId id="383" r:id="rId13"/>
    <p:sldId id="322" r:id="rId14"/>
    <p:sldId id="323" r:id="rId15"/>
    <p:sldId id="324" r:id="rId16"/>
    <p:sldId id="325" r:id="rId17"/>
    <p:sldId id="326" r:id="rId18"/>
    <p:sldId id="330" r:id="rId19"/>
    <p:sldId id="331" r:id="rId20"/>
    <p:sldId id="332" r:id="rId21"/>
    <p:sldId id="333" r:id="rId22"/>
    <p:sldId id="327" r:id="rId23"/>
    <p:sldId id="328" r:id="rId24"/>
    <p:sldId id="329" r:id="rId25"/>
    <p:sldId id="334" r:id="rId26"/>
    <p:sldId id="335" r:id="rId27"/>
    <p:sldId id="336" r:id="rId28"/>
    <p:sldId id="337" r:id="rId29"/>
    <p:sldId id="339" r:id="rId30"/>
    <p:sldId id="338" r:id="rId31"/>
    <p:sldId id="340" r:id="rId32"/>
    <p:sldId id="341" r:id="rId33"/>
    <p:sldId id="342" r:id="rId34"/>
    <p:sldId id="343" r:id="rId35"/>
    <p:sldId id="344" r:id="rId36"/>
    <p:sldId id="345" r:id="rId37"/>
    <p:sldId id="346" r:id="rId38"/>
    <p:sldId id="348" r:id="rId39"/>
    <p:sldId id="381" r:id="rId40"/>
    <p:sldId id="382" r:id="rId41"/>
    <p:sldId id="384"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E4DD596-CE02-418D-ACE7-9C56FA877937}">
          <p14:sldIdLst>
            <p14:sldId id="256"/>
            <p14:sldId id="280"/>
            <p14:sldId id="283"/>
            <p14:sldId id="315"/>
            <p14:sldId id="316"/>
            <p14:sldId id="317"/>
            <p14:sldId id="318"/>
            <p14:sldId id="319"/>
            <p14:sldId id="320"/>
            <p14:sldId id="321"/>
            <p14:sldId id="383"/>
            <p14:sldId id="322"/>
            <p14:sldId id="323"/>
            <p14:sldId id="324"/>
            <p14:sldId id="325"/>
            <p14:sldId id="326"/>
            <p14:sldId id="330"/>
            <p14:sldId id="331"/>
            <p14:sldId id="332"/>
            <p14:sldId id="333"/>
            <p14:sldId id="327"/>
            <p14:sldId id="328"/>
            <p14:sldId id="329"/>
            <p14:sldId id="334"/>
            <p14:sldId id="335"/>
            <p14:sldId id="336"/>
            <p14:sldId id="337"/>
            <p14:sldId id="339"/>
            <p14:sldId id="338"/>
            <p14:sldId id="340"/>
            <p14:sldId id="341"/>
            <p14:sldId id="342"/>
            <p14:sldId id="343"/>
            <p14:sldId id="344"/>
            <p14:sldId id="345"/>
            <p14:sldId id="346"/>
            <p14:sldId id="348"/>
            <p14:sldId id="381"/>
            <p14:sldId id="382"/>
            <p14:sldId id="38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8" autoAdjust="0"/>
    <p:restoredTop sz="94660"/>
  </p:normalViewPr>
  <p:slideViewPr>
    <p:cSldViewPr snapToGrid="0">
      <p:cViewPr varScale="1">
        <p:scale>
          <a:sx n="105" d="100"/>
          <a:sy n="105" d="100"/>
        </p:scale>
        <p:origin x="-114" y="-150"/>
      </p:cViewPr>
      <p:guideLst>
        <p:guide orient="horz" pos="2187"/>
        <p:guide pos="382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notesMaster" Target="notesMasters/notesMaster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D4A2A1-2602-4559-8208-A8E85F411188}"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7C2D31-98F8-43E4-A49D-5DA2DEEC245E}" type="slidenum">
              <a:rPr lang="en-US" smtClean="0"/>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Date Placeholder 2"/>
          <p:cNvSpPr>
            <a:spLocks noGrp="1"/>
          </p:cNvSpPr>
          <p:nvPr>
            <p:ph type="dt" sz="half" idx="10"/>
          </p:nvPr>
        </p:nvSpPr>
        <p:spPr/>
        <p:txBody>
          <a:bodyPr/>
          <a:lstStyle/>
          <a:p>
            <a:fld id="{5AD4A2A1-2602-4559-8208-A8E85F411188}"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E7C2D31-98F8-43E4-A49D-5DA2DEEC245E}"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AD4A2A1-2602-4559-8208-A8E85F411188}"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7C2D31-98F8-43E4-A49D-5DA2DEEC245E}"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AD4A2A1-2602-4559-8208-A8E85F411188}"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7C2D31-98F8-43E4-A49D-5DA2DEEC245E}" type="slidenum">
              <a:rPr lang="en-US" smtClean="0"/>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AD4A2A1-2602-4559-8208-A8E85F411188}"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7C2D31-98F8-43E4-A49D-5DA2DEEC245E}"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endParaRPr lang="en-US" smtClean="0"/>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AD4A2A1-2602-4559-8208-A8E85F411188}"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7C2D31-98F8-43E4-A49D-5DA2DEEC245E}" type="slidenum">
              <a:rPr lang="en-US" smtClean="0"/>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endParaRPr lang="en-US" smtClean="0"/>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AD4A2A1-2602-4559-8208-A8E85F411188}"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7C2D31-98F8-43E4-A49D-5DA2DEEC245E}"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5AD4A2A1-2602-4559-8208-A8E85F411188}"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7C2D31-98F8-43E4-A49D-5DA2DEEC245E}"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5AD4A2A1-2602-4559-8208-A8E85F411188}"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7C2D31-98F8-43E4-A49D-5DA2DEEC245E}"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5AD4A2A1-2602-4559-8208-A8E85F411188}"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7C2D31-98F8-43E4-A49D-5DA2DEEC245E}"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AD4A2A1-2602-4559-8208-A8E85F411188}"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7C2D31-98F8-43E4-A49D-5DA2DEEC245E}"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5AD4A2A1-2602-4559-8208-A8E85F411188}"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7C2D31-98F8-43E4-A49D-5DA2DEEC245E}"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5AD4A2A1-2602-4559-8208-A8E85F411188}"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E7C2D31-98F8-43E4-A49D-5DA2DEEC245E}"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AD4A2A1-2602-4559-8208-A8E85F411188}"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E7C2D31-98F8-43E4-A49D-5DA2DEEC245E}"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D4A2A1-2602-4559-8208-A8E85F411188}"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E7C2D31-98F8-43E4-A49D-5DA2DEEC245E}"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AD4A2A1-2602-4559-8208-A8E85F411188}"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7C2D31-98F8-43E4-A49D-5DA2DEEC245E}"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AD4A2A1-2602-4559-8208-A8E85F411188}"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7C2D31-98F8-43E4-A49D-5DA2DEEC245E}"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AD4A2A1-2602-4559-8208-A8E85F411188}" type="datetimeFigureOut">
              <a:rPr lang="en-US" smtClean="0"/>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E7C2D31-98F8-43E4-A49D-5DA2DEEC245E}"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4955" y="615636"/>
            <a:ext cx="9937902" cy="2154725"/>
          </a:xfrm>
        </p:spPr>
        <p:txBody>
          <a:bodyPr>
            <a:normAutofit fontScale="90000"/>
          </a:bodyPr>
          <a:lstStyle/>
          <a:p>
            <a:pPr algn="ctr"/>
            <a:r>
              <a:rPr lang="en-US" altLang="zh-CN" sz="8800" dirty="0" smtClean="0"/>
              <a:t>Zookeeper</a:t>
            </a:r>
            <a:br>
              <a:rPr lang="en-US" altLang="zh-CN" sz="8800" dirty="0" smtClean="0"/>
            </a:br>
            <a:r>
              <a:rPr lang="zh-CN" altLang="en-US" sz="8800" dirty="0" smtClean="0"/>
              <a:t>分布式一致性框架</a:t>
            </a:r>
            <a:endParaRPr lang="zh-CN" altLang="en-US" sz="8800" dirty="0" smtClean="0"/>
          </a:p>
        </p:txBody>
      </p:sp>
      <p:sp>
        <p:nvSpPr>
          <p:cNvPr id="3" name="Subtitle 2"/>
          <p:cNvSpPr>
            <a:spLocks noGrp="1"/>
          </p:cNvSpPr>
          <p:nvPr>
            <p:ph type="subTitle" idx="1"/>
          </p:nvPr>
        </p:nvSpPr>
        <p:spPr>
          <a:xfrm>
            <a:off x="1678963" y="4264269"/>
            <a:ext cx="8136880" cy="1283397"/>
          </a:xfrm>
        </p:spPr>
        <p:txBody>
          <a:bodyPr>
            <a:noAutofit/>
          </a:bodyPr>
          <a:lstStyle/>
          <a:p>
            <a:pPr algn="ctr"/>
            <a:r>
              <a:rPr lang="en-US" altLang="zh-CN" sz="6000" dirty="0" smtClean="0">
                <a:solidFill>
                  <a:srgbClr val="FFFF00"/>
                </a:solidFill>
              </a:rPr>
              <a:t>Author adong</a:t>
            </a:r>
            <a:endParaRPr lang="en-US" altLang="zh-CN" sz="6000" dirty="0" smtClean="0">
              <a:solidFill>
                <a:srgbClr val="FFFF00"/>
              </a:solidFill>
            </a:endParaRPr>
          </a:p>
          <a:p>
            <a:pPr algn="ctr"/>
            <a:endParaRPr lang="en-US" altLang="zh-CN" sz="6000" dirty="0" smtClean="0">
              <a:solidFill>
                <a:srgbClr val="FFFF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118677" y="154092"/>
            <a:ext cx="8534400" cy="1507067"/>
          </a:xfrm>
        </p:spPr>
        <p:txBody>
          <a:bodyPr/>
          <a:p>
            <a:pPr algn="ctr"/>
            <a:r>
              <a:rPr lang="zh-CN" altLang="en-US"/>
              <a:t>数据节点（</a:t>
            </a:r>
            <a:r>
              <a:rPr lang="en-US" altLang="zh-CN"/>
              <a:t>ZNODE</a:t>
            </a:r>
            <a:r>
              <a:rPr lang="zh-CN" altLang="en-US"/>
              <a:t>）</a:t>
            </a:r>
            <a:endParaRPr lang="zh-CN" altLang="en-US"/>
          </a:p>
        </p:txBody>
      </p:sp>
      <p:sp>
        <p:nvSpPr>
          <p:cNvPr id="4" name="文本框 3"/>
          <p:cNvSpPr txBox="1"/>
          <p:nvPr/>
        </p:nvSpPr>
        <p:spPr>
          <a:xfrm>
            <a:off x="1372870" y="1276350"/>
            <a:ext cx="10451465" cy="4846955"/>
          </a:xfrm>
          <a:prstGeom prst="rect">
            <a:avLst/>
          </a:prstGeom>
          <a:noFill/>
        </p:spPr>
        <p:txBody>
          <a:bodyPr wrap="square" rtlCol="0">
            <a:spAutoFit/>
          </a:bodyPr>
          <a:p>
            <a:r>
              <a:rPr lang="zh-CN" altLang="en-US" sz="2400"/>
              <a:t>在分布式中一般情况下</a:t>
            </a:r>
            <a:r>
              <a:rPr lang="en-US" altLang="zh-CN" sz="2400"/>
              <a:t>“</a:t>
            </a:r>
            <a:r>
              <a:rPr lang="zh-CN" altLang="en-US" sz="2400"/>
              <a:t>节点</a:t>
            </a:r>
            <a:r>
              <a:rPr lang="en-US" altLang="zh-CN" sz="2400"/>
              <a:t>”</a:t>
            </a:r>
            <a:r>
              <a:rPr lang="zh-CN" altLang="en-US" sz="2400"/>
              <a:t>通常是指构成集群的每一台机器，但是在</a:t>
            </a:r>
            <a:r>
              <a:rPr lang="en-US" altLang="zh-CN" sz="2400"/>
              <a:t>ZK</a:t>
            </a:r>
            <a:r>
              <a:rPr lang="zh-CN" altLang="en-US" sz="2400"/>
              <a:t>中节点分为两类：</a:t>
            </a:r>
            <a:endParaRPr lang="zh-CN" altLang="en-US" sz="2400"/>
          </a:p>
          <a:p>
            <a:pPr marL="457200" indent="-457200">
              <a:buClrTx/>
              <a:buFont typeface="+mj-lt"/>
              <a:buAutoNum type="arabicPeriod"/>
            </a:pPr>
            <a:r>
              <a:rPr lang="zh-CN" altLang="en-US" sz="2400"/>
              <a:t>机器节点 </a:t>
            </a:r>
            <a:r>
              <a:rPr lang="en-US" altLang="zh-CN" sz="2400"/>
              <a:t>																						</a:t>
            </a:r>
            <a:r>
              <a:rPr lang="zh-CN" altLang="en-US" sz="2400"/>
              <a:t>机器节点同样是指构成</a:t>
            </a:r>
            <a:r>
              <a:rPr lang="en-US" altLang="zh-CN" sz="2400"/>
              <a:t>ZK</a:t>
            </a:r>
            <a:r>
              <a:rPr lang="zh-CN" altLang="en-US" sz="2400"/>
              <a:t>集群的每台机器</a:t>
            </a:r>
            <a:r>
              <a:rPr lang="en-US" altLang="zh-CN" sz="2400"/>
              <a:t>					</a:t>
            </a:r>
            <a:endParaRPr lang="en-US" altLang="zh-CN" sz="2400"/>
          </a:p>
          <a:p>
            <a:pPr marL="342900" indent="-342900">
              <a:buClrTx/>
              <a:buFont typeface="+mj-ea"/>
              <a:buAutoNum type="arabicPeriod"/>
            </a:pPr>
            <a:r>
              <a:rPr lang="zh-CN" altLang="en-US" sz="2400"/>
              <a:t>数据节点</a:t>
            </a:r>
            <a:r>
              <a:rPr lang="en-US" altLang="zh-CN" sz="2400"/>
              <a:t>											</a:t>
            </a:r>
            <a:endParaRPr lang="en-US" altLang="zh-CN" sz="2400"/>
          </a:p>
          <a:p>
            <a:pPr indent="0">
              <a:buClrTx/>
              <a:buFont typeface="+mj-ea"/>
              <a:buNone/>
            </a:pPr>
            <a:r>
              <a:rPr lang="zh-CN" altLang="en-US" sz="2400"/>
              <a:t>              数据节点则是指</a:t>
            </a:r>
            <a:r>
              <a:rPr lang="en-US" altLang="zh-CN" sz="2400"/>
              <a:t>ZK</a:t>
            </a:r>
            <a:r>
              <a:rPr lang="zh-CN" altLang="en-US" sz="2400"/>
              <a:t>数据模型中的数据单元。</a:t>
            </a:r>
            <a:endParaRPr lang="zh-CN" altLang="en-US" sz="2400"/>
          </a:p>
          <a:p>
            <a:pPr indent="0">
              <a:buClrTx/>
              <a:buFont typeface="+mj-ea"/>
              <a:buNone/>
            </a:pPr>
            <a:r>
              <a:rPr lang="en-US" altLang="zh-CN" sz="2400"/>
              <a:t>              ZK</a:t>
            </a:r>
            <a:r>
              <a:rPr lang="zh-CN" altLang="en-US" sz="2400"/>
              <a:t>将所有数据都储存在内存中，数据模型是一棵树（</a:t>
            </a:r>
            <a:r>
              <a:rPr lang="en-US" altLang="zh-CN" sz="2400"/>
              <a:t>Znode Tree</a:t>
            </a:r>
            <a:r>
              <a:rPr lang="zh-CN" altLang="en-US" sz="2400"/>
              <a:t>），由斜杠（</a:t>
            </a:r>
            <a:r>
              <a:rPr lang="en-US" altLang="zh-CN" sz="2400"/>
              <a:t>/</a:t>
            </a:r>
            <a:r>
              <a:rPr lang="zh-CN" altLang="en-US" sz="2400"/>
              <a:t>）进行分割的路径，每一个路径就是一个</a:t>
            </a:r>
            <a:r>
              <a:rPr lang="en-US" altLang="zh-CN" sz="2400"/>
              <a:t>Znode</a:t>
            </a:r>
            <a:r>
              <a:rPr lang="zh-CN" altLang="en-US" sz="2400"/>
              <a:t>。例如 </a:t>
            </a:r>
            <a:r>
              <a:rPr lang="en-US" altLang="zh-CN" sz="2400"/>
              <a:t>/zookeeper/demo</a:t>
            </a:r>
            <a:r>
              <a:rPr lang="zh-CN" altLang="en-US" sz="2400"/>
              <a:t>。每一个</a:t>
            </a:r>
            <a:r>
              <a:rPr lang="en-US" altLang="zh-CN" sz="2400"/>
              <a:t>Znode</a:t>
            </a:r>
            <a:r>
              <a:rPr lang="zh-CN" altLang="en-US" sz="2400"/>
              <a:t>上都会保存自己的数据内容，还会保存一些属性信息（例如</a:t>
            </a:r>
            <a:r>
              <a:rPr lang="zh-CN" altLang="en-US" sz="2400">
                <a:solidFill>
                  <a:srgbClr val="FF0000"/>
                </a:solidFill>
              </a:rPr>
              <a:t>版本信息</a:t>
            </a:r>
            <a:r>
              <a:rPr lang="zh-CN" altLang="en-US" sz="2400"/>
              <a:t>）</a:t>
            </a:r>
            <a:endParaRPr lang="zh-CN"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flipH="1" flipV="1">
            <a:off x="6062345" y="227965"/>
            <a:ext cx="1069340" cy="1082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t>
            </a:r>
            <a:endParaRPr lang="en-US" altLang="zh-CN"/>
          </a:p>
        </p:txBody>
      </p:sp>
      <p:sp>
        <p:nvSpPr>
          <p:cNvPr id="11" name="椭圆 10"/>
          <p:cNvSpPr/>
          <p:nvPr/>
        </p:nvSpPr>
        <p:spPr>
          <a:xfrm>
            <a:off x="3490595" y="1908810"/>
            <a:ext cx="1308735" cy="1274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/node1</a:t>
            </a:r>
            <a:endParaRPr lang="en-US" altLang="zh-CN"/>
          </a:p>
        </p:txBody>
      </p:sp>
      <p:sp>
        <p:nvSpPr>
          <p:cNvPr id="12" name="椭圆 11"/>
          <p:cNvSpPr/>
          <p:nvPr/>
        </p:nvSpPr>
        <p:spPr>
          <a:xfrm>
            <a:off x="8686165" y="1917065"/>
            <a:ext cx="1308735" cy="1274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/node2</a:t>
            </a:r>
            <a:endParaRPr lang="en-US" altLang="zh-CN"/>
          </a:p>
        </p:txBody>
      </p:sp>
      <p:sp>
        <p:nvSpPr>
          <p:cNvPr id="13" name="椭圆 12"/>
          <p:cNvSpPr/>
          <p:nvPr/>
        </p:nvSpPr>
        <p:spPr>
          <a:xfrm>
            <a:off x="1203960" y="4277360"/>
            <a:ext cx="1308735" cy="1274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/node1/n1</a:t>
            </a:r>
            <a:endParaRPr lang="en-US" altLang="zh-CN"/>
          </a:p>
        </p:txBody>
      </p:sp>
      <p:sp>
        <p:nvSpPr>
          <p:cNvPr id="14" name="椭圆 13"/>
          <p:cNvSpPr/>
          <p:nvPr/>
        </p:nvSpPr>
        <p:spPr>
          <a:xfrm>
            <a:off x="5822950" y="4277360"/>
            <a:ext cx="1308735" cy="1274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/node1/n2</a:t>
            </a:r>
            <a:endParaRPr lang="en-US" altLang="zh-CN"/>
          </a:p>
        </p:txBody>
      </p:sp>
      <p:sp>
        <p:nvSpPr>
          <p:cNvPr id="5" name="椭圆 4"/>
          <p:cNvSpPr/>
          <p:nvPr/>
        </p:nvSpPr>
        <p:spPr>
          <a:xfrm>
            <a:off x="3490595" y="4277360"/>
            <a:ext cx="1308735" cy="1274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/node1/n1</a:t>
            </a:r>
            <a:endParaRPr lang="en-US" altLang="zh-CN"/>
          </a:p>
        </p:txBody>
      </p:sp>
      <p:cxnSp>
        <p:nvCxnSpPr>
          <p:cNvPr id="6" name="直接箭头连接符 5"/>
          <p:cNvCxnSpPr>
            <a:stCxn id="4" idx="7"/>
            <a:endCxn id="11" idx="0"/>
          </p:cNvCxnSpPr>
          <p:nvPr/>
        </p:nvCxnSpPr>
        <p:spPr>
          <a:xfrm flipH="1">
            <a:off x="4145280" y="1151890"/>
            <a:ext cx="2073910" cy="75692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stCxn id="4" idx="1"/>
            <a:endCxn id="12" idx="0"/>
          </p:cNvCxnSpPr>
          <p:nvPr/>
        </p:nvCxnSpPr>
        <p:spPr>
          <a:xfrm>
            <a:off x="6974840" y="1151890"/>
            <a:ext cx="2366010" cy="76517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11" idx="3"/>
            <a:endCxn id="13" idx="0"/>
          </p:cNvCxnSpPr>
          <p:nvPr/>
        </p:nvCxnSpPr>
        <p:spPr>
          <a:xfrm flipH="1">
            <a:off x="1858645" y="2996565"/>
            <a:ext cx="1823720" cy="128079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11" idx="4"/>
            <a:endCxn id="5" idx="0"/>
          </p:cNvCxnSpPr>
          <p:nvPr/>
        </p:nvCxnSpPr>
        <p:spPr>
          <a:xfrm>
            <a:off x="4145280" y="3183255"/>
            <a:ext cx="0" cy="109410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1" idx="5"/>
            <a:endCxn id="14" idx="0"/>
          </p:cNvCxnSpPr>
          <p:nvPr/>
        </p:nvCxnSpPr>
        <p:spPr>
          <a:xfrm>
            <a:off x="4607560" y="2996565"/>
            <a:ext cx="1870075" cy="128079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079500" y="5922645"/>
            <a:ext cx="3935730" cy="365760"/>
          </a:xfrm>
          <a:prstGeom prst="rect">
            <a:avLst/>
          </a:prstGeom>
          <a:noFill/>
        </p:spPr>
        <p:txBody>
          <a:bodyPr wrap="square" rtlCol="0">
            <a:spAutoFit/>
          </a:bodyPr>
          <a:p>
            <a:r>
              <a:rPr lang="zh-CN" altLang="en-US"/>
              <a:t>数据节点图</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23595" y="437515"/>
            <a:ext cx="10681335" cy="5578475"/>
          </a:xfrm>
          <a:prstGeom prst="rect">
            <a:avLst/>
          </a:prstGeom>
          <a:noFill/>
        </p:spPr>
        <p:txBody>
          <a:bodyPr wrap="square" rtlCol="0">
            <a:spAutoFit/>
          </a:bodyPr>
          <a:p>
            <a:r>
              <a:rPr lang="zh-CN" altLang="en-US" sz="2400"/>
              <a:t>在</a:t>
            </a:r>
            <a:r>
              <a:rPr lang="en-US" altLang="zh-CN" sz="2400"/>
              <a:t>ZK</a:t>
            </a:r>
            <a:r>
              <a:rPr lang="zh-CN" altLang="en-US" sz="2400"/>
              <a:t>中</a:t>
            </a:r>
            <a:r>
              <a:rPr lang="en-US" altLang="zh-CN" sz="2400"/>
              <a:t>Znode</a:t>
            </a:r>
            <a:r>
              <a:rPr lang="zh-CN" altLang="en-US" sz="2400"/>
              <a:t>又分为两类：</a:t>
            </a:r>
            <a:endParaRPr lang="zh-CN" altLang="en-US" sz="2400"/>
          </a:p>
          <a:p>
            <a:endParaRPr lang="zh-CN" altLang="en-US" sz="2400"/>
          </a:p>
          <a:p>
            <a:pPr marL="342900" indent="-342900">
              <a:buClrTx/>
              <a:buFont typeface="+mj-ea"/>
              <a:buAutoNum type="circleNumDbPlain"/>
            </a:pPr>
            <a:r>
              <a:rPr lang="zh-CN" altLang="en-US" sz="2400"/>
              <a:t>持久节点</a:t>
            </a:r>
            <a:r>
              <a:rPr lang="en-US" altLang="zh-CN" sz="2400"/>
              <a:t>											</a:t>
            </a:r>
            <a:endParaRPr lang="en-US" altLang="zh-CN" sz="2400"/>
          </a:p>
          <a:p>
            <a:pPr indent="0">
              <a:buClrTx/>
              <a:buFont typeface="+mj-ea"/>
              <a:buNone/>
            </a:pPr>
            <a:r>
              <a:rPr lang="zh-CN" altLang="en-US" sz="2400"/>
              <a:t>      所谓持久节点，是指一个</a:t>
            </a:r>
            <a:r>
              <a:rPr lang="en-US" altLang="zh-CN" sz="2400"/>
              <a:t>Znode</a:t>
            </a:r>
            <a:r>
              <a:rPr lang="zh-CN" altLang="en-US" sz="2400"/>
              <a:t>被创建后，除非主动进行</a:t>
            </a:r>
            <a:r>
              <a:rPr lang="en-US" altLang="zh-CN" sz="2400"/>
              <a:t>Znode</a:t>
            </a:r>
            <a:r>
              <a:rPr lang="zh-CN" altLang="en-US" sz="2400"/>
              <a:t>移除操作，否则该</a:t>
            </a:r>
            <a:r>
              <a:rPr lang="en-US" altLang="zh-CN" sz="2400"/>
              <a:t>Znode</a:t>
            </a:r>
            <a:r>
              <a:rPr lang="zh-CN" altLang="en-US" sz="2400"/>
              <a:t>将会一致保存在</a:t>
            </a:r>
            <a:r>
              <a:rPr lang="en-US" altLang="zh-CN" sz="2400"/>
              <a:t>ZK</a:t>
            </a:r>
            <a:r>
              <a:rPr lang="zh-CN" altLang="en-US" sz="2400"/>
              <a:t>上</a:t>
            </a:r>
            <a:endParaRPr lang="zh-CN" altLang="en-US" sz="2400"/>
          </a:p>
          <a:p>
            <a:pPr indent="0">
              <a:buClrTx/>
              <a:buFont typeface="+mj-ea"/>
              <a:buNone/>
            </a:pPr>
            <a:endParaRPr lang="zh-CN" altLang="en-US" sz="2400"/>
          </a:p>
          <a:p>
            <a:pPr marL="342900" indent="-342900">
              <a:buClrTx/>
              <a:buFont typeface="+mj-ea"/>
              <a:buAutoNum type="circleNumDbPlain" startAt="2"/>
            </a:pPr>
            <a:r>
              <a:rPr lang="zh-CN" altLang="en-US" sz="2400"/>
              <a:t>临时节点</a:t>
            </a:r>
            <a:endParaRPr lang="zh-CN" altLang="en-US" sz="2400"/>
          </a:p>
          <a:p>
            <a:pPr indent="0">
              <a:buClrTx/>
              <a:buFont typeface="+mj-ea"/>
              <a:buNone/>
            </a:pPr>
            <a:endParaRPr lang="zh-CN" altLang="en-US" sz="2400"/>
          </a:p>
          <a:p>
            <a:pPr indent="0">
              <a:buClrTx/>
              <a:buFont typeface="+mj-ea"/>
              <a:buNone/>
            </a:pPr>
            <a:r>
              <a:rPr lang="zh-CN" altLang="en-US" sz="2400"/>
              <a:t>    临时节点的生命周期是与客户端会话（</a:t>
            </a:r>
            <a:r>
              <a:rPr lang="en-US" altLang="zh-CN" sz="2400"/>
              <a:t>Session</a:t>
            </a:r>
            <a:r>
              <a:rPr lang="zh-CN" altLang="en-US" sz="2400"/>
              <a:t>）绑定的，一旦</a:t>
            </a:r>
            <a:r>
              <a:rPr lang="en-US" altLang="zh-CN" sz="2400"/>
              <a:t>session</a:t>
            </a:r>
            <a:r>
              <a:rPr lang="zh-CN" altLang="en-US" sz="2400"/>
              <a:t>失效，则该</a:t>
            </a:r>
            <a:r>
              <a:rPr lang="en-US" altLang="zh-CN" sz="2400"/>
              <a:t>Znode</a:t>
            </a:r>
            <a:r>
              <a:rPr lang="zh-CN" altLang="en-US" sz="2400"/>
              <a:t>将会被移除。</a:t>
            </a:r>
            <a:endParaRPr lang="zh-CN" altLang="en-US" sz="2400"/>
          </a:p>
          <a:p>
            <a:pPr indent="0">
              <a:buClrTx/>
              <a:buFont typeface="+mj-ea"/>
              <a:buNone/>
            </a:pPr>
            <a:endParaRPr lang="zh-CN" altLang="en-US" sz="2400"/>
          </a:p>
          <a:p>
            <a:pPr indent="0">
              <a:buClrTx/>
              <a:buFont typeface="+mj-ea"/>
              <a:buNone/>
            </a:pPr>
            <a:r>
              <a:rPr lang="zh-CN" altLang="en-US" sz="2400"/>
              <a:t>以上两种节点都有一个特殊的属性：</a:t>
            </a:r>
            <a:r>
              <a:rPr lang="en-US" altLang="zh-CN" sz="2400"/>
              <a:t>SEQUENTIAL</a:t>
            </a:r>
            <a:r>
              <a:rPr lang="zh-CN" altLang="en-US" sz="2400"/>
              <a:t>（类似于</a:t>
            </a:r>
            <a:r>
              <a:rPr lang="en-US" altLang="zh-CN" sz="2400"/>
              <a:t>oracle</a:t>
            </a:r>
            <a:r>
              <a:rPr lang="zh-CN" altLang="en-US" sz="2400"/>
              <a:t>中的 SEQUENCE）。在</a:t>
            </a:r>
            <a:r>
              <a:rPr lang="en-US" altLang="zh-CN" sz="2400"/>
              <a:t>Znode</a:t>
            </a:r>
            <a:r>
              <a:rPr lang="zh-CN" altLang="en-US" sz="2400"/>
              <a:t>创建时指定该属性，</a:t>
            </a:r>
            <a:r>
              <a:rPr lang="en-US" altLang="zh-CN" sz="2400"/>
              <a:t>ZK</a:t>
            </a:r>
            <a:r>
              <a:rPr lang="zh-CN" altLang="en-US" sz="2400"/>
              <a:t>会自动在</a:t>
            </a:r>
            <a:r>
              <a:rPr lang="en-US" altLang="zh-CN" sz="2400"/>
              <a:t>Znode</a:t>
            </a:r>
            <a:r>
              <a:rPr lang="zh-CN" altLang="en-US" sz="2400"/>
              <a:t>名称后面追加一个有序的整形数字，该数字是由父节点维持的自增数字。</a:t>
            </a:r>
            <a:endParaRPr lang="zh-CN"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55955" y="314960"/>
            <a:ext cx="10725785" cy="6309995"/>
          </a:xfrm>
          <a:prstGeom prst="rect">
            <a:avLst/>
          </a:prstGeom>
          <a:noFill/>
        </p:spPr>
        <p:txBody>
          <a:bodyPr wrap="square" rtlCol="0">
            <a:spAutoFit/>
          </a:bodyPr>
          <a:p>
            <a:r>
              <a:rPr lang="en-US" altLang="zh-CN" sz="2400"/>
              <a:t>Znode</a:t>
            </a:r>
            <a:r>
              <a:rPr lang="zh-CN" altLang="en-US" sz="2400"/>
              <a:t>版本</a:t>
            </a:r>
            <a:endParaRPr lang="zh-CN" altLang="en-US" sz="2400"/>
          </a:p>
          <a:p>
            <a:endParaRPr lang="zh-CN" altLang="en-US" sz="2400"/>
          </a:p>
          <a:p>
            <a:r>
              <a:rPr lang="en-US" altLang="zh-CN" sz="2400"/>
              <a:t>ZK</a:t>
            </a:r>
            <a:r>
              <a:rPr lang="zh-CN" altLang="en-US" sz="2400"/>
              <a:t>的每个</a:t>
            </a:r>
            <a:r>
              <a:rPr lang="en-US" altLang="zh-CN" sz="2400"/>
              <a:t>Znode</a:t>
            </a:r>
            <a:r>
              <a:rPr lang="zh-CN" altLang="en-US" sz="2400"/>
              <a:t>都会存储数据，对于每个</a:t>
            </a:r>
            <a:r>
              <a:rPr lang="en-US" altLang="zh-CN" sz="2400"/>
              <a:t>Znode</a:t>
            </a:r>
            <a:r>
              <a:rPr lang="zh-CN" altLang="en-US" sz="2400"/>
              <a:t>，</a:t>
            </a:r>
            <a:r>
              <a:rPr lang="en-US" altLang="zh-CN" sz="2400"/>
              <a:t>ZK</a:t>
            </a:r>
            <a:r>
              <a:rPr lang="zh-CN" altLang="en-US" sz="2400"/>
              <a:t>都会为其维护一个叫做</a:t>
            </a:r>
            <a:r>
              <a:rPr lang="en-US" altLang="zh-CN" sz="2400"/>
              <a:t>Stat</a:t>
            </a:r>
            <a:r>
              <a:rPr lang="zh-CN" altLang="en-US" sz="2400"/>
              <a:t>的数据结构，</a:t>
            </a:r>
            <a:r>
              <a:rPr lang="en-US" altLang="zh-CN" sz="2400"/>
              <a:t>Stat</a:t>
            </a:r>
            <a:r>
              <a:rPr lang="zh-CN" altLang="en-US" sz="2400"/>
              <a:t>中记录了</a:t>
            </a:r>
            <a:r>
              <a:rPr lang="en-US" altLang="zh-CN" sz="2400"/>
              <a:t>Znode</a:t>
            </a:r>
            <a:r>
              <a:rPr lang="zh-CN" altLang="en-US" sz="2400"/>
              <a:t>的三个版本：</a:t>
            </a:r>
            <a:endParaRPr lang="zh-CN" altLang="en-US" sz="2400"/>
          </a:p>
          <a:p>
            <a:endParaRPr lang="zh-CN" altLang="en-US" sz="2400"/>
          </a:p>
          <a:p>
            <a:r>
              <a:rPr lang="en-US" altLang="zh-CN" sz="2400"/>
              <a:t>1</a:t>
            </a:r>
            <a:r>
              <a:rPr lang="zh-CN" altLang="en-US" sz="2400"/>
              <a:t>：</a:t>
            </a:r>
            <a:r>
              <a:rPr lang="en-US" altLang="zh-CN" sz="2400"/>
              <a:t>version </a:t>
            </a:r>
            <a:r>
              <a:rPr lang="zh-CN" altLang="en-US" sz="2400"/>
              <a:t>当前</a:t>
            </a:r>
            <a:r>
              <a:rPr lang="en-US" altLang="zh-CN" sz="2400"/>
              <a:t>Znode</a:t>
            </a:r>
            <a:r>
              <a:rPr lang="zh-CN" altLang="en-US" sz="2400"/>
              <a:t>的版本</a:t>
            </a:r>
            <a:endParaRPr lang="zh-CN" altLang="en-US" sz="2400"/>
          </a:p>
          <a:p>
            <a:r>
              <a:rPr lang="en-US" altLang="zh-CN" sz="2400"/>
              <a:t>2</a:t>
            </a:r>
            <a:r>
              <a:rPr lang="zh-CN" altLang="en-US" sz="2400"/>
              <a:t>：</a:t>
            </a:r>
            <a:r>
              <a:rPr lang="en-US" altLang="zh-CN" sz="2400"/>
              <a:t>cversion </a:t>
            </a:r>
            <a:r>
              <a:rPr lang="zh-CN" altLang="en-US" sz="2400"/>
              <a:t>当前</a:t>
            </a:r>
            <a:r>
              <a:rPr lang="en-US" altLang="zh-CN" sz="2400"/>
              <a:t>Znode</a:t>
            </a:r>
            <a:r>
              <a:rPr lang="zh-CN" altLang="en-US" sz="2400"/>
              <a:t>子节点的版本</a:t>
            </a:r>
            <a:endParaRPr lang="zh-CN" altLang="en-US" sz="2400"/>
          </a:p>
          <a:p>
            <a:r>
              <a:rPr lang="en-US" altLang="zh-CN" sz="2400"/>
              <a:t>3</a:t>
            </a:r>
            <a:r>
              <a:rPr lang="zh-CN" altLang="en-US" sz="2400"/>
              <a:t>：</a:t>
            </a:r>
            <a:r>
              <a:rPr lang="en-US" altLang="zh-CN" sz="2400"/>
              <a:t>aversion </a:t>
            </a:r>
            <a:r>
              <a:rPr lang="zh-CN" altLang="en-US" sz="2400"/>
              <a:t>当前</a:t>
            </a:r>
            <a:r>
              <a:rPr lang="en-US" altLang="zh-CN" sz="2400"/>
              <a:t>Znode</a:t>
            </a:r>
            <a:r>
              <a:rPr lang="zh-CN" altLang="en-US" sz="2400"/>
              <a:t>的 权限</a:t>
            </a:r>
            <a:r>
              <a:rPr lang="en-US" altLang="zh-CN" sz="2400"/>
              <a:t>(ACL)</a:t>
            </a:r>
            <a:r>
              <a:rPr lang="zh-CN" altLang="en-US" sz="2400"/>
              <a:t>版本</a:t>
            </a:r>
            <a:endParaRPr lang="zh-CN" altLang="en-US" sz="2400"/>
          </a:p>
          <a:p>
            <a:endParaRPr lang="en-US" altLang="zh-CN" sz="2400"/>
          </a:p>
          <a:p>
            <a:endParaRPr lang="en-US" altLang="zh-CN" sz="2400"/>
          </a:p>
          <a:p>
            <a:r>
              <a:rPr lang="en-US" altLang="zh-CN" sz="2400"/>
              <a:t>Znode</a:t>
            </a:r>
            <a:r>
              <a:rPr lang="zh-CN" altLang="en-US" sz="2400"/>
              <a:t>事件（</a:t>
            </a:r>
            <a:r>
              <a:rPr lang="en-US" altLang="zh-CN" sz="2400"/>
              <a:t>Watcher</a:t>
            </a:r>
            <a:r>
              <a:rPr lang="zh-CN" altLang="en-US" sz="2400"/>
              <a:t>）</a:t>
            </a:r>
            <a:endParaRPr lang="zh-CN" altLang="en-US" sz="2400"/>
          </a:p>
          <a:p>
            <a:endParaRPr lang="zh-CN" altLang="en-US" sz="2400"/>
          </a:p>
          <a:p>
            <a:r>
              <a:rPr lang="en-US" altLang="zh-CN" sz="2400"/>
              <a:t>       Watcher</a:t>
            </a:r>
            <a:r>
              <a:rPr lang="zh-CN" altLang="en-US" sz="2400"/>
              <a:t>（事件监听），是</a:t>
            </a:r>
            <a:r>
              <a:rPr lang="en-US" altLang="zh-CN" sz="2400"/>
              <a:t>ZK</a:t>
            </a:r>
            <a:r>
              <a:rPr lang="zh-CN" altLang="en-US" sz="2400"/>
              <a:t>的一个重要的特性。</a:t>
            </a:r>
            <a:r>
              <a:rPr lang="en-US" altLang="zh-CN" sz="2400"/>
              <a:t>ZK</a:t>
            </a:r>
            <a:r>
              <a:rPr lang="zh-CN" altLang="en-US" sz="2400"/>
              <a:t>允许用户在指定的</a:t>
            </a:r>
            <a:r>
              <a:rPr lang="en-US" altLang="zh-CN" sz="2400"/>
              <a:t>Znode</a:t>
            </a:r>
            <a:r>
              <a:rPr lang="zh-CN" altLang="en-US" sz="2400"/>
              <a:t>上注册一些</a:t>
            </a:r>
            <a:r>
              <a:rPr lang="en-US" altLang="zh-CN" sz="2400"/>
              <a:t>Watcher</a:t>
            </a:r>
            <a:r>
              <a:rPr lang="zh-CN" altLang="en-US" sz="2400"/>
              <a:t>（</a:t>
            </a:r>
            <a:r>
              <a:rPr lang="en-US" altLang="zh-CN" sz="2400"/>
              <a:t>Znode</a:t>
            </a:r>
            <a:r>
              <a:rPr lang="zh-CN" altLang="en-US" sz="2400"/>
              <a:t>创建</a:t>
            </a:r>
            <a:r>
              <a:rPr lang="en-US" altLang="zh-CN" sz="2400">
                <a:sym typeface="+mn-ea"/>
              </a:rPr>
              <a:t>Watcher</a:t>
            </a:r>
            <a:r>
              <a:rPr lang="zh-CN" altLang="en-US" sz="2400"/>
              <a:t>、数据更改</a:t>
            </a:r>
            <a:r>
              <a:rPr lang="en-US" altLang="zh-CN" sz="2400">
                <a:sym typeface="+mn-ea"/>
              </a:rPr>
              <a:t>Watcher</a:t>
            </a:r>
            <a:r>
              <a:rPr lang="zh-CN" altLang="en-US" sz="2400"/>
              <a:t>、</a:t>
            </a:r>
            <a:r>
              <a:rPr lang="en-US" altLang="zh-CN" sz="2400"/>
              <a:t>Znode</a:t>
            </a:r>
            <a:r>
              <a:rPr lang="zh-CN" altLang="en-US" sz="2400"/>
              <a:t>删除</a:t>
            </a:r>
            <a:r>
              <a:rPr lang="en-US" altLang="zh-CN" sz="2400">
                <a:sym typeface="+mn-ea"/>
              </a:rPr>
              <a:t>Watcher</a:t>
            </a:r>
            <a:r>
              <a:rPr lang="zh-CN" altLang="en-US" sz="2400"/>
              <a:t>），并且对</a:t>
            </a:r>
            <a:r>
              <a:rPr lang="en-US" altLang="zh-CN" sz="2400"/>
              <a:t>Znode</a:t>
            </a:r>
            <a:r>
              <a:rPr lang="zh-CN" altLang="en-US" sz="2400"/>
              <a:t>执行这些事件的时候触发对应注册</a:t>
            </a:r>
            <a:r>
              <a:rPr lang="en-US" altLang="zh-CN" sz="2400"/>
              <a:t>Watcher</a:t>
            </a:r>
            <a:r>
              <a:rPr lang="zh-CN" altLang="en-US" sz="2400"/>
              <a:t>，</a:t>
            </a:r>
            <a:r>
              <a:rPr lang="en-US" altLang="zh-CN" sz="2400"/>
              <a:t>ZK</a:t>
            </a:r>
            <a:r>
              <a:rPr lang="zh-CN" altLang="en-US" sz="2400"/>
              <a:t>服务服务端会将事件通知到每一个对此感兴趣的客户端。该机制是</a:t>
            </a:r>
            <a:r>
              <a:rPr lang="en-US" altLang="zh-CN" sz="2400"/>
              <a:t>ZK</a:t>
            </a:r>
            <a:r>
              <a:rPr lang="zh-CN" altLang="en-US" sz="2400"/>
              <a:t>实现分布式协调的重要特性。</a:t>
            </a:r>
            <a:endParaRPr lang="zh-CN"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35915" y="818515"/>
            <a:ext cx="9063355" cy="5212715"/>
          </a:xfrm>
          <a:prstGeom prst="rect">
            <a:avLst/>
          </a:prstGeom>
          <a:noFill/>
        </p:spPr>
        <p:txBody>
          <a:bodyPr wrap="square" rtlCol="0">
            <a:spAutoFit/>
          </a:bodyPr>
          <a:p>
            <a:r>
              <a:rPr lang="en-US" altLang="zh-CN" sz="2400"/>
              <a:t>ZNODE</a:t>
            </a:r>
            <a:r>
              <a:rPr lang="zh-CN" altLang="en-US" sz="2400"/>
              <a:t>权限（</a:t>
            </a:r>
            <a:r>
              <a:rPr lang="en-US" altLang="zh-CN" sz="2400"/>
              <a:t>ACL</a:t>
            </a:r>
            <a:r>
              <a:rPr lang="zh-CN" altLang="en-US" sz="2400"/>
              <a:t>）</a:t>
            </a:r>
            <a:endParaRPr lang="zh-CN" altLang="en-US" sz="2400"/>
          </a:p>
          <a:p>
            <a:endParaRPr lang="zh-CN" altLang="en-US" sz="2400"/>
          </a:p>
          <a:p>
            <a:r>
              <a:rPr lang="zh-CN" altLang="en-US" sz="2400"/>
              <a:t> </a:t>
            </a:r>
            <a:r>
              <a:rPr lang="en-US" altLang="zh-CN" sz="2400"/>
              <a:t>ZK</a:t>
            </a:r>
            <a:r>
              <a:rPr lang="zh-CN" altLang="en-US" sz="2400"/>
              <a:t>采用</a:t>
            </a:r>
            <a:r>
              <a:rPr lang="en-US" altLang="zh-CN" sz="2400"/>
              <a:t>ACL(Access Control Lists)</a:t>
            </a:r>
            <a:r>
              <a:rPr lang="zh-CN" altLang="en-US" sz="2400"/>
              <a:t>策略来进行权限控制（类似于</a:t>
            </a:r>
            <a:r>
              <a:rPr lang="en-US" altLang="zh-CN" sz="2400"/>
              <a:t>Unix</a:t>
            </a:r>
            <a:r>
              <a:rPr lang="zh-CN" altLang="en-US" sz="2400"/>
              <a:t>文件系统的权限控制）：</a:t>
            </a:r>
            <a:endParaRPr lang="zh-CN" altLang="en-US" sz="2400"/>
          </a:p>
          <a:p>
            <a:endParaRPr lang="zh-CN" altLang="en-US" sz="2400"/>
          </a:p>
          <a:p>
            <a:pPr marL="285750" indent="-285750">
              <a:buClrTx/>
              <a:buFont typeface="Wingdings" panose="05000000000000000000" charset="0"/>
              <a:buChar char="l"/>
            </a:pPr>
            <a:r>
              <a:rPr lang="en-US" altLang="zh-CN" sz="2400"/>
              <a:t>CREATE  </a:t>
            </a:r>
            <a:r>
              <a:rPr lang="zh-CN" altLang="en-US" sz="2400"/>
              <a:t>创建</a:t>
            </a:r>
            <a:r>
              <a:rPr lang="en-US" altLang="zh-CN" sz="2400"/>
              <a:t>Znode</a:t>
            </a:r>
            <a:r>
              <a:rPr lang="zh-CN" altLang="en-US" sz="2400"/>
              <a:t>的权限</a:t>
            </a:r>
            <a:endParaRPr lang="zh-CN" altLang="en-US" sz="2400"/>
          </a:p>
          <a:p>
            <a:pPr marL="285750" indent="-285750">
              <a:buClrTx/>
              <a:buFont typeface="Wingdings" panose="05000000000000000000" charset="0"/>
              <a:buChar char="l"/>
            </a:pPr>
            <a:endParaRPr lang="zh-CN" altLang="en-US" sz="2400"/>
          </a:p>
          <a:p>
            <a:pPr marL="285750" indent="-285750">
              <a:buClrTx/>
              <a:buFont typeface="Wingdings" panose="05000000000000000000" charset="0"/>
              <a:buChar char="l"/>
            </a:pPr>
            <a:r>
              <a:rPr lang="en-US" altLang="zh-CN" sz="2400"/>
              <a:t>READ </a:t>
            </a:r>
            <a:r>
              <a:rPr lang="zh-CN" altLang="en-US" sz="2400"/>
              <a:t>获取</a:t>
            </a:r>
            <a:r>
              <a:rPr lang="en-US" altLang="zh-CN" sz="2400"/>
              <a:t>Znode</a:t>
            </a:r>
            <a:r>
              <a:rPr lang="zh-CN" altLang="en-US" sz="2400"/>
              <a:t>数据与子节点列表的权限</a:t>
            </a:r>
            <a:endParaRPr lang="zh-CN" altLang="en-US" sz="2400"/>
          </a:p>
          <a:p>
            <a:pPr marL="285750" indent="-285750">
              <a:buClrTx/>
              <a:buFont typeface="Wingdings" panose="05000000000000000000" charset="0"/>
              <a:buChar char="l"/>
            </a:pPr>
            <a:endParaRPr lang="zh-CN" altLang="en-US" sz="2400"/>
          </a:p>
          <a:p>
            <a:pPr marL="285750" indent="-285750">
              <a:buClrTx/>
              <a:buFont typeface="Wingdings" panose="05000000000000000000" charset="0"/>
              <a:buChar char="l"/>
            </a:pPr>
            <a:r>
              <a:rPr lang="en-US" altLang="zh-CN" sz="2400">
                <a:sym typeface="+mn-ea"/>
              </a:rPr>
              <a:t>WRITE </a:t>
            </a:r>
            <a:r>
              <a:rPr lang="zh-CN" altLang="en-US" sz="2400">
                <a:sym typeface="+mn-ea"/>
              </a:rPr>
              <a:t>更新节点数据的权限</a:t>
            </a:r>
            <a:endParaRPr lang="zh-CN" altLang="en-US" sz="2400">
              <a:sym typeface="+mn-ea"/>
            </a:endParaRPr>
          </a:p>
          <a:p>
            <a:pPr marL="285750" indent="-285750">
              <a:buClrTx/>
              <a:buFont typeface="Wingdings" panose="05000000000000000000" charset="0"/>
              <a:buChar char="l"/>
            </a:pPr>
            <a:endParaRPr lang="zh-CN" altLang="en-US" sz="2400">
              <a:sym typeface="+mn-ea"/>
            </a:endParaRPr>
          </a:p>
          <a:p>
            <a:pPr marL="285750" indent="-285750">
              <a:buClrTx/>
              <a:buFont typeface="Wingdings" panose="05000000000000000000" charset="0"/>
              <a:buChar char="l"/>
            </a:pPr>
            <a:r>
              <a:rPr lang="en-US" altLang="zh-CN" sz="2400">
                <a:sym typeface="+mn-ea"/>
              </a:rPr>
              <a:t>DELET </a:t>
            </a:r>
            <a:r>
              <a:rPr lang="zh-CN" altLang="en-US" sz="2400">
                <a:sym typeface="+mn-ea"/>
              </a:rPr>
              <a:t>删除子节点的权限</a:t>
            </a:r>
            <a:endParaRPr lang="zh-CN" altLang="en-US" sz="2400">
              <a:sym typeface="+mn-ea"/>
            </a:endParaRPr>
          </a:p>
          <a:p>
            <a:pPr marL="285750" indent="-285750">
              <a:buClrTx/>
              <a:buFont typeface="Wingdings" panose="05000000000000000000" charset="0"/>
              <a:buChar char="l"/>
            </a:pPr>
            <a:endParaRPr lang="zh-CN" altLang="en-US" sz="2400">
              <a:sym typeface="+mn-ea"/>
            </a:endParaRPr>
          </a:p>
          <a:p>
            <a:pPr marL="285750" indent="-285750">
              <a:buClrTx/>
              <a:buFont typeface="Wingdings" panose="05000000000000000000" charset="0"/>
              <a:buChar char="l"/>
            </a:pPr>
            <a:r>
              <a:rPr lang="en-US" altLang="zh-CN" sz="2400">
                <a:sym typeface="+mn-ea"/>
              </a:rPr>
              <a:t>ADMIN </a:t>
            </a:r>
            <a:r>
              <a:rPr lang="zh-CN" altLang="en-US" sz="2400">
                <a:sym typeface="+mn-ea"/>
              </a:rPr>
              <a:t>设置节点</a:t>
            </a:r>
            <a:r>
              <a:rPr lang="en-US" altLang="zh-CN" sz="2400">
                <a:sym typeface="+mn-ea"/>
              </a:rPr>
              <a:t>ACL</a:t>
            </a:r>
            <a:r>
              <a:rPr lang="zh-CN" altLang="en-US" sz="2400">
                <a:sym typeface="+mn-ea"/>
              </a:rPr>
              <a:t>的权限</a:t>
            </a:r>
            <a:endParaRPr lang="zh-CN" altLang="en-US" sz="240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874202" y="183937"/>
            <a:ext cx="8534400" cy="1507067"/>
          </a:xfrm>
        </p:spPr>
        <p:txBody>
          <a:bodyPr/>
          <a:p>
            <a:pPr algn="ctr"/>
            <a:r>
              <a:rPr lang="en-US" altLang="zh-CN"/>
              <a:t>ZAB</a:t>
            </a:r>
            <a:r>
              <a:rPr lang="zh-CN" altLang="en-US"/>
              <a:t>协议</a:t>
            </a:r>
            <a:endParaRPr lang="zh-CN" altLang="en-US"/>
          </a:p>
        </p:txBody>
      </p:sp>
      <p:sp>
        <p:nvSpPr>
          <p:cNvPr id="3" name="文本框 2"/>
          <p:cNvSpPr txBox="1"/>
          <p:nvPr/>
        </p:nvSpPr>
        <p:spPr>
          <a:xfrm>
            <a:off x="472440" y="1749425"/>
            <a:ext cx="9948545" cy="4846955"/>
          </a:xfrm>
          <a:prstGeom prst="rect">
            <a:avLst/>
          </a:prstGeom>
          <a:noFill/>
        </p:spPr>
        <p:txBody>
          <a:bodyPr wrap="square" rtlCol="0">
            <a:spAutoFit/>
          </a:bodyPr>
          <a:p>
            <a:r>
              <a:rPr lang="en-US" altLang="zh-CN" sz="2400"/>
              <a:t>ZAB</a:t>
            </a:r>
            <a:r>
              <a:rPr lang="zh-CN" altLang="en-US" sz="2400"/>
              <a:t>协议是在</a:t>
            </a:r>
            <a:r>
              <a:rPr lang="en-US" altLang="zh-CN" sz="2400"/>
              <a:t>Paxos</a:t>
            </a:r>
            <a:r>
              <a:rPr lang="zh-CN" altLang="en-US" sz="2400"/>
              <a:t>算法的基础上进行了简化，并不像</a:t>
            </a:r>
            <a:r>
              <a:rPr lang="en-US" altLang="zh-CN" sz="2400"/>
              <a:t>Paxos</a:t>
            </a:r>
            <a:r>
              <a:rPr lang="zh-CN" altLang="en-US" sz="2400"/>
              <a:t>算法那样，是一种通用的分布式一致性算法，它是一种特别为</a:t>
            </a:r>
            <a:r>
              <a:rPr lang="en-US" altLang="zh-CN" sz="2400"/>
              <a:t>zookeeper</a:t>
            </a:r>
            <a:r>
              <a:rPr lang="zh-CN" altLang="en-US" sz="2400"/>
              <a:t>设计的崩溃可恢复的原子消息广播算法。</a:t>
            </a:r>
            <a:endParaRPr lang="zh-CN" altLang="en-US" sz="2400"/>
          </a:p>
          <a:p>
            <a:endParaRPr lang="zh-CN" altLang="en-US" sz="2400"/>
          </a:p>
          <a:p>
            <a:r>
              <a:rPr lang="en-US" altLang="zh-CN" sz="2400"/>
              <a:t>ZAB</a:t>
            </a:r>
            <a:r>
              <a:rPr lang="zh-CN" altLang="en-US" sz="2400"/>
              <a:t>协议的核心是定义了对于那些会改变</a:t>
            </a:r>
            <a:r>
              <a:rPr lang="en-US" altLang="zh-CN" sz="2400"/>
              <a:t>zk</a:t>
            </a:r>
            <a:r>
              <a:rPr lang="zh-CN" altLang="en-US" sz="2400"/>
              <a:t>服务器数据状态的事务请求方式</a:t>
            </a:r>
            <a:r>
              <a:rPr lang="en-US" altLang="zh-CN" sz="2400"/>
              <a:t>,</a:t>
            </a:r>
            <a:r>
              <a:rPr lang="zh-CN" altLang="en-US" sz="2400"/>
              <a:t>如下：</a:t>
            </a:r>
            <a:endParaRPr lang="zh-CN" altLang="en-US" sz="2400"/>
          </a:p>
          <a:p>
            <a:r>
              <a:rPr lang="zh-CN" altLang="en-US" sz="2400"/>
              <a:t>       所有事物必须由一个全局唯一的服务器来协调处理，这个服务器就是我们前边提到的</a:t>
            </a:r>
            <a:r>
              <a:rPr lang="en-US" altLang="zh-CN" sz="2400"/>
              <a:t>zk</a:t>
            </a:r>
            <a:r>
              <a:rPr lang="zh-CN" altLang="en-US" sz="2400"/>
              <a:t>角色中的</a:t>
            </a:r>
            <a:r>
              <a:rPr lang="en-US" altLang="zh-CN" sz="2400"/>
              <a:t>Leader</a:t>
            </a:r>
            <a:r>
              <a:rPr lang="zh-CN" altLang="en-US" sz="2400"/>
              <a:t>服务器，而余下的服务器则成为</a:t>
            </a:r>
            <a:r>
              <a:rPr lang="en-US" altLang="zh-CN" sz="2400"/>
              <a:t>Follower</a:t>
            </a:r>
            <a:r>
              <a:rPr lang="zh-CN" altLang="en-US" sz="2400"/>
              <a:t>服务器。</a:t>
            </a:r>
            <a:r>
              <a:rPr lang="en-US" altLang="zh-CN" sz="2400"/>
              <a:t>Leader</a:t>
            </a:r>
            <a:r>
              <a:rPr lang="zh-CN" altLang="en-US" sz="2400"/>
              <a:t>服务器负责将一个客户端事物请求转换为一个事物</a:t>
            </a:r>
            <a:r>
              <a:rPr lang="en-US" altLang="zh-CN" sz="2400"/>
              <a:t>Proposal</a:t>
            </a:r>
            <a:r>
              <a:rPr lang="zh-CN" altLang="en-US" sz="2400"/>
              <a:t>（提议），并将该</a:t>
            </a:r>
            <a:r>
              <a:rPr lang="en-US" altLang="zh-CN" sz="2400"/>
              <a:t>Proposal</a:t>
            </a:r>
            <a:r>
              <a:rPr lang="zh-CN" altLang="en-US" sz="2400"/>
              <a:t>广播至集群中的所有</a:t>
            </a:r>
            <a:r>
              <a:rPr lang="en-US" altLang="zh-CN" sz="2400"/>
              <a:t>Follower</a:t>
            </a:r>
            <a:r>
              <a:rPr lang="zh-CN" altLang="en-US" sz="2400"/>
              <a:t>服务器，并等待</a:t>
            </a:r>
            <a:r>
              <a:rPr lang="en-US" altLang="zh-CN" sz="2400"/>
              <a:t>Follower</a:t>
            </a:r>
            <a:r>
              <a:rPr lang="zh-CN" altLang="en-US" sz="2400"/>
              <a:t>服务器的反馈，当超过半数的</a:t>
            </a:r>
            <a:r>
              <a:rPr lang="en-US" altLang="zh-CN" sz="2400"/>
              <a:t>Follower</a:t>
            </a:r>
            <a:r>
              <a:rPr lang="zh-CN" altLang="en-US" sz="2400"/>
              <a:t>服务器进行了正确的返回后，那么</a:t>
            </a:r>
            <a:r>
              <a:rPr lang="en-US" altLang="zh-CN" sz="2400"/>
              <a:t>Leader</a:t>
            </a:r>
            <a:r>
              <a:rPr lang="zh-CN" altLang="en-US" sz="2400"/>
              <a:t>服务器将会再次像</a:t>
            </a:r>
            <a:r>
              <a:rPr lang="en-US" altLang="zh-CN" sz="2400"/>
              <a:t>Follower</a:t>
            </a:r>
            <a:r>
              <a:rPr lang="zh-CN" altLang="en-US" sz="2400"/>
              <a:t>服务器广播</a:t>
            </a:r>
            <a:r>
              <a:rPr lang="en-US" altLang="zh-CN" sz="2400"/>
              <a:t>Commint</a:t>
            </a:r>
            <a:r>
              <a:rPr lang="zh-CN" altLang="en-US" sz="2400"/>
              <a:t>消息，要求其将前一个</a:t>
            </a:r>
            <a:r>
              <a:rPr lang="en-US" altLang="zh-CN" sz="2400"/>
              <a:t>Proposal</a:t>
            </a:r>
            <a:r>
              <a:rPr lang="zh-CN" altLang="en-US" sz="2400"/>
              <a:t>进行提交。</a:t>
            </a:r>
            <a:endParaRPr lang="zh-CN" alt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50520" y="314960"/>
            <a:ext cx="10742295" cy="3658235"/>
          </a:xfrm>
          <a:prstGeom prst="rect">
            <a:avLst/>
          </a:prstGeom>
          <a:noFill/>
        </p:spPr>
        <p:txBody>
          <a:bodyPr wrap="square" rtlCol="0">
            <a:spAutoFit/>
          </a:bodyPr>
          <a:p>
            <a:r>
              <a:rPr lang="en-US" altLang="zh-CN" sz="2400"/>
              <a:t>ZAB</a:t>
            </a:r>
            <a:r>
              <a:rPr lang="zh-CN" altLang="en-US" sz="2400"/>
              <a:t>协议的两种模式</a:t>
            </a:r>
            <a:endParaRPr lang="zh-CN" altLang="en-US" sz="2400"/>
          </a:p>
          <a:p>
            <a:endParaRPr lang="zh-CN" altLang="en-US" sz="2400"/>
          </a:p>
          <a:p>
            <a:pPr marL="342900" indent="-342900">
              <a:buClrTx/>
              <a:buFont typeface="+mj-lt"/>
              <a:buAutoNum type="arabicPeriod"/>
            </a:pPr>
            <a:r>
              <a:rPr lang="zh-CN" altLang="en-US" sz="2400"/>
              <a:t>崩溃恢复</a:t>
            </a:r>
            <a:endParaRPr lang="zh-CN" altLang="en-US" sz="2400"/>
          </a:p>
          <a:p>
            <a:pPr marL="342900" indent="-342900">
              <a:buClrTx/>
              <a:buFont typeface="+mj-lt"/>
              <a:buAutoNum type="arabicPeriod"/>
            </a:pPr>
            <a:endParaRPr lang="zh-CN" altLang="en-US" sz="2400"/>
          </a:p>
          <a:p>
            <a:pPr indent="0">
              <a:buClrTx/>
              <a:buFont typeface="+mj-lt"/>
              <a:buNone/>
            </a:pPr>
            <a:r>
              <a:rPr lang="zh-CN" altLang="en-US" sz="2400"/>
              <a:t>     当整个服务框架在启动过程中，或者当</a:t>
            </a:r>
            <a:r>
              <a:rPr lang="en-US" altLang="zh-CN" sz="2400"/>
              <a:t>Leader</a:t>
            </a:r>
            <a:r>
              <a:rPr lang="zh-CN" altLang="en-US" sz="2400"/>
              <a:t>服务器出现网络中断、崩溃退出与重新启动等情况时，</a:t>
            </a:r>
            <a:r>
              <a:rPr lang="en-US" altLang="zh-CN" sz="2400"/>
              <a:t>ZAB</a:t>
            </a:r>
            <a:r>
              <a:rPr lang="zh-CN" altLang="en-US" sz="2400"/>
              <a:t>协议就会进入到崩溃恢复模式，并重新选举产生新的</a:t>
            </a:r>
            <a:r>
              <a:rPr lang="en-US" altLang="zh-CN" sz="2400"/>
              <a:t>Leader</a:t>
            </a:r>
            <a:r>
              <a:rPr lang="zh-CN" altLang="en-US" sz="2400"/>
              <a:t>服务器。当新的</a:t>
            </a:r>
            <a:r>
              <a:rPr lang="en-US" altLang="zh-CN" sz="2400"/>
              <a:t>Leader</a:t>
            </a:r>
            <a:r>
              <a:rPr lang="zh-CN" altLang="en-US" sz="2400"/>
              <a:t>服务器产生后，并且集群中有超半数的服务器与该</a:t>
            </a:r>
            <a:r>
              <a:rPr lang="en-US" altLang="zh-CN" sz="2400"/>
              <a:t>Leader</a:t>
            </a:r>
            <a:r>
              <a:rPr lang="zh-CN" altLang="en-US" sz="2400"/>
              <a:t>服务器完成状态同步（也可理解为数据同步）后，</a:t>
            </a:r>
            <a:r>
              <a:rPr lang="en-US" altLang="zh-CN" sz="2400"/>
              <a:t>ZAB</a:t>
            </a:r>
            <a:r>
              <a:rPr lang="zh-CN" altLang="en-US" sz="2400"/>
              <a:t>协议就会退出崩溃恢复模式。</a:t>
            </a:r>
            <a:endParaRPr lang="zh-CN" altLang="en-US" sz="2400"/>
          </a:p>
          <a:p>
            <a:endParaRPr lang="zh-CN" altLang="en-US"/>
          </a:p>
        </p:txBody>
      </p:sp>
      <p:sp>
        <p:nvSpPr>
          <p:cNvPr id="6" name="文本框 5"/>
          <p:cNvSpPr txBox="1"/>
          <p:nvPr/>
        </p:nvSpPr>
        <p:spPr>
          <a:xfrm>
            <a:off x="381000" y="4312920"/>
            <a:ext cx="11276965" cy="1829435"/>
          </a:xfrm>
          <a:prstGeom prst="rect">
            <a:avLst/>
          </a:prstGeom>
          <a:noFill/>
        </p:spPr>
        <p:txBody>
          <a:bodyPr wrap="square" rtlCol="0">
            <a:spAutoFit/>
          </a:bodyPr>
          <a:p>
            <a:r>
              <a:rPr lang="en-US" altLang="zh-CN" sz="2400"/>
              <a:t>ZAB</a:t>
            </a:r>
            <a:r>
              <a:rPr lang="zh-CN" altLang="en-US" sz="2400"/>
              <a:t>协议崩溃恢复中的特性：</a:t>
            </a:r>
            <a:endParaRPr lang="zh-CN" altLang="en-US" sz="2400"/>
          </a:p>
          <a:p>
            <a:endParaRPr lang="zh-CN" altLang="en-US"/>
          </a:p>
          <a:p>
            <a:r>
              <a:rPr lang="en-US" altLang="zh-CN"/>
              <a:t>1</a:t>
            </a:r>
            <a:r>
              <a:rPr lang="zh-CN" altLang="en-US"/>
              <a:t>：</a:t>
            </a:r>
            <a:r>
              <a:rPr lang="en-US" altLang="zh-CN"/>
              <a:t>ZAB</a:t>
            </a:r>
            <a:r>
              <a:rPr lang="zh-CN" altLang="en-US"/>
              <a:t>协议需要确保那些已经被</a:t>
            </a:r>
            <a:r>
              <a:rPr lang="en-US" altLang="zh-CN"/>
              <a:t>Leader</a:t>
            </a:r>
            <a:r>
              <a:rPr lang="zh-CN" altLang="en-US"/>
              <a:t>服务器提交的事物最终被所有服务器都提交。例如</a:t>
            </a:r>
            <a:r>
              <a:rPr lang="en-US" altLang="zh-CN"/>
              <a:t>;</a:t>
            </a:r>
            <a:endParaRPr lang="en-US" altLang="zh-CN"/>
          </a:p>
          <a:p>
            <a:r>
              <a:rPr lang="zh-CN" altLang="en-US"/>
              <a:t>      假设一个事物在</a:t>
            </a:r>
            <a:r>
              <a:rPr lang="en-US" altLang="zh-CN"/>
              <a:t>Leader</a:t>
            </a:r>
            <a:r>
              <a:rPr lang="zh-CN" altLang="en-US"/>
              <a:t>上已经提交，并且已经有过半的</a:t>
            </a:r>
            <a:r>
              <a:rPr lang="en-US" altLang="zh-CN"/>
              <a:t>ACK</a:t>
            </a:r>
            <a:r>
              <a:rPr lang="zh-CN" altLang="en-US"/>
              <a:t>反馈，但是在将</a:t>
            </a:r>
            <a:r>
              <a:rPr lang="en-US" altLang="zh-CN"/>
              <a:t>Commint</a:t>
            </a:r>
            <a:r>
              <a:rPr lang="zh-CN" altLang="en-US"/>
              <a:t>消息发送给</a:t>
            </a:r>
            <a:r>
              <a:rPr lang="en-US" altLang="zh-CN"/>
              <a:t>Follower</a:t>
            </a:r>
            <a:r>
              <a:rPr lang="zh-CN" altLang="en-US"/>
              <a:t>机器之前，</a:t>
            </a:r>
            <a:r>
              <a:rPr lang="en-US" altLang="zh-CN"/>
              <a:t>leader</a:t>
            </a:r>
            <a:r>
              <a:rPr lang="zh-CN" altLang="en-US"/>
              <a:t>服务器挂掉了。如下图：</a:t>
            </a:r>
            <a:endParaRPr lang="zh-CN" altLang="en-US"/>
          </a:p>
          <a:p>
            <a:r>
              <a:rPr lang="zh-CN" altLang="en-US"/>
              <a:t>     </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立方体 3"/>
          <p:cNvSpPr/>
          <p:nvPr/>
        </p:nvSpPr>
        <p:spPr>
          <a:xfrm>
            <a:off x="868680" y="2038985"/>
            <a:ext cx="1112520" cy="2179320"/>
          </a:xfrm>
          <a:prstGeom prst="cub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 name="立方体 4"/>
          <p:cNvSpPr/>
          <p:nvPr/>
        </p:nvSpPr>
        <p:spPr>
          <a:xfrm>
            <a:off x="9408160" y="2038985"/>
            <a:ext cx="1112520" cy="2179320"/>
          </a:xfrm>
          <a:prstGeom prst="cub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6" name="立方体 5"/>
          <p:cNvSpPr/>
          <p:nvPr/>
        </p:nvSpPr>
        <p:spPr>
          <a:xfrm>
            <a:off x="4884420" y="274320"/>
            <a:ext cx="1112520" cy="2179320"/>
          </a:xfrm>
          <a:prstGeom prst="cub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7" name="文本框 6"/>
          <p:cNvSpPr txBox="1"/>
          <p:nvPr/>
        </p:nvSpPr>
        <p:spPr>
          <a:xfrm>
            <a:off x="9408160" y="3060065"/>
            <a:ext cx="1235075" cy="366395"/>
          </a:xfrm>
          <a:prstGeom prst="rect">
            <a:avLst/>
          </a:prstGeom>
          <a:noFill/>
        </p:spPr>
        <p:txBody>
          <a:bodyPr wrap="square" rtlCol="0">
            <a:spAutoFit/>
          </a:bodyPr>
          <a:p>
            <a:r>
              <a:rPr lang="en-US" altLang="zh-CN"/>
              <a:t>Follower</a:t>
            </a:r>
            <a:endParaRPr lang="en-US" altLang="zh-CN"/>
          </a:p>
        </p:txBody>
      </p:sp>
      <p:sp>
        <p:nvSpPr>
          <p:cNvPr id="8" name="文本框 7"/>
          <p:cNvSpPr txBox="1"/>
          <p:nvPr/>
        </p:nvSpPr>
        <p:spPr>
          <a:xfrm>
            <a:off x="868680" y="2945765"/>
            <a:ext cx="1235075" cy="366395"/>
          </a:xfrm>
          <a:prstGeom prst="rect">
            <a:avLst/>
          </a:prstGeom>
          <a:noFill/>
        </p:spPr>
        <p:txBody>
          <a:bodyPr wrap="square" rtlCol="0">
            <a:spAutoFit/>
          </a:bodyPr>
          <a:p>
            <a:r>
              <a:rPr lang="en-US" altLang="zh-CN"/>
              <a:t>Follower</a:t>
            </a:r>
            <a:endParaRPr lang="en-US" altLang="zh-CN"/>
          </a:p>
        </p:txBody>
      </p:sp>
      <p:sp>
        <p:nvSpPr>
          <p:cNvPr id="10" name="文本框 9"/>
          <p:cNvSpPr txBox="1"/>
          <p:nvPr/>
        </p:nvSpPr>
        <p:spPr>
          <a:xfrm>
            <a:off x="4884420" y="1280160"/>
            <a:ext cx="1219200" cy="366395"/>
          </a:xfrm>
          <a:prstGeom prst="rect">
            <a:avLst/>
          </a:prstGeom>
          <a:noFill/>
        </p:spPr>
        <p:txBody>
          <a:bodyPr wrap="square" rtlCol="0">
            <a:spAutoFit/>
          </a:bodyPr>
          <a:p>
            <a:r>
              <a:rPr lang="en-US" altLang="zh-CN"/>
              <a:t>Leader</a:t>
            </a:r>
            <a:endParaRPr lang="en-US" altLang="zh-CN"/>
          </a:p>
        </p:txBody>
      </p:sp>
      <p:sp>
        <p:nvSpPr>
          <p:cNvPr id="11" name="文本框 10"/>
          <p:cNvSpPr txBox="1"/>
          <p:nvPr/>
        </p:nvSpPr>
        <p:spPr>
          <a:xfrm>
            <a:off x="6019800" y="487680"/>
            <a:ext cx="2899410" cy="366395"/>
          </a:xfrm>
          <a:prstGeom prst="rect">
            <a:avLst/>
          </a:prstGeom>
          <a:noFill/>
        </p:spPr>
        <p:txBody>
          <a:bodyPr wrap="square" rtlCol="0">
            <a:spAutoFit/>
          </a:bodyPr>
          <a:p>
            <a:r>
              <a:rPr lang="en-US" altLang="zh-CN"/>
              <a:t>P1</a:t>
            </a:r>
            <a:r>
              <a:rPr lang="zh-CN" altLang="en-US"/>
              <a:t>、</a:t>
            </a:r>
            <a:r>
              <a:rPr lang="en-US" altLang="zh-CN"/>
              <a:t>P2</a:t>
            </a:r>
            <a:r>
              <a:rPr lang="zh-CN" altLang="en-US"/>
              <a:t>、</a:t>
            </a:r>
            <a:r>
              <a:rPr lang="en-US" altLang="zh-CN"/>
              <a:t>C1</a:t>
            </a:r>
            <a:r>
              <a:rPr lang="zh-CN" altLang="en-US"/>
              <a:t>、</a:t>
            </a:r>
            <a:r>
              <a:rPr lang="en-US" altLang="zh-CN"/>
              <a:t>P3</a:t>
            </a:r>
            <a:r>
              <a:rPr lang="zh-CN" altLang="en-US"/>
              <a:t>、</a:t>
            </a:r>
            <a:r>
              <a:rPr lang="en-US" altLang="zh-CN"/>
              <a:t>C2</a:t>
            </a:r>
            <a:endParaRPr lang="en-US" altLang="zh-CN"/>
          </a:p>
        </p:txBody>
      </p:sp>
      <p:sp>
        <p:nvSpPr>
          <p:cNvPr id="12" name="文本框 11"/>
          <p:cNvSpPr txBox="1"/>
          <p:nvPr/>
        </p:nvSpPr>
        <p:spPr>
          <a:xfrm>
            <a:off x="2047875" y="3547745"/>
            <a:ext cx="2046605" cy="366395"/>
          </a:xfrm>
          <a:prstGeom prst="rect">
            <a:avLst/>
          </a:prstGeom>
          <a:noFill/>
        </p:spPr>
        <p:txBody>
          <a:bodyPr wrap="square" rtlCol="0">
            <a:spAutoFit/>
          </a:bodyPr>
          <a:p>
            <a:r>
              <a:rPr lang="en-US" altLang="zh-CN"/>
              <a:t>P1 </a:t>
            </a:r>
            <a:r>
              <a:rPr lang="zh-CN" altLang="en-US"/>
              <a:t>、</a:t>
            </a:r>
            <a:r>
              <a:rPr lang="en-US" altLang="zh-CN"/>
              <a:t>P2</a:t>
            </a:r>
            <a:r>
              <a:rPr lang="zh-CN" altLang="en-US"/>
              <a:t>、</a:t>
            </a:r>
            <a:r>
              <a:rPr lang="en-US" altLang="zh-CN"/>
              <a:t> C1</a:t>
            </a:r>
            <a:endParaRPr lang="en-US" altLang="zh-CN"/>
          </a:p>
        </p:txBody>
      </p:sp>
      <p:sp>
        <p:nvSpPr>
          <p:cNvPr id="13" name="文本框 12"/>
          <p:cNvSpPr txBox="1"/>
          <p:nvPr/>
        </p:nvSpPr>
        <p:spPr>
          <a:xfrm>
            <a:off x="8214995" y="3547745"/>
            <a:ext cx="1193165" cy="366395"/>
          </a:xfrm>
          <a:prstGeom prst="rect">
            <a:avLst/>
          </a:prstGeom>
          <a:noFill/>
        </p:spPr>
        <p:txBody>
          <a:bodyPr wrap="square" rtlCol="0">
            <a:spAutoFit/>
          </a:bodyPr>
          <a:p>
            <a:r>
              <a:rPr lang="en-US" altLang="zh-CN"/>
              <a:t>P1 </a:t>
            </a:r>
            <a:r>
              <a:rPr lang="zh-CN" altLang="en-US"/>
              <a:t>、</a:t>
            </a:r>
            <a:r>
              <a:rPr lang="en-US" altLang="zh-CN"/>
              <a:t>P2</a:t>
            </a:r>
            <a:endParaRPr lang="en-US" altLang="zh-CN"/>
          </a:p>
        </p:txBody>
      </p:sp>
      <p:cxnSp>
        <p:nvCxnSpPr>
          <p:cNvPr id="14" name="曲线连接符 13"/>
          <p:cNvCxnSpPr>
            <a:endCxn id="8" idx="3"/>
          </p:cNvCxnSpPr>
          <p:nvPr/>
        </p:nvCxnSpPr>
        <p:spPr>
          <a:xfrm rot="10800000" flipV="1">
            <a:off x="2103120" y="1280160"/>
            <a:ext cx="2742565" cy="1849120"/>
          </a:xfrm>
          <a:prstGeom prst="curvedConnector3">
            <a:avLst>
              <a:gd name="adj1" fmla="val 49988"/>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cxnSp>
        <p:nvCxnSpPr>
          <p:cNvPr id="15" name="曲线连接符 14"/>
          <p:cNvCxnSpPr/>
          <p:nvPr/>
        </p:nvCxnSpPr>
        <p:spPr>
          <a:xfrm>
            <a:off x="6019800" y="1280160"/>
            <a:ext cx="3304540" cy="1779905"/>
          </a:xfrm>
          <a:prstGeom prst="curvedConnector3">
            <a:avLst>
              <a:gd name="adj1" fmla="val 50000"/>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sp>
        <p:nvSpPr>
          <p:cNvPr id="16" name="文本框 15"/>
          <p:cNvSpPr txBox="1"/>
          <p:nvPr/>
        </p:nvSpPr>
        <p:spPr>
          <a:xfrm>
            <a:off x="244475" y="4968240"/>
            <a:ext cx="11703050" cy="823595"/>
          </a:xfrm>
          <a:prstGeom prst="rect">
            <a:avLst/>
          </a:prstGeom>
          <a:noFill/>
        </p:spPr>
        <p:txBody>
          <a:bodyPr wrap="square" rtlCol="0">
            <a:spAutoFit/>
          </a:bodyPr>
          <a:p>
            <a:r>
              <a:rPr lang="zh-CN" altLang="en-US" sz="2400"/>
              <a:t>针对以上情况，</a:t>
            </a:r>
            <a:r>
              <a:rPr lang="en-US" altLang="zh-CN" sz="2400"/>
              <a:t>ZAB</a:t>
            </a:r>
            <a:r>
              <a:rPr lang="zh-CN" altLang="en-US" sz="2400"/>
              <a:t>协议需要确保事物</a:t>
            </a:r>
            <a:r>
              <a:rPr lang="en-US" altLang="zh-CN" sz="2400"/>
              <a:t>P2</a:t>
            </a:r>
            <a:r>
              <a:rPr lang="zh-CN" altLang="en-US" sz="2400"/>
              <a:t>最终能够在所有服务器上都被成功提交，否则将会出现不一致。</a:t>
            </a:r>
            <a:endParaRPr lang="zh-CN" altLang="en-US" sz="2400"/>
          </a:p>
        </p:txBody>
      </p:sp>
      <p:sp>
        <p:nvSpPr>
          <p:cNvPr id="17" name="禁止符 16"/>
          <p:cNvSpPr/>
          <p:nvPr/>
        </p:nvSpPr>
        <p:spPr>
          <a:xfrm>
            <a:off x="4907280" y="106680"/>
            <a:ext cx="960120" cy="748030"/>
          </a:xfrm>
          <a:prstGeom prst="noSmoking">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8" name="文本框 17"/>
          <p:cNvSpPr txBox="1"/>
          <p:nvPr/>
        </p:nvSpPr>
        <p:spPr>
          <a:xfrm>
            <a:off x="1000125" y="4369435"/>
            <a:ext cx="1658620" cy="366395"/>
          </a:xfrm>
          <a:prstGeom prst="rect">
            <a:avLst/>
          </a:prstGeom>
          <a:noFill/>
        </p:spPr>
        <p:txBody>
          <a:bodyPr wrap="square" rtlCol="0">
            <a:spAutoFit/>
          </a:bodyPr>
          <a:p>
            <a:r>
              <a:rPr lang="zh-CN" altLang="en-US"/>
              <a:t>图 </a:t>
            </a:r>
            <a:r>
              <a:rPr lang="en-US" altLang="zh-CN"/>
              <a:t>1-1</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33400" y="411480"/>
            <a:ext cx="9479280" cy="1189355"/>
          </a:xfrm>
          <a:prstGeom prst="rect">
            <a:avLst/>
          </a:prstGeom>
          <a:noFill/>
        </p:spPr>
        <p:txBody>
          <a:bodyPr wrap="square" rtlCol="0">
            <a:spAutoFit/>
          </a:bodyPr>
          <a:p>
            <a:r>
              <a:rPr lang="en-US" altLang="zh-CN"/>
              <a:t>ZAB</a:t>
            </a:r>
            <a:r>
              <a:rPr lang="zh-CN" altLang="en-US"/>
              <a:t>协议需要确保丢弃那些只在</a:t>
            </a:r>
            <a:r>
              <a:rPr lang="en-US" altLang="zh-CN"/>
              <a:t>Leader</a:t>
            </a:r>
            <a:r>
              <a:rPr lang="zh-CN" altLang="en-US"/>
              <a:t>服务器上被提交的事物</a:t>
            </a:r>
            <a:endParaRPr lang="zh-CN" altLang="en-US"/>
          </a:p>
          <a:p>
            <a:endParaRPr lang="zh-CN" altLang="en-US"/>
          </a:p>
          <a:p>
            <a:r>
              <a:rPr lang="zh-CN" altLang="en-US"/>
              <a:t> 相反，如果在崩溃恢复过程中出现一个需要被丢弃的提案，那么在崩溃恢复结束后需要跳过该事物</a:t>
            </a:r>
            <a:r>
              <a:rPr lang="en-US" altLang="zh-CN"/>
              <a:t>Proposal</a:t>
            </a:r>
            <a:r>
              <a:rPr lang="zh-CN" altLang="en-US"/>
              <a:t>，如下图</a:t>
            </a:r>
            <a:r>
              <a:rPr lang="en-US" altLang="zh-CN"/>
              <a:t>:</a:t>
            </a:r>
            <a:endParaRPr lang="en-US" altLang="zh-CN"/>
          </a:p>
        </p:txBody>
      </p:sp>
      <p:sp>
        <p:nvSpPr>
          <p:cNvPr id="5" name="立方体 4"/>
          <p:cNvSpPr/>
          <p:nvPr/>
        </p:nvSpPr>
        <p:spPr>
          <a:xfrm>
            <a:off x="1036320" y="2379345"/>
            <a:ext cx="1112520" cy="2179320"/>
          </a:xfrm>
          <a:prstGeom prst="cub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6" name="立方体 5"/>
          <p:cNvSpPr/>
          <p:nvPr/>
        </p:nvSpPr>
        <p:spPr>
          <a:xfrm>
            <a:off x="4833620" y="1296035"/>
            <a:ext cx="1112520" cy="2179320"/>
          </a:xfrm>
          <a:prstGeom prst="cub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7" name="立方体 6"/>
          <p:cNvSpPr/>
          <p:nvPr/>
        </p:nvSpPr>
        <p:spPr>
          <a:xfrm>
            <a:off x="8737600" y="2226945"/>
            <a:ext cx="1112520" cy="2179320"/>
          </a:xfrm>
          <a:prstGeom prst="cub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8" name="文本框 7"/>
          <p:cNvSpPr txBox="1"/>
          <p:nvPr/>
        </p:nvSpPr>
        <p:spPr>
          <a:xfrm>
            <a:off x="974725" y="3375025"/>
            <a:ext cx="1235075" cy="366395"/>
          </a:xfrm>
          <a:prstGeom prst="rect">
            <a:avLst/>
          </a:prstGeom>
          <a:noFill/>
        </p:spPr>
        <p:txBody>
          <a:bodyPr wrap="square" rtlCol="0">
            <a:spAutoFit/>
          </a:bodyPr>
          <a:p>
            <a:r>
              <a:rPr lang="en-US" altLang="zh-CN"/>
              <a:t>Follower</a:t>
            </a:r>
            <a:endParaRPr lang="en-US" altLang="zh-CN"/>
          </a:p>
        </p:txBody>
      </p:sp>
      <p:sp>
        <p:nvSpPr>
          <p:cNvPr id="9" name="文本框 8"/>
          <p:cNvSpPr txBox="1"/>
          <p:nvPr/>
        </p:nvSpPr>
        <p:spPr>
          <a:xfrm>
            <a:off x="8737600" y="3286125"/>
            <a:ext cx="1235075" cy="366395"/>
          </a:xfrm>
          <a:prstGeom prst="rect">
            <a:avLst/>
          </a:prstGeom>
          <a:noFill/>
        </p:spPr>
        <p:txBody>
          <a:bodyPr wrap="square" rtlCol="0">
            <a:spAutoFit/>
          </a:bodyPr>
          <a:p>
            <a:r>
              <a:rPr lang="en-US" altLang="zh-CN"/>
              <a:t>Follower</a:t>
            </a:r>
            <a:endParaRPr lang="en-US" altLang="zh-CN"/>
          </a:p>
        </p:txBody>
      </p:sp>
      <p:sp>
        <p:nvSpPr>
          <p:cNvPr id="10" name="文本框 9"/>
          <p:cNvSpPr txBox="1"/>
          <p:nvPr/>
        </p:nvSpPr>
        <p:spPr>
          <a:xfrm>
            <a:off x="4833620" y="2602230"/>
            <a:ext cx="1235075" cy="366395"/>
          </a:xfrm>
          <a:prstGeom prst="rect">
            <a:avLst/>
          </a:prstGeom>
          <a:noFill/>
        </p:spPr>
        <p:txBody>
          <a:bodyPr wrap="square" rtlCol="0">
            <a:spAutoFit/>
          </a:bodyPr>
          <a:p>
            <a:r>
              <a:rPr lang="en-US" altLang="zh-CN"/>
              <a:t>Leader</a:t>
            </a:r>
            <a:endParaRPr lang="en-US" altLang="zh-CN"/>
          </a:p>
        </p:txBody>
      </p:sp>
      <p:sp>
        <p:nvSpPr>
          <p:cNvPr id="14" name="文本框 13"/>
          <p:cNvSpPr txBox="1"/>
          <p:nvPr/>
        </p:nvSpPr>
        <p:spPr>
          <a:xfrm>
            <a:off x="5946140" y="1737360"/>
            <a:ext cx="2899410" cy="366395"/>
          </a:xfrm>
          <a:prstGeom prst="rect">
            <a:avLst/>
          </a:prstGeom>
          <a:noFill/>
        </p:spPr>
        <p:txBody>
          <a:bodyPr wrap="square" rtlCol="0">
            <a:spAutoFit/>
          </a:bodyPr>
          <a:p>
            <a:r>
              <a:rPr lang="en-US" altLang="zh-CN"/>
              <a:t>P1</a:t>
            </a:r>
            <a:r>
              <a:rPr lang="zh-CN" altLang="en-US"/>
              <a:t>、</a:t>
            </a:r>
            <a:r>
              <a:rPr lang="en-US" altLang="zh-CN"/>
              <a:t>P2</a:t>
            </a:r>
            <a:r>
              <a:rPr lang="zh-CN" altLang="en-US"/>
              <a:t>、</a:t>
            </a:r>
            <a:r>
              <a:rPr lang="en-US" altLang="zh-CN"/>
              <a:t>C1</a:t>
            </a:r>
            <a:r>
              <a:rPr lang="zh-CN" altLang="en-US"/>
              <a:t>、</a:t>
            </a:r>
            <a:r>
              <a:rPr lang="en-US" altLang="zh-CN"/>
              <a:t>P3</a:t>
            </a:r>
            <a:r>
              <a:rPr lang="zh-CN" altLang="en-US"/>
              <a:t>、</a:t>
            </a:r>
            <a:r>
              <a:rPr lang="en-US" altLang="zh-CN"/>
              <a:t>C2</a:t>
            </a:r>
            <a:endParaRPr lang="en-US" altLang="zh-CN"/>
          </a:p>
        </p:txBody>
      </p:sp>
      <p:sp>
        <p:nvSpPr>
          <p:cNvPr id="15" name="禁止符 14"/>
          <p:cNvSpPr/>
          <p:nvPr/>
        </p:nvSpPr>
        <p:spPr>
          <a:xfrm>
            <a:off x="4846320" y="1432560"/>
            <a:ext cx="1021080" cy="1021080"/>
          </a:xfrm>
          <a:prstGeom prst="noSmoking">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solidFill>
                <a:schemeClr val="tx1"/>
              </a:solidFill>
            </a:endParaRPr>
          </a:p>
        </p:txBody>
      </p:sp>
      <p:cxnSp>
        <p:nvCxnSpPr>
          <p:cNvPr id="16" name="直接箭头连接符 15"/>
          <p:cNvCxnSpPr>
            <a:stCxn id="8" idx="3"/>
          </p:cNvCxnSpPr>
          <p:nvPr/>
        </p:nvCxnSpPr>
        <p:spPr>
          <a:xfrm>
            <a:off x="2209800" y="3558540"/>
            <a:ext cx="6398895" cy="5080"/>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sp>
        <p:nvSpPr>
          <p:cNvPr id="17" name="文本框 16"/>
          <p:cNvSpPr txBox="1"/>
          <p:nvPr/>
        </p:nvSpPr>
        <p:spPr>
          <a:xfrm>
            <a:off x="2224405" y="3909060"/>
            <a:ext cx="909320" cy="640715"/>
          </a:xfrm>
          <a:prstGeom prst="rect">
            <a:avLst/>
          </a:prstGeom>
          <a:noFill/>
        </p:spPr>
        <p:txBody>
          <a:bodyPr wrap="square" rtlCol="0">
            <a:spAutoFit/>
          </a:bodyPr>
          <a:p>
            <a:r>
              <a:rPr lang="en-US" altLang="zh-CN"/>
              <a:t>P1 P2</a:t>
            </a:r>
            <a:endParaRPr lang="en-US" altLang="zh-CN"/>
          </a:p>
          <a:p>
            <a:r>
              <a:rPr lang="en-US" altLang="zh-CN"/>
              <a:t>C1 C2</a:t>
            </a:r>
            <a:endParaRPr lang="en-US" altLang="zh-CN"/>
          </a:p>
        </p:txBody>
      </p:sp>
      <p:sp>
        <p:nvSpPr>
          <p:cNvPr id="18" name="文本框 17"/>
          <p:cNvSpPr txBox="1"/>
          <p:nvPr/>
        </p:nvSpPr>
        <p:spPr>
          <a:xfrm>
            <a:off x="7699375" y="3765550"/>
            <a:ext cx="909320" cy="640715"/>
          </a:xfrm>
          <a:prstGeom prst="rect">
            <a:avLst/>
          </a:prstGeom>
          <a:noFill/>
        </p:spPr>
        <p:txBody>
          <a:bodyPr wrap="square" rtlCol="0">
            <a:spAutoFit/>
          </a:bodyPr>
          <a:p>
            <a:r>
              <a:rPr lang="en-US" altLang="zh-CN"/>
              <a:t>P1 P2</a:t>
            </a:r>
            <a:endParaRPr lang="en-US" altLang="zh-CN"/>
          </a:p>
          <a:p>
            <a:r>
              <a:rPr lang="en-US" altLang="zh-CN"/>
              <a:t>C1 C2</a:t>
            </a:r>
            <a:endParaRPr lang="en-US" altLang="zh-CN"/>
          </a:p>
        </p:txBody>
      </p:sp>
      <p:sp>
        <p:nvSpPr>
          <p:cNvPr id="19" name="文本框 18"/>
          <p:cNvSpPr txBox="1"/>
          <p:nvPr/>
        </p:nvSpPr>
        <p:spPr>
          <a:xfrm>
            <a:off x="776605" y="5511165"/>
            <a:ext cx="8780145" cy="915035"/>
          </a:xfrm>
          <a:prstGeom prst="rect">
            <a:avLst/>
          </a:prstGeom>
          <a:noFill/>
        </p:spPr>
        <p:txBody>
          <a:bodyPr wrap="square" rtlCol="0">
            <a:spAutoFit/>
          </a:bodyPr>
          <a:p>
            <a:r>
              <a:rPr lang="en-US" altLang="zh-CN"/>
              <a:t>       </a:t>
            </a:r>
            <a:r>
              <a:rPr lang="zh-CN" altLang="en-US"/>
              <a:t>假设</a:t>
            </a:r>
            <a:r>
              <a:rPr lang="en-US" altLang="zh-CN"/>
              <a:t>Leader</a:t>
            </a:r>
            <a:r>
              <a:rPr lang="zh-CN" altLang="en-US"/>
              <a:t>在提出事物</a:t>
            </a:r>
            <a:r>
              <a:rPr lang="en-US" altLang="zh-CN"/>
              <a:t>P3</a:t>
            </a:r>
            <a:r>
              <a:rPr lang="zh-CN" altLang="en-US"/>
              <a:t>的时候崩溃了，从而导致集群中</a:t>
            </a:r>
            <a:r>
              <a:rPr lang="en-US" altLang="zh-CN"/>
              <a:t>Follower</a:t>
            </a:r>
            <a:r>
              <a:rPr lang="zh-CN" altLang="en-US"/>
              <a:t>服务器都没有接收到</a:t>
            </a:r>
            <a:r>
              <a:rPr lang="en-US" altLang="zh-CN"/>
              <a:t>P3</a:t>
            </a:r>
            <a:r>
              <a:rPr lang="zh-CN" altLang="en-US"/>
              <a:t>提议。于是当已经挂掉的</a:t>
            </a:r>
            <a:r>
              <a:rPr lang="en-US" altLang="zh-CN"/>
              <a:t>Leader</a:t>
            </a:r>
            <a:r>
              <a:rPr lang="zh-CN" altLang="en-US"/>
              <a:t>恢复过来之后重新加入到集群中的 时候，</a:t>
            </a:r>
            <a:r>
              <a:rPr lang="en-US" altLang="zh-CN"/>
              <a:t>ZAB</a:t>
            </a:r>
            <a:r>
              <a:rPr lang="zh-CN" altLang="en-US"/>
              <a:t>协议就需要确保丢弃</a:t>
            </a:r>
            <a:r>
              <a:rPr lang="en-US" altLang="zh-CN"/>
              <a:t>P3</a:t>
            </a:r>
            <a:r>
              <a:rPr lang="zh-CN" altLang="en-US"/>
              <a:t>这个事物。</a:t>
            </a:r>
            <a:endParaRPr lang="zh-CN" altLang="en-US"/>
          </a:p>
        </p:txBody>
      </p:sp>
      <p:sp>
        <p:nvSpPr>
          <p:cNvPr id="20" name="文本框 19"/>
          <p:cNvSpPr txBox="1"/>
          <p:nvPr/>
        </p:nvSpPr>
        <p:spPr>
          <a:xfrm>
            <a:off x="1202690" y="4733290"/>
            <a:ext cx="9003030" cy="457835"/>
          </a:xfrm>
          <a:prstGeom prst="rect">
            <a:avLst/>
          </a:prstGeom>
          <a:noFill/>
        </p:spPr>
        <p:txBody>
          <a:bodyPr wrap="square" rtlCol="0">
            <a:spAutoFit/>
          </a:bodyPr>
          <a:p>
            <a:r>
              <a:rPr lang="zh-CN" altLang="en-US" sz="2400"/>
              <a:t>图</a:t>
            </a:r>
            <a:r>
              <a:rPr lang="en-US" altLang="zh-CN" sz="2400"/>
              <a:t>1-2    </a:t>
            </a:r>
            <a:r>
              <a:rPr lang="zh-CN" altLang="en-US" sz="2400"/>
              <a:t>崩溃恢复过程中需要跳过那些已经被丢弃的事物</a:t>
            </a:r>
            <a:r>
              <a:rPr lang="en-US" altLang="zh-CN" sz="2400">
                <a:sym typeface="+mn-ea"/>
              </a:rPr>
              <a:t>Proposal</a:t>
            </a:r>
            <a:endParaRPr lang="zh-CN" alt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94970" y="394335"/>
            <a:ext cx="10135235" cy="3749675"/>
          </a:xfrm>
          <a:prstGeom prst="rect">
            <a:avLst/>
          </a:prstGeom>
          <a:noFill/>
        </p:spPr>
        <p:txBody>
          <a:bodyPr wrap="square" rtlCol="0">
            <a:spAutoFit/>
          </a:bodyPr>
          <a:p>
            <a:r>
              <a:rPr lang="zh-CN" altLang="en-US" sz="2400"/>
              <a:t>根据以上两个特例，就决定了</a:t>
            </a:r>
            <a:r>
              <a:rPr lang="en-US" altLang="zh-CN" sz="2400"/>
              <a:t>ZAB</a:t>
            </a:r>
            <a:r>
              <a:rPr lang="zh-CN" altLang="en-US" sz="2400"/>
              <a:t>协议必须设置一个</a:t>
            </a:r>
            <a:r>
              <a:rPr lang="en-US" altLang="zh-CN" sz="2400"/>
              <a:t>Leader</a:t>
            </a:r>
            <a:r>
              <a:rPr lang="zh-CN" altLang="en-US" sz="2400"/>
              <a:t>选举算法：</a:t>
            </a:r>
            <a:endParaRPr lang="zh-CN" altLang="en-US" sz="2400"/>
          </a:p>
          <a:p>
            <a:endParaRPr lang="zh-CN" altLang="en-US" sz="2400"/>
          </a:p>
          <a:p>
            <a:pPr marL="342900" indent="-342900">
              <a:buClrTx/>
              <a:buFont typeface="+mj-ea"/>
              <a:buAutoNum type="circleNumDbPlain"/>
            </a:pPr>
            <a:r>
              <a:rPr lang="zh-CN" altLang="en-US" sz="2400"/>
              <a:t>能够确保提交已经被</a:t>
            </a:r>
            <a:r>
              <a:rPr lang="en-US" altLang="zh-CN" sz="2400"/>
              <a:t>Leader</a:t>
            </a:r>
            <a:r>
              <a:rPr lang="zh-CN" altLang="en-US" sz="2400"/>
              <a:t>提交的事物</a:t>
            </a:r>
            <a:r>
              <a:rPr lang="en-US" altLang="zh-CN" sz="2400"/>
              <a:t>Proposal</a:t>
            </a:r>
            <a:r>
              <a:rPr lang="zh-CN" altLang="en-US" sz="2400"/>
              <a:t>；</a:t>
            </a:r>
            <a:endParaRPr lang="zh-CN" altLang="en-US" sz="2400"/>
          </a:p>
          <a:p>
            <a:pPr marL="342900" indent="-342900">
              <a:buClrTx/>
              <a:buFont typeface="+mj-ea"/>
              <a:buAutoNum type="circleNumDbPlain"/>
            </a:pPr>
            <a:r>
              <a:rPr lang="zh-CN" altLang="en-US" sz="2400"/>
              <a:t>同时丢弃已经被跳过的事务</a:t>
            </a:r>
            <a:r>
              <a:rPr lang="en-US" altLang="zh-CN" sz="2400"/>
              <a:t>Proposal</a:t>
            </a:r>
            <a:r>
              <a:rPr lang="zh-CN" altLang="en-US" sz="2400"/>
              <a:t>；</a:t>
            </a:r>
            <a:endParaRPr lang="zh-CN" altLang="en-US" sz="2400"/>
          </a:p>
          <a:p>
            <a:pPr marL="342900" indent="-342900">
              <a:buClrTx/>
              <a:buFont typeface="+mj-ea"/>
              <a:buAutoNum type="circleNumDbPlain"/>
            </a:pPr>
            <a:endParaRPr lang="zh-CN" altLang="en-US" sz="2400"/>
          </a:p>
          <a:p>
            <a:r>
              <a:rPr lang="zh-CN" altLang="en-US" sz="2400"/>
              <a:t>根据以上两点，如果让</a:t>
            </a:r>
            <a:r>
              <a:rPr lang="en-US" altLang="zh-CN" sz="2400"/>
              <a:t>Leader</a:t>
            </a:r>
            <a:r>
              <a:rPr lang="zh-CN" altLang="en-US" sz="2400"/>
              <a:t>算法能够保证选举出来的</a:t>
            </a:r>
            <a:r>
              <a:rPr lang="en-US" altLang="zh-CN" sz="2400"/>
              <a:t>Leader</a:t>
            </a:r>
            <a:r>
              <a:rPr lang="zh-CN" altLang="en-US" sz="2400"/>
              <a:t>服务器能够拥有集群中所有机器最高编号（最大的</a:t>
            </a:r>
            <a:r>
              <a:rPr lang="en-US" altLang="zh-CN" sz="2400"/>
              <a:t>ZXID</a:t>
            </a:r>
            <a:r>
              <a:rPr lang="zh-CN" altLang="en-US" sz="2400"/>
              <a:t>）的事物</a:t>
            </a:r>
            <a:r>
              <a:rPr lang="en-US" altLang="zh-CN" sz="2400"/>
              <a:t>Proposal,</a:t>
            </a:r>
            <a:r>
              <a:rPr lang="zh-CN" altLang="en-US" sz="2400"/>
              <a:t>那么就可以保证以上第一点，更为重要的是如果让具有最高编号的事物</a:t>
            </a:r>
            <a:r>
              <a:rPr lang="en-US" altLang="zh-CN" sz="2400"/>
              <a:t>Proposal</a:t>
            </a:r>
            <a:r>
              <a:rPr lang="zh-CN" altLang="en-US" sz="2400"/>
              <a:t>的机器成为</a:t>
            </a:r>
            <a:r>
              <a:rPr lang="en-US" altLang="zh-CN" sz="2400"/>
              <a:t>Leader</a:t>
            </a:r>
            <a:r>
              <a:rPr lang="zh-CN" altLang="en-US" sz="2400"/>
              <a:t>服务器，就可以省去</a:t>
            </a:r>
            <a:r>
              <a:rPr lang="en-US" altLang="zh-CN" sz="2400"/>
              <a:t>Leader</a:t>
            </a:r>
            <a:r>
              <a:rPr lang="zh-CN" altLang="en-US" sz="2400"/>
              <a:t>服务器检查</a:t>
            </a:r>
            <a:r>
              <a:rPr lang="en-US" altLang="zh-CN" sz="2400"/>
              <a:t>Proposal</a:t>
            </a:r>
            <a:r>
              <a:rPr lang="zh-CN" altLang="en-US" sz="2400"/>
              <a:t>的提交与丢弃工作的这一步操作，也就间接的实现了以上的第二步操作。</a:t>
            </a:r>
            <a:endParaRPr lang="zh-CN" altLang="en-US" sz="2400"/>
          </a:p>
        </p:txBody>
      </p:sp>
      <p:sp>
        <p:nvSpPr>
          <p:cNvPr id="5" name="文本框 4"/>
          <p:cNvSpPr txBox="1"/>
          <p:nvPr/>
        </p:nvSpPr>
        <p:spPr>
          <a:xfrm>
            <a:off x="447675" y="4575810"/>
            <a:ext cx="10081895" cy="2926080"/>
          </a:xfrm>
          <a:prstGeom prst="rect">
            <a:avLst/>
          </a:prstGeom>
          <a:noFill/>
        </p:spPr>
        <p:txBody>
          <a:bodyPr wrap="square" rtlCol="0">
            <a:spAutoFit/>
          </a:bodyPr>
          <a:p>
            <a:pPr marL="285750" indent="-285750">
              <a:buClrTx/>
              <a:buFont typeface="Wingdings" panose="05000000000000000000" charset="0"/>
              <a:buChar char="l"/>
            </a:pPr>
            <a:r>
              <a:rPr lang="zh-CN" altLang="en-US" sz="2400"/>
              <a:t>数据同步</a:t>
            </a:r>
            <a:endParaRPr lang="zh-CN" altLang="en-US" sz="2400"/>
          </a:p>
          <a:p>
            <a:pPr indent="0">
              <a:buClrTx/>
              <a:buFont typeface="Wingdings" panose="05000000000000000000" charset="0"/>
              <a:buNone/>
            </a:pPr>
            <a:endParaRPr lang="zh-CN" altLang="en-US" sz="2400"/>
          </a:p>
          <a:p>
            <a:pPr indent="0">
              <a:buClrTx/>
              <a:buFont typeface="Wingdings" panose="05000000000000000000" charset="0"/>
              <a:buNone/>
            </a:pPr>
            <a:r>
              <a:rPr lang="zh-CN" altLang="en-US" sz="2400"/>
              <a:t>     在崩溃恢复模式中完成</a:t>
            </a:r>
            <a:r>
              <a:rPr lang="en-US" altLang="zh-CN" sz="2400"/>
              <a:t>Leader</a:t>
            </a:r>
            <a:r>
              <a:rPr lang="zh-CN" altLang="en-US" sz="2400"/>
              <a:t>的选举之后，接受客户端事物请求，提出新的事物</a:t>
            </a:r>
            <a:r>
              <a:rPr lang="en-US" altLang="zh-CN" sz="2400"/>
              <a:t>Proposal</a:t>
            </a:r>
            <a:r>
              <a:rPr lang="zh-CN" altLang="en-US" sz="2400"/>
              <a:t>（提案）之前，</a:t>
            </a:r>
            <a:r>
              <a:rPr lang="en-US" altLang="zh-CN" sz="2400"/>
              <a:t>Leader</a:t>
            </a:r>
            <a:r>
              <a:rPr lang="zh-CN" altLang="en-US" sz="2400"/>
              <a:t>服务器会首先确认事物日志文件中的所有</a:t>
            </a:r>
            <a:r>
              <a:rPr lang="en-US" altLang="zh-CN" sz="2400"/>
              <a:t>Proposal</a:t>
            </a:r>
            <a:r>
              <a:rPr lang="zh-CN" altLang="en-US" sz="2400"/>
              <a:t>是否都已经被集群中过半的机器提交了（是否完成数据同步）。</a:t>
            </a:r>
            <a:endParaRPr lang="en-US" altLang="zh-CN" sz="2400"/>
          </a:p>
          <a:p>
            <a:endParaRPr lang="zh-CN" altLang="en-US" sz="2400"/>
          </a:p>
          <a:p>
            <a:r>
              <a:rPr lang="zh-CN" altLang="en-US"/>
              <a:t> </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2887834" y="65405"/>
            <a:ext cx="5556738" cy="1582617"/>
          </a:xfrm>
          <a:ln>
            <a:noFill/>
          </a:ln>
        </p:spPr>
        <p:txBody>
          <a:bodyPr>
            <a:normAutofit/>
          </a:bodyPr>
          <a:lstStyle/>
          <a:p>
            <a:pPr marL="0" indent="0" algn="ctr">
              <a:buNone/>
            </a:pPr>
            <a:r>
              <a:rPr lang="en-US" altLang="zh-CN" sz="3200" dirty="0">
                <a:solidFill>
                  <a:schemeClr val="tx1"/>
                </a:solidFill>
              </a:rPr>
              <a:t>Zookeeper</a:t>
            </a:r>
            <a:r>
              <a:rPr lang="zh-CN" altLang="en-US" sz="3200" dirty="0">
                <a:solidFill>
                  <a:schemeClr val="tx1"/>
                </a:solidFill>
              </a:rPr>
              <a:t>简介</a:t>
            </a:r>
            <a:endParaRPr lang="zh-CN" altLang="en-US" sz="3200" dirty="0">
              <a:solidFill>
                <a:schemeClr val="tx1"/>
              </a:solidFill>
            </a:endParaRPr>
          </a:p>
        </p:txBody>
      </p:sp>
      <p:sp>
        <p:nvSpPr>
          <p:cNvPr id="6" name="文本框 5"/>
          <p:cNvSpPr txBox="1"/>
          <p:nvPr/>
        </p:nvSpPr>
        <p:spPr>
          <a:xfrm>
            <a:off x="1383030" y="1832610"/>
            <a:ext cx="10453370" cy="3505835"/>
          </a:xfrm>
          <a:prstGeom prst="rect">
            <a:avLst/>
          </a:prstGeom>
          <a:noFill/>
        </p:spPr>
        <p:txBody>
          <a:bodyPr wrap="square" rtlCol="0">
            <a:spAutoFit/>
          </a:bodyPr>
          <a:p>
            <a:r>
              <a:rPr lang="en-US" altLang="zh-CN"/>
              <a:t>          </a:t>
            </a:r>
            <a:r>
              <a:rPr lang="en-US" altLang="zh-CN" sz="3200"/>
              <a:t>Apache Zookeeper</a:t>
            </a:r>
            <a:r>
              <a:rPr lang="zh-CN" altLang="en-US" sz="3200"/>
              <a:t>是由</a:t>
            </a:r>
            <a:r>
              <a:rPr lang="en-US" altLang="zh-CN" sz="3200"/>
              <a:t>Apache Hadoop</a:t>
            </a:r>
            <a:r>
              <a:rPr lang="zh-CN" altLang="en-US" sz="3200"/>
              <a:t>的子项目发展而来</a:t>
            </a:r>
            <a:r>
              <a:rPr lang="en-US" altLang="zh-CN" sz="3200"/>
              <a:t>,</a:t>
            </a:r>
            <a:r>
              <a:rPr lang="zh-CN" altLang="en-US" sz="3200"/>
              <a:t>与</a:t>
            </a:r>
            <a:r>
              <a:rPr lang="en-US" altLang="zh-CN" sz="3200"/>
              <a:t>2010</a:t>
            </a:r>
            <a:r>
              <a:rPr lang="zh-CN" altLang="en-US" sz="3200"/>
              <a:t>年</a:t>
            </a:r>
            <a:r>
              <a:rPr lang="en-US" altLang="zh-CN" sz="3200"/>
              <a:t>11</a:t>
            </a:r>
            <a:r>
              <a:rPr lang="zh-CN" altLang="en-US" sz="3200"/>
              <a:t>正式成为了</a:t>
            </a:r>
            <a:r>
              <a:rPr lang="en-US" altLang="zh-CN" sz="3200"/>
              <a:t>Apache</a:t>
            </a:r>
            <a:r>
              <a:rPr lang="zh-CN" altLang="en-US" sz="3200"/>
              <a:t>的顶级项目。 </a:t>
            </a:r>
            <a:endParaRPr lang="zh-CN" altLang="en-US" sz="3200"/>
          </a:p>
          <a:p>
            <a:r>
              <a:rPr lang="zh-CN" altLang="en-US" sz="3200"/>
              <a:t>      </a:t>
            </a:r>
            <a:r>
              <a:rPr lang="en-US" altLang="zh-CN" sz="3200"/>
              <a:t>Zookeeper</a:t>
            </a:r>
            <a:r>
              <a:rPr lang="zh-CN" altLang="en-US" sz="3200"/>
              <a:t>为分布式应用提供了高效且可靠的分布式协调服务，提供了诸如统一是命名服务、配置管理和分布式锁等分布式的基础服务。在解决分布式数据一致性方面，</a:t>
            </a:r>
            <a:r>
              <a:rPr lang="en-US" altLang="zh-CN" sz="3200"/>
              <a:t>Zookeeper</a:t>
            </a:r>
            <a:r>
              <a:rPr lang="zh-CN" altLang="en-US" sz="3200"/>
              <a:t>采用一种被称为</a:t>
            </a:r>
            <a:r>
              <a:rPr lang="en-US" altLang="zh-CN" sz="3200"/>
              <a:t>ZAB(Zookeeper Atomic Broadcast)</a:t>
            </a:r>
            <a:r>
              <a:rPr lang="zh-CN" altLang="en-US" sz="3200"/>
              <a:t>的一致性算法。</a:t>
            </a:r>
            <a:endParaRPr lang="zh-CN" altLang="en-US" sz="32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42265" y="407670"/>
            <a:ext cx="10727690" cy="6309995"/>
          </a:xfrm>
          <a:prstGeom prst="rect">
            <a:avLst/>
          </a:prstGeom>
          <a:noFill/>
        </p:spPr>
        <p:txBody>
          <a:bodyPr wrap="square" rtlCol="0">
            <a:spAutoFit/>
          </a:bodyPr>
          <a:p>
            <a:r>
              <a:rPr lang="en-US" altLang="zh-CN"/>
              <a:t>     </a:t>
            </a:r>
            <a:r>
              <a:rPr lang="en-US" altLang="zh-CN" sz="2400"/>
              <a:t>   </a:t>
            </a:r>
            <a:r>
              <a:rPr lang="zh-CN" altLang="en-US" sz="2400"/>
              <a:t>在正常情况下，</a:t>
            </a:r>
            <a:r>
              <a:rPr lang="en-US" altLang="zh-CN" sz="2400"/>
              <a:t>Leader</a:t>
            </a:r>
            <a:r>
              <a:rPr lang="zh-CN" altLang="en-US" sz="2400"/>
              <a:t>服务器会为每个</a:t>
            </a:r>
            <a:r>
              <a:rPr lang="en-US" altLang="zh-CN" sz="2400"/>
              <a:t>Follower</a:t>
            </a:r>
            <a:r>
              <a:rPr lang="zh-CN" altLang="en-US" sz="2400"/>
              <a:t>都准备一个队列，并将那些没有被</a:t>
            </a:r>
            <a:r>
              <a:rPr lang="en-US" altLang="zh-CN" sz="2400"/>
              <a:t>Follower</a:t>
            </a:r>
            <a:r>
              <a:rPr lang="zh-CN" altLang="en-US" sz="2400"/>
              <a:t>服务器同步的事物以</a:t>
            </a:r>
            <a:r>
              <a:rPr lang="en-US" altLang="zh-CN" sz="2400"/>
              <a:t>Proposal</a:t>
            </a:r>
            <a:r>
              <a:rPr lang="zh-CN" altLang="en-US" sz="2400"/>
              <a:t>的形式逐个发送给</a:t>
            </a:r>
            <a:r>
              <a:rPr lang="en-US" altLang="zh-CN" sz="2400"/>
              <a:t>Follower</a:t>
            </a:r>
            <a:r>
              <a:rPr lang="zh-CN" altLang="en-US" sz="2400"/>
              <a:t>服务器，并在每一个</a:t>
            </a:r>
            <a:r>
              <a:rPr lang="en-US" altLang="zh-CN" sz="2400"/>
              <a:t>Proposal</a:t>
            </a:r>
            <a:r>
              <a:rPr lang="zh-CN" altLang="en-US" sz="2400"/>
              <a:t>消息后，紧跟着发送</a:t>
            </a:r>
            <a:r>
              <a:rPr lang="en-US" altLang="zh-CN" sz="2400"/>
              <a:t>Commint</a:t>
            </a:r>
            <a:r>
              <a:rPr lang="zh-CN" altLang="en-US" sz="2400"/>
              <a:t>消息表示该事物已经提交，等到</a:t>
            </a:r>
            <a:r>
              <a:rPr lang="en-US" altLang="zh-CN" sz="2400"/>
              <a:t>Follower</a:t>
            </a:r>
            <a:r>
              <a:rPr lang="zh-CN" altLang="en-US" sz="2400"/>
              <a:t>服务器将所有其所未同步的事物</a:t>
            </a:r>
            <a:r>
              <a:rPr lang="en-US" altLang="zh-CN" sz="2400"/>
              <a:t>Proposal</a:t>
            </a:r>
            <a:r>
              <a:rPr lang="zh-CN" altLang="en-US" sz="2400"/>
              <a:t>都从</a:t>
            </a:r>
            <a:r>
              <a:rPr lang="en-US" altLang="zh-CN" sz="2400"/>
              <a:t>Leader</a:t>
            </a:r>
            <a:r>
              <a:rPr lang="zh-CN" altLang="en-US" sz="2400"/>
              <a:t>服务器上同步完成并且应用到本地数据库。</a:t>
            </a:r>
            <a:r>
              <a:rPr lang="en-US" altLang="zh-CN" sz="2400"/>
              <a:t>Leader</a:t>
            </a:r>
            <a:r>
              <a:rPr lang="zh-CN" altLang="en-US" sz="2400"/>
              <a:t>服务器才会将该</a:t>
            </a:r>
            <a:r>
              <a:rPr lang="en-US" altLang="zh-CN" sz="2400"/>
              <a:t>Follower</a:t>
            </a:r>
            <a:r>
              <a:rPr lang="zh-CN" altLang="en-US" sz="2400"/>
              <a:t>加入可用</a:t>
            </a:r>
            <a:r>
              <a:rPr lang="en-US" altLang="zh-CN" sz="2400"/>
              <a:t>Follower</a:t>
            </a:r>
            <a:r>
              <a:rPr lang="zh-CN" altLang="en-US" sz="2400"/>
              <a:t>列表，开始其真正的流程。</a:t>
            </a:r>
            <a:endParaRPr lang="zh-CN" altLang="en-US" sz="2400"/>
          </a:p>
          <a:p>
            <a:r>
              <a:rPr lang="zh-CN" altLang="en-US" sz="2400"/>
              <a:t>       </a:t>
            </a:r>
            <a:endParaRPr lang="zh-CN" altLang="en-US" sz="2400"/>
          </a:p>
          <a:p>
            <a:r>
              <a:rPr lang="zh-CN" altLang="en-US" sz="2400"/>
              <a:t>       在非正常情况下，需要使用</a:t>
            </a:r>
            <a:r>
              <a:rPr lang="en-US" altLang="zh-CN" sz="2400"/>
              <a:t>ZXID</a:t>
            </a:r>
            <a:r>
              <a:rPr lang="zh-CN" altLang="en-US" sz="2400"/>
              <a:t>（具体说明见</a:t>
            </a:r>
            <a:r>
              <a:rPr lang="en-US" altLang="zh-CN" sz="2400"/>
              <a:t>ZXID</a:t>
            </a:r>
            <a:r>
              <a:rPr lang="zh-CN" altLang="en-US" sz="2400"/>
              <a:t>）来确保丢弃那些需要丢弃的事物</a:t>
            </a:r>
            <a:r>
              <a:rPr lang="en-US" altLang="zh-CN" sz="2400"/>
              <a:t>Proposal</a:t>
            </a:r>
            <a:r>
              <a:rPr lang="zh-CN" altLang="en-US" sz="2400"/>
              <a:t>。当一个包含了上一个</a:t>
            </a:r>
            <a:r>
              <a:rPr lang="en-US" altLang="zh-CN" sz="2400"/>
              <a:t>Leader</a:t>
            </a:r>
            <a:r>
              <a:rPr lang="zh-CN" altLang="en-US" sz="2400"/>
              <a:t>周期中尚未提交过的事物</a:t>
            </a:r>
            <a:r>
              <a:rPr lang="en-US" altLang="zh-CN" sz="2400"/>
              <a:t>Proposal</a:t>
            </a:r>
            <a:r>
              <a:rPr lang="zh-CN" altLang="en-US" sz="2400"/>
              <a:t>的服务器启动时，其肯定无法成为</a:t>
            </a:r>
            <a:r>
              <a:rPr lang="en-US" altLang="zh-CN" sz="2400"/>
              <a:t>Leader</a:t>
            </a:r>
            <a:r>
              <a:rPr lang="zh-CN" altLang="en-US" sz="2400"/>
              <a:t>，原因含简单，因为当前集群中一定包含一个</a:t>
            </a:r>
            <a:r>
              <a:rPr lang="en-US" altLang="zh-CN" sz="2400"/>
              <a:t>Quorum</a:t>
            </a:r>
            <a:r>
              <a:rPr lang="zh-CN" altLang="en-US" sz="2400"/>
              <a:t>集合，该集合中的机器一定包含了更高</a:t>
            </a:r>
            <a:r>
              <a:rPr lang="en-US" altLang="zh-CN" sz="2400"/>
              <a:t>epoch</a:t>
            </a:r>
            <a:r>
              <a:rPr lang="zh-CN" altLang="en-US" sz="2400"/>
              <a:t>的事物</a:t>
            </a:r>
            <a:r>
              <a:rPr lang="en-US" altLang="zh-CN" sz="2400"/>
              <a:t>Proposal</a:t>
            </a:r>
            <a:r>
              <a:rPr lang="zh-CN" altLang="en-US" sz="2400"/>
              <a:t>，因此这台机器的</a:t>
            </a:r>
            <a:r>
              <a:rPr lang="en-US" altLang="zh-CN" sz="2400"/>
              <a:t>Proposal</a:t>
            </a:r>
            <a:r>
              <a:rPr lang="zh-CN" altLang="en-US" sz="2400"/>
              <a:t>肯定不是最高的，也就无法成为</a:t>
            </a:r>
            <a:r>
              <a:rPr lang="en-US" altLang="zh-CN" sz="2400"/>
              <a:t>Leader</a:t>
            </a:r>
            <a:r>
              <a:rPr lang="zh-CN" altLang="en-US" sz="2400"/>
              <a:t>了，当这台服务器加入到集群中以</a:t>
            </a:r>
            <a:r>
              <a:rPr lang="en-US" altLang="zh-CN" sz="2400"/>
              <a:t>Follower</a:t>
            </a:r>
            <a:r>
              <a:rPr lang="zh-CN" altLang="en-US" sz="2400"/>
              <a:t>角色连接到</a:t>
            </a:r>
            <a:r>
              <a:rPr lang="en-US" altLang="zh-CN" sz="2400"/>
              <a:t>Leader</a:t>
            </a:r>
            <a:r>
              <a:rPr lang="zh-CN" altLang="en-US" sz="2400"/>
              <a:t>服务器之后，</a:t>
            </a:r>
            <a:r>
              <a:rPr lang="en-US" altLang="zh-CN" sz="2400"/>
              <a:t>Leader</a:t>
            </a:r>
            <a:r>
              <a:rPr lang="zh-CN" altLang="en-US" sz="2400"/>
              <a:t>服务器会根据自己服务器上最后被提交的事物</a:t>
            </a:r>
            <a:r>
              <a:rPr lang="en-US" altLang="zh-CN" sz="2400"/>
              <a:t>Proposal</a:t>
            </a:r>
            <a:r>
              <a:rPr lang="zh-CN" altLang="en-US" sz="2400"/>
              <a:t>与</a:t>
            </a:r>
            <a:r>
              <a:rPr lang="en-US" altLang="zh-CN" sz="2400"/>
              <a:t>Follower</a:t>
            </a:r>
            <a:r>
              <a:rPr lang="zh-CN" altLang="en-US" sz="2400"/>
              <a:t>机器上的事物</a:t>
            </a:r>
            <a:r>
              <a:rPr lang="en-US" altLang="zh-CN" sz="2400"/>
              <a:t>Proposal</a:t>
            </a:r>
            <a:r>
              <a:rPr lang="zh-CN" altLang="en-US" sz="2400"/>
              <a:t>进行对比</a:t>
            </a:r>
            <a:r>
              <a:rPr lang="en-US" altLang="zh-CN" sz="2400"/>
              <a:t>,</a:t>
            </a:r>
            <a:r>
              <a:rPr lang="zh-CN" altLang="en-US" sz="2400"/>
              <a:t>对比的结果当然是</a:t>
            </a:r>
            <a:r>
              <a:rPr lang="en-US" altLang="zh-CN" sz="2400"/>
              <a:t>Leader</a:t>
            </a:r>
            <a:r>
              <a:rPr lang="zh-CN" altLang="en-US" sz="2400"/>
              <a:t>服务器要求</a:t>
            </a:r>
            <a:r>
              <a:rPr lang="en-US" altLang="zh-CN" sz="2400"/>
              <a:t>Follower</a:t>
            </a:r>
            <a:r>
              <a:rPr lang="zh-CN" altLang="en-US" sz="2400"/>
              <a:t>进行一个回退操作，回退到一个确实已经被集群中过半服务器应用的事物</a:t>
            </a:r>
            <a:r>
              <a:rPr lang="en-US" altLang="zh-CN" sz="2400"/>
              <a:t>Proposal</a:t>
            </a:r>
            <a:r>
              <a:rPr lang="zh-CN" altLang="en-US" sz="2400"/>
              <a:t>。就如上图</a:t>
            </a:r>
            <a:r>
              <a:rPr lang="en-US" altLang="zh-CN" sz="2400"/>
              <a:t>1-2</a:t>
            </a:r>
            <a:r>
              <a:rPr lang="zh-CN" altLang="en-US" sz="2400"/>
              <a:t>所示。</a:t>
            </a:r>
            <a:endParaRPr lang="zh-CN" alt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82245" y="238760"/>
            <a:ext cx="12085320" cy="5944235"/>
          </a:xfrm>
          <a:prstGeom prst="rect">
            <a:avLst/>
          </a:prstGeom>
          <a:noFill/>
        </p:spPr>
        <p:txBody>
          <a:bodyPr wrap="square" rtlCol="0">
            <a:spAutoFit/>
          </a:bodyPr>
          <a:p>
            <a:pPr indent="0">
              <a:buClrTx/>
              <a:buFont typeface="+mj-lt"/>
              <a:buNone/>
            </a:pPr>
            <a:r>
              <a:rPr lang="en-US" altLang="zh-CN" sz="2400">
                <a:sym typeface="+mn-ea"/>
              </a:rPr>
              <a:t>2.  </a:t>
            </a:r>
            <a:r>
              <a:rPr lang="zh-CN" altLang="en-US" sz="2400">
                <a:sym typeface="+mn-ea"/>
              </a:rPr>
              <a:t>消息广播</a:t>
            </a:r>
            <a:endParaRPr lang="zh-CN" altLang="en-US" sz="2400">
              <a:sym typeface="+mn-ea"/>
            </a:endParaRPr>
          </a:p>
          <a:p>
            <a:pPr indent="0">
              <a:buClrTx/>
              <a:buFont typeface="+mj-lt"/>
              <a:buNone/>
            </a:pPr>
            <a:endParaRPr lang="zh-CN" altLang="en-US" sz="2400"/>
          </a:p>
          <a:p>
            <a:pPr indent="0">
              <a:buClrTx/>
              <a:buFont typeface="+mj-lt"/>
              <a:buNone/>
            </a:pPr>
            <a:r>
              <a:rPr lang="zh-CN" altLang="en-US" sz="2400">
                <a:sym typeface="+mn-ea"/>
              </a:rPr>
              <a:t>     当</a:t>
            </a:r>
            <a:r>
              <a:rPr lang="en-US" altLang="zh-CN" sz="2400">
                <a:sym typeface="+mn-ea"/>
              </a:rPr>
              <a:t>ZAB</a:t>
            </a:r>
            <a:r>
              <a:rPr lang="zh-CN" altLang="en-US" sz="2400">
                <a:sym typeface="+mn-ea"/>
              </a:rPr>
              <a:t>协议退出崩溃恢复模式也就是说当集群中有过半的服务器完成了与</a:t>
            </a:r>
            <a:r>
              <a:rPr lang="en-US" altLang="zh-CN" sz="2400">
                <a:sym typeface="+mn-ea"/>
              </a:rPr>
              <a:t>Leader</a:t>
            </a:r>
            <a:r>
              <a:rPr lang="zh-CN" altLang="en-US" sz="2400">
                <a:sym typeface="+mn-ea"/>
              </a:rPr>
              <a:t>服务器的状态同步，那么整个服务框架就进入了消息广播模式。当一台同样遵守</a:t>
            </a:r>
            <a:r>
              <a:rPr lang="en-US" altLang="zh-CN" sz="2400">
                <a:sym typeface="+mn-ea"/>
              </a:rPr>
              <a:t>ZAB</a:t>
            </a:r>
            <a:r>
              <a:rPr lang="zh-CN" altLang="en-US" sz="2400">
                <a:sym typeface="+mn-ea"/>
              </a:rPr>
              <a:t>协议的机器启动加入集群中的时候，如果此时已经存在一个</a:t>
            </a:r>
            <a:r>
              <a:rPr lang="en-US" altLang="zh-CN" sz="2400">
                <a:sym typeface="+mn-ea"/>
              </a:rPr>
              <a:t>Leader</a:t>
            </a:r>
            <a:r>
              <a:rPr lang="zh-CN" altLang="en-US" sz="2400">
                <a:sym typeface="+mn-ea"/>
              </a:rPr>
              <a:t>服务器在进行消息广播，那么该服务器就会自觉的进入数据恢复模式：找到</a:t>
            </a:r>
            <a:r>
              <a:rPr lang="en-US" altLang="zh-CN" sz="2400">
                <a:sym typeface="+mn-ea"/>
              </a:rPr>
              <a:t>Leader</a:t>
            </a:r>
            <a:r>
              <a:rPr lang="zh-CN" altLang="en-US" sz="2400">
                <a:sym typeface="+mn-ea"/>
              </a:rPr>
              <a:t>服务器，与其进行数据同步然后参与到消息广播流程中去。由于在</a:t>
            </a:r>
            <a:r>
              <a:rPr lang="en-US" altLang="zh-CN" sz="2400">
                <a:sym typeface="+mn-ea"/>
              </a:rPr>
              <a:t>ZAB</a:t>
            </a:r>
            <a:r>
              <a:rPr lang="zh-CN" altLang="en-US" sz="2400">
                <a:sym typeface="+mn-ea"/>
              </a:rPr>
              <a:t>协议中只允许唯一的一个</a:t>
            </a:r>
            <a:r>
              <a:rPr lang="en-US" altLang="zh-CN" sz="2400">
                <a:sym typeface="+mn-ea"/>
              </a:rPr>
              <a:t>Leader</a:t>
            </a:r>
            <a:r>
              <a:rPr lang="zh-CN" altLang="en-US" sz="2400">
                <a:sym typeface="+mn-ea"/>
              </a:rPr>
              <a:t>服务器进行事物的请求处理。</a:t>
            </a:r>
            <a:r>
              <a:rPr lang="en-US" altLang="zh-CN" sz="2400">
                <a:sym typeface="+mn-ea"/>
              </a:rPr>
              <a:t>Leader</a:t>
            </a:r>
            <a:r>
              <a:rPr lang="zh-CN" altLang="en-US" sz="2400">
                <a:sym typeface="+mn-ea"/>
              </a:rPr>
              <a:t>服务器在接收到客户端的事务请求后，会生成对应的事物</a:t>
            </a:r>
            <a:r>
              <a:rPr lang="en-US" altLang="zh-CN" sz="2400">
                <a:sym typeface="+mn-ea"/>
              </a:rPr>
              <a:t>Proposal</a:t>
            </a:r>
            <a:r>
              <a:rPr lang="zh-CN" altLang="en-US" sz="2400">
                <a:sym typeface="+mn-ea"/>
              </a:rPr>
              <a:t>并进行一轮广播，而如果是非</a:t>
            </a:r>
            <a:r>
              <a:rPr lang="en-US" altLang="zh-CN" sz="2400">
                <a:sym typeface="+mn-ea"/>
              </a:rPr>
              <a:t>Leader</a:t>
            </a:r>
            <a:r>
              <a:rPr lang="zh-CN" altLang="en-US" sz="2400">
                <a:sym typeface="+mn-ea"/>
              </a:rPr>
              <a:t>服务器接收到客户端的事物请求则会转发给</a:t>
            </a:r>
            <a:r>
              <a:rPr lang="en-US" altLang="zh-CN" sz="2400">
                <a:sym typeface="+mn-ea"/>
              </a:rPr>
              <a:t>Leader</a:t>
            </a:r>
            <a:r>
              <a:rPr lang="zh-CN" altLang="en-US" sz="2400">
                <a:sym typeface="+mn-ea"/>
              </a:rPr>
              <a:t>服务器进行处理。</a:t>
            </a:r>
            <a:endParaRPr lang="zh-CN" altLang="en-US" sz="2400">
              <a:sym typeface="+mn-ea"/>
            </a:endParaRPr>
          </a:p>
          <a:p>
            <a:pPr indent="0">
              <a:buClrTx/>
              <a:buFont typeface="+mj-lt"/>
              <a:buNone/>
            </a:pPr>
            <a:endParaRPr lang="zh-CN" altLang="en-US" sz="2400"/>
          </a:p>
          <a:p>
            <a:pPr indent="0">
              <a:buClrTx/>
              <a:buFont typeface="+mj-lt"/>
              <a:buNone/>
            </a:pPr>
            <a:r>
              <a:rPr lang="zh-CN" altLang="en-US" sz="2400">
                <a:sym typeface="+mn-ea"/>
              </a:rPr>
              <a:t>     当</a:t>
            </a:r>
            <a:r>
              <a:rPr lang="en-US" altLang="zh-CN" sz="2400">
                <a:sym typeface="+mn-ea"/>
              </a:rPr>
              <a:t>Leader</a:t>
            </a:r>
            <a:r>
              <a:rPr lang="zh-CN" altLang="en-US" sz="2400">
                <a:sym typeface="+mn-ea"/>
              </a:rPr>
              <a:t>服务器出现崩溃退出、机器重启或者已经不存在半数以上的服务器与该</a:t>
            </a:r>
            <a:r>
              <a:rPr lang="en-US" altLang="zh-CN" sz="2400">
                <a:sym typeface="+mn-ea"/>
              </a:rPr>
              <a:t>Leader</a:t>
            </a:r>
            <a:r>
              <a:rPr lang="zh-CN" altLang="en-US" sz="2400">
                <a:sym typeface="+mn-ea"/>
              </a:rPr>
              <a:t>保持正常通讯，那么在重新开始新一轮的原子广播事物操作之前，所有进程首先会使用崩溃恢复模式是彼此达到一个一致的状态，于是</a:t>
            </a:r>
            <a:r>
              <a:rPr lang="en-US" altLang="zh-CN" sz="2400">
                <a:sym typeface="+mn-ea"/>
              </a:rPr>
              <a:t>ZAB</a:t>
            </a:r>
            <a:r>
              <a:rPr lang="zh-CN" altLang="en-US" sz="2400">
                <a:sym typeface="+mn-ea"/>
              </a:rPr>
              <a:t>流程则冲消息广播模式进入到崩溃恢复模式。</a:t>
            </a:r>
            <a:endParaRPr lang="zh-CN" altLang="en-US" sz="2400"/>
          </a:p>
          <a:p>
            <a:endParaRPr lang="zh-CN"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立方体 4"/>
          <p:cNvSpPr/>
          <p:nvPr/>
        </p:nvSpPr>
        <p:spPr>
          <a:xfrm>
            <a:off x="930275" y="2359660"/>
            <a:ext cx="1678305" cy="3219450"/>
          </a:xfrm>
          <a:prstGeom prst="cub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Follower</a:t>
            </a:r>
            <a:endParaRPr lang="en-US" altLang="zh-CN"/>
          </a:p>
        </p:txBody>
      </p:sp>
      <p:sp>
        <p:nvSpPr>
          <p:cNvPr id="6" name="立方体 5"/>
          <p:cNvSpPr/>
          <p:nvPr/>
        </p:nvSpPr>
        <p:spPr>
          <a:xfrm>
            <a:off x="5150485" y="2359660"/>
            <a:ext cx="1678305" cy="3219450"/>
          </a:xfrm>
          <a:prstGeom prst="cube">
            <a:avLst/>
          </a:prstGeom>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Leader</a:t>
            </a:r>
            <a:endParaRPr lang="en-US" altLang="zh-CN"/>
          </a:p>
        </p:txBody>
      </p:sp>
      <p:sp>
        <p:nvSpPr>
          <p:cNvPr id="7" name="立方体 6"/>
          <p:cNvSpPr/>
          <p:nvPr/>
        </p:nvSpPr>
        <p:spPr>
          <a:xfrm>
            <a:off x="9129395" y="2359660"/>
            <a:ext cx="1678305" cy="3219450"/>
          </a:xfrm>
          <a:prstGeom prst="cub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Follower</a:t>
            </a:r>
            <a:endParaRPr lang="en-US" altLang="zh-CN"/>
          </a:p>
        </p:txBody>
      </p:sp>
      <p:cxnSp>
        <p:nvCxnSpPr>
          <p:cNvPr id="8" name="曲线连接符 7"/>
          <p:cNvCxnSpPr/>
          <p:nvPr/>
        </p:nvCxnSpPr>
        <p:spPr>
          <a:xfrm rot="5400000" flipV="1">
            <a:off x="4920615" y="1100455"/>
            <a:ext cx="1571625" cy="640715"/>
          </a:xfrm>
          <a:prstGeom prst="curvedConnector3">
            <a:avLst>
              <a:gd name="adj1" fmla="val 50020"/>
            </a:avLst>
          </a:prstGeom>
          <a:ln>
            <a:tailEnd type="arrow" w="med" len="med"/>
          </a:ln>
        </p:spPr>
        <p:style>
          <a:lnRef idx="2">
            <a:schemeClr val="dk1"/>
          </a:lnRef>
          <a:fillRef idx="0">
            <a:schemeClr val="dk1"/>
          </a:fillRef>
          <a:effectRef idx="1">
            <a:schemeClr val="dk1"/>
          </a:effectRef>
          <a:fontRef idx="minor">
            <a:schemeClr val="tx1"/>
          </a:fontRef>
        </p:style>
      </p:cxnSp>
      <p:sp>
        <p:nvSpPr>
          <p:cNvPr id="9" name="文本框 8"/>
          <p:cNvSpPr txBox="1"/>
          <p:nvPr/>
        </p:nvSpPr>
        <p:spPr>
          <a:xfrm>
            <a:off x="5034915" y="360680"/>
            <a:ext cx="1327785" cy="366395"/>
          </a:xfrm>
          <a:prstGeom prst="rect">
            <a:avLst/>
          </a:prstGeom>
          <a:noFill/>
        </p:spPr>
        <p:txBody>
          <a:bodyPr wrap="square" rtlCol="0">
            <a:spAutoFit/>
          </a:bodyPr>
          <a:p>
            <a:r>
              <a:rPr lang="en-US" altLang="zh-CN"/>
              <a:t>Request</a:t>
            </a:r>
            <a:endParaRPr lang="en-US" altLang="zh-CN"/>
          </a:p>
        </p:txBody>
      </p:sp>
      <p:cxnSp>
        <p:nvCxnSpPr>
          <p:cNvPr id="10" name="直接箭头连接符 9"/>
          <p:cNvCxnSpPr/>
          <p:nvPr/>
        </p:nvCxnSpPr>
        <p:spPr>
          <a:xfrm flipH="1">
            <a:off x="2669540" y="2970530"/>
            <a:ext cx="2365375" cy="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11" name="直接箭头连接符 10"/>
          <p:cNvCxnSpPr/>
          <p:nvPr/>
        </p:nvCxnSpPr>
        <p:spPr>
          <a:xfrm>
            <a:off x="6987540" y="2970530"/>
            <a:ext cx="1983740" cy="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sp>
        <p:nvSpPr>
          <p:cNvPr id="12" name="文本框 11"/>
          <p:cNvSpPr txBox="1"/>
          <p:nvPr/>
        </p:nvSpPr>
        <p:spPr>
          <a:xfrm>
            <a:off x="7338060" y="2486660"/>
            <a:ext cx="1282065" cy="366395"/>
          </a:xfrm>
          <a:prstGeom prst="rect">
            <a:avLst/>
          </a:prstGeom>
          <a:noFill/>
        </p:spPr>
        <p:txBody>
          <a:bodyPr wrap="square" rtlCol="0">
            <a:spAutoFit/>
          </a:bodyPr>
          <a:p>
            <a:r>
              <a:rPr lang="en-US" altLang="zh-CN"/>
              <a:t>Proposal</a:t>
            </a:r>
            <a:endParaRPr lang="en-US" altLang="zh-CN"/>
          </a:p>
        </p:txBody>
      </p:sp>
      <p:sp>
        <p:nvSpPr>
          <p:cNvPr id="13" name="文本框 12"/>
          <p:cNvSpPr txBox="1"/>
          <p:nvPr/>
        </p:nvSpPr>
        <p:spPr>
          <a:xfrm>
            <a:off x="3211195" y="2486660"/>
            <a:ext cx="1282065" cy="366395"/>
          </a:xfrm>
          <a:prstGeom prst="rect">
            <a:avLst/>
          </a:prstGeom>
          <a:noFill/>
        </p:spPr>
        <p:txBody>
          <a:bodyPr wrap="square" rtlCol="0">
            <a:spAutoFit/>
          </a:bodyPr>
          <a:p>
            <a:r>
              <a:rPr lang="en-US" altLang="zh-CN"/>
              <a:t>Proposal</a:t>
            </a:r>
            <a:endParaRPr lang="en-US" altLang="zh-CN"/>
          </a:p>
        </p:txBody>
      </p:sp>
      <p:cxnSp>
        <p:nvCxnSpPr>
          <p:cNvPr id="14" name="直接箭头连接符 13"/>
          <p:cNvCxnSpPr/>
          <p:nvPr/>
        </p:nvCxnSpPr>
        <p:spPr>
          <a:xfrm>
            <a:off x="2860040" y="3969385"/>
            <a:ext cx="1983740" cy="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15" name="直接箭头连接符 14"/>
          <p:cNvCxnSpPr/>
          <p:nvPr/>
        </p:nvCxnSpPr>
        <p:spPr>
          <a:xfrm flipH="1" flipV="1">
            <a:off x="6987540" y="3969385"/>
            <a:ext cx="1999615" cy="8255"/>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16" name="直接箭头连接符 15"/>
          <p:cNvCxnSpPr/>
          <p:nvPr/>
        </p:nvCxnSpPr>
        <p:spPr>
          <a:xfrm flipH="1">
            <a:off x="2785110" y="4882515"/>
            <a:ext cx="2365375" cy="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17" name="直接箭头连接符 16"/>
          <p:cNvCxnSpPr/>
          <p:nvPr/>
        </p:nvCxnSpPr>
        <p:spPr>
          <a:xfrm>
            <a:off x="7003415" y="4882515"/>
            <a:ext cx="1983740" cy="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sp>
        <p:nvSpPr>
          <p:cNvPr id="18" name="文本框 17"/>
          <p:cNvSpPr txBox="1"/>
          <p:nvPr/>
        </p:nvSpPr>
        <p:spPr>
          <a:xfrm>
            <a:off x="3340735" y="3602990"/>
            <a:ext cx="1022350" cy="366395"/>
          </a:xfrm>
          <a:prstGeom prst="rect">
            <a:avLst/>
          </a:prstGeom>
          <a:noFill/>
        </p:spPr>
        <p:txBody>
          <a:bodyPr wrap="square" rtlCol="0">
            <a:spAutoFit/>
          </a:bodyPr>
          <a:p>
            <a:r>
              <a:rPr lang="en-US" altLang="zh-CN"/>
              <a:t>Ack</a:t>
            </a:r>
            <a:endParaRPr lang="en-US" altLang="zh-CN"/>
          </a:p>
        </p:txBody>
      </p:sp>
      <p:sp>
        <p:nvSpPr>
          <p:cNvPr id="19" name="文本框 18"/>
          <p:cNvSpPr txBox="1"/>
          <p:nvPr/>
        </p:nvSpPr>
        <p:spPr>
          <a:xfrm>
            <a:off x="7597775" y="3611245"/>
            <a:ext cx="1022350" cy="366395"/>
          </a:xfrm>
          <a:prstGeom prst="rect">
            <a:avLst/>
          </a:prstGeom>
          <a:noFill/>
        </p:spPr>
        <p:txBody>
          <a:bodyPr wrap="square" rtlCol="0">
            <a:spAutoFit/>
          </a:bodyPr>
          <a:p>
            <a:r>
              <a:rPr lang="en-US" altLang="zh-CN"/>
              <a:t>Ack</a:t>
            </a:r>
            <a:endParaRPr lang="en-US" altLang="zh-CN"/>
          </a:p>
        </p:txBody>
      </p:sp>
      <p:sp>
        <p:nvSpPr>
          <p:cNvPr id="20" name="文本框 19"/>
          <p:cNvSpPr txBox="1"/>
          <p:nvPr/>
        </p:nvSpPr>
        <p:spPr>
          <a:xfrm>
            <a:off x="3188970" y="4419600"/>
            <a:ext cx="1327150" cy="366395"/>
          </a:xfrm>
          <a:prstGeom prst="rect">
            <a:avLst/>
          </a:prstGeom>
          <a:noFill/>
        </p:spPr>
        <p:txBody>
          <a:bodyPr wrap="square" rtlCol="0">
            <a:spAutoFit/>
          </a:bodyPr>
          <a:p>
            <a:r>
              <a:rPr lang="en-US" altLang="zh-CN"/>
              <a:t>Commint</a:t>
            </a:r>
            <a:endParaRPr lang="en-US" altLang="zh-CN"/>
          </a:p>
        </p:txBody>
      </p:sp>
      <p:sp>
        <p:nvSpPr>
          <p:cNvPr id="21" name="文本框 20"/>
          <p:cNvSpPr txBox="1"/>
          <p:nvPr/>
        </p:nvSpPr>
        <p:spPr>
          <a:xfrm>
            <a:off x="7445375" y="4419600"/>
            <a:ext cx="1327150" cy="366395"/>
          </a:xfrm>
          <a:prstGeom prst="rect">
            <a:avLst/>
          </a:prstGeom>
          <a:noFill/>
        </p:spPr>
        <p:txBody>
          <a:bodyPr wrap="square" rtlCol="0">
            <a:spAutoFit/>
          </a:bodyPr>
          <a:p>
            <a:r>
              <a:rPr lang="en-US" altLang="zh-CN"/>
              <a:t>Commint</a:t>
            </a:r>
            <a:endParaRPr lang="en-US" altLang="zh-CN"/>
          </a:p>
        </p:txBody>
      </p:sp>
      <p:sp>
        <p:nvSpPr>
          <p:cNvPr id="22" name="文本框 21"/>
          <p:cNvSpPr txBox="1"/>
          <p:nvPr/>
        </p:nvSpPr>
        <p:spPr>
          <a:xfrm>
            <a:off x="869315" y="5808345"/>
            <a:ext cx="10345420" cy="640715"/>
          </a:xfrm>
          <a:prstGeom prst="rect">
            <a:avLst/>
          </a:prstGeom>
          <a:noFill/>
        </p:spPr>
        <p:txBody>
          <a:bodyPr wrap="square" rtlCol="0">
            <a:spAutoFit/>
          </a:bodyPr>
          <a:p>
            <a:r>
              <a:rPr lang="zh-CN" altLang="en-US"/>
              <a:t>在</a:t>
            </a:r>
            <a:r>
              <a:rPr lang="en-US" altLang="zh-CN"/>
              <a:t>ZAB</a:t>
            </a:r>
            <a:r>
              <a:rPr lang="zh-CN" altLang="en-US"/>
              <a:t>广播模式中，在二阶段请求中不存在中断逻辑，只有两种结果：要么正常反馈结果，要么就抛弃</a:t>
            </a:r>
            <a:r>
              <a:rPr lang="en-US" altLang="zh-CN"/>
              <a:t>Leader</a:t>
            </a:r>
            <a:r>
              <a:rPr lang="zh-CN" altLang="en-US"/>
              <a:t>服务器。并且当有过半的</a:t>
            </a:r>
            <a:r>
              <a:rPr lang="en-US" altLang="zh-CN"/>
              <a:t>Follower</a:t>
            </a:r>
            <a:r>
              <a:rPr lang="zh-CN" altLang="en-US"/>
              <a:t>返回</a:t>
            </a:r>
            <a:r>
              <a:rPr lang="en-US" altLang="zh-CN"/>
              <a:t>Ack</a:t>
            </a:r>
            <a:r>
              <a:rPr lang="zh-CN" altLang="en-US"/>
              <a:t>时，就会进行</a:t>
            </a:r>
            <a:r>
              <a:rPr lang="en-US" altLang="zh-CN"/>
              <a:t>proposal</a:t>
            </a:r>
            <a:r>
              <a:rPr lang="zh-CN" altLang="en-US"/>
              <a:t>事物的提交。</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48640" y="528955"/>
            <a:ext cx="10452100" cy="5212715"/>
          </a:xfrm>
          <a:prstGeom prst="rect">
            <a:avLst/>
          </a:prstGeom>
          <a:noFill/>
        </p:spPr>
        <p:txBody>
          <a:bodyPr wrap="square" rtlCol="0">
            <a:spAutoFit/>
          </a:bodyPr>
          <a:p>
            <a:pPr marL="285750" indent="-285750">
              <a:buClrTx/>
              <a:buFont typeface="Wingdings" panose="05000000000000000000" charset="0"/>
              <a:buChar char="l"/>
            </a:pPr>
            <a:r>
              <a:rPr lang="zh-CN" altLang="en-US" sz="2400"/>
              <a:t>事物</a:t>
            </a:r>
            <a:r>
              <a:rPr lang="en-US" altLang="zh-CN" sz="2400"/>
              <a:t>ID(ZXID)</a:t>
            </a:r>
            <a:endParaRPr lang="en-US" altLang="zh-CN" sz="2400"/>
          </a:p>
          <a:p>
            <a:r>
              <a:rPr lang="en-US" altLang="zh-CN" sz="2400"/>
              <a:t>    </a:t>
            </a:r>
            <a:endParaRPr lang="en-US" altLang="zh-CN" sz="2400"/>
          </a:p>
          <a:p>
            <a:r>
              <a:rPr lang="zh-CN" altLang="en-US" sz="2400"/>
              <a:t>       在消息广播的过程中，</a:t>
            </a:r>
            <a:r>
              <a:rPr lang="en-US" altLang="zh-CN" sz="2400"/>
              <a:t>Leader</a:t>
            </a:r>
            <a:r>
              <a:rPr lang="zh-CN" altLang="en-US" sz="2400"/>
              <a:t>服务器会为每个事物请求生成对</a:t>
            </a:r>
            <a:r>
              <a:rPr lang="en-US" altLang="zh-CN" sz="2400"/>
              <a:t>Proposal</a:t>
            </a:r>
            <a:r>
              <a:rPr lang="zh-CN" altLang="en-US" sz="2400"/>
              <a:t>来进行广播，并且在广播之前会为每个事务生成一个全局唯一的</a:t>
            </a:r>
            <a:r>
              <a:rPr lang="en-US" altLang="zh-CN" sz="2400"/>
              <a:t>ID,</a:t>
            </a:r>
            <a:r>
              <a:rPr lang="zh-CN" altLang="en-US" sz="2400"/>
              <a:t>称之为事物</a:t>
            </a:r>
            <a:r>
              <a:rPr lang="en-US" altLang="zh-CN" sz="2400"/>
              <a:t>ID(ZXID)</a:t>
            </a:r>
            <a:r>
              <a:rPr lang="zh-CN" altLang="en-US" sz="2400"/>
              <a:t>。由于</a:t>
            </a:r>
            <a:r>
              <a:rPr lang="en-US" altLang="zh-CN" sz="2400"/>
              <a:t>ZAB</a:t>
            </a:r>
            <a:r>
              <a:rPr lang="zh-CN" altLang="en-US" sz="2400"/>
              <a:t>协议需要保证每一个消息严格的因果关系，因此必须将每一个事物</a:t>
            </a:r>
            <a:r>
              <a:rPr lang="en-US" altLang="zh-CN" sz="2400"/>
              <a:t>Proposal</a:t>
            </a:r>
            <a:r>
              <a:rPr lang="zh-CN" altLang="en-US" sz="2400"/>
              <a:t>按照其</a:t>
            </a:r>
            <a:r>
              <a:rPr lang="en-US" altLang="zh-CN" sz="2400"/>
              <a:t>ZXID</a:t>
            </a:r>
            <a:r>
              <a:rPr lang="zh-CN" altLang="en-US" sz="2400"/>
              <a:t>进行排序与处理。</a:t>
            </a:r>
            <a:r>
              <a:rPr lang="en-US" altLang="zh-CN" sz="2400"/>
              <a:t>	</a:t>
            </a:r>
            <a:endParaRPr lang="en-US" altLang="zh-CN" sz="2400"/>
          </a:p>
          <a:p>
            <a:endParaRPr lang="en-US" altLang="zh-CN" sz="2400"/>
          </a:p>
          <a:p>
            <a:r>
              <a:rPr lang="en-US" altLang="zh-CN" sz="2400"/>
              <a:t>     ZXID</a:t>
            </a:r>
            <a:r>
              <a:rPr lang="zh-CN" altLang="en-US" sz="2400"/>
              <a:t>是一个</a:t>
            </a:r>
            <a:r>
              <a:rPr lang="en-US" altLang="zh-CN" sz="2400"/>
              <a:t>64</a:t>
            </a:r>
            <a:r>
              <a:rPr lang="zh-CN" altLang="en-US" sz="2400"/>
              <a:t>位的数字，其中低</a:t>
            </a:r>
            <a:r>
              <a:rPr lang="en-US" altLang="zh-CN" sz="2400"/>
              <a:t>32</a:t>
            </a:r>
            <a:r>
              <a:rPr lang="zh-CN" altLang="en-US" sz="2400"/>
              <a:t>位可以看做是一个单调递增的计数器，针对客户端的每一个事物请求，每生成一个新的事物</a:t>
            </a:r>
            <a:r>
              <a:rPr lang="en-US" altLang="zh-CN" sz="2400"/>
              <a:t>Proposal</a:t>
            </a:r>
            <a:r>
              <a:rPr lang="zh-CN" altLang="en-US" sz="2400"/>
              <a:t>的时候该计时器加一，高</a:t>
            </a:r>
            <a:r>
              <a:rPr lang="en-US" altLang="zh-CN" sz="2400"/>
              <a:t>32</a:t>
            </a:r>
            <a:r>
              <a:rPr lang="zh-CN" altLang="en-US" sz="2400"/>
              <a:t>位则是</a:t>
            </a:r>
            <a:r>
              <a:rPr lang="en-US" altLang="zh-CN" sz="2400"/>
              <a:t>Leader</a:t>
            </a:r>
            <a:r>
              <a:rPr lang="zh-CN" altLang="en-US" sz="2400"/>
              <a:t>周期</a:t>
            </a:r>
            <a:r>
              <a:rPr lang="en-US" altLang="zh-CN" sz="2400"/>
              <a:t>epoch</a:t>
            </a:r>
            <a:r>
              <a:rPr lang="zh-CN" altLang="en-US" sz="2400"/>
              <a:t>编号，每选举产生一个新的</a:t>
            </a:r>
            <a:r>
              <a:rPr lang="en-US" altLang="zh-CN" sz="2400"/>
              <a:t>Leader</a:t>
            </a:r>
            <a:r>
              <a:rPr lang="zh-CN" altLang="en-US" sz="2400"/>
              <a:t>服务器时，都会从</a:t>
            </a:r>
            <a:r>
              <a:rPr lang="en-US" altLang="zh-CN" sz="2400"/>
              <a:t>Leader</a:t>
            </a:r>
            <a:r>
              <a:rPr lang="zh-CN" altLang="en-US" sz="2400"/>
              <a:t>服务的本地日志中获取最大事物的</a:t>
            </a:r>
            <a:r>
              <a:rPr lang="en-US" altLang="zh-CN" sz="2400"/>
              <a:t>Proposal</a:t>
            </a:r>
            <a:r>
              <a:rPr lang="zh-CN" altLang="en-US" sz="2400"/>
              <a:t>的</a:t>
            </a:r>
            <a:r>
              <a:rPr lang="en-US" altLang="zh-CN" sz="2400"/>
              <a:t>ZXID,</a:t>
            </a:r>
            <a:r>
              <a:rPr lang="zh-CN" altLang="en-US" sz="2400"/>
              <a:t>并解析出</a:t>
            </a:r>
            <a:r>
              <a:rPr lang="en-US" altLang="zh-CN" sz="2400"/>
              <a:t>epoch</a:t>
            </a:r>
            <a:r>
              <a:rPr lang="zh-CN" altLang="en-US" sz="2400"/>
              <a:t>值，然后加一作为新的</a:t>
            </a:r>
            <a:r>
              <a:rPr lang="en-US" altLang="zh-CN" sz="2400"/>
              <a:t>epoch</a:t>
            </a:r>
            <a:r>
              <a:rPr lang="zh-CN" altLang="en-US" sz="2400"/>
              <a:t>，并且低</a:t>
            </a:r>
            <a:r>
              <a:rPr lang="en-US" altLang="zh-CN" sz="2400"/>
              <a:t>32</a:t>
            </a:r>
            <a:r>
              <a:rPr lang="zh-CN" altLang="en-US" sz="2400"/>
              <a:t>重新回到</a:t>
            </a:r>
            <a:r>
              <a:rPr lang="en-US" altLang="zh-CN" sz="2400"/>
              <a:t>0</a:t>
            </a:r>
            <a:r>
              <a:rPr lang="zh-CN" altLang="en-US" sz="2400"/>
              <a:t>开始计数。</a:t>
            </a:r>
            <a:r>
              <a:rPr lang="en-US" altLang="zh-CN" sz="2400"/>
              <a:t>	</a:t>
            </a:r>
            <a:endParaRPr lang="en-US" altLang="zh-CN" sz="2400"/>
          </a:p>
          <a:p>
            <a:r>
              <a:rPr lang="en-US" altLang="zh-CN" sz="2400"/>
              <a:t>  </a:t>
            </a:r>
            <a:endParaRPr lang="zh-CN" alt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690052" y="113452"/>
            <a:ext cx="8534400" cy="1507067"/>
          </a:xfrm>
        </p:spPr>
        <p:txBody>
          <a:bodyPr/>
          <a:p>
            <a:pPr algn="ctr"/>
            <a:r>
              <a:rPr lang="en-US" altLang="zh-CN"/>
              <a:t>ZAB</a:t>
            </a:r>
            <a:r>
              <a:rPr lang="zh-CN" altLang="en-US"/>
              <a:t>协议与</a:t>
            </a:r>
            <a:r>
              <a:rPr lang="en-US" altLang="zh-CN"/>
              <a:t>Paxos</a:t>
            </a:r>
            <a:r>
              <a:rPr lang="zh-CN" altLang="en-US"/>
              <a:t>算法的区别</a:t>
            </a:r>
            <a:endParaRPr lang="zh-CN" altLang="en-US"/>
          </a:p>
        </p:txBody>
      </p:sp>
      <p:sp>
        <p:nvSpPr>
          <p:cNvPr id="4" name="文本框 3"/>
          <p:cNvSpPr txBox="1"/>
          <p:nvPr/>
        </p:nvSpPr>
        <p:spPr>
          <a:xfrm>
            <a:off x="289560" y="1783080"/>
            <a:ext cx="10911840" cy="4023360"/>
          </a:xfrm>
          <a:prstGeom prst="rect">
            <a:avLst/>
          </a:prstGeom>
          <a:noFill/>
        </p:spPr>
        <p:txBody>
          <a:bodyPr wrap="square" rtlCol="0">
            <a:spAutoFit/>
          </a:bodyPr>
          <a:p>
            <a:pPr marL="285750" indent="-285750">
              <a:buClrTx/>
              <a:buFont typeface="Wingdings" panose="05000000000000000000" charset="0"/>
              <a:buChar char="l"/>
            </a:pPr>
            <a:r>
              <a:rPr lang="zh-CN" altLang="en-US" sz="2400"/>
              <a:t>两者的关联</a:t>
            </a:r>
            <a:endParaRPr lang="zh-CN" altLang="en-US" sz="2400"/>
          </a:p>
          <a:p>
            <a:pPr indent="0">
              <a:buClrTx/>
              <a:buFont typeface="Wingdings" panose="05000000000000000000" charset="0"/>
              <a:buNone/>
            </a:pPr>
            <a:endParaRPr lang="zh-CN" altLang="en-US" sz="2400"/>
          </a:p>
          <a:p>
            <a:pPr marL="342900" indent="-342900">
              <a:buClrTx/>
              <a:buFont typeface="+mj-ea"/>
              <a:buAutoNum type="circleNumDbPlain"/>
            </a:pPr>
            <a:r>
              <a:rPr lang="zh-CN" altLang="en-US" sz="2400"/>
              <a:t>两者都有一个类似于</a:t>
            </a:r>
            <a:r>
              <a:rPr lang="en-US" altLang="zh-CN" sz="2400"/>
              <a:t>Leader</a:t>
            </a:r>
            <a:r>
              <a:rPr lang="zh-CN" altLang="en-US" sz="2400"/>
              <a:t>进程的角色然后由其协调多个</a:t>
            </a:r>
            <a:r>
              <a:rPr lang="en-US" altLang="zh-CN" sz="2400"/>
              <a:t>Follower</a:t>
            </a:r>
            <a:r>
              <a:rPr lang="zh-CN" altLang="en-US" sz="2400"/>
              <a:t>进程运行；</a:t>
            </a:r>
            <a:r>
              <a:rPr lang="en-US" altLang="zh-CN" sz="2400"/>
              <a:t>				</a:t>
            </a:r>
            <a:endParaRPr lang="en-US" altLang="zh-CN" sz="2400"/>
          </a:p>
          <a:p>
            <a:pPr marL="342900" indent="-342900">
              <a:buClrTx/>
              <a:buFont typeface="+mj-ea"/>
              <a:buAutoNum type="circleNumDbPlain"/>
            </a:pPr>
            <a:r>
              <a:rPr lang="en-US" altLang="zh-CN" sz="2400"/>
              <a:t>Leader</a:t>
            </a:r>
            <a:r>
              <a:rPr lang="zh-CN" altLang="en-US" sz="2400"/>
              <a:t>进程都会等待过半的</a:t>
            </a:r>
            <a:r>
              <a:rPr lang="en-US" altLang="zh-CN" sz="2400"/>
              <a:t>Follower</a:t>
            </a:r>
            <a:r>
              <a:rPr lang="zh-CN" altLang="en-US" sz="2400"/>
              <a:t>做出正确的反馈后，才会将一个提案进行提交；</a:t>
            </a:r>
            <a:r>
              <a:rPr lang="en-US" altLang="zh-CN" sz="2400"/>
              <a:t>											</a:t>
            </a:r>
            <a:endParaRPr lang="en-US" altLang="zh-CN" sz="2400"/>
          </a:p>
          <a:p>
            <a:pPr marL="342900" indent="-342900">
              <a:buClrTx/>
              <a:buFont typeface="+mj-ea"/>
              <a:buAutoNum type="circleNumDbPlain"/>
            </a:pPr>
            <a:r>
              <a:rPr lang="zh-CN" altLang="en-US" sz="2400"/>
              <a:t>在</a:t>
            </a:r>
            <a:r>
              <a:rPr lang="en-US" altLang="zh-CN" sz="2400"/>
              <a:t>ZAB</a:t>
            </a:r>
            <a:r>
              <a:rPr lang="zh-CN" altLang="en-US" sz="2400"/>
              <a:t>协议中，每个</a:t>
            </a:r>
            <a:r>
              <a:rPr lang="en-US" altLang="zh-CN" sz="2400"/>
              <a:t>Proposal</a:t>
            </a:r>
            <a:r>
              <a:rPr lang="zh-CN" altLang="en-US" sz="2400"/>
              <a:t>中都包含一个</a:t>
            </a:r>
            <a:r>
              <a:rPr lang="en-US" altLang="zh-CN" sz="2400"/>
              <a:t>epoch</a:t>
            </a:r>
            <a:r>
              <a:rPr lang="zh-CN" altLang="en-US" sz="2400"/>
              <a:t>值，用来代替当前的</a:t>
            </a:r>
            <a:r>
              <a:rPr lang="en-US" altLang="zh-CN" sz="2400"/>
              <a:t>Leader</a:t>
            </a:r>
            <a:r>
              <a:rPr lang="zh-CN" altLang="en-US" sz="2400"/>
              <a:t>周期，在</a:t>
            </a:r>
            <a:r>
              <a:rPr lang="en-US" altLang="zh-CN" sz="2400"/>
              <a:t>Paxos</a:t>
            </a:r>
            <a:r>
              <a:rPr lang="zh-CN" altLang="en-US" sz="2400"/>
              <a:t>算法中，同样存在这样的一个值，只是名字变成了</a:t>
            </a:r>
            <a:r>
              <a:rPr lang="en-US" altLang="zh-CN" sz="2400"/>
              <a:t>Ballot</a:t>
            </a:r>
            <a:r>
              <a:rPr lang="zh-CN" altLang="en-US" sz="2400"/>
              <a:t>。</a:t>
            </a:r>
            <a:endParaRPr lang="zh-CN" altLang="en-US" sz="2400"/>
          </a:p>
          <a:p>
            <a:pPr indent="0">
              <a:buClrTx/>
              <a:buFont typeface="+mj-ea"/>
              <a:buNone/>
            </a:pPr>
            <a:endParaRPr lang="zh-CN" altLang="en-US"/>
          </a:p>
          <a:p>
            <a:pPr indent="0">
              <a:buClrTx/>
              <a:buFont typeface="Wingdings" panose="05000000000000000000" charset="0"/>
              <a:buNone/>
            </a:pPr>
            <a:endParaRPr lang="zh-CN" altLang="en-US" sz="240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26720" y="350520"/>
            <a:ext cx="10332720" cy="4846320"/>
          </a:xfrm>
          <a:prstGeom prst="rect">
            <a:avLst/>
          </a:prstGeom>
          <a:noFill/>
        </p:spPr>
        <p:txBody>
          <a:bodyPr wrap="square" rtlCol="0">
            <a:spAutoFit/>
          </a:bodyPr>
          <a:p>
            <a:pPr marL="285750" indent="-285750">
              <a:buClrTx/>
              <a:buFont typeface="Wingdings" panose="05000000000000000000" charset="0"/>
              <a:buChar char="l"/>
            </a:pPr>
            <a:r>
              <a:rPr lang="zh-CN" altLang="en-US" sz="2400">
                <a:sym typeface="+mn-ea"/>
              </a:rPr>
              <a:t>两者的区别</a:t>
            </a:r>
            <a:endParaRPr lang="zh-CN" altLang="en-US" sz="2400"/>
          </a:p>
          <a:p>
            <a:pPr marL="285750" indent="-285750">
              <a:buClrTx/>
              <a:buFont typeface="Wingdings" panose="05000000000000000000" charset="0"/>
              <a:buChar char="l"/>
            </a:pPr>
            <a:endParaRPr lang="zh-CN" altLang="en-US" sz="2400"/>
          </a:p>
          <a:p>
            <a:pPr indent="0">
              <a:buClrTx/>
              <a:buFont typeface="+mj-ea"/>
              <a:buNone/>
            </a:pPr>
            <a:r>
              <a:rPr lang="zh-CN" altLang="en-US" sz="2400">
                <a:sym typeface="+mn-ea"/>
              </a:rPr>
              <a:t>       在</a:t>
            </a:r>
            <a:r>
              <a:rPr lang="en-US" altLang="zh-CN" sz="2400">
                <a:sym typeface="+mn-ea"/>
              </a:rPr>
              <a:t>Paxos</a:t>
            </a:r>
            <a:r>
              <a:rPr lang="zh-CN" altLang="en-US" sz="2400">
                <a:sym typeface="+mn-ea"/>
              </a:rPr>
              <a:t>算法中，一个新选举产生的主进程会进行两个阶段的工作，第一阶段称之为</a:t>
            </a:r>
            <a:r>
              <a:rPr lang="zh-CN" altLang="en-US" sz="2400">
                <a:solidFill>
                  <a:srgbClr val="FF0000"/>
                </a:solidFill>
                <a:sym typeface="+mn-ea"/>
              </a:rPr>
              <a:t>读阶段</a:t>
            </a:r>
            <a:r>
              <a:rPr lang="zh-CN" altLang="en-US" sz="2400">
                <a:sym typeface="+mn-ea"/>
              </a:rPr>
              <a:t>，在这个阶段中，这个主进程会通过与所有进程通信来收集上一个主进程提出的提案并进行提交。第二阶段称之为</a:t>
            </a:r>
            <a:r>
              <a:rPr lang="zh-CN" altLang="en-US" sz="2400">
                <a:solidFill>
                  <a:srgbClr val="FF0000"/>
                </a:solidFill>
                <a:sym typeface="+mn-ea"/>
              </a:rPr>
              <a:t>写阶段</a:t>
            </a:r>
            <a:r>
              <a:rPr lang="zh-CN" altLang="en-US" sz="2400">
                <a:sym typeface="+mn-ea"/>
              </a:rPr>
              <a:t>，在这个阶段当前主进程开始提出了他自己的提案，在</a:t>
            </a:r>
            <a:r>
              <a:rPr lang="en-US" altLang="zh-CN" sz="2400">
                <a:sym typeface="+mn-ea"/>
              </a:rPr>
              <a:t>Paxos</a:t>
            </a:r>
            <a:r>
              <a:rPr lang="zh-CN" altLang="en-US" sz="2400">
                <a:sym typeface="+mn-ea"/>
              </a:rPr>
              <a:t>的基础上，</a:t>
            </a:r>
            <a:r>
              <a:rPr lang="en-US" altLang="zh-CN" sz="2400">
                <a:sym typeface="+mn-ea"/>
              </a:rPr>
              <a:t>ZAB</a:t>
            </a:r>
            <a:r>
              <a:rPr lang="zh-CN" altLang="en-US" sz="2400">
                <a:sym typeface="+mn-ea"/>
              </a:rPr>
              <a:t>协议额外添加了一个同步阶段，在同步阶段之前</a:t>
            </a:r>
            <a:r>
              <a:rPr lang="en-US" altLang="zh-CN" sz="2400">
                <a:sym typeface="+mn-ea"/>
              </a:rPr>
              <a:t>ZAB</a:t>
            </a:r>
            <a:r>
              <a:rPr lang="zh-CN" altLang="en-US" sz="2400">
                <a:sym typeface="+mn-ea"/>
              </a:rPr>
              <a:t>协议也存在与</a:t>
            </a:r>
            <a:r>
              <a:rPr lang="en-US" altLang="zh-CN" sz="2400">
                <a:sym typeface="+mn-ea"/>
              </a:rPr>
              <a:t>Paxos</a:t>
            </a:r>
            <a:r>
              <a:rPr lang="zh-CN" altLang="en-US" sz="2400">
                <a:sym typeface="+mn-ea"/>
              </a:rPr>
              <a:t>算法中阶段中的读阶段非常类似的过程，称之为</a:t>
            </a:r>
            <a:r>
              <a:rPr lang="zh-CN" altLang="en-US" sz="2400">
                <a:solidFill>
                  <a:srgbClr val="FF0000"/>
                </a:solidFill>
                <a:sym typeface="+mn-ea"/>
              </a:rPr>
              <a:t>发现阶段</a:t>
            </a:r>
            <a:r>
              <a:rPr lang="zh-CN" altLang="en-US" sz="2400">
                <a:sym typeface="+mn-ea"/>
              </a:rPr>
              <a:t>，在同步阶段中，新的</a:t>
            </a:r>
            <a:r>
              <a:rPr lang="en-US" altLang="zh-CN" sz="2400">
                <a:sym typeface="+mn-ea"/>
              </a:rPr>
              <a:t>Leader</a:t>
            </a:r>
            <a:r>
              <a:rPr lang="zh-CN" altLang="en-US" sz="2400">
                <a:sym typeface="+mn-ea"/>
              </a:rPr>
              <a:t>会确保存在过半的</a:t>
            </a:r>
            <a:r>
              <a:rPr lang="en-US" altLang="zh-CN" sz="2400">
                <a:sym typeface="+mn-ea"/>
              </a:rPr>
              <a:t>Follower</a:t>
            </a:r>
            <a:r>
              <a:rPr lang="zh-CN" altLang="en-US" sz="2400">
                <a:sym typeface="+mn-ea"/>
              </a:rPr>
              <a:t>已经提交了之前</a:t>
            </a:r>
            <a:r>
              <a:rPr lang="en-US" altLang="zh-CN" sz="2400">
                <a:sym typeface="+mn-ea"/>
              </a:rPr>
              <a:t>Leader</a:t>
            </a:r>
            <a:r>
              <a:rPr lang="zh-CN" altLang="en-US" sz="2400">
                <a:sym typeface="+mn-ea"/>
              </a:rPr>
              <a:t>周期中的所有事物</a:t>
            </a:r>
            <a:r>
              <a:rPr lang="en-US" altLang="zh-CN" sz="2400">
                <a:sym typeface="+mn-ea"/>
              </a:rPr>
              <a:t>Proposal</a:t>
            </a:r>
            <a:r>
              <a:rPr lang="zh-CN" altLang="en-US" sz="2400">
                <a:sym typeface="+mn-ea"/>
              </a:rPr>
              <a:t>。这一同步阶段的引入，能够有效地保证</a:t>
            </a:r>
            <a:r>
              <a:rPr lang="en-US" altLang="zh-CN" sz="2400">
                <a:sym typeface="+mn-ea"/>
              </a:rPr>
              <a:t>Leader</a:t>
            </a:r>
            <a:r>
              <a:rPr lang="zh-CN" altLang="en-US" sz="2400">
                <a:sym typeface="+mn-ea"/>
              </a:rPr>
              <a:t>在新的周期中提出事物</a:t>
            </a:r>
            <a:r>
              <a:rPr lang="en-US" altLang="zh-CN" sz="2400">
                <a:sym typeface="+mn-ea"/>
              </a:rPr>
              <a:t>Proposal</a:t>
            </a:r>
            <a:r>
              <a:rPr lang="zh-CN" altLang="en-US" sz="2400">
                <a:sym typeface="+mn-ea"/>
              </a:rPr>
              <a:t>之前，所有的进程都已经完成了对之前实物</a:t>
            </a:r>
            <a:r>
              <a:rPr lang="en-US" altLang="zh-CN" sz="2400">
                <a:sym typeface="+mn-ea"/>
              </a:rPr>
              <a:t>Proposal</a:t>
            </a:r>
            <a:r>
              <a:rPr lang="zh-CN" altLang="en-US" sz="2400">
                <a:sym typeface="+mn-ea"/>
              </a:rPr>
              <a:t>的提交，一旦完成了同步阶段，</a:t>
            </a:r>
            <a:r>
              <a:rPr lang="en-US" altLang="zh-CN" sz="2400">
                <a:sym typeface="+mn-ea"/>
              </a:rPr>
              <a:t>ZAB</a:t>
            </a:r>
            <a:r>
              <a:rPr lang="zh-CN" altLang="en-US" sz="2400">
                <a:sym typeface="+mn-ea"/>
              </a:rPr>
              <a:t>协议就会进入与</a:t>
            </a:r>
            <a:r>
              <a:rPr lang="en-US" altLang="zh-CN" sz="2400">
                <a:sym typeface="+mn-ea"/>
              </a:rPr>
              <a:t>Paxos</a:t>
            </a:r>
            <a:r>
              <a:rPr lang="zh-CN" altLang="en-US" sz="2400">
                <a:sym typeface="+mn-ea"/>
              </a:rPr>
              <a:t>类似的</a:t>
            </a:r>
            <a:r>
              <a:rPr lang="zh-CN" altLang="en-US" sz="2400">
                <a:solidFill>
                  <a:srgbClr val="FF0000"/>
                </a:solidFill>
                <a:sym typeface="+mn-ea"/>
              </a:rPr>
              <a:t>写阶段</a:t>
            </a:r>
            <a:r>
              <a:rPr lang="zh-CN" altLang="en-US" sz="2400">
                <a:sym typeface="+mn-ea"/>
              </a:rPr>
              <a:t>。</a:t>
            </a:r>
            <a:endParaRPr lang="zh-CN" altLang="en-US" sz="2400">
              <a:solidFill>
                <a:schemeClr val="tx1"/>
              </a:solidFill>
            </a:endParaRPr>
          </a:p>
          <a:p>
            <a:endParaRPr lang="zh-CN" alt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77240" y="502920"/>
            <a:ext cx="10347960" cy="1920875"/>
          </a:xfrm>
          <a:prstGeom prst="rect">
            <a:avLst/>
          </a:prstGeom>
          <a:noFill/>
        </p:spPr>
        <p:txBody>
          <a:bodyPr wrap="square" rtlCol="0">
            <a:spAutoFit/>
          </a:bodyPr>
          <a:p>
            <a:r>
              <a:rPr lang="zh-CN" altLang="en-US" sz="2400"/>
              <a:t>总结</a:t>
            </a:r>
            <a:r>
              <a:rPr lang="en-US" altLang="zh-CN" sz="2400"/>
              <a:t>:</a:t>
            </a:r>
            <a:endParaRPr lang="en-US" altLang="zh-CN" sz="2400"/>
          </a:p>
          <a:p>
            <a:endParaRPr lang="en-US" altLang="zh-CN" sz="2400"/>
          </a:p>
          <a:p>
            <a:r>
              <a:rPr lang="en-US" altLang="zh-CN" sz="2400"/>
              <a:t>       ZAB</a:t>
            </a:r>
            <a:r>
              <a:rPr lang="zh-CN" altLang="en-US" sz="2400"/>
              <a:t>协议与</a:t>
            </a:r>
            <a:r>
              <a:rPr lang="en-US" altLang="zh-CN" sz="2400"/>
              <a:t>Paxos</a:t>
            </a:r>
            <a:r>
              <a:rPr lang="zh-CN" altLang="en-US" sz="2400"/>
              <a:t>算法本质的区别在于，两者的设计目标不太一样。</a:t>
            </a:r>
            <a:r>
              <a:rPr lang="en-US" altLang="zh-CN" sz="2400"/>
              <a:t>ZAB</a:t>
            </a:r>
            <a:r>
              <a:rPr lang="zh-CN" altLang="en-US" sz="2400"/>
              <a:t>协议主要用于构建一个高可用的分布式数据主备系统，例如</a:t>
            </a:r>
            <a:r>
              <a:rPr lang="en-US" altLang="zh-CN" sz="2400"/>
              <a:t>Zookeeper</a:t>
            </a:r>
            <a:r>
              <a:rPr lang="zh-CN" altLang="en-US" sz="2400"/>
              <a:t>，而</a:t>
            </a:r>
            <a:r>
              <a:rPr lang="en-US" altLang="zh-CN" sz="2400"/>
              <a:t>Paxos</a:t>
            </a:r>
            <a:r>
              <a:rPr lang="zh-CN" altLang="en-US" sz="2400"/>
              <a:t>算法则用于构建一个分布式的一致性状态机系统。</a:t>
            </a:r>
            <a:endParaRPr lang="zh-CN" alt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827212" y="82972"/>
            <a:ext cx="8534400" cy="1507067"/>
          </a:xfrm>
        </p:spPr>
        <p:txBody>
          <a:bodyPr/>
          <a:p>
            <a:pPr algn="ctr"/>
            <a:r>
              <a:rPr lang="en-US" altLang="zh-CN"/>
              <a:t>zk</a:t>
            </a:r>
            <a:r>
              <a:rPr lang="zh-CN" altLang="en-US"/>
              <a:t>环境的搭建</a:t>
            </a:r>
            <a:endParaRPr lang="zh-CN" altLang="en-US"/>
          </a:p>
        </p:txBody>
      </p:sp>
      <p:sp>
        <p:nvSpPr>
          <p:cNvPr id="4" name="文本框 3"/>
          <p:cNvSpPr txBox="1"/>
          <p:nvPr/>
        </p:nvSpPr>
        <p:spPr>
          <a:xfrm>
            <a:off x="731520" y="1280160"/>
            <a:ext cx="10728960" cy="5304155"/>
          </a:xfrm>
          <a:prstGeom prst="rect">
            <a:avLst/>
          </a:prstGeom>
          <a:noFill/>
        </p:spPr>
        <p:txBody>
          <a:bodyPr wrap="square" rtlCol="0">
            <a:spAutoFit/>
          </a:bodyPr>
          <a:p>
            <a:r>
              <a:rPr lang="zh-CN" altLang="en-US"/>
              <a:t>所需</a:t>
            </a:r>
            <a:r>
              <a:rPr lang="en-US" altLang="zh-CN"/>
              <a:t>jar</a:t>
            </a:r>
            <a:r>
              <a:rPr lang="zh-CN" altLang="en-US"/>
              <a:t>：</a:t>
            </a:r>
            <a:endParaRPr lang="zh-CN" altLang="en-US"/>
          </a:p>
          <a:p>
            <a:r>
              <a:rPr lang="zh-CN" altLang="en-US"/>
              <a:t>     </a:t>
            </a:r>
            <a:r>
              <a:rPr lang="en-US" altLang="zh-CN"/>
              <a:t>1</a:t>
            </a:r>
            <a:r>
              <a:rPr lang="zh-CN" altLang="en-US"/>
              <a:t>：</a:t>
            </a:r>
            <a:r>
              <a:rPr lang="en-US" altLang="zh-CN"/>
              <a:t>Zookeeper</a:t>
            </a:r>
            <a:r>
              <a:rPr lang="zh-CN" altLang="en-US"/>
              <a:t>最新的版本为zookeeper-3.</a:t>
            </a:r>
            <a:r>
              <a:rPr lang="en-US" altLang="zh-CN"/>
              <a:t>5.2</a:t>
            </a:r>
            <a:r>
              <a:rPr lang="zh-CN" altLang="en-US"/>
              <a:t>，我们使用</a:t>
            </a:r>
            <a:r>
              <a:rPr lang="zh-CN" altLang="en-US">
                <a:sym typeface="+mn-ea"/>
              </a:rPr>
              <a:t>zookeeper-3.4.9（稳定版本）</a:t>
            </a:r>
            <a:endParaRPr lang="zh-CN" altLang="en-US"/>
          </a:p>
          <a:p>
            <a:r>
              <a:rPr lang="zh-CN" altLang="en-US"/>
              <a:t>          </a:t>
            </a:r>
            <a:r>
              <a:rPr lang="en-US" altLang="zh-CN">
                <a:sym typeface="+mn-ea"/>
              </a:rPr>
              <a:t>Zookeeper</a:t>
            </a:r>
            <a:r>
              <a:rPr lang="zh-CN" altLang="en-US">
                <a:sym typeface="+mn-ea"/>
              </a:rPr>
              <a:t>下载地址：http://apache.fayea.com/zookeeper/</a:t>
            </a:r>
            <a:endParaRPr lang="zh-CN" altLang="en-US"/>
          </a:p>
          <a:p>
            <a:endParaRPr lang="zh-CN" altLang="en-US"/>
          </a:p>
          <a:p>
            <a:r>
              <a:rPr lang="en-US" altLang="zh-CN"/>
              <a:t>     2</a:t>
            </a:r>
            <a:r>
              <a:rPr lang="zh-CN" altLang="en-US"/>
              <a:t>：</a:t>
            </a:r>
            <a:r>
              <a:rPr lang="en-US" altLang="zh-CN"/>
              <a:t>jdk</a:t>
            </a:r>
            <a:r>
              <a:rPr lang="zh-CN" altLang="en-US"/>
              <a:t>需要</a:t>
            </a:r>
            <a:r>
              <a:rPr lang="en-US" altLang="zh-CN"/>
              <a:t>1.6</a:t>
            </a:r>
            <a:r>
              <a:rPr lang="zh-CN" altLang="en-US"/>
              <a:t>以上，我们使用</a:t>
            </a:r>
            <a:r>
              <a:rPr lang="en-US" altLang="zh-CN"/>
              <a:t>jdk1.7.0_80</a:t>
            </a:r>
            <a:endParaRPr lang="en-US" altLang="zh-CN"/>
          </a:p>
          <a:p>
            <a:endParaRPr lang="en-US" altLang="zh-CN"/>
          </a:p>
          <a:p>
            <a:r>
              <a:rPr lang="en-US" altLang="zh-CN"/>
              <a:t> </a:t>
            </a:r>
            <a:r>
              <a:rPr lang="zh-CN" altLang="en-US"/>
              <a:t>安装步骤（CentOS环境下）</a:t>
            </a:r>
            <a:endParaRPr lang="zh-CN" altLang="en-US"/>
          </a:p>
          <a:p>
            <a:r>
              <a:rPr lang="zh-CN" altLang="en-US"/>
              <a:t>（</a:t>
            </a:r>
            <a:r>
              <a:rPr lang="zh-CN" altLang="en-US">
                <a:solidFill>
                  <a:srgbClr val="FF0000"/>
                </a:solidFill>
              </a:rPr>
              <a:t>集群服务器的个数最好是基数个（</a:t>
            </a:r>
            <a:r>
              <a:rPr lang="en-US" altLang="zh-CN">
                <a:solidFill>
                  <a:srgbClr val="FF0000"/>
                </a:solidFill>
              </a:rPr>
              <a:t>zn+1</a:t>
            </a:r>
            <a:r>
              <a:rPr lang="zh-CN" altLang="en-US">
                <a:solidFill>
                  <a:srgbClr val="FF0000"/>
                </a:solidFill>
              </a:rPr>
              <a:t>）</a:t>
            </a:r>
            <a:r>
              <a:rPr lang="en-US" altLang="zh-CN">
                <a:solidFill>
                  <a:srgbClr val="FF0000"/>
                </a:solidFill>
              </a:rPr>
              <a:t>3-5</a:t>
            </a:r>
            <a:r>
              <a:rPr lang="zh-CN" altLang="en-US">
                <a:solidFill>
                  <a:srgbClr val="FF0000"/>
                </a:solidFill>
              </a:rPr>
              <a:t>台，便于</a:t>
            </a:r>
            <a:r>
              <a:rPr lang="en-US" altLang="zh-CN">
                <a:solidFill>
                  <a:srgbClr val="FF0000"/>
                </a:solidFill>
              </a:rPr>
              <a:t>Leader</a:t>
            </a:r>
            <a:r>
              <a:rPr lang="zh-CN" altLang="en-US">
                <a:solidFill>
                  <a:srgbClr val="FF0000"/>
                </a:solidFill>
              </a:rPr>
              <a:t>选举（</a:t>
            </a:r>
            <a:r>
              <a:rPr lang="en-US" altLang="zh-CN">
                <a:solidFill>
                  <a:srgbClr val="FF0000"/>
                </a:solidFill>
              </a:rPr>
              <a:t>n+1</a:t>
            </a:r>
            <a:r>
              <a:rPr lang="zh-CN" altLang="en-US">
                <a:solidFill>
                  <a:srgbClr val="FF0000"/>
                </a:solidFill>
              </a:rPr>
              <a:t>）</a:t>
            </a:r>
            <a:r>
              <a:rPr lang="zh-CN" altLang="en-US"/>
              <a:t>）</a:t>
            </a:r>
            <a:endParaRPr lang="zh-CN" altLang="en-US"/>
          </a:p>
          <a:p>
            <a:r>
              <a:rPr lang="en-US" altLang="zh-CN"/>
              <a:t>1</a:t>
            </a:r>
            <a:r>
              <a:rPr lang="zh-CN" altLang="en-US"/>
              <a:t>：将</a:t>
            </a:r>
            <a:r>
              <a:rPr lang="zh-CN" altLang="en-US">
                <a:sym typeface="+mn-ea"/>
              </a:rPr>
              <a:t>zookeeper-3.4.9解压到</a:t>
            </a:r>
            <a:r>
              <a:rPr lang="en-US" altLang="zh-CN">
                <a:sym typeface="+mn-ea"/>
              </a:rPr>
              <a:t>/opt</a:t>
            </a:r>
            <a:r>
              <a:rPr lang="zh-CN" altLang="en-US">
                <a:sym typeface="+mn-ea"/>
              </a:rPr>
              <a:t>目录下并修改文件名称为</a:t>
            </a:r>
            <a:r>
              <a:rPr lang="en-US" altLang="zh-CN">
                <a:sym typeface="+mn-ea"/>
              </a:rPr>
              <a:t>zookeeper</a:t>
            </a:r>
            <a:endParaRPr lang="en-US" altLang="zh-CN">
              <a:sym typeface="+mn-ea"/>
            </a:endParaRPr>
          </a:p>
          <a:p>
            <a:endParaRPr lang="en-US" altLang="zh-CN">
              <a:sym typeface="+mn-ea"/>
            </a:endParaRPr>
          </a:p>
          <a:p>
            <a:r>
              <a:rPr lang="en-US" altLang="zh-CN">
                <a:sym typeface="+mn-ea"/>
              </a:rPr>
              <a:t>2</a:t>
            </a:r>
            <a:r>
              <a:rPr lang="zh-CN" altLang="en-US">
                <a:sym typeface="+mn-ea"/>
              </a:rPr>
              <a:t>：cd zookeeper/conf/ 复制文件 cp zoo_sample.cfg 为 zoo.cfg</a:t>
            </a:r>
            <a:endParaRPr lang="zh-CN" altLang="en-US">
              <a:sym typeface="+mn-ea"/>
            </a:endParaRPr>
          </a:p>
          <a:p>
            <a:endParaRPr lang="zh-CN" altLang="en-US">
              <a:sym typeface="+mn-ea"/>
            </a:endParaRPr>
          </a:p>
          <a:p>
            <a:r>
              <a:rPr lang="en-US" altLang="zh-CN"/>
              <a:t>3</a:t>
            </a:r>
            <a:r>
              <a:rPr lang="zh-CN" altLang="en-US"/>
              <a:t>：修改zoo.cfg配置文件</a:t>
            </a:r>
            <a:endParaRPr lang="zh-CN" altLang="en-US"/>
          </a:p>
          <a:p>
            <a:endParaRPr lang="zh-CN" altLang="en-US"/>
          </a:p>
          <a:p>
            <a:r>
              <a:rPr lang="en-US" altLang="zh-CN"/>
              <a:t>   3</a:t>
            </a:r>
            <a:r>
              <a:rPr lang="zh-CN" altLang="en-US"/>
              <a:t>.1 dataDir = /var/zookeeper   (快照数据存储)</a:t>
            </a:r>
            <a:endParaRPr lang="zh-CN" altLang="en-US"/>
          </a:p>
          <a:p>
            <a:r>
              <a:rPr lang="zh-CN" altLang="en-US"/>
              <a:t>   </a:t>
            </a:r>
            <a:r>
              <a:rPr lang="en-US" altLang="zh-CN"/>
              <a:t>3</a:t>
            </a:r>
            <a:r>
              <a:rPr lang="zh-CN" altLang="en-US"/>
              <a:t>.2 clientport=2181 (服务器对外提供服务的端口号,可任意修改)</a:t>
            </a:r>
            <a:endParaRPr lang="zh-CN" altLang="en-US"/>
          </a:p>
          <a:p>
            <a:r>
              <a:rPr lang="zh-CN" altLang="en-US"/>
              <a:t>   </a:t>
            </a:r>
            <a:r>
              <a:rPr lang="en-US" altLang="zh-CN"/>
              <a:t>3</a:t>
            </a:r>
            <a:r>
              <a:rPr lang="zh-CN" altLang="en-US"/>
              <a:t>.3 配置第一台服务器</a:t>
            </a:r>
            <a:endParaRPr lang="zh-CN" altLang="en-US"/>
          </a:p>
          <a:p>
            <a:r>
              <a:rPr lang="zh-CN" altLang="en-US"/>
              <a:t>        server.id(服务器id)=host(服务器ip):port(follower,obServer服务器):(leader投票选举端口)port</a:t>
            </a:r>
            <a:endParaRPr lang="zh-CN" altLang="en-US"/>
          </a:p>
          <a:p>
            <a:r>
              <a:rPr lang="zh-CN" altLang="en-US"/>
              <a:t>   </a:t>
            </a:r>
            <a:r>
              <a:rPr lang="en-US" altLang="zh-CN"/>
              <a:t>3.4:复制配置文件到其他服务器</a:t>
            </a:r>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zoo"/>
          <p:cNvPicPr>
            <a:picLocks noChangeAspect="1"/>
          </p:cNvPicPr>
          <p:nvPr/>
        </p:nvPicPr>
        <p:blipFill>
          <a:blip r:embed="rId1"/>
          <a:stretch>
            <a:fillRect/>
          </a:stretch>
        </p:blipFill>
        <p:spPr>
          <a:xfrm>
            <a:off x="812800" y="120015"/>
            <a:ext cx="10504805" cy="4254500"/>
          </a:xfrm>
          <a:prstGeom prst="rect">
            <a:avLst/>
          </a:prstGeom>
        </p:spPr>
      </p:pic>
      <p:sp>
        <p:nvSpPr>
          <p:cNvPr id="5" name="文本框 4"/>
          <p:cNvSpPr txBox="1"/>
          <p:nvPr/>
        </p:nvSpPr>
        <p:spPr>
          <a:xfrm>
            <a:off x="762000" y="4632960"/>
            <a:ext cx="8900160" cy="2286635"/>
          </a:xfrm>
          <a:prstGeom prst="rect">
            <a:avLst/>
          </a:prstGeom>
          <a:noFill/>
        </p:spPr>
        <p:txBody>
          <a:bodyPr wrap="square" rtlCol="0">
            <a:spAutoFit/>
          </a:bodyPr>
          <a:p>
            <a:r>
              <a:rPr lang="zh-CN" altLang="en-US"/>
              <a:t>在该环节需要注意的是</a:t>
            </a:r>
            <a:r>
              <a:rPr lang="en-US" altLang="zh-CN"/>
              <a:t>zk</a:t>
            </a:r>
            <a:r>
              <a:rPr lang="zh-CN" altLang="en-US"/>
              <a:t>环节有以下几种配置方式</a:t>
            </a:r>
            <a:endParaRPr lang="zh-CN" altLang="en-US"/>
          </a:p>
          <a:p>
            <a:r>
              <a:rPr lang="en-US" altLang="zh-CN"/>
              <a:t>1</a:t>
            </a:r>
            <a:r>
              <a:rPr lang="zh-CN" altLang="en-US"/>
              <a:t>：上面讲解的为正常集群部署</a:t>
            </a:r>
            <a:endParaRPr lang="zh-CN" altLang="en-US"/>
          </a:p>
          <a:p>
            <a:r>
              <a:rPr lang="en-US" altLang="zh-CN"/>
              <a:t>2</a:t>
            </a:r>
            <a:r>
              <a:rPr lang="zh-CN" altLang="en-US"/>
              <a:t>：单机部署</a:t>
            </a:r>
            <a:endParaRPr lang="zh-CN" altLang="en-US"/>
          </a:p>
          <a:p>
            <a:r>
              <a:rPr lang="zh-CN" altLang="en-US"/>
              <a:t>      单机部署的时候只需配置一个</a:t>
            </a:r>
            <a:r>
              <a:rPr lang="en-US" altLang="zh-CN"/>
              <a:t>Server</a:t>
            </a:r>
            <a:endParaRPr lang="zh-CN" altLang="en-US"/>
          </a:p>
          <a:p>
            <a:r>
              <a:rPr lang="en-US" altLang="zh-CN"/>
              <a:t>3</a:t>
            </a:r>
            <a:r>
              <a:rPr lang="zh-CN" altLang="en-US"/>
              <a:t>： 伪集群部署</a:t>
            </a:r>
            <a:endParaRPr lang="zh-CN" altLang="en-US"/>
          </a:p>
          <a:p>
            <a:r>
              <a:rPr lang="zh-CN" altLang="en-US"/>
              <a:t>      在一台机器上部署多个</a:t>
            </a:r>
            <a:r>
              <a:rPr lang="en-US" altLang="zh-CN"/>
              <a:t>zk</a:t>
            </a:r>
            <a:r>
              <a:rPr lang="zh-CN" altLang="en-US"/>
              <a:t>框架，那么需要注意的是</a:t>
            </a:r>
            <a:r>
              <a:rPr lang="zh-CN" altLang="en-US">
                <a:solidFill>
                  <a:srgbClr val="FF0000"/>
                </a:solidFill>
                <a:sym typeface="+mn-ea"/>
              </a:rPr>
              <a:t>port(follower,obServer服务器)，(leader投票选举端口)port两个端口号要不能相同</a:t>
            </a:r>
            <a:r>
              <a:rPr lang="zh-CN" altLang="en-US">
                <a:sym typeface="+mn-ea"/>
              </a:rPr>
              <a:t>。</a:t>
            </a:r>
            <a:endParaRPr lang="en-US" altLang="zh-CN">
              <a:sym typeface="+mn-ea"/>
            </a:endParaRPr>
          </a:p>
          <a:p>
            <a:r>
              <a:rPr lang="zh-CN" altLang="en-US"/>
              <a:t>                      </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81000" y="381000"/>
            <a:ext cx="7223125" cy="2560955"/>
          </a:xfrm>
          <a:prstGeom prst="rect">
            <a:avLst/>
          </a:prstGeom>
          <a:noFill/>
        </p:spPr>
        <p:txBody>
          <a:bodyPr wrap="square" rtlCol="0">
            <a:spAutoFit/>
          </a:bodyPr>
          <a:p>
            <a:r>
              <a:rPr lang="en-US" altLang="zh-CN"/>
              <a:t>4</a:t>
            </a:r>
            <a:r>
              <a:rPr lang="zh-CN" altLang="en-US"/>
              <a:t>：cd /var/  </a:t>
            </a:r>
            <a:endParaRPr lang="zh-CN" altLang="en-US"/>
          </a:p>
          <a:p>
            <a:r>
              <a:rPr lang="zh-CN" altLang="en-US"/>
              <a:t>   </a:t>
            </a:r>
            <a:r>
              <a:rPr lang="en-US" altLang="zh-CN"/>
              <a:t>4.1 mkdir zookeeper</a:t>
            </a:r>
            <a:endParaRPr lang="en-US" altLang="zh-CN"/>
          </a:p>
          <a:p>
            <a:r>
              <a:rPr lang="en-US" altLang="zh-CN"/>
              <a:t>   4.2 创建 myid文件保存 serverId</a:t>
            </a:r>
            <a:endParaRPr lang="en-US" altLang="zh-CN"/>
          </a:p>
          <a:p>
            <a:endParaRPr lang="en-US" altLang="zh-CN"/>
          </a:p>
          <a:p>
            <a:r>
              <a:rPr lang="en-US" altLang="zh-CN"/>
              <a:t>5:启动/</a:t>
            </a:r>
            <a:r>
              <a:rPr lang="zh-CN" altLang="en-US"/>
              <a:t>停止</a:t>
            </a:r>
            <a:r>
              <a:rPr lang="en-US" altLang="zh-CN"/>
              <a:t>zookeeper</a:t>
            </a:r>
            <a:endParaRPr lang="en-US" altLang="zh-CN"/>
          </a:p>
          <a:p>
            <a:r>
              <a:rPr lang="en-US" altLang="zh-CN"/>
              <a:t>    cd /opt/zookeeper/bin</a:t>
            </a:r>
            <a:endParaRPr lang="en-US" altLang="zh-CN"/>
          </a:p>
          <a:p>
            <a:r>
              <a:rPr lang="en-US" altLang="zh-CN"/>
              <a:t>    ./zkserver.sh start/stop</a:t>
            </a:r>
            <a:endParaRPr lang="zh-CN" altLang="en-US"/>
          </a:p>
          <a:p>
            <a:endParaRPr lang="en-US" altLang="zh-CN"/>
          </a:p>
          <a:p>
            <a:endParaRPr lang="en-US" altLang="zh-CN"/>
          </a:p>
        </p:txBody>
      </p:sp>
      <p:sp>
        <p:nvSpPr>
          <p:cNvPr id="7" name="文本框 6"/>
          <p:cNvSpPr txBox="1"/>
          <p:nvPr/>
        </p:nvSpPr>
        <p:spPr>
          <a:xfrm>
            <a:off x="515620" y="3764280"/>
            <a:ext cx="7239000" cy="2012315"/>
          </a:xfrm>
          <a:prstGeom prst="rect">
            <a:avLst/>
          </a:prstGeom>
          <a:noFill/>
        </p:spPr>
        <p:txBody>
          <a:bodyPr wrap="square" rtlCol="0">
            <a:spAutoFit/>
          </a:bodyPr>
          <a:p>
            <a:r>
              <a:rPr lang="en-US" altLang="zh-CN">
                <a:sym typeface="+mn-ea"/>
              </a:rPr>
              <a:t>6:</a:t>
            </a:r>
            <a:r>
              <a:rPr lang="zh-CN" altLang="en-US">
                <a:sym typeface="+mn-ea"/>
              </a:rPr>
              <a:t>启动完成后</a:t>
            </a:r>
            <a:r>
              <a:rPr lang="en-US" altLang="zh-CN">
                <a:sym typeface="+mn-ea"/>
              </a:rPr>
              <a:t>telnet </a:t>
            </a:r>
            <a:r>
              <a:rPr lang="zh-CN" altLang="en-US">
                <a:sym typeface="+mn-ea"/>
              </a:rPr>
              <a:t>一下其他服务器，如果出现错误尝试一下设置防     火墙端口</a:t>
            </a:r>
            <a:endParaRPr lang="zh-CN" altLang="en-US"/>
          </a:p>
          <a:p>
            <a:pPr lvl="1"/>
            <a:r>
              <a:rPr lang="en-US" altLang="zh-CN">
                <a:sym typeface="+mn-ea"/>
              </a:rPr>
              <a:t>firewall-cmd --zone=public --add-port=2181/tcp --permanent   </a:t>
            </a:r>
            <a:endParaRPr lang="en-US" altLang="zh-CN"/>
          </a:p>
          <a:p>
            <a:pPr lvl="1"/>
            <a:r>
              <a:rPr lang="en-US" altLang="zh-CN">
                <a:sym typeface="+mn-ea"/>
              </a:rPr>
              <a:t>firewall-cmd --zone=public --add-port=2888/tcp --permanent   </a:t>
            </a:r>
            <a:endParaRPr lang="en-US" altLang="zh-CN"/>
          </a:p>
          <a:p>
            <a:pPr lvl="1"/>
            <a:r>
              <a:rPr lang="en-US" altLang="zh-CN">
                <a:sym typeface="+mn-ea"/>
              </a:rPr>
              <a:t>firewall-cmd --zone=public --add-port=3888/tcp --permanent   </a:t>
            </a:r>
            <a:endParaRPr lang="en-US" altLang="zh-CN"/>
          </a:p>
          <a:p>
            <a:pPr lvl="1"/>
            <a:r>
              <a:rPr lang="en-US" altLang="zh-CN">
                <a:sym typeface="+mn-ea"/>
              </a:rPr>
              <a:t>firewall-cmd --reload  </a:t>
            </a:r>
            <a:endParaRPr lang="en-US" altLang="zh-CN"/>
          </a:p>
          <a:p>
            <a:endParaRPr lang="zh-CN" altLang="en-US"/>
          </a:p>
        </p:txBody>
      </p:sp>
      <p:pic>
        <p:nvPicPr>
          <p:cNvPr id="8" name="图片 7" descr="start"/>
          <p:cNvPicPr>
            <a:picLocks noChangeAspect="1"/>
          </p:cNvPicPr>
          <p:nvPr/>
        </p:nvPicPr>
        <p:blipFill>
          <a:blip r:embed="rId1"/>
          <a:stretch>
            <a:fillRect/>
          </a:stretch>
        </p:blipFill>
        <p:spPr>
          <a:xfrm>
            <a:off x="515620" y="2378075"/>
            <a:ext cx="8752205" cy="1095375"/>
          </a:xfrm>
          <a:prstGeom prst="rect">
            <a:avLst/>
          </a:prstGeom>
        </p:spPr>
      </p:pic>
      <p:pic>
        <p:nvPicPr>
          <p:cNvPr id="9" name="图片 8" descr="_22XL[9XF)O@KY_`L6@@EKP"/>
          <p:cNvPicPr>
            <a:picLocks noChangeAspect="1"/>
          </p:cNvPicPr>
          <p:nvPr/>
        </p:nvPicPr>
        <p:blipFill>
          <a:blip r:embed="rId2"/>
          <a:stretch>
            <a:fillRect/>
          </a:stretch>
        </p:blipFill>
        <p:spPr>
          <a:xfrm>
            <a:off x="7739380" y="3764280"/>
            <a:ext cx="4138930" cy="28473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113530" y="539115"/>
            <a:ext cx="4580890" cy="579120"/>
          </a:xfrm>
          <a:prstGeom prst="rect">
            <a:avLst/>
          </a:prstGeom>
          <a:noFill/>
        </p:spPr>
        <p:txBody>
          <a:bodyPr wrap="square" rtlCol="0">
            <a:spAutoFit/>
          </a:bodyPr>
          <a:p>
            <a:pPr algn="ctr"/>
            <a:r>
              <a:rPr lang="zh-CN" altLang="en-US" sz="3200"/>
              <a:t>课程大纲</a:t>
            </a:r>
            <a:endParaRPr lang="zh-CN" altLang="en-US" sz="3200"/>
          </a:p>
        </p:txBody>
      </p:sp>
      <p:sp>
        <p:nvSpPr>
          <p:cNvPr id="6" name="文本框 5"/>
          <p:cNvSpPr txBox="1"/>
          <p:nvPr/>
        </p:nvSpPr>
        <p:spPr>
          <a:xfrm>
            <a:off x="1613535" y="1666240"/>
            <a:ext cx="8964295" cy="4481195"/>
          </a:xfrm>
          <a:prstGeom prst="rect">
            <a:avLst/>
          </a:prstGeom>
          <a:noFill/>
        </p:spPr>
        <p:txBody>
          <a:bodyPr wrap="square" rtlCol="0">
            <a:spAutoFit/>
          </a:bodyPr>
          <a:p>
            <a:pPr marL="285750" indent="-285750">
              <a:buClrTx/>
              <a:buFont typeface="Wingdings" panose="05000000000000000000" charset="0"/>
              <a:buChar char="Ø"/>
            </a:pPr>
            <a:r>
              <a:rPr lang="zh-CN" altLang="en-US" sz="3200"/>
              <a:t>认识</a:t>
            </a:r>
            <a:r>
              <a:rPr lang="en-US" altLang="zh-CN" sz="3200"/>
              <a:t>Zookeeper   </a:t>
            </a:r>
            <a:endParaRPr lang="en-US" altLang="zh-CN" sz="3200"/>
          </a:p>
          <a:p>
            <a:pPr indent="0">
              <a:buClrTx/>
              <a:buFont typeface="Wingdings" panose="05000000000000000000" charset="0"/>
              <a:buNone/>
            </a:pPr>
            <a:r>
              <a:rPr lang="en-US" altLang="zh-CN" sz="3200"/>
              <a:t> </a:t>
            </a:r>
            <a:endParaRPr lang="en-US" altLang="zh-CN" sz="3200"/>
          </a:p>
          <a:p>
            <a:pPr marL="285750" indent="-285750">
              <a:buClrTx/>
              <a:buFont typeface="Wingdings" panose="05000000000000000000" charset="0"/>
              <a:buChar char="Ø"/>
            </a:pPr>
            <a:r>
              <a:rPr lang="zh-CN" altLang="en-US" sz="3200"/>
              <a:t>环境搭建</a:t>
            </a:r>
            <a:endParaRPr lang="zh-CN" altLang="en-US" sz="3200"/>
          </a:p>
          <a:p>
            <a:pPr marL="285750" indent="-285750">
              <a:buClrTx/>
              <a:buFont typeface="Wingdings" panose="05000000000000000000" charset="0"/>
              <a:buChar char="Ø"/>
            </a:pPr>
            <a:endParaRPr lang="zh-CN" altLang="en-US" sz="3200"/>
          </a:p>
          <a:p>
            <a:pPr marL="285750" indent="-285750">
              <a:buClrTx/>
              <a:buFont typeface="Wingdings" panose="05000000000000000000" charset="0"/>
              <a:buChar char="Ø"/>
            </a:pPr>
            <a:r>
              <a:rPr lang="zh-CN" altLang="en-US" sz="3200">
                <a:sym typeface="+mn-ea"/>
              </a:rPr>
              <a:t>基本操作</a:t>
            </a:r>
            <a:endParaRPr lang="zh-CN" altLang="en-US" sz="3200">
              <a:sym typeface="+mn-ea"/>
            </a:endParaRPr>
          </a:p>
          <a:p>
            <a:pPr marL="285750" indent="-285750">
              <a:buClrTx/>
              <a:buFont typeface="Wingdings" panose="05000000000000000000" charset="0"/>
              <a:buChar char="Ø"/>
            </a:pPr>
            <a:endParaRPr lang="zh-CN" altLang="en-US" sz="3200">
              <a:sym typeface="+mn-ea"/>
            </a:endParaRPr>
          </a:p>
          <a:p>
            <a:pPr marL="285750" indent="-285750">
              <a:buClrTx/>
              <a:buFont typeface="Wingdings" panose="05000000000000000000" charset="0"/>
              <a:buChar char="Ø"/>
            </a:pPr>
            <a:r>
              <a:rPr lang="zh-CN" altLang="en-US" sz="3200">
                <a:sym typeface="+mn-ea"/>
              </a:rPr>
              <a:t>应用场景</a:t>
            </a:r>
            <a:endParaRPr lang="zh-CN" altLang="en-US" sz="3200">
              <a:sym typeface="+mn-ea"/>
            </a:endParaRPr>
          </a:p>
          <a:p>
            <a:pPr marL="285750" indent="-285750">
              <a:buClrTx/>
              <a:buFont typeface="Wingdings" panose="05000000000000000000" charset="0"/>
              <a:buChar char="Ø"/>
            </a:pPr>
            <a:endParaRPr lang="zh-CN" altLang="en-US" sz="3200">
              <a:sym typeface="+mn-ea"/>
            </a:endParaRPr>
          </a:p>
          <a:p>
            <a:pPr marL="285750" indent="-285750">
              <a:buClrTx/>
              <a:buFont typeface="Wingdings" panose="05000000000000000000" charset="0"/>
              <a:buChar char="Ø"/>
            </a:pPr>
            <a:r>
              <a:rPr lang="zh-CN" altLang="en-US" sz="3200">
                <a:sym typeface="+mn-ea"/>
              </a:rPr>
              <a:t>开源客户端</a:t>
            </a:r>
            <a:endParaRPr lang="zh-CN" altLang="en-US" sz="3200">
              <a:sym typeface="+mn-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598612" y="113452"/>
            <a:ext cx="8534400" cy="1507067"/>
          </a:xfrm>
        </p:spPr>
        <p:txBody>
          <a:bodyPr/>
          <a:p>
            <a:pPr algn="ctr"/>
            <a:r>
              <a:rPr lang="en-US" altLang="zh-CN"/>
              <a:t>zk</a:t>
            </a:r>
            <a:r>
              <a:rPr lang="zh-CN" altLang="en-US"/>
              <a:t>常用命令</a:t>
            </a:r>
            <a:endParaRPr lang="zh-CN" altLang="en-US"/>
          </a:p>
        </p:txBody>
      </p:sp>
      <p:sp>
        <p:nvSpPr>
          <p:cNvPr id="4" name="文本框 3"/>
          <p:cNvSpPr txBox="1"/>
          <p:nvPr/>
        </p:nvSpPr>
        <p:spPr>
          <a:xfrm>
            <a:off x="1005840" y="1920240"/>
            <a:ext cx="9692640" cy="4755515"/>
          </a:xfrm>
          <a:prstGeom prst="rect">
            <a:avLst/>
          </a:prstGeom>
          <a:noFill/>
        </p:spPr>
        <p:txBody>
          <a:bodyPr wrap="square" rtlCol="0">
            <a:spAutoFit/>
          </a:bodyPr>
          <a:p>
            <a:r>
              <a:rPr lang="en-US" altLang="zh-CN"/>
              <a:t>1</a:t>
            </a:r>
            <a:r>
              <a:rPr lang="zh-CN" altLang="en-US"/>
              <a:t>：打开</a:t>
            </a:r>
            <a:r>
              <a:rPr lang="en-US" altLang="zh-CN"/>
              <a:t>zk</a:t>
            </a:r>
            <a:r>
              <a:rPr lang="zh-CN" altLang="en-US"/>
              <a:t>的客户端进行命令操作 </a:t>
            </a:r>
            <a:endParaRPr lang="zh-CN" altLang="en-US"/>
          </a:p>
          <a:p>
            <a:r>
              <a:rPr lang="zh-CN" altLang="en-US"/>
              <a:t> </a:t>
            </a:r>
            <a:r>
              <a:rPr lang="en-US" altLang="zh-CN"/>
              <a:t>cd /opt/zookeeper/bin            </a:t>
            </a:r>
            <a:endParaRPr lang="en-US" altLang="zh-CN"/>
          </a:p>
          <a:p>
            <a:r>
              <a:rPr lang="en-US" altLang="zh-CN"/>
              <a:t> ./zkCli.sh </a:t>
            </a:r>
            <a:endParaRPr lang="en-US" altLang="zh-CN"/>
          </a:p>
          <a:p>
            <a:endParaRPr lang="en-US" altLang="zh-CN"/>
          </a:p>
          <a:p>
            <a:r>
              <a:rPr lang="en-US" altLang="zh-CN"/>
              <a:t>2:create [-s] [-e] path data acl </a:t>
            </a:r>
            <a:r>
              <a:rPr lang="zh-CN" altLang="en-US"/>
              <a:t>（默认创建持久节点）</a:t>
            </a:r>
            <a:endParaRPr lang="zh-CN" altLang="en-US"/>
          </a:p>
          <a:p>
            <a:r>
              <a:rPr lang="zh-CN" altLang="en-US"/>
              <a:t>   </a:t>
            </a:r>
            <a:r>
              <a:rPr lang="en-US" altLang="zh-CN"/>
              <a:t>-s </a:t>
            </a:r>
            <a:r>
              <a:rPr lang="zh-CN" altLang="en-US"/>
              <a:t>创建顺序节点</a:t>
            </a:r>
            <a:endParaRPr lang="zh-CN" altLang="en-US"/>
          </a:p>
          <a:p>
            <a:r>
              <a:rPr lang="zh-CN" altLang="en-US"/>
              <a:t>   </a:t>
            </a:r>
            <a:r>
              <a:rPr lang="en-US" altLang="zh-CN"/>
              <a:t>-e </a:t>
            </a:r>
            <a:r>
              <a:rPr lang="zh-CN" altLang="en-US"/>
              <a:t>创建临时节点</a:t>
            </a:r>
            <a:endParaRPr lang="zh-CN" altLang="en-US"/>
          </a:p>
          <a:p>
            <a:r>
              <a:rPr lang="zh-CN" altLang="en-US"/>
              <a:t>   </a:t>
            </a:r>
            <a:r>
              <a:rPr lang="en-US" altLang="zh-CN"/>
              <a:t>path </a:t>
            </a:r>
            <a:r>
              <a:rPr lang="zh-CN" altLang="en-US"/>
              <a:t>节点名称</a:t>
            </a:r>
            <a:endParaRPr lang="zh-CN" altLang="en-US"/>
          </a:p>
          <a:p>
            <a:r>
              <a:rPr lang="zh-CN" altLang="en-US"/>
              <a:t>  </a:t>
            </a:r>
            <a:r>
              <a:rPr lang="en-US" altLang="zh-CN"/>
              <a:t>data </a:t>
            </a:r>
            <a:r>
              <a:rPr lang="zh-CN" altLang="en-US"/>
              <a:t>节点数据内容</a:t>
            </a:r>
            <a:endParaRPr lang="zh-CN" altLang="en-US"/>
          </a:p>
          <a:p>
            <a:r>
              <a:rPr lang="zh-CN" altLang="en-US"/>
              <a:t>  </a:t>
            </a:r>
            <a:r>
              <a:rPr lang="en-US" altLang="zh-CN"/>
              <a:t>acl </a:t>
            </a:r>
            <a:r>
              <a:rPr lang="zh-CN" altLang="en-US"/>
              <a:t>节点权限</a:t>
            </a:r>
            <a:endParaRPr lang="zh-CN" altLang="en-US"/>
          </a:p>
          <a:p>
            <a:endParaRPr lang="zh-CN" altLang="en-US"/>
          </a:p>
          <a:p>
            <a:r>
              <a:rPr lang="en-US" altLang="zh-CN"/>
              <a:t>3</a:t>
            </a:r>
            <a:r>
              <a:rPr lang="zh-CN" altLang="en-US"/>
              <a:t>：</a:t>
            </a:r>
            <a:r>
              <a:rPr lang="en-US" altLang="zh-CN"/>
              <a:t>ls path  </a:t>
            </a:r>
            <a:r>
              <a:rPr lang="zh-CN" altLang="en-US"/>
              <a:t>列出节点下子节点目录</a:t>
            </a:r>
            <a:endParaRPr lang="zh-CN" altLang="en-US"/>
          </a:p>
          <a:p>
            <a:r>
              <a:rPr lang="en-US" altLang="zh-CN"/>
              <a:t>4</a:t>
            </a:r>
            <a:r>
              <a:rPr lang="zh-CN" altLang="en-US"/>
              <a:t>：</a:t>
            </a:r>
            <a:r>
              <a:rPr lang="en-US" altLang="zh-CN"/>
              <a:t>get path </a:t>
            </a:r>
            <a:r>
              <a:rPr lang="zh-CN" altLang="en-US"/>
              <a:t>获取节点下数据内容与属性信息</a:t>
            </a:r>
            <a:endParaRPr lang="zh-CN" altLang="en-US"/>
          </a:p>
          <a:p>
            <a:r>
              <a:rPr lang="en-US" altLang="zh-CN"/>
              <a:t>5</a:t>
            </a:r>
            <a:r>
              <a:rPr lang="zh-CN" altLang="en-US"/>
              <a:t>：</a:t>
            </a:r>
            <a:r>
              <a:rPr lang="en-US" altLang="zh-CN"/>
              <a:t>set path data [version] </a:t>
            </a:r>
            <a:r>
              <a:rPr lang="zh-CN" altLang="en-US"/>
              <a:t>设置节点内容</a:t>
            </a:r>
            <a:endParaRPr lang="zh-CN" altLang="en-US"/>
          </a:p>
          <a:p>
            <a:r>
              <a:rPr lang="en-US" altLang="zh-CN"/>
              <a:t>6</a:t>
            </a:r>
            <a:r>
              <a:rPr lang="zh-CN" altLang="en-US"/>
              <a:t>：</a:t>
            </a:r>
            <a:r>
              <a:rPr lang="en-US" altLang="zh-CN"/>
              <a:t>delete path [version] </a:t>
            </a:r>
            <a:r>
              <a:rPr lang="zh-CN" altLang="en-US"/>
              <a:t>删除节点内容</a:t>
            </a:r>
            <a:endParaRPr lang="zh-CN" altLang="en-US"/>
          </a:p>
          <a:p>
            <a:r>
              <a:rPr lang="zh-CN" altLang="en-US"/>
              <a:t>      </a:t>
            </a:r>
            <a:endParaRPr lang="en-US" altLang="zh-CN"/>
          </a:p>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872932" y="159172"/>
            <a:ext cx="8534400" cy="1507067"/>
          </a:xfrm>
        </p:spPr>
        <p:txBody>
          <a:bodyPr/>
          <a:p>
            <a:pPr algn="ctr"/>
            <a:r>
              <a:rPr lang="zh-CN" altLang="en-US"/>
              <a:t>基本操作（</a:t>
            </a:r>
            <a:r>
              <a:rPr lang="en-US" altLang="zh-CN"/>
              <a:t>API</a:t>
            </a:r>
            <a:r>
              <a:rPr lang="zh-CN" altLang="en-US"/>
              <a:t>）</a:t>
            </a:r>
            <a:endParaRPr lang="zh-CN" altLang="en-US"/>
          </a:p>
        </p:txBody>
      </p:sp>
      <p:sp>
        <p:nvSpPr>
          <p:cNvPr id="4" name="文本框 3"/>
          <p:cNvSpPr txBox="1"/>
          <p:nvPr/>
        </p:nvSpPr>
        <p:spPr>
          <a:xfrm>
            <a:off x="228600" y="1752600"/>
            <a:ext cx="10911840" cy="1463675"/>
          </a:xfrm>
          <a:prstGeom prst="rect">
            <a:avLst/>
          </a:prstGeom>
          <a:noFill/>
        </p:spPr>
        <p:txBody>
          <a:bodyPr wrap="square" rtlCol="0">
            <a:spAutoFit/>
          </a:bodyPr>
          <a:p>
            <a:r>
              <a:rPr lang="en-US" altLang="zh-CN"/>
              <a:t>1</a:t>
            </a:r>
            <a:r>
              <a:rPr lang="zh-CN" altLang="en-US"/>
              <a:t>：所需</a:t>
            </a:r>
            <a:r>
              <a:rPr lang="en-US" altLang="zh-CN"/>
              <a:t>jar</a:t>
            </a:r>
            <a:r>
              <a:rPr lang="zh-CN" altLang="en-US"/>
              <a:t>包</a:t>
            </a:r>
            <a:endParaRPr lang="zh-CN" altLang="en-US"/>
          </a:p>
          <a:p>
            <a:r>
              <a:rPr lang="zh-CN" altLang="en-US"/>
              <a:t>   zookeeper-3.4.9.jar</a:t>
            </a:r>
            <a:endParaRPr lang="zh-CN" altLang="en-US"/>
          </a:p>
          <a:p>
            <a:r>
              <a:rPr lang="zh-CN" altLang="en-US"/>
              <a:t>   log4j-1.2.16.jar</a:t>
            </a:r>
            <a:endParaRPr lang="zh-CN" altLang="en-US"/>
          </a:p>
          <a:p>
            <a:r>
              <a:rPr lang="zh-CN" altLang="en-US"/>
              <a:t>   slf4j-api-1.6.1.jar</a:t>
            </a:r>
            <a:endParaRPr lang="zh-CN" altLang="en-US"/>
          </a:p>
          <a:p>
            <a:r>
              <a:rPr lang="zh-CN" altLang="en-US"/>
              <a:t>   slf4j-log4j12-1.6.1.jar</a:t>
            </a:r>
            <a:endParaRPr lang="zh-CN" altLang="en-US"/>
          </a:p>
        </p:txBody>
      </p:sp>
      <p:sp>
        <p:nvSpPr>
          <p:cNvPr id="5" name="文本框 4"/>
          <p:cNvSpPr txBox="1"/>
          <p:nvPr/>
        </p:nvSpPr>
        <p:spPr>
          <a:xfrm>
            <a:off x="350520" y="3338195"/>
            <a:ext cx="11886565" cy="3108960"/>
          </a:xfrm>
          <a:prstGeom prst="rect">
            <a:avLst/>
          </a:prstGeom>
          <a:noFill/>
        </p:spPr>
        <p:txBody>
          <a:bodyPr wrap="square" rtlCol="0">
            <a:spAutoFit/>
          </a:bodyPr>
          <a:p>
            <a:pPr marL="285750" indent="-285750">
              <a:buClrTx/>
              <a:buFont typeface="Wingdings" panose="05000000000000000000" charset="0"/>
              <a:buChar char="Ø"/>
            </a:pPr>
            <a:r>
              <a:rPr lang="zh-CN" altLang="en-US"/>
              <a:t>创建会话</a:t>
            </a:r>
            <a:endParaRPr lang="zh-CN" altLang="en-US"/>
          </a:p>
          <a:p>
            <a:pPr indent="0">
              <a:buClrTx/>
              <a:buFont typeface="Wingdings" panose="05000000000000000000" charset="0"/>
              <a:buNone/>
            </a:pPr>
            <a:r>
              <a:rPr lang="zh-CN" altLang="en-US"/>
              <a:t>     new ZooKeeper(</a:t>
            </a:r>
            <a:r>
              <a:rPr lang="en-US" altLang="zh-CN"/>
              <a:t>String </a:t>
            </a:r>
            <a:r>
              <a:rPr lang="zh-CN" altLang="en-US"/>
              <a:t>connectString, </a:t>
            </a:r>
            <a:r>
              <a:rPr lang="en-US" altLang="zh-CN"/>
              <a:t>int </a:t>
            </a:r>
            <a:r>
              <a:rPr lang="zh-CN" altLang="en-US"/>
              <a:t>sessionTimeout, </a:t>
            </a:r>
            <a:r>
              <a:rPr lang="en-US" altLang="zh-CN">
                <a:sym typeface="+mn-ea"/>
              </a:rPr>
              <a:t>W</a:t>
            </a:r>
            <a:r>
              <a:rPr lang="zh-CN" altLang="en-US">
                <a:sym typeface="+mn-ea"/>
              </a:rPr>
              <a:t>atcher </a:t>
            </a:r>
            <a:r>
              <a:rPr lang="zh-CN" altLang="en-US"/>
              <a:t>watcher);</a:t>
            </a:r>
            <a:endParaRPr lang="zh-CN" altLang="en-US"/>
          </a:p>
          <a:p>
            <a:pPr indent="0">
              <a:buClrTx/>
              <a:buFont typeface="Wingdings" panose="05000000000000000000" charset="0"/>
              <a:buNone/>
            </a:pPr>
            <a:endParaRPr lang="zh-CN" altLang="en-US"/>
          </a:p>
          <a:p>
            <a:pPr indent="0">
              <a:buClrTx/>
              <a:buFont typeface="Wingdings" panose="05000000000000000000" charset="0"/>
              <a:buNone/>
            </a:pPr>
            <a:r>
              <a:rPr lang="en-US" altLang="zh-CN"/>
              <a:t>     new ZooKeeper(</a:t>
            </a:r>
            <a:r>
              <a:rPr lang="en-US" altLang="zh-CN">
                <a:sym typeface="+mn-ea"/>
              </a:rPr>
              <a:t>String </a:t>
            </a:r>
            <a:r>
              <a:rPr lang="en-US" altLang="zh-CN"/>
              <a:t>connectString, </a:t>
            </a:r>
            <a:r>
              <a:rPr lang="en-US" altLang="zh-CN">
                <a:sym typeface="+mn-ea"/>
              </a:rPr>
              <a:t>int </a:t>
            </a:r>
            <a:r>
              <a:rPr lang="en-US" altLang="zh-CN"/>
              <a:t>sessionTimeout, </a:t>
            </a:r>
            <a:r>
              <a:rPr lang="en-US" altLang="zh-CN">
                <a:sym typeface="+mn-ea"/>
              </a:rPr>
              <a:t>W</a:t>
            </a:r>
            <a:r>
              <a:rPr lang="zh-CN" altLang="en-US">
                <a:sym typeface="+mn-ea"/>
              </a:rPr>
              <a:t>atcher </a:t>
            </a:r>
            <a:r>
              <a:rPr lang="en-US" altLang="zh-CN"/>
              <a:t>watcher, Boolean canBeReadOnly);</a:t>
            </a:r>
            <a:endParaRPr lang="en-US" altLang="zh-CN"/>
          </a:p>
          <a:p>
            <a:pPr indent="0">
              <a:buClrTx/>
              <a:buFont typeface="Wingdings" panose="05000000000000000000" charset="0"/>
              <a:buNone/>
            </a:pPr>
            <a:endParaRPr lang="en-US" altLang="zh-CN"/>
          </a:p>
          <a:p>
            <a:pPr indent="0">
              <a:buClrTx/>
              <a:buFont typeface="Wingdings" panose="05000000000000000000" charset="0"/>
              <a:buNone/>
            </a:pPr>
            <a:r>
              <a:rPr lang="en-US" altLang="zh-CN"/>
              <a:t>     new ZooKeeper(</a:t>
            </a:r>
            <a:r>
              <a:rPr lang="en-US" altLang="zh-CN">
                <a:sym typeface="+mn-ea"/>
              </a:rPr>
              <a:t>String </a:t>
            </a:r>
            <a:r>
              <a:rPr lang="en-US" altLang="zh-CN"/>
              <a:t>connectString, </a:t>
            </a:r>
            <a:r>
              <a:rPr lang="en-US" altLang="zh-CN">
                <a:sym typeface="+mn-ea"/>
              </a:rPr>
              <a:t>int </a:t>
            </a:r>
            <a:r>
              <a:rPr lang="en-US" altLang="zh-CN"/>
              <a:t>sessionTimeout, </a:t>
            </a:r>
            <a:r>
              <a:rPr lang="en-US" altLang="zh-CN">
                <a:sym typeface="+mn-ea"/>
              </a:rPr>
              <a:t>W</a:t>
            </a:r>
            <a:r>
              <a:rPr lang="zh-CN" altLang="en-US">
                <a:sym typeface="+mn-ea"/>
              </a:rPr>
              <a:t>atcher </a:t>
            </a:r>
            <a:r>
              <a:rPr lang="en-US" altLang="zh-CN"/>
              <a:t>watcher, long sessionId, 				  </a:t>
            </a:r>
            <a:r>
              <a:rPr lang="en-US" altLang="zh-CN">
                <a:sym typeface="+mn-ea"/>
              </a:rPr>
              <a:t>byte[ ] </a:t>
            </a:r>
            <a:r>
              <a:rPr lang="en-US" altLang="zh-CN"/>
              <a:t>sessionPasswd);</a:t>
            </a:r>
            <a:endParaRPr lang="en-US" altLang="zh-CN"/>
          </a:p>
          <a:p>
            <a:pPr indent="0">
              <a:buClrTx/>
              <a:buFont typeface="Wingdings" panose="05000000000000000000" charset="0"/>
              <a:buNone/>
            </a:pPr>
            <a:endParaRPr lang="en-US" altLang="zh-CN"/>
          </a:p>
          <a:p>
            <a:pPr indent="0">
              <a:buClrTx/>
              <a:buFont typeface="Wingdings" panose="05000000000000000000" charset="0"/>
              <a:buNone/>
            </a:pPr>
            <a:r>
              <a:rPr lang="en-US" altLang="zh-CN"/>
              <a:t>     new ZooKeeper(</a:t>
            </a:r>
            <a:r>
              <a:rPr lang="en-US" altLang="zh-CN">
                <a:sym typeface="+mn-ea"/>
              </a:rPr>
              <a:t>String </a:t>
            </a:r>
            <a:r>
              <a:rPr lang="en-US" altLang="zh-CN"/>
              <a:t>connectString, </a:t>
            </a:r>
            <a:r>
              <a:rPr lang="en-US" altLang="zh-CN">
                <a:sym typeface="+mn-ea"/>
              </a:rPr>
              <a:t>int </a:t>
            </a:r>
            <a:r>
              <a:rPr lang="en-US" altLang="zh-CN"/>
              <a:t>sessionTimeout, </a:t>
            </a:r>
            <a:r>
              <a:rPr lang="en-US" altLang="zh-CN">
                <a:sym typeface="+mn-ea"/>
              </a:rPr>
              <a:t>W</a:t>
            </a:r>
            <a:r>
              <a:rPr lang="zh-CN" altLang="en-US">
                <a:sym typeface="+mn-ea"/>
              </a:rPr>
              <a:t>atcher </a:t>
            </a:r>
            <a:r>
              <a:rPr lang="en-US" altLang="zh-CN"/>
              <a:t>watcher, long sessionId,                        	                 </a:t>
            </a:r>
            <a:r>
              <a:rPr lang="en-US" altLang="zh-CN">
                <a:sym typeface="+mn-ea"/>
              </a:rPr>
              <a:t>byte[ ] </a:t>
            </a:r>
            <a:r>
              <a:rPr lang="en-US" altLang="zh-CN"/>
              <a:t>sessionPasswd, </a:t>
            </a:r>
            <a:r>
              <a:rPr lang="en-US" altLang="zh-CN">
                <a:sym typeface="+mn-ea"/>
              </a:rPr>
              <a:t>Boolean  </a:t>
            </a:r>
            <a:r>
              <a:rPr lang="en-US" altLang="zh-CN"/>
              <a:t>canBeReadOnly);</a:t>
            </a:r>
            <a:endParaRPr lang="en-US" altLang="zh-CN"/>
          </a:p>
          <a:p>
            <a:pPr indent="0">
              <a:buClrTx/>
              <a:buFont typeface="Wingdings" panose="05000000000000000000" charset="0"/>
              <a:buNone/>
            </a:pPr>
            <a:endParaRPr lang="zh-CN" altLang="en-US">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701040" y="320040"/>
            <a:ext cx="10942320" cy="6401435"/>
          </a:xfrm>
          <a:prstGeom prst="rect">
            <a:avLst/>
          </a:prstGeom>
          <a:noFill/>
        </p:spPr>
        <p:txBody>
          <a:bodyPr wrap="square" rtlCol="0">
            <a:spAutoFit/>
          </a:bodyPr>
          <a:p>
            <a:pPr indent="0">
              <a:buClrTx/>
              <a:buFont typeface="Wingdings" panose="05000000000000000000" charset="0"/>
              <a:buNone/>
            </a:pPr>
            <a:endParaRPr lang="en-US" altLang="zh-CN"/>
          </a:p>
          <a:p>
            <a:pPr indent="0">
              <a:buClrTx/>
              <a:buFont typeface="Wingdings" panose="05000000000000000000" charset="0"/>
              <a:buNone/>
            </a:pPr>
            <a:r>
              <a:rPr lang="zh-CN" altLang="en-US">
                <a:sym typeface="+mn-ea"/>
              </a:rPr>
              <a:t>connectString：</a:t>
            </a:r>
            <a:r>
              <a:rPr lang="en-US" altLang="zh-CN">
                <a:sym typeface="+mn-ea"/>
              </a:rPr>
              <a:t>IP</a:t>
            </a:r>
            <a:r>
              <a:rPr lang="zh-CN" altLang="en-US">
                <a:sym typeface="+mn-ea"/>
              </a:rPr>
              <a:t>地址串如（</a:t>
            </a:r>
            <a:r>
              <a:rPr lang="en-US" altLang="zh-CN">
                <a:sym typeface="+mn-ea"/>
              </a:rPr>
              <a:t>“192.168.1.100</a:t>
            </a:r>
            <a:r>
              <a:rPr lang="zh-CN" altLang="en-US">
                <a:sym typeface="+mn-ea"/>
              </a:rPr>
              <a:t>，</a:t>
            </a:r>
            <a:r>
              <a:rPr lang="en-US" altLang="zh-CN">
                <a:sym typeface="+mn-ea"/>
              </a:rPr>
              <a:t>192.168.1.101</a:t>
            </a:r>
            <a:r>
              <a:rPr lang="zh-CN" altLang="en-US">
                <a:sym typeface="+mn-ea"/>
              </a:rPr>
              <a:t>，</a:t>
            </a:r>
            <a:r>
              <a:rPr lang="en-US" altLang="zh-CN">
                <a:sym typeface="+mn-ea"/>
              </a:rPr>
              <a:t>192.168.1.102”</a:t>
            </a:r>
            <a:r>
              <a:rPr lang="zh-CN" altLang="en-US">
                <a:sym typeface="+mn-ea"/>
              </a:rPr>
              <a:t>）</a:t>
            </a:r>
            <a:endParaRPr lang="zh-CN" altLang="en-US">
              <a:sym typeface="+mn-ea"/>
            </a:endParaRPr>
          </a:p>
          <a:p>
            <a:pPr indent="0">
              <a:buClrTx/>
              <a:buFont typeface="Wingdings" panose="05000000000000000000" charset="0"/>
              <a:buNone/>
            </a:pPr>
            <a:r>
              <a:rPr lang="zh-CN" altLang="en-US">
                <a:sym typeface="+mn-ea"/>
              </a:rPr>
              <a:t>sessionTimeout ：会话过期时间（毫秒）</a:t>
            </a:r>
            <a:endParaRPr lang="zh-CN" altLang="en-US">
              <a:sym typeface="+mn-ea"/>
            </a:endParaRPr>
          </a:p>
          <a:p>
            <a:pPr indent="0">
              <a:buClrTx/>
              <a:buFont typeface="Wingdings" panose="05000000000000000000" charset="0"/>
              <a:buNone/>
            </a:pPr>
            <a:r>
              <a:rPr lang="zh-CN" altLang="en-US">
                <a:sym typeface="+mn-ea"/>
              </a:rPr>
              <a:t>watcher：时间通知处理器，该参数可为</a:t>
            </a:r>
            <a:r>
              <a:rPr lang="en-US" altLang="zh-CN">
                <a:sym typeface="+mn-ea"/>
              </a:rPr>
              <a:t>null</a:t>
            </a:r>
            <a:endParaRPr lang="en-US" altLang="zh-CN">
              <a:sym typeface="+mn-ea"/>
            </a:endParaRPr>
          </a:p>
          <a:p>
            <a:pPr indent="0">
              <a:buClrTx/>
              <a:buFont typeface="Wingdings" panose="05000000000000000000" charset="0"/>
              <a:buNone/>
            </a:pPr>
            <a:r>
              <a:rPr lang="en-US" altLang="zh-CN">
                <a:sym typeface="+mn-ea"/>
              </a:rPr>
              <a:t>canBeReadOnly</a:t>
            </a:r>
            <a:r>
              <a:rPr lang="zh-CN" altLang="en-US">
                <a:sym typeface="+mn-ea"/>
              </a:rPr>
              <a:t>：是否支持（</a:t>
            </a:r>
            <a:r>
              <a:rPr lang="en-US" altLang="zh-CN">
                <a:sym typeface="+mn-ea"/>
              </a:rPr>
              <a:t>read-only</a:t>
            </a:r>
            <a:r>
              <a:rPr lang="zh-CN" altLang="en-US">
                <a:sym typeface="+mn-ea"/>
              </a:rPr>
              <a:t>）只读模式。默认为</a:t>
            </a:r>
            <a:r>
              <a:rPr lang="en-US" altLang="zh-CN">
                <a:sym typeface="+mn-ea"/>
              </a:rPr>
              <a:t>true</a:t>
            </a:r>
            <a:endParaRPr lang="en-US" altLang="zh-CN">
              <a:sym typeface="+mn-ea"/>
            </a:endParaRPr>
          </a:p>
          <a:p>
            <a:pPr indent="0">
              <a:buClrTx/>
              <a:buFont typeface="Wingdings" panose="05000000000000000000" charset="0"/>
              <a:buNone/>
            </a:pPr>
            <a:r>
              <a:rPr lang="en-US" altLang="zh-CN">
                <a:sym typeface="+mn-ea"/>
              </a:rPr>
              <a:t>sessionId </a:t>
            </a:r>
            <a:r>
              <a:rPr lang="zh-CN" altLang="en-US">
                <a:sym typeface="+mn-ea"/>
              </a:rPr>
              <a:t>：会话</a:t>
            </a:r>
            <a:r>
              <a:rPr lang="en-US" altLang="zh-CN">
                <a:sym typeface="+mn-ea"/>
              </a:rPr>
              <a:t>Id</a:t>
            </a:r>
            <a:endParaRPr lang="en-US" altLang="zh-CN">
              <a:sym typeface="+mn-ea"/>
            </a:endParaRPr>
          </a:p>
          <a:p>
            <a:pPr indent="0">
              <a:buClrTx/>
              <a:buFont typeface="Wingdings" panose="05000000000000000000" charset="0"/>
              <a:buNone/>
            </a:pPr>
            <a:r>
              <a:rPr lang="en-US" altLang="zh-CN">
                <a:sym typeface="+mn-ea"/>
              </a:rPr>
              <a:t>sessionPasswd:</a:t>
            </a:r>
            <a:r>
              <a:rPr lang="zh-CN" altLang="en-US">
                <a:sym typeface="+mn-ea"/>
              </a:rPr>
              <a:t>会话密匙</a:t>
            </a:r>
            <a:endParaRPr lang="zh-CN" altLang="en-US">
              <a:sym typeface="+mn-ea"/>
            </a:endParaRPr>
          </a:p>
          <a:p>
            <a:pPr indent="0">
              <a:buClrTx/>
              <a:buFont typeface="Wingdings" panose="05000000000000000000" charset="0"/>
              <a:buNone/>
            </a:pPr>
            <a:endParaRPr lang="zh-CN" altLang="en-US">
              <a:sym typeface="+mn-ea"/>
            </a:endParaRPr>
          </a:p>
          <a:p>
            <a:pPr marL="285750" indent="-285750">
              <a:buClrTx/>
              <a:buFont typeface="Wingdings" panose="05000000000000000000" charset="0"/>
              <a:buChar char="Ø"/>
            </a:pPr>
            <a:r>
              <a:rPr lang="zh-CN" altLang="en-US">
                <a:sym typeface="+mn-ea"/>
              </a:rPr>
              <a:t>创建节点</a:t>
            </a:r>
            <a:endParaRPr lang="zh-CN" altLang="en-US">
              <a:sym typeface="+mn-ea"/>
            </a:endParaRPr>
          </a:p>
          <a:p>
            <a:pPr indent="0">
              <a:buClrTx/>
              <a:buFont typeface="Wingdings" panose="05000000000000000000" charset="0"/>
              <a:buNone/>
            </a:pPr>
            <a:r>
              <a:rPr lang="zh-CN" altLang="en-US">
                <a:sym typeface="+mn-ea"/>
              </a:rPr>
              <a:t>     同步创建</a:t>
            </a:r>
            <a:endParaRPr lang="zh-CN" altLang="en-US">
              <a:sym typeface="+mn-ea"/>
            </a:endParaRPr>
          </a:p>
          <a:p>
            <a:pPr indent="0">
              <a:buClrTx/>
              <a:buFont typeface="Wingdings" panose="05000000000000000000" charset="0"/>
              <a:buNone/>
            </a:pPr>
            <a:r>
              <a:rPr lang="zh-CN" altLang="en-US">
                <a:sym typeface="+mn-ea"/>
              </a:rPr>
              <a:t>     create(</a:t>
            </a:r>
            <a:r>
              <a:rPr lang="en-US" altLang="zh-CN">
                <a:sym typeface="+mn-ea"/>
              </a:rPr>
              <a:t>final String </a:t>
            </a:r>
            <a:r>
              <a:rPr lang="zh-CN" altLang="en-US">
                <a:sym typeface="+mn-ea"/>
              </a:rPr>
              <a:t>path, </a:t>
            </a:r>
            <a:r>
              <a:rPr lang="en-US" altLang="zh-CN">
                <a:sym typeface="+mn-ea"/>
              </a:rPr>
              <a:t>byte</a:t>
            </a:r>
            <a:r>
              <a:rPr lang="zh-CN" altLang="en-US">
                <a:sym typeface="+mn-ea"/>
              </a:rPr>
              <a:t> data</a:t>
            </a:r>
            <a:r>
              <a:rPr lang="en-US" altLang="zh-CN">
                <a:sym typeface="+mn-ea"/>
              </a:rPr>
              <a:t>[ ]</a:t>
            </a:r>
            <a:r>
              <a:rPr lang="zh-CN" altLang="en-US">
                <a:sym typeface="+mn-ea"/>
              </a:rPr>
              <a:t>, </a:t>
            </a:r>
            <a:r>
              <a:rPr lang="en-US" altLang="zh-CN">
                <a:sym typeface="+mn-ea"/>
              </a:rPr>
              <a:t>List&lt;ACL&gt;</a:t>
            </a:r>
            <a:r>
              <a:rPr lang="zh-CN" altLang="en-US">
                <a:sym typeface="+mn-ea"/>
              </a:rPr>
              <a:t> acl, CreateMode createMode)</a:t>
            </a:r>
            <a:r>
              <a:rPr lang="en-US" altLang="zh-CN">
                <a:sym typeface="+mn-ea"/>
              </a:rPr>
              <a:t>;</a:t>
            </a:r>
            <a:endParaRPr lang="en-US" altLang="zh-CN">
              <a:sym typeface="+mn-ea"/>
            </a:endParaRPr>
          </a:p>
          <a:p>
            <a:pPr indent="0">
              <a:buClrTx/>
              <a:buFont typeface="Wingdings" panose="05000000000000000000" charset="0"/>
              <a:buNone/>
            </a:pPr>
            <a:r>
              <a:rPr lang="en-US" altLang="zh-CN">
                <a:sym typeface="+mn-ea"/>
              </a:rPr>
              <a:t>     </a:t>
            </a:r>
            <a:r>
              <a:rPr lang="zh-CN" altLang="en-US">
                <a:sym typeface="+mn-ea"/>
              </a:rPr>
              <a:t>异步创建</a:t>
            </a:r>
            <a:endParaRPr lang="zh-CN" altLang="en-US">
              <a:sym typeface="+mn-ea"/>
            </a:endParaRPr>
          </a:p>
          <a:p>
            <a:pPr indent="0">
              <a:buClrTx/>
              <a:buFont typeface="Wingdings" panose="05000000000000000000" charset="0"/>
              <a:buNone/>
            </a:pPr>
            <a:r>
              <a:rPr lang="zh-CN" altLang="en-US">
                <a:sym typeface="+mn-ea"/>
              </a:rPr>
              <a:t>     create(</a:t>
            </a:r>
            <a:r>
              <a:rPr lang="en-US" altLang="zh-CN">
                <a:sym typeface="+mn-ea"/>
              </a:rPr>
              <a:t>final String </a:t>
            </a:r>
            <a:r>
              <a:rPr lang="zh-CN" altLang="en-US">
                <a:sym typeface="+mn-ea"/>
              </a:rPr>
              <a:t>path, </a:t>
            </a:r>
            <a:r>
              <a:rPr lang="en-US" altLang="zh-CN">
                <a:sym typeface="+mn-ea"/>
              </a:rPr>
              <a:t>byte </a:t>
            </a:r>
            <a:r>
              <a:rPr lang="zh-CN" altLang="en-US">
                <a:sym typeface="+mn-ea"/>
              </a:rPr>
              <a:t>data</a:t>
            </a:r>
            <a:r>
              <a:rPr lang="en-US" altLang="zh-CN">
                <a:sym typeface="+mn-ea"/>
              </a:rPr>
              <a:t>[ ]</a:t>
            </a:r>
            <a:r>
              <a:rPr lang="zh-CN" altLang="en-US">
                <a:sym typeface="+mn-ea"/>
              </a:rPr>
              <a:t>, </a:t>
            </a:r>
            <a:r>
              <a:rPr lang="en-US" altLang="zh-CN">
                <a:sym typeface="+mn-ea"/>
              </a:rPr>
              <a:t>List&lt;ACL&gt; </a:t>
            </a:r>
            <a:r>
              <a:rPr lang="zh-CN" altLang="en-US">
                <a:sym typeface="+mn-ea"/>
              </a:rPr>
              <a:t>acl, CreateMode createMode, </a:t>
            </a:r>
            <a:r>
              <a:rPr lang="en-US" altLang="zh-CN">
                <a:sym typeface="+mn-ea"/>
              </a:rPr>
              <a:t>	 	 	</a:t>
            </a:r>
            <a:r>
              <a:rPr lang="zh-CN" altLang="en-US">
                <a:sym typeface="+mn-ea"/>
              </a:rPr>
              <a:t>AsyncCallback.StringCallback cb, Object ctx);</a:t>
            </a:r>
            <a:endParaRPr lang="zh-CN" altLang="en-US">
              <a:sym typeface="+mn-ea"/>
            </a:endParaRPr>
          </a:p>
          <a:p>
            <a:pPr indent="0">
              <a:buClrTx/>
              <a:buFont typeface="Wingdings" panose="05000000000000000000" charset="0"/>
              <a:buNone/>
            </a:pPr>
            <a:r>
              <a:rPr lang="zh-CN" altLang="en-US">
                <a:sym typeface="+mn-ea"/>
              </a:rPr>
              <a:t>     </a:t>
            </a:r>
            <a:endParaRPr lang="zh-CN" altLang="en-US">
              <a:sym typeface="+mn-ea"/>
            </a:endParaRPr>
          </a:p>
          <a:p>
            <a:pPr indent="0">
              <a:buClrTx/>
              <a:buFont typeface="Wingdings" panose="05000000000000000000" charset="0"/>
              <a:buNone/>
            </a:pPr>
            <a:r>
              <a:rPr lang="zh-CN" altLang="en-US">
                <a:sym typeface="+mn-ea"/>
              </a:rPr>
              <a:t>     </a:t>
            </a:r>
            <a:r>
              <a:rPr lang="en-US" altLang="zh-CN">
                <a:sym typeface="+mn-ea"/>
              </a:rPr>
              <a:t>path:</a:t>
            </a:r>
            <a:r>
              <a:rPr lang="zh-CN" altLang="en-US">
                <a:sym typeface="+mn-ea"/>
              </a:rPr>
              <a:t>节点路径</a:t>
            </a:r>
            <a:endParaRPr lang="zh-CN" altLang="en-US">
              <a:sym typeface="+mn-ea"/>
            </a:endParaRPr>
          </a:p>
          <a:p>
            <a:pPr indent="0">
              <a:buClrTx/>
              <a:buFont typeface="Wingdings" panose="05000000000000000000" charset="0"/>
              <a:buNone/>
            </a:pPr>
            <a:r>
              <a:rPr lang="en-US" altLang="zh-CN">
                <a:sym typeface="+mn-ea"/>
              </a:rPr>
              <a:t>     data[ ]</a:t>
            </a:r>
            <a:r>
              <a:rPr lang="zh-CN" altLang="en-US">
                <a:sym typeface="+mn-ea"/>
              </a:rPr>
              <a:t>：节点内容</a:t>
            </a:r>
            <a:endParaRPr lang="zh-CN" altLang="en-US">
              <a:sym typeface="+mn-ea"/>
            </a:endParaRPr>
          </a:p>
          <a:p>
            <a:pPr indent="0">
              <a:buClrTx/>
              <a:buFont typeface="Wingdings" panose="05000000000000000000" charset="0"/>
              <a:buNone/>
            </a:pPr>
            <a:r>
              <a:rPr lang="zh-CN" altLang="en-US">
                <a:sym typeface="+mn-ea"/>
              </a:rPr>
              <a:t>     </a:t>
            </a:r>
            <a:r>
              <a:rPr lang="en-US" altLang="zh-CN">
                <a:sym typeface="+mn-ea"/>
              </a:rPr>
              <a:t>acl</a:t>
            </a:r>
            <a:r>
              <a:rPr lang="zh-CN" altLang="en-US">
                <a:sym typeface="+mn-ea"/>
              </a:rPr>
              <a:t>：节点权限</a:t>
            </a:r>
            <a:endParaRPr lang="zh-CN" altLang="en-US">
              <a:sym typeface="+mn-ea"/>
            </a:endParaRPr>
          </a:p>
          <a:p>
            <a:pPr indent="0">
              <a:buClrTx/>
              <a:buFont typeface="Wingdings" panose="05000000000000000000" charset="0"/>
              <a:buNone/>
            </a:pPr>
            <a:r>
              <a:rPr lang="zh-CN" altLang="en-US">
                <a:sym typeface="+mn-ea"/>
              </a:rPr>
              <a:t>     createMode：节点类型</a:t>
            </a:r>
            <a:endParaRPr lang="zh-CN" altLang="en-US">
              <a:sym typeface="+mn-ea"/>
            </a:endParaRPr>
          </a:p>
          <a:p>
            <a:pPr indent="0">
              <a:buClrTx/>
              <a:buFont typeface="Wingdings" panose="05000000000000000000" charset="0"/>
              <a:buNone/>
            </a:pPr>
            <a:r>
              <a:rPr lang="zh-CN" altLang="en-US">
                <a:sym typeface="+mn-ea"/>
              </a:rPr>
              <a:t>     cb：回调函数</a:t>
            </a:r>
            <a:endParaRPr lang="zh-CN" altLang="en-US">
              <a:sym typeface="+mn-ea"/>
            </a:endParaRPr>
          </a:p>
          <a:p>
            <a:pPr indent="0">
              <a:buClrTx/>
              <a:buFont typeface="Wingdings" panose="05000000000000000000" charset="0"/>
              <a:buNone/>
            </a:pPr>
            <a:r>
              <a:rPr lang="zh-CN" altLang="en-US">
                <a:sym typeface="+mn-ea"/>
              </a:rPr>
              <a:t>     </a:t>
            </a:r>
            <a:r>
              <a:rPr lang="en-US" altLang="zh-CN">
                <a:sym typeface="+mn-ea"/>
              </a:rPr>
              <a:t>ctx</a:t>
            </a:r>
            <a:r>
              <a:rPr lang="zh-CN" altLang="en-US">
                <a:sym typeface="+mn-ea"/>
              </a:rPr>
              <a:t>：回调参数对象</a:t>
            </a:r>
            <a:endParaRPr lang="zh-CN" altLang="en-US">
              <a:sym typeface="+mn-ea"/>
            </a:endParaRPr>
          </a:p>
          <a:p>
            <a:pPr indent="0">
              <a:buClrTx/>
              <a:buFont typeface="Wingdings" panose="05000000000000000000" charset="0"/>
              <a:buNone/>
            </a:pPr>
            <a:endParaRPr lang="en-US" altLang="zh-CN">
              <a:sym typeface="+mn-ea"/>
            </a:endParaRPr>
          </a:p>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81000" y="381000"/>
            <a:ext cx="10546080" cy="6400800"/>
          </a:xfrm>
          <a:prstGeom prst="rect">
            <a:avLst/>
          </a:prstGeom>
          <a:noFill/>
        </p:spPr>
        <p:txBody>
          <a:bodyPr wrap="square" rtlCol="0">
            <a:spAutoFit/>
          </a:bodyPr>
          <a:p>
            <a:pPr marL="285750" indent="-285750">
              <a:buClrTx/>
              <a:buFont typeface="Wingdings" panose="05000000000000000000" charset="0"/>
              <a:buChar char="Ø"/>
            </a:pPr>
            <a:r>
              <a:rPr lang="zh-CN" altLang="en-US"/>
              <a:t>删除节点</a:t>
            </a:r>
            <a:endParaRPr lang="zh-CN" altLang="en-US"/>
          </a:p>
          <a:p>
            <a:pPr indent="0">
              <a:buClrTx/>
              <a:buFont typeface="Wingdings" panose="05000000000000000000" charset="0"/>
              <a:buNone/>
            </a:pPr>
            <a:endParaRPr lang="zh-CN" altLang="en-US"/>
          </a:p>
          <a:p>
            <a:pPr indent="0">
              <a:buClrTx/>
              <a:buFont typeface="Wingdings" panose="05000000000000000000" charset="0"/>
              <a:buNone/>
            </a:pPr>
            <a:r>
              <a:rPr lang="zh-CN" altLang="en-US"/>
              <a:t>     同步删除</a:t>
            </a:r>
            <a:endParaRPr lang="zh-CN" altLang="en-US"/>
          </a:p>
          <a:p>
            <a:pPr indent="0">
              <a:buClrTx/>
              <a:buFont typeface="Wingdings" panose="05000000000000000000" charset="0"/>
              <a:buNone/>
            </a:pPr>
            <a:r>
              <a:rPr lang="zh-CN" altLang="en-US"/>
              <a:t>     delete(String path, int version)；</a:t>
            </a:r>
            <a:endParaRPr lang="zh-CN" altLang="en-US"/>
          </a:p>
          <a:p>
            <a:pPr indent="0">
              <a:buClrTx/>
              <a:buFont typeface="Wingdings" panose="05000000000000000000" charset="0"/>
              <a:buNone/>
            </a:pPr>
            <a:r>
              <a:rPr lang="zh-CN" altLang="en-US"/>
              <a:t>     异步删除</a:t>
            </a:r>
            <a:endParaRPr lang="zh-CN" altLang="en-US"/>
          </a:p>
          <a:p>
            <a:pPr indent="0">
              <a:buClrTx/>
              <a:buFont typeface="Wingdings" panose="05000000000000000000" charset="0"/>
              <a:buNone/>
            </a:pPr>
            <a:r>
              <a:rPr lang="zh-CN" altLang="en-US"/>
              <a:t>     delete(String path, int version, AsyncCallback.VoidCallback cb, Object ctx)；</a:t>
            </a:r>
            <a:endParaRPr lang="zh-CN" altLang="en-US"/>
          </a:p>
          <a:p>
            <a:pPr indent="0">
              <a:buClrTx/>
              <a:buFont typeface="Wingdings" panose="05000000000000000000" charset="0"/>
              <a:buNone/>
            </a:pPr>
            <a:endParaRPr lang="zh-CN" altLang="en-US"/>
          </a:p>
          <a:p>
            <a:pPr indent="0">
              <a:buClrTx/>
              <a:buFont typeface="Wingdings" panose="05000000000000000000" charset="0"/>
              <a:buNone/>
            </a:pPr>
            <a:r>
              <a:rPr lang="zh-CN" altLang="en-US"/>
              <a:t>   path：删除节点路径</a:t>
            </a:r>
            <a:endParaRPr lang="zh-CN" altLang="en-US"/>
          </a:p>
          <a:p>
            <a:pPr indent="0">
              <a:buClrTx/>
              <a:buFont typeface="Wingdings" panose="05000000000000000000" charset="0"/>
              <a:buNone/>
            </a:pPr>
            <a:r>
              <a:rPr lang="zh-CN" altLang="en-US"/>
              <a:t>   version：节点数据版本</a:t>
            </a:r>
            <a:endParaRPr lang="zh-CN" altLang="en-US"/>
          </a:p>
          <a:p>
            <a:pPr indent="0">
              <a:buClrTx/>
              <a:buFont typeface="Wingdings" panose="05000000000000000000" charset="0"/>
              <a:buNone/>
            </a:pPr>
            <a:r>
              <a:rPr lang="zh-CN" altLang="en-US"/>
              <a:t>   cb ：异步回调函数</a:t>
            </a:r>
            <a:endParaRPr lang="zh-CN" altLang="en-US"/>
          </a:p>
          <a:p>
            <a:pPr indent="0">
              <a:buClrTx/>
              <a:buFont typeface="Wingdings" panose="05000000000000000000" charset="0"/>
              <a:buNone/>
            </a:pPr>
            <a:r>
              <a:rPr lang="zh-CN" altLang="en-US"/>
              <a:t>   ctx：传递上下文信息对象</a:t>
            </a:r>
            <a:endParaRPr lang="zh-CN" altLang="en-US"/>
          </a:p>
          <a:p>
            <a:pPr indent="0">
              <a:buClrTx/>
              <a:buFont typeface="Wingdings" panose="05000000000000000000" charset="0"/>
              <a:buNone/>
            </a:pPr>
            <a:r>
              <a:rPr lang="zh-CN" altLang="en-US"/>
              <a:t> </a:t>
            </a:r>
            <a:endParaRPr lang="zh-CN" altLang="en-US"/>
          </a:p>
          <a:p>
            <a:pPr indent="0">
              <a:buClrTx/>
              <a:buFont typeface="Wingdings" panose="05000000000000000000" charset="0"/>
              <a:buChar char="Ø"/>
            </a:pPr>
            <a:r>
              <a:rPr lang="zh-CN" altLang="en-US"/>
              <a:t>读取数据</a:t>
            </a:r>
            <a:endParaRPr lang="zh-CN" altLang="en-US"/>
          </a:p>
          <a:p>
            <a:pPr indent="0">
              <a:buClrTx/>
              <a:buFont typeface="Wingdings" panose="05000000000000000000" charset="0"/>
              <a:buNone/>
            </a:pPr>
            <a:endParaRPr lang="zh-CN" altLang="en-US"/>
          </a:p>
          <a:p>
            <a:pPr indent="0">
              <a:buClrTx/>
              <a:buFont typeface="Wingdings" panose="05000000000000000000" charset="0"/>
              <a:buNone/>
            </a:pPr>
            <a:r>
              <a:rPr lang="zh-CN" altLang="en-US"/>
              <a:t>getChildren(String path, Watcher watcher)</a:t>
            </a:r>
            <a:endParaRPr lang="zh-CN" altLang="en-US"/>
          </a:p>
          <a:p>
            <a:pPr indent="0">
              <a:buClrTx/>
              <a:buFont typeface="Wingdings" panose="05000000000000000000" charset="0"/>
              <a:buNone/>
            </a:pPr>
            <a:r>
              <a:rPr lang="zh-CN" altLang="en-US"/>
              <a:t>getChildren(String path, boolean watch)</a:t>
            </a:r>
            <a:endParaRPr lang="zh-CN" altLang="en-US"/>
          </a:p>
          <a:p>
            <a:pPr indent="0">
              <a:buClrTx/>
              <a:buFont typeface="Wingdings" panose="05000000000000000000" charset="0"/>
              <a:buNone/>
            </a:pPr>
            <a:r>
              <a:rPr lang="zh-CN" altLang="en-US"/>
              <a:t>getChildren(String path, Watcher watcher, Stat stat)</a:t>
            </a:r>
            <a:endParaRPr lang="zh-CN" altLang="en-US"/>
          </a:p>
          <a:p>
            <a:pPr indent="0">
              <a:buClrTx/>
              <a:buFont typeface="Wingdings" panose="05000000000000000000" charset="0"/>
              <a:buNone/>
            </a:pPr>
            <a:r>
              <a:rPr lang="zh-CN" altLang="en-US"/>
              <a:t>getChildren(String path, boolean watch, Stat stat)</a:t>
            </a:r>
            <a:endParaRPr lang="zh-CN" altLang="en-US"/>
          </a:p>
          <a:p>
            <a:pPr indent="0">
              <a:buClrTx/>
              <a:buFont typeface="Wingdings" panose="05000000000000000000" charset="0"/>
              <a:buNone/>
            </a:pPr>
            <a:r>
              <a:rPr lang="zh-CN" altLang="en-US"/>
              <a:t>getChildren(String path, Watcher watcher, AsyncCallback.ChildrenCallback cb, Object ctx)</a:t>
            </a:r>
            <a:endParaRPr lang="zh-CN" altLang="en-US"/>
          </a:p>
          <a:p>
            <a:pPr indent="0">
              <a:buClrTx/>
              <a:buFont typeface="Wingdings" panose="05000000000000000000" charset="0"/>
              <a:buNone/>
            </a:pPr>
            <a:r>
              <a:rPr lang="zh-CN" altLang="en-US"/>
              <a:t>getChildren(String path, boolean watch, AsyncCallback.ChildrenCallback cb, Object ctx)</a:t>
            </a:r>
            <a:endParaRPr lang="zh-CN" altLang="en-US"/>
          </a:p>
          <a:p>
            <a:pPr indent="0">
              <a:buClrTx/>
              <a:buFont typeface="Wingdings" panose="05000000000000000000" charset="0"/>
              <a:buNone/>
            </a:pPr>
            <a:r>
              <a:rPr lang="zh-CN" altLang="en-US"/>
              <a:t>getChildren(String path, Watcher watcher, AsyncCallback.Children2Callback cb, Object ctx)</a:t>
            </a:r>
            <a:endParaRPr lang="zh-CN" altLang="en-US"/>
          </a:p>
          <a:p>
            <a:pPr indent="0">
              <a:buClrTx/>
              <a:buFont typeface="Wingdings" panose="05000000000000000000" charset="0"/>
              <a:buNone/>
            </a:pPr>
            <a:r>
              <a:rPr lang="zh-CN" altLang="en-US"/>
              <a:t>getChildren(String path, </a:t>
            </a:r>
            <a:r>
              <a:rPr lang="zh-CN" altLang="en-US">
                <a:sym typeface="+mn-ea"/>
              </a:rPr>
              <a:t>boolean watch</a:t>
            </a:r>
            <a:r>
              <a:rPr lang="zh-CN" altLang="en-US"/>
              <a:t> AsyncCallback.Children2Callback cb, Object ctx)</a:t>
            </a:r>
            <a:endParaRPr lang="zh-CN" altLang="en-US"/>
          </a:p>
          <a:p>
            <a:pPr indent="0">
              <a:buClrTx/>
              <a:buFont typeface="Wingdings" panose="05000000000000000000" charset="0"/>
              <a:buNone/>
            </a:pP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85800" y="487680"/>
            <a:ext cx="9966960" cy="5852795"/>
          </a:xfrm>
          <a:prstGeom prst="rect">
            <a:avLst/>
          </a:prstGeom>
          <a:noFill/>
        </p:spPr>
        <p:txBody>
          <a:bodyPr wrap="square" rtlCol="0">
            <a:spAutoFit/>
          </a:bodyPr>
          <a:p>
            <a:r>
              <a:rPr lang="zh-CN" altLang="en-US">
                <a:sym typeface="+mn-ea"/>
              </a:rPr>
              <a:t>path ：节点路径</a:t>
            </a:r>
            <a:endParaRPr lang="zh-CN" altLang="en-US">
              <a:sym typeface="+mn-ea"/>
            </a:endParaRPr>
          </a:p>
          <a:p>
            <a:r>
              <a:rPr lang="zh-CN" altLang="en-US">
                <a:sym typeface="+mn-ea"/>
              </a:rPr>
              <a:t>watcher ：通知，该参数可为</a:t>
            </a:r>
            <a:r>
              <a:rPr lang="en-US" altLang="zh-CN">
                <a:sym typeface="+mn-ea"/>
              </a:rPr>
              <a:t>null</a:t>
            </a:r>
            <a:endParaRPr lang="en-US" altLang="zh-CN">
              <a:sym typeface="+mn-ea"/>
            </a:endParaRPr>
          </a:p>
          <a:p>
            <a:r>
              <a:rPr lang="zh-CN" altLang="en-US">
                <a:sym typeface="+mn-ea"/>
              </a:rPr>
              <a:t>watch：是否使用默认通知</a:t>
            </a:r>
            <a:endParaRPr lang="zh-CN" altLang="en-US">
              <a:sym typeface="+mn-ea"/>
            </a:endParaRPr>
          </a:p>
          <a:p>
            <a:r>
              <a:rPr lang="zh-CN" altLang="en-US">
                <a:sym typeface="+mn-ea"/>
              </a:rPr>
              <a:t>cb：异步回调函数</a:t>
            </a:r>
            <a:endParaRPr lang="zh-CN" altLang="en-US">
              <a:sym typeface="+mn-ea"/>
            </a:endParaRPr>
          </a:p>
          <a:p>
            <a:r>
              <a:rPr lang="zh-CN" altLang="en-US">
                <a:sym typeface="+mn-ea"/>
              </a:rPr>
              <a:t>ctx ：用户传递上下文对象信息</a:t>
            </a:r>
            <a:endParaRPr lang="zh-CN" altLang="en-US">
              <a:sym typeface="+mn-ea"/>
            </a:endParaRPr>
          </a:p>
          <a:p>
            <a:r>
              <a:rPr lang="zh-CN" altLang="en-US">
                <a:sym typeface="+mn-ea"/>
              </a:rPr>
              <a:t>stat：节点状态信息</a:t>
            </a:r>
            <a:endParaRPr lang="zh-CN" altLang="en-US">
              <a:sym typeface="+mn-ea"/>
            </a:endParaRPr>
          </a:p>
          <a:p>
            <a:endParaRPr lang="zh-CN" altLang="en-US">
              <a:sym typeface="+mn-ea"/>
            </a:endParaRPr>
          </a:p>
          <a:p>
            <a:endParaRPr lang="zh-CN" altLang="en-US">
              <a:sym typeface="+mn-ea"/>
            </a:endParaRPr>
          </a:p>
          <a:p>
            <a:pPr marL="285750" indent="-285750">
              <a:buClrTx/>
              <a:buFont typeface="Wingdings" panose="05000000000000000000" charset="0"/>
              <a:buChar char="Ø"/>
            </a:pPr>
            <a:r>
              <a:rPr lang="zh-CN" altLang="en-US">
                <a:sym typeface="+mn-ea"/>
              </a:rPr>
              <a:t>获取数据内容</a:t>
            </a:r>
            <a:endParaRPr lang="zh-CN" altLang="en-US">
              <a:sym typeface="+mn-ea"/>
            </a:endParaRPr>
          </a:p>
          <a:p>
            <a:endParaRPr lang="zh-CN" altLang="en-US">
              <a:sym typeface="+mn-ea"/>
            </a:endParaRPr>
          </a:p>
          <a:p>
            <a:r>
              <a:rPr lang="zh-CN" altLang="en-US">
                <a:sym typeface="+mn-ea"/>
              </a:rPr>
              <a:t>byte[] getData(String path, Watcher watcher, Stat stat)</a:t>
            </a:r>
            <a:r>
              <a:rPr lang="en-US" altLang="zh-CN">
                <a:sym typeface="+mn-ea"/>
              </a:rPr>
              <a:t>;</a:t>
            </a:r>
            <a:endParaRPr lang="en-US" altLang="zh-CN">
              <a:sym typeface="+mn-ea"/>
            </a:endParaRPr>
          </a:p>
          <a:p>
            <a:r>
              <a:rPr lang="en-US" altLang="zh-CN">
                <a:sym typeface="+mn-ea"/>
              </a:rPr>
              <a:t>byte[] getData(String path, boolean watch, Stat stat);</a:t>
            </a:r>
            <a:endParaRPr lang="en-US" altLang="zh-CN">
              <a:sym typeface="+mn-ea"/>
            </a:endParaRPr>
          </a:p>
          <a:p>
            <a:r>
              <a:rPr lang="en-US" altLang="zh-CN">
                <a:sym typeface="+mn-ea"/>
              </a:rPr>
              <a:t>void getData(String path, Watcher watcher, AsyncCallback.DataCallback cb, Object ctx);</a:t>
            </a:r>
            <a:endParaRPr lang="en-US" altLang="zh-CN">
              <a:sym typeface="+mn-ea"/>
            </a:endParaRPr>
          </a:p>
          <a:p>
            <a:r>
              <a:rPr lang="en-US" altLang="zh-CN">
                <a:sym typeface="+mn-ea"/>
              </a:rPr>
              <a:t>void getData(String path, boolean watch, AsyncCallback.DataCallback cb, Object ctx);</a:t>
            </a:r>
            <a:endParaRPr lang="en-US" altLang="zh-CN">
              <a:sym typeface="+mn-ea"/>
            </a:endParaRPr>
          </a:p>
          <a:p>
            <a:endParaRPr lang="en-US" altLang="zh-CN">
              <a:sym typeface="+mn-ea"/>
            </a:endParaRPr>
          </a:p>
          <a:p>
            <a:r>
              <a:rPr lang="en-US" altLang="zh-CN">
                <a:sym typeface="+mn-ea"/>
              </a:rPr>
              <a:t>path: </a:t>
            </a:r>
            <a:r>
              <a:rPr lang="zh-CN" altLang="en-US">
                <a:sym typeface="+mn-ea"/>
              </a:rPr>
              <a:t>节点路径</a:t>
            </a:r>
            <a:endParaRPr lang="en-US" altLang="zh-CN">
              <a:sym typeface="+mn-ea"/>
            </a:endParaRPr>
          </a:p>
          <a:p>
            <a:r>
              <a:rPr lang="en-US" altLang="zh-CN">
                <a:sym typeface="+mn-ea"/>
              </a:rPr>
              <a:t>watcher:</a:t>
            </a:r>
            <a:r>
              <a:rPr lang="zh-CN" altLang="en-US">
                <a:sym typeface="+mn-ea"/>
              </a:rPr>
              <a:t>通知，该参数可为</a:t>
            </a:r>
            <a:r>
              <a:rPr lang="en-US" altLang="zh-CN">
                <a:sym typeface="+mn-ea"/>
              </a:rPr>
              <a:t>null</a:t>
            </a:r>
            <a:endParaRPr lang="en-US" altLang="zh-CN">
              <a:sym typeface="+mn-ea"/>
            </a:endParaRPr>
          </a:p>
          <a:p>
            <a:r>
              <a:rPr lang="en-US" altLang="zh-CN">
                <a:sym typeface="+mn-ea"/>
              </a:rPr>
              <a:t>watch:</a:t>
            </a:r>
            <a:r>
              <a:rPr lang="zh-CN" altLang="en-US">
                <a:sym typeface="+mn-ea"/>
              </a:rPr>
              <a:t>是否使用默认通知</a:t>
            </a:r>
            <a:endParaRPr lang="zh-CN" altLang="en-US">
              <a:sym typeface="+mn-ea"/>
            </a:endParaRPr>
          </a:p>
          <a:p>
            <a:r>
              <a:rPr lang="en-US" altLang="zh-CN">
                <a:sym typeface="+mn-ea"/>
              </a:rPr>
              <a:t>cb:</a:t>
            </a:r>
            <a:r>
              <a:rPr lang="zh-CN" altLang="en-US">
                <a:sym typeface="+mn-ea"/>
              </a:rPr>
              <a:t>异步回调函数</a:t>
            </a:r>
            <a:endParaRPr lang="zh-CN" altLang="en-US">
              <a:sym typeface="+mn-ea"/>
            </a:endParaRPr>
          </a:p>
          <a:p>
            <a:r>
              <a:rPr lang="en-US" altLang="zh-CN">
                <a:sym typeface="+mn-ea"/>
              </a:rPr>
              <a:t>ctx:</a:t>
            </a:r>
            <a:r>
              <a:rPr lang="zh-CN" altLang="en-US">
                <a:sym typeface="+mn-ea"/>
              </a:rPr>
              <a:t>用户传递上下文对象信息</a:t>
            </a:r>
            <a:endParaRPr lang="zh-CN" altLang="en-US">
              <a:sym typeface="+mn-ea"/>
            </a:endParaRPr>
          </a:p>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21360" y="149860"/>
            <a:ext cx="9723120" cy="6675120"/>
          </a:xfrm>
          <a:prstGeom prst="rect">
            <a:avLst/>
          </a:prstGeom>
          <a:noFill/>
        </p:spPr>
        <p:txBody>
          <a:bodyPr wrap="square" rtlCol="0">
            <a:spAutoFit/>
          </a:bodyPr>
          <a:p>
            <a:pPr marL="285750" indent="-285750">
              <a:buClrTx/>
              <a:buFont typeface="Wingdings" panose="05000000000000000000" charset="0"/>
              <a:buChar char="Ø"/>
            </a:pPr>
            <a:r>
              <a:rPr lang="zh-CN" altLang="en-US"/>
              <a:t>更新数据</a:t>
            </a:r>
            <a:endParaRPr lang="zh-CN" altLang="en-US"/>
          </a:p>
          <a:p>
            <a:pPr indent="0">
              <a:buClrTx/>
              <a:buFont typeface="Wingdings" panose="05000000000000000000" charset="0"/>
              <a:buNone/>
            </a:pPr>
            <a:endParaRPr lang="zh-CN" altLang="en-US"/>
          </a:p>
          <a:p>
            <a:r>
              <a:rPr lang="zh-CN" altLang="en-US"/>
              <a:t>Stat setData(String path, byte data[], int version)；</a:t>
            </a:r>
            <a:endParaRPr lang="zh-CN" altLang="en-US"/>
          </a:p>
          <a:p>
            <a:r>
              <a:rPr lang="zh-CN" altLang="en-US"/>
              <a:t>void setData(String path, byte data[], int version, AsyncCallback.StatCallback cb, </a:t>
            </a:r>
            <a:endParaRPr lang="zh-CN" altLang="en-US"/>
          </a:p>
          <a:p>
            <a:r>
              <a:rPr lang="en-US" altLang="zh-CN"/>
              <a:t>	      </a:t>
            </a:r>
            <a:r>
              <a:rPr lang="zh-CN" altLang="en-US"/>
              <a:t>Object ctx)</a:t>
            </a:r>
            <a:endParaRPr lang="zh-CN" altLang="en-US"/>
          </a:p>
          <a:p>
            <a:endParaRPr lang="zh-CN" altLang="en-US"/>
          </a:p>
          <a:p>
            <a:r>
              <a:rPr lang="zh-CN" altLang="en-US">
                <a:sym typeface="+mn-ea"/>
              </a:rPr>
              <a:t>path：节点路径</a:t>
            </a:r>
            <a:endParaRPr lang="zh-CN" altLang="en-US">
              <a:sym typeface="+mn-ea"/>
            </a:endParaRPr>
          </a:p>
          <a:p>
            <a:r>
              <a:rPr lang="zh-CN" altLang="en-US">
                <a:sym typeface="+mn-ea"/>
              </a:rPr>
              <a:t>data[]：更新内容</a:t>
            </a:r>
            <a:endParaRPr lang="zh-CN" altLang="en-US">
              <a:sym typeface="+mn-ea"/>
            </a:endParaRPr>
          </a:p>
          <a:p>
            <a:r>
              <a:rPr lang="zh-CN" altLang="en-US">
                <a:sym typeface="+mn-ea"/>
              </a:rPr>
              <a:t>version：更新版本</a:t>
            </a:r>
            <a:endParaRPr lang="zh-CN" altLang="en-US">
              <a:sym typeface="+mn-ea"/>
            </a:endParaRPr>
          </a:p>
          <a:p>
            <a:r>
              <a:rPr lang="zh-CN" altLang="en-US">
                <a:sym typeface="+mn-ea"/>
              </a:rPr>
              <a:t>cb：回调函数</a:t>
            </a:r>
            <a:endParaRPr lang="zh-CN" altLang="en-US">
              <a:sym typeface="+mn-ea"/>
            </a:endParaRPr>
          </a:p>
          <a:p>
            <a:r>
              <a:rPr lang="zh-CN" altLang="en-US">
                <a:sym typeface="+mn-ea"/>
              </a:rPr>
              <a:t>ctx：上下文数据对象</a:t>
            </a:r>
            <a:endParaRPr lang="zh-CN" altLang="en-US">
              <a:sym typeface="+mn-ea"/>
            </a:endParaRPr>
          </a:p>
          <a:p>
            <a:endParaRPr lang="zh-CN" altLang="en-US"/>
          </a:p>
          <a:p>
            <a:pPr marL="285750" indent="-285750">
              <a:buClrTx/>
              <a:buFont typeface="Wingdings" panose="05000000000000000000" charset="0"/>
              <a:buChar char="Ø"/>
            </a:pPr>
            <a:r>
              <a:rPr lang="zh-CN" altLang="en-US"/>
              <a:t>检查节点是否存在</a:t>
            </a:r>
            <a:endParaRPr lang="zh-CN" altLang="en-US"/>
          </a:p>
          <a:p>
            <a:endParaRPr lang="zh-CN" altLang="en-US"/>
          </a:p>
          <a:p>
            <a:r>
              <a:rPr lang="zh-CN" altLang="en-US"/>
              <a:t> Stat exists(String path, Watcher watcher)；</a:t>
            </a:r>
            <a:endParaRPr lang="zh-CN" altLang="en-US"/>
          </a:p>
          <a:p>
            <a:r>
              <a:rPr lang="zh-CN" altLang="en-US"/>
              <a:t> Stat exists(String path, boolean watch)；</a:t>
            </a:r>
            <a:endParaRPr lang="zh-CN" altLang="en-US"/>
          </a:p>
          <a:p>
            <a:r>
              <a:rPr lang="zh-CN" altLang="en-US"/>
              <a:t> void exists(String path, Watcher watcher, AsyncCallback.StatCallback cb, Object ctx)；</a:t>
            </a:r>
            <a:endParaRPr lang="zh-CN" altLang="en-US"/>
          </a:p>
          <a:p>
            <a:r>
              <a:rPr lang="zh-CN" altLang="en-US"/>
              <a:t> void exists(String path, boolean watch, AsyncCallback.StatCallback cb, Object ctx)；</a:t>
            </a:r>
            <a:endParaRPr lang="zh-CN" altLang="en-US"/>
          </a:p>
          <a:p>
            <a:endParaRPr lang="zh-CN" altLang="en-US"/>
          </a:p>
          <a:p>
            <a:r>
              <a:rPr lang="zh-CN" altLang="en-US"/>
              <a:t> </a:t>
            </a:r>
            <a:r>
              <a:rPr lang="zh-CN" altLang="en-US">
                <a:sym typeface="+mn-ea"/>
              </a:rPr>
              <a:t>path：节点路径</a:t>
            </a:r>
            <a:endParaRPr lang="zh-CN" altLang="en-US">
              <a:sym typeface="+mn-ea"/>
            </a:endParaRPr>
          </a:p>
          <a:p>
            <a:r>
              <a:rPr lang="zh-CN" altLang="en-US">
                <a:sym typeface="+mn-ea"/>
              </a:rPr>
              <a:t> watcher：通知</a:t>
            </a:r>
            <a:endParaRPr lang="zh-CN" altLang="en-US">
              <a:sym typeface="+mn-ea"/>
            </a:endParaRPr>
          </a:p>
          <a:p>
            <a:r>
              <a:rPr lang="zh-CN" altLang="en-US">
                <a:sym typeface="+mn-ea"/>
              </a:rPr>
              <a:t> watch：是否使用默认通知</a:t>
            </a:r>
            <a:endParaRPr lang="zh-CN" altLang="en-US">
              <a:sym typeface="+mn-ea"/>
            </a:endParaRPr>
          </a:p>
          <a:p>
            <a:r>
              <a:rPr lang="zh-CN" altLang="en-US">
                <a:sym typeface="+mn-ea"/>
              </a:rPr>
              <a:t> cb：异步回调函数</a:t>
            </a:r>
            <a:endParaRPr lang="zh-CN" altLang="en-US">
              <a:sym typeface="+mn-ea"/>
            </a:endParaRPr>
          </a:p>
          <a:p>
            <a:r>
              <a:rPr lang="zh-CN" altLang="en-US">
                <a:sym typeface="+mn-ea"/>
              </a:rPr>
              <a:t> ctx：节点路径</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68680" y="460375"/>
            <a:ext cx="10464800" cy="1737360"/>
          </a:xfrm>
          <a:prstGeom prst="rect">
            <a:avLst/>
          </a:prstGeom>
          <a:noFill/>
        </p:spPr>
        <p:txBody>
          <a:bodyPr wrap="square" rtlCol="0">
            <a:spAutoFit/>
          </a:bodyPr>
          <a:p>
            <a:pPr marL="285750" indent="-285750">
              <a:buClrTx/>
              <a:buFont typeface="Wingdings" panose="05000000000000000000" charset="0"/>
              <a:buChar char="Ø"/>
            </a:pPr>
            <a:r>
              <a:rPr lang="zh-CN" altLang="en-US"/>
              <a:t>权限控制</a:t>
            </a:r>
            <a:endParaRPr lang="zh-CN" altLang="en-US"/>
          </a:p>
          <a:p>
            <a:endParaRPr lang="zh-CN" altLang="en-US"/>
          </a:p>
          <a:p>
            <a:r>
              <a:rPr lang="zh-CN" altLang="en-US"/>
              <a:t>void addAuthInfo(String scheme, byte auth[])</a:t>
            </a:r>
            <a:endParaRPr lang="zh-CN" altLang="en-US"/>
          </a:p>
          <a:p>
            <a:endParaRPr lang="zh-CN" altLang="en-US"/>
          </a:p>
          <a:p>
            <a:r>
              <a:rPr lang="zh-CN" altLang="en-US">
                <a:sym typeface="+mn-ea"/>
              </a:rPr>
              <a:t>scheme：权限控制模式</a:t>
            </a:r>
            <a:r>
              <a:rPr lang="en-US" altLang="zh-CN">
                <a:sym typeface="+mn-ea"/>
              </a:rPr>
              <a:t>;	world </a:t>
            </a:r>
            <a:r>
              <a:rPr lang="zh-CN" altLang="en-US">
                <a:sym typeface="+mn-ea"/>
              </a:rPr>
              <a:t>、</a:t>
            </a:r>
            <a:r>
              <a:rPr lang="en-US" altLang="zh-CN">
                <a:sym typeface="+mn-ea"/>
              </a:rPr>
              <a:t>auth</a:t>
            </a:r>
            <a:r>
              <a:rPr lang="zh-CN" altLang="en-US">
                <a:sym typeface="+mn-ea"/>
              </a:rPr>
              <a:t>、</a:t>
            </a:r>
            <a:r>
              <a:rPr lang="en-US" altLang="zh-CN">
                <a:sym typeface="+mn-ea"/>
              </a:rPr>
              <a:t>digest</a:t>
            </a:r>
            <a:r>
              <a:rPr lang="zh-CN" altLang="en-US">
                <a:sym typeface="+mn-ea"/>
              </a:rPr>
              <a:t>、</a:t>
            </a:r>
            <a:r>
              <a:rPr lang="en-US" altLang="zh-CN">
                <a:sym typeface="+mn-ea"/>
              </a:rPr>
              <a:t>ip</a:t>
            </a:r>
            <a:r>
              <a:rPr lang="zh-CN" altLang="en-US">
                <a:sym typeface="+mn-ea"/>
              </a:rPr>
              <a:t>、</a:t>
            </a:r>
            <a:r>
              <a:rPr lang="en-US" altLang="zh-CN">
                <a:sym typeface="+mn-ea"/>
              </a:rPr>
              <a:t>super</a:t>
            </a:r>
            <a:endParaRPr lang="en-US" altLang="zh-CN">
              <a:sym typeface="+mn-ea"/>
            </a:endParaRPr>
          </a:p>
          <a:p>
            <a:r>
              <a:rPr lang="zh-CN" altLang="en-US">
                <a:sym typeface="+mn-ea"/>
              </a:rPr>
              <a:t>auth[]：权限信息</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789747" y="156632"/>
            <a:ext cx="8534400" cy="1507067"/>
          </a:xfrm>
        </p:spPr>
        <p:txBody>
          <a:bodyPr/>
          <a:p>
            <a:pPr algn="ctr"/>
            <a:r>
              <a:rPr lang="zh-CN" altLang="en-US"/>
              <a:t>应用场景</a:t>
            </a:r>
            <a:endParaRPr lang="zh-CN" altLang="en-US"/>
          </a:p>
        </p:txBody>
      </p:sp>
      <p:sp>
        <p:nvSpPr>
          <p:cNvPr id="3" name="文本框 2"/>
          <p:cNvSpPr txBox="1"/>
          <p:nvPr/>
        </p:nvSpPr>
        <p:spPr>
          <a:xfrm>
            <a:off x="1316355" y="1737360"/>
            <a:ext cx="9122410" cy="3383280"/>
          </a:xfrm>
          <a:prstGeom prst="rect">
            <a:avLst/>
          </a:prstGeom>
          <a:noFill/>
        </p:spPr>
        <p:txBody>
          <a:bodyPr wrap="square" rtlCol="0">
            <a:spAutoFit/>
          </a:bodyPr>
          <a:p>
            <a:pPr marL="285750" indent="-285750">
              <a:buClrTx/>
              <a:buFont typeface="Wingdings" panose="05000000000000000000" charset="0"/>
              <a:buChar char="Ø"/>
            </a:pPr>
            <a:r>
              <a:rPr lang="zh-CN" altLang="en-US" sz="2400"/>
              <a:t>数据订阅、发布</a:t>
            </a:r>
            <a:endParaRPr lang="zh-CN" altLang="en-US" sz="2400"/>
          </a:p>
          <a:p>
            <a:pPr marL="285750" indent="-285750">
              <a:buClrTx/>
              <a:buFont typeface="Wingdings" panose="05000000000000000000" charset="0"/>
              <a:buChar char="Ø"/>
            </a:pPr>
            <a:r>
              <a:rPr lang="zh-CN" altLang="en-US" sz="2400"/>
              <a:t>负载均衡</a:t>
            </a:r>
            <a:endParaRPr lang="zh-CN" altLang="en-US" sz="2400"/>
          </a:p>
          <a:p>
            <a:pPr marL="285750" indent="-285750">
              <a:buClrTx/>
              <a:buFont typeface="Wingdings" panose="05000000000000000000" charset="0"/>
              <a:buChar char="Ø"/>
            </a:pPr>
            <a:r>
              <a:rPr lang="zh-CN" altLang="en-US" sz="2400"/>
              <a:t>命名服务</a:t>
            </a:r>
            <a:endParaRPr lang="zh-CN" altLang="en-US" sz="2400"/>
          </a:p>
          <a:p>
            <a:pPr marL="285750" indent="-285750">
              <a:buClrTx/>
              <a:buFont typeface="Wingdings" panose="05000000000000000000" charset="0"/>
              <a:buChar char="Ø"/>
            </a:pPr>
            <a:r>
              <a:rPr lang="zh-CN" altLang="en-US" sz="2400"/>
              <a:t>分布式协调通知</a:t>
            </a:r>
            <a:endParaRPr lang="zh-CN" altLang="en-US" sz="2400"/>
          </a:p>
          <a:p>
            <a:pPr marL="285750" indent="-285750">
              <a:buClrTx/>
              <a:buFont typeface="Wingdings" panose="05000000000000000000" charset="0"/>
              <a:buChar char="Ø"/>
            </a:pPr>
            <a:r>
              <a:rPr lang="zh-CN" altLang="en-US" sz="2400"/>
              <a:t>集群管理</a:t>
            </a:r>
            <a:endParaRPr lang="zh-CN" altLang="en-US" sz="2400"/>
          </a:p>
          <a:p>
            <a:pPr marL="285750" indent="-285750">
              <a:buClrTx/>
              <a:buFont typeface="Wingdings" panose="05000000000000000000" charset="0"/>
              <a:buChar char="Ø"/>
            </a:pPr>
            <a:r>
              <a:rPr lang="en-US" altLang="zh-CN" sz="2400"/>
              <a:t>Master</a:t>
            </a:r>
            <a:r>
              <a:rPr lang="zh-CN" altLang="en-US" sz="2400"/>
              <a:t>选举</a:t>
            </a:r>
            <a:endParaRPr lang="zh-CN" altLang="en-US" sz="2400"/>
          </a:p>
          <a:p>
            <a:pPr marL="285750" indent="-285750">
              <a:buClrTx/>
              <a:buFont typeface="Wingdings" panose="05000000000000000000" charset="0"/>
              <a:buChar char="Ø"/>
            </a:pPr>
            <a:r>
              <a:rPr lang="zh-CN" altLang="en-US" sz="2400"/>
              <a:t>分布式锁</a:t>
            </a:r>
            <a:endParaRPr lang="zh-CN" altLang="en-US" sz="2400"/>
          </a:p>
          <a:p>
            <a:pPr marL="285750" indent="-285750">
              <a:buClrTx/>
              <a:buFont typeface="Wingdings" panose="05000000000000000000" charset="0"/>
              <a:buChar char="Ø"/>
            </a:pPr>
            <a:r>
              <a:rPr lang="zh-CN" altLang="en-US" sz="2400"/>
              <a:t>分布式队列</a:t>
            </a:r>
            <a:endParaRPr lang="zh-CN" altLang="en-US" sz="2400"/>
          </a:p>
          <a:p>
            <a:pPr marL="285750" indent="-285750">
              <a:buClrTx/>
              <a:buFont typeface="Wingdings" panose="05000000000000000000" charset="0"/>
              <a:buChar char="Ø"/>
            </a:pPr>
            <a:r>
              <a:rPr lang="en-US" altLang="zh-CN" sz="2400"/>
              <a:t>......</a:t>
            </a:r>
            <a:endParaRPr lang="en-US" altLang="zh-CN"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000125" y="513080"/>
            <a:ext cx="10372090" cy="5304155"/>
          </a:xfrm>
          <a:prstGeom prst="rect">
            <a:avLst/>
          </a:prstGeom>
          <a:noFill/>
        </p:spPr>
        <p:txBody>
          <a:bodyPr wrap="square" rtlCol="0">
            <a:spAutoFit/>
          </a:bodyPr>
          <a:p>
            <a:r>
              <a:rPr lang="zh-CN" altLang="en-US"/>
              <a:t>本次我们以数据订阅、发布为例讲解如何使用</a:t>
            </a:r>
            <a:r>
              <a:rPr lang="en-US" altLang="zh-CN"/>
              <a:t>ZK</a:t>
            </a:r>
            <a:r>
              <a:rPr lang="zh-CN" altLang="en-US"/>
              <a:t>实现！</a:t>
            </a:r>
            <a:endParaRPr lang="zh-CN" altLang="en-US"/>
          </a:p>
          <a:p>
            <a:endParaRPr lang="zh-CN" altLang="en-US"/>
          </a:p>
          <a:p>
            <a:r>
              <a:rPr lang="zh-CN" altLang="en-US"/>
              <a:t>       其实所谓的数据订阅发布，就相当于一个配置中心，发布者将数据发布到</a:t>
            </a:r>
            <a:r>
              <a:rPr lang="en-US" altLang="zh-CN"/>
              <a:t>zk</a:t>
            </a:r>
            <a:r>
              <a:rPr lang="zh-CN" altLang="en-US"/>
              <a:t>的一个或者一系列节点上，供订阅者进行数据订阅，进而达到获取数据的目的，实现配置信息的集中式管理和数据的动态更新。</a:t>
            </a:r>
            <a:endParaRPr lang="zh-CN" altLang="en-US"/>
          </a:p>
          <a:p>
            <a:endParaRPr lang="zh-CN" altLang="en-US"/>
          </a:p>
          <a:p>
            <a:r>
              <a:rPr lang="zh-CN" altLang="en-US"/>
              <a:t>     发布订阅通常采用两种模式即</a:t>
            </a:r>
            <a:r>
              <a:rPr lang="zh-CN" altLang="en-US">
                <a:solidFill>
                  <a:srgbClr val="FF0000"/>
                </a:solidFill>
              </a:rPr>
              <a:t>推</a:t>
            </a:r>
            <a:r>
              <a:rPr lang="zh-CN" altLang="en-US"/>
              <a:t>（</a:t>
            </a:r>
            <a:r>
              <a:rPr lang="en-US" altLang="zh-CN"/>
              <a:t>Push</a:t>
            </a:r>
            <a:r>
              <a:rPr lang="zh-CN" altLang="en-US"/>
              <a:t>）、</a:t>
            </a:r>
            <a:r>
              <a:rPr lang="zh-CN" altLang="en-US">
                <a:solidFill>
                  <a:srgbClr val="FF0000"/>
                </a:solidFill>
              </a:rPr>
              <a:t>拉</a:t>
            </a:r>
            <a:r>
              <a:rPr lang="zh-CN" altLang="en-US"/>
              <a:t>（</a:t>
            </a:r>
            <a:r>
              <a:rPr lang="en-US" altLang="zh-CN"/>
              <a:t>Pull</a:t>
            </a:r>
            <a:r>
              <a:rPr lang="zh-CN" altLang="en-US"/>
              <a:t>）两种模式，推即服务器主动将数据更新发送给所有订阅的用户，拉即由客户端主动发起请求获取最新数据，通常客户端采用定时轮询的拉去方式。而在</a:t>
            </a:r>
            <a:r>
              <a:rPr lang="en-US" altLang="zh-CN"/>
              <a:t>zk</a:t>
            </a:r>
            <a:r>
              <a:rPr lang="zh-CN" altLang="en-US"/>
              <a:t>中则采用</a:t>
            </a:r>
            <a:r>
              <a:rPr lang="zh-CN" altLang="en-US">
                <a:solidFill>
                  <a:srgbClr val="FF0000"/>
                </a:solidFill>
              </a:rPr>
              <a:t>推拉结合</a:t>
            </a:r>
            <a:r>
              <a:rPr lang="zh-CN" altLang="en-US"/>
              <a:t>的方式，客户端向服务器注册自己所需要关注的节点，一旦该节点的数据发生变化，那么服务器就会向相应的客户端发送</a:t>
            </a:r>
            <a:r>
              <a:rPr lang="en-US" altLang="zh-CN">
                <a:solidFill>
                  <a:srgbClr val="FF0000"/>
                </a:solidFill>
              </a:rPr>
              <a:t>Watcher</a:t>
            </a:r>
            <a:r>
              <a:rPr lang="zh-CN" altLang="en-US"/>
              <a:t>事件通知，客户端在接收到该通知后，需要主动的到服务器端获取最新的数据。</a:t>
            </a:r>
            <a:endParaRPr lang="zh-CN" altLang="en-US"/>
          </a:p>
          <a:p>
            <a:r>
              <a:rPr lang="zh-CN" altLang="en-US"/>
              <a:t>     </a:t>
            </a:r>
            <a:endParaRPr lang="zh-CN" altLang="en-US"/>
          </a:p>
          <a:p>
            <a:r>
              <a:rPr lang="zh-CN" altLang="en-US"/>
              <a:t>     但是需要注意的一般情况下什么样的配置信息才会配置在</a:t>
            </a:r>
            <a:r>
              <a:rPr lang="en-US" altLang="zh-CN"/>
              <a:t>zk</a:t>
            </a:r>
            <a:r>
              <a:rPr lang="zh-CN" altLang="en-US"/>
              <a:t>上呢？通常他们具有以下几个特点：</a:t>
            </a:r>
            <a:endParaRPr lang="zh-CN" altLang="en-US"/>
          </a:p>
          <a:p>
            <a:pPr marL="342900" indent="-342900">
              <a:buClrTx/>
              <a:buFont typeface="+mj-ea"/>
              <a:buAutoNum type="circleNumDbPlain"/>
            </a:pPr>
            <a:r>
              <a:rPr lang="zh-CN" altLang="en-US"/>
              <a:t>数据量通常比较小</a:t>
            </a:r>
            <a:endParaRPr lang="zh-CN" altLang="en-US"/>
          </a:p>
          <a:p>
            <a:pPr marL="342900" indent="-342900">
              <a:buClrTx/>
              <a:buFont typeface="+mj-ea"/>
              <a:buAutoNum type="circleNumDbPlain"/>
            </a:pPr>
            <a:r>
              <a:rPr lang="zh-CN" altLang="en-US"/>
              <a:t>数据内容在运行时会发生变化</a:t>
            </a:r>
            <a:endParaRPr lang="zh-CN" altLang="en-US"/>
          </a:p>
          <a:p>
            <a:pPr marL="342900" indent="-342900">
              <a:buClrTx/>
              <a:buFont typeface="+mj-ea"/>
              <a:buAutoNum type="circleNumDbPlain"/>
            </a:pPr>
            <a:r>
              <a:rPr lang="zh-CN" altLang="en-US"/>
              <a:t>集群中各机器共享，配置一致</a:t>
            </a:r>
            <a:endParaRPr lang="zh-CN" altLang="en-US"/>
          </a:p>
          <a:p>
            <a:pPr indent="0">
              <a:buClrTx/>
              <a:buFont typeface="+mj-ea"/>
              <a:buNone/>
            </a:pPr>
            <a:endParaRPr lang="zh-CN" altLang="en-US"/>
          </a:p>
          <a:p>
            <a:pPr indent="0">
              <a:buClrTx/>
              <a:buFont typeface="+mj-ea"/>
              <a:buNone/>
            </a:pPr>
            <a:r>
              <a:rPr lang="zh-CN" altLang="en-US"/>
              <a:t>  下面我们就以</a:t>
            </a:r>
            <a:r>
              <a:rPr lang="en-US" altLang="zh-CN"/>
              <a:t>“</a:t>
            </a:r>
            <a:r>
              <a:rPr lang="zh-CN" altLang="en-US"/>
              <a:t>数据库切换为例</a:t>
            </a:r>
            <a:r>
              <a:rPr lang="en-US" altLang="zh-CN"/>
              <a:t>”</a:t>
            </a:r>
            <a:r>
              <a:rPr lang="zh-CN" altLang="en-US"/>
              <a:t>，看</a:t>
            </a:r>
            <a:r>
              <a:rPr lang="en-US" altLang="zh-CN"/>
              <a:t>zk</a:t>
            </a:r>
            <a:r>
              <a:rPr lang="zh-CN" altLang="en-US"/>
              <a:t>如何实现配置管理。</a:t>
            </a:r>
            <a:endParaRPr lang="zh-CN" altLang="en-US"/>
          </a:p>
          <a:p>
            <a:r>
              <a:rPr lang="zh-CN" altLang="en-US"/>
              <a:t>    </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53085" y="381000"/>
            <a:ext cx="10885805" cy="640715"/>
          </a:xfrm>
          <a:prstGeom prst="rect">
            <a:avLst/>
          </a:prstGeom>
          <a:noFill/>
        </p:spPr>
        <p:txBody>
          <a:bodyPr wrap="square" rtlCol="0">
            <a:spAutoFit/>
          </a:bodyPr>
          <a:p>
            <a:r>
              <a:rPr lang="zh-CN" altLang="en-US"/>
              <a:t>在进行配置之前</a:t>
            </a:r>
            <a:r>
              <a:rPr lang="en-US" altLang="zh-CN"/>
              <a:t>,</a:t>
            </a:r>
            <a:r>
              <a:rPr lang="zh-CN" altLang="en-US"/>
              <a:t>需要将我们的配置信息存储到</a:t>
            </a:r>
            <a:r>
              <a:rPr lang="en-US" altLang="zh-CN"/>
              <a:t>zk</a:t>
            </a:r>
            <a:r>
              <a:rPr lang="zh-CN" altLang="en-US"/>
              <a:t>上</a:t>
            </a:r>
            <a:r>
              <a:rPr lang="en-US" altLang="zh-CN"/>
              <a:t>,</a:t>
            </a:r>
            <a:r>
              <a:rPr lang="zh-CN" altLang="en-US"/>
              <a:t>首先我们在</a:t>
            </a:r>
            <a:r>
              <a:rPr lang="en-US" altLang="zh-CN"/>
              <a:t>zk</a:t>
            </a:r>
            <a:r>
              <a:rPr lang="zh-CN" altLang="en-US"/>
              <a:t>上创建一个持久节点/configServer/app1/dataBaseConfig</a:t>
            </a:r>
            <a:r>
              <a:rPr lang="en-US" altLang="zh-CN"/>
              <a:t>,</a:t>
            </a:r>
            <a:r>
              <a:rPr lang="zh-CN" altLang="en-US"/>
              <a:t>用来存储配置信息</a:t>
            </a:r>
            <a:r>
              <a:rPr lang="en-US" altLang="zh-CN"/>
              <a:t>,</a:t>
            </a:r>
            <a:r>
              <a:rPr lang="zh-CN" altLang="en-US"/>
              <a:t>如图</a:t>
            </a:r>
            <a:endParaRPr lang="zh-CN" altLang="en-US"/>
          </a:p>
        </p:txBody>
      </p:sp>
      <p:sp>
        <p:nvSpPr>
          <p:cNvPr id="4" name="流程图: 过程 3"/>
          <p:cNvSpPr/>
          <p:nvPr/>
        </p:nvSpPr>
        <p:spPr>
          <a:xfrm>
            <a:off x="4053840" y="1524000"/>
            <a:ext cx="1783080" cy="6248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ym typeface="+mn-ea"/>
              </a:rPr>
              <a:t>/</a:t>
            </a:r>
            <a:r>
              <a:rPr lang="zh-CN" altLang="en-US">
                <a:sym typeface="+mn-ea"/>
              </a:rPr>
              <a:t>configServer</a:t>
            </a:r>
            <a:endParaRPr lang="zh-CN" altLang="en-US"/>
          </a:p>
        </p:txBody>
      </p:sp>
      <p:sp>
        <p:nvSpPr>
          <p:cNvPr id="5" name="流程图: 过程 4"/>
          <p:cNvSpPr/>
          <p:nvPr/>
        </p:nvSpPr>
        <p:spPr>
          <a:xfrm>
            <a:off x="5836920" y="2397760"/>
            <a:ext cx="1783080" cy="6248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ym typeface="+mn-ea"/>
              </a:rPr>
              <a:t>/</a:t>
            </a:r>
            <a:r>
              <a:rPr lang="zh-CN" altLang="en-US">
                <a:sym typeface="+mn-ea"/>
              </a:rPr>
              <a:t>app1</a:t>
            </a:r>
            <a:endParaRPr lang="zh-CN" altLang="en-US"/>
          </a:p>
        </p:txBody>
      </p:sp>
      <p:sp>
        <p:nvSpPr>
          <p:cNvPr id="6" name="流程图: 过程 5"/>
          <p:cNvSpPr/>
          <p:nvPr/>
        </p:nvSpPr>
        <p:spPr>
          <a:xfrm>
            <a:off x="7264400" y="3576320"/>
            <a:ext cx="2392680" cy="6248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ym typeface="+mn-ea"/>
              </a:rPr>
              <a:t>/</a:t>
            </a:r>
            <a:r>
              <a:rPr lang="zh-CN" altLang="en-US">
                <a:sym typeface="+mn-ea"/>
              </a:rPr>
              <a:t>dataBaseConfig</a:t>
            </a:r>
            <a:endParaRPr lang="zh-CN" altLang="en-US"/>
          </a:p>
        </p:txBody>
      </p:sp>
      <p:cxnSp>
        <p:nvCxnSpPr>
          <p:cNvPr id="7" name="曲线连接符 6"/>
          <p:cNvCxnSpPr>
            <a:stCxn id="4" idx="2"/>
            <a:endCxn id="5" idx="0"/>
          </p:cNvCxnSpPr>
          <p:nvPr/>
        </p:nvCxnSpPr>
        <p:spPr>
          <a:xfrm rot="5400000" flipV="1">
            <a:off x="5712460" y="1381760"/>
            <a:ext cx="248920" cy="1783080"/>
          </a:xfrm>
          <a:prstGeom prst="curvedConnector3">
            <a:avLst>
              <a:gd name="adj1" fmla="val 50000"/>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 name="曲线连接符 2"/>
          <p:cNvCxnSpPr>
            <a:stCxn id="5" idx="2"/>
            <a:endCxn id="6" idx="0"/>
          </p:cNvCxnSpPr>
          <p:nvPr/>
        </p:nvCxnSpPr>
        <p:spPr>
          <a:xfrm rot="5400000" flipV="1">
            <a:off x="7317740" y="2433320"/>
            <a:ext cx="553720" cy="1732280"/>
          </a:xfrm>
          <a:prstGeom prst="curvedConnector3">
            <a:avLst>
              <a:gd name="adj1" fmla="val 50000"/>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53085" y="4861560"/>
            <a:ext cx="10119360" cy="1737995"/>
          </a:xfrm>
          <a:prstGeom prst="rect">
            <a:avLst/>
          </a:prstGeom>
          <a:noFill/>
        </p:spPr>
        <p:txBody>
          <a:bodyPr wrap="square" rtlCol="0">
            <a:spAutoFit/>
          </a:bodyPr>
          <a:p>
            <a:r>
              <a:rPr lang="en-US" altLang="zh-CN"/>
              <a:t>       </a:t>
            </a:r>
            <a:r>
              <a:rPr lang="zh-CN" altLang="en-US"/>
              <a:t>集群中每台机器在启动初始化阶段，首先到</a:t>
            </a:r>
            <a:r>
              <a:rPr lang="en-US" altLang="zh-CN"/>
              <a:t>”</a:t>
            </a:r>
            <a:r>
              <a:rPr lang="zh-CN" altLang="en-US">
                <a:sym typeface="+mn-ea"/>
              </a:rPr>
              <a:t>/configServer/app1/dataBaseConfig</a:t>
            </a:r>
            <a:r>
              <a:rPr lang="en-US" altLang="zh-CN">
                <a:sym typeface="+mn-ea"/>
              </a:rPr>
              <a:t>”</a:t>
            </a:r>
            <a:r>
              <a:rPr lang="zh-CN" altLang="en-US">
                <a:sym typeface="+mn-ea"/>
              </a:rPr>
              <a:t>该路径下获取配置信息，同时，客户端还需要在该配置节点上注册</a:t>
            </a:r>
            <a:r>
              <a:rPr lang="en-US" altLang="zh-CN">
                <a:sym typeface="+mn-ea"/>
              </a:rPr>
              <a:t>Watcher</a:t>
            </a:r>
            <a:r>
              <a:rPr lang="zh-CN" altLang="en-US">
                <a:sym typeface="+mn-ea"/>
              </a:rPr>
              <a:t>监听，一旦该节点数据发生变化，所有订阅该节点的用户都能够获取到数据变化通知。</a:t>
            </a:r>
            <a:endParaRPr lang="zh-CN" altLang="en-US">
              <a:sym typeface="+mn-ea"/>
            </a:endParaRPr>
          </a:p>
          <a:p>
            <a:endParaRPr lang="en-US" altLang="zh-CN">
              <a:sym typeface="+mn-ea"/>
            </a:endParaRPr>
          </a:p>
          <a:p>
            <a:r>
              <a:rPr lang="zh-CN" altLang="en-US">
                <a:sym typeface="+mn-ea"/>
              </a:rPr>
              <a:t>       在系统运行过程中，如果需要切换数据库，这个时候就需要更改</a:t>
            </a:r>
            <a:r>
              <a:rPr lang="en-US" altLang="zh-CN">
                <a:sym typeface="+mn-ea"/>
              </a:rPr>
              <a:t>zk</a:t>
            </a:r>
            <a:r>
              <a:rPr lang="zh-CN" altLang="en-US">
                <a:sym typeface="+mn-ea"/>
              </a:rPr>
              <a:t>上的配置信息，然后借助</a:t>
            </a:r>
            <a:r>
              <a:rPr lang="en-US" altLang="zh-CN">
                <a:sym typeface="+mn-ea"/>
              </a:rPr>
              <a:t>zk</a:t>
            </a:r>
            <a:r>
              <a:rPr lang="zh-CN" altLang="en-US">
                <a:sym typeface="+mn-ea"/>
              </a:rPr>
              <a:t>的事件通知，当客户端接收到数据更改通知后，然后重新去</a:t>
            </a:r>
            <a:r>
              <a:rPr lang="en-US" altLang="zh-CN">
                <a:sym typeface="+mn-ea"/>
              </a:rPr>
              <a:t>zk</a:t>
            </a:r>
            <a:r>
              <a:rPr lang="zh-CN" altLang="en-US">
                <a:sym typeface="+mn-ea"/>
              </a:rPr>
              <a:t>上 获取配置信息。</a:t>
            </a:r>
            <a:endParaRPr lang="zh-CN" altLang="en-US">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174557" y="373167"/>
            <a:ext cx="8534400" cy="1507067"/>
          </a:xfrm>
        </p:spPr>
        <p:txBody>
          <a:bodyPr/>
          <a:p>
            <a:pPr algn="ctr"/>
            <a:r>
              <a:rPr lang="zh-CN" altLang="en-US"/>
              <a:t>认识</a:t>
            </a:r>
            <a:r>
              <a:rPr lang="en-US" altLang="zh-CN"/>
              <a:t>Zookeeper</a:t>
            </a:r>
            <a:endParaRPr lang="en-US" altLang="zh-CN"/>
          </a:p>
        </p:txBody>
      </p:sp>
      <p:sp>
        <p:nvSpPr>
          <p:cNvPr id="5" name="文本框 4"/>
          <p:cNvSpPr txBox="1"/>
          <p:nvPr/>
        </p:nvSpPr>
        <p:spPr>
          <a:xfrm>
            <a:off x="1324610" y="2205990"/>
            <a:ext cx="10294620" cy="2652395"/>
          </a:xfrm>
          <a:prstGeom prst="rect">
            <a:avLst/>
          </a:prstGeom>
          <a:noFill/>
        </p:spPr>
        <p:txBody>
          <a:bodyPr wrap="square" rtlCol="0">
            <a:spAutoFit/>
          </a:bodyPr>
          <a:p>
            <a:pPr marL="0" indent="0" algn="just">
              <a:buNone/>
            </a:pPr>
            <a:r>
              <a:rPr lang="en-US" altLang="zh-CN" sz="2800">
                <a:effectLst>
                  <a:outerShdw blurRad="38100" dist="19050" dir="2700000" algn="tl" rotWithShape="0">
                    <a:schemeClr val="dk1">
                      <a:alpha val="40000"/>
                    </a:schemeClr>
                  </a:outerShdw>
                </a:effectLst>
                <a:sym typeface="+mn-ea"/>
              </a:rPr>
              <a:t> </a:t>
            </a:r>
            <a:r>
              <a:rPr lang="zh-CN" altLang="en-US" sz="2800">
                <a:effectLst>
                  <a:outerShdw blurRad="38100" dist="19050" dir="2700000" algn="tl" rotWithShape="0">
                    <a:schemeClr val="dk1">
                      <a:alpha val="40000"/>
                    </a:schemeClr>
                  </a:outerShdw>
                </a:effectLst>
                <a:sym typeface="+mn-ea"/>
              </a:rPr>
              <a:t>什么是</a:t>
            </a:r>
            <a:r>
              <a:rPr lang="en-US" altLang="zh-CN" sz="2800">
                <a:effectLst>
                  <a:outerShdw blurRad="38100" dist="19050" dir="2700000" algn="tl" rotWithShape="0">
                    <a:schemeClr val="dk1">
                      <a:alpha val="40000"/>
                    </a:schemeClr>
                  </a:outerShdw>
                </a:effectLst>
                <a:sym typeface="+mn-ea"/>
              </a:rPr>
              <a:t>Zookeeper</a:t>
            </a:r>
            <a:r>
              <a:rPr lang="zh-CN" altLang="en-US" sz="2800">
                <a:effectLst>
                  <a:outerShdw blurRad="38100" dist="19050" dir="2700000" algn="tl" rotWithShape="0">
                    <a:schemeClr val="dk1">
                      <a:alpha val="40000"/>
                    </a:schemeClr>
                  </a:outerShdw>
                </a:effectLst>
                <a:sym typeface="+mn-ea"/>
              </a:rPr>
              <a:t>？</a:t>
            </a:r>
            <a:endParaRPr lang="zh-CN" altLang="en-US" sz="2800">
              <a:effectLst>
                <a:outerShdw blurRad="38100" dist="19050" dir="2700000" algn="tl" rotWithShape="0">
                  <a:schemeClr val="dk1">
                    <a:alpha val="40000"/>
                  </a:schemeClr>
                </a:outerShdw>
              </a:effectLst>
              <a:sym typeface="+mn-ea"/>
            </a:endParaRPr>
          </a:p>
          <a:p>
            <a:pPr marL="0" indent="0" algn="just">
              <a:buNone/>
            </a:pPr>
            <a:endParaRPr lang="en-US" altLang="zh-CN" sz="2800">
              <a:effectLst>
                <a:outerShdw blurRad="38100" dist="19050" dir="2700000" algn="tl" rotWithShape="0">
                  <a:schemeClr val="dk1">
                    <a:alpha val="40000"/>
                  </a:schemeClr>
                </a:outerShdw>
              </a:effectLst>
              <a:sym typeface="+mn-ea"/>
            </a:endParaRPr>
          </a:p>
          <a:p>
            <a:pPr marL="0" indent="0" algn="just">
              <a:buNone/>
            </a:pPr>
            <a:r>
              <a:rPr lang="en-US" altLang="zh-CN" sz="2800">
                <a:effectLst>
                  <a:outerShdw blurRad="38100" dist="19050" dir="2700000" algn="tl" rotWithShape="0">
                    <a:schemeClr val="dk1">
                      <a:alpha val="40000"/>
                    </a:schemeClr>
                  </a:outerShdw>
                </a:effectLst>
                <a:sym typeface="+mn-ea"/>
              </a:rPr>
              <a:t>       Zookeeper</a:t>
            </a:r>
            <a:r>
              <a:rPr lang="zh-CN" altLang="en-US" sz="2800">
                <a:effectLst>
                  <a:outerShdw blurRad="38100" dist="19050" dir="2700000" algn="tl" rotWithShape="0">
                    <a:schemeClr val="dk1">
                      <a:alpha val="40000"/>
                    </a:schemeClr>
                  </a:outerShdw>
                </a:effectLst>
                <a:sym typeface="+mn-ea"/>
              </a:rPr>
              <a:t>是一个典型的分布式一致性解决方案，分布式应用程序基于它实现了诸如数据发布订阅、负载均衡、命名服务、分布式协调服务、集群管理、</a:t>
            </a:r>
            <a:r>
              <a:rPr lang="en-US" altLang="zh-CN" sz="2800">
                <a:effectLst>
                  <a:outerShdw blurRad="38100" dist="19050" dir="2700000" algn="tl" rotWithShape="0">
                    <a:schemeClr val="dk1">
                      <a:alpha val="40000"/>
                    </a:schemeClr>
                  </a:outerShdw>
                </a:effectLst>
                <a:sym typeface="+mn-ea"/>
              </a:rPr>
              <a:t>Master</a:t>
            </a:r>
            <a:r>
              <a:rPr lang="zh-CN" altLang="en-US" sz="2800">
                <a:effectLst>
                  <a:outerShdw blurRad="38100" dist="19050" dir="2700000" algn="tl" rotWithShape="0">
                    <a:schemeClr val="dk1">
                      <a:alpha val="40000"/>
                    </a:schemeClr>
                  </a:outerShdw>
                </a:effectLst>
                <a:sym typeface="+mn-ea"/>
              </a:rPr>
              <a:t>（</a:t>
            </a:r>
            <a:r>
              <a:rPr lang="en-US" altLang="zh-CN" sz="2800">
                <a:effectLst>
                  <a:outerShdw blurRad="38100" dist="19050" dir="2700000" algn="tl" rotWithShape="0">
                    <a:schemeClr val="dk1">
                      <a:alpha val="40000"/>
                    </a:schemeClr>
                  </a:outerShdw>
                </a:effectLst>
                <a:sym typeface="+mn-ea"/>
              </a:rPr>
              <a:t>Leader</a:t>
            </a:r>
            <a:r>
              <a:rPr lang="zh-CN" altLang="en-US" sz="2800">
                <a:effectLst>
                  <a:outerShdw blurRad="38100" dist="19050" dir="2700000" algn="tl" rotWithShape="0">
                    <a:schemeClr val="dk1">
                      <a:alpha val="40000"/>
                    </a:schemeClr>
                  </a:outerShdw>
                </a:effectLst>
                <a:sym typeface="+mn-ea"/>
              </a:rPr>
              <a:t>）选举、分布式锁、分布式队列等功能。</a:t>
            </a:r>
            <a:endParaRPr lang="zh-CN" altLang="en-US" sz="2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658302" y="117262"/>
            <a:ext cx="8534400" cy="1507067"/>
          </a:xfrm>
        </p:spPr>
        <p:txBody>
          <a:bodyPr/>
          <a:p>
            <a:pPr algn="ctr"/>
            <a:r>
              <a:rPr lang="zh-CN" altLang="en-US"/>
              <a:t>开源客户端</a:t>
            </a:r>
            <a:endParaRPr lang="zh-CN" altLang="en-US"/>
          </a:p>
        </p:txBody>
      </p:sp>
      <p:sp>
        <p:nvSpPr>
          <p:cNvPr id="4" name="文本框 3"/>
          <p:cNvSpPr txBox="1"/>
          <p:nvPr/>
        </p:nvSpPr>
        <p:spPr>
          <a:xfrm>
            <a:off x="956310" y="1224280"/>
            <a:ext cx="9937750" cy="5578475"/>
          </a:xfrm>
          <a:prstGeom prst="rect">
            <a:avLst/>
          </a:prstGeom>
          <a:noFill/>
        </p:spPr>
        <p:txBody>
          <a:bodyPr wrap="square" rtlCol="0">
            <a:spAutoFit/>
          </a:bodyPr>
          <a:p>
            <a:pPr marL="285750" indent="-285750">
              <a:buClrTx/>
              <a:buFont typeface="Wingdings" panose="05000000000000000000" charset="0"/>
              <a:buChar char="Ø"/>
            </a:pPr>
            <a:r>
              <a:rPr lang="en-US" altLang="zh-CN" sz="2400"/>
              <a:t>ZkClient</a:t>
            </a:r>
            <a:endParaRPr lang="en-US" altLang="zh-CN" sz="2400"/>
          </a:p>
          <a:p>
            <a:pPr indent="0">
              <a:buClrTx/>
              <a:buFont typeface="Wingdings" panose="05000000000000000000" charset="0"/>
              <a:buNone/>
            </a:pPr>
            <a:endParaRPr lang="en-US" altLang="zh-CN" sz="2400"/>
          </a:p>
          <a:p>
            <a:pPr indent="0">
              <a:buClrTx/>
              <a:buFont typeface="Wingdings" panose="05000000000000000000" charset="0"/>
              <a:buNone/>
            </a:pPr>
            <a:r>
              <a:rPr lang="en-US" altLang="zh-CN"/>
              <a:t>      zkClient</a:t>
            </a:r>
            <a:r>
              <a:rPr lang="zh-CN" altLang="en-US"/>
              <a:t>是</a:t>
            </a:r>
            <a:r>
              <a:rPr lang="en-US" altLang="zh-CN"/>
              <a:t>Github</a:t>
            </a:r>
            <a:r>
              <a:rPr lang="zh-CN" altLang="en-US"/>
              <a:t>上的一个开源</a:t>
            </a:r>
            <a:r>
              <a:rPr lang="en-US" altLang="zh-CN"/>
              <a:t>zookeeper</a:t>
            </a:r>
            <a:r>
              <a:rPr lang="zh-CN" altLang="en-US"/>
              <a:t>客户端，作者是</a:t>
            </a:r>
            <a:r>
              <a:rPr lang="en-US" altLang="zh-CN"/>
              <a:t>Datameer</a:t>
            </a:r>
            <a:r>
              <a:rPr lang="zh-CN" altLang="en-US"/>
              <a:t>的工程师</a:t>
            </a:r>
            <a:r>
              <a:rPr lang="en-US" altLang="zh-CN"/>
              <a:t>Stefan Grochupf</a:t>
            </a:r>
            <a:r>
              <a:rPr lang="zh-CN" altLang="en-US"/>
              <a:t>与</a:t>
            </a:r>
            <a:r>
              <a:rPr lang="en-US" altLang="zh-CN"/>
              <a:t>Peter Voss</a:t>
            </a:r>
            <a:r>
              <a:rPr lang="zh-CN" altLang="en-US"/>
              <a:t>。</a:t>
            </a:r>
            <a:r>
              <a:rPr lang="zh-CN" altLang="en-US"/>
              <a:t>该客户端在</a:t>
            </a:r>
            <a:r>
              <a:rPr lang="en-US" altLang="zh-CN"/>
              <a:t>zk</a:t>
            </a:r>
            <a:r>
              <a:rPr lang="zh-CN" altLang="en-US"/>
              <a:t>的基础</a:t>
            </a:r>
            <a:r>
              <a:rPr lang="en-US" altLang="zh-CN"/>
              <a:t>api</a:t>
            </a:r>
            <a:r>
              <a:rPr lang="zh-CN" altLang="en-US"/>
              <a:t>上进行了封装，而且其内部实现了诸如</a:t>
            </a:r>
            <a:r>
              <a:rPr lang="en-US" altLang="zh-CN"/>
              <a:t>Session</a:t>
            </a:r>
            <a:r>
              <a:rPr lang="zh-CN" altLang="en-US"/>
              <a:t>超时重连，</a:t>
            </a:r>
            <a:r>
              <a:rPr lang="en-US" altLang="zh-CN"/>
              <a:t>Watcher</a:t>
            </a:r>
            <a:r>
              <a:rPr lang="zh-CN" altLang="en-US"/>
              <a:t>反复注册等功能。其中没有了原生</a:t>
            </a:r>
            <a:r>
              <a:rPr lang="en-US" altLang="zh-CN"/>
              <a:t>zk</a:t>
            </a:r>
            <a:r>
              <a:rPr lang="zh-CN" altLang="en-US"/>
              <a:t>的</a:t>
            </a:r>
            <a:r>
              <a:rPr lang="en-US" altLang="zh-CN"/>
              <a:t>Watcher</a:t>
            </a:r>
            <a:r>
              <a:rPr lang="zh-CN" altLang="en-US"/>
              <a:t>注册，而变成了类似于</a:t>
            </a:r>
            <a:r>
              <a:rPr lang="en-US" altLang="zh-CN"/>
              <a:t>java</a:t>
            </a:r>
            <a:r>
              <a:rPr lang="zh-CN" altLang="en-US"/>
              <a:t>中的</a:t>
            </a:r>
            <a:r>
              <a:rPr lang="en-US" altLang="zh-CN"/>
              <a:t>Listener</a:t>
            </a:r>
            <a:r>
              <a:rPr lang="zh-CN" altLang="en-US"/>
              <a:t>来实现节点的监听。</a:t>
            </a:r>
            <a:endParaRPr lang="zh-CN" altLang="en-US"/>
          </a:p>
          <a:p>
            <a:pPr indent="0">
              <a:buClrTx/>
              <a:buFont typeface="Wingdings" panose="05000000000000000000" charset="0"/>
              <a:buNone/>
            </a:pPr>
            <a:endParaRPr lang="zh-CN" altLang="en-US"/>
          </a:p>
          <a:p>
            <a:pPr marL="285750" indent="-285750">
              <a:buClrTx/>
              <a:buFont typeface="Wingdings" panose="05000000000000000000" charset="0"/>
              <a:buChar char="Ø"/>
            </a:pPr>
            <a:r>
              <a:rPr lang="en-US" altLang="zh-CN" sz="2400"/>
              <a:t>Curator</a:t>
            </a:r>
            <a:endParaRPr lang="en-US" altLang="zh-CN" sz="2400"/>
          </a:p>
          <a:p>
            <a:pPr indent="0">
              <a:buClrTx/>
              <a:buFont typeface="Wingdings" panose="05000000000000000000" charset="0"/>
              <a:buNone/>
            </a:pPr>
            <a:endParaRPr lang="en-US" altLang="zh-CN"/>
          </a:p>
          <a:p>
            <a:pPr indent="0">
              <a:buClrTx/>
              <a:buFont typeface="Wingdings" panose="05000000000000000000" charset="0"/>
              <a:buNone/>
            </a:pPr>
            <a:r>
              <a:rPr lang="en-US" altLang="zh-CN"/>
              <a:t>    </a:t>
            </a:r>
            <a:r>
              <a:rPr lang="en-US" altLang="zh-CN">
                <a:sym typeface="+mn-ea"/>
              </a:rPr>
              <a:t>Curator</a:t>
            </a:r>
            <a:r>
              <a:rPr lang="zh-CN" altLang="en-US">
                <a:sym typeface="+mn-ea"/>
              </a:rPr>
              <a:t>是</a:t>
            </a:r>
            <a:r>
              <a:rPr lang="en-US" altLang="zh-CN">
                <a:sym typeface="+mn-ea"/>
              </a:rPr>
              <a:t>Netflix</a:t>
            </a:r>
            <a:r>
              <a:rPr lang="zh-CN" altLang="en-US">
                <a:sym typeface="+mn-ea"/>
              </a:rPr>
              <a:t>公司开源的一套</a:t>
            </a:r>
            <a:r>
              <a:rPr lang="en-US" altLang="zh-CN">
                <a:sym typeface="+mn-ea"/>
              </a:rPr>
              <a:t>zookeeper</a:t>
            </a:r>
            <a:r>
              <a:rPr lang="zh-CN" altLang="en-US">
                <a:sym typeface="+mn-ea"/>
              </a:rPr>
              <a:t>客户端，作者是</a:t>
            </a:r>
            <a:r>
              <a:rPr lang="en-US" altLang="zh-CN">
                <a:sym typeface="+mn-ea"/>
              </a:rPr>
              <a:t>Jordan Zimmerman</a:t>
            </a:r>
            <a:r>
              <a:rPr lang="zh-CN" altLang="en-US">
                <a:sym typeface="+mn-ea"/>
              </a:rPr>
              <a:t>，与上面的</a:t>
            </a:r>
            <a:r>
              <a:rPr lang="en-US" altLang="zh-CN">
                <a:sym typeface="+mn-ea"/>
              </a:rPr>
              <a:t>zkClient</a:t>
            </a:r>
            <a:r>
              <a:rPr lang="zh-CN" altLang="en-US">
                <a:sym typeface="+mn-ea"/>
              </a:rPr>
              <a:t>一样，该客户端封装了</a:t>
            </a:r>
            <a:r>
              <a:rPr lang="en-US" altLang="zh-CN">
                <a:sym typeface="+mn-ea"/>
              </a:rPr>
              <a:t>zk</a:t>
            </a:r>
            <a:r>
              <a:rPr lang="zh-CN" altLang="en-US">
                <a:sym typeface="+mn-ea"/>
              </a:rPr>
              <a:t>的基础</a:t>
            </a:r>
            <a:r>
              <a:rPr lang="en-US" altLang="zh-CN">
                <a:sym typeface="+mn-ea"/>
              </a:rPr>
              <a:t>api</a:t>
            </a:r>
            <a:r>
              <a:rPr lang="zh-CN" altLang="en-US">
                <a:sym typeface="+mn-ea"/>
              </a:rPr>
              <a:t>，也解决了</a:t>
            </a:r>
            <a:r>
              <a:rPr lang="en-US" altLang="zh-CN">
                <a:sym typeface="+mn-ea"/>
              </a:rPr>
              <a:t>session</a:t>
            </a:r>
            <a:r>
              <a:rPr lang="zh-CN" altLang="en-US">
                <a:sym typeface="+mn-ea"/>
              </a:rPr>
              <a:t>超时重连</a:t>
            </a:r>
            <a:r>
              <a:rPr lang="en-US" altLang="zh-CN">
                <a:sym typeface="+mn-ea"/>
              </a:rPr>
              <a:t>,Watcher</a:t>
            </a:r>
            <a:r>
              <a:rPr lang="zh-CN" altLang="en-US">
                <a:sym typeface="+mn-ea"/>
              </a:rPr>
              <a:t>反复注册于</a:t>
            </a:r>
            <a:r>
              <a:rPr lang="en-US" altLang="zh-CN">
                <a:sym typeface="+mn-ea"/>
              </a:rPr>
              <a:t>NodeExistsExcpetion</a:t>
            </a:r>
            <a:r>
              <a:rPr lang="zh-CN" altLang="en-US">
                <a:sym typeface="+mn-ea"/>
              </a:rPr>
              <a:t>异常等。</a:t>
            </a:r>
            <a:endParaRPr lang="zh-CN" altLang="en-US">
              <a:sym typeface="+mn-ea"/>
            </a:endParaRPr>
          </a:p>
          <a:p>
            <a:pPr indent="0">
              <a:buClrTx/>
              <a:buFont typeface="Wingdings" panose="05000000000000000000" charset="0"/>
              <a:buNone/>
            </a:pPr>
            <a:endParaRPr lang="zh-CN" altLang="en-US">
              <a:sym typeface="+mn-ea"/>
            </a:endParaRPr>
          </a:p>
          <a:p>
            <a:pPr indent="0">
              <a:buClrTx/>
              <a:buFont typeface="Wingdings" panose="05000000000000000000" charset="0"/>
              <a:buNone/>
            </a:pPr>
            <a:r>
              <a:rPr lang="zh-CN" altLang="en-US">
                <a:sym typeface="+mn-ea"/>
              </a:rPr>
              <a:t>     除了封装一些不需要开发人员特别注意的细节之外，</a:t>
            </a:r>
            <a:r>
              <a:rPr lang="en-US" altLang="zh-CN">
                <a:sym typeface="+mn-ea"/>
              </a:rPr>
              <a:t>Curator</a:t>
            </a:r>
            <a:r>
              <a:rPr lang="zh-CN" altLang="en-US">
                <a:sym typeface="+mn-ea"/>
              </a:rPr>
              <a:t>还在</a:t>
            </a:r>
            <a:r>
              <a:rPr lang="en-US" altLang="zh-CN">
                <a:sym typeface="+mn-ea"/>
              </a:rPr>
              <a:t>zk</a:t>
            </a:r>
            <a:r>
              <a:rPr lang="zh-CN" altLang="en-US">
                <a:sym typeface="+mn-ea"/>
              </a:rPr>
              <a:t>原生</a:t>
            </a:r>
            <a:r>
              <a:rPr lang="en-US" altLang="zh-CN">
                <a:sym typeface="+mn-ea"/>
              </a:rPr>
              <a:t>api</a:t>
            </a:r>
            <a:r>
              <a:rPr lang="zh-CN" altLang="en-US">
                <a:sym typeface="+mn-ea"/>
              </a:rPr>
              <a:t>基础上进行了包装，提供了一套易用性与可读性更强的</a:t>
            </a:r>
            <a:r>
              <a:rPr lang="en-US" altLang="zh-CN">
                <a:sym typeface="+mn-ea"/>
              </a:rPr>
              <a:t>Fluent</a:t>
            </a:r>
            <a:r>
              <a:rPr lang="zh-CN" altLang="en-US">
                <a:sym typeface="+mn-ea"/>
              </a:rPr>
              <a:t>风格的客户端</a:t>
            </a:r>
            <a:r>
              <a:rPr lang="en-US" altLang="zh-CN">
                <a:sym typeface="+mn-ea"/>
              </a:rPr>
              <a:t>api</a:t>
            </a:r>
            <a:r>
              <a:rPr lang="zh-CN" altLang="en-US">
                <a:sym typeface="+mn-ea"/>
              </a:rPr>
              <a:t>架构。</a:t>
            </a:r>
            <a:endParaRPr lang="zh-CN" altLang="en-US">
              <a:sym typeface="+mn-ea"/>
            </a:endParaRPr>
          </a:p>
          <a:p>
            <a:pPr indent="0">
              <a:buClrTx/>
              <a:buFont typeface="Wingdings" panose="05000000000000000000" charset="0"/>
              <a:buNone/>
            </a:pPr>
            <a:endParaRPr lang="zh-CN" altLang="en-US">
              <a:sym typeface="+mn-ea"/>
            </a:endParaRPr>
          </a:p>
          <a:p>
            <a:pPr indent="0">
              <a:buClrTx/>
              <a:buFont typeface="Wingdings" panose="05000000000000000000" charset="0"/>
              <a:buNone/>
            </a:pPr>
            <a:r>
              <a:rPr lang="zh-CN" altLang="en-US">
                <a:sym typeface="+mn-ea"/>
              </a:rPr>
              <a:t>     除此之外，</a:t>
            </a:r>
            <a:r>
              <a:rPr lang="en-US" altLang="zh-CN">
                <a:sym typeface="+mn-ea"/>
              </a:rPr>
              <a:t>Curator</a:t>
            </a:r>
            <a:r>
              <a:rPr lang="zh-CN" altLang="en-US">
                <a:sym typeface="+mn-ea"/>
              </a:rPr>
              <a:t>还提供了</a:t>
            </a:r>
            <a:r>
              <a:rPr lang="en-US" altLang="zh-CN">
                <a:sym typeface="+mn-ea"/>
              </a:rPr>
              <a:t>zk</a:t>
            </a:r>
            <a:r>
              <a:rPr lang="zh-CN" altLang="en-US">
                <a:sym typeface="+mn-ea"/>
              </a:rPr>
              <a:t>各种场景应用的封装（共享锁、</a:t>
            </a:r>
            <a:r>
              <a:rPr lang="en-US" altLang="zh-CN">
                <a:sym typeface="+mn-ea"/>
              </a:rPr>
              <a:t>Master</a:t>
            </a:r>
            <a:r>
              <a:rPr lang="zh-CN" altLang="en-US">
                <a:sym typeface="+mn-ea"/>
              </a:rPr>
              <a:t>选举、分布式计数器等）的抽象封装。</a:t>
            </a:r>
            <a:endParaRPr lang="zh-CN" altLang="en-US">
              <a:sym typeface="+mn-ea"/>
            </a:endParaRPr>
          </a:p>
          <a:p>
            <a:pPr indent="0">
              <a:buClrTx/>
              <a:buFont typeface="Wingdings" panose="05000000000000000000" charset="0"/>
              <a:buNone/>
            </a:pP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876742" y="358562"/>
            <a:ext cx="8534400" cy="1507067"/>
          </a:xfrm>
        </p:spPr>
        <p:txBody>
          <a:bodyPr/>
          <a:p>
            <a:pPr algn="ctr"/>
            <a:r>
              <a:rPr lang="en-US" altLang="zh-CN"/>
              <a:t>Zookeepr</a:t>
            </a:r>
            <a:r>
              <a:rPr lang="zh-CN" altLang="en-US"/>
              <a:t>一致性特性</a:t>
            </a:r>
            <a:endParaRPr lang="zh-CN" altLang="en-US"/>
          </a:p>
        </p:txBody>
      </p:sp>
      <p:sp>
        <p:nvSpPr>
          <p:cNvPr id="4" name="文本框 3"/>
          <p:cNvSpPr txBox="1"/>
          <p:nvPr/>
        </p:nvSpPr>
        <p:spPr>
          <a:xfrm>
            <a:off x="692150" y="1595755"/>
            <a:ext cx="10509250" cy="5121275"/>
          </a:xfrm>
          <a:prstGeom prst="rect">
            <a:avLst/>
          </a:prstGeom>
          <a:noFill/>
        </p:spPr>
        <p:txBody>
          <a:bodyPr wrap="square" rtlCol="0">
            <a:spAutoFit/>
          </a:bodyPr>
          <a:p>
            <a:pPr marL="342900" indent="-342900">
              <a:buClrTx/>
              <a:buFont typeface="+mj-ea"/>
              <a:buAutoNum type="circleNumDbPlain"/>
            </a:pPr>
            <a:r>
              <a:rPr lang="zh-CN" altLang="en-US" sz="2400"/>
              <a:t>顺序一致性  </a:t>
            </a:r>
            <a:r>
              <a:rPr lang="en-US" altLang="zh-CN" sz="2400"/>
              <a:t>											</a:t>
            </a:r>
            <a:r>
              <a:rPr lang="zh-CN" altLang="en-US" sz="2400"/>
              <a:t>                                                                       </a:t>
            </a:r>
            <a:r>
              <a:rPr lang="en-US" altLang="zh-CN" sz="2400"/>
              <a:t>				</a:t>
            </a:r>
            <a:r>
              <a:rPr lang="zh-CN" altLang="en-US" sz="2400"/>
              <a:t>按照请求顺序执行，但请注意这里的按照请求书序执行仅限于同一客户端发起的请求。</a:t>
            </a:r>
            <a:r>
              <a:rPr lang="en-US" altLang="zh-CN" sz="2400"/>
              <a:t>									</a:t>
            </a:r>
            <a:endParaRPr lang="en-US" altLang="zh-CN" sz="2400"/>
          </a:p>
          <a:p>
            <a:pPr marL="342900" indent="-342900">
              <a:buClrTx/>
              <a:buFont typeface="+mj-ea"/>
              <a:buAutoNum type="circleNumDbPlain"/>
            </a:pPr>
            <a:r>
              <a:rPr lang="zh-CN" altLang="en-US" sz="2400"/>
              <a:t>原子性</a:t>
            </a:r>
            <a:r>
              <a:rPr lang="en-US" altLang="zh-CN" sz="2400"/>
              <a:t>												</a:t>
            </a:r>
            <a:r>
              <a:rPr lang="zh-CN" altLang="en-US" sz="2400"/>
              <a:t> </a:t>
            </a:r>
            <a:r>
              <a:rPr lang="en-US" altLang="zh-CN" sz="2400"/>
              <a:t>							   			</a:t>
            </a:r>
            <a:r>
              <a:rPr lang="zh-CN" altLang="en-US" sz="2400"/>
              <a:t>事务请求在整个应用集群中一致</a:t>
            </a:r>
            <a:r>
              <a:rPr lang="en-US" altLang="zh-CN" sz="2400"/>
              <a:t>							</a:t>
            </a:r>
            <a:endParaRPr lang="en-US" altLang="zh-CN" sz="2400"/>
          </a:p>
          <a:p>
            <a:pPr marL="342900" indent="-342900">
              <a:buClrTx/>
              <a:buFont typeface="+mj-ea"/>
              <a:buAutoNum type="circleNumDbPlain"/>
            </a:pPr>
            <a:r>
              <a:rPr lang="zh-CN" altLang="en-US" sz="2400"/>
              <a:t>单一视图 </a:t>
            </a:r>
            <a:r>
              <a:rPr lang="en-US" altLang="zh-CN" sz="2400"/>
              <a:t>																		              			</a:t>
            </a:r>
            <a:r>
              <a:rPr lang="zh-CN" altLang="en-US" sz="2400"/>
              <a:t>客户端无论链接到</a:t>
            </a:r>
            <a:r>
              <a:rPr lang="en-US" altLang="zh-CN" sz="2400"/>
              <a:t>zk</a:t>
            </a:r>
            <a:r>
              <a:rPr lang="zh-CN" altLang="en-US" sz="2400"/>
              <a:t>集群中任意一台服务器，其看到的数据模型都是一致的。</a:t>
            </a:r>
            <a:endParaRPr lang="zh-CN" altLang="en-US" sz="2400"/>
          </a:p>
          <a:p>
            <a:pPr indent="0">
              <a:buClrTx/>
              <a:buFont typeface="+mj-ea"/>
              <a:buNone/>
            </a:pPr>
            <a:r>
              <a:rPr lang="zh-CN" altLang="en-US"/>
              <a:t>     </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20675" y="1032510"/>
            <a:ext cx="11478260" cy="3749675"/>
          </a:xfrm>
          <a:prstGeom prst="rect">
            <a:avLst/>
          </a:prstGeom>
          <a:noFill/>
        </p:spPr>
        <p:txBody>
          <a:bodyPr wrap="square" rtlCol="0">
            <a:spAutoFit/>
          </a:bodyPr>
          <a:p>
            <a:pPr marL="342900" indent="-342900">
              <a:buClrTx/>
              <a:buFont typeface="+mj-ea"/>
              <a:buAutoNum type="circleNumDbPlain" startAt="4"/>
            </a:pPr>
            <a:r>
              <a:rPr lang="zh-CN" altLang="en-US" sz="2400">
                <a:sym typeface="+mn-ea"/>
              </a:rPr>
              <a:t>可靠性 </a:t>
            </a:r>
            <a:r>
              <a:rPr lang="en-US" altLang="zh-CN" sz="2400">
                <a:sym typeface="+mn-ea"/>
              </a:rPr>
              <a:t>																								</a:t>
            </a:r>
            <a:r>
              <a:rPr lang="zh-CN" altLang="en-US" sz="2400">
                <a:sym typeface="+mn-ea"/>
              </a:rPr>
              <a:t>一旦服务端成功应用了某一事物，并完成了对于客户端的响应，那么该事物所引起的服务端变更将会一致被保存，直到下一个事物的变更。</a:t>
            </a:r>
            <a:r>
              <a:rPr lang="en-US" altLang="zh-CN" sz="2400">
                <a:sym typeface="+mn-ea"/>
              </a:rPr>
              <a:t>				</a:t>
            </a:r>
            <a:endParaRPr lang="en-US" altLang="zh-CN" sz="2400">
              <a:sym typeface="+mn-ea"/>
            </a:endParaRPr>
          </a:p>
          <a:p>
            <a:pPr marL="342900" indent="-342900">
              <a:buClrTx/>
              <a:buFont typeface="+mj-ea"/>
              <a:buAutoNum type="circleNumDbPlain" startAt="4"/>
            </a:pPr>
            <a:r>
              <a:rPr lang="zh-CN" altLang="en-US" sz="2400">
                <a:sym typeface="+mn-ea"/>
              </a:rPr>
              <a:t>实时性</a:t>
            </a:r>
            <a:endParaRPr lang="zh-CN" altLang="en-US" sz="2400">
              <a:sym typeface="+mn-ea"/>
            </a:endParaRPr>
          </a:p>
          <a:p>
            <a:pPr indent="0">
              <a:buClrTx/>
              <a:buFont typeface="+mj-ea"/>
              <a:buNone/>
            </a:pPr>
            <a:r>
              <a:rPr lang="en-US" altLang="zh-CN" sz="2400">
                <a:sym typeface="+mn-ea"/>
              </a:rPr>
              <a:t>													</a:t>
            </a:r>
            <a:r>
              <a:rPr lang="zh-CN" altLang="en-US" sz="2400">
                <a:sym typeface="+mn-ea"/>
              </a:rPr>
              <a:t>所谓的实时性，并不是我们理解的当服务端数据改变，客户端能够马上获取到最新的数据，而是在一个时间段内，</a:t>
            </a:r>
            <a:r>
              <a:rPr lang="en-US" altLang="zh-CN" sz="2400">
                <a:sym typeface="+mn-ea"/>
              </a:rPr>
              <a:t>zk</a:t>
            </a:r>
            <a:r>
              <a:rPr lang="zh-CN" altLang="en-US" sz="2400">
                <a:sym typeface="+mn-ea"/>
              </a:rPr>
              <a:t>保证客户端最终一定能够在服务器上获取到最新的数据。</a:t>
            </a:r>
            <a:endParaRPr lang="zh-C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42477" y="138852"/>
            <a:ext cx="8534400" cy="1507067"/>
          </a:xfrm>
        </p:spPr>
        <p:txBody>
          <a:bodyPr/>
          <a:p>
            <a:pPr algn="ctr"/>
            <a:r>
              <a:rPr lang="en-US" altLang="zh-CN"/>
              <a:t>zk</a:t>
            </a:r>
            <a:r>
              <a:rPr lang="zh-CN" altLang="en-US"/>
              <a:t>集群角色</a:t>
            </a:r>
            <a:endParaRPr lang="zh-CN" altLang="en-US"/>
          </a:p>
        </p:txBody>
      </p:sp>
      <p:sp>
        <p:nvSpPr>
          <p:cNvPr id="4" name="文本框 3"/>
          <p:cNvSpPr txBox="1"/>
          <p:nvPr/>
        </p:nvSpPr>
        <p:spPr>
          <a:xfrm>
            <a:off x="991235" y="2161540"/>
            <a:ext cx="10711815" cy="4115435"/>
          </a:xfrm>
          <a:prstGeom prst="rect">
            <a:avLst/>
          </a:prstGeom>
          <a:noFill/>
        </p:spPr>
        <p:txBody>
          <a:bodyPr wrap="square" rtlCol="0">
            <a:spAutoFit/>
          </a:bodyPr>
          <a:p>
            <a:pPr marL="285750" indent="-285750">
              <a:buClrTx/>
              <a:buFont typeface="Wingdings" panose="05000000000000000000" charset="0"/>
              <a:buChar char="l"/>
            </a:pPr>
            <a:r>
              <a:rPr lang="en-US" altLang="zh-CN" sz="2400"/>
              <a:t>Leader(“</a:t>
            </a:r>
            <a:r>
              <a:rPr lang="zh-CN" altLang="en-US" sz="2400"/>
              <a:t>主</a:t>
            </a:r>
            <a:r>
              <a:rPr lang="en-US" altLang="zh-CN" sz="2400"/>
              <a:t>”</a:t>
            </a:r>
            <a:r>
              <a:rPr lang="zh-CN" altLang="en-US" sz="2400"/>
              <a:t>机器</a:t>
            </a:r>
            <a:r>
              <a:rPr lang="en-US" altLang="zh-CN" sz="2400"/>
              <a:t>)</a:t>
            </a:r>
            <a:endParaRPr lang="en-US" altLang="zh-CN" sz="2400"/>
          </a:p>
          <a:p>
            <a:pPr indent="0">
              <a:buClrTx/>
              <a:buFont typeface="Wingdings" panose="05000000000000000000" charset="0"/>
              <a:buNone/>
            </a:pPr>
            <a:endParaRPr lang="en-US" altLang="zh-CN" sz="2400"/>
          </a:p>
          <a:p>
            <a:pPr indent="0">
              <a:buClrTx/>
              <a:buFont typeface="Wingdings" panose="05000000000000000000" charset="0"/>
              <a:buNone/>
            </a:pPr>
            <a:r>
              <a:rPr lang="en-US" altLang="zh-CN" sz="2400"/>
              <a:t>     Leader</a:t>
            </a:r>
            <a:r>
              <a:rPr lang="zh-CN" altLang="en-US" sz="2400"/>
              <a:t>是通过</a:t>
            </a:r>
            <a:r>
              <a:rPr lang="en-US" altLang="zh-CN" sz="2400"/>
              <a:t>ZAB</a:t>
            </a:r>
            <a:r>
              <a:rPr lang="zh-CN" altLang="en-US" sz="2400"/>
              <a:t>算法在</a:t>
            </a:r>
            <a:r>
              <a:rPr lang="en-US" altLang="zh-CN" sz="2400"/>
              <a:t>Follower“</a:t>
            </a:r>
            <a:r>
              <a:rPr lang="zh-CN" altLang="en-US" sz="2400"/>
              <a:t>从</a:t>
            </a:r>
            <a:r>
              <a:rPr lang="en-US" altLang="zh-CN" sz="2400"/>
              <a:t>”</a:t>
            </a:r>
            <a:r>
              <a:rPr lang="zh-CN" altLang="en-US" sz="2400"/>
              <a:t>机器中选举产生，提供读写服务。</a:t>
            </a:r>
            <a:endParaRPr lang="zh-CN" altLang="en-US" sz="2400"/>
          </a:p>
          <a:p>
            <a:pPr indent="0">
              <a:buClrTx/>
              <a:buFont typeface="Wingdings" panose="05000000000000000000" charset="0"/>
              <a:buNone/>
            </a:pPr>
            <a:endParaRPr lang="zh-CN" altLang="en-US" sz="2400"/>
          </a:p>
          <a:p>
            <a:pPr marL="285750" indent="-285750">
              <a:buClrTx/>
              <a:buFont typeface="Wingdings" panose="05000000000000000000" charset="0"/>
              <a:buChar char="l"/>
            </a:pPr>
            <a:r>
              <a:rPr lang="en-US" altLang="zh-CN" sz="2400"/>
              <a:t>Follower(“</a:t>
            </a:r>
            <a:r>
              <a:rPr lang="zh-CN" altLang="en-US" sz="2400"/>
              <a:t>从</a:t>
            </a:r>
            <a:r>
              <a:rPr lang="en-US" altLang="zh-CN" sz="2400"/>
              <a:t>”</a:t>
            </a:r>
            <a:r>
              <a:rPr lang="zh-CN" altLang="en-US" sz="2400"/>
              <a:t>机器</a:t>
            </a:r>
            <a:r>
              <a:rPr lang="en-US" altLang="zh-CN" sz="2400"/>
              <a:t>)</a:t>
            </a:r>
            <a:endParaRPr lang="en-US" altLang="zh-CN" sz="2400"/>
          </a:p>
          <a:p>
            <a:pPr indent="0">
              <a:buClrTx/>
              <a:buFont typeface="Wingdings" panose="05000000000000000000" charset="0"/>
              <a:buNone/>
            </a:pPr>
            <a:endParaRPr lang="en-US" altLang="zh-CN" sz="2400"/>
          </a:p>
          <a:p>
            <a:pPr indent="0">
              <a:buClrTx/>
              <a:buFont typeface="Wingdings" panose="05000000000000000000" charset="0"/>
              <a:buNone/>
            </a:pPr>
            <a:r>
              <a:rPr lang="en-US" altLang="zh-CN" sz="2400"/>
              <a:t>     Follower</a:t>
            </a:r>
            <a:r>
              <a:rPr lang="zh-CN" altLang="en-US" sz="2400"/>
              <a:t>提供读服务，参与</a:t>
            </a:r>
            <a:r>
              <a:rPr lang="en-US" altLang="zh-CN" sz="2400"/>
              <a:t>Leader</a:t>
            </a:r>
            <a:r>
              <a:rPr lang="zh-CN" altLang="en-US" sz="2400"/>
              <a:t>选举。</a:t>
            </a:r>
            <a:endParaRPr lang="zh-CN" altLang="en-US" sz="2400"/>
          </a:p>
          <a:p>
            <a:pPr indent="0">
              <a:buClrTx/>
              <a:buFont typeface="Wingdings" panose="05000000000000000000" charset="0"/>
              <a:buNone/>
            </a:pPr>
            <a:endParaRPr lang="zh-CN" altLang="en-US" sz="2400"/>
          </a:p>
          <a:p>
            <a:pPr marL="285750" indent="-285750">
              <a:buClrTx/>
              <a:buFont typeface="Wingdings" panose="05000000000000000000" charset="0"/>
              <a:buChar char="l"/>
            </a:pPr>
            <a:r>
              <a:rPr lang="en-US" altLang="zh-CN" sz="2400"/>
              <a:t>ObServer</a:t>
            </a:r>
            <a:r>
              <a:rPr lang="zh-CN" altLang="en-US" sz="2400"/>
              <a:t>（</a:t>
            </a:r>
            <a:r>
              <a:rPr lang="en-US" altLang="zh-CN" sz="2400"/>
              <a:t>“</a:t>
            </a:r>
            <a:r>
              <a:rPr lang="zh-CN" altLang="en-US" sz="2400"/>
              <a:t>从</a:t>
            </a:r>
            <a:r>
              <a:rPr lang="en-US" altLang="zh-CN" sz="2400"/>
              <a:t>”</a:t>
            </a:r>
            <a:r>
              <a:rPr lang="zh-CN" altLang="en-US" sz="2400"/>
              <a:t>机器）</a:t>
            </a:r>
            <a:endParaRPr lang="zh-CN" altLang="en-US" sz="2400"/>
          </a:p>
          <a:p>
            <a:pPr indent="0">
              <a:buClrTx/>
              <a:buFont typeface="Wingdings" panose="05000000000000000000" charset="0"/>
              <a:buNone/>
            </a:pPr>
            <a:endParaRPr lang="zh-CN" altLang="en-US" sz="2400"/>
          </a:p>
          <a:p>
            <a:pPr indent="0">
              <a:buClrTx/>
              <a:buFont typeface="Wingdings" panose="05000000000000000000" charset="0"/>
              <a:buNone/>
            </a:pPr>
            <a:r>
              <a:rPr lang="zh-CN" altLang="en-US" sz="2400"/>
              <a:t>     </a:t>
            </a:r>
            <a:r>
              <a:rPr lang="en-US" altLang="zh-CN" sz="2400"/>
              <a:t>ObServer</a:t>
            </a:r>
            <a:r>
              <a:rPr lang="zh-CN" altLang="en-US" sz="2400"/>
              <a:t>提供读服务，但是不参与</a:t>
            </a:r>
            <a:r>
              <a:rPr lang="en-US" altLang="zh-CN" sz="2400"/>
              <a:t>Leader</a:t>
            </a:r>
            <a:r>
              <a:rPr lang="zh-CN" altLang="en-US" sz="2400"/>
              <a:t>选举。</a:t>
            </a:r>
            <a:endParaRPr lang="zh-C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828482" y="321097"/>
            <a:ext cx="8534400" cy="1507067"/>
          </a:xfrm>
        </p:spPr>
        <p:txBody>
          <a:bodyPr/>
          <a:p>
            <a:pPr algn="ctr"/>
            <a:r>
              <a:rPr lang="en-US" altLang="zh-CN"/>
              <a:t>zk</a:t>
            </a:r>
            <a:r>
              <a:rPr lang="zh-CN" altLang="en-US"/>
              <a:t>客户端连接与会话（</a:t>
            </a:r>
            <a:r>
              <a:rPr lang="en-US" altLang="zh-CN"/>
              <a:t>Session</a:t>
            </a:r>
            <a:r>
              <a:rPr lang="zh-CN" altLang="en-US"/>
              <a:t>）</a:t>
            </a:r>
            <a:endParaRPr lang="zh-CN" altLang="en-US"/>
          </a:p>
        </p:txBody>
      </p:sp>
      <p:sp>
        <p:nvSpPr>
          <p:cNvPr id="5" name="文本框 4"/>
          <p:cNvSpPr txBox="1"/>
          <p:nvPr/>
        </p:nvSpPr>
        <p:spPr>
          <a:xfrm>
            <a:off x="311785" y="1828165"/>
            <a:ext cx="11566525" cy="4663440"/>
          </a:xfrm>
          <a:prstGeom prst="rect">
            <a:avLst/>
          </a:prstGeom>
          <a:noFill/>
        </p:spPr>
        <p:txBody>
          <a:bodyPr wrap="square" rtlCol="0">
            <a:spAutoFit/>
          </a:bodyPr>
          <a:p>
            <a:pPr indent="0">
              <a:buClrTx/>
              <a:buFont typeface="Wingdings" panose="05000000000000000000" charset="0"/>
              <a:buChar char="l"/>
            </a:pPr>
            <a:r>
              <a:rPr lang="zh-CN" altLang="en-US" sz="2400"/>
              <a:t>客户端连接</a:t>
            </a:r>
            <a:endParaRPr lang="zh-CN" altLang="en-US" sz="2400"/>
          </a:p>
          <a:p>
            <a:pPr indent="0">
              <a:buClrTx/>
              <a:buFont typeface="Wingdings" panose="05000000000000000000" charset="0"/>
              <a:buNone/>
            </a:pPr>
            <a:r>
              <a:rPr lang="zh-CN" altLang="en-US" sz="2400">
                <a:sym typeface="+mn-ea"/>
              </a:rPr>
              <a:t>  </a:t>
            </a:r>
            <a:endParaRPr lang="zh-CN" altLang="en-US" sz="2400">
              <a:sym typeface="+mn-ea"/>
            </a:endParaRPr>
          </a:p>
          <a:p>
            <a:pPr indent="0">
              <a:buClrTx/>
              <a:buFont typeface="Wingdings" panose="05000000000000000000" charset="0"/>
              <a:buNone/>
            </a:pPr>
            <a:r>
              <a:rPr lang="zh-CN" altLang="en-US" sz="2400">
                <a:sym typeface="+mn-ea"/>
              </a:rPr>
              <a:t>   在</a:t>
            </a:r>
            <a:r>
              <a:rPr lang="en-US" altLang="zh-CN" sz="2400">
                <a:sym typeface="+mn-ea"/>
              </a:rPr>
              <a:t>ZK</a:t>
            </a:r>
            <a:r>
              <a:rPr lang="zh-CN" altLang="en-US" sz="2400">
                <a:sym typeface="+mn-ea"/>
              </a:rPr>
              <a:t>中一个客户端连接是指客户端和服务器之间的一个</a:t>
            </a:r>
            <a:r>
              <a:rPr lang="en-US" altLang="zh-CN" sz="2400">
                <a:sym typeface="+mn-ea"/>
              </a:rPr>
              <a:t>TCP</a:t>
            </a:r>
            <a:r>
              <a:rPr lang="zh-CN" altLang="en-US" sz="2400">
                <a:sym typeface="+mn-ea"/>
              </a:rPr>
              <a:t>长连接。</a:t>
            </a:r>
            <a:endParaRPr lang="zh-CN" altLang="en-US" sz="2400"/>
          </a:p>
          <a:p>
            <a:pPr indent="0">
              <a:buClrTx/>
              <a:buFont typeface="Wingdings" panose="05000000000000000000" charset="0"/>
              <a:buNone/>
            </a:pPr>
            <a:r>
              <a:rPr lang="zh-CN" altLang="en-US" sz="2400">
                <a:sym typeface="+mn-ea"/>
              </a:rPr>
              <a:t>  </a:t>
            </a:r>
            <a:endParaRPr lang="zh-CN" altLang="en-US" sz="2400"/>
          </a:p>
          <a:p>
            <a:pPr indent="0">
              <a:buClrTx/>
              <a:buFont typeface="Wingdings" panose="05000000000000000000" charset="0"/>
              <a:buChar char="l"/>
            </a:pPr>
            <a:r>
              <a:rPr lang="zh-CN" altLang="en-US" sz="2400"/>
              <a:t>客户端连接的作用</a:t>
            </a:r>
            <a:endParaRPr lang="zh-CN" altLang="en-US" sz="2400"/>
          </a:p>
          <a:p>
            <a:pPr indent="0">
              <a:buClrTx/>
              <a:buFont typeface="Wingdings" panose="05000000000000000000" charset="0"/>
              <a:buNone/>
            </a:pPr>
            <a:endParaRPr lang="zh-CN" altLang="en-US" sz="2400"/>
          </a:p>
          <a:p>
            <a:pPr indent="0">
              <a:buClrTx/>
              <a:buFont typeface="Wingdings" panose="05000000000000000000" charset="0"/>
              <a:buNone/>
            </a:pPr>
            <a:r>
              <a:rPr lang="zh-CN" altLang="en-US" sz="2400"/>
              <a:t>   </a:t>
            </a:r>
            <a:r>
              <a:rPr lang="en-US" altLang="zh-CN" sz="2400"/>
              <a:t>1</a:t>
            </a:r>
            <a:r>
              <a:rPr lang="zh-CN" altLang="en-US" sz="2400"/>
              <a:t>：</a:t>
            </a:r>
            <a:r>
              <a:rPr lang="zh-CN" altLang="en-US" sz="2400">
                <a:sym typeface="+mn-ea"/>
              </a:rPr>
              <a:t>客户端</a:t>
            </a:r>
            <a:r>
              <a:rPr lang="zh-CN" altLang="en-US" sz="2400"/>
              <a:t>通过该连接可以通过心跳检测与服务器保持有效的会话。</a:t>
            </a:r>
            <a:endParaRPr lang="zh-CN" altLang="en-US" sz="2400"/>
          </a:p>
          <a:p>
            <a:pPr indent="0">
              <a:buClrTx/>
              <a:buFont typeface="Wingdings" panose="05000000000000000000" charset="0"/>
              <a:buNone/>
            </a:pPr>
            <a:r>
              <a:rPr lang="zh-CN" altLang="en-US" sz="2400"/>
              <a:t>   </a:t>
            </a:r>
            <a:r>
              <a:rPr lang="en-US" altLang="zh-CN" sz="2400"/>
              <a:t>2</a:t>
            </a:r>
            <a:r>
              <a:rPr lang="zh-CN" altLang="en-US" sz="2400"/>
              <a:t>：客户端通过该连接可以向</a:t>
            </a:r>
            <a:r>
              <a:rPr lang="en-US" altLang="zh-CN" sz="2400"/>
              <a:t>zk</a:t>
            </a:r>
            <a:r>
              <a:rPr lang="zh-CN" altLang="en-US" sz="2400"/>
              <a:t>服务发送请求并接受响应，同时接受来自服务器的</a:t>
            </a:r>
            <a:r>
              <a:rPr lang="en-US" altLang="zh-CN" sz="2400">
                <a:solidFill>
                  <a:srgbClr val="FF0000"/>
                </a:solidFill>
              </a:rPr>
              <a:t>Watch</a:t>
            </a:r>
            <a:r>
              <a:rPr lang="zh-CN" altLang="en-US" sz="2400"/>
              <a:t>响应；   </a:t>
            </a:r>
            <a:endParaRPr lang="zh-CN" altLang="en-US" sz="2400"/>
          </a:p>
          <a:p>
            <a:pPr indent="0">
              <a:buClrTx/>
              <a:buFont typeface="Wingdings" panose="05000000000000000000" charset="0"/>
              <a:buNone/>
            </a:pPr>
            <a:endParaRPr lang="zh-CN" altLang="en-US" sz="2400"/>
          </a:p>
          <a:p>
            <a:pPr indent="0">
              <a:buClrTx/>
              <a:buFont typeface="Wingdings" panose="05000000000000000000" charset="0"/>
              <a:buNone/>
            </a:pPr>
            <a:endParaRPr lang="zh-CN" altLang="en-US" sz="2400"/>
          </a:p>
          <a:p>
            <a:pPr indent="0">
              <a:buClrTx/>
              <a:buFont typeface="Wingdings" panose="05000000000000000000" charset="0"/>
              <a:buNone/>
            </a:pPr>
            <a:endParaRPr lang="zh-CN" altLang="en-US"/>
          </a:p>
          <a:p>
            <a:pPr indent="0">
              <a:buClrTx/>
              <a:buFont typeface="Wingdings" panose="05000000000000000000" charset="0"/>
              <a:buNone/>
            </a:pPr>
            <a:r>
              <a:rPr lang="en-US" altLang="zh-CN"/>
              <a:t>   </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808355" y="1108710"/>
            <a:ext cx="9841865" cy="3292475"/>
          </a:xfrm>
          <a:prstGeom prst="rect">
            <a:avLst/>
          </a:prstGeom>
          <a:noFill/>
        </p:spPr>
        <p:txBody>
          <a:bodyPr wrap="square" rtlCol="0">
            <a:spAutoFit/>
          </a:bodyPr>
          <a:p>
            <a:pPr indent="0">
              <a:buClrTx/>
              <a:buFont typeface="Wingdings" panose="05000000000000000000" charset="0"/>
              <a:buChar char="l"/>
            </a:pPr>
            <a:r>
              <a:rPr lang="en-US" altLang="zh-CN" sz="2400">
                <a:sym typeface="+mn-ea"/>
              </a:rPr>
              <a:t>session</a:t>
            </a:r>
            <a:r>
              <a:rPr lang="zh-CN" altLang="en-US" sz="2400">
                <a:sym typeface="+mn-ea"/>
              </a:rPr>
              <a:t>的生命周期</a:t>
            </a:r>
            <a:endParaRPr lang="zh-CN" altLang="en-US" sz="2400"/>
          </a:p>
          <a:p>
            <a:pPr indent="0">
              <a:buClrTx/>
              <a:buFont typeface="Wingdings" panose="05000000000000000000" charset="0"/>
              <a:buNone/>
            </a:pPr>
            <a:endParaRPr lang="zh-CN" altLang="en-US" sz="2400"/>
          </a:p>
          <a:p>
            <a:pPr indent="0">
              <a:buClrTx/>
              <a:buFont typeface="Wingdings" panose="05000000000000000000" charset="0"/>
              <a:buNone/>
            </a:pPr>
            <a:r>
              <a:rPr lang="zh-CN" altLang="en-US" sz="2400">
                <a:sym typeface="+mn-ea"/>
              </a:rPr>
              <a:t>   当一个客户端连接建立时，一个</a:t>
            </a:r>
            <a:r>
              <a:rPr lang="en-US" altLang="zh-CN" sz="2400">
                <a:sym typeface="+mn-ea"/>
              </a:rPr>
              <a:t>session</a:t>
            </a:r>
            <a:r>
              <a:rPr lang="zh-CN" altLang="en-US" sz="2400">
                <a:sym typeface="+mn-ea"/>
              </a:rPr>
              <a:t>的生命周期也就开始了，在</a:t>
            </a:r>
            <a:r>
              <a:rPr lang="en-US" altLang="zh-CN" sz="2400">
                <a:sym typeface="+mn-ea"/>
              </a:rPr>
              <a:t>session</a:t>
            </a:r>
            <a:r>
              <a:rPr lang="zh-CN" altLang="en-US" sz="2400">
                <a:sym typeface="+mn-ea"/>
              </a:rPr>
              <a:t>中有一个</a:t>
            </a:r>
            <a:r>
              <a:rPr lang="en-US" altLang="zh-CN" sz="2400">
                <a:sym typeface="+mn-ea"/>
              </a:rPr>
              <a:t>sessionTimeout</a:t>
            </a:r>
            <a:r>
              <a:rPr lang="zh-CN" altLang="en-US" sz="2400">
                <a:sym typeface="+mn-ea"/>
              </a:rPr>
              <a:t>值，用来设置</a:t>
            </a:r>
            <a:r>
              <a:rPr lang="en-US" altLang="zh-CN" sz="2400">
                <a:sym typeface="+mn-ea"/>
              </a:rPr>
              <a:t>session</a:t>
            </a:r>
            <a:r>
              <a:rPr lang="zh-CN" altLang="en-US" sz="2400">
                <a:sym typeface="+mn-ea"/>
              </a:rPr>
              <a:t>会话的超时时间，当因为一些原因包括服务器压力过大、网络故障或着是客户端主动断开连接等原因导致客户端连接断开时，只要在</a:t>
            </a:r>
            <a:r>
              <a:rPr lang="en-US" altLang="zh-CN" sz="2400">
                <a:sym typeface="+mn-ea"/>
              </a:rPr>
              <a:t>sessionTimeOut</a:t>
            </a:r>
            <a:r>
              <a:rPr lang="zh-CN" altLang="en-US" sz="2400">
                <a:sym typeface="+mn-ea"/>
              </a:rPr>
              <a:t>设定时间内能够重新连接到集群中的任意一台机器，</a:t>
            </a:r>
            <a:r>
              <a:rPr lang="en-US" altLang="zh-CN" sz="2400">
                <a:sym typeface="+mn-ea"/>
              </a:rPr>
              <a:t>session</a:t>
            </a:r>
            <a:r>
              <a:rPr lang="zh-CN" altLang="en-US" sz="2400">
                <a:sym typeface="+mn-ea"/>
              </a:rPr>
              <a:t>仍旧有效，如果超出</a:t>
            </a:r>
            <a:r>
              <a:rPr lang="en-US" altLang="zh-CN" sz="2400">
                <a:sym typeface="+mn-ea"/>
              </a:rPr>
              <a:t>sessionTimeout</a:t>
            </a:r>
            <a:r>
              <a:rPr lang="zh-CN" altLang="en-US" sz="2400">
                <a:sym typeface="+mn-ea"/>
              </a:rPr>
              <a:t>时间，则会话无效。</a:t>
            </a:r>
            <a:endParaRPr lang="zh-CN" altLang="en-US" sz="2400"/>
          </a:p>
          <a:p>
            <a:endParaRPr lang="zh-CN" altLang="en-US"/>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txDef>
      <a:spPr>
        <a:noFill/>
      </a:spPr>
      <a:bodyPr wrap="square" rtlCol="0">
        <a:spAutoFit/>
      </a:bodyPr>
      <a:lstStyle>
        <a:defPPr>
          <a:defRPr lang="zh-CN" altLang="en-US"/>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11959</Words>
  <Application>WPS 演示</Application>
  <PresentationFormat>自定义</PresentationFormat>
  <Paragraphs>501</Paragraphs>
  <Slides>40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40</vt:i4>
      </vt:variant>
    </vt:vector>
  </HeadingPairs>
  <TitlesOfParts>
    <vt:vector size="51" baseType="lpstr">
      <vt:lpstr>Arial</vt:lpstr>
      <vt:lpstr>宋体</vt:lpstr>
      <vt:lpstr>Wingdings</vt:lpstr>
      <vt:lpstr>Wingdings 3</vt:lpstr>
      <vt:lpstr>Wingdings</vt:lpstr>
      <vt:lpstr>Century Gothic</vt:lpstr>
      <vt:lpstr>Century</vt:lpstr>
      <vt:lpstr>幼圆</vt:lpstr>
      <vt:lpstr>微软雅黑</vt:lpstr>
      <vt:lpstr>Calibri</vt:lpstr>
      <vt:lpstr>Slice</vt:lpstr>
      <vt:lpstr>Zookeeper 分布式一致性框架</vt:lpstr>
      <vt:lpstr>PowerPoint 演示文稿</vt:lpstr>
      <vt:lpstr>PowerPoint 演示文稿</vt:lpstr>
      <vt:lpstr>认识Zookeeper</vt:lpstr>
      <vt:lpstr>Zookeepr一致性特性</vt:lpstr>
      <vt:lpstr>PowerPoint 演示文稿</vt:lpstr>
      <vt:lpstr>zk集群角色</vt:lpstr>
      <vt:lpstr>zk客户端连接与会话（Session）</vt:lpstr>
      <vt:lpstr>PowerPoint 演示文稿</vt:lpstr>
      <vt:lpstr>数据节点（ZNODE）</vt:lpstr>
      <vt:lpstr>PowerPoint 演示文稿</vt:lpstr>
      <vt:lpstr>PowerPoint 演示文稿</vt:lpstr>
      <vt:lpstr>PowerPoint 演示文稿</vt:lpstr>
      <vt:lpstr>PowerPoint 演示文稿</vt:lpstr>
      <vt:lpstr>ZAB协议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ZAB协议与Paxos算法的区别</vt:lpstr>
      <vt:lpstr>PowerPoint 演示文稿</vt:lpstr>
      <vt:lpstr>PowerPoint 演示文稿</vt:lpstr>
      <vt:lpstr>zk环境的搭建</vt:lpstr>
      <vt:lpstr>PowerPoint 演示文稿</vt:lpstr>
      <vt:lpstr>PowerPoint 演示文稿</vt:lpstr>
      <vt:lpstr>zk常用命令</vt:lpstr>
      <vt:lpstr>基本操作（API）</vt:lpstr>
      <vt:lpstr>PowerPoint 演示文稿</vt:lpstr>
      <vt:lpstr>PowerPoint 演示文稿</vt:lpstr>
      <vt:lpstr>PowerPoint 演示文稿</vt:lpstr>
      <vt:lpstr>PowerPoint 演示文稿</vt:lpstr>
      <vt:lpstr>PowerPoint 演示文稿</vt:lpstr>
      <vt:lpstr>应用场景</vt:lpstr>
      <vt:lpstr>PowerPoint 演示文稿</vt:lpstr>
      <vt:lpstr>PowerPoint 演示文稿</vt:lpstr>
      <vt:lpstr>PowerPoint 演示文稿</vt:lpstr>
    </vt:vector>
  </TitlesOfParts>
  <Company>Hewlett 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MYCAT来了</dc:title>
  <dc:creator>Wu, Zhi-Hui (ES-APPS-GD-SH)</dc:creator>
  <cp:lastModifiedBy>lenovo</cp:lastModifiedBy>
  <cp:revision>330</cp:revision>
  <dcterms:created xsi:type="dcterms:W3CDTF">2015-04-24T07:06:00Z</dcterms:created>
  <dcterms:modified xsi:type="dcterms:W3CDTF">2017-01-05T08:31:29Z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