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Lst>
  <p:notesMasterIdLst>
    <p:notesMasterId r:id="rId40"/>
  </p:notesMasterIdLst>
  <p:sldIdLst>
    <p:sldId id="256" r:id="rId2"/>
    <p:sldId id="257" r:id="rId3"/>
    <p:sldId id="260" r:id="rId4"/>
    <p:sldId id="285" r:id="rId5"/>
    <p:sldId id="261" r:id="rId6"/>
    <p:sldId id="284" r:id="rId7"/>
    <p:sldId id="263" r:id="rId8"/>
    <p:sldId id="264" r:id="rId9"/>
    <p:sldId id="266" r:id="rId10"/>
    <p:sldId id="265" r:id="rId11"/>
    <p:sldId id="267" r:id="rId12"/>
    <p:sldId id="270" r:id="rId13"/>
    <p:sldId id="286" r:id="rId14"/>
    <p:sldId id="262" r:id="rId15"/>
    <p:sldId id="268" r:id="rId16"/>
    <p:sldId id="269" r:id="rId17"/>
    <p:sldId id="271" r:id="rId18"/>
    <p:sldId id="277" r:id="rId19"/>
    <p:sldId id="287" r:id="rId20"/>
    <p:sldId id="272" r:id="rId21"/>
    <p:sldId id="273" r:id="rId22"/>
    <p:sldId id="274" r:id="rId23"/>
    <p:sldId id="276" r:id="rId24"/>
    <p:sldId id="278" r:id="rId25"/>
    <p:sldId id="279" r:id="rId26"/>
    <p:sldId id="280" r:id="rId27"/>
    <p:sldId id="290" r:id="rId28"/>
    <p:sldId id="291" r:id="rId29"/>
    <p:sldId id="293" r:id="rId30"/>
    <p:sldId id="281" r:id="rId31"/>
    <p:sldId id="288" r:id="rId32"/>
    <p:sldId id="289" r:id="rId33"/>
    <p:sldId id="282" r:id="rId34"/>
    <p:sldId id="292" r:id="rId35"/>
    <p:sldId id="296" r:id="rId36"/>
    <p:sldId id="298"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74" autoAdjust="0"/>
  </p:normalViewPr>
  <p:slideViewPr>
    <p:cSldViewPr snapToGrid="0">
      <p:cViewPr varScale="1">
        <p:scale>
          <a:sx n="72" d="100"/>
          <a:sy n="72" d="100"/>
        </p:scale>
        <p:origin x="792" y="6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AE9F7-CD1C-44D4-A3A5-A9AC6518D9A7}" type="datetimeFigureOut">
              <a:rPr lang="sv-SE" smtClean="0"/>
              <a:t>2021-09-01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3914B-E857-4139-B07A-24AB530572F6}" type="slidenum">
              <a:rPr lang="sv-SE" smtClean="0"/>
              <a:t>‹#›</a:t>
            </a:fld>
            <a:endParaRPr lang="sv-SE"/>
          </a:p>
        </p:txBody>
      </p:sp>
    </p:spTree>
    <p:extLst>
      <p:ext uri="{BB962C8B-B14F-4D97-AF65-F5344CB8AC3E}">
        <p14:creationId xmlns:p14="http://schemas.microsoft.com/office/powerpoint/2010/main" val="235836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a:t>
            </a:fld>
            <a:endParaRPr lang="sv-SE"/>
          </a:p>
        </p:txBody>
      </p:sp>
    </p:spTree>
    <p:extLst>
      <p:ext uri="{BB962C8B-B14F-4D97-AF65-F5344CB8AC3E}">
        <p14:creationId xmlns:p14="http://schemas.microsoft.com/office/powerpoint/2010/main" val="52322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component of this work is machine learning. And to sort of illustrate important concepts of ML, I will present a simple ML example inspired by Bishop.</a:t>
            </a:r>
          </a:p>
          <a:p>
            <a:endParaRPr lang="en-US" dirty="0"/>
          </a:p>
          <a:p>
            <a:r>
              <a:rPr lang="en-US" dirty="0"/>
              <a:t>Every ML process unavoidably requires data.</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10</a:t>
            </a:fld>
            <a:endParaRPr lang="sv-SE"/>
          </a:p>
        </p:txBody>
      </p:sp>
    </p:spTree>
    <p:extLst>
      <p:ext uri="{BB962C8B-B14F-4D97-AF65-F5344CB8AC3E}">
        <p14:creationId xmlns:p14="http://schemas.microsoft.com/office/powerpoint/2010/main" val="81855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changed error metric.</a:t>
            </a:r>
          </a:p>
          <a:p>
            <a:endParaRPr lang="en-US" dirty="0"/>
          </a:p>
          <a:p>
            <a:pPr algn="l"/>
            <a:r>
              <a:rPr lang="en-US" sz="1800" b="0" i="0" u="none" strike="noStrike" baseline="0" dirty="0">
                <a:latin typeface="URWPalladioL-Roma"/>
              </a:rPr>
              <a:t>The bias-variance tradeoff is the property of a model that the </a:t>
            </a:r>
            <a:r>
              <a:rPr lang="en-US" sz="1800" b="0" i="0" u="none" strike="noStrike" baseline="0" dirty="0">
                <a:latin typeface="URWPalladioL-Ital"/>
              </a:rPr>
              <a:t>variance </a:t>
            </a:r>
            <a:r>
              <a:rPr lang="en-US" sz="1800" b="0" i="0" u="none" strike="noStrike" baseline="0" dirty="0">
                <a:latin typeface="URWPalladioL-Roma"/>
              </a:rPr>
              <a:t>of the parameter estimates across samples can be reduced by increasing the </a:t>
            </a:r>
            <a:r>
              <a:rPr lang="en-US" sz="1800" b="0" i="0" u="none" strike="noStrike" baseline="0" dirty="0">
                <a:latin typeface="URWPalladioL-Ital"/>
              </a:rPr>
              <a:t>bias </a:t>
            </a:r>
            <a:r>
              <a:rPr lang="en-US" sz="1800" b="0" i="0" u="none" strike="noStrike" baseline="0" dirty="0">
                <a:latin typeface="URWPalladioL-Roma"/>
              </a:rPr>
              <a:t>in the estimated parameters and </a:t>
            </a:r>
            <a:r>
              <a:rPr lang="sv-SE" sz="1800" b="0" i="0" u="none" strike="noStrike" baseline="0" dirty="0">
                <a:latin typeface="URWPalladioL-Roma"/>
              </a:rPr>
              <a:t>vice versa.</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11</a:t>
            </a:fld>
            <a:endParaRPr lang="sv-SE"/>
          </a:p>
        </p:txBody>
      </p:sp>
    </p:spTree>
    <p:extLst>
      <p:ext uri="{BB962C8B-B14F-4D97-AF65-F5344CB8AC3E}">
        <p14:creationId xmlns:p14="http://schemas.microsoft.com/office/powerpoint/2010/main" val="105494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Lägg</a:t>
            </a:r>
            <a:r>
              <a:rPr lang="en-US" dirty="0"/>
              <a:t> till </a:t>
            </a:r>
            <a:r>
              <a:rPr lang="en-US" dirty="0" err="1"/>
              <a:t>en</a:t>
            </a:r>
            <a:r>
              <a:rPr lang="en-US" dirty="0"/>
              <a:t> slide om KRR?</a:t>
            </a:r>
          </a:p>
          <a:p>
            <a:endParaRPr lang="en-US" dirty="0"/>
          </a:p>
          <a:p>
            <a:r>
              <a:rPr lang="en-US" dirty="0" err="1"/>
              <a:t>Säg</a:t>
            </a:r>
            <a:r>
              <a:rPr lang="en-US" dirty="0"/>
              <a:t> explicit </a:t>
            </a:r>
            <a:r>
              <a:rPr lang="en-US" dirty="0" err="1"/>
              <a:t>att</a:t>
            </a:r>
            <a:r>
              <a:rPr lang="en-US" dirty="0"/>
              <a:t> MTPs </a:t>
            </a:r>
            <a:r>
              <a:rPr lang="en-US" dirty="0" err="1"/>
              <a:t>är</a:t>
            </a:r>
            <a:r>
              <a:rPr lang="en-US" dirty="0"/>
              <a:t> </a:t>
            </a:r>
            <a:r>
              <a:rPr lang="en-US" dirty="0" err="1"/>
              <a:t>mottagen</a:t>
            </a:r>
            <a:r>
              <a:rPr lang="en-US" dirty="0"/>
              <a:t> </a:t>
            </a:r>
            <a:r>
              <a:rPr lang="en-US" dirty="0" err="1"/>
              <a:t>från</a:t>
            </a:r>
            <a:r>
              <a:rPr lang="en-US" dirty="0"/>
              <a:t> </a:t>
            </a:r>
            <a:r>
              <a:rPr lang="en-US" dirty="0" err="1"/>
              <a:t>Shapeev</a:t>
            </a:r>
            <a:r>
              <a:rPr lang="en-US" dirty="0"/>
              <a:t> </a:t>
            </a:r>
            <a:r>
              <a:rPr lang="en-US" dirty="0" err="1"/>
              <a:t>och</a:t>
            </a:r>
            <a:r>
              <a:rPr lang="en-US" dirty="0"/>
              <a:t> team.</a:t>
            </a:r>
          </a:p>
          <a:p>
            <a:endParaRPr lang="en-US" dirty="0"/>
          </a:p>
          <a:p>
            <a:r>
              <a:rPr lang="en-US" dirty="0">
                <a:solidFill>
                  <a:schemeClr val="bg2">
                    <a:alpha val="70000"/>
                  </a:schemeClr>
                </a:solidFill>
              </a:rPr>
              <a:t>MTP 06 and 10 are studied, with 21 and 40 free parameters respectively for </a:t>
            </a:r>
            <a:r>
              <a:rPr lang="en-US" dirty="0" err="1">
                <a:solidFill>
                  <a:schemeClr val="bg2">
                    <a:alpha val="70000"/>
                  </a:schemeClr>
                </a:solidFill>
              </a:rPr>
              <a:t>monoatomistic</a:t>
            </a:r>
            <a:r>
              <a:rPr lang="en-US" dirty="0">
                <a:solidFill>
                  <a:schemeClr val="bg2">
                    <a:alpha val="70000"/>
                  </a:schemeClr>
                </a:solidFill>
              </a:rPr>
              <a:t> systems.</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12</a:t>
            </a:fld>
            <a:endParaRPr lang="sv-SE"/>
          </a:p>
        </p:txBody>
      </p:sp>
    </p:spTree>
    <p:extLst>
      <p:ext uri="{BB962C8B-B14F-4D97-AF65-F5344CB8AC3E}">
        <p14:creationId xmlns:p14="http://schemas.microsoft.com/office/powerpoint/2010/main" val="376652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13</a:t>
            </a:fld>
            <a:endParaRPr lang="sv-SE"/>
          </a:p>
        </p:txBody>
      </p:sp>
    </p:spTree>
    <p:extLst>
      <p:ext uri="{BB962C8B-B14F-4D97-AF65-F5344CB8AC3E}">
        <p14:creationId xmlns:p14="http://schemas.microsoft.com/office/powerpoint/2010/main" val="293954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14</a:t>
            </a:fld>
            <a:endParaRPr lang="sv-SE"/>
          </a:p>
        </p:txBody>
      </p:sp>
    </p:spTree>
    <p:extLst>
      <p:ext uri="{BB962C8B-B14F-4D97-AF65-F5344CB8AC3E}">
        <p14:creationId xmlns:p14="http://schemas.microsoft.com/office/powerpoint/2010/main" val="294224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15</a:t>
            </a:fld>
            <a:endParaRPr lang="sv-SE"/>
          </a:p>
        </p:txBody>
      </p:sp>
    </p:spTree>
    <p:extLst>
      <p:ext uri="{BB962C8B-B14F-4D97-AF65-F5344CB8AC3E}">
        <p14:creationId xmlns:p14="http://schemas.microsoft.com/office/powerpoint/2010/main" val="1526459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alpha val="70000"/>
                  </a:schemeClr>
                </a:solidFill>
              </a:rPr>
              <a:t>Calculations are typically done with classical potentials such as Lennard-Jones.</a:t>
            </a:r>
          </a:p>
          <a:p>
            <a:endParaRPr lang="sv-SE" dirty="0"/>
          </a:p>
          <a:p>
            <a:r>
              <a:rPr lang="en-US" dirty="0">
                <a:solidFill>
                  <a:schemeClr val="bg2">
                    <a:alpha val="70000"/>
                  </a:schemeClr>
                </a:solidFill>
              </a:rPr>
              <a:t>The MD is run in the NVT </a:t>
            </a:r>
            <a:r>
              <a:rPr lang="en-US" dirty="0" err="1">
                <a:solidFill>
                  <a:schemeClr val="bg2">
                    <a:alpha val="70000"/>
                  </a:schemeClr>
                </a:solidFill>
              </a:rPr>
              <a:t>ensamble</a:t>
            </a:r>
            <a:r>
              <a:rPr lang="en-US" dirty="0">
                <a:solidFill>
                  <a:schemeClr val="bg2">
                    <a:alpha val="70000"/>
                  </a:schemeClr>
                </a:solidFill>
              </a:rPr>
              <a:t> using the Langevin thermostat</a:t>
            </a:r>
            <a:r>
              <a:rPr lang="sv-SE" dirty="0">
                <a:solidFill>
                  <a:schemeClr val="bg2">
                    <a:alpha val="70000"/>
                  </a:schemeClr>
                </a:solidFill>
              </a:rPr>
              <a:t>.</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16</a:t>
            </a:fld>
            <a:endParaRPr lang="sv-SE"/>
          </a:p>
        </p:txBody>
      </p:sp>
    </p:spTree>
    <p:extLst>
      <p:ext uri="{BB962C8B-B14F-4D97-AF65-F5344CB8AC3E}">
        <p14:creationId xmlns:p14="http://schemas.microsoft.com/office/powerpoint/2010/main" val="1115637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Flytta</a:t>
            </a:r>
            <a:r>
              <a:rPr lang="en-US" dirty="0"/>
              <a:t> till </a:t>
            </a:r>
            <a:r>
              <a:rPr lang="en-US" dirty="0" err="1"/>
              <a:t>bakgrund</a:t>
            </a:r>
            <a:endParaRPr lang="en-US" dirty="0"/>
          </a:p>
          <a:p>
            <a:endParaRPr lang="en-US" dirty="0"/>
          </a:p>
          <a:p>
            <a:r>
              <a:rPr lang="en-US" dirty="0" err="1"/>
              <a:t>Definera</a:t>
            </a:r>
            <a:r>
              <a:rPr lang="en-US" dirty="0"/>
              <a:t> offset</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17</a:t>
            </a:fld>
            <a:endParaRPr lang="sv-SE"/>
          </a:p>
        </p:txBody>
      </p:sp>
    </p:spTree>
    <p:extLst>
      <p:ext uri="{BB962C8B-B14F-4D97-AF65-F5344CB8AC3E}">
        <p14:creationId xmlns:p14="http://schemas.microsoft.com/office/powerpoint/2010/main" val="295416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training on time steps after initial 2000 time steps might give more accurate predictions, but it is a loss of time spent simulating expensive ab-initio MD.</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18</a:t>
            </a:fld>
            <a:endParaRPr lang="sv-SE"/>
          </a:p>
        </p:txBody>
      </p:sp>
    </p:spTree>
    <p:extLst>
      <p:ext uri="{BB962C8B-B14F-4D97-AF65-F5344CB8AC3E}">
        <p14:creationId xmlns:p14="http://schemas.microsoft.com/office/powerpoint/2010/main" val="1587971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19</a:t>
            </a:fld>
            <a:endParaRPr lang="sv-SE"/>
          </a:p>
        </p:txBody>
      </p:sp>
    </p:spTree>
    <p:extLst>
      <p:ext uri="{BB962C8B-B14F-4D97-AF65-F5344CB8AC3E}">
        <p14:creationId xmlns:p14="http://schemas.microsoft.com/office/powerpoint/2010/main" val="122233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that could help with finding new materials [SLIDE]</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2</a:t>
            </a:fld>
            <a:endParaRPr lang="sv-SE"/>
          </a:p>
        </p:txBody>
      </p:sp>
    </p:spTree>
    <p:extLst>
      <p:ext uri="{BB962C8B-B14F-4D97-AF65-F5344CB8AC3E}">
        <p14:creationId xmlns:p14="http://schemas.microsoft.com/office/powerpoint/2010/main" val="1781714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URWPalladioL-Roma"/>
              </a:rPr>
              <a:t>This is explained by the fact that predicting zero for the average force length i.e. no atomic moment is a more reasonable prediction than predicting zero for energy per atom, which is reasonably not zero.</a:t>
            </a:r>
          </a:p>
          <a:p>
            <a:pPr algn="l"/>
            <a:endParaRPr lang="en-US" sz="1800" b="0" i="0" u="none" strike="noStrike" baseline="0" dirty="0">
              <a:latin typeface="URWPalladioL-Roma"/>
            </a:endParaRPr>
          </a:p>
          <a:p>
            <a:pPr algn="l"/>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20</a:t>
            </a:fld>
            <a:endParaRPr lang="sv-SE"/>
          </a:p>
        </p:txBody>
      </p:sp>
    </p:spTree>
    <p:extLst>
      <p:ext uri="{BB962C8B-B14F-4D97-AF65-F5344CB8AC3E}">
        <p14:creationId xmlns:p14="http://schemas.microsoft.com/office/powerpoint/2010/main" val="166422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direct implementation of KRR.</a:t>
            </a:r>
          </a:p>
          <a:p>
            <a:endParaRPr lang="en-US" dirty="0"/>
          </a:p>
          <a:p>
            <a:r>
              <a:rPr lang="en-US" dirty="0"/>
              <a:t>When looking at these results, it was decided to continue the work using MTPs.</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21</a:t>
            </a:fld>
            <a:endParaRPr lang="sv-SE"/>
          </a:p>
        </p:txBody>
      </p:sp>
    </p:spTree>
    <p:extLst>
      <p:ext uri="{BB962C8B-B14F-4D97-AF65-F5344CB8AC3E}">
        <p14:creationId xmlns:p14="http://schemas.microsoft.com/office/powerpoint/2010/main" val="4125867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 to note regarding offset 2000: the atom which is compared to is chosen somewhat randomly which should cause the different convergences.</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27</a:t>
            </a:fld>
            <a:endParaRPr lang="sv-SE"/>
          </a:p>
        </p:txBody>
      </p:sp>
    </p:spTree>
    <p:extLst>
      <p:ext uri="{BB962C8B-B14F-4D97-AF65-F5344CB8AC3E}">
        <p14:creationId xmlns:p14="http://schemas.microsoft.com/office/powerpoint/2010/main" val="3763540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32</a:t>
            </a:fld>
            <a:endParaRPr lang="sv-SE"/>
          </a:p>
        </p:txBody>
      </p:sp>
    </p:spTree>
    <p:extLst>
      <p:ext uri="{BB962C8B-B14F-4D97-AF65-F5344CB8AC3E}">
        <p14:creationId xmlns:p14="http://schemas.microsoft.com/office/powerpoint/2010/main" val="2023041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point: One would imagine that training potentials on time steps in equilibrium would increase their performance. This has however not been observed.</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33</a:t>
            </a:fld>
            <a:endParaRPr lang="sv-SE"/>
          </a:p>
        </p:txBody>
      </p:sp>
    </p:spTree>
    <p:extLst>
      <p:ext uri="{BB962C8B-B14F-4D97-AF65-F5344CB8AC3E}">
        <p14:creationId xmlns:p14="http://schemas.microsoft.com/office/powerpoint/2010/main" val="1815029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37</a:t>
            </a:fld>
            <a:endParaRPr lang="sv-SE"/>
          </a:p>
        </p:txBody>
      </p:sp>
    </p:spTree>
    <p:extLst>
      <p:ext uri="{BB962C8B-B14F-4D97-AF65-F5344CB8AC3E}">
        <p14:creationId xmlns:p14="http://schemas.microsoft.com/office/powerpoint/2010/main" val="177696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alpha val="70000"/>
                  </a:schemeClr>
                </a:solidFill>
              </a:rPr>
              <a:t>Finding new materials with desired properties are essential for the emergence of new technologies and industries [1, 9].</a:t>
            </a:r>
          </a:p>
          <a:p>
            <a:pPr lvl="1"/>
            <a:r>
              <a:rPr lang="en-US" dirty="0">
                <a:solidFill>
                  <a:schemeClr val="bg2">
                    <a:alpha val="70000"/>
                  </a:schemeClr>
                </a:solidFill>
              </a:rPr>
              <a:t>Properties such as: efficiency, cost, environmental impact, length of life, safety and more.</a:t>
            </a:r>
          </a:p>
          <a:p>
            <a:pPr lvl="1"/>
            <a:r>
              <a:rPr lang="en-US" dirty="0">
                <a:solidFill>
                  <a:schemeClr val="bg2">
                    <a:alpha val="70000"/>
                  </a:schemeClr>
                </a:solidFill>
              </a:rPr>
              <a:t>Technologies such as: catalysts, battery materials, detector materials for ionizing radiation and more.</a:t>
            </a:r>
          </a:p>
          <a:p>
            <a:r>
              <a:rPr lang="en-US" dirty="0">
                <a:solidFill>
                  <a:schemeClr val="bg2">
                    <a:alpha val="70000"/>
                  </a:schemeClr>
                </a:solidFill>
              </a:rPr>
              <a:t>Simulations are essential for theoretical materials science, which due to recent progress in computational methods and power, are often run in high-throughput [1].</a:t>
            </a:r>
          </a:p>
          <a:p>
            <a:r>
              <a:rPr lang="en-US" dirty="0">
                <a:solidFill>
                  <a:schemeClr val="bg2">
                    <a:alpha val="70000"/>
                  </a:schemeClr>
                </a:solidFill>
              </a:rPr>
              <a:t>Ambition is invoked to construct databases containing the properties of essentially any material that can be simulated, synthesized and is reasonably long-lived [1, 9].</a:t>
            </a:r>
          </a:p>
          <a:p>
            <a:r>
              <a:rPr lang="en-US" dirty="0">
                <a:solidFill>
                  <a:schemeClr val="bg2">
                    <a:alpha val="70000"/>
                  </a:schemeClr>
                </a:solidFill>
              </a:rPr>
              <a:t>Machine learning potentials have shown great promise in previous work to accelerate traditional simulation methods [17, 33].</a:t>
            </a:r>
          </a:p>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3</a:t>
            </a:fld>
            <a:endParaRPr lang="sv-SE"/>
          </a:p>
        </p:txBody>
      </p:sp>
    </p:spTree>
    <p:extLst>
      <p:ext uri="{BB962C8B-B14F-4D97-AF65-F5344CB8AC3E}">
        <p14:creationId xmlns:p14="http://schemas.microsoft.com/office/powerpoint/2010/main" val="7859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part of the aim was to use this developed software to investigate simulation accuracy and equilibrium property convergence of this ML approach by comparing to ab-initio MD […]</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4</a:t>
            </a:fld>
            <a:endParaRPr lang="sv-SE"/>
          </a:p>
        </p:txBody>
      </p:sp>
    </p:spTree>
    <p:extLst>
      <p:ext uri="{BB962C8B-B14F-4D97-AF65-F5344CB8AC3E}">
        <p14:creationId xmlns:p14="http://schemas.microsoft.com/office/powerpoint/2010/main" val="372110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5</a:t>
            </a:fld>
            <a:endParaRPr lang="sv-SE"/>
          </a:p>
        </p:txBody>
      </p:sp>
    </p:spTree>
    <p:extLst>
      <p:ext uri="{BB962C8B-B14F-4D97-AF65-F5344CB8AC3E}">
        <p14:creationId xmlns:p14="http://schemas.microsoft.com/office/powerpoint/2010/main" val="3967792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6</a:t>
            </a:fld>
            <a:endParaRPr lang="sv-SE"/>
          </a:p>
        </p:txBody>
      </p:sp>
    </p:spTree>
    <p:extLst>
      <p:ext uri="{BB962C8B-B14F-4D97-AF65-F5344CB8AC3E}">
        <p14:creationId xmlns:p14="http://schemas.microsoft.com/office/powerpoint/2010/main" val="348998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DFT is a very accurate method, but it does require quite a bit of computation.</a:t>
            </a:r>
          </a:p>
          <a:p>
            <a:pPr algn="l"/>
            <a:endParaRPr lang="en-US" dirty="0"/>
          </a:p>
          <a:p>
            <a:pPr algn="l"/>
            <a:r>
              <a:rPr lang="en-US" dirty="0"/>
              <a:t>DFT is a computational quantum mechanical modelling method used in physics, chemistry and materials science to investigate the electronic structure of (principally the ground state) of many-body systems.</a:t>
            </a:r>
          </a:p>
          <a:p>
            <a:pPr algn="l"/>
            <a:endParaRPr lang="en-US" dirty="0"/>
          </a:p>
          <a:p>
            <a:pPr algn="l"/>
            <a:r>
              <a:rPr lang="en-US" dirty="0" err="1"/>
              <a:t>Veff</a:t>
            </a:r>
            <a:r>
              <a:rPr lang="en-US" dirty="0"/>
              <a:t> is an effective external potential where the system of noninteracting particles is moving and </a:t>
            </a:r>
            <a:r>
              <a:rPr lang="en-US" dirty="0" err="1"/>
              <a:t>vxc</a:t>
            </a:r>
            <a:r>
              <a:rPr lang="en-US" dirty="0"/>
              <a:t>( r) is the local exchange-correlation potential. </a:t>
            </a:r>
            <a:r>
              <a:rPr lang="en-US" dirty="0" err="1"/>
              <a:t>Vxc</a:t>
            </a:r>
            <a:r>
              <a:rPr lang="en-US" dirty="0"/>
              <a:t> depends functionally on the entire density distribution n(r). </a:t>
            </a:r>
          </a:p>
          <a:p>
            <a:pPr algn="l"/>
            <a:endParaRPr lang="en-US" sz="1800" b="0" i="0" u="none" strike="noStrike" baseline="0" dirty="0">
              <a:latin typeface="URWPalladioL-Roma"/>
            </a:endParaRPr>
          </a:p>
          <a:p>
            <a:pPr algn="l"/>
            <a:r>
              <a:rPr lang="en-US" sz="1800" b="0" i="0" u="none" strike="noStrike" baseline="0" dirty="0">
                <a:latin typeface="URWPalladioL-Roma"/>
              </a:rPr>
              <a:t>Furthermore, if one neglects the terms </a:t>
            </a:r>
            <a:r>
              <a:rPr lang="en-US" sz="1800" b="0" i="0" u="none" strike="noStrike" baseline="0" dirty="0" err="1">
                <a:latin typeface="URWPalladioL-Ital"/>
              </a:rPr>
              <a:t>Exc</a:t>
            </a:r>
            <a:r>
              <a:rPr lang="en-US" sz="1800" b="0" i="0" u="none" strike="noStrike" baseline="0" dirty="0">
                <a:latin typeface="URWPalladioL-Ital"/>
              </a:rPr>
              <a:t> </a:t>
            </a:r>
            <a:r>
              <a:rPr lang="en-US" sz="1800" b="0" i="0" u="none" strike="noStrike" baseline="0" dirty="0">
                <a:latin typeface="URWPalladioL-Roma"/>
              </a:rPr>
              <a:t>and </a:t>
            </a:r>
            <a:r>
              <a:rPr lang="en-US" sz="1800" b="0" i="0" u="none" strike="noStrike" baseline="0" dirty="0" err="1">
                <a:latin typeface="URWPalladioL-Ital"/>
              </a:rPr>
              <a:t>vxc</a:t>
            </a:r>
            <a:r>
              <a:rPr lang="en-US" sz="1800" b="0" i="0" u="none" strike="noStrike" baseline="0" dirty="0">
                <a:latin typeface="URWPalladioL-Roma"/>
              </a:rPr>
              <a:t>, the KS </a:t>
            </a:r>
            <a:r>
              <a:rPr lang="en-US" sz="1800" b="0" i="0" u="none" strike="noStrike" baseline="0" dirty="0" err="1">
                <a:latin typeface="URWPalladioL-Roma"/>
              </a:rPr>
              <a:t>eqs</a:t>
            </a:r>
            <a:r>
              <a:rPr lang="en-US" sz="1800" b="0" i="0" u="none" strike="noStrike" baseline="0" dirty="0">
                <a:latin typeface="URWPalladioL-Roma"/>
              </a:rPr>
              <a:t>. (2.7)-(2.9) reduce to the </a:t>
            </a:r>
            <a:r>
              <a:rPr lang="en-US" sz="1800" b="0" i="0" u="none" strike="noStrike" baseline="0" dirty="0" err="1">
                <a:latin typeface="URWPalladioL-Roma"/>
              </a:rPr>
              <a:t>selfconsistent</a:t>
            </a:r>
            <a:r>
              <a:rPr lang="en-US" sz="1800" b="0" i="0" u="none" strike="noStrike" baseline="0" dirty="0">
                <a:latin typeface="URWPalladioL-Roma"/>
              </a:rPr>
              <a:t> Hartree equations and furthermore, the KS equations can be regarded as the formal exactification of the Hartree equations.</a:t>
            </a:r>
            <a:endParaRPr lang="sv-SE" dirty="0"/>
          </a:p>
        </p:txBody>
      </p:sp>
      <p:sp>
        <p:nvSpPr>
          <p:cNvPr id="4" name="Slide Number Placeholder 3"/>
          <p:cNvSpPr>
            <a:spLocks noGrp="1"/>
          </p:cNvSpPr>
          <p:nvPr>
            <p:ph type="sldNum" sz="quarter" idx="5"/>
          </p:nvPr>
        </p:nvSpPr>
        <p:spPr/>
        <p:txBody>
          <a:bodyPr/>
          <a:lstStyle/>
          <a:p>
            <a:fld id="{2C73914B-E857-4139-B07A-24AB530572F6}" type="slidenum">
              <a:rPr lang="sv-SE" smtClean="0"/>
              <a:t>7</a:t>
            </a:fld>
            <a:endParaRPr lang="sv-SE"/>
          </a:p>
        </p:txBody>
      </p:sp>
    </p:spTree>
    <p:extLst>
      <p:ext uri="{BB962C8B-B14F-4D97-AF65-F5344CB8AC3E}">
        <p14:creationId xmlns:p14="http://schemas.microsoft.com/office/powerpoint/2010/main" val="272392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sv-SE" sz="1800" b="0" i="0" u="none" strike="noStrike" baseline="0" dirty="0">
                    <a:latin typeface="URWPalladioL-Roma"/>
                  </a:rPr>
                  <a:t>Simulations </a:t>
                </a:r>
                <a:r>
                  <a:rPr lang="en-US" sz="1800" b="0" i="0" u="none" strike="noStrike" baseline="0" dirty="0">
                    <a:latin typeface="URWPalladioL-Roma"/>
                  </a:rPr>
                  <a:t>help in understanding the basic mechanisms of physics and can verify that the current models are correct and sufficient. Experiments provide detailed information about initial and final states, but basically no information about transient processes. This gap can be bridged by simulations, which also offer a great opportunity for </a:t>
                </a:r>
                <a:r>
                  <a:rPr lang="en-US" sz="1800" b="0" i="0" u="none" strike="noStrike" baseline="0" dirty="0" err="1">
                    <a:latin typeface="URWPalladioL-Roma"/>
                  </a:rPr>
                  <a:t>visualisation</a:t>
                </a:r>
                <a:r>
                  <a:rPr lang="en-US" sz="1800" b="0" i="0" u="none" strike="noStrike" baseline="0" dirty="0">
                    <a:latin typeface="URWPalladioL-Roma"/>
                  </a:rPr>
                  <a:t> of transient states. Small systems of electrons can be solved analytically but because of the “exponential wall” when increasing the electrons in a system, analytical solutions quickly become unfeasible and simulations </a:t>
                </a:r>
                <a:r>
                  <a:rPr lang="sv-SE" sz="1800" b="0" i="0" u="none" strike="noStrike" baseline="0" dirty="0" err="1">
                    <a:latin typeface="URWPalladioL-Roma"/>
                  </a:rPr>
                  <a:t>are</a:t>
                </a:r>
                <a:r>
                  <a:rPr lang="sv-SE" sz="1800" b="0" i="0" u="none" strike="noStrike" baseline="0" dirty="0">
                    <a:latin typeface="URWPalladioL-Roma"/>
                  </a:rPr>
                  <a:t> </a:t>
                </a:r>
                <a:r>
                  <a:rPr lang="sv-SE" sz="1800" b="0" i="0" u="none" strike="noStrike" baseline="0" dirty="0" err="1">
                    <a:latin typeface="URWPalladioL-Roma"/>
                  </a:rPr>
                  <a:t>unavoidably</a:t>
                </a:r>
                <a:r>
                  <a:rPr lang="sv-SE" sz="1800" b="0" i="0" u="none" strike="noStrike" baseline="0" dirty="0">
                    <a:latin typeface="URWPalladioL-Roma"/>
                  </a:rPr>
                  <a:t> </a:t>
                </a:r>
                <a:r>
                  <a:rPr lang="sv-SE" sz="1800" b="0" i="0" u="none" strike="noStrike" baseline="0" dirty="0" err="1">
                    <a:latin typeface="URWPalladioL-Roma"/>
                  </a:rPr>
                  <a:t>required</a:t>
                </a:r>
                <a:endParaRPr lang="en-US" dirty="0">
                  <a:solidFill>
                    <a:schemeClr val="bg1">
                      <a:alpha val="7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alpha val="70000"/>
                      </a:schemeClr>
                    </a:solidFill>
                  </a:rPr>
                  <a:t>and the ergodic hypothesis is the basis of computer simulations,</a:t>
                </a:r>
              </a:p>
              <a:p>
                <a:r>
                  <a:rPr lang="en-US" dirty="0">
                    <a:solidFill>
                      <a:schemeClr val="bg1">
                        <a:alpha val="70000"/>
                      </a:schemeClr>
                    </a:solidFill>
                  </a:rPr>
                  <a:t>Ergodicity is the fundamental assumption of classical statistical mechanics, and the ergodic hypothesis is the basis of computer simulations, which states that the average of a property </a:t>
                </a:r>
                <a14:m>
                  <m:oMath xmlns:m="http://schemas.openxmlformats.org/officeDocument/2006/math">
                    <m:r>
                      <a:rPr lang="en-US" b="0" i="1" smtClean="0">
                        <a:solidFill>
                          <a:schemeClr val="bg1">
                            <a:alpha val="70000"/>
                          </a:schemeClr>
                        </a:solidFill>
                        <a:latin typeface="Cambria Math" panose="02040503050406030204" pitchFamily="18" charset="0"/>
                      </a:rPr>
                      <m:t>𝐴</m:t>
                    </m:r>
                  </m:oMath>
                </a14:m>
                <a:r>
                  <a:rPr lang="en-US" dirty="0">
                    <a:solidFill>
                      <a:schemeClr val="bg1">
                        <a:alpha val="70000"/>
                      </a:schemeClr>
                    </a:solidFill>
                  </a:rPr>
                  <a:t> over time equals the average over the statistical </a:t>
                </a:r>
                <a:r>
                  <a:rPr lang="en-US" dirty="0" err="1">
                    <a:solidFill>
                      <a:schemeClr val="bg1">
                        <a:alpha val="70000"/>
                      </a:schemeClr>
                    </a:solidFill>
                  </a:rPr>
                  <a:t>ensamble</a:t>
                </a:r>
                <a:r>
                  <a:rPr lang="en-US" dirty="0">
                    <a:solidFill>
                      <a:schemeClr val="bg1">
                        <a:alpha val="70000"/>
                      </a:schemeClr>
                    </a:solidFill>
                  </a:rPr>
                  <a:t> for the same property i.e. </a:t>
                </a:r>
              </a:p>
              <a:p>
                <a:endParaRPr lang="en-US" dirty="0">
                  <a:solidFill>
                    <a:schemeClr val="bg1">
                      <a:alpha val="7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alpha val="70000"/>
                      </a:schemeClr>
                    </a:solidFill>
                  </a:rPr>
                  <a:t>Systems of a few electrons can be solved analytically but because of the “exponential wall” for numerical solutions quickly become unfeasible, and  approximative simulations are unavoidably required [26].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alpha val="70000"/>
                    </a:schemeClr>
                  </a:solidFill>
                </a:endParaRPr>
              </a:p>
              <a:p>
                <a:endParaRPr lang="sv-SE" dirty="0"/>
              </a:p>
            </p:txBody>
          </p:sp>
        </mc:Choice>
        <mc:Fallback xmlns="">
          <p:sp>
            <p:nvSpPr>
              <p:cNvPr id="3" name="Notes Placeholder 2"/>
              <p:cNvSpPr>
                <a:spLocks noGrp="1"/>
              </p:cNvSpPr>
              <p:nvPr>
                <p:ph type="body" idx="1"/>
              </p:nvPr>
            </p:nvSpPr>
            <p:spPr/>
            <p:txBody>
              <a:bodyPr/>
              <a:lstStyle/>
              <a:p>
                <a:r>
                  <a:rPr lang="en-US" dirty="0">
                    <a:solidFill>
                      <a:schemeClr val="bg1">
                        <a:alpha val="70000"/>
                      </a:schemeClr>
                    </a:solidFill>
                  </a:rPr>
                  <a:t>Ergodicity is the fundamental assumption of classical statistical mechanics, and the ergodic hypothesis is the basis of computer simulations, which states that the average of a property </a:t>
                </a:r>
                <a:r>
                  <a:rPr lang="en-US" b="0" i="0">
                    <a:solidFill>
                      <a:schemeClr val="bg1">
                        <a:alpha val="70000"/>
                      </a:schemeClr>
                    </a:solidFill>
                    <a:latin typeface="Cambria Math" panose="02040503050406030204" pitchFamily="18" charset="0"/>
                  </a:rPr>
                  <a:t>𝐴</a:t>
                </a:r>
                <a:r>
                  <a:rPr lang="en-US" dirty="0">
                    <a:solidFill>
                      <a:schemeClr val="bg1">
                        <a:alpha val="70000"/>
                      </a:schemeClr>
                    </a:solidFill>
                  </a:rPr>
                  <a:t> over time equals the average over the statistical </a:t>
                </a:r>
                <a:r>
                  <a:rPr lang="en-US" dirty="0" err="1">
                    <a:solidFill>
                      <a:schemeClr val="bg1">
                        <a:alpha val="70000"/>
                      </a:schemeClr>
                    </a:solidFill>
                  </a:rPr>
                  <a:t>ensamble</a:t>
                </a:r>
                <a:r>
                  <a:rPr lang="en-US" dirty="0">
                    <a:solidFill>
                      <a:schemeClr val="bg1">
                        <a:alpha val="70000"/>
                      </a:schemeClr>
                    </a:solidFill>
                  </a:rPr>
                  <a:t> for the same property i.e. </a:t>
                </a:r>
                <a:endParaRPr lang="sv-SE" dirty="0"/>
              </a:p>
            </p:txBody>
          </p:sp>
        </mc:Fallback>
      </mc:AlternateContent>
      <p:sp>
        <p:nvSpPr>
          <p:cNvPr id="4" name="Slide Number Placeholder 3"/>
          <p:cNvSpPr>
            <a:spLocks noGrp="1"/>
          </p:cNvSpPr>
          <p:nvPr>
            <p:ph type="sldNum" sz="quarter" idx="5"/>
          </p:nvPr>
        </p:nvSpPr>
        <p:spPr/>
        <p:txBody>
          <a:bodyPr/>
          <a:lstStyle/>
          <a:p>
            <a:fld id="{2C73914B-E857-4139-B07A-24AB530572F6}" type="slidenum">
              <a:rPr lang="sv-SE" smtClean="0"/>
              <a:t>8</a:t>
            </a:fld>
            <a:endParaRPr lang="sv-SE"/>
          </a:p>
        </p:txBody>
      </p:sp>
    </p:spTree>
    <p:extLst>
      <p:ext uri="{BB962C8B-B14F-4D97-AF65-F5344CB8AC3E}">
        <p14:creationId xmlns:p14="http://schemas.microsoft.com/office/powerpoint/2010/main" val="831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solidFill>
                      <a:schemeClr val="bg1">
                        <a:alpha val="70000"/>
                      </a:schemeClr>
                    </a:solidFill>
                  </a:rPr>
                  <a:t>Ergodicity is the fundamental assumption of classical statistical mechanics, and the ergodic hypothesis is the basis of computer simulations, which states that the average of a property </a:t>
                </a:r>
                <a14:m>
                  <m:oMath xmlns:m="http://schemas.openxmlformats.org/officeDocument/2006/math">
                    <m:r>
                      <a:rPr lang="en-US" b="0" i="1" smtClean="0">
                        <a:solidFill>
                          <a:schemeClr val="bg1">
                            <a:alpha val="70000"/>
                          </a:schemeClr>
                        </a:solidFill>
                        <a:latin typeface="Cambria Math" panose="02040503050406030204" pitchFamily="18" charset="0"/>
                      </a:rPr>
                      <m:t>𝐴</m:t>
                    </m:r>
                  </m:oMath>
                </a14:m>
                <a:r>
                  <a:rPr lang="en-US" dirty="0">
                    <a:solidFill>
                      <a:schemeClr val="bg1">
                        <a:alpha val="70000"/>
                      </a:schemeClr>
                    </a:solidFill>
                  </a:rPr>
                  <a:t> over time equals the average over the statistical </a:t>
                </a:r>
                <a:r>
                  <a:rPr lang="en-US" dirty="0" err="1">
                    <a:solidFill>
                      <a:schemeClr val="bg1">
                        <a:alpha val="70000"/>
                      </a:schemeClr>
                    </a:solidFill>
                  </a:rPr>
                  <a:t>ensamble</a:t>
                </a:r>
                <a:r>
                  <a:rPr lang="en-US" dirty="0">
                    <a:solidFill>
                      <a:schemeClr val="bg1">
                        <a:alpha val="70000"/>
                      </a:schemeClr>
                    </a:solidFill>
                  </a:rPr>
                  <a:t> for the same property i.e. </a:t>
                </a:r>
              </a:p>
              <a:p>
                <a:endParaRPr lang="en-US" dirty="0">
                  <a:solidFill>
                    <a:schemeClr val="bg1">
                      <a:alpha val="70000"/>
                    </a:schemeClr>
                  </a:solidFill>
                </a:endParaRPr>
              </a:p>
              <a:p>
                <a:pPr algn="l"/>
                <a:r>
                  <a:rPr lang="en-US" sz="1800" b="0" i="0" u="none" strike="noStrike" baseline="0" dirty="0">
                    <a:latin typeface="URWPalladioL-Roma"/>
                  </a:rPr>
                  <a:t>As a curiosity, MD has also been termed Laplace’s vision of Newtonian mechanics of predicting the future by animating nature’s forces, which is connected to the concept of causal determinism derived from Newtonian mechanics as formulated by Laplace in his book</a:t>
                </a:r>
                <a:endParaRPr lang="sv-SE" dirty="0"/>
              </a:p>
            </p:txBody>
          </p:sp>
        </mc:Choice>
        <mc:Fallback xmlns="">
          <p:sp>
            <p:nvSpPr>
              <p:cNvPr id="3" name="Notes Placeholder 2"/>
              <p:cNvSpPr>
                <a:spLocks noGrp="1"/>
              </p:cNvSpPr>
              <p:nvPr>
                <p:ph type="body" idx="1"/>
              </p:nvPr>
            </p:nvSpPr>
            <p:spPr/>
            <p:txBody>
              <a:bodyPr/>
              <a:lstStyle/>
              <a:p>
                <a:r>
                  <a:rPr lang="en-US" dirty="0">
                    <a:solidFill>
                      <a:schemeClr val="bg1">
                        <a:alpha val="70000"/>
                      </a:schemeClr>
                    </a:solidFill>
                  </a:rPr>
                  <a:t>Ergodicity is the fundamental assumption of classical statistical mechanics, and the ergodic hypothesis is the basis of computer simulations, which states that the average of a property </a:t>
                </a:r>
                <a:r>
                  <a:rPr lang="en-US" b="0" i="0">
                    <a:solidFill>
                      <a:schemeClr val="bg1">
                        <a:alpha val="70000"/>
                      </a:schemeClr>
                    </a:solidFill>
                    <a:latin typeface="Cambria Math" panose="02040503050406030204" pitchFamily="18" charset="0"/>
                  </a:rPr>
                  <a:t>𝐴</a:t>
                </a:r>
                <a:r>
                  <a:rPr lang="en-US" dirty="0">
                    <a:solidFill>
                      <a:schemeClr val="bg1">
                        <a:alpha val="70000"/>
                      </a:schemeClr>
                    </a:solidFill>
                  </a:rPr>
                  <a:t> over time equals the average over the statistical </a:t>
                </a:r>
                <a:r>
                  <a:rPr lang="en-US" dirty="0" err="1">
                    <a:solidFill>
                      <a:schemeClr val="bg1">
                        <a:alpha val="70000"/>
                      </a:schemeClr>
                    </a:solidFill>
                  </a:rPr>
                  <a:t>ensamble</a:t>
                </a:r>
                <a:r>
                  <a:rPr lang="en-US" dirty="0">
                    <a:solidFill>
                      <a:schemeClr val="bg1">
                        <a:alpha val="70000"/>
                      </a:schemeClr>
                    </a:solidFill>
                  </a:rPr>
                  <a:t> for the same property i.e. </a:t>
                </a:r>
                <a:endParaRPr lang="sv-SE" dirty="0"/>
              </a:p>
            </p:txBody>
          </p:sp>
        </mc:Fallback>
      </mc:AlternateContent>
      <p:sp>
        <p:nvSpPr>
          <p:cNvPr id="4" name="Slide Number Placeholder 3"/>
          <p:cNvSpPr>
            <a:spLocks noGrp="1"/>
          </p:cNvSpPr>
          <p:nvPr>
            <p:ph type="sldNum" sz="quarter" idx="5"/>
          </p:nvPr>
        </p:nvSpPr>
        <p:spPr/>
        <p:txBody>
          <a:bodyPr/>
          <a:lstStyle/>
          <a:p>
            <a:fld id="{2C73914B-E857-4139-B07A-24AB530572F6}" type="slidenum">
              <a:rPr lang="sv-SE" smtClean="0"/>
              <a:t>9</a:t>
            </a:fld>
            <a:endParaRPr lang="sv-SE"/>
          </a:p>
        </p:txBody>
      </p:sp>
    </p:spTree>
    <p:extLst>
      <p:ext uri="{BB962C8B-B14F-4D97-AF65-F5344CB8AC3E}">
        <p14:creationId xmlns:p14="http://schemas.microsoft.com/office/powerpoint/2010/main" val="297522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BC90F6DA-5D31-4D7E-97E3-E90CB920F3C4}" type="datetime1">
              <a:rPr lang="en-US" smtClean="0"/>
              <a:t>9/1/2021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4691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C48F2F70-E771-47AA-A36A-122D35C53108}" type="datetime1">
              <a:rPr lang="en-US" smtClean="0"/>
              <a:t>9/1/2021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54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2724E1F3-D6CD-4016-B524-C504C656770C}" type="datetime1">
              <a:rPr lang="en-US" smtClean="0"/>
              <a:t>9/1/2021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617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840AB9C7-5398-4D00-903F-BCA8FA9A393F}" type="datetime1">
              <a:rPr lang="en-US" smtClean="0"/>
              <a:t>9/1/2021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5180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DA7CDA64-8749-4E4F-96BC-C181F7E67427}" type="datetime1">
              <a:rPr lang="en-US" smtClean="0"/>
              <a:t>9/1/2021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3504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374A29BE-CCF7-4562-88DC-9C951B7085A3}" type="datetime1">
              <a:rPr lang="en-US" smtClean="0"/>
              <a:t>9/1/2021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355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DDD38873-D0CC-4992-9575-7FE5CA17A30C}" type="datetime1">
              <a:rPr lang="en-US" smtClean="0"/>
              <a:t>9/1/2021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3267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98759C9D-78CC-41B5-8740-8F6AC51D7469}" type="datetime1">
              <a:rPr lang="en-US" smtClean="0"/>
              <a:t>9/1/2021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8776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842E8774-AABA-4E35-B2D1-19B3B8A549A0}" type="datetime1">
              <a:rPr lang="en-US" smtClean="0"/>
              <a:t>9/1/2021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427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3B4E0C5E-81FF-4ADE-B1F1-EB677F6B97E6}" type="datetime1">
              <a:rPr lang="en-US" smtClean="0"/>
              <a:t>9/1/2021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966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B222350-10C8-486C-994C-AF2007EFEB51}" type="datetime1">
              <a:rPr lang="en-US" smtClean="0"/>
              <a:t>9/1/2021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696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2F8BB54-172D-4C73-9D51-1253C01407B7}" type="datetime1">
              <a:rPr lang="en-US" smtClean="0"/>
              <a:t>9/1/2021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59556624"/>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0.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Fibre optics illustration">
            <a:extLst>
              <a:ext uri="{FF2B5EF4-FFF2-40B4-BE49-F238E27FC236}">
                <a16:creationId xmlns:a16="http://schemas.microsoft.com/office/drawing/2014/main" id="{5AA80C0F-0A9C-4DD3-B629-B841DF0216EB}"/>
              </a:ext>
            </a:extLst>
          </p:cNvPr>
          <p:cNvPicPr>
            <a:picLocks noChangeAspect="1"/>
          </p:cNvPicPr>
          <p:nvPr/>
        </p:nvPicPr>
        <p:blipFill rotWithShape="1">
          <a:blip r:embed="rId3"/>
          <a:srcRect l="17050" r="29617"/>
          <a:stretch/>
        </p:blipFill>
        <p:spPr>
          <a:xfrm>
            <a:off x="20" y="0"/>
            <a:ext cx="5749027" cy="6857999"/>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 name="Rectangle 7">
            <a:extLst>
              <a:ext uri="{FF2B5EF4-FFF2-40B4-BE49-F238E27FC236}">
                <a16:creationId xmlns:a16="http://schemas.microsoft.com/office/drawing/2014/main" id="{BA064AD2-3E47-4862-834B-E8AAEA4395C4}"/>
              </a:ext>
            </a:extLst>
          </p:cNvPr>
          <p:cNvSpPr/>
          <p:nvPr/>
        </p:nvSpPr>
        <p:spPr>
          <a:xfrm>
            <a:off x="21" y="1595337"/>
            <a:ext cx="12191979" cy="162938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a:extLst>
              <a:ext uri="{FF2B5EF4-FFF2-40B4-BE49-F238E27FC236}">
                <a16:creationId xmlns:a16="http://schemas.microsoft.com/office/drawing/2014/main" id="{3F712DB7-5110-42EC-8859-FF13A9D15334}"/>
              </a:ext>
            </a:extLst>
          </p:cNvPr>
          <p:cNvSpPr/>
          <p:nvPr/>
        </p:nvSpPr>
        <p:spPr>
          <a:xfrm>
            <a:off x="21" y="1700722"/>
            <a:ext cx="12191979"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a:extLst>
              <a:ext uri="{FF2B5EF4-FFF2-40B4-BE49-F238E27FC236}">
                <a16:creationId xmlns:a16="http://schemas.microsoft.com/office/drawing/2014/main" id="{BA5ADD08-EF0D-4AF9-B724-8E23472E10E8}"/>
              </a:ext>
            </a:extLst>
          </p:cNvPr>
          <p:cNvSpPr>
            <a:spLocks noGrp="1"/>
          </p:cNvSpPr>
          <p:nvPr>
            <p:ph type="ctrTitle"/>
          </p:nvPr>
        </p:nvSpPr>
        <p:spPr>
          <a:xfrm>
            <a:off x="687734" y="564106"/>
            <a:ext cx="10816532" cy="2503251"/>
          </a:xfrm>
        </p:spPr>
        <p:txBody>
          <a:bodyPr>
            <a:normAutofit/>
          </a:bodyPr>
          <a:lstStyle/>
          <a:p>
            <a:pPr algn="l"/>
            <a:r>
              <a:rPr lang="en-US" sz="4000" dirty="0"/>
              <a:t>Accelerating bulk material property prediction using machine learning for molecular dynamics</a:t>
            </a:r>
            <a:endParaRPr lang="sv-SE" sz="4000" dirty="0"/>
          </a:p>
        </p:txBody>
      </p:sp>
      <p:sp>
        <p:nvSpPr>
          <p:cNvPr id="3" name="Subtitle 2">
            <a:extLst>
              <a:ext uri="{FF2B5EF4-FFF2-40B4-BE49-F238E27FC236}">
                <a16:creationId xmlns:a16="http://schemas.microsoft.com/office/drawing/2014/main" id="{327871B6-E32D-4BAA-9909-C7721A8BA44B}"/>
              </a:ext>
            </a:extLst>
          </p:cNvPr>
          <p:cNvSpPr>
            <a:spLocks noGrp="1"/>
          </p:cNvSpPr>
          <p:nvPr>
            <p:ph type="subTitle" idx="1"/>
          </p:nvPr>
        </p:nvSpPr>
        <p:spPr>
          <a:xfrm>
            <a:off x="7841607" y="3428999"/>
            <a:ext cx="4317341" cy="1561290"/>
          </a:xfrm>
        </p:spPr>
        <p:txBody>
          <a:bodyPr>
            <a:normAutofit fontScale="92500" lnSpcReduction="10000"/>
          </a:bodyPr>
          <a:lstStyle/>
          <a:p>
            <a:pPr algn="l"/>
            <a:r>
              <a:rPr lang="en-US" dirty="0"/>
              <a:t>Nicholas Sepp </a:t>
            </a:r>
            <a:r>
              <a:rPr lang="en-US" dirty="0" err="1"/>
              <a:t>Löfgren</a:t>
            </a:r>
            <a:endParaRPr lang="en-US" dirty="0"/>
          </a:p>
          <a:p>
            <a:pPr algn="l"/>
            <a:r>
              <a:rPr lang="en-US" dirty="0"/>
              <a:t>Examiner: Ferenc </a:t>
            </a:r>
            <a:r>
              <a:rPr lang="en-US" dirty="0" err="1"/>
              <a:t>Tasnádi</a:t>
            </a:r>
            <a:endParaRPr lang="en-US" dirty="0"/>
          </a:p>
          <a:p>
            <a:pPr algn="l"/>
            <a:r>
              <a:rPr lang="en-US" dirty="0"/>
              <a:t>Supervisor: Rickard </a:t>
            </a:r>
            <a:r>
              <a:rPr lang="en-US" dirty="0" err="1"/>
              <a:t>Armiento</a:t>
            </a:r>
            <a:endParaRPr lang="sv-SE" dirty="0"/>
          </a:p>
        </p:txBody>
      </p:sp>
      <p:pic>
        <p:nvPicPr>
          <p:cNvPr id="14" name="Picture 13" descr="Logo&#10;&#10;Description automatically generated">
            <a:extLst>
              <a:ext uri="{FF2B5EF4-FFF2-40B4-BE49-F238E27FC236}">
                <a16:creationId xmlns:a16="http://schemas.microsoft.com/office/drawing/2014/main" id="{581479F6-5CDF-4E8C-B32A-B015145A7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330" y="5413244"/>
            <a:ext cx="3977648" cy="1444755"/>
          </a:xfrm>
          <a:prstGeom prst="rect">
            <a:avLst/>
          </a:prstGeom>
        </p:spPr>
      </p:pic>
    </p:spTree>
    <p:extLst>
      <p:ext uri="{BB962C8B-B14F-4D97-AF65-F5344CB8AC3E}">
        <p14:creationId xmlns:p14="http://schemas.microsoft.com/office/powerpoint/2010/main" val="33198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Machine learning</a:t>
            </a:r>
            <a:endParaRPr lang="sv-SE" dirty="0">
              <a:solidFill>
                <a:schemeClr val="bg1"/>
              </a:solidFill>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79CA751-1811-4848-B72F-6EB84A37E287}"/>
                  </a:ext>
                </a:extLst>
              </p:cNvPr>
              <p:cNvSpPr>
                <a:spLocks noGrp="1"/>
              </p:cNvSpPr>
              <p:nvPr>
                <p:ph sz="half" idx="1"/>
              </p:nvPr>
            </p:nvSpPr>
            <p:spPr>
              <a:xfrm>
                <a:off x="762001" y="2285999"/>
                <a:ext cx="4839726" cy="3810001"/>
              </a:xfrm>
            </p:spPr>
            <p:txBody>
              <a:bodyPr>
                <a:normAutofit/>
              </a:bodyPr>
              <a:lstStyle/>
              <a:p>
                <a:r>
                  <a:rPr lang="en-US" dirty="0">
                    <a:solidFill>
                      <a:schemeClr val="bg1">
                        <a:alpha val="70000"/>
                      </a:schemeClr>
                    </a:solidFill>
                  </a:rPr>
                  <a:t>Example inspired by Bishop in [5].</a:t>
                </a:r>
              </a:p>
              <a:p>
                <a:r>
                  <a:rPr lang="en-US" dirty="0">
                    <a:solidFill>
                      <a:schemeClr val="bg1">
                        <a:alpha val="70000"/>
                      </a:schemeClr>
                    </a:solidFill>
                  </a:rPr>
                  <a:t>Fitted polynomial regression model</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alpha val="70000"/>
                            </a:schemeClr>
                          </a:solidFill>
                          <a:latin typeface="Cambria Math" panose="02040503050406030204" pitchFamily="18" charset="0"/>
                        </a:rPr>
                        <m:t>𝑦</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𝑥</m:t>
                          </m:r>
                          <m:r>
                            <a:rPr lang="en-US" b="0" i="1" smtClean="0">
                              <a:solidFill>
                                <a:schemeClr val="bg1">
                                  <a:alpha val="70000"/>
                                </a:schemeClr>
                              </a:solidFill>
                              <a:latin typeface="Cambria Math" panose="02040503050406030204" pitchFamily="18" charset="0"/>
                            </a:rPr>
                            <m:t>, </m:t>
                          </m:r>
                          <m:acc>
                            <m:accPr>
                              <m:chr m:val="̅"/>
                              <m:ctrlPr>
                                <a:rPr lang="en-US" b="0" i="1" smtClean="0">
                                  <a:solidFill>
                                    <a:schemeClr val="bg1">
                                      <a:alpha val="70000"/>
                                    </a:schemeClr>
                                  </a:solidFill>
                                  <a:latin typeface="Cambria Math" panose="02040503050406030204" pitchFamily="18" charset="0"/>
                                </a:rPr>
                              </m:ctrlPr>
                            </m:accPr>
                            <m:e>
                              <m:r>
                                <a:rPr lang="en-US" b="0" i="1" smtClean="0">
                                  <a:solidFill>
                                    <a:schemeClr val="bg1">
                                      <a:alpha val="70000"/>
                                    </a:schemeClr>
                                  </a:solidFill>
                                  <a:latin typeface="Cambria Math" panose="02040503050406030204" pitchFamily="18" charset="0"/>
                                </a:rPr>
                                <m:t>𝑤</m:t>
                              </m:r>
                            </m:e>
                          </m:acc>
                        </m:e>
                      </m:d>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𝑤</m:t>
                          </m:r>
                        </m:e>
                        <m:sub>
                          <m:r>
                            <a:rPr lang="en-US" b="0" i="1" smtClean="0">
                              <a:solidFill>
                                <a:schemeClr val="bg1">
                                  <a:alpha val="70000"/>
                                </a:schemeClr>
                              </a:solidFill>
                              <a:latin typeface="Cambria Math" panose="02040503050406030204" pitchFamily="18" charset="0"/>
                            </a:rPr>
                            <m:t>0</m:t>
                          </m:r>
                        </m:sub>
                      </m:sSub>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𝑤</m:t>
                          </m:r>
                        </m:e>
                        <m:sub>
                          <m:r>
                            <a:rPr lang="en-US" b="0" i="1" smtClean="0">
                              <a:solidFill>
                                <a:schemeClr val="bg1">
                                  <a:alpha val="70000"/>
                                </a:schemeClr>
                              </a:solidFill>
                              <a:latin typeface="Cambria Math" panose="02040503050406030204" pitchFamily="18" charset="0"/>
                            </a:rPr>
                            <m:t>1</m:t>
                          </m:r>
                        </m:sub>
                      </m:sSub>
                      <m:r>
                        <a:rPr lang="en-US" b="0" i="1" smtClean="0">
                          <a:solidFill>
                            <a:schemeClr val="bg1">
                              <a:alpha val="70000"/>
                            </a:schemeClr>
                          </a:solidFill>
                          <a:latin typeface="Cambria Math" panose="02040503050406030204" pitchFamily="18" charset="0"/>
                        </a:rPr>
                        <m:t>𝑥</m:t>
                      </m:r>
                      <m:r>
                        <a:rPr lang="en-US" b="0" i="1" smtClean="0">
                          <a:solidFill>
                            <a:schemeClr val="bg1">
                              <a:alpha val="70000"/>
                            </a:schemeClr>
                          </a:solidFill>
                          <a:latin typeface="Cambria Math" panose="02040503050406030204" pitchFamily="18" charset="0"/>
                        </a:rPr>
                        <m:t>+…=</m:t>
                      </m:r>
                    </m:oMath>
                  </m:oMathPara>
                </a14:m>
                <a:endParaRPr lang="en-US" b="0" i="1" dirty="0">
                  <a:solidFill>
                    <a:schemeClr val="bg1">
                      <a:alpha val="70000"/>
                    </a:schemeClr>
                  </a:solidFill>
                  <a:latin typeface="Cambria Math" panose="02040503050406030204" pitchFamily="18" charset="0"/>
                </a:endParaRPr>
              </a:p>
              <a:p>
                <a:pPr marL="0" indent="0">
                  <a:buNone/>
                </a:pPr>
                <a14:m>
                  <m:oMath xmlns:m="http://schemas.openxmlformats.org/officeDocument/2006/math">
                    <m:r>
                      <a:rPr lang="en-US" b="0" i="1" smtClean="0">
                        <a:solidFill>
                          <a:schemeClr val="bg1">
                            <a:alpha val="70000"/>
                          </a:schemeClr>
                        </a:solidFill>
                        <a:latin typeface="Cambria Math" panose="02040503050406030204" pitchFamily="18" charset="0"/>
                      </a:rPr>
                      <m:t>= </m:t>
                    </m:r>
                    <m:nary>
                      <m:naryPr>
                        <m:chr m:val="∑"/>
                        <m:ctrlPr>
                          <a:rPr lang="en-US" b="0" i="1" smtClean="0">
                            <a:solidFill>
                              <a:schemeClr val="bg1">
                                <a:alpha val="70000"/>
                              </a:schemeClr>
                            </a:solidFill>
                            <a:latin typeface="Cambria Math" panose="02040503050406030204" pitchFamily="18" charset="0"/>
                          </a:rPr>
                        </m:ctrlPr>
                      </m:naryPr>
                      <m:sub>
                        <m:r>
                          <m:rPr>
                            <m:brk m:alnAt="23"/>
                          </m:rPr>
                          <a:rPr lang="en-US" b="0" i="1" smtClean="0">
                            <a:solidFill>
                              <a:schemeClr val="bg1">
                                <a:alpha val="70000"/>
                              </a:schemeClr>
                            </a:solidFill>
                            <a:latin typeface="Cambria Math" panose="02040503050406030204" pitchFamily="18" charset="0"/>
                          </a:rPr>
                          <m:t>𝑗</m:t>
                        </m:r>
                        <m:r>
                          <a:rPr lang="en-US" b="0" i="1" smtClean="0">
                            <a:solidFill>
                              <a:schemeClr val="bg1">
                                <a:alpha val="70000"/>
                              </a:schemeClr>
                            </a:solidFill>
                            <a:latin typeface="Cambria Math" panose="02040503050406030204" pitchFamily="18" charset="0"/>
                          </a:rPr>
                          <m:t>=0</m:t>
                        </m:r>
                      </m:sub>
                      <m:sup>
                        <m:r>
                          <a:rPr lang="en-US" b="0" i="1" smtClean="0">
                            <a:solidFill>
                              <a:schemeClr val="bg1">
                                <a:alpha val="70000"/>
                              </a:schemeClr>
                            </a:solidFill>
                            <a:latin typeface="Cambria Math" panose="02040503050406030204" pitchFamily="18" charset="0"/>
                          </a:rPr>
                          <m:t>𝑀</m:t>
                        </m:r>
                      </m:sup>
                      <m:e>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𝑤</m:t>
                            </m:r>
                          </m:e>
                          <m:sub>
                            <m:r>
                              <a:rPr lang="en-US" b="0" i="1" smtClean="0">
                                <a:solidFill>
                                  <a:schemeClr val="bg1">
                                    <a:alpha val="70000"/>
                                  </a:schemeClr>
                                </a:solidFill>
                                <a:latin typeface="Cambria Math" panose="02040503050406030204" pitchFamily="18" charset="0"/>
                              </a:rPr>
                              <m:t>𝑗</m:t>
                            </m:r>
                          </m:sub>
                        </m:sSub>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𝑥</m:t>
                            </m:r>
                          </m:e>
                          <m:sup>
                            <m:r>
                              <a:rPr lang="en-US" b="0" i="1" smtClean="0">
                                <a:solidFill>
                                  <a:schemeClr val="bg1">
                                    <a:alpha val="70000"/>
                                  </a:schemeClr>
                                </a:solidFill>
                                <a:latin typeface="Cambria Math" panose="02040503050406030204" pitchFamily="18" charset="0"/>
                              </a:rPr>
                              <m:t>𝑗</m:t>
                            </m:r>
                          </m:sup>
                        </m:sSup>
                      </m:e>
                    </m:nary>
                  </m:oMath>
                </a14:m>
                <a:r>
                  <a:rPr lang="sv-SE" dirty="0">
                    <a:solidFill>
                      <a:schemeClr val="bg1">
                        <a:alpha val="70000"/>
                      </a:schemeClr>
                    </a:solidFill>
                  </a:rPr>
                  <a:t>  </a:t>
                </a:r>
              </a:p>
            </p:txBody>
          </p:sp>
        </mc:Choice>
        <mc:Fallback xmlns="">
          <p:sp>
            <p:nvSpPr>
              <p:cNvPr id="9" name="Content Placeholder 8">
                <a:extLst>
                  <a:ext uri="{FF2B5EF4-FFF2-40B4-BE49-F238E27FC236}">
                    <a16:creationId xmlns:a16="http://schemas.microsoft.com/office/drawing/2014/main" id="{879CA751-1811-4848-B72F-6EB84A37E287}"/>
                  </a:ext>
                </a:extLst>
              </p:cNvPr>
              <p:cNvSpPr>
                <a:spLocks noGrp="1" noRot="1" noChangeAspect="1" noMove="1" noResize="1" noEditPoints="1" noAdjustHandles="1" noChangeArrowheads="1" noChangeShapeType="1" noTextEdit="1"/>
              </p:cNvSpPr>
              <p:nvPr>
                <p:ph sz="half" idx="1"/>
              </p:nvPr>
            </p:nvSpPr>
            <p:spPr>
              <a:xfrm>
                <a:off x="762001" y="2285999"/>
                <a:ext cx="4839726" cy="3810001"/>
              </a:xfrm>
              <a:blipFill>
                <a:blip r:embed="rId3"/>
                <a:stretch>
                  <a:fillRect l="-2267"/>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10</a:t>
            </a:fld>
            <a:endParaRPr lang="en-US"/>
          </a:p>
        </p:txBody>
      </p:sp>
      <p:pic>
        <p:nvPicPr>
          <p:cNvPr id="13" name="Content Placeholder 12" descr="Chart, line chart&#10;&#10;Description automatically generated">
            <a:extLst>
              <a:ext uri="{FF2B5EF4-FFF2-40B4-BE49-F238E27FC236}">
                <a16:creationId xmlns:a16="http://schemas.microsoft.com/office/drawing/2014/main" id="{F78305D9-2DBD-4D09-B5E8-D69A4A53DF6F}"/>
              </a:ext>
            </a:extLst>
          </p:cNvPr>
          <p:cNvPicPr>
            <a:picLocks noGrp="1" noChangeAspect="1"/>
          </p:cNvPicPr>
          <p:nvPr>
            <p:ph sz="half" idx="2"/>
          </p:nvPr>
        </p:nvPicPr>
        <p:blipFill>
          <a:blip r:embed="rId4"/>
          <a:stretch>
            <a:fillRect/>
          </a:stretch>
        </p:blipFill>
        <p:spPr>
          <a:xfrm>
            <a:off x="5601726" y="995358"/>
            <a:ext cx="6493818" cy="5370564"/>
          </a:xfrm>
        </p:spPr>
      </p:pic>
      <p:pic>
        <p:nvPicPr>
          <p:cNvPr id="5" name="Picture 4" descr="Chart, line chart&#10;&#10;Description automatically generated">
            <a:extLst>
              <a:ext uri="{FF2B5EF4-FFF2-40B4-BE49-F238E27FC236}">
                <a16:creationId xmlns:a16="http://schemas.microsoft.com/office/drawing/2014/main" id="{96F9FBA3-C95B-4BC2-AEFC-96EC56A8B8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7657" y="1515656"/>
            <a:ext cx="6061955" cy="4329967"/>
          </a:xfrm>
          <a:prstGeom prst="rect">
            <a:avLst/>
          </a:prstGeom>
        </p:spPr>
      </p:pic>
      <p:sp>
        <p:nvSpPr>
          <p:cNvPr id="34" name="Rectangle 33">
            <a:extLst>
              <a:ext uri="{FF2B5EF4-FFF2-40B4-BE49-F238E27FC236}">
                <a16:creationId xmlns:a16="http://schemas.microsoft.com/office/drawing/2014/main" id="{09808CB4-9DC0-4936-BE10-C722C1033A5B}"/>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5" name="TextBox 34">
            <a:extLst>
              <a:ext uri="{FF2B5EF4-FFF2-40B4-BE49-F238E27FC236}">
                <a16:creationId xmlns:a16="http://schemas.microsoft.com/office/drawing/2014/main" id="{234746BD-56C9-4243-81E0-C7BDC80A636D}"/>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6" name="Oval 35">
            <a:extLst>
              <a:ext uri="{FF2B5EF4-FFF2-40B4-BE49-F238E27FC236}">
                <a16:creationId xmlns:a16="http://schemas.microsoft.com/office/drawing/2014/main" id="{7B2E6A07-DF40-4E62-9D21-283923B83555}"/>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7" name="Oval 36">
            <a:extLst>
              <a:ext uri="{FF2B5EF4-FFF2-40B4-BE49-F238E27FC236}">
                <a16:creationId xmlns:a16="http://schemas.microsoft.com/office/drawing/2014/main" id="{0C01AC98-9471-477D-8E19-CD187F03F8CB}"/>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5A155C5D-1B23-48F6-AD4C-BFDFBCCB53E7}"/>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2B2C1057-96B3-4A71-9383-0EB62FA4961D}"/>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58C96C9E-7EBB-4076-85BD-00C0389AF6C2}"/>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F76B1D46-B73A-4960-BFC7-A5865C78AD9D}"/>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D86AAC20-C05C-4040-87F8-152140B653E8}"/>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1F16B901-1DE6-499B-931A-7643360C75E8}"/>
              </a:ext>
            </a:extLst>
          </p:cNvPr>
          <p:cNvSpPr/>
          <p:nvPr/>
        </p:nvSpPr>
        <p:spPr>
          <a:xfrm>
            <a:off x="3873609" y="362904"/>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89B8B357-15D4-46DB-8576-3CDB561C5920}"/>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FA2DDF52-C643-47A3-ACA9-8923D32FCC91}"/>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CDF5502B-4250-472D-9C3C-48FC862B757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F77FFF65-2BF5-45D8-A785-8D04C0759C7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7A9F6704-2059-4F69-9B52-8615FA5E1EA0}"/>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F423CA88-1CFA-4DF6-BBE8-1C9BB5CE4801}"/>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DF0A3C88-B9B5-45B4-9D50-2401A77247AC}"/>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56B6DAB7-2838-4E76-9734-551947FC1621}"/>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B8DE9E66-23BC-4687-A739-4F387A6D90F0}"/>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685AB336-8C83-45E9-8325-CDF59A33BC0D}"/>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DE3F0EC7-FA26-4C63-A85E-4BD529B9FA9F}"/>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DA903017-9D87-4730-9A7A-B2D4727D4095}"/>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5F8B8BCD-8A7A-455D-9AD9-209ED6F8B589}"/>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D9C276E2-5771-4FA3-A6C9-C77FEC17B623}"/>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A82C8266-469D-4754-AC62-1524075B9AD3}"/>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5628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Machine learning</a:t>
            </a:r>
            <a:endParaRPr lang="sv-SE" dirty="0">
              <a:solidFill>
                <a:schemeClr val="bg1"/>
              </a:solidFill>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79CA751-1811-4848-B72F-6EB84A37E287}"/>
                  </a:ext>
                </a:extLst>
              </p:cNvPr>
              <p:cNvSpPr>
                <a:spLocks noGrp="1"/>
              </p:cNvSpPr>
              <p:nvPr>
                <p:ph sz="half" idx="1"/>
              </p:nvPr>
            </p:nvSpPr>
            <p:spPr>
              <a:xfrm>
                <a:off x="762001" y="2285999"/>
                <a:ext cx="4839726" cy="3810001"/>
              </a:xfrm>
            </p:spPr>
            <p:txBody>
              <a:bodyPr>
                <a:normAutofit/>
              </a:bodyPr>
              <a:lstStyle/>
              <a:p>
                <a:r>
                  <a:rPr lang="en-US" dirty="0">
                    <a:solidFill>
                      <a:schemeClr val="bg1">
                        <a:alpha val="70000"/>
                      </a:schemeClr>
                    </a:solidFill>
                  </a:rPr>
                  <a:t>Error function, mean absolute error (MAE)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alpha val="70000"/>
                            </a:schemeClr>
                          </a:solidFill>
                          <a:latin typeface="Cambria Math" panose="02040503050406030204" pitchFamily="18" charset="0"/>
                        </a:rPr>
                        <m:t>𝐸</m:t>
                      </m:r>
                      <m:d>
                        <m:dPr>
                          <m:ctrlPr>
                            <a:rPr lang="en-US" b="0" i="1" smtClean="0">
                              <a:solidFill>
                                <a:schemeClr val="bg1">
                                  <a:alpha val="70000"/>
                                </a:schemeClr>
                              </a:solidFill>
                              <a:latin typeface="Cambria Math" panose="02040503050406030204" pitchFamily="18" charset="0"/>
                            </a:rPr>
                          </m:ctrlPr>
                        </m:dPr>
                        <m:e>
                          <m:acc>
                            <m:accPr>
                              <m:chr m:val="̅"/>
                              <m:ctrlPr>
                                <a:rPr lang="en-US" b="0" i="1" smtClean="0">
                                  <a:solidFill>
                                    <a:schemeClr val="bg1">
                                      <a:alpha val="70000"/>
                                    </a:schemeClr>
                                  </a:solidFill>
                                  <a:latin typeface="Cambria Math" panose="02040503050406030204" pitchFamily="18" charset="0"/>
                                </a:rPr>
                              </m:ctrlPr>
                            </m:accPr>
                            <m:e>
                              <m:r>
                                <a:rPr lang="en-US" b="0" i="1" smtClean="0">
                                  <a:solidFill>
                                    <a:schemeClr val="bg1">
                                      <a:alpha val="70000"/>
                                    </a:schemeClr>
                                  </a:solidFill>
                                  <a:latin typeface="Cambria Math" panose="02040503050406030204" pitchFamily="18" charset="0"/>
                                </a:rPr>
                                <m:t>𝑤</m:t>
                              </m:r>
                            </m:e>
                          </m:acc>
                        </m:e>
                      </m:d>
                      <m:r>
                        <a:rPr lang="en-US" b="0" i="1" smtClean="0">
                          <a:solidFill>
                            <a:schemeClr val="bg1">
                              <a:alpha val="70000"/>
                            </a:schemeClr>
                          </a:solidFill>
                          <a:latin typeface="Cambria Math" panose="02040503050406030204" pitchFamily="18" charset="0"/>
                        </a:rPr>
                        <m:t>=</m:t>
                      </m:r>
                      <m:f>
                        <m:fPr>
                          <m:ctrlPr>
                            <a:rPr lang="en-US" b="0" i="1" smtClean="0">
                              <a:solidFill>
                                <a:schemeClr val="bg1">
                                  <a:alpha val="70000"/>
                                </a:schemeClr>
                              </a:solidFill>
                              <a:latin typeface="Cambria Math" panose="02040503050406030204" pitchFamily="18" charset="0"/>
                            </a:rPr>
                          </m:ctrlPr>
                        </m:fPr>
                        <m:num>
                          <m:r>
                            <a:rPr lang="en-US" b="0" i="1" smtClean="0">
                              <a:solidFill>
                                <a:schemeClr val="bg1">
                                  <a:alpha val="70000"/>
                                </a:schemeClr>
                              </a:solidFill>
                              <a:latin typeface="Cambria Math" panose="02040503050406030204" pitchFamily="18" charset="0"/>
                            </a:rPr>
                            <m:t>1</m:t>
                          </m:r>
                        </m:num>
                        <m:den>
                          <m:r>
                            <a:rPr lang="en-US" b="0" i="1" smtClean="0">
                              <a:solidFill>
                                <a:schemeClr val="bg1">
                                  <a:alpha val="70000"/>
                                </a:schemeClr>
                              </a:solidFill>
                              <a:latin typeface="Cambria Math" panose="02040503050406030204" pitchFamily="18" charset="0"/>
                            </a:rPr>
                            <m:t>𝑁</m:t>
                          </m:r>
                        </m:den>
                      </m:f>
                      <m:nary>
                        <m:naryPr>
                          <m:chr m:val="∑"/>
                          <m:ctrlPr>
                            <a:rPr lang="en-US" b="0" i="1" smtClean="0">
                              <a:solidFill>
                                <a:schemeClr val="bg1">
                                  <a:alpha val="70000"/>
                                </a:schemeClr>
                              </a:solidFill>
                              <a:latin typeface="Cambria Math" panose="02040503050406030204" pitchFamily="18" charset="0"/>
                            </a:rPr>
                          </m:ctrlPr>
                        </m:naryPr>
                        <m:sub>
                          <m:r>
                            <m:rPr>
                              <m:brk m:alnAt="23"/>
                            </m:rPr>
                            <a:rPr lang="en-US" b="0" i="1" smtClean="0">
                              <a:solidFill>
                                <a:schemeClr val="bg1">
                                  <a:alpha val="70000"/>
                                </a:schemeClr>
                              </a:solidFill>
                              <a:latin typeface="Cambria Math" panose="02040503050406030204" pitchFamily="18" charset="0"/>
                            </a:rPr>
                            <m:t>𝑛</m:t>
                          </m:r>
                          <m:r>
                            <a:rPr lang="en-US" b="0" i="1" smtClean="0">
                              <a:solidFill>
                                <a:schemeClr val="bg1">
                                  <a:alpha val="70000"/>
                                </a:schemeClr>
                              </a:solidFill>
                              <a:latin typeface="Cambria Math" panose="02040503050406030204" pitchFamily="18" charset="0"/>
                            </a:rPr>
                            <m:t>=0</m:t>
                          </m:r>
                        </m:sub>
                        <m:sup>
                          <m:r>
                            <a:rPr lang="en-US" b="0" i="1" smtClean="0">
                              <a:solidFill>
                                <a:schemeClr val="bg1">
                                  <a:alpha val="70000"/>
                                </a:schemeClr>
                              </a:solidFill>
                              <a:latin typeface="Cambria Math" panose="02040503050406030204" pitchFamily="18" charset="0"/>
                            </a:rPr>
                            <m:t>𝑁</m:t>
                          </m:r>
                        </m:sup>
                        <m:e>
                          <m:r>
                            <a:rPr lang="en-US" i="1">
                              <a:solidFill>
                                <a:schemeClr val="bg1">
                                  <a:alpha val="70000"/>
                                </a:schemeClr>
                              </a:solidFill>
                              <a:latin typeface="Cambria Math" panose="02040503050406030204" pitchFamily="18" charset="0"/>
                            </a:rPr>
                            <m:t>|</m:t>
                          </m:r>
                          <m:r>
                            <a:rPr lang="en-US" i="1">
                              <a:solidFill>
                                <a:schemeClr val="bg1">
                                  <a:alpha val="70000"/>
                                </a:schemeClr>
                              </a:solidFill>
                              <a:latin typeface="Cambria Math" panose="02040503050406030204" pitchFamily="18" charset="0"/>
                            </a:rPr>
                            <m:t>𝑦</m:t>
                          </m:r>
                          <m:d>
                            <m:dPr>
                              <m:ctrlPr>
                                <a:rPr lang="en-US" i="1">
                                  <a:solidFill>
                                    <a:schemeClr val="bg1">
                                      <a:alpha val="70000"/>
                                    </a:schemeClr>
                                  </a:solidFill>
                                  <a:latin typeface="Cambria Math" panose="02040503050406030204" pitchFamily="18" charset="0"/>
                                </a:rPr>
                              </m:ctrlPr>
                            </m:dPr>
                            <m:e>
                              <m:sSub>
                                <m:sSubPr>
                                  <m:ctrlPr>
                                    <a:rPr lang="en-US" i="1">
                                      <a:solidFill>
                                        <a:schemeClr val="bg1">
                                          <a:alpha val="70000"/>
                                        </a:schemeClr>
                                      </a:solidFill>
                                      <a:latin typeface="Cambria Math" panose="02040503050406030204" pitchFamily="18" charset="0"/>
                                    </a:rPr>
                                  </m:ctrlPr>
                                </m:sSubPr>
                                <m:e>
                                  <m:r>
                                    <a:rPr lang="en-US" i="1">
                                      <a:solidFill>
                                        <a:schemeClr val="bg1">
                                          <a:alpha val="70000"/>
                                        </a:schemeClr>
                                      </a:solidFill>
                                      <a:latin typeface="Cambria Math" panose="02040503050406030204" pitchFamily="18" charset="0"/>
                                    </a:rPr>
                                    <m:t>𝑥</m:t>
                                  </m:r>
                                </m:e>
                                <m:sub>
                                  <m:r>
                                    <a:rPr lang="en-US" i="1">
                                      <a:solidFill>
                                        <a:schemeClr val="bg1">
                                          <a:alpha val="70000"/>
                                        </a:schemeClr>
                                      </a:solidFill>
                                      <a:latin typeface="Cambria Math" panose="02040503050406030204" pitchFamily="18" charset="0"/>
                                    </a:rPr>
                                    <m:t>𝑛</m:t>
                                  </m:r>
                                </m:sub>
                              </m:sSub>
                              <m:r>
                                <a:rPr lang="en-US" i="1">
                                  <a:solidFill>
                                    <a:schemeClr val="bg1">
                                      <a:alpha val="70000"/>
                                    </a:schemeClr>
                                  </a:solidFill>
                                  <a:latin typeface="Cambria Math" panose="02040503050406030204" pitchFamily="18" charset="0"/>
                                </a:rPr>
                                <m:t>,</m:t>
                              </m:r>
                              <m:acc>
                                <m:accPr>
                                  <m:chr m:val="̅"/>
                                  <m:ctrlPr>
                                    <a:rPr lang="en-US" i="1">
                                      <a:solidFill>
                                        <a:schemeClr val="bg1">
                                          <a:alpha val="70000"/>
                                        </a:schemeClr>
                                      </a:solidFill>
                                      <a:latin typeface="Cambria Math" panose="02040503050406030204" pitchFamily="18" charset="0"/>
                                    </a:rPr>
                                  </m:ctrlPr>
                                </m:accPr>
                                <m:e>
                                  <m:r>
                                    <a:rPr lang="en-US" i="1">
                                      <a:solidFill>
                                        <a:schemeClr val="bg1">
                                          <a:alpha val="70000"/>
                                        </a:schemeClr>
                                      </a:solidFill>
                                      <a:latin typeface="Cambria Math" panose="02040503050406030204" pitchFamily="18" charset="0"/>
                                    </a:rPr>
                                    <m:t>𝑤</m:t>
                                  </m:r>
                                </m:e>
                              </m:acc>
                            </m:e>
                          </m:d>
                          <m:r>
                            <a:rPr lang="en-US" i="1">
                              <a:solidFill>
                                <a:schemeClr val="bg1">
                                  <a:alpha val="70000"/>
                                </a:schemeClr>
                              </a:solidFill>
                              <a:latin typeface="Cambria Math" panose="02040503050406030204" pitchFamily="18" charset="0"/>
                            </a:rPr>
                            <m:t>−</m:t>
                          </m:r>
                          <m:sSub>
                            <m:sSubPr>
                              <m:ctrlPr>
                                <a:rPr lang="en-US" i="1">
                                  <a:solidFill>
                                    <a:schemeClr val="bg1">
                                      <a:alpha val="70000"/>
                                    </a:schemeClr>
                                  </a:solidFill>
                                  <a:latin typeface="Cambria Math" panose="02040503050406030204" pitchFamily="18" charset="0"/>
                                </a:rPr>
                              </m:ctrlPr>
                            </m:sSubPr>
                            <m:e>
                              <m:r>
                                <a:rPr lang="en-US" i="1">
                                  <a:solidFill>
                                    <a:schemeClr val="bg1">
                                      <a:alpha val="70000"/>
                                    </a:schemeClr>
                                  </a:solidFill>
                                  <a:latin typeface="Cambria Math" panose="02040503050406030204" pitchFamily="18" charset="0"/>
                                </a:rPr>
                                <m:t>𝑡</m:t>
                              </m:r>
                            </m:e>
                            <m:sub>
                              <m:r>
                                <a:rPr lang="en-US" i="1">
                                  <a:solidFill>
                                    <a:schemeClr val="bg1">
                                      <a:alpha val="70000"/>
                                    </a:schemeClr>
                                  </a:solidFill>
                                  <a:latin typeface="Cambria Math" panose="02040503050406030204" pitchFamily="18" charset="0"/>
                                </a:rPr>
                                <m:t>𝑛</m:t>
                              </m:r>
                            </m:sub>
                          </m:sSub>
                          <m:r>
                            <a:rPr lang="en-US" i="1">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m:t>
                          </m:r>
                        </m:e>
                      </m:nary>
                    </m:oMath>
                  </m:oMathPara>
                </a14:m>
                <a:endParaRPr lang="en-US" b="0" dirty="0">
                  <a:solidFill>
                    <a:schemeClr val="bg1">
                      <a:alpha val="70000"/>
                    </a:schemeClr>
                  </a:solidFill>
                </a:endParaRPr>
              </a:p>
              <a:p>
                <a:r>
                  <a:rPr lang="sv-SE" dirty="0">
                    <a:solidFill>
                      <a:schemeClr val="bg1">
                        <a:alpha val="70000"/>
                      </a:schemeClr>
                    </a:solidFill>
                  </a:rPr>
                  <a:t>Bias-</a:t>
                </a:r>
                <a:r>
                  <a:rPr lang="sv-SE" dirty="0" err="1">
                    <a:solidFill>
                      <a:schemeClr val="bg1">
                        <a:alpha val="70000"/>
                      </a:schemeClr>
                    </a:solidFill>
                  </a:rPr>
                  <a:t>variance</a:t>
                </a:r>
                <a:r>
                  <a:rPr lang="sv-SE" dirty="0">
                    <a:solidFill>
                      <a:schemeClr val="bg1">
                        <a:alpha val="70000"/>
                      </a:schemeClr>
                    </a:solidFill>
                  </a:rPr>
                  <a:t> </a:t>
                </a:r>
                <a:r>
                  <a:rPr lang="sv-SE" dirty="0" err="1">
                    <a:solidFill>
                      <a:schemeClr val="bg1">
                        <a:alpha val="70000"/>
                      </a:schemeClr>
                    </a:solidFill>
                  </a:rPr>
                  <a:t>tradeoff</a:t>
                </a:r>
                <a:endParaRPr lang="sv-SE" dirty="0">
                  <a:solidFill>
                    <a:schemeClr val="bg1">
                      <a:alpha val="70000"/>
                    </a:schemeClr>
                  </a:solidFill>
                </a:endParaRPr>
              </a:p>
              <a:p>
                <a:pPr lvl="1"/>
                <a:r>
                  <a:rPr lang="sv-SE" dirty="0" err="1">
                    <a:solidFill>
                      <a:schemeClr val="bg1">
                        <a:alpha val="70000"/>
                      </a:schemeClr>
                    </a:solidFill>
                  </a:rPr>
                  <a:t>Overfitting</a:t>
                </a:r>
                <a:r>
                  <a:rPr lang="sv-SE" dirty="0">
                    <a:solidFill>
                      <a:schemeClr val="bg1">
                        <a:alpha val="70000"/>
                      </a:schemeClr>
                    </a:solidFill>
                  </a:rPr>
                  <a:t> vs. </a:t>
                </a:r>
                <a:r>
                  <a:rPr lang="sv-SE" dirty="0" err="1">
                    <a:solidFill>
                      <a:schemeClr val="bg1">
                        <a:alpha val="70000"/>
                      </a:schemeClr>
                    </a:solidFill>
                  </a:rPr>
                  <a:t>underfitting</a:t>
                </a:r>
                <a:endParaRPr lang="sv-SE" dirty="0">
                  <a:solidFill>
                    <a:schemeClr val="bg1">
                      <a:alpha val="70000"/>
                    </a:schemeClr>
                  </a:solidFill>
                </a:endParaRPr>
              </a:p>
            </p:txBody>
          </p:sp>
        </mc:Choice>
        <mc:Fallback xmlns="">
          <p:sp>
            <p:nvSpPr>
              <p:cNvPr id="9" name="Content Placeholder 8">
                <a:extLst>
                  <a:ext uri="{FF2B5EF4-FFF2-40B4-BE49-F238E27FC236}">
                    <a16:creationId xmlns:a16="http://schemas.microsoft.com/office/drawing/2014/main" id="{879CA751-1811-4848-B72F-6EB84A37E287}"/>
                  </a:ext>
                </a:extLst>
              </p:cNvPr>
              <p:cNvSpPr>
                <a:spLocks noGrp="1" noRot="1" noChangeAspect="1" noMove="1" noResize="1" noEditPoints="1" noAdjustHandles="1" noChangeArrowheads="1" noChangeShapeType="1" noTextEdit="1"/>
              </p:cNvSpPr>
              <p:nvPr>
                <p:ph sz="half" idx="1"/>
              </p:nvPr>
            </p:nvSpPr>
            <p:spPr>
              <a:xfrm>
                <a:off x="762001" y="2285999"/>
                <a:ext cx="4839726" cy="3810001"/>
              </a:xfrm>
              <a:blipFill>
                <a:blip r:embed="rId3"/>
                <a:stretch>
                  <a:fillRect l="-2267" b="-3520"/>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11</a:t>
            </a:fld>
            <a:endParaRPr lang="en-US"/>
          </a:p>
        </p:txBody>
      </p:sp>
      <p:pic>
        <p:nvPicPr>
          <p:cNvPr id="10" name="Content Placeholder 9" descr="Chart, line chart&#10;&#10;Description automatically generated">
            <a:extLst>
              <a:ext uri="{FF2B5EF4-FFF2-40B4-BE49-F238E27FC236}">
                <a16:creationId xmlns:a16="http://schemas.microsoft.com/office/drawing/2014/main" id="{D2891506-DCFB-4281-8682-012C33F4EDF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609315"/>
            <a:ext cx="5972362" cy="4105998"/>
          </a:xfrm>
        </p:spPr>
      </p:pic>
      <p:sp>
        <p:nvSpPr>
          <p:cNvPr id="8" name="Rectangle 7">
            <a:extLst>
              <a:ext uri="{FF2B5EF4-FFF2-40B4-BE49-F238E27FC236}">
                <a16:creationId xmlns:a16="http://schemas.microsoft.com/office/drawing/2014/main" id="{11C4E4C6-FEA5-42A1-9478-1A8E15F8F94E}"/>
              </a:ext>
            </a:extLst>
          </p:cNvPr>
          <p:cNvSpPr/>
          <p:nvPr/>
        </p:nvSpPr>
        <p:spPr>
          <a:xfrm rot="16200000">
            <a:off x="5926394" y="3598606"/>
            <a:ext cx="698091" cy="35887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MAE</a:t>
            </a:r>
            <a:endParaRPr lang="sv-SE" sz="1200" dirty="0">
              <a:solidFill>
                <a:schemeClr val="bg2"/>
              </a:solidFill>
            </a:endParaRPr>
          </a:p>
        </p:txBody>
      </p:sp>
      <p:sp>
        <p:nvSpPr>
          <p:cNvPr id="36" name="Rectangle 35">
            <a:extLst>
              <a:ext uri="{FF2B5EF4-FFF2-40B4-BE49-F238E27FC236}">
                <a16:creationId xmlns:a16="http://schemas.microsoft.com/office/drawing/2014/main" id="{67D41501-D587-42D2-AEBE-F0C91FDCDF7B}"/>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E9FACA52-CBB5-4B6F-AC98-DA6BE321BB06}"/>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72E2BC04-2447-4795-9B63-E2E66FE0D4DA}"/>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EC5DB48F-9BCB-45B5-8C67-803BDC6657A4}"/>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101965E7-78B2-46C5-B36A-F7B5224C53CD}"/>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9B7A75E3-AA25-4A29-AD02-668D127C907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3046F6C9-5A36-4B5B-85D1-5B2574B6F27B}"/>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0D869C62-CDC3-480F-9A05-574EDE7AE52A}"/>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C20D621E-8733-4F9E-BAF7-A172A67F44A5}"/>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1827B8A5-5BCC-4BD4-95F2-A911AE509A18}"/>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5AF1D29D-7DFC-4F1F-B74E-10BE78CF7A1E}"/>
              </a:ext>
            </a:extLst>
          </p:cNvPr>
          <p:cNvSpPr/>
          <p:nvPr/>
        </p:nvSpPr>
        <p:spPr>
          <a:xfrm>
            <a:off x="4158089" y="366801"/>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4034C149-7C69-42FD-A13E-AB974A25B132}"/>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94F289D7-BBD5-44FE-B2D1-3BC025FA7F9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88BBD556-F29B-40BF-AB6C-7BD110124983}"/>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7E16EFF4-89F9-453A-99A4-915EAFE882FF}"/>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CF364D6A-F069-4E2D-B868-B01451127818}"/>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A531E6BA-38F9-4DB0-89F6-A404EE696590}"/>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2907484E-BD15-4D46-A94F-588C654C7991}"/>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266E0CCE-AD96-47D3-AEBC-74EDF257DB04}"/>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64830F6F-C4CC-46BD-9DA8-E51CA3DFEE62}"/>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C5889940-A267-4B66-9222-CF1409CF0E8D}"/>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D9602777-6A6C-4854-BC32-D30662210C5B}"/>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5F90B20D-96F3-4AE9-96BF-6F9ED9B9A48A}"/>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4995E977-B850-4BD6-8091-FFF4736774AC}"/>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A3AAD18A-5C62-4367-9386-BB878B949B47}"/>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7673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29380"/>
            <a:ext cx="10668000" cy="1524000"/>
          </a:xfrm>
        </p:spPr>
        <p:txBody>
          <a:bodyPr/>
          <a:lstStyle/>
          <a:p>
            <a:r>
              <a:rPr lang="en-US" dirty="0">
                <a:solidFill>
                  <a:schemeClr val="bg1"/>
                </a:solidFill>
              </a:rPr>
              <a:t>Machine learning and descriptors	</a:t>
            </a:r>
            <a:endParaRPr lang="sv-SE" dirty="0">
              <a:solidFill>
                <a:schemeClr val="bg1"/>
              </a:solidFill>
            </a:endParaRPr>
          </a:p>
        </p:txBody>
      </p:sp>
      <p:sp>
        <p:nvSpPr>
          <p:cNvPr id="9" name="Content Placeholder 8">
            <a:extLst>
              <a:ext uri="{FF2B5EF4-FFF2-40B4-BE49-F238E27FC236}">
                <a16:creationId xmlns:a16="http://schemas.microsoft.com/office/drawing/2014/main" id="{7BE15720-7F43-484B-A362-8C48F98A632D}"/>
              </a:ext>
            </a:extLst>
          </p:cNvPr>
          <p:cNvSpPr>
            <a:spLocks noGrp="1"/>
          </p:cNvSpPr>
          <p:nvPr>
            <p:ph sz="half" idx="1"/>
          </p:nvPr>
        </p:nvSpPr>
        <p:spPr>
          <a:xfrm>
            <a:off x="762000" y="1332801"/>
            <a:ext cx="5151119" cy="5195820"/>
          </a:xfrm>
        </p:spPr>
        <p:txBody>
          <a:bodyPr>
            <a:normAutofit fontScale="62500" lnSpcReduction="20000"/>
          </a:bodyPr>
          <a:lstStyle/>
          <a:p>
            <a:r>
              <a:rPr lang="en-US" dirty="0">
                <a:solidFill>
                  <a:schemeClr val="bg2">
                    <a:alpha val="70000"/>
                  </a:schemeClr>
                </a:solidFill>
              </a:rPr>
              <a:t>The ML models Moment Tensor Potential (MTP) and Kernel Ridge Regression (KRR) are studied [38].</a:t>
            </a:r>
          </a:p>
          <a:p>
            <a:r>
              <a:rPr lang="en-US" dirty="0">
                <a:solidFill>
                  <a:schemeClr val="bg2">
                    <a:alpha val="70000"/>
                  </a:schemeClr>
                </a:solidFill>
              </a:rPr>
              <a:t>KRR is a matrix based regression model, which requires a kernel function.</a:t>
            </a:r>
          </a:p>
          <a:p>
            <a:r>
              <a:rPr lang="en-US" dirty="0">
                <a:solidFill>
                  <a:schemeClr val="bg2">
                    <a:alpha val="70000"/>
                  </a:schemeClr>
                </a:solidFill>
              </a:rPr>
              <a:t>There are different instances of MTPs with different amounts of free parameters. </a:t>
            </a:r>
          </a:p>
          <a:p>
            <a:r>
              <a:rPr lang="en-US" dirty="0">
                <a:solidFill>
                  <a:schemeClr val="bg2">
                    <a:alpha val="70000"/>
                  </a:schemeClr>
                </a:solidFill>
              </a:rPr>
              <a:t>Descriptors are an essential component of ML in materials science [19]. </a:t>
            </a:r>
          </a:p>
          <a:p>
            <a:r>
              <a:rPr lang="en-US" dirty="0">
                <a:solidFill>
                  <a:schemeClr val="bg2">
                    <a:alpha val="70000"/>
                  </a:schemeClr>
                </a:solidFill>
              </a:rPr>
              <a:t>A descriptor is a feature transformation for atomistic system that encodes the system so that it can be interpreted by a ML model.</a:t>
            </a:r>
          </a:p>
          <a:p>
            <a:pPr lvl="1"/>
            <a:r>
              <a:rPr lang="en-US" dirty="0">
                <a:solidFill>
                  <a:schemeClr val="bg2">
                    <a:alpha val="70000"/>
                  </a:schemeClr>
                </a:solidFill>
              </a:rPr>
              <a:t>Different descriptors can be used for KRR models, e.g. the Sine Matrix descriptor.</a:t>
            </a:r>
          </a:p>
          <a:p>
            <a:pPr lvl="1"/>
            <a:r>
              <a:rPr lang="en-US" dirty="0">
                <a:solidFill>
                  <a:schemeClr val="bg2">
                    <a:alpha val="70000"/>
                  </a:schemeClr>
                </a:solidFill>
              </a:rPr>
              <a:t>The MTPs use a proprietary descriptor.</a:t>
            </a:r>
          </a:p>
          <a:p>
            <a:pPr lvl="1"/>
            <a:endParaRPr lang="en-US" dirty="0">
              <a:solidFill>
                <a:schemeClr val="bg2">
                  <a:alpha val="70000"/>
                </a:schemeClr>
              </a:solidFill>
            </a:endParaRPr>
          </a:p>
        </p:txBody>
      </p:sp>
      <p:pic>
        <p:nvPicPr>
          <p:cNvPr id="8" name="Content Placeholder 7" descr="A picture containing diagram&#10;&#10;Description automatically generated">
            <a:extLst>
              <a:ext uri="{FF2B5EF4-FFF2-40B4-BE49-F238E27FC236}">
                <a16:creationId xmlns:a16="http://schemas.microsoft.com/office/drawing/2014/main" id="{85F23FA6-9EFC-4436-A029-C468FCD3BBB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883" y="1877119"/>
            <a:ext cx="5785212" cy="1608357"/>
          </a:xfrm>
        </p:spPr>
      </p:pic>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12</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E078FCD-43AD-4D15-B4D1-6DAD4FCBA7C3}"/>
                  </a:ext>
                </a:extLst>
              </p:cNvPr>
              <p:cNvSpPr txBox="1"/>
              <p:nvPr/>
            </p:nvSpPr>
            <p:spPr>
              <a:xfrm>
                <a:off x="6031192" y="4338321"/>
                <a:ext cx="5151119" cy="1117998"/>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Sup>
                        <m:sSubSupPr>
                          <m:ctrlPr>
                            <a:rPr lang="sv-SE"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𝑀</m:t>
                          </m:r>
                        </m:e>
                        <m:sub>
                          <m:r>
                            <a:rPr lang="en-US" b="0" i="1" smtClean="0">
                              <a:solidFill>
                                <a:schemeClr val="bg2"/>
                              </a:solidFill>
                              <a:latin typeface="Cambria Math" panose="02040503050406030204" pitchFamily="18" charset="0"/>
                            </a:rPr>
                            <m:t>𝑖𝑗</m:t>
                          </m:r>
                        </m:sub>
                        <m:sup>
                          <m:r>
                            <a:rPr lang="en-US" b="0" i="1" smtClean="0">
                              <a:solidFill>
                                <a:schemeClr val="bg2"/>
                              </a:solidFill>
                              <a:latin typeface="Cambria Math" panose="02040503050406030204" pitchFamily="18" charset="0"/>
                            </a:rPr>
                            <m:t>𝑠𝑖𝑛𝑒</m:t>
                          </m:r>
                        </m:sup>
                      </m:sSubSup>
                      <m:r>
                        <a:rPr lang="en-US" b="0" i="1" smtClean="0">
                          <a:solidFill>
                            <a:schemeClr val="bg2"/>
                          </a:solidFill>
                          <a:latin typeface="Cambria Math" panose="02040503050406030204" pitchFamily="18" charset="0"/>
                        </a:rPr>
                        <m:t>=</m:t>
                      </m:r>
                      <m:d>
                        <m:dPr>
                          <m:begChr m:val="{"/>
                          <m:endChr m:val=""/>
                          <m:ctrlPr>
                            <a:rPr lang="en-US" b="0" i="1" smtClean="0">
                              <a:solidFill>
                                <a:schemeClr val="bg2"/>
                              </a:solidFill>
                              <a:latin typeface="Cambria Math" panose="02040503050406030204" pitchFamily="18" charset="0"/>
                            </a:rPr>
                          </m:ctrlPr>
                        </m:dPr>
                        <m:e>
                          <m:eqArr>
                            <m:eqArrPr>
                              <m:ctrlPr>
                                <a:rPr lang="en-US" b="0" i="1" smtClean="0">
                                  <a:solidFill>
                                    <a:schemeClr val="bg2"/>
                                  </a:solidFill>
                                  <a:latin typeface="Cambria Math" panose="02040503050406030204" pitchFamily="18" charset="0"/>
                                </a:rPr>
                              </m:ctrlPr>
                            </m:eqArrPr>
                            <m:e>
                              <m:r>
                                <a:rPr lang="en-US" b="0" i="1" smtClean="0">
                                  <a:solidFill>
                                    <a:schemeClr val="bg2"/>
                                  </a:solidFill>
                                  <a:latin typeface="Cambria Math" panose="02040503050406030204" pitchFamily="18" charset="0"/>
                                </a:rPr>
                                <m:t>0.5</m:t>
                              </m:r>
                              <m:sSubSup>
                                <m:sSubSupPr>
                                  <m:ctrlPr>
                                    <a:rPr lang="en-US" b="0"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𝑍</m:t>
                                  </m:r>
                                </m:e>
                                <m:sub>
                                  <m:r>
                                    <a:rPr lang="en-US" b="0" i="1" smtClean="0">
                                      <a:solidFill>
                                        <a:schemeClr val="bg2"/>
                                      </a:solidFill>
                                      <a:latin typeface="Cambria Math" panose="02040503050406030204" pitchFamily="18" charset="0"/>
                                    </a:rPr>
                                    <m:t>𝑖</m:t>
                                  </m:r>
                                </m:sub>
                                <m:sup>
                                  <m:r>
                                    <a:rPr lang="en-US" b="0" i="1" smtClean="0">
                                      <a:solidFill>
                                        <a:schemeClr val="bg2"/>
                                      </a:solidFill>
                                      <a:latin typeface="Cambria Math" panose="02040503050406030204" pitchFamily="18" charset="0"/>
                                    </a:rPr>
                                    <m:t>2.4</m:t>
                                  </m:r>
                                </m:sup>
                              </m:sSubSup>
                            </m:e>
                            <m:e>
                              <m:f>
                                <m:fPr>
                                  <m:ctrlPr>
                                    <a:rPr lang="en-US" b="0" i="1" smtClean="0">
                                      <a:solidFill>
                                        <a:schemeClr val="bg2"/>
                                      </a:solidFill>
                                      <a:latin typeface="Cambria Math" panose="02040503050406030204" pitchFamily="18" charset="0"/>
                                    </a:rPr>
                                  </m:ctrlPr>
                                </m:fPr>
                                <m:num>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𝑍</m:t>
                                      </m:r>
                                    </m:e>
                                    <m:sub>
                                      <m:r>
                                        <a:rPr lang="en-US" b="0" i="1" smtClean="0">
                                          <a:solidFill>
                                            <a:schemeClr val="bg2"/>
                                          </a:solidFill>
                                          <a:latin typeface="Cambria Math" panose="02040503050406030204" pitchFamily="18" charset="0"/>
                                        </a:rPr>
                                        <m:t>𝑖</m:t>
                                      </m:r>
                                    </m:sub>
                                  </m:sSub>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𝑍</m:t>
                                      </m:r>
                                    </m:e>
                                    <m:sub>
                                      <m:r>
                                        <a:rPr lang="en-US" b="0" i="1" smtClean="0">
                                          <a:solidFill>
                                            <a:schemeClr val="bg2"/>
                                          </a:solidFill>
                                          <a:latin typeface="Cambria Math" panose="02040503050406030204" pitchFamily="18" charset="0"/>
                                        </a:rPr>
                                        <m:t>𝑗</m:t>
                                      </m:r>
                                    </m:sub>
                                  </m:sSub>
                                </m:num>
                                <m:den>
                                  <m:r>
                                    <a:rPr lang="en-US" b="0" i="1" smtClean="0">
                                      <a:solidFill>
                                        <a:schemeClr val="bg2"/>
                                      </a:solidFill>
                                      <a:latin typeface="Cambria Math" panose="02040503050406030204" pitchFamily="18" charset="0"/>
                                    </a:rPr>
                                    <m:t>|</m:t>
                                  </m:r>
                                  <m:r>
                                    <a:rPr lang="en-US" b="1" i="1" smtClean="0">
                                      <a:solidFill>
                                        <a:schemeClr val="bg2"/>
                                      </a:solidFill>
                                      <a:latin typeface="Cambria Math" panose="02040503050406030204" pitchFamily="18" charset="0"/>
                                    </a:rPr>
                                    <m:t>𝑩</m:t>
                                  </m:r>
                                  <m:r>
                                    <a:rPr lang="en-US" b="1" i="1" smtClean="0">
                                      <a:solidFill>
                                        <a:schemeClr val="bg2"/>
                                      </a:solidFill>
                                      <a:latin typeface="Cambria Math" panose="02040503050406030204" pitchFamily="18" charset="0"/>
                                      <a:ea typeface="Cambria Math" panose="02040503050406030204" pitchFamily="18" charset="0"/>
                                    </a:rPr>
                                    <m:t>∙</m:t>
                                  </m:r>
                                  <m:nary>
                                    <m:naryPr>
                                      <m:chr m:val="∑"/>
                                      <m:limLoc m:val="subSup"/>
                                      <m:supHide m:val="on"/>
                                      <m:ctrlPr>
                                        <a:rPr lang="en-US" b="1" i="1" smtClean="0">
                                          <a:solidFill>
                                            <a:schemeClr val="bg2"/>
                                          </a:solidFill>
                                          <a:latin typeface="Cambria Math" panose="02040503050406030204" pitchFamily="18" charset="0"/>
                                          <a:ea typeface="Cambria Math" panose="02040503050406030204" pitchFamily="18" charset="0"/>
                                        </a:rPr>
                                      </m:ctrlPr>
                                    </m:naryPr>
                                    <m:sub>
                                      <m:r>
                                        <m:rPr>
                                          <m:brk m:alnAt="9"/>
                                        </m:rPr>
                                        <a:rPr lang="en-US" b="0" i="1" smtClean="0">
                                          <a:solidFill>
                                            <a:schemeClr val="bg2"/>
                                          </a:solidFill>
                                          <a:latin typeface="Cambria Math" panose="02040503050406030204" pitchFamily="18" charset="0"/>
                                          <a:ea typeface="Cambria Math" panose="02040503050406030204" pitchFamily="18" charset="0"/>
                                        </a:rPr>
                                        <m:t>𝑘</m:t>
                                      </m:r>
                                      <m:r>
                                        <a:rPr lang="en-US" b="0"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𝑥</m:t>
                                      </m:r>
                                      <m:r>
                                        <a:rPr lang="en-US" b="0"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𝑦</m:t>
                                      </m:r>
                                      <m:r>
                                        <a:rPr lang="en-US" b="0"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𝑧</m:t>
                                      </m:r>
                                      <m:r>
                                        <a:rPr lang="en-US" b="0" i="1" smtClean="0">
                                          <a:solidFill>
                                            <a:schemeClr val="bg2"/>
                                          </a:solidFill>
                                          <a:latin typeface="Cambria Math" panose="02040503050406030204" pitchFamily="18" charset="0"/>
                                          <a:ea typeface="Cambria Math" panose="02040503050406030204" pitchFamily="18" charset="0"/>
                                        </a:rPr>
                                        <m:t>}</m:t>
                                      </m:r>
                                    </m:sub>
                                    <m:sup/>
                                    <m:e>
                                      <m:sSub>
                                        <m:sSubPr>
                                          <m:ctrlPr>
                                            <a:rPr lang="en-US" b="1" i="1" smtClean="0">
                                              <a:solidFill>
                                                <a:schemeClr val="bg2"/>
                                              </a:solidFill>
                                              <a:latin typeface="Cambria Math" panose="02040503050406030204" pitchFamily="18" charset="0"/>
                                              <a:ea typeface="Cambria Math" panose="02040503050406030204" pitchFamily="18" charset="0"/>
                                            </a:rPr>
                                          </m:ctrlPr>
                                        </m:sSubPr>
                                        <m:e>
                                          <m:acc>
                                            <m:accPr>
                                              <m:chr m:val="̂"/>
                                              <m:ctrlPr>
                                                <a:rPr lang="en-US" b="1" i="1" smtClean="0">
                                                  <a:solidFill>
                                                    <a:schemeClr val="bg2"/>
                                                  </a:solidFill>
                                                  <a:latin typeface="Cambria Math" panose="02040503050406030204" pitchFamily="18" charset="0"/>
                                                  <a:ea typeface="Cambria Math" panose="02040503050406030204" pitchFamily="18" charset="0"/>
                                                </a:rPr>
                                              </m:ctrlPr>
                                            </m:accPr>
                                            <m:e>
                                              <m:r>
                                                <a:rPr lang="en-US" b="1" i="1" smtClean="0">
                                                  <a:solidFill>
                                                    <a:schemeClr val="bg2"/>
                                                  </a:solidFill>
                                                  <a:latin typeface="Cambria Math" panose="02040503050406030204" pitchFamily="18" charset="0"/>
                                                  <a:ea typeface="Cambria Math" panose="02040503050406030204" pitchFamily="18" charset="0"/>
                                                </a:rPr>
                                                <m:t>𝒆</m:t>
                                              </m:r>
                                            </m:e>
                                          </m:acc>
                                        </m:e>
                                        <m:sub>
                                          <m:r>
                                            <a:rPr lang="en-US" b="0" i="1" smtClean="0">
                                              <a:solidFill>
                                                <a:schemeClr val="bg2"/>
                                              </a:solidFill>
                                              <a:latin typeface="Cambria Math" panose="02040503050406030204" pitchFamily="18" charset="0"/>
                                              <a:ea typeface="Cambria Math" panose="02040503050406030204" pitchFamily="18" charset="0"/>
                                            </a:rPr>
                                            <m:t>𝑘</m:t>
                                          </m:r>
                                        </m:sub>
                                      </m:sSub>
                                      <m:sSup>
                                        <m:sSupPr>
                                          <m:ctrlPr>
                                            <a:rPr lang="en-US" b="1"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𝑠𝑖𝑛</m:t>
                                          </m:r>
                                        </m:e>
                                        <m:sup>
                                          <m:r>
                                            <a:rPr lang="en-US" b="0" i="1" smtClean="0">
                                              <a:solidFill>
                                                <a:schemeClr val="bg2"/>
                                              </a:solidFill>
                                              <a:latin typeface="Cambria Math" panose="02040503050406030204" pitchFamily="18" charset="0"/>
                                              <a:ea typeface="Cambria Math" panose="02040503050406030204" pitchFamily="18" charset="0"/>
                                            </a:rPr>
                                            <m:t>2</m:t>
                                          </m:r>
                                        </m:sup>
                                      </m:sSup>
                                      <m:r>
                                        <a:rPr lang="en-US" b="1"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𝜋</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1" i="1" smtClean="0">
                                              <a:solidFill>
                                                <a:schemeClr val="bg2"/>
                                              </a:solidFill>
                                              <a:latin typeface="Cambria Math" panose="02040503050406030204" pitchFamily="18" charset="0"/>
                                              <a:ea typeface="Cambria Math" panose="02040503050406030204" pitchFamily="18" charset="0"/>
                                            </a:rPr>
                                            <m:t>𝑩</m:t>
                                          </m:r>
                                        </m:e>
                                        <m:sup>
                                          <m:r>
                                            <a:rPr lang="en-US" b="0" i="1" smtClean="0">
                                              <a:solidFill>
                                                <a:schemeClr val="bg2"/>
                                              </a:solidFill>
                                              <a:latin typeface="Cambria Math" panose="02040503050406030204" pitchFamily="18" charset="0"/>
                                              <a:ea typeface="Cambria Math" panose="02040503050406030204" pitchFamily="18" charset="0"/>
                                            </a:rPr>
                                            <m:t>−1</m:t>
                                          </m:r>
                                        </m:sup>
                                      </m:sSup>
                                      <m:r>
                                        <a:rPr lang="en-US" b="1" i="1" smtClean="0">
                                          <a:solidFill>
                                            <a:schemeClr val="bg2"/>
                                          </a:solidFill>
                                          <a:latin typeface="Cambria Math" panose="02040503050406030204" pitchFamily="18" charset="0"/>
                                          <a:ea typeface="Cambria Math" panose="02040503050406030204" pitchFamily="18" charset="0"/>
                                        </a:rPr>
                                        <m:t>∙(</m:t>
                                      </m:r>
                                      <m:sSub>
                                        <m:sSubPr>
                                          <m:ctrlPr>
                                            <a:rPr lang="en-US" b="1" i="1" smtClean="0">
                                              <a:solidFill>
                                                <a:schemeClr val="bg2"/>
                                              </a:solidFill>
                                              <a:latin typeface="Cambria Math" panose="02040503050406030204" pitchFamily="18" charset="0"/>
                                              <a:ea typeface="Cambria Math" panose="02040503050406030204" pitchFamily="18" charset="0"/>
                                            </a:rPr>
                                          </m:ctrlPr>
                                        </m:sSubPr>
                                        <m:e>
                                          <m:r>
                                            <a:rPr lang="en-US" b="1" i="1" smtClean="0">
                                              <a:solidFill>
                                                <a:schemeClr val="bg2"/>
                                              </a:solidFill>
                                              <a:latin typeface="Cambria Math" panose="02040503050406030204" pitchFamily="18" charset="0"/>
                                              <a:ea typeface="Cambria Math" panose="02040503050406030204" pitchFamily="18" charset="0"/>
                                            </a:rPr>
                                            <m:t>𝑹</m:t>
                                          </m:r>
                                        </m:e>
                                        <m:sub>
                                          <m:r>
                                            <a:rPr lang="en-US" b="0" i="1" smtClean="0">
                                              <a:solidFill>
                                                <a:schemeClr val="bg2"/>
                                              </a:solidFill>
                                              <a:latin typeface="Cambria Math" panose="02040503050406030204" pitchFamily="18" charset="0"/>
                                              <a:ea typeface="Cambria Math" panose="02040503050406030204" pitchFamily="18" charset="0"/>
                                            </a:rPr>
                                            <m:t>𝑖</m:t>
                                          </m:r>
                                        </m:sub>
                                      </m:sSub>
                                      <m:r>
                                        <a:rPr lang="en-US" b="1" i="1" smtClean="0">
                                          <a:solidFill>
                                            <a:schemeClr val="bg2"/>
                                          </a:solidFill>
                                          <a:latin typeface="Cambria Math" panose="02040503050406030204" pitchFamily="18" charset="0"/>
                                          <a:ea typeface="Cambria Math" panose="02040503050406030204" pitchFamily="18" charset="0"/>
                                        </a:rPr>
                                        <m:t>−</m:t>
                                      </m:r>
                                      <m:sSub>
                                        <m:sSubPr>
                                          <m:ctrlPr>
                                            <a:rPr lang="en-US" b="1" i="1" smtClean="0">
                                              <a:solidFill>
                                                <a:schemeClr val="bg2"/>
                                              </a:solidFill>
                                              <a:latin typeface="Cambria Math" panose="02040503050406030204" pitchFamily="18" charset="0"/>
                                              <a:ea typeface="Cambria Math" panose="02040503050406030204" pitchFamily="18" charset="0"/>
                                            </a:rPr>
                                          </m:ctrlPr>
                                        </m:sSubPr>
                                        <m:e>
                                          <m:r>
                                            <a:rPr lang="en-US" b="1" i="1" smtClean="0">
                                              <a:solidFill>
                                                <a:schemeClr val="bg2"/>
                                              </a:solidFill>
                                              <a:latin typeface="Cambria Math" panose="02040503050406030204" pitchFamily="18" charset="0"/>
                                              <a:ea typeface="Cambria Math" panose="02040503050406030204" pitchFamily="18" charset="0"/>
                                            </a:rPr>
                                            <m:t>𝑹</m:t>
                                          </m:r>
                                        </m:e>
                                        <m:sub>
                                          <m:r>
                                            <a:rPr lang="en-US" b="0" i="1" smtClean="0">
                                              <a:solidFill>
                                                <a:schemeClr val="bg2"/>
                                              </a:solidFill>
                                              <a:latin typeface="Cambria Math" panose="02040503050406030204" pitchFamily="18" charset="0"/>
                                              <a:ea typeface="Cambria Math" panose="02040503050406030204" pitchFamily="18" charset="0"/>
                                            </a:rPr>
                                            <m:t>𝑗</m:t>
                                          </m:r>
                                        </m:sub>
                                      </m:sSub>
                                      <m:r>
                                        <a:rPr lang="en-US" b="1" i="1" smtClean="0">
                                          <a:solidFill>
                                            <a:schemeClr val="bg2"/>
                                          </a:solidFill>
                                          <a:latin typeface="Cambria Math" panose="02040503050406030204" pitchFamily="18" charset="0"/>
                                          <a:ea typeface="Cambria Math" panose="02040503050406030204" pitchFamily="18" charset="0"/>
                                        </a:rPr>
                                        <m:t>))</m:t>
                                      </m:r>
                                    </m:e>
                                  </m:nary>
                                </m:den>
                              </m:f>
                              <m:r>
                                <a:rPr lang="en-US" b="0" i="1" smtClean="0">
                                  <a:solidFill>
                                    <a:schemeClr val="bg2"/>
                                  </a:solidFill>
                                  <a:latin typeface="Cambria Math" panose="02040503050406030204" pitchFamily="18" charset="0"/>
                                </a:rPr>
                                <m:t> </m:t>
                              </m:r>
                            </m:e>
                          </m:eqArr>
                        </m:e>
                      </m:d>
                    </m:oMath>
                  </m:oMathPara>
                </a14:m>
                <a:endParaRPr lang="sv-SE" dirty="0">
                  <a:solidFill>
                    <a:schemeClr val="bg2"/>
                  </a:solidFill>
                </a:endParaRPr>
              </a:p>
            </p:txBody>
          </p:sp>
        </mc:Choice>
        <mc:Fallback xmlns="">
          <p:sp>
            <p:nvSpPr>
              <p:cNvPr id="10" name="TextBox 9">
                <a:extLst>
                  <a:ext uri="{FF2B5EF4-FFF2-40B4-BE49-F238E27FC236}">
                    <a16:creationId xmlns:a16="http://schemas.microsoft.com/office/drawing/2014/main" id="{9E078FCD-43AD-4D15-B4D1-6DAD4FCBA7C3}"/>
                  </a:ext>
                </a:extLst>
              </p:cNvPr>
              <p:cNvSpPr txBox="1">
                <a:spLocks noRot="1" noChangeAspect="1" noMove="1" noResize="1" noEditPoints="1" noAdjustHandles="1" noChangeArrowheads="1" noChangeShapeType="1" noTextEdit="1"/>
              </p:cNvSpPr>
              <p:nvPr/>
            </p:nvSpPr>
            <p:spPr>
              <a:xfrm>
                <a:off x="6031192" y="4338321"/>
                <a:ext cx="5151119" cy="1117998"/>
              </a:xfrm>
              <a:prstGeom prst="rect">
                <a:avLst/>
              </a:prstGeom>
              <a:blipFill>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297071-0C8A-4C45-BC57-BD2B090DE811}"/>
                  </a:ext>
                </a:extLst>
              </p:cNvPr>
              <p:cNvSpPr txBox="1"/>
              <p:nvPr/>
            </p:nvSpPr>
            <p:spPr>
              <a:xfrm>
                <a:off x="11064238" y="4435655"/>
                <a:ext cx="1127762" cy="923330"/>
              </a:xfrm>
              <a:prstGeom prst="rect">
                <a:avLst/>
              </a:prstGeom>
              <a:noFill/>
            </p:spPr>
            <p:txBody>
              <a:bodyPr wrap="square" rtlCol="0">
                <a:spAutoFit/>
              </a:bodyPr>
              <a:lstStyle/>
              <a:p>
                <a:r>
                  <a:rPr lang="en-US" dirty="0">
                    <a:solidFill>
                      <a:schemeClr val="bg2"/>
                    </a:solidFill>
                  </a:rPr>
                  <a:t>for </a:t>
                </a:r>
                <a14:m>
                  <m:oMath xmlns:m="http://schemas.openxmlformats.org/officeDocument/2006/math">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𝑗</m:t>
                    </m:r>
                  </m:oMath>
                </a14:m>
                <a:endParaRPr lang="en-US" dirty="0">
                  <a:solidFill>
                    <a:schemeClr val="bg2"/>
                  </a:solidFill>
                </a:endParaRPr>
              </a:p>
              <a:p>
                <a:endParaRPr lang="en-US" dirty="0">
                  <a:solidFill>
                    <a:schemeClr val="bg2"/>
                  </a:solidFill>
                </a:endParaRPr>
              </a:p>
              <a:p>
                <a:r>
                  <a:rPr lang="en-US" dirty="0">
                    <a:solidFill>
                      <a:schemeClr val="bg2"/>
                    </a:solidFill>
                  </a:rPr>
                  <a:t>for </a:t>
                </a:r>
                <a14:m>
                  <m:oMath xmlns:m="http://schemas.openxmlformats.org/officeDocument/2006/math">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ea typeface="Cambria Math" panose="02040503050406030204" pitchFamily="18" charset="0"/>
                      </a:rPr>
                      <m:t>𝑗</m:t>
                    </m:r>
                  </m:oMath>
                </a14:m>
                <a:endParaRPr lang="sv-SE" dirty="0">
                  <a:solidFill>
                    <a:schemeClr val="bg2"/>
                  </a:solidFill>
                </a:endParaRPr>
              </a:p>
            </p:txBody>
          </p:sp>
        </mc:Choice>
        <mc:Fallback xmlns="">
          <p:sp>
            <p:nvSpPr>
              <p:cNvPr id="11" name="TextBox 10">
                <a:extLst>
                  <a:ext uri="{FF2B5EF4-FFF2-40B4-BE49-F238E27FC236}">
                    <a16:creationId xmlns:a16="http://schemas.microsoft.com/office/drawing/2014/main" id="{2D297071-0C8A-4C45-BC57-BD2B090DE811}"/>
                  </a:ext>
                </a:extLst>
              </p:cNvPr>
              <p:cNvSpPr txBox="1">
                <a:spLocks noRot="1" noChangeAspect="1" noMove="1" noResize="1" noEditPoints="1" noAdjustHandles="1" noChangeArrowheads="1" noChangeShapeType="1" noTextEdit="1"/>
              </p:cNvSpPr>
              <p:nvPr/>
            </p:nvSpPr>
            <p:spPr>
              <a:xfrm>
                <a:off x="11064238" y="4435655"/>
                <a:ext cx="1127762" cy="923330"/>
              </a:xfrm>
              <a:prstGeom prst="rect">
                <a:avLst/>
              </a:prstGeom>
              <a:blipFill>
                <a:blip r:embed="rId5"/>
                <a:stretch>
                  <a:fillRect l="-4324" t="-3311" b="-10596"/>
                </a:stretch>
              </a:blipFill>
            </p:spPr>
            <p:txBody>
              <a:bodyPr/>
              <a:lstStyle/>
              <a:p>
                <a:r>
                  <a:rPr lang="sv-SE">
                    <a:noFill/>
                  </a:rPr>
                  <a:t> </a:t>
                </a:r>
              </a:p>
            </p:txBody>
          </p:sp>
        </mc:Fallback>
      </mc:AlternateContent>
      <p:sp>
        <p:nvSpPr>
          <p:cNvPr id="4" name="TextBox 3">
            <a:extLst>
              <a:ext uri="{FF2B5EF4-FFF2-40B4-BE49-F238E27FC236}">
                <a16:creationId xmlns:a16="http://schemas.microsoft.com/office/drawing/2014/main" id="{2883E011-AB11-4BF2-A39E-5B71761F606D}"/>
              </a:ext>
            </a:extLst>
          </p:cNvPr>
          <p:cNvSpPr txBox="1"/>
          <p:nvPr/>
        </p:nvSpPr>
        <p:spPr>
          <a:xfrm>
            <a:off x="7942947" y="3542566"/>
            <a:ext cx="2457083" cy="369332"/>
          </a:xfrm>
          <a:prstGeom prst="rect">
            <a:avLst/>
          </a:prstGeom>
          <a:noFill/>
        </p:spPr>
        <p:txBody>
          <a:bodyPr wrap="none" rtlCol="0">
            <a:spAutoFit/>
          </a:bodyPr>
          <a:lstStyle/>
          <a:p>
            <a:r>
              <a:rPr lang="en-US" dirty="0">
                <a:solidFill>
                  <a:schemeClr val="bg2"/>
                </a:solidFill>
              </a:rPr>
              <a:t>General ML workflow.</a:t>
            </a:r>
            <a:endParaRPr lang="sv-SE" dirty="0">
              <a:solidFill>
                <a:schemeClr val="bg2"/>
              </a:solidFill>
            </a:endParaRPr>
          </a:p>
        </p:txBody>
      </p:sp>
      <p:sp>
        <p:nvSpPr>
          <p:cNvPr id="5" name="TextBox 4">
            <a:extLst>
              <a:ext uri="{FF2B5EF4-FFF2-40B4-BE49-F238E27FC236}">
                <a16:creationId xmlns:a16="http://schemas.microsoft.com/office/drawing/2014/main" id="{71A27DD6-FD7D-4ECD-A2B1-95B643706D98}"/>
              </a:ext>
            </a:extLst>
          </p:cNvPr>
          <p:cNvSpPr txBox="1"/>
          <p:nvPr/>
        </p:nvSpPr>
        <p:spPr>
          <a:xfrm>
            <a:off x="6741950" y="5560242"/>
            <a:ext cx="4859075" cy="369332"/>
          </a:xfrm>
          <a:prstGeom prst="rect">
            <a:avLst/>
          </a:prstGeom>
          <a:noFill/>
        </p:spPr>
        <p:txBody>
          <a:bodyPr wrap="square" rtlCol="0">
            <a:spAutoFit/>
          </a:bodyPr>
          <a:lstStyle/>
          <a:p>
            <a:r>
              <a:rPr lang="en-US" dirty="0">
                <a:solidFill>
                  <a:schemeClr val="bg2"/>
                </a:solidFill>
              </a:rPr>
              <a:t>The sine matrix descriptor’s matrix elements.</a:t>
            </a:r>
            <a:endParaRPr lang="sv-SE" dirty="0">
              <a:solidFill>
                <a:schemeClr val="bg2"/>
              </a:solidFill>
            </a:endParaRPr>
          </a:p>
        </p:txBody>
      </p:sp>
      <p:sp>
        <p:nvSpPr>
          <p:cNvPr id="37" name="Rectangle 36">
            <a:extLst>
              <a:ext uri="{FF2B5EF4-FFF2-40B4-BE49-F238E27FC236}">
                <a16:creationId xmlns:a16="http://schemas.microsoft.com/office/drawing/2014/main" id="{E970E482-09C1-40F4-BA4B-AF0547C60BA3}"/>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8" name="TextBox 37">
            <a:extLst>
              <a:ext uri="{FF2B5EF4-FFF2-40B4-BE49-F238E27FC236}">
                <a16:creationId xmlns:a16="http://schemas.microsoft.com/office/drawing/2014/main" id="{E413858B-DE12-46F1-A9E5-A4815FEC7956}"/>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9" name="Oval 38">
            <a:extLst>
              <a:ext uri="{FF2B5EF4-FFF2-40B4-BE49-F238E27FC236}">
                <a16:creationId xmlns:a16="http://schemas.microsoft.com/office/drawing/2014/main" id="{4ABFB46C-A058-49A2-BBBE-84153F3E6BC1}"/>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40" name="Oval 39">
            <a:extLst>
              <a:ext uri="{FF2B5EF4-FFF2-40B4-BE49-F238E27FC236}">
                <a16:creationId xmlns:a16="http://schemas.microsoft.com/office/drawing/2014/main" id="{51D331D3-3023-426D-A594-3D7005D779C2}"/>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C3F774F9-27EE-467E-BFA5-1CCCE76BBA72}"/>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2462EC2F-DDC1-452D-979F-48DB562EE44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74A02782-240B-4946-AF6A-0956651B92A3}"/>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590E4F01-27DB-4B67-BA3E-DF3D8843785A}"/>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1F6AA7F3-2CBF-4D94-AB30-ADB30C0D6EAB}"/>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52922102-CD30-455B-86F3-94E7FC5CFAD6}"/>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D4C91560-4A2D-4450-AEEB-ABB9F0FD96C1}"/>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8" name="Oval 47">
            <a:extLst>
              <a:ext uri="{FF2B5EF4-FFF2-40B4-BE49-F238E27FC236}">
                <a16:creationId xmlns:a16="http://schemas.microsoft.com/office/drawing/2014/main" id="{67007B4D-6EFB-498F-B097-6634AC29951D}"/>
              </a:ext>
            </a:extLst>
          </p:cNvPr>
          <p:cNvSpPr/>
          <p:nvPr/>
        </p:nvSpPr>
        <p:spPr>
          <a:xfrm>
            <a:off x="4441867" y="362904"/>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9C98A393-8477-4849-9837-415A2C760125}"/>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0FF39C8A-07C5-40F3-A0BC-F7C768D63CC3}"/>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5E7A9311-80A8-46BD-A60F-A73823108EBC}"/>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C07B67A3-A2F9-4B01-B9D7-6C5A53BE26D0}"/>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623BBCC1-669B-43BE-8AD5-E5CC2A979F19}"/>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BFFBB9D5-FAF4-4F13-AF33-75270AFBCBED}"/>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37936EC7-AA45-4142-8810-FCBA6531F85B}"/>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C46487BF-9C70-423C-9F48-D9F118222DEA}"/>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 name="TextBox 5">
            <a:extLst>
              <a:ext uri="{FF2B5EF4-FFF2-40B4-BE49-F238E27FC236}">
                <a16:creationId xmlns:a16="http://schemas.microsoft.com/office/drawing/2014/main" id="{24F61C6D-3B2B-47E7-A7FB-8875D6DD1E96}"/>
              </a:ext>
            </a:extLst>
          </p:cNvPr>
          <p:cNvSpPr txBox="1"/>
          <p:nvPr/>
        </p:nvSpPr>
        <p:spPr>
          <a:xfrm>
            <a:off x="1004113" y="6394142"/>
            <a:ext cx="5171435" cy="338554"/>
          </a:xfrm>
          <a:prstGeom prst="rect">
            <a:avLst/>
          </a:prstGeom>
          <a:noFill/>
        </p:spPr>
        <p:txBody>
          <a:bodyPr wrap="square" rtlCol="0">
            <a:spAutoFit/>
          </a:bodyPr>
          <a:lstStyle/>
          <a:p>
            <a:r>
              <a:rPr lang="en-US" sz="1600" dirty="0">
                <a:solidFill>
                  <a:schemeClr val="bg2"/>
                </a:solidFill>
              </a:rPr>
              <a:t>MTP code by </a:t>
            </a:r>
            <a:r>
              <a:rPr lang="en-US" sz="1600" dirty="0" err="1">
                <a:solidFill>
                  <a:schemeClr val="bg2"/>
                </a:solidFill>
              </a:rPr>
              <a:t>Shapeev</a:t>
            </a:r>
            <a:r>
              <a:rPr lang="en-US" sz="1600" dirty="0">
                <a:solidFill>
                  <a:schemeClr val="bg2"/>
                </a:solidFill>
              </a:rPr>
              <a:t> et al.</a:t>
            </a:r>
            <a:endParaRPr lang="sv-SE" sz="1600" dirty="0">
              <a:solidFill>
                <a:schemeClr val="bg2"/>
              </a:solidFill>
            </a:endParaRPr>
          </a:p>
        </p:txBody>
      </p:sp>
      <p:sp>
        <p:nvSpPr>
          <p:cNvPr id="63" name="Oval 62">
            <a:extLst>
              <a:ext uri="{FF2B5EF4-FFF2-40B4-BE49-F238E27FC236}">
                <a16:creationId xmlns:a16="http://schemas.microsoft.com/office/drawing/2014/main" id="{E074FF9B-5E49-4D0C-A59B-87F245973975}"/>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AC857E02-9EA3-4DBC-ABBC-A2C2BC298BA8}"/>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876F0318-BAA4-42A7-96E6-0D15E974A4CF}"/>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6" name="Oval 65">
            <a:extLst>
              <a:ext uri="{FF2B5EF4-FFF2-40B4-BE49-F238E27FC236}">
                <a16:creationId xmlns:a16="http://schemas.microsoft.com/office/drawing/2014/main" id="{9DC8F19F-9FE3-41B4-A505-5CFEB2F82A73}"/>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7" name="Oval 66">
            <a:extLst>
              <a:ext uri="{FF2B5EF4-FFF2-40B4-BE49-F238E27FC236}">
                <a16:creationId xmlns:a16="http://schemas.microsoft.com/office/drawing/2014/main" id="{1E3A56A0-3158-44A1-80F6-0C2BDD4B6E67}"/>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95980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ctrTitle"/>
          </p:nvPr>
        </p:nvSpPr>
        <p:spPr/>
        <p:txBody>
          <a:bodyPr>
            <a:normAutofit/>
          </a:bodyPr>
          <a:lstStyle/>
          <a:p>
            <a:pPr algn="l"/>
            <a:r>
              <a:rPr lang="en-US" dirty="0"/>
              <a:t>Method</a:t>
            </a:r>
            <a:endParaRPr lang="sv-SE" dirty="0"/>
          </a:p>
        </p:txBody>
      </p:sp>
      <p:sp>
        <p:nvSpPr>
          <p:cNvPr id="13" name="Subtitle 12">
            <a:extLst>
              <a:ext uri="{FF2B5EF4-FFF2-40B4-BE49-F238E27FC236}">
                <a16:creationId xmlns:a16="http://schemas.microsoft.com/office/drawing/2014/main" id="{D2C2F822-9E27-4F9E-A2D9-F93FA654C17C}"/>
              </a:ext>
            </a:extLst>
          </p:cNvPr>
          <p:cNvSpPr>
            <a:spLocks noGrp="1"/>
          </p:cNvSpPr>
          <p:nvPr>
            <p:ph type="subTitle" idx="1"/>
          </p:nvPr>
        </p:nvSpPr>
        <p:spPr/>
        <p:txBody>
          <a:bodyPr/>
          <a:lstStyle/>
          <a:p>
            <a:endParaRPr lang="sv-SE"/>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13</a:t>
            </a:fld>
            <a:endParaRPr lang="en-US"/>
          </a:p>
        </p:txBody>
      </p:sp>
    </p:spTree>
    <p:extLst>
      <p:ext uri="{BB962C8B-B14F-4D97-AF65-F5344CB8AC3E}">
        <p14:creationId xmlns:p14="http://schemas.microsoft.com/office/powerpoint/2010/main" val="380624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29383"/>
            <a:ext cx="10668000" cy="1524000"/>
          </a:xfrm>
        </p:spPr>
        <p:txBody>
          <a:bodyPr/>
          <a:lstStyle/>
          <a:p>
            <a:r>
              <a:rPr lang="en-US" dirty="0">
                <a:solidFill>
                  <a:schemeClr val="bg1"/>
                </a:solidFill>
              </a:rPr>
              <a:t>Data</a:t>
            </a:r>
            <a:endParaRPr lang="sv-SE" dirty="0">
              <a:solidFill>
                <a:schemeClr val="bg1"/>
              </a:solidFill>
            </a:endParaRPr>
          </a:p>
        </p:txBody>
      </p:sp>
      <p:pic>
        <p:nvPicPr>
          <p:cNvPr id="42" name="Content Placeholder 41" descr="Chart, bubble chart&#10;&#10;Description automatically generated">
            <a:extLst>
              <a:ext uri="{FF2B5EF4-FFF2-40B4-BE49-F238E27FC236}">
                <a16:creationId xmlns:a16="http://schemas.microsoft.com/office/drawing/2014/main" id="{8BB118D8-42AC-4114-AEEF-3470C8E5F54D}"/>
              </a:ext>
            </a:extLst>
          </p:cNvPr>
          <p:cNvPicPr>
            <a:picLocks noGrp="1" noChangeAspect="1"/>
          </p:cNvPicPr>
          <p:nvPr>
            <p:ph sz="half" idx="2"/>
          </p:nvPr>
        </p:nvPicPr>
        <p:blipFill>
          <a:blip r:embed="rId3"/>
          <a:stretch>
            <a:fillRect/>
          </a:stretch>
        </p:blipFill>
        <p:spPr>
          <a:xfrm>
            <a:off x="8442251" y="1524000"/>
            <a:ext cx="3643182" cy="3377879"/>
          </a:xfrm>
        </p:spPr>
      </p:pic>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14</a:t>
            </a:fld>
            <a:endParaRPr lang="en-US"/>
          </a:p>
        </p:txBody>
      </p:sp>
      <p:sp>
        <p:nvSpPr>
          <p:cNvPr id="40" name="Content Placeholder 39">
            <a:extLst>
              <a:ext uri="{FF2B5EF4-FFF2-40B4-BE49-F238E27FC236}">
                <a16:creationId xmlns:a16="http://schemas.microsoft.com/office/drawing/2014/main" id="{FBAC4C67-0A96-4E4D-A36A-ACC01BEFE68F}"/>
              </a:ext>
            </a:extLst>
          </p:cNvPr>
          <p:cNvSpPr>
            <a:spLocks noGrp="1"/>
          </p:cNvSpPr>
          <p:nvPr>
            <p:ph sz="half" idx="1"/>
          </p:nvPr>
        </p:nvSpPr>
        <p:spPr>
          <a:xfrm>
            <a:off x="835999" y="1524001"/>
            <a:ext cx="7680251" cy="4036828"/>
          </a:xfrm>
        </p:spPr>
        <p:txBody>
          <a:bodyPr>
            <a:normAutofit/>
          </a:bodyPr>
          <a:lstStyle/>
          <a:p>
            <a:r>
              <a:rPr lang="en-US" dirty="0">
                <a:solidFill>
                  <a:schemeClr val="bg1">
                    <a:alpha val="70000"/>
                  </a:schemeClr>
                </a:solidFill>
              </a:rPr>
              <a:t>The data sets used are sets of 10,000 time steps of the simulated time evolution of </a:t>
            </a:r>
            <a:r>
              <a:rPr lang="en-US" dirty="0" err="1">
                <a:solidFill>
                  <a:schemeClr val="bg1">
                    <a:alpha val="70000"/>
                  </a:schemeClr>
                </a:solidFill>
              </a:rPr>
              <a:t>Aluminium</a:t>
            </a:r>
            <a:r>
              <a:rPr lang="en-US" dirty="0">
                <a:solidFill>
                  <a:schemeClr val="bg1">
                    <a:alpha val="70000"/>
                  </a:schemeClr>
                </a:solidFill>
              </a:rPr>
              <a:t> and Silicon, with a time step length of 1 fs. These simulations are done in the NVT </a:t>
            </a:r>
            <a:r>
              <a:rPr lang="en-US" dirty="0" err="1">
                <a:solidFill>
                  <a:schemeClr val="bg1">
                    <a:alpha val="70000"/>
                  </a:schemeClr>
                </a:solidFill>
              </a:rPr>
              <a:t>ensamble</a:t>
            </a:r>
            <a:r>
              <a:rPr lang="en-US" dirty="0">
                <a:solidFill>
                  <a:schemeClr val="bg1">
                    <a:alpha val="70000"/>
                  </a:schemeClr>
                </a:solidFill>
              </a:rPr>
              <a:t> using DFT methods, using the simulation software Vienna Ab Initio Simulation Package (VASP). </a:t>
            </a:r>
            <a:endParaRPr lang="sv-SE" dirty="0">
              <a:solidFill>
                <a:schemeClr val="bg1">
                  <a:alpha val="70000"/>
                </a:schemeClr>
              </a:solidFill>
            </a:endParaRPr>
          </a:p>
        </p:txBody>
      </p:sp>
      <p:sp>
        <p:nvSpPr>
          <p:cNvPr id="4" name="TextBox 3">
            <a:extLst>
              <a:ext uri="{FF2B5EF4-FFF2-40B4-BE49-F238E27FC236}">
                <a16:creationId xmlns:a16="http://schemas.microsoft.com/office/drawing/2014/main" id="{C0B98677-3191-4340-88D7-F8847BE25B92}"/>
              </a:ext>
            </a:extLst>
          </p:cNvPr>
          <p:cNvSpPr txBox="1"/>
          <p:nvPr/>
        </p:nvSpPr>
        <p:spPr>
          <a:xfrm>
            <a:off x="9057422" y="5075116"/>
            <a:ext cx="2412840" cy="369332"/>
          </a:xfrm>
          <a:prstGeom prst="rect">
            <a:avLst/>
          </a:prstGeom>
          <a:noFill/>
        </p:spPr>
        <p:txBody>
          <a:bodyPr wrap="none" rtlCol="0">
            <a:spAutoFit/>
          </a:bodyPr>
          <a:lstStyle/>
          <a:p>
            <a:r>
              <a:rPr lang="en-US" dirty="0">
                <a:solidFill>
                  <a:schemeClr val="bg2"/>
                </a:solidFill>
              </a:rPr>
              <a:t>32 </a:t>
            </a:r>
            <a:r>
              <a:rPr lang="en-US" dirty="0" err="1">
                <a:solidFill>
                  <a:schemeClr val="bg2"/>
                </a:solidFill>
              </a:rPr>
              <a:t>Aluminium</a:t>
            </a:r>
            <a:r>
              <a:rPr lang="en-US" dirty="0">
                <a:solidFill>
                  <a:schemeClr val="bg2"/>
                </a:solidFill>
              </a:rPr>
              <a:t> atoms.</a:t>
            </a:r>
            <a:endParaRPr lang="sv-SE" dirty="0">
              <a:solidFill>
                <a:schemeClr val="bg2"/>
              </a:solidFill>
            </a:endParaRPr>
          </a:p>
        </p:txBody>
      </p:sp>
      <p:sp>
        <p:nvSpPr>
          <p:cNvPr id="33" name="Rectangle 32">
            <a:extLst>
              <a:ext uri="{FF2B5EF4-FFF2-40B4-BE49-F238E27FC236}">
                <a16:creationId xmlns:a16="http://schemas.microsoft.com/office/drawing/2014/main" id="{F11DE368-1049-45B6-AEBB-3E5C15E4DFE9}"/>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4" name="TextBox 33">
            <a:extLst>
              <a:ext uri="{FF2B5EF4-FFF2-40B4-BE49-F238E27FC236}">
                <a16:creationId xmlns:a16="http://schemas.microsoft.com/office/drawing/2014/main" id="{7574A558-51F0-4878-AFB8-533F7D9977C5}"/>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5" name="Oval 34">
            <a:extLst>
              <a:ext uri="{FF2B5EF4-FFF2-40B4-BE49-F238E27FC236}">
                <a16:creationId xmlns:a16="http://schemas.microsoft.com/office/drawing/2014/main" id="{F5A5A6F5-84AB-4F0E-A911-38DA270390D6}"/>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6" name="Oval 35">
            <a:extLst>
              <a:ext uri="{FF2B5EF4-FFF2-40B4-BE49-F238E27FC236}">
                <a16:creationId xmlns:a16="http://schemas.microsoft.com/office/drawing/2014/main" id="{0CCFE40F-3F20-4E08-9971-1F11ADA25FBA}"/>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7AABBF73-21BB-4A8D-9AB4-86FE0B2DBAE4}"/>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5541FE96-1810-4FE6-B4EE-BB34CC46B6EF}"/>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8454395A-45FE-49DA-AE0F-C580A855EE1E}"/>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59B937F-2B57-45A2-84BE-CFCC8C8C3AC4}"/>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0E5421F5-8C78-4833-8C98-16A6B0E451CE}"/>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0B1ED22C-7550-4598-8D04-5F0E0F5F3CD0}"/>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BBC55263-3275-40AA-BD07-0E56AFB57F37}"/>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6EE80D5C-92E3-41DD-A528-5A40F6513573}"/>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1DBDDD37-3F69-48EC-93F2-99AC3FCBFD8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2EF2D63A-4EC0-43CA-821D-940C151C2DFF}"/>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D5EB711D-503A-4D7F-97AF-F9ADCD83D84D}"/>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E0BFF3D2-443D-4F66-B683-AE3CC69E1AA1}"/>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9FEB7DFF-7158-4A37-A4AE-CB1F898E2151}"/>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3C9003E0-42DC-417B-AF89-54FFC9761729}"/>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FF68D325-54D4-46F1-8F37-2B320362E2C4}"/>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5F741B1F-F432-49D8-BF72-048D814AF42A}"/>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14C505E9-C7A7-4FA5-AE75-5A5F695F7399}"/>
              </a:ext>
            </a:extLst>
          </p:cNvPr>
          <p:cNvSpPr txBox="1"/>
          <p:nvPr/>
        </p:nvSpPr>
        <p:spPr>
          <a:xfrm>
            <a:off x="1067747" y="5893507"/>
            <a:ext cx="4531369" cy="369332"/>
          </a:xfrm>
          <a:prstGeom prst="rect">
            <a:avLst/>
          </a:prstGeom>
          <a:noFill/>
        </p:spPr>
        <p:txBody>
          <a:bodyPr wrap="none" rtlCol="0">
            <a:spAutoFit/>
          </a:bodyPr>
          <a:lstStyle/>
          <a:p>
            <a:r>
              <a:rPr lang="en-US" dirty="0">
                <a:solidFill>
                  <a:schemeClr val="bg1">
                    <a:alpha val="70000"/>
                  </a:schemeClr>
                </a:solidFill>
              </a:rPr>
              <a:t>Data sets by Gambino and </a:t>
            </a:r>
            <a:r>
              <a:rPr lang="en-US" dirty="0" err="1">
                <a:solidFill>
                  <a:schemeClr val="bg1">
                    <a:alpha val="70000"/>
                  </a:schemeClr>
                </a:solidFill>
              </a:rPr>
              <a:t>Klarbring</a:t>
            </a:r>
            <a:r>
              <a:rPr lang="en-US" dirty="0">
                <a:solidFill>
                  <a:schemeClr val="bg1">
                    <a:alpha val="70000"/>
                  </a:schemeClr>
                </a:solidFill>
              </a:rPr>
              <a:t> [16].</a:t>
            </a:r>
            <a:endParaRPr lang="sv-SE" dirty="0"/>
          </a:p>
        </p:txBody>
      </p:sp>
      <p:sp>
        <p:nvSpPr>
          <p:cNvPr id="61" name="Oval 60">
            <a:extLst>
              <a:ext uri="{FF2B5EF4-FFF2-40B4-BE49-F238E27FC236}">
                <a16:creationId xmlns:a16="http://schemas.microsoft.com/office/drawing/2014/main" id="{3B144BA8-91B3-416A-8AF0-B175B6CE7D5D}"/>
              </a:ext>
            </a:extLst>
          </p:cNvPr>
          <p:cNvSpPr/>
          <p:nvPr/>
        </p:nvSpPr>
        <p:spPr>
          <a:xfrm>
            <a:off x="4978113"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2CC58163-A8EA-4A8A-8B5B-49AEDFB503E9}"/>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69747941-F962-42D2-973A-078075DDA38C}"/>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BB1442A2-739A-4892-9982-6FAF6980B03C}"/>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4277FD63-5DBE-47EF-A53C-D2442C545E52}"/>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6806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Developed simulation software</a:t>
            </a:r>
            <a:endParaRPr lang="sv-SE" dirty="0">
              <a:solidFill>
                <a:schemeClr val="bg1"/>
              </a:solidFill>
            </a:endParaRPr>
          </a:p>
        </p:txBody>
      </p:sp>
      <p:sp>
        <p:nvSpPr>
          <p:cNvPr id="9" name="Content Placeholder 8">
            <a:extLst>
              <a:ext uri="{FF2B5EF4-FFF2-40B4-BE49-F238E27FC236}">
                <a16:creationId xmlns:a16="http://schemas.microsoft.com/office/drawing/2014/main" id="{7BE15720-7F43-484B-A362-8C48F98A632D}"/>
              </a:ext>
            </a:extLst>
          </p:cNvPr>
          <p:cNvSpPr>
            <a:spLocks noGrp="1"/>
          </p:cNvSpPr>
          <p:nvPr>
            <p:ph idx="1"/>
          </p:nvPr>
        </p:nvSpPr>
        <p:spPr/>
        <p:txBody>
          <a:bodyPr>
            <a:normAutofit fontScale="92500"/>
          </a:bodyPr>
          <a:lstStyle/>
          <a:p>
            <a:r>
              <a:rPr lang="en-US" dirty="0">
                <a:solidFill>
                  <a:schemeClr val="bg2">
                    <a:alpha val="70000"/>
                  </a:schemeClr>
                </a:solidFill>
              </a:rPr>
              <a:t>The developed software is developed mainly in the languages Python 3.6.4 and bash. The corresponding repository contains</a:t>
            </a:r>
          </a:p>
          <a:p>
            <a:pPr lvl="1"/>
            <a:r>
              <a:rPr lang="sv-SE" dirty="0">
                <a:solidFill>
                  <a:schemeClr val="bg2">
                    <a:alpha val="70000"/>
                  </a:schemeClr>
                </a:solidFill>
              </a:rPr>
              <a:t>~ 4500 </a:t>
            </a:r>
            <a:r>
              <a:rPr lang="sv-SE" dirty="0" err="1">
                <a:solidFill>
                  <a:schemeClr val="bg2">
                    <a:alpha val="70000"/>
                  </a:schemeClr>
                </a:solidFill>
              </a:rPr>
              <a:t>lines</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a:t>
            </a:r>
            <a:r>
              <a:rPr lang="sv-SE" dirty="0" err="1">
                <a:solidFill>
                  <a:schemeClr val="bg2">
                    <a:alpha val="70000"/>
                  </a:schemeClr>
                </a:solidFill>
              </a:rPr>
              <a:t>Python</a:t>
            </a:r>
            <a:endParaRPr lang="sv-SE" dirty="0">
              <a:solidFill>
                <a:schemeClr val="bg2">
                  <a:alpha val="70000"/>
                </a:schemeClr>
              </a:solidFill>
            </a:endParaRPr>
          </a:p>
          <a:p>
            <a:pPr lvl="1"/>
            <a:r>
              <a:rPr lang="sv-SE" dirty="0" err="1">
                <a:solidFill>
                  <a:schemeClr val="bg2">
                    <a:alpha val="70000"/>
                  </a:schemeClr>
                </a:solidFill>
              </a:rPr>
              <a:t>bash</a:t>
            </a:r>
            <a:r>
              <a:rPr lang="sv-SE" dirty="0">
                <a:solidFill>
                  <a:schemeClr val="bg2">
                    <a:alpha val="70000"/>
                  </a:schemeClr>
                </a:solidFill>
              </a:rPr>
              <a:t> </a:t>
            </a:r>
            <a:r>
              <a:rPr lang="sv-SE" dirty="0" err="1">
                <a:solidFill>
                  <a:schemeClr val="bg2">
                    <a:alpha val="70000"/>
                  </a:schemeClr>
                </a:solidFill>
              </a:rPr>
              <a:t>files</a:t>
            </a:r>
            <a:r>
              <a:rPr lang="sv-SE" dirty="0">
                <a:solidFill>
                  <a:schemeClr val="bg2">
                    <a:alpha val="70000"/>
                  </a:schemeClr>
                </a:solidFill>
              </a:rPr>
              <a:t>, data </a:t>
            </a:r>
            <a:r>
              <a:rPr lang="sv-SE" dirty="0" err="1">
                <a:solidFill>
                  <a:schemeClr val="bg2">
                    <a:alpha val="70000"/>
                  </a:schemeClr>
                </a:solidFill>
              </a:rPr>
              <a:t>storage</a:t>
            </a:r>
            <a:r>
              <a:rPr lang="sv-SE" dirty="0">
                <a:solidFill>
                  <a:schemeClr val="bg2">
                    <a:alpha val="70000"/>
                  </a:schemeClr>
                </a:solidFill>
              </a:rPr>
              <a:t>, </a:t>
            </a:r>
            <a:r>
              <a:rPr lang="sv-SE" dirty="0" err="1">
                <a:solidFill>
                  <a:schemeClr val="bg2">
                    <a:alpha val="70000"/>
                  </a:schemeClr>
                </a:solidFill>
              </a:rPr>
              <a:t>settings</a:t>
            </a:r>
            <a:r>
              <a:rPr lang="sv-SE" dirty="0">
                <a:solidFill>
                  <a:schemeClr val="bg2">
                    <a:alpha val="70000"/>
                  </a:schemeClr>
                </a:solidFill>
              </a:rPr>
              <a:t> </a:t>
            </a:r>
            <a:r>
              <a:rPr lang="sv-SE" dirty="0" err="1">
                <a:solidFill>
                  <a:schemeClr val="bg2">
                    <a:alpha val="70000"/>
                  </a:schemeClr>
                </a:solidFill>
              </a:rPr>
              <a:t>files</a:t>
            </a:r>
            <a:r>
              <a:rPr lang="sv-SE" dirty="0">
                <a:solidFill>
                  <a:schemeClr val="bg2">
                    <a:alpha val="70000"/>
                  </a:schemeClr>
                </a:solidFill>
              </a:rPr>
              <a:t>, </a:t>
            </a:r>
            <a:r>
              <a:rPr lang="sv-SE" dirty="0" err="1">
                <a:solidFill>
                  <a:schemeClr val="bg2">
                    <a:alpha val="70000"/>
                  </a:schemeClr>
                </a:solidFill>
              </a:rPr>
              <a:t>trained</a:t>
            </a:r>
            <a:r>
              <a:rPr lang="sv-SE" dirty="0">
                <a:solidFill>
                  <a:schemeClr val="bg2">
                    <a:alpha val="70000"/>
                  </a:schemeClr>
                </a:solidFill>
              </a:rPr>
              <a:t> and </a:t>
            </a:r>
            <a:r>
              <a:rPr lang="sv-SE" dirty="0" err="1">
                <a:solidFill>
                  <a:schemeClr val="bg2">
                    <a:alpha val="70000"/>
                  </a:schemeClr>
                </a:solidFill>
              </a:rPr>
              <a:t>untrained</a:t>
            </a:r>
            <a:r>
              <a:rPr lang="sv-SE" dirty="0">
                <a:solidFill>
                  <a:schemeClr val="bg2">
                    <a:alpha val="70000"/>
                  </a:schemeClr>
                </a:solidFill>
              </a:rPr>
              <a:t> potentials etc.</a:t>
            </a:r>
          </a:p>
          <a:p>
            <a:r>
              <a:rPr lang="sv-SE" dirty="0" err="1">
                <a:solidFill>
                  <a:schemeClr val="bg2">
                    <a:alpha val="70000"/>
                  </a:schemeClr>
                </a:solidFill>
              </a:rPr>
              <a:t>Essential</a:t>
            </a:r>
            <a:r>
              <a:rPr lang="sv-SE" dirty="0">
                <a:solidFill>
                  <a:schemeClr val="bg2">
                    <a:alpha val="70000"/>
                  </a:schemeClr>
                </a:solidFill>
              </a:rPr>
              <a:t> </a:t>
            </a:r>
            <a:r>
              <a:rPr lang="sv-SE" dirty="0" err="1">
                <a:solidFill>
                  <a:schemeClr val="bg2">
                    <a:alpha val="70000"/>
                  </a:schemeClr>
                </a:solidFill>
              </a:rPr>
              <a:t>packages</a:t>
            </a:r>
            <a:r>
              <a:rPr lang="sv-SE" dirty="0">
                <a:solidFill>
                  <a:schemeClr val="bg2">
                    <a:alpha val="70000"/>
                  </a:schemeClr>
                </a:solidFill>
              </a:rPr>
              <a:t>: Atomic Simulation Environment (ASE), </a:t>
            </a:r>
            <a:r>
              <a:rPr lang="sv-SE" dirty="0" err="1">
                <a:solidFill>
                  <a:schemeClr val="bg2">
                    <a:alpha val="70000"/>
                  </a:schemeClr>
                </a:solidFill>
              </a:rPr>
              <a:t>Machine</a:t>
            </a:r>
            <a:r>
              <a:rPr lang="sv-SE" dirty="0">
                <a:solidFill>
                  <a:schemeClr val="bg2">
                    <a:alpha val="70000"/>
                  </a:schemeClr>
                </a:solidFill>
              </a:rPr>
              <a:t>-Learning </a:t>
            </a:r>
            <a:r>
              <a:rPr lang="sv-SE" dirty="0" err="1">
                <a:solidFill>
                  <a:schemeClr val="bg2">
                    <a:alpha val="70000"/>
                  </a:schemeClr>
                </a:solidFill>
              </a:rPr>
              <a:t>Interatomic</a:t>
            </a:r>
            <a:r>
              <a:rPr lang="sv-SE" dirty="0">
                <a:solidFill>
                  <a:schemeClr val="bg2">
                    <a:alpha val="70000"/>
                  </a:schemeClr>
                </a:solidFill>
              </a:rPr>
              <a:t> Potentials (MLIP), </a:t>
            </a:r>
            <a:r>
              <a:rPr lang="sv-SE" dirty="0" err="1">
                <a:solidFill>
                  <a:schemeClr val="bg2">
                    <a:alpha val="70000"/>
                  </a:schemeClr>
                </a:solidFill>
              </a:rPr>
              <a:t>DScribe</a:t>
            </a:r>
            <a:r>
              <a:rPr lang="sv-SE" dirty="0">
                <a:solidFill>
                  <a:schemeClr val="bg2">
                    <a:alpha val="70000"/>
                  </a:schemeClr>
                </a:solidFill>
              </a:rPr>
              <a:t>, and Quantum </a:t>
            </a:r>
            <a:r>
              <a:rPr lang="sv-SE" dirty="0" err="1">
                <a:solidFill>
                  <a:schemeClr val="bg2">
                    <a:alpha val="70000"/>
                  </a:schemeClr>
                </a:solidFill>
              </a:rPr>
              <a:t>Machine</a:t>
            </a:r>
            <a:r>
              <a:rPr lang="sv-SE" dirty="0">
                <a:solidFill>
                  <a:schemeClr val="bg2">
                    <a:alpha val="70000"/>
                  </a:schemeClr>
                </a:solidFill>
              </a:rPr>
              <a:t> Learning (QML).</a:t>
            </a: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15</a:t>
            </a:fld>
            <a:endParaRPr lang="en-US"/>
          </a:p>
        </p:txBody>
      </p:sp>
      <p:sp>
        <p:nvSpPr>
          <p:cNvPr id="32" name="Rectangle 31">
            <a:extLst>
              <a:ext uri="{FF2B5EF4-FFF2-40B4-BE49-F238E27FC236}">
                <a16:creationId xmlns:a16="http://schemas.microsoft.com/office/drawing/2014/main" id="{36269E1A-BA0D-4070-BFC7-ABCE364859A5}"/>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D2797C23-1EB1-4CE8-AD56-7E1304A7D457}"/>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88A3EC44-55FC-4364-A060-FD54D4E64B61}"/>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0E150A9F-0F2C-4A09-8CC7-D7F93BF90A56}"/>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D4C5E673-2075-4C88-8898-FBA71DC7A568}"/>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04A37006-24A7-4194-B87B-D1DD036D62EC}"/>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65D3DF9D-E6D9-4F8D-A756-022EC56E04AF}"/>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2F79BA3F-A240-460B-8E45-98B8238C8CD9}"/>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A7C6BC1B-43EC-4344-968D-508FE1D56194}"/>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0320A5C8-C96F-4C44-87B9-DED0DEEDE2BB}"/>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960F50F7-5EED-4660-AB88-9079D75ADBD8}"/>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5DDC50BC-825C-4EB3-8EE8-5C54330D2838}"/>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D9747977-5873-47B3-BBC2-98BE36197810}"/>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39CD5314-763F-4189-A99F-88C8822F4A3E}"/>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ACEBDE1A-7807-473C-A938-6C33359C8F67}"/>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E9B06AD4-24A6-40B8-AE92-8009085A8F6A}"/>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C62FF0A7-682E-47DD-922B-F359A93C9B31}"/>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95408B1B-B836-4546-ABAD-8806D5EF62C9}"/>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906778FA-79E5-41CB-98FC-9C81B36F5C87}"/>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05893FE9-E836-42B9-986F-65A16B027DBD}"/>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DAC65744-F662-43C3-97E3-0CD0BA37C338}"/>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87380A96-F890-4447-A686-327F10FD28F9}"/>
              </a:ext>
            </a:extLst>
          </p:cNvPr>
          <p:cNvSpPr/>
          <p:nvPr/>
        </p:nvSpPr>
        <p:spPr>
          <a:xfrm>
            <a:off x="5262593" y="376516"/>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591A0258-647C-4A05-821C-A43C4FDA6E3C}"/>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29F47ED0-489E-48E1-AD55-32F4437D4057}"/>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AD9E58F1-E338-4D03-A831-479935CF91E8}"/>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12081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5426"/>
            <a:ext cx="10668000" cy="1524000"/>
          </a:xfrm>
        </p:spPr>
        <p:txBody>
          <a:bodyPr/>
          <a:lstStyle/>
          <a:p>
            <a:r>
              <a:rPr lang="en-US" dirty="0">
                <a:solidFill>
                  <a:schemeClr val="bg1"/>
                </a:solidFill>
              </a:rPr>
              <a:t>Molecular dynamics and calculators</a:t>
            </a:r>
            <a:endParaRPr lang="sv-SE" dirty="0">
              <a:solidFill>
                <a:schemeClr val="bg1"/>
              </a:solidFill>
            </a:endParaRPr>
          </a:p>
        </p:txBody>
      </p:sp>
      <p:sp>
        <p:nvSpPr>
          <p:cNvPr id="9" name="Content Placeholder 8">
            <a:extLst>
              <a:ext uri="{FF2B5EF4-FFF2-40B4-BE49-F238E27FC236}">
                <a16:creationId xmlns:a16="http://schemas.microsoft.com/office/drawing/2014/main" id="{7BE15720-7F43-484B-A362-8C48F98A632D}"/>
              </a:ext>
            </a:extLst>
          </p:cNvPr>
          <p:cNvSpPr>
            <a:spLocks noGrp="1"/>
          </p:cNvSpPr>
          <p:nvPr>
            <p:ph idx="1"/>
          </p:nvPr>
        </p:nvSpPr>
        <p:spPr>
          <a:xfrm>
            <a:off x="762000" y="1382234"/>
            <a:ext cx="10668000" cy="4974116"/>
          </a:xfrm>
        </p:spPr>
        <p:txBody>
          <a:bodyPr>
            <a:normAutofit lnSpcReduction="10000"/>
          </a:bodyPr>
          <a:lstStyle/>
          <a:p>
            <a:r>
              <a:rPr lang="en-US" dirty="0">
                <a:solidFill>
                  <a:schemeClr val="bg2">
                    <a:alpha val="70000"/>
                  </a:schemeClr>
                </a:solidFill>
              </a:rPr>
              <a:t>ASE has tools to run MD. ASE has a class of calculators that can take atomic numbers and positions from an ASE </a:t>
            </a:r>
            <a:r>
              <a:rPr lang="en-US" i="1" dirty="0">
                <a:solidFill>
                  <a:schemeClr val="bg2">
                    <a:alpha val="70000"/>
                  </a:schemeClr>
                </a:solidFill>
              </a:rPr>
              <a:t>Atoms</a:t>
            </a:r>
            <a:r>
              <a:rPr lang="en-US" dirty="0">
                <a:solidFill>
                  <a:schemeClr val="bg2">
                    <a:alpha val="70000"/>
                  </a:schemeClr>
                </a:solidFill>
              </a:rPr>
              <a:t> object and calculate the energy and forces, that are used in MD.</a:t>
            </a:r>
          </a:p>
          <a:p>
            <a:pPr lvl="1"/>
            <a:r>
              <a:rPr lang="en-GB" dirty="0">
                <a:solidFill>
                  <a:schemeClr val="bg2">
                    <a:alpha val="70000"/>
                  </a:schemeClr>
                </a:solidFill>
              </a:rPr>
              <a:t>Implement</a:t>
            </a:r>
            <a:r>
              <a:rPr lang="sv-SE" dirty="0">
                <a:solidFill>
                  <a:schemeClr val="bg2">
                    <a:alpha val="70000"/>
                  </a:schemeClr>
                </a:solidFill>
              </a:rPr>
              <a:t> </a:t>
            </a:r>
            <a:r>
              <a:rPr lang="sv-SE" dirty="0" err="1">
                <a:solidFill>
                  <a:schemeClr val="bg2">
                    <a:alpha val="70000"/>
                  </a:schemeClr>
                </a:solidFill>
              </a:rPr>
              <a:t>subclasses</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the ASE </a:t>
            </a:r>
            <a:r>
              <a:rPr lang="sv-SE" i="1" dirty="0" err="1">
                <a:solidFill>
                  <a:schemeClr val="bg2">
                    <a:alpha val="70000"/>
                  </a:schemeClr>
                </a:solidFill>
              </a:rPr>
              <a:t>Calculator</a:t>
            </a:r>
            <a:r>
              <a:rPr lang="sv-SE" i="1" dirty="0">
                <a:solidFill>
                  <a:schemeClr val="bg2">
                    <a:alpha val="70000"/>
                  </a:schemeClr>
                </a:solidFill>
              </a:rPr>
              <a:t> </a:t>
            </a:r>
            <a:r>
              <a:rPr lang="sv-SE" dirty="0" err="1">
                <a:solidFill>
                  <a:schemeClr val="bg2">
                    <a:alpha val="70000"/>
                  </a:schemeClr>
                </a:solidFill>
              </a:rPr>
              <a:t>class</a:t>
            </a:r>
            <a:r>
              <a:rPr lang="sv-SE" dirty="0">
                <a:solidFill>
                  <a:schemeClr val="bg2">
                    <a:alpha val="70000"/>
                  </a:schemeClr>
                </a:solidFill>
              </a:rPr>
              <a:t> </a:t>
            </a:r>
            <a:r>
              <a:rPr lang="sv-SE" dirty="0" err="1">
                <a:solidFill>
                  <a:schemeClr val="bg2">
                    <a:alpha val="70000"/>
                  </a:schemeClr>
                </a:solidFill>
              </a:rPr>
              <a:t>that</a:t>
            </a:r>
            <a:r>
              <a:rPr lang="sv-SE" dirty="0">
                <a:solidFill>
                  <a:schemeClr val="bg2">
                    <a:alpha val="70000"/>
                  </a:schemeClr>
                </a:solidFill>
              </a:rPr>
              <a:t> </a:t>
            </a:r>
            <a:r>
              <a:rPr lang="sv-SE" dirty="0" err="1">
                <a:solidFill>
                  <a:schemeClr val="bg2">
                    <a:alpha val="70000"/>
                  </a:schemeClr>
                </a:solidFill>
              </a:rPr>
              <a:t>calculate</a:t>
            </a:r>
            <a:r>
              <a:rPr lang="sv-SE" dirty="0">
                <a:solidFill>
                  <a:schemeClr val="bg2">
                    <a:alpha val="70000"/>
                  </a:schemeClr>
                </a:solidFill>
              </a:rPr>
              <a:t> the </a:t>
            </a:r>
            <a:r>
              <a:rPr lang="sv-SE" dirty="0" err="1">
                <a:solidFill>
                  <a:schemeClr val="bg2">
                    <a:alpha val="70000"/>
                  </a:schemeClr>
                </a:solidFill>
              </a:rPr>
              <a:t>energy</a:t>
            </a:r>
            <a:r>
              <a:rPr lang="sv-SE" dirty="0">
                <a:solidFill>
                  <a:schemeClr val="bg2">
                    <a:alpha val="70000"/>
                  </a:schemeClr>
                </a:solidFill>
              </a:rPr>
              <a:t> and </a:t>
            </a:r>
            <a:r>
              <a:rPr lang="sv-SE" dirty="0" err="1">
                <a:solidFill>
                  <a:schemeClr val="bg2">
                    <a:alpha val="70000"/>
                  </a:schemeClr>
                </a:solidFill>
              </a:rPr>
              <a:t>forces</a:t>
            </a:r>
            <a:r>
              <a:rPr lang="sv-SE" dirty="0">
                <a:solidFill>
                  <a:schemeClr val="bg2">
                    <a:alpha val="70000"/>
                  </a:schemeClr>
                </a:solidFill>
              </a:rPr>
              <a:t> by </a:t>
            </a:r>
            <a:r>
              <a:rPr lang="sv-SE" dirty="0" err="1">
                <a:solidFill>
                  <a:schemeClr val="bg2">
                    <a:alpha val="70000"/>
                  </a:schemeClr>
                </a:solidFill>
              </a:rPr>
              <a:t>converting</a:t>
            </a:r>
            <a:r>
              <a:rPr lang="sv-SE" dirty="0">
                <a:solidFill>
                  <a:schemeClr val="bg2">
                    <a:alpha val="70000"/>
                  </a:schemeClr>
                </a:solidFill>
              </a:rPr>
              <a:t> the </a:t>
            </a:r>
            <a:r>
              <a:rPr lang="sv-SE" dirty="0" err="1">
                <a:solidFill>
                  <a:schemeClr val="bg2">
                    <a:alpha val="70000"/>
                  </a:schemeClr>
                </a:solidFill>
              </a:rPr>
              <a:t>atomistic</a:t>
            </a:r>
            <a:r>
              <a:rPr lang="sv-SE" dirty="0">
                <a:solidFill>
                  <a:schemeClr val="bg2">
                    <a:alpha val="70000"/>
                  </a:schemeClr>
                </a:solidFill>
              </a:rPr>
              <a:t> system </a:t>
            </a:r>
            <a:r>
              <a:rPr lang="sv-SE" dirty="0" err="1">
                <a:solidFill>
                  <a:schemeClr val="bg2">
                    <a:alpha val="70000"/>
                  </a:schemeClr>
                </a:solidFill>
              </a:rPr>
              <a:t>into</a:t>
            </a:r>
            <a:r>
              <a:rPr lang="sv-SE" dirty="0">
                <a:solidFill>
                  <a:schemeClr val="bg2">
                    <a:alpha val="70000"/>
                  </a:schemeClr>
                </a:solidFill>
              </a:rPr>
              <a:t> an </a:t>
            </a:r>
            <a:r>
              <a:rPr lang="sv-SE" dirty="0" err="1">
                <a:solidFill>
                  <a:schemeClr val="bg2">
                    <a:alpha val="70000"/>
                  </a:schemeClr>
                </a:solidFill>
              </a:rPr>
              <a:t>appropriate</a:t>
            </a:r>
            <a:r>
              <a:rPr lang="sv-SE" dirty="0">
                <a:solidFill>
                  <a:schemeClr val="bg2">
                    <a:alpha val="70000"/>
                  </a:schemeClr>
                </a:solidFill>
              </a:rPr>
              <a:t> </a:t>
            </a:r>
            <a:r>
              <a:rPr lang="sv-SE" dirty="0" err="1">
                <a:solidFill>
                  <a:schemeClr val="bg2">
                    <a:alpha val="70000"/>
                  </a:schemeClr>
                </a:solidFill>
              </a:rPr>
              <a:t>descriptor</a:t>
            </a:r>
            <a:r>
              <a:rPr lang="sv-SE" dirty="0">
                <a:solidFill>
                  <a:schemeClr val="bg2">
                    <a:alpha val="70000"/>
                  </a:schemeClr>
                </a:solidFill>
              </a:rPr>
              <a:t> and </a:t>
            </a:r>
            <a:r>
              <a:rPr lang="sv-SE" dirty="0" err="1">
                <a:solidFill>
                  <a:schemeClr val="bg2">
                    <a:alpha val="70000"/>
                  </a:schemeClr>
                </a:solidFill>
              </a:rPr>
              <a:t>using</a:t>
            </a:r>
            <a:r>
              <a:rPr lang="sv-SE" dirty="0">
                <a:solidFill>
                  <a:schemeClr val="bg2">
                    <a:alpha val="70000"/>
                  </a:schemeClr>
                </a:solidFill>
              </a:rPr>
              <a:t> a ML </a:t>
            </a:r>
            <a:r>
              <a:rPr lang="sv-SE" dirty="0" err="1">
                <a:solidFill>
                  <a:schemeClr val="bg2">
                    <a:alpha val="70000"/>
                  </a:schemeClr>
                </a:solidFill>
              </a:rPr>
              <a:t>model</a:t>
            </a:r>
            <a:r>
              <a:rPr lang="sv-SE" dirty="0">
                <a:solidFill>
                  <a:schemeClr val="bg2">
                    <a:alpha val="70000"/>
                  </a:schemeClr>
                </a:solidFill>
              </a:rPr>
              <a:t> on it to </a:t>
            </a:r>
            <a:r>
              <a:rPr lang="sv-SE" dirty="0" err="1">
                <a:solidFill>
                  <a:schemeClr val="bg2">
                    <a:alpha val="70000"/>
                  </a:schemeClr>
                </a:solidFill>
              </a:rPr>
              <a:t>predict</a:t>
            </a:r>
            <a:r>
              <a:rPr lang="sv-SE" dirty="0">
                <a:solidFill>
                  <a:schemeClr val="bg2">
                    <a:alpha val="70000"/>
                  </a:schemeClr>
                </a:solidFill>
              </a:rPr>
              <a:t> the </a:t>
            </a:r>
            <a:r>
              <a:rPr lang="sv-SE" dirty="0" err="1">
                <a:solidFill>
                  <a:schemeClr val="bg2">
                    <a:alpha val="70000"/>
                  </a:schemeClr>
                </a:solidFill>
              </a:rPr>
              <a:t>energy</a:t>
            </a:r>
            <a:r>
              <a:rPr lang="sv-SE" dirty="0">
                <a:solidFill>
                  <a:schemeClr val="bg2">
                    <a:alpha val="70000"/>
                  </a:schemeClr>
                </a:solidFill>
              </a:rPr>
              <a:t> and </a:t>
            </a:r>
            <a:r>
              <a:rPr lang="sv-SE" dirty="0" err="1">
                <a:solidFill>
                  <a:schemeClr val="bg2">
                    <a:alpha val="70000"/>
                  </a:schemeClr>
                </a:solidFill>
              </a:rPr>
              <a:t>forces</a:t>
            </a:r>
            <a:r>
              <a:rPr lang="sv-SE" dirty="0">
                <a:solidFill>
                  <a:schemeClr val="bg2">
                    <a:alpha val="70000"/>
                  </a:schemeClr>
                </a:solidFill>
              </a:rPr>
              <a:t>.</a:t>
            </a:r>
          </a:p>
          <a:p>
            <a:pPr lvl="2"/>
            <a:r>
              <a:rPr lang="en-US" dirty="0">
                <a:solidFill>
                  <a:schemeClr val="bg2">
                    <a:alpha val="70000"/>
                  </a:schemeClr>
                </a:solidFill>
              </a:rPr>
              <a:t>MTP 06 and 10 are studied, which have 21 and 40 free parameters respectively for </a:t>
            </a:r>
            <a:r>
              <a:rPr lang="en-US" dirty="0" err="1">
                <a:solidFill>
                  <a:schemeClr val="bg2">
                    <a:alpha val="70000"/>
                  </a:schemeClr>
                </a:solidFill>
              </a:rPr>
              <a:t>monoatomistic</a:t>
            </a:r>
            <a:r>
              <a:rPr lang="en-US" dirty="0">
                <a:solidFill>
                  <a:schemeClr val="bg2">
                    <a:alpha val="70000"/>
                  </a:schemeClr>
                </a:solidFill>
              </a:rPr>
              <a:t> systems.</a:t>
            </a:r>
          </a:p>
          <a:p>
            <a:pPr lvl="2"/>
            <a:r>
              <a:rPr lang="en-US" dirty="0">
                <a:solidFill>
                  <a:schemeClr val="bg2">
                    <a:alpha val="70000"/>
                  </a:schemeClr>
                </a:solidFill>
              </a:rPr>
              <a:t>The most direct implementation of KRR is studied. </a:t>
            </a:r>
            <a:r>
              <a:rPr lang="en-US" dirty="0" err="1">
                <a:solidFill>
                  <a:schemeClr val="bg2">
                    <a:alpha val="70000"/>
                  </a:schemeClr>
                </a:solidFill>
              </a:rPr>
              <a:t>DScribe</a:t>
            </a:r>
            <a:r>
              <a:rPr lang="en-US" dirty="0">
                <a:solidFill>
                  <a:schemeClr val="bg2">
                    <a:alpha val="70000"/>
                  </a:schemeClr>
                </a:solidFill>
              </a:rPr>
              <a:t> is used to convert Atoms objects into Sine Matrix descriptors used by the KRR models.</a:t>
            </a:r>
          </a:p>
          <a:p>
            <a:pPr lvl="1"/>
            <a:endParaRPr lang="sv-SE" dirty="0"/>
          </a:p>
          <a:p>
            <a:pPr marL="457200" lvl="1" indent="0">
              <a:buNone/>
            </a:pPr>
            <a:endParaRPr lang="sv-SE" dirty="0">
              <a:solidFill>
                <a:schemeClr val="bg2">
                  <a:alpha val="70000"/>
                </a:schemeClr>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t>16</a:t>
            </a:fld>
            <a:endParaRPr lang="en-US"/>
          </a:p>
        </p:txBody>
      </p:sp>
      <p:sp>
        <p:nvSpPr>
          <p:cNvPr id="7" name="TextBox 6">
            <a:extLst>
              <a:ext uri="{FF2B5EF4-FFF2-40B4-BE49-F238E27FC236}">
                <a16:creationId xmlns:a16="http://schemas.microsoft.com/office/drawing/2014/main" id="{264D7DD1-B45E-48C0-9826-14264746575E}"/>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3" name="Rectangle 32">
            <a:extLst>
              <a:ext uri="{FF2B5EF4-FFF2-40B4-BE49-F238E27FC236}">
                <a16:creationId xmlns:a16="http://schemas.microsoft.com/office/drawing/2014/main" id="{FD5C6FF3-7064-4BED-A825-EAD4E1154CB8}"/>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4" name="TextBox 33">
            <a:extLst>
              <a:ext uri="{FF2B5EF4-FFF2-40B4-BE49-F238E27FC236}">
                <a16:creationId xmlns:a16="http://schemas.microsoft.com/office/drawing/2014/main" id="{472BAE85-23D0-4B29-8FA6-D6FED5B954DB}"/>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5" name="Oval 34">
            <a:extLst>
              <a:ext uri="{FF2B5EF4-FFF2-40B4-BE49-F238E27FC236}">
                <a16:creationId xmlns:a16="http://schemas.microsoft.com/office/drawing/2014/main" id="{5D344419-8CF1-404C-8DA4-C435BE4CEC29}"/>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6" name="Oval 35">
            <a:extLst>
              <a:ext uri="{FF2B5EF4-FFF2-40B4-BE49-F238E27FC236}">
                <a16:creationId xmlns:a16="http://schemas.microsoft.com/office/drawing/2014/main" id="{9DBF71D7-819B-4470-AB4A-B7C45A03BB24}"/>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6B16DFFA-6D11-4158-A82A-E4F8398580C9}"/>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3F571F74-EB0C-48AB-A352-17F42FE60A7D}"/>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D0478D3A-AEAF-454E-9329-4D290161D4E2}"/>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7EC4A738-8C55-4094-8C73-FF153CA5EF8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C781DF82-2313-4884-AC20-083E2EA09ECE}"/>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88746C36-CB7D-437E-8B4F-9975358E736B}"/>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8392EA0E-7D33-4D56-A2EC-181945EC2CEB}"/>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102A9FD6-87CC-4DE0-B1D4-F2CF9AB8B80C}"/>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193687EA-F7AC-458A-8B83-FB185E55A056}"/>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9649FAE5-C7F4-4EDC-9FA5-799C420080BF}"/>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FA3D5613-DB43-4122-8538-69E34C408C2F}"/>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2D28B339-82A4-4B99-89DE-4B2017DFA01B}"/>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481DA00A-B549-4812-B8A0-36216E1573EC}"/>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F9A2582E-F247-44B5-9620-DE501F33378E}"/>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7C981A06-7203-450B-8FB5-E9852944EEB5}"/>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60D11DF7-577E-42EC-B75E-8EDFDCDB5221}"/>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9C703FBA-E6F3-4C2A-91AA-1BDD30A3BB63}"/>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B733B3DF-A84E-4564-AD13-622C928B51EB}"/>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1D5DBA2E-B11A-4F2A-A13D-D9272EC28C64}"/>
              </a:ext>
            </a:extLst>
          </p:cNvPr>
          <p:cNvSpPr/>
          <p:nvPr/>
        </p:nvSpPr>
        <p:spPr>
          <a:xfrm>
            <a:off x="554637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1481DCBA-912F-4A02-A8E1-ABCACAEDDDDC}"/>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B58A3B57-0FBD-4167-9F87-3DC24B7D8700}"/>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25245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Calculated physical properties</a:t>
            </a:r>
            <a:endParaRPr lang="sv-SE" dirty="0">
              <a:solidFill>
                <a:schemeClr val="bg1"/>
              </a:solidFill>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BE15720-7F43-484B-A362-8C48F98A632D}"/>
                  </a:ext>
                </a:extLst>
              </p:cNvPr>
              <p:cNvSpPr>
                <a:spLocks noGrp="1"/>
              </p:cNvSpPr>
              <p:nvPr>
                <p:ph idx="1"/>
              </p:nvPr>
            </p:nvSpPr>
            <p:spPr>
              <a:xfrm>
                <a:off x="762000" y="2286000"/>
                <a:ext cx="10668000" cy="3818083"/>
              </a:xfrm>
            </p:spPr>
            <p:txBody>
              <a:bodyPr>
                <a:normAutofit fontScale="92500" lnSpcReduction="10000"/>
              </a:bodyPr>
              <a:lstStyle/>
              <a:p>
                <a:r>
                  <a:rPr lang="en-US" dirty="0">
                    <a:solidFill>
                      <a:schemeClr val="bg2">
                        <a:alpha val="70000"/>
                      </a:schemeClr>
                    </a:solidFill>
                  </a:rPr>
                  <a:t>The calculated physical properties are the mean squared displacement (MSD), specific heat capacity and total energy [15]. These are pure bulk equilibrium properties and are well simulated by DFT for </a:t>
                </a:r>
                <a:r>
                  <a:rPr lang="en-US" dirty="0" err="1">
                    <a:solidFill>
                      <a:schemeClr val="bg2">
                        <a:alpha val="70000"/>
                      </a:schemeClr>
                    </a:solidFill>
                  </a:rPr>
                  <a:t>Aluminium</a:t>
                </a:r>
                <a:r>
                  <a:rPr lang="en-US" dirty="0">
                    <a:solidFill>
                      <a:schemeClr val="bg2">
                        <a:alpha val="70000"/>
                      </a:schemeClr>
                    </a:solidFill>
                  </a:rPr>
                  <a:t> and Silicon.</a:t>
                </a:r>
              </a:p>
              <a:p>
                <a:pPr marL="0" indent="0">
                  <a:buNone/>
                </a:pPr>
                <a:r>
                  <a:rPr lang="en-US" dirty="0">
                    <a:solidFill>
                      <a:schemeClr val="bg2">
                        <a:alpha val="70000"/>
                      </a:schemeClr>
                    </a:solidFill>
                  </a:rPr>
                  <a:t>		</a:t>
                </a:r>
                <a14:m>
                  <m:oMath xmlns:m="http://schemas.openxmlformats.org/officeDocument/2006/math">
                    <m:r>
                      <a:rPr lang="en-US" b="0" i="1" smtClean="0">
                        <a:solidFill>
                          <a:schemeClr val="bg2">
                            <a:alpha val="70000"/>
                          </a:schemeClr>
                        </a:solidFill>
                        <a:latin typeface="Cambria Math" panose="02040503050406030204" pitchFamily="18" charset="0"/>
                      </a:rPr>
                      <m:t>𝑀𝑆𝐷</m:t>
                    </m:r>
                    <m:r>
                      <a:rPr lang="en-US" b="0" i="1" smtClean="0">
                        <a:solidFill>
                          <a:schemeClr val="bg2">
                            <a:alpha val="70000"/>
                          </a:schemeClr>
                        </a:solidFill>
                        <a:latin typeface="Cambria Math" panose="02040503050406030204" pitchFamily="18" charset="0"/>
                        <a:ea typeface="Cambria Math" panose="02040503050406030204" pitchFamily="18" charset="0"/>
                      </a:rPr>
                      <m:t>≡</m:t>
                    </m:r>
                    <m:d>
                      <m:dPr>
                        <m:begChr m:val="⟨"/>
                        <m:endChr m:val="⟩"/>
                        <m:ctrlPr>
                          <a:rPr lang="en-US" b="0" i="1" smtClean="0">
                            <a:solidFill>
                              <a:schemeClr val="bg2">
                                <a:alpha val="70000"/>
                              </a:schemeClr>
                            </a:solidFill>
                            <a:latin typeface="Cambria Math" panose="02040503050406030204" pitchFamily="18" charset="0"/>
                            <a:ea typeface="Cambria Math" panose="02040503050406030204" pitchFamily="18" charset="0"/>
                          </a:rPr>
                        </m:ctrlPr>
                      </m:dPr>
                      <m:e>
                        <m:sSup>
                          <m:sSupPr>
                            <m:ctrlPr>
                              <a:rPr lang="en-US" b="0" i="1" smtClean="0">
                                <a:solidFill>
                                  <a:schemeClr val="bg2">
                                    <a:alpha val="70000"/>
                                  </a:schemeClr>
                                </a:solidFill>
                                <a:latin typeface="Cambria Math" panose="02040503050406030204" pitchFamily="18" charset="0"/>
                                <a:ea typeface="Cambria Math" panose="02040503050406030204" pitchFamily="18" charset="0"/>
                              </a:rPr>
                            </m:ctrlPr>
                          </m:sSupPr>
                          <m:e>
                            <m:d>
                              <m:dPr>
                                <m:begChr m:val="|"/>
                                <m:endChr m:val="|"/>
                                <m:ctrlPr>
                                  <a:rPr lang="en-US" i="1">
                                    <a:solidFill>
                                      <a:schemeClr val="bg2">
                                        <a:alpha val="70000"/>
                                      </a:schemeClr>
                                    </a:solidFill>
                                    <a:latin typeface="Cambria Math" panose="02040503050406030204" pitchFamily="18" charset="0"/>
                                    <a:ea typeface="Cambria Math" panose="02040503050406030204" pitchFamily="18" charset="0"/>
                                  </a:rPr>
                                </m:ctrlPr>
                              </m:dPr>
                              <m:e>
                                <m:acc>
                                  <m:accPr>
                                    <m:chr m:val="̅"/>
                                    <m:ctrlPr>
                                      <a:rPr lang="en-US" i="1">
                                        <a:solidFill>
                                          <a:schemeClr val="bg2">
                                            <a:alpha val="70000"/>
                                          </a:schemeClr>
                                        </a:solidFill>
                                        <a:latin typeface="Cambria Math" panose="02040503050406030204" pitchFamily="18" charset="0"/>
                                        <a:ea typeface="Cambria Math" panose="02040503050406030204" pitchFamily="18" charset="0"/>
                                      </a:rPr>
                                    </m:ctrlPr>
                                  </m:accPr>
                                  <m:e>
                                    <m:r>
                                      <a:rPr lang="en-US" i="1">
                                        <a:solidFill>
                                          <a:schemeClr val="bg2">
                                            <a:alpha val="70000"/>
                                          </a:schemeClr>
                                        </a:solidFill>
                                        <a:latin typeface="Cambria Math" panose="02040503050406030204" pitchFamily="18" charset="0"/>
                                        <a:ea typeface="Cambria Math" panose="02040503050406030204" pitchFamily="18" charset="0"/>
                                      </a:rPr>
                                      <m:t>𝑥</m:t>
                                    </m:r>
                                  </m:e>
                                </m:acc>
                                <m:d>
                                  <m:dPr>
                                    <m:ctrlPr>
                                      <a:rPr lang="en-US" i="1">
                                        <a:solidFill>
                                          <a:schemeClr val="bg2">
                                            <a:alpha val="70000"/>
                                          </a:schemeClr>
                                        </a:solidFill>
                                        <a:latin typeface="Cambria Math" panose="02040503050406030204" pitchFamily="18" charset="0"/>
                                      </a:rPr>
                                    </m:ctrlPr>
                                  </m:dPr>
                                  <m:e>
                                    <m:r>
                                      <a:rPr lang="en-US" i="1">
                                        <a:solidFill>
                                          <a:schemeClr val="bg2">
                                            <a:alpha val="70000"/>
                                          </a:schemeClr>
                                        </a:solidFill>
                                        <a:latin typeface="Cambria Math" panose="02040503050406030204" pitchFamily="18" charset="0"/>
                                      </a:rPr>
                                      <m:t>𝑡</m:t>
                                    </m:r>
                                  </m:e>
                                </m:d>
                                <m:r>
                                  <a:rPr lang="en-US" i="1">
                                    <a:solidFill>
                                      <a:schemeClr val="bg2">
                                        <a:alpha val="70000"/>
                                      </a:schemeClr>
                                    </a:solidFill>
                                    <a:latin typeface="Cambria Math" panose="02040503050406030204" pitchFamily="18" charset="0"/>
                                  </a:rPr>
                                  <m:t>−</m:t>
                                </m:r>
                                <m:sSub>
                                  <m:sSubPr>
                                    <m:ctrlPr>
                                      <a:rPr lang="en-US" i="1">
                                        <a:solidFill>
                                          <a:schemeClr val="bg2">
                                            <a:alpha val="70000"/>
                                          </a:schemeClr>
                                        </a:solidFill>
                                        <a:latin typeface="Cambria Math" panose="02040503050406030204" pitchFamily="18" charset="0"/>
                                      </a:rPr>
                                    </m:ctrlPr>
                                  </m:sSubPr>
                                  <m:e>
                                    <m:acc>
                                      <m:accPr>
                                        <m:chr m:val="̅"/>
                                        <m:ctrlPr>
                                          <a:rPr lang="en-US" i="1">
                                            <a:solidFill>
                                              <a:schemeClr val="bg2">
                                                <a:alpha val="70000"/>
                                              </a:schemeClr>
                                            </a:solidFill>
                                            <a:latin typeface="Cambria Math" panose="02040503050406030204" pitchFamily="18" charset="0"/>
                                          </a:rPr>
                                        </m:ctrlPr>
                                      </m:accPr>
                                      <m:e>
                                        <m:r>
                                          <a:rPr lang="en-US" i="1">
                                            <a:solidFill>
                                              <a:schemeClr val="bg2">
                                                <a:alpha val="70000"/>
                                              </a:schemeClr>
                                            </a:solidFill>
                                            <a:latin typeface="Cambria Math" panose="02040503050406030204" pitchFamily="18" charset="0"/>
                                          </a:rPr>
                                          <m:t>𝑥</m:t>
                                        </m:r>
                                      </m:e>
                                    </m:acc>
                                  </m:e>
                                  <m:sub>
                                    <m:r>
                                      <a:rPr lang="en-US" i="1">
                                        <a:solidFill>
                                          <a:schemeClr val="bg2">
                                            <a:alpha val="70000"/>
                                          </a:schemeClr>
                                        </a:solidFill>
                                        <a:latin typeface="Cambria Math" panose="02040503050406030204" pitchFamily="18" charset="0"/>
                                      </a:rPr>
                                      <m:t>0</m:t>
                                    </m:r>
                                  </m:sub>
                                </m:sSub>
                              </m:e>
                            </m:d>
                          </m:e>
                          <m:sup>
                            <m:r>
                              <a:rPr lang="en-US" b="0" i="1" smtClean="0">
                                <a:solidFill>
                                  <a:schemeClr val="bg2">
                                    <a:alpha val="70000"/>
                                  </a:schemeClr>
                                </a:solidFill>
                                <a:latin typeface="Cambria Math" panose="02040503050406030204" pitchFamily="18" charset="0"/>
                                <a:ea typeface="Cambria Math" panose="02040503050406030204" pitchFamily="18" charset="0"/>
                              </a:rPr>
                              <m:t>2</m:t>
                            </m:r>
                          </m:sup>
                        </m:sSup>
                      </m:e>
                    </m:d>
                    <m:r>
                      <a:rPr lang="en-US" b="0" i="1" smtClean="0">
                        <a:solidFill>
                          <a:schemeClr val="bg2">
                            <a:alpha val="70000"/>
                          </a:schemeClr>
                        </a:solidFill>
                        <a:latin typeface="Cambria Math" panose="02040503050406030204" pitchFamily="18" charset="0"/>
                        <a:ea typeface="Cambria Math" panose="02040503050406030204" pitchFamily="18" charset="0"/>
                      </a:rPr>
                      <m:t>=</m:t>
                    </m:r>
                    <m:f>
                      <m:fPr>
                        <m:ctrlPr>
                          <a:rPr lang="en-US" b="0" i="1" smtClean="0">
                            <a:solidFill>
                              <a:schemeClr val="bg2">
                                <a:alpha val="70000"/>
                              </a:schemeClr>
                            </a:solidFill>
                            <a:latin typeface="Cambria Math" panose="02040503050406030204" pitchFamily="18" charset="0"/>
                            <a:ea typeface="Cambria Math" panose="02040503050406030204" pitchFamily="18" charset="0"/>
                          </a:rPr>
                        </m:ctrlPr>
                      </m:fPr>
                      <m:num>
                        <m:r>
                          <a:rPr lang="en-US" b="0" i="1" smtClean="0">
                            <a:solidFill>
                              <a:schemeClr val="bg2">
                                <a:alpha val="70000"/>
                              </a:schemeClr>
                            </a:solidFill>
                            <a:latin typeface="Cambria Math" panose="02040503050406030204" pitchFamily="18" charset="0"/>
                            <a:ea typeface="Cambria Math" panose="02040503050406030204" pitchFamily="18" charset="0"/>
                          </a:rPr>
                          <m:t>1</m:t>
                        </m:r>
                      </m:num>
                      <m:den>
                        <m:r>
                          <a:rPr lang="en-US" b="0" i="1" smtClean="0">
                            <a:solidFill>
                              <a:schemeClr val="bg2">
                                <a:alpha val="70000"/>
                              </a:schemeClr>
                            </a:solidFill>
                            <a:latin typeface="Cambria Math" panose="02040503050406030204" pitchFamily="18" charset="0"/>
                            <a:ea typeface="Cambria Math" panose="02040503050406030204" pitchFamily="18" charset="0"/>
                          </a:rPr>
                          <m:t>𝑁</m:t>
                        </m:r>
                      </m:den>
                    </m:f>
                    <m:nary>
                      <m:naryPr>
                        <m:chr m:val="∑"/>
                        <m:ctrlPr>
                          <a:rPr lang="en-US" b="0" i="1" smtClean="0">
                            <a:solidFill>
                              <a:schemeClr val="bg2">
                                <a:alpha val="70000"/>
                              </a:schemeClr>
                            </a:solidFill>
                            <a:latin typeface="Cambria Math" panose="02040503050406030204" pitchFamily="18" charset="0"/>
                            <a:ea typeface="Cambria Math" panose="02040503050406030204" pitchFamily="18" charset="0"/>
                          </a:rPr>
                        </m:ctrlPr>
                      </m:naryPr>
                      <m:sub>
                        <m:r>
                          <m:rPr>
                            <m:brk m:alnAt="23"/>
                          </m:rPr>
                          <a:rPr lang="en-US" b="0" i="1" smtClean="0">
                            <a:solidFill>
                              <a:schemeClr val="bg2">
                                <a:alpha val="70000"/>
                              </a:schemeClr>
                            </a:solidFill>
                            <a:latin typeface="Cambria Math" panose="02040503050406030204" pitchFamily="18" charset="0"/>
                            <a:ea typeface="Cambria Math" panose="02040503050406030204" pitchFamily="18" charset="0"/>
                          </a:rPr>
                          <m:t>𝑖</m:t>
                        </m:r>
                        <m:r>
                          <a:rPr lang="en-US" b="0" i="1" smtClean="0">
                            <a:solidFill>
                              <a:schemeClr val="bg2">
                                <a:alpha val="70000"/>
                              </a:schemeClr>
                            </a:solidFill>
                            <a:latin typeface="Cambria Math" panose="02040503050406030204" pitchFamily="18" charset="0"/>
                            <a:ea typeface="Cambria Math" panose="02040503050406030204" pitchFamily="18" charset="0"/>
                          </a:rPr>
                          <m:t>=1</m:t>
                        </m:r>
                      </m:sub>
                      <m:sup>
                        <m:r>
                          <a:rPr lang="en-US" b="0" i="1" smtClean="0">
                            <a:solidFill>
                              <a:schemeClr val="bg2">
                                <a:alpha val="70000"/>
                              </a:schemeClr>
                            </a:solidFill>
                            <a:latin typeface="Cambria Math" panose="02040503050406030204" pitchFamily="18" charset="0"/>
                            <a:ea typeface="Cambria Math" panose="02040503050406030204" pitchFamily="18" charset="0"/>
                          </a:rPr>
                          <m:t>𝑁</m:t>
                        </m:r>
                      </m:sup>
                      <m:e>
                        <m:sSup>
                          <m:sSupPr>
                            <m:ctrlPr>
                              <a:rPr lang="en-US" b="0" i="1" smtClean="0">
                                <a:solidFill>
                                  <a:schemeClr val="bg2">
                                    <a:alpha val="70000"/>
                                  </a:schemeClr>
                                </a:solidFill>
                                <a:latin typeface="Cambria Math" panose="02040503050406030204" pitchFamily="18" charset="0"/>
                                <a:ea typeface="Cambria Math" panose="02040503050406030204" pitchFamily="18" charset="0"/>
                              </a:rPr>
                            </m:ctrlPr>
                          </m:sSupPr>
                          <m:e>
                            <m:d>
                              <m:dPr>
                                <m:begChr m:val="|"/>
                                <m:endChr m:val="|"/>
                                <m:ctrlPr>
                                  <a:rPr lang="en-US" i="1">
                                    <a:solidFill>
                                      <a:schemeClr val="bg2">
                                        <a:alpha val="70000"/>
                                      </a:schemeClr>
                                    </a:solidFill>
                                    <a:latin typeface="Cambria Math" panose="02040503050406030204" pitchFamily="18" charset="0"/>
                                    <a:ea typeface="Cambria Math" panose="02040503050406030204" pitchFamily="18" charset="0"/>
                                  </a:rPr>
                                </m:ctrlPr>
                              </m:dPr>
                              <m:e>
                                <m:sSub>
                                  <m:sSubPr>
                                    <m:ctrlPr>
                                      <a:rPr lang="en-US" i="1">
                                        <a:solidFill>
                                          <a:schemeClr val="bg2">
                                            <a:alpha val="70000"/>
                                          </a:schemeClr>
                                        </a:solidFill>
                                        <a:latin typeface="Cambria Math" panose="02040503050406030204" pitchFamily="18" charset="0"/>
                                        <a:ea typeface="Cambria Math" panose="02040503050406030204" pitchFamily="18" charset="0"/>
                                      </a:rPr>
                                    </m:ctrlPr>
                                  </m:sSubPr>
                                  <m:e>
                                    <m:acc>
                                      <m:accPr>
                                        <m:chr m:val="̅"/>
                                        <m:ctrlPr>
                                          <a:rPr lang="en-US" i="1">
                                            <a:solidFill>
                                              <a:schemeClr val="bg2">
                                                <a:alpha val="70000"/>
                                              </a:schemeClr>
                                            </a:solidFill>
                                            <a:latin typeface="Cambria Math" panose="02040503050406030204" pitchFamily="18" charset="0"/>
                                            <a:ea typeface="Cambria Math" panose="02040503050406030204" pitchFamily="18" charset="0"/>
                                          </a:rPr>
                                        </m:ctrlPr>
                                      </m:accPr>
                                      <m:e>
                                        <m:r>
                                          <a:rPr lang="en-US" i="1">
                                            <a:solidFill>
                                              <a:schemeClr val="bg2">
                                                <a:alpha val="70000"/>
                                              </a:schemeClr>
                                            </a:solidFill>
                                            <a:latin typeface="Cambria Math" panose="02040503050406030204" pitchFamily="18" charset="0"/>
                                            <a:ea typeface="Cambria Math" panose="02040503050406030204" pitchFamily="18" charset="0"/>
                                          </a:rPr>
                                          <m:t>𝑥</m:t>
                                        </m:r>
                                      </m:e>
                                    </m:acc>
                                  </m:e>
                                  <m:sub>
                                    <m:r>
                                      <a:rPr lang="en-US" i="1">
                                        <a:solidFill>
                                          <a:schemeClr val="bg2">
                                            <a:alpha val="70000"/>
                                          </a:schemeClr>
                                        </a:solidFill>
                                        <a:latin typeface="Cambria Math" panose="02040503050406030204" pitchFamily="18" charset="0"/>
                                        <a:ea typeface="Cambria Math" panose="02040503050406030204" pitchFamily="18" charset="0"/>
                                      </a:rPr>
                                      <m:t>𝑖</m:t>
                                    </m:r>
                                  </m:sub>
                                </m:sSub>
                                <m:d>
                                  <m:dPr>
                                    <m:ctrlPr>
                                      <a:rPr lang="en-US" i="1">
                                        <a:solidFill>
                                          <a:schemeClr val="bg2">
                                            <a:alpha val="70000"/>
                                          </a:schemeClr>
                                        </a:solidFill>
                                        <a:latin typeface="Cambria Math" panose="02040503050406030204" pitchFamily="18" charset="0"/>
                                        <a:ea typeface="Cambria Math" panose="02040503050406030204" pitchFamily="18" charset="0"/>
                                      </a:rPr>
                                    </m:ctrlPr>
                                  </m:dPr>
                                  <m:e>
                                    <m:r>
                                      <a:rPr lang="en-US" i="1">
                                        <a:solidFill>
                                          <a:schemeClr val="bg2">
                                            <a:alpha val="70000"/>
                                          </a:schemeClr>
                                        </a:solidFill>
                                        <a:latin typeface="Cambria Math" panose="02040503050406030204" pitchFamily="18" charset="0"/>
                                        <a:ea typeface="Cambria Math" panose="02040503050406030204" pitchFamily="18" charset="0"/>
                                      </a:rPr>
                                      <m:t>𝑡</m:t>
                                    </m:r>
                                  </m:e>
                                </m:d>
                                <m:r>
                                  <a:rPr lang="en-US" i="1">
                                    <a:solidFill>
                                      <a:schemeClr val="bg2">
                                        <a:alpha val="70000"/>
                                      </a:schemeClr>
                                    </a:solidFill>
                                    <a:latin typeface="Cambria Math" panose="02040503050406030204" pitchFamily="18" charset="0"/>
                                    <a:ea typeface="Cambria Math" panose="02040503050406030204" pitchFamily="18" charset="0"/>
                                  </a:rPr>
                                  <m:t>−</m:t>
                                </m:r>
                                <m:sSub>
                                  <m:sSubPr>
                                    <m:ctrlPr>
                                      <a:rPr lang="en-US" i="1">
                                        <a:solidFill>
                                          <a:schemeClr val="bg2">
                                            <a:alpha val="70000"/>
                                          </a:schemeClr>
                                        </a:solidFill>
                                        <a:latin typeface="Cambria Math" panose="02040503050406030204" pitchFamily="18" charset="0"/>
                                        <a:ea typeface="Cambria Math" panose="02040503050406030204" pitchFamily="18" charset="0"/>
                                      </a:rPr>
                                    </m:ctrlPr>
                                  </m:sSubPr>
                                  <m:e>
                                    <m:acc>
                                      <m:accPr>
                                        <m:chr m:val="̅"/>
                                        <m:ctrlPr>
                                          <a:rPr lang="en-US" i="1">
                                            <a:solidFill>
                                              <a:schemeClr val="bg2">
                                                <a:alpha val="70000"/>
                                              </a:schemeClr>
                                            </a:solidFill>
                                            <a:latin typeface="Cambria Math" panose="02040503050406030204" pitchFamily="18" charset="0"/>
                                            <a:ea typeface="Cambria Math" panose="02040503050406030204" pitchFamily="18" charset="0"/>
                                          </a:rPr>
                                        </m:ctrlPr>
                                      </m:accPr>
                                      <m:e>
                                        <m:r>
                                          <a:rPr lang="en-US" i="1">
                                            <a:solidFill>
                                              <a:schemeClr val="bg2">
                                                <a:alpha val="70000"/>
                                              </a:schemeClr>
                                            </a:solidFill>
                                            <a:latin typeface="Cambria Math" panose="02040503050406030204" pitchFamily="18" charset="0"/>
                                            <a:ea typeface="Cambria Math" panose="02040503050406030204" pitchFamily="18" charset="0"/>
                                          </a:rPr>
                                          <m:t>𝑥</m:t>
                                        </m:r>
                                      </m:e>
                                    </m:acc>
                                  </m:e>
                                  <m:sub>
                                    <m:r>
                                      <a:rPr lang="en-US" i="1">
                                        <a:solidFill>
                                          <a:schemeClr val="bg2">
                                            <a:alpha val="70000"/>
                                          </a:schemeClr>
                                        </a:solidFill>
                                        <a:latin typeface="Cambria Math" panose="02040503050406030204" pitchFamily="18" charset="0"/>
                                        <a:ea typeface="Cambria Math" panose="02040503050406030204" pitchFamily="18" charset="0"/>
                                      </a:rPr>
                                      <m:t>𝑖</m:t>
                                    </m:r>
                                  </m:sub>
                                </m:sSub>
                                <m:d>
                                  <m:dPr>
                                    <m:ctrlPr>
                                      <a:rPr lang="en-US" i="1">
                                        <a:solidFill>
                                          <a:schemeClr val="bg2">
                                            <a:alpha val="70000"/>
                                          </a:schemeClr>
                                        </a:solidFill>
                                        <a:latin typeface="Cambria Math" panose="02040503050406030204" pitchFamily="18" charset="0"/>
                                        <a:ea typeface="Cambria Math" panose="02040503050406030204" pitchFamily="18" charset="0"/>
                                      </a:rPr>
                                    </m:ctrlPr>
                                  </m:dPr>
                                  <m:e>
                                    <m:r>
                                      <a:rPr lang="en-US" i="1">
                                        <a:solidFill>
                                          <a:schemeClr val="bg2">
                                            <a:alpha val="70000"/>
                                          </a:schemeClr>
                                        </a:solidFill>
                                        <a:latin typeface="Cambria Math" panose="02040503050406030204" pitchFamily="18" charset="0"/>
                                        <a:ea typeface="Cambria Math" panose="02040503050406030204" pitchFamily="18" charset="0"/>
                                      </a:rPr>
                                      <m:t>0</m:t>
                                    </m:r>
                                  </m:e>
                                </m:d>
                              </m:e>
                            </m:d>
                          </m:e>
                          <m:sup>
                            <m:r>
                              <a:rPr lang="en-US" b="0" i="1" smtClean="0">
                                <a:solidFill>
                                  <a:schemeClr val="bg2">
                                    <a:alpha val="70000"/>
                                  </a:schemeClr>
                                </a:solidFill>
                                <a:latin typeface="Cambria Math" panose="02040503050406030204" pitchFamily="18" charset="0"/>
                                <a:ea typeface="Cambria Math" panose="02040503050406030204" pitchFamily="18" charset="0"/>
                              </a:rPr>
                              <m:t>2</m:t>
                            </m:r>
                          </m:sup>
                        </m:sSup>
                      </m:e>
                    </m:nary>
                  </m:oMath>
                </a14:m>
                <a:endParaRPr lang="en-US" b="0" dirty="0">
                  <a:solidFill>
                    <a:schemeClr val="bg2">
                      <a:alpha val="70000"/>
                    </a:schemeClr>
                  </a:solidFill>
                  <a:ea typeface="Cambria Math" panose="02040503050406030204" pitchFamily="18" charset="0"/>
                </a:endParaRPr>
              </a:p>
              <a:p>
                <a:pPr marL="0" indent="0">
                  <a:buNone/>
                </a:pPr>
                <a:r>
                  <a:rPr lang="en-US" b="0" dirty="0">
                    <a:solidFill>
                      <a:schemeClr val="bg2">
                        <a:alpha val="70000"/>
                      </a:schemeClr>
                    </a:solidFill>
                    <a:ea typeface="Cambria Math" panose="02040503050406030204" pitchFamily="18" charset="0"/>
                  </a:rPr>
                  <a:t>				</a:t>
                </a:r>
                <a14:m>
                  <m:oMath xmlns:m="http://schemas.openxmlformats.org/officeDocument/2006/math">
                    <m:sSub>
                      <m:sSubPr>
                        <m:ctrlPr>
                          <a:rPr lang="en-US" b="0" i="1" smtClean="0">
                            <a:solidFill>
                              <a:schemeClr val="bg2">
                                <a:alpha val="70000"/>
                              </a:schemeClr>
                            </a:solidFill>
                            <a:latin typeface="Cambria Math" panose="02040503050406030204" pitchFamily="18" charset="0"/>
                            <a:ea typeface="Cambria Math" panose="02040503050406030204" pitchFamily="18" charset="0"/>
                          </a:rPr>
                        </m:ctrlPr>
                      </m:sSubPr>
                      <m:e>
                        <m:r>
                          <a:rPr lang="en-US" b="0" i="1" smtClean="0">
                            <a:solidFill>
                              <a:schemeClr val="bg2">
                                <a:alpha val="70000"/>
                              </a:schemeClr>
                            </a:solidFill>
                            <a:latin typeface="Cambria Math" panose="02040503050406030204" pitchFamily="18" charset="0"/>
                            <a:ea typeface="Cambria Math" panose="02040503050406030204" pitchFamily="18" charset="0"/>
                          </a:rPr>
                          <m:t>𝑐</m:t>
                        </m:r>
                      </m:e>
                      <m:sub>
                        <m:r>
                          <a:rPr lang="en-US" b="0" i="1" smtClean="0">
                            <a:solidFill>
                              <a:schemeClr val="bg2">
                                <a:alpha val="70000"/>
                              </a:schemeClr>
                            </a:solidFill>
                            <a:latin typeface="Cambria Math" panose="02040503050406030204" pitchFamily="18" charset="0"/>
                            <a:ea typeface="Cambria Math" panose="02040503050406030204" pitchFamily="18" charset="0"/>
                          </a:rPr>
                          <m:t>𝑣</m:t>
                        </m:r>
                      </m:sub>
                    </m:sSub>
                    <m:r>
                      <a:rPr lang="en-US" b="0" i="1" smtClean="0">
                        <a:solidFill>
                          <a:schemeClr val="bg2">
                            <a:alpha val="70000"/>
                          </a:schemeClr>
                        </a:solidFill>
                        <a:latin typeface="Cambria Math" panose="02040503050406030204" pitchFamily="18" charset="0"/>
                        <a:ea typeface="Cambria Math" panose="02040503050406030204" pitchFamily="18" charset="0"/>
                      </a:rPr>
                      <m:t>=</m:t>
                    </m:r>
                    <m:f>
                      <m:fPr>
                        <m:ctrlPr>
                          <a:rPr lang="en-US" b="0" i="1" smtClean="0">
                            <a:solidFill>
                              <a:schemeClr val="bg2">
                                <a:alpha val="70000"/>
                              </a:schemeClr>
                            </a:solidFill>
                            <a:latin typeface="Cambria Math" panose="02040503050406030204" pitchFamily="18" charset="0"/>
                            <a:ea typeface="Cambria Math" panose="02040503050406030204" pitchFamily="18" charset="0"/>
                          </a:rPr>
                        </m:ctrlPr>
                      </m:fPr>
                      <m:num>
                        <m:d>
                          <m:dPr>
                            <m:begChr m:val="⟨"/>
                            <m:endChr m:val="⟩"/>
                            <m:ctrlPr>
                              <a:rPr lang="en-US" b="0" i="1" smtClean="0">
                                <a:solidFill>
                                  <a:schemeClr val="bg2">
                                    <a:alpha val="70000"/>
                                  </a:schemeClr>
                                </a:solidFill>
                                <a:latin typeface="Cambria Math" panose="02040503050406030204" pitchFamily="18" charset="0"/>
                                <a:ea typeface="Cambria Math" panose="02040503050406030204" pitchFamily="18" charset="0"/>
                              </a:rPr>
                            </m:ctrlPr>
                          </m:dPr>
                          <m:e>
                            <m:sSup>
                              <m:sSupPr>
                                <m:ctrlPr>
                                  <a:rPr lang="en-US" b="0" i="1" smtClean="0">
                                    <a:solidFill>
                                      <a:schemeClr val="bg2">
                                        <a:alpha val="70000"/>
                                      </a:schemeClr>
                                    </a:solidFill>
                                    <a:latin typeface="Cambria Math" panose="02040503050406030204" pitchFamily="18" charset="0"/>
                                    <a:ea typeface="Cambria Math" panose="02040503050406030204" pitchFamily="18" charset="0"/>
                                  </a:rPr>
                                </m:ctrlPr>
                              </m:sSupPr>
                              <m:e>
                                <m:r>
                                  <a:rPr lang="en-US" b="0" i="1" smtClean="0">
                                    <a:solidFill>
                                      <a:schemeClr val="bg2">
                                        <a:alpha val="70000"/>
                                      </a:schemeClr>
                                    </a:solidFill>
                                    <a:latin typeface="Cambria Math" panose="02040503050406030204" pitchFamily="18" charset="0"/>
                                    <a:ea typeface="Cambria Math" panose="02040503050406030204" pitchFamily="18" charset="0"/>
                                  </a:rPr>
                                  <m:t>𝐸</m:t>
                                </m:r>
                              </m:e>
                              <m:sup>
                                <m:r>
                                  <a:rPr lang="en-US" b="0" i="1" smtClean="0">
                                    <a:solidFill>
                                      <a:schemeClr val="bg2">
                                        <a:alpha val="70000"/>
                                      </a:schemeClr>
                                    </a:solidFill>
                                    <a:latin typeface="Cambria Math" panose="02040503050406030204" pitchFamily="18" charset="0"/>
                                    <a:ea typeface="Cambria Math" panose="02040503050406030204" pitchFamily="18" charset="0"/>
                                  </a:rPr>
                                  <m:t>2</m:t>
                                </m:r>
                              </m:sup>
                            </m:sSup>
                          </m:e>
                        </m:d>
                        <m:r>
                          <a:rPr lang="en-US" b="0" i="1" smtClean="0">
                            <a:solidFill>
                              <a:schemeClr val="bg2">
                                <a:alpha val="70000"/>
                              </a:schemeClr>
                            </a:solidFill>
                            <a:latin typeface="Cambria Math" panose="02040503050406030204" pitchFamily="18" charset="0"/>
                            <a:ea typeface="Cambria Math" panose="02040503050406030204" pitchFamily="18" charset="0"/>
                          </a:rPr>
                          <m:t>−</m:t>
                        </m:r>
                        <m:sSup>
                          <m:sSupPr>
                            <m:ctrlPr>
                              <a:rPr lang="en-US" b="0" i="1" smtClean="0">
                                <a:solidFill>
                                  <a:schemeClr val="bg2">
                                    <a:alpha val="70000"/>
                                  </a:schemeClr>
                                </a:solidFill>
                                <a:latin typeface="Cambria Math" panose="02040503050406030204" pitchFamily="18" charset="0"/>
                                <a:ea typeface="Cambria Math" panose="02040503050406030204" pitchFamily="18" charset="0"/>
                              </a:rPr>
                            </m:ctrlPr>
                          </m:sSupPr>
                          <m:e>
                            <m:d>
                              <m:dPr>
                                <m:begChr m:val="⟨"/>
                                <m:endChr m:val="⟩"/>
                                <m:ctrlPr>
                                  <a:rPr lang="en-US" i="1">
                                    <a:solidFill>
                                      <a:schemeClr val="bg2">
                                        <a:alpha val="70000"/>
                                      </a:schemeClr>
                                    </a:solidFill>
                                    <a:latin typeface="Cambria Math" panose="02040503050406030204" pitchFamily="18" charset="0"/>
                                    <a:ea typeface="Cambria Math" panose="02040503050406030204" pitchFamily="18" charset="0"/>
                                  </a:rPr>
                                </m:ctrlPr>
                              </m:dPr>
                              <m:e>
                                <m:r>
                                  <a:rPr lang="en-US" i="1">
                                    <a:solidFill>
                                      <a:schemeClr val="bg2">
                                        <a:alpha val="70000"/>
                                      </a:schemeClr>
                                    </a:solidFill>
                                    <a:latin typeface="Cambria Math" panose="02040503050406030204" pitchFamily="18" charset="0"/>
                                    <a:ea typeface="Cambria Math" panose="02040503050406030204" pitchFamily="18" charset="0"/>
                                  </a:rPr>
                                  <m:t>𝐸</m:t>
                                </m:r>
                              </m:e>
                            </m:d>
                          </m:e>
                          <m:sup>
                            <m:r>
                              <a:rPr lang="en-US" b="0" i="1" smtClean="0">
                                <a:solidFill>
                                  <a:schemeClr val="bg2">
                                    <a:alpha val="70000"/>
                                  </a:schemeClr>
                                </a:solidFill>
                                <a:latin typeface="Cambria Math" panose="02040503050406030204" pitchFamily="18" charset="0"/>
                                <a:ea typeface="Cambria Math" panose="02040503050406030204" pitchFamily="18" charset="0"/>
                              </a:rPr>
                              <m:t>2</m:t>
                            </m:r>
                          </m:sup>
                        </m:sSup>
                      </m:num>
                      <m:den>
                        <m:sSub>
                          <m:sSubPr>
                            <m:ctrlPr>
                              <a:rPr lang="en-US" b="0" i="1" smtClean="0">
                                <a:solidFill>
                                  <a:schemeClr val="bg2">
                                    <a:alpha val="70000"/>
                                  </a:schemeClr>
                                </a:solidFill>
                                <a:latin typeface="Cambria Math" panose="02040503050406030204" pitchFamily="18" charset="0"/>
                                <a:ea typeface="Cambria Math" panose="02040503050406030204" pitchFamily="18" charset="0"/>
                              </a:rPr>
                            </m:ctrlPr>
                          </m:sSubPr>
                          <m:e>
                            <m:r>
                              <a:rPr lang="en-US" b="0" i="1" smtClean="0">
                                <a:solidFill>
                                  <a:schemeClr val="bg2">
                                    <a:alpha val="70000"/>
                                  </a:schemeClr>
                                </a:solidFill>
                                <a:latin typeface="Cambria Math" panose="02040503050406030204" pitchFamily="18" charset="0"/>
                                <a:ea typeface="Cambria Math" panose="02040503050406030204" pitchFamily="18" charset="0"/>
                              </a:rPr>
                              <m:t>𝑘</m:t>
                            </m:r>
                          </m:e>
                          <m:sub>
                            <m:r>
                              <a:rPr lang="en-US" b="0" i="1" smtClean="0">
                                <a:solidFill>
                                  <a:schemeClr val="bg2">
                                    <a:alpha val="70000"/>
                                  </a:schemeClr>
                                </a:solidFill>
                                <a:latin typeface="Cambria Math" panose="02040503050406030204" pitchFamily="18" charset="0"/>
                                <a:ea typeface="Cambria Math" panose="02040503050406030204" pitchFamily="18" charset="0"/>
                              </a:rPr>
                              <m:t>𝐵</m:t>
                            </m:r>
                          </m:sub>
                        </m:sSub>
                        <m:r>
                          <a:rPr lang="en-US" b="0" i="1" smtClean="0">
                            <a:solidFill>
                              <a:schemeClr val="bg2">
                                <a:alpha val="70000"/>
                              </a:schemeClr>
                            </a:solidFill>
                            <a:latin typeface="Cambria Math" panose="02040503050406030204" pitchFamily="18" charset="0"/>
                            <a:ea typeface="Cambria Math" panose="02040503050406030204" pitchFamily="18" charset="0"/>
                          </a:rPr>
                          <m:t>𝑇</m:t>
                        </m:r>
                      </m:den>
                    </m:f>
                  </m:oMath>
                </a14:m>
                <a:endParaRPr lang="en-US" b="0" dirty="0">
                  <a:solidFill>
                    <a:schemeClr val="bg2">
                      <a:alpha val="70000"/>
                    </a:schemeClr>
                  </a:solidFill>
                  <a:ea typeface="Cambria Math" panose="02040503050406030204" pitchFamily="18" charset="0"/>
                </a:endParaRPr>
              </a:p>
              <a:p>
                <a:pPr marL="0" indent="0">
                  <a:buNone/>
                </a:pPr>
                <a:endParaRPr lang="sv-SE" dirty="0">
                  <a:solidFill>
                    <a:schemeClr val="bg2">
                      <a:alpha val="70000"/>
                    </a:schemeClr>
                  </a:solidFill>
                </a:endParaRPr>
              </a:p>
            </p:txBody>
          </p:sp>
        </mc:Choice>
        <mc:Fallback xmlns="">
          <p:sp>
            <p:nvSpPr>
              <p:cNvPr id="9" name="Content Placeholder 8">
                <a:extLst>
                  <a:ext uri="{FF2B5EF4-FFF2-40B4-BE49-F238E27FC236}">
                    <a16:creationId xmlns:a16="http://schemas.microsoft.com/office/drawing/2014/main" id="{7BE15720-7F43-484B-A362-8C48F98A632D}"/>
                  </a:ext>
                </a:extLst>
              </p:cNvPr>
              <p:cNvSpPr>
                <a:spLocks noGrp="1" noRot="1" noChangeAspect="1" noMove="1" noResize="1" noEditPoints="1" noAdjustHandles="1" noChangeArrowheads="1" noChangeShapeType="1" noTextEdit="1"/>
              </p:cNvSpPr>
              <p:nvPr>
                <p:ph idx="1"/>
              </p:nvPr>
            </p:nvSpPr>
            <p:spPr>
              <a:xfrm>
                <a:off x="762000" y="2286000"/>
                <a:ext cx="10668000" cy="3818083"/>
              </a:xfrm>
              <a:blipFill>
                <a:blip r:embed="rId3"/>
                <a:stretch>
                  <a:fillRect l="-857" t="-639"/>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17</a:t>
            </a:fld>
            <a:endParaRPr lang="en-US"/>
          </a:p>
        </p:txBody>
      </p:sp>
      <p:sp>
        <p:nvSpPr>
          <p:cNvPr id="32" name="Rectangle 31">
            <a:extLst>
              <a:ext uri="{FF2B5EF4-FFF2-40B4-BE49-F238E27FC236}">
                <a16:creationId xmlns:a16="http://schemas.microsoft.com/office/drawing/2014/main" id="{6E470199-9650-44AE-BC9C-EE2BA5FE4AF7}"/>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7BF17628-7094-4D4A-A230-50F38993AE99}"/>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51905417-ABF4-441B-96E8-A4747BF16B6A}"/>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FD3FBA14-11FA-4311-9C21-2FA19B2F597D}"/>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7A8D314B-26FC-45D2-8258-E5AA9B27E41B}"/>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6DE108CE-2C90-4640-AAEB-12A7FF98AAA7}"/>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8E3830B7-4F7C-4080-857B-E186C2B7432A}"/>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2960CEEB-B471-4CB0-8988-D79E2D444C08}"/>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74C89D95-CBF7-4870-AC56-9D8FE5D9C04A}"/>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4FF338EF-4005-4B76-B84B-BC48A4E59851}"/>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EBB7A227-6053-4CA0-8A79-3DD462471ED8}"/>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E0815FE8-C2B1-47B1-B80B-2D2CB7366B08}"/>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0A5C43DE-FE3A-4AC2-AA17-503C8890B3B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ED94EB54-8972-41A1-A24D-ABEF8C750799}"/>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FABE8FC0-3A19-42B8-91D7-23C1B742B022}"/>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B0237D61-1BA4-41D1-B845-BEC451762C16}"/>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DE5166F5-A7F9-4ECD-984C-8460430B21D4}"/>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A7917B73-7440-4282-97DA-70355836DDD8}"/>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7660F27E-157A-4438-8195-CA9D850A7CBF}"/>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6D8FE5B0-3AF8-48BF-963A-DB9EAAE4F05A}"/>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11710750-1E7E-48BA-A7BE-A661C05349D3}"/>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65B521B0-BD1B-411E-9F0B-8572C25A64FC}"/>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B8DCD865-BB70-4D96-B982-0408AB203FCF}"/>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5B577A4A-16AF-4312-A694-361AF2371E08}"/>
              </a:ext>
            </a:extLst>
          </p:cNvPr>
          <p:cNvSpPr/>
          <p:nvPr/>
        </p:nvSpPr>
        <p:spPr>
          <a:xfrm>
            <a:off x="5830149" y="362904"/>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6BB56FB5-0CF9-4120-B16A-B9F0A264E474}"/>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95420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31345"/>
            <a:ext cx="10668000" cy="1524000"/>
          </a:xfrm>
        </p:spPr>
        <p:txBody>
          <a:bodyPr/>
          <a:lstStyle/>
          <a:p>
            <a:r>
              <a:rPr lang="en-US" dirty="0">
                <a:solidFill>
                  <a:schemeClr val="bg1"/>
                </a:solidFill>
              </a:rPr>
              <a:t>Data divisions</a:t>
            </a:r>
            <a:endParaRPr lang="sv-SE" dirty="0">
              <a:solidFill>
                <a:schemeClr val="bg1"/>
              </a:solidFill>
            </a:endParaRPr>
          </a:p>
        </p:txBody>
      </p:sp>
      <p:pic>
        <p:nvPicPr>
          <p:cNvPr id="6" name="Content Placeholder 5">
            <a:extLst>
              <a:ext uri="{FF2B5EF4-FFF2-40B4-BE49-F238E27FC236}">
                <a16:creationId xmlns:a16="http://schemas.microsoft.com/office/drawing/2014/main" id="{913089CB-50F2-4397-A421-A492521AD6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9437" y="2744336"/>
            <a:ext cx="6256562" cy="1127858"/>
          </a:xfrm>
        </p:spPr>
      </p:pic>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18</a:t>
            </a:fld>
            <a:endParaRPr lang="en-US"/>
          </a:p>
        </p:txBody>
      </p:sp>
      <p:pic>
        <p:nvPicPr>
          <p:cNvPr id="10" name="Picture 9">
            <a:extLst>
              <a:ext uri="{FF2B5EF4-FFF2-40B4-BE49-F238E27FC236}">
                <a16:creationId xmlns:a16="http://schemas.microsoft.com/office/drawing/2014/main" id="{E3C0B806-2615-4400-8B7C-FDDEFEAA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437" y="3948401"/>
            <a:ext cx="6210838" cy="1165961"/>
          </a:xfrm>
          <a:prstGeom prst="rect">
            <a:avLst/>
          </a:prstGeom>
        </p:spPr>
      </p:pic>
      <p:pic>
        <p:nvPicPr>
          <p:cNvPr id="12" name="Picture 11">
            <a:extLst>
              <a:ext uri="{FF2B5EF4-FFF2-40B4-BE49-F238E27FC236}">
                <a16:creationId xmlns:a16="http://schemas.microsoft.com/office/drawing/2014/main" id="{3335CCC2-2FE8-4EF2-B082-6BE8ECFDAE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437" y="5190569"/>
            <a:ext cx="6210838" cy="1066892"/>
          </a:xfrm>
          <a:prstGeom prst="rect">
            <a:avLst/>
          </a:prstGeom>
        </p:spPr>
      </p:pic>
      <p:pic>
        <p:nvPicPr>
          <p:cNvPr id="14" name="Picture 13">
            <a:extLst>
              <a:ext uri="{FF2B5EF4-FFF2-40B4-BE49-F238E27FC236}">
                <a16:creationId xmlns:a16="http://schemas.microsoft.com/office/drawing/2014/main" id="{9C12E596-EB4B-4A09-A857-377D75F186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9437" y="1525030"/>
            <a:ext cx="6233700" cy="1143099"/>
          </a:xfrm>
          <a:prstGeom prst="rect">
            <a:avLst/>
          </a:prstGeom>
        </p:spPr>
      </p:pic>
      <p:sp>
        <p:nvSpPr>
          <p:cNvPr id="15" name="TextBox 14">
            <a:extLst>
              <a:ext uri="{FF2B5EF4-FFF2-40B4-BE49-F238E27FC236}">
                <a16:creationId xmlns:a16="http://schemas.microsoft.com/office/drawing/2014/main" id="{65E19501-1207-4C7F-9651-CCEF174CAA2F}"/>
              </a:ext>
            </a:extLst>
          </p:cNvPr>
          <p:cNvSpPr txBox="1"/>
          <p:nvPr/>
        </p:nvSpPr>
        <p:spPr>
          <a:xfrm>
            <a:off x="945841" y="1677453"/>
            <a:ext cx="465192" cy="492443"/>
          </a:xfrm>
          <a:prstGeom prst="rect">
            <a:avLst/>
          </a:prstGeom>
          <a:noFill/>
        </p:spPr>
        <p:txBody>
          <a:bodyPr wrap="none" rtlCol="0">
            <a:spAutoFit/>
          </a:bodyPr>
          <a:lstStyle/>
          <a:p>
            <a:r>
              <a:rPr lang="en-US" sz="2600" dirty="0">
                <a:solidFill>
                  <a:schemeClr val="bg1"/>
                </a:solidFill>
              </a:rPr>
              <a:t>1.</a:t>
            </a:r>
            <a:endParaRPr lang="sv-SE" sz="2600" dirty="0">
              <a:solidFill>
                <a:schemeClr val="bg1"/>
              </a:solidFill>
            </a:endParaRPr>
          </a:p>
        </p:txBody>
      </p:sp>
      <p:sp>
        <p:nvSpPr>
          <p:cNvPr id="16" name="TextBox 15">
            <a:extLst>
              <a:ext uri="{FF2B5EF4-FFF2-40B4-BE49-F238E27FC236}">
                <a16:creationId xmlns:a16="http://schemas.microsoft.com/office/drawing/2014/main" id="{7EEB4E5B-9351-446E-97BD-36615B7AB910}"/>
              </a:ext>
            </a:extLst>
          </p:cNvPr>
          <p:cNvSpPr txBox="1"/>
          <p:nvPr/>
        </p:nvSpPr>
        <p:spPr>
          <a:xfrm>
            <a:off x="945841" y="2815822"/>
            <a:ext cx="465192" cy="492443"/>
          </a:xfrm>
          <a:prstGeom prst="rect">
            <a:avLst/>
          </a:prstGeom>
          <a:noFill/>
        </p:spPr>
        <p:txBody>
          <a:bodyPr wrap="none" rtlCol="0">
            <a:spAutoFit/>
          </a:bodyPr>
          <a:lstStyle/>
          <a:p>
            <a:r>
              <a:rPr lang="en-US" sz="2600" dirty="0">
                <a:solidFill>
                  <a:schemeClr val="bg1"/>
                </a:solidFill>
              </a:rPr>
              <a:t>2.</a:t>
            </a:r>
            <a:endParaRPr lang="sv-SE" sz="2600" dirty="0">
              <a:solidFill>
                <a:schemeClr val="bg1"/>
              </a:solidFill>
            </a:endParaRPr>
          </a:p>
        </p:txBody>
      </p:sp>
      <p:sp>
        <p:nvSpPr>
          <p:cNvPr id="17" name="TextBox 16">
            <a:extLst>
              <a:ext uri="{FF2B5EF4-FFF2-40B4-BE49-F238E27FC236}">
                <a16:creationId xmlns:a16="http://schemas.microsoft.com/office/drawing/2014/main" id="{BC9717A7-87E1-449A-9467-A050BD1D9B55}"/>
              </a:ext>
            </a:extLst>
          </p:cNvPr>
          <p:cNvSpPr txBox="1"/>
          <p:nvPr/>
        </p:nvSpPr>
        <p:spPr>
          <a:xfrm>
            <a:off x="945841" y="4146807"/>
            <a:ext cx="465192" cy="492443"/>
          </a:xfrm>
          <a:prstGeom prst="rect">
            <a:avLst/>
          </a:prstGeom>
          <a:noFill/>
        </p:spPr>
        <p:txBody>
          <a:bodyPr wrap="none" rtlCol="0">
            <a:spAutoFit/>
          </a:bodyPr>
          <a:lstStyle/>
          <a:p>
            <a:r>
              <a:rPr lang="en-US" sz="2600" dirty="0">
                <a:solidFill>
                  <a:schemeClr val="bg1"/>
                </a:solidFill>
              </a:rPr>
              <a:t>3.</a:t>
            </a:r>
            <a:endParaRPr lang="sv-SE" sz="2600" dirty="0">
              <a:solidFill>
                <a:schemeClr val="bg1"/>
              </a:solidFill>
            </a:endParaRPr>
          </a:p>
        </p:txBody>
      </p:sp>
      <p:sp>
        <p:nvSpPr>
          <p:cNvPr id="18" name="TextBox 17">
            <a:extLst>
              <a:ext uri="{FF2B5EF4-FFF2-40B4-BE49-F238E27FC236}">
                <a16:creationId xmlns:a16="http://schemas.microsoft.com/office/drawing/2014/main" id="{B4E58FB0-39C0-4651-9BF8-E835761BBBF2}"/>
              </a:ext>
            </a:extLst>
          </p:cNvPr>
          <p:cNvSpPr txBox="1"/>
          <p:nvPr/>
        </p:nvSpPr>
        <p:spPr>
          <a:xfrm>
            <a:off x="945841" y="5239758"/>
            <a:ext cx="465192" cy="492443"/>
          </a:xfrm>
          <a:prstGeom prst="rect">
            <a:avLst/>
          </a:prstGeom>
          <a:noFill/>
        </p:spPr>
        <p:txBody>
          <a:bodyPr wrap="none" rtlCol="0">
            <a:spAutoFit/>
          </a:bodyPr>
          <a:lstStyle/>
          <a:p>
            <a:r>
              <a:rPr lang="en-US" sz="2600" dirty="0">
                <a:solidFill>
                  <a:schemeClr val="bg1"/>
                </a:solidFill>
              </a:rPr>
              <a:t>4.</a:t>
            </a:r>
            <a:endParaRPr lang="sv-SE" sz="2600" dirty="0">
              <a:solidFill>
                <a:schemeClr val="bg1"/>
              </a:solidFill>
            </a:endParaRPr>
          </a:p>
        </p:txBody>
      </p:sp>
      <p:sp>
        <p:nvSpPr>
          <p:cNvPr id="4" name="TextBox 3">
            <a:extLst>
              <a:ext uri="{FF2B5EF4-FFF2-40B4-BE49-F238E27FC236}">
                <a16:creationId xmlns:a16="http://schemas.microsoft.com/office/drawing/2014/main" id="{0B586C45-4AAE-4F9C-AD43-6A5FF0345BE3}"/>
              </a:ext>
            </a:extLst>
          </p:cNvPr>
          <p:cNvSpPr txBox="1"/>
          <p:nvPr/>
        </p:nvSpPr>
        <p:spPr>
          <a:xfrm>
            <a:off x="7941541" y="1574309"/>
            <a:ext cx="3999244" cy="4893647"/>
          </a:xfrm>
          <a:prstGeom prst="rect">
            <a:avLst/>
          </a:prstGeom>
          <a:noFill/>
        </p:spPr>
        <p:txBody>
          <a:bodyPr wrap="square" rtlCol="0">
            <a:spAutoFit/>
          </a:bodyPr>
          <a:lstStyle/>
          <a:p>
            <a:pPr marL="457200" indent="-457200">
              <a:buFont typeface="+mj-lt"/>
              <a:buAutoNum type="arabicPeriod"/>
            </a:pPr>
            <a:r>
              <a:rPr lang="en-US" sz="2400" dirty="0">
                <a:solidFill>
                  <a:schemeClr val="bg2"/>
                </a:solidFill>
              </a:rPr>
              <a:t>Use all available data if possible.</a:t>
            </a:r>
          </a:p>
          <a:p>
            <a:pPr marL="457200" indent="-457200">
              <a:buFont typeface="+mj-lt"/>
              <a:buAutoNum type="arabicPeriod"/>
            </a:pPr>
            <a:r>
              <a:rPr lang="en-US" sz="2400" dirty="0">
                <a:solidFill>
                  <a:schemeClr val="bg2"/>
                </a:solidFill>
              </a:rPr>
              <a:t>The initial time steps are not in equilibrium.</a:t>
            </a:r>
          </a:p>
          <a:p>
            <a:pPr marL="457200" indent="-457200">
              <a:buFont typeface="+mj-lt"/>
              <a:buAutoNum type="arabicPeriod"/>
            </a:pPr>
            <a:r>
              <a:rPr lang="en-US" sz="2400" dirty="0" err="1">
                <a:solidFill>
                  <a:schemeClr val="bg2"/>
                </a:solidFill>
              </a:rPr>
              <a:t>Uncorrelate</a:t>
            </a:r>
            <a:r>
              <a:rPr lang="en-US" sz="2400" dirty="0">
                <a:solidFill>
                  <a:schemeClr val="bg2"/>
                </a:solidFill>
              </a:rPr>
              <a:t> training and testing data, introduce buffer.</a:t>
            </a:r>
          </a:p>
          <a:p>
            <a:pPr marL="457200" indent="-457200">
              <a:buFont typeface="+mj-lt"/>
              <a:buAutoNum type="arabicPeriod"/>
            </a:pPr>
            <a:r>
              <a:rPr lang="en-US" sz="2400" dirty="0">
                <a:solidFill>
                  <a:schemeClr val="bg2"/>
                </a:solidFill>
              </a:rPr>
              <a:t>Remove non-equilibrium time steps with buffer.</a:t>
            </a:r>
          </a:p>
          <a:p>
            <a:endParaRPr lang="en-US" sz="2400" dirty="0">
              <a:solidFill>
                <a:schemeClr val="bg2"/>
              </a:solidFill>
            </a:endParaRPr>
          </a:p>
          <a:p>
            <a:r>
              <a:rPr lang="en-US" sz="2400" dirty="0">
                <a:solidFill>
                  <a:schemeClr val="bg2"/>
                </a:solidFill>
              </a:rPr>
              <a:t>Parameters: eq. and offset.</a:t>
            </a:r>
          </a:p>
          <a:p>
            <a:pPr marL="457200" indent="-457200">
              <a:buFont typeface="+mj-lt"/>
              <a:buAutoNum type="arabicPeriod"/>
            </a:pPr>
            <a:endParaRPr lang="sv-SE" sz="2400" dirty="0">
              <a:solidFill>
                <a:schemeClr val="bg2"/>
              </a:solidFill>
            </a:endParaRPr>
          </a:p>
        </p:txBody>
      </p:sp>
      <p:sp>
        <p:nvSpPr>
          <p:cNvPr id="44" name="Rectangle 43">
            <a:extLst>
              <a:ext uri="{FF2B5EF4-FFF2-40B4-BE49-F238E27FC236}">
                <a16:creationId xmlns:a16="http://schemas.microsoft.com/office/drawing/2014/main" id="{CBBECDA3-6B9B-4516-974A-85EF41FC264C}"/>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5" name="TextBox 44">
            <a:extLst>
              <a:ext uri="{FF2B5EF4-FFF2-40B4-BE49-F238E27FC236}">
                <a16:creationId xmlns:a16="http://schemas.microsoft.com/office/drawing/2014/main" id="{A12C1DB8-CC80-48E0-A192-5075B6DED783}"/>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46" name="Oval 45">
            <a:extLst>
              <a:ext uri="{FF2B5EF4-FFF2-40B4-BE49-F238E27FC236}">
                <a16:creationId xmlns:a16="http://schemas.microsoft.com/office/drawing/2014/main" id="{3A5AC3E1-D60D-4FE7-84CF-EEAAF14E6946}"/>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47" name="Oval 46">
            <a:extLst>
              <a:ext uri="{FF2B5EF4-FFF2-40B4-BE49-F238E27FC236}">
                <a16:creationId xmlns:a16="http://schemas.microsoft.com/office/drawing/2014/main" id="{470B3E65-0D73-438B-B965-ABFEF86E59DC}"/>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8" name="Oval 47">
            <a:extLst>
              <a:ext uri="{FF2B5EF4-FFF2-40B4-BE49-F238E27FC236}">
                <a16:creationId xmlns:a16="http://schemas.microsoft.com/office/drawing/2014/main" id="{68C8E9FE-1B61-44DA-BE74-16D832A868C8}"/>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C97D1ACD-DCFB-49CC-8A5C-8BC160E03AD8}"/>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20C34380-12F4-423F-B6F9-C483B6BB24EF}"/>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DB3385C0-3FCD-4AEE-8739-83D6D30924B6}"/>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1CF0CECB-CF11-4597-9498-04753CB6E8A1}"/>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BA16162E-CE1B-419C-8417-AEA6E322C2B3}"/>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6FC84C99-B98F-40FE-8006-0D3637501DBA}"/>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AA69F296-FA92-4732-AD4C-71A9CC8CB370}"/>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95DE2DA1-E710-468F-9558-D1B19FA491D1}"/>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F97CA7C3-E4B6-4FDC-8A8E-FA90DD587E7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3557529B-76F8-444D-9B86-E6D02C1D1B99}"/>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2EA66C42-8D2F-4AEC-A7A1-ECA3FAF8A732}"/>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747B90D4-97A8-4A15-9C11-531A50495231}"/>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6" name="Oval 65">
            <a:extLst>
              <a:ext uri="{FF2B5EF4-FFF2-40B4-BE49-F238E27FC236}">
                <a16:creationId xmlns:a16="http://schemas.microsoft.com/office/drawing/2014/main" id="{E89BB402-DECF-40C2-851B-38A53641175D}"/>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7" name="Oval 66">
            <a:extLst>
              <a:ext uri="{FF2B5EF4-FFF2-40B4-BE49-F238E27FC236}">
                <a16:creationId xmlns:a16="http://schemas.microsoft.com/office/drawing/2014/main" id="{57AFBBE6-7508-4369-944A-CEF2BA55418C}"/>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8" name="Oval 67">
            <a:extLst>
              <a:ext uri="{FF2B5EF4-FFF2-40B4-BE49-F238E27FC236}">
                <a16:creationId xmlns:a16="http://schemas.microsoft.com/office/drawing/2014/main" id="{D283A4F0-C6A9-4159-AEB3-8038A5DA8002}"/>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630A0CBA-1DF4-4632-98DB-6625ED3FE800}"/>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B1289B2F-DC5F-41C5-9745-A040C51D82FA}"/>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35512A22-DC1C-48FC-B9C2-1187B843D81D}"/>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2BE01B0B-5DCC-49C9-9447-FABB267154A1}"/>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5D0A7BB7-1A38-4504-ADCD-F924747D9E82}"/>
              </a:ext>
            </a:extLst>
          </p:cNvPr>
          <p:cNvSpPr/>
          <p:nvPr/>
        </p:nvSpPr>
        <p:spPr>
          <a:xfrm>
            <a:off x="6114629" y="366801"/>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21609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ctrTitle"/>
          </p:nvPr>
        </p:nvSpPr>
        <p:spPr/>
        <p:txBody>
          <a:bodyPr>
            <a:normAutofit/>
          </a:bodyPr>
          <a:lstStyle/>
          <a:p>
            <a:pPr algn="l"/>
            <a:r>
              <a:rPr lang="en-US" dirty="0"/>
              <a:t>Results</a:t>
            </a:r>
            <a:endParaRPr lang="sv-SE" dirty="0"/>
          </a:p>
        </p:txBody>
      </p:sp>
      <p:sp>
        <p:nvSpPr>
          <p:cNvPr id="13" name="Subtitle 12">
            <a:extLst>
              <a:ext uri="{FF2B5EF4-FFF2-40B4-BE49-F238E27FC236}">
                <a16:creationId xmlns:a16="http://schemas.microsoft.com/office/drawing/2014/main" id="{D2C2F822-9E27-4F9E-A2D9-F93FA654C17C}"/>
              </a:ext>
            </a:extLst>
          </p:cNvPr>
          <p:cNvSpPr>
            <a:spLocks noGrp="1"/>
          </p:cNvSpPr>
          <p:nvPr>
            <p:ph type="subTitle" idx="1"/>
          </p:nvPr>
        </p:nvSpPr>
        <p:spPr/>
        <p:txBody>
          <a:bodyPr/>
          <a:lstStyle/>
          <a:p>
            <a:endParaRPr lang="sv-SE"/>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19</a:t>
            </a:fld>
            <a:endParaRPr lang="en-US"/>
          </a:p>
        </p:txBody>
      </p:sp>
    </p:spTree>
    <p:extLst>
      <p:ext uri="{BB962C8B-B14F-4D97-AF65-F5344CB8AC3E}">
        <p14:creationId xmlns:p14="http://schemas.microsoft.com/office/powerpoint/2010/main" val="278810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Motivation</a:t>
            </a:r>
            <a:endParaRPr lang="sv-SE" dirty="0">
              <a:solidFill>
                <a:schemeClr val="bg1"/>
              </a:solidFill>
            </a:endParaRPr>
          </a:p>
        </p:txBody>
      </p:sp>
      <p:pic>
        <p:nvPicPr>
          <p:cNvPr id="11" name="Content Placeholder 10" descr="Logo, company name&#10;&#10;Description automatically generated">
            <a:extLst>
              <a:ext uri="{FF2B5EF4-FFF2-40B4-BE49-F238E27FC236}">
                <a16:creationId xmlns:a16="http://schemas.microsoft.com/office/drawing/2014/main" id="{87E01FE8-B924-4F71-A796-6EF3245C3A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7151" y="2022988"/>
            <a:ext cx="7117697" cy="2812024"/>
          </a:xfrm>
        </p:spPr>
      </p:pic>
      <p:sp>
        <p:nvSpPr>
          <p:cNvPr id="6" name="Slide Number Placeholder 5">
            <a:extLst>
              <a:ext uri="{FF2B5EF4-FFF2-40B4-BE49-F238E27FC236}">
                <a16:creationId xmlns:a16="http://schemas.microsoft.com/office/drawing/2014/main" id="{92251B69-0CCC-40B0-B3D3-2B6A9DFF4219}"/>
              </a:ext>
            </a:extLst>
          </p:cNvPr>
          <p:cNvSpPr>
            <a:spLocks noGrp="1"/>
          </p:cNvSpPr>
          <p:nvPr>
            <p:ph type="sldNum" sz="quarter" idx="12"/>
          </p:nvPr>
        </p:nvSpPr>
        <p:spPr/>
        <p:txBody>
          <a:bodyPr/>
          <a:lstStyle/>
          <a:p>
            <a:fld id="{07CE569E-9B7C-4CB9-AB80-C0841F922CFF}" type="slidenum">
              <a:rPr lang="en-US" smtClean="0"/>
              <a:t>2</a:t>
            </a:fld>
            <a:endParaRPr lang="en-US"/>
          </a:p>
        </p:txBody>
      </p:sp>
      <p:sp>
        <p:nvSpPr>
          <p:cNvPr id="7" name="Rectangle 6">
            <a:extLst>
              <a:ext uri="{FF2B5EF4-FFF2-40B4-BE49-F238E27FC236}">
                <a16:creationId xmlns:a16="http://schemas.microsoft.com/office/drawing/2014/main" id="{2F1679A2-8C90-43E6-BA30-F02F9E2D82AF}"/>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TextBox 3">
            <a:extLst>
              <a:ext uri="{FF2B5EF4-FFF2-40B4-BE49-F238E27FC236}">
                <a16:creationId xmlns:a16="http://schemas.microsoft.com/office/drawing/2014/main" id="{88FE9E80-9D6E-4C44-9039-E37AC6F7906A}"/>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5" name="Oval 4">
            <a:extLst>
              <a:ext uri="{FF2B5EF4-FFF2-40B4-BE49-F238E27FC236}">
                <a16:creationId xmlns:a16="http://schemas.microsoft.com/office/drawing/2014/main" id="{389995D9-1187-4E6F-B594-229E90A7D287}"/>
              </a:ext>
            </a:extLst>
          </p:cNvPr>
          <p:cNvSpPr/>
          <p:nvPr/>
        </p:nvSpPr>
        <p:spPr>
          <a:xfrm>
            <a:off x="1381263" y="376750"/>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8" name="Oval 7">
            <a:extLst>
              <a:ext uri="{FF2B5EF4-FFF2-40B4-BE49-F238E27FC236}">
                <a16:creationId xmlns:a16="http://schemas.microsoft.com/office/drawing/2014/main" id="{6ABC6C7C-7D92-48F0-B1FA-433C0BB9749B}"/>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2" name="TextBox 11">
            <a:extLst>
              <a:ext uri="{FF2B5EF4-FFF2-40B4-BE49-F238E27FC236}">
                <a16:creationId xmlns:a16="http://schemas.microsoft.com/office/drawing/2014/main" id="{682542AA-A58E-4550-AD56-A7D8C9A1B256}"/>
              </a:ext>
            </a:extLst>
          </p:cNvPr>
          <p:cNvSpPr txBox="1"/>
          <p:nvPr/>
        </p:nvSpPr>
        <p:spPr>
          <a:xfrm>
            <a:off x="2537151" y="5136204"/>
            <a:ext cx="7117698" cy="369332"/>
          </a:xfrm>
          <a:prstGeom prst="rect">
            <a:avLst/>
          </a:prstGeom>
          <a:noFill/>
        </p:spPr>
        <p:txBody>
          <a:bodyPr wrap="square" rtlCol="0">
            <a:spAutoFit/>
          </a:bodyPr>
          <a:lstStyle/>
          <a:p>
            <a:pPr algn="ctr"/>
            <a:r>
              <a:rPr lang="en-US" dirty="0">
                <a:solidFill>
                  <a:schemeClr val="bg2"/>
                </a:solidFill>
              </a:rPr>
              <a:t>What if this information was easily found and widely available?</a:t>
            </a:r>
            <a:endParaRPr lang="sv-SE" dirty="0">
              <a:solidFill>
                <a:schemeClr val="bg2"/>
              </a:solidFill>
            </a:endParaRPr>
          </a:p>
        </p:txBody>
      </p:sp>
      <p:sp>
        <p:nvSpPr>
          <p:cNvPr id="13" name="Oval 12">
            <a:extLst>
              <a:ext uri="{FF2B5EF4-FFF2-40B4-BE49-F238E27FC236}">
                <a16:creationId xmlns:a16="http://schemas.microsoft.com/office/drawing/2014/main" id="{6FD9D8DF-1B8A-455F-8955-B48360949186}"/>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4" name="Oval 13">
            <a:extLst>
              <a:ext uri="{FF2B5EF4-FFF2-40B4-BE49-F238E27FC236}">
                <a16:creationId xmlns:a16="http://schemas.microsoft.com/office/drawing/2014/main" id="{4B392AF4-0450-4607-9092-8A8AAF2407ED}"/>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6" name="Oval 15">
            <a:extLst>
              <a:ext uri="{FF2B5EF4-FFF2-40B4-BE49-F238E27FC236}">
                <a16:creationId xmlns:a16="http://schemas.microsoft.com/office/drawing/2014/main" id="{A4B41143-3337-46E4-852F-45474754623C}"/>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7" name="Oval 16">
            <a:extLst>
              <a:ext uri="{FF2B5EF4-FFF2-40B4-BE49-F238E27FC236}">
                <a16:creationId xmlns:a16="http://schemas.microsoft.com/office/drawing/2014/main" id="{E56E141E-E22A-4807-84E1-9B47FD378146}"/>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8" name="Oval 17">
            <a:extLst>
              <a:ext uri="{FF2B5EF4-FFF2-40B4-BE49-F238E27FC236}">
                <a16:creationId xmlns:a16="http://schemas.microsoft.com/office/drawing/2014/main" id="{42FAAF01-81E3-4CAD-9AC2-02F22444ED6C}"/>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9" name="Oval 18">
            <a:extLst>
              <a:ext uri="{FF2B5EF4-FFF2-40B4-BE49-F238E27FC236}">
                <a16:creationId xmlns:a16="http://schemas.microsoft.com/office/drawing/2014/main" id="{A8987CAF-7E57-453F-9738-DC6B60BD31B2}"/>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0" name="Oval 19">
            <a:extLst>
              <a:ext uri="{FF2B5EF4-FFF2-40B4-BE49-F238E27FC236}">
                <a16:creationId xmlns:a16="http://schemas.microsoft.com/office/drawing/2014/main" id="{6B37E025-6E89-4A87-9B57-953F13B28353}"/>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1" name="Oval 20">
            <a:extLst>
              <a:ext uri="{FF2B5EF4-FFF2-40B4-BE49-F238E27FC236}">
                <a16:creationId xmlns:a16="http://schemas.microsoft.com/office/drawing/2014/main" id="{B0AB3B4A-F4BB-4B1F-B3EA-DE0D16E3197B}"/>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2" name="Oval 21">
            <a:extLst>
              <a:ext uri="{FF2B5EF4-FFF2-40B4-BE49-F238E27FC236}">
                <a16:creationId xmlns:a16="http://schemas.microsoft.com/office/drawing/2014/main" id="{0BA81120-FE12-4E6D-842A-5C42077DCC12}"/>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3" name="Oval 22">
            <a:extLst>
              <a:ext uri="{FF2B5EF4-FFF2-40B4-BE49-F238E27FC236}">
                <a16:creationId xmlns:a16="http://schemas.microsoft.com/office/drawing/2014/main" id="{577D940A-B863-4FEC-8210-FD6E2492E431}"/>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4" name="Oval 23">
            <a:extLst>
              <a:ext uri="{FF2B5EF4-FFF2-40B4-BE49-F238E27FC236}">
                <a16:creationId xmlns:a16="http://schemas.microsoft.com/office/drawing/2014/main" id="{15D81E41-AFC2-4BDA-8D03-4EEF2B7E872B}"/>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5" name="Oval 24">
            <a:extLst>
              <a:ext uri="{FF2B5EF4-FFF2-40B4-BE49-F238E27FC236}">
                <a16:creationId xmlns:a16="http://schemas.microsoft.com/office/drawing/2014/main" id="{99385AF9-8C85-4D2F-B884-8E3D37AB5E7C}"/>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6" name="Oval 25">
            <a:extLst>
              <a:ext uri="{FF2B5EF4-FFF2-40B4-BE49-F238E27FC236}">
                <a16:creationId xmlns:a16="http://schemas.microsoft.com/office/drawing/2014/main" id="{72C841FC-0416-41E6-AA23-F1EEBEE22088}"/>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7" name="Oval 26">
            <a:extLst>
              <a:ext uri="{FF2B5EF4-FFF2-40B4-BE49-F238E27FC236}">
                <a16:creationId xmlns:a16="http://schemas.microsoft.com/office/drawing/2014/main" id="{6438BBEE-925C-4A46-8D2B-AD9AC0B553F9}"/>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8" name="Oval 27">
            <a:extLst>
              <a:ext uri="{FF2B5EF4-FFF2-40B4-BE49-F238E27FC236}">
                <a16:creationId xmlns:a16="http://schemas.microsoft.com/office/drawing/2014/main" id="{24E6EDB1-1921-424E-B730-E25868C32113}"/>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29" name="Oval 28">
            <a:extLst>
              <a:ext uri="{FF2B5EF4-FFF2-40B4-BE49-F238E27FC236}">
                <a16:creationId xmlns:a16="http://schemas.microsoft.com/office/drawing/2014/main" id="{44A92A36-36FB-4196-822B-B4FB6142007D}"/>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0" name="Oval 29">
            <a:extLst>
              <a:ext uri="{FF2B5EF4-FFF2-40B4-BE49-F238E27FC236}">
                <a16:creationId xmlns:a16="http://schemas.microsoft.com/office/drawing/2014/main" id="{C644EA9D-0F21-41B4-9F00-0A65C547B56C}"/>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DA0F2EB7-0459-4940-A94C-415C0D3F70BE}"/>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2" name="Oval 31">
            <a:extLst>
              <a:ext uri="{FF2B5EF4-FFF2-40B4-BE49-F238E27FC236}">
                <a16:creationId xmlns:a16="http://schemas.microsoft.com/office/drawing/2014/main" id="{F4AF4DF6-ACF8-47C5-B283-FE2A64B933ED}"/>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72DA1DB0-44D5-4E3F-9A3B-3B4C4D0D37FF}"/>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1ECEB19E-15A4-4B86-93E0-6316310C43CB}"/>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9795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70389"/>
            <a:ext cx="10668000" cy="1524000"/>
          </a:xfrm>
        </p:spPr>
        <p:txBody>
          <a:bodyPr/>
          <a:lstStyle/>
          <a:p>
            <a:r>
              <a:rPr lang="en-US" dirty="0">
                <a:solidFill>
                  <a:schemeClr val="bg1"/>
                </a:solidFill>
              </a:rPr>
              <a:t>Potentials training: </a:t>
            </a:r>
            <a:r>
              <a:rPr lang="en-US" dirty="0" err="1">
                <a:solidFill>
                  <a:schemeClr val="bg1"/>
                </a:solidFill>
              </a:rPr>
              <a:t>Aluminium</a:t>
            </a:r>
            <a:endParaRPr lang="sv-SE" dirty="0">
              <a:solidFill>
                <a:schemeClr val="bg1"/>
              </a:solidFill>
            </a:endParaRPr>
          </a:p>
        </p:txBody>
      </p:sp>
      <p:pic>
        <p:nvPicPr>
          <p:cNvPr id="12" name="Content Placeholder 11" descr="Chart, line chart&#10;&#10;Description automatically generated">
            <a:extLst>
              <a:ext uri="{FF2B5EF4-FFF2-40B4-BE49-F238E27FC236}">
                <a16:creationId xmlns:a16="http://schemas.microsoft.com/office/drawing/2014/main" id="{1B807C70-E054-4FEC-9327-512B8C3F520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7819" y="1564988"/>
            <a:ext cx="6039356" cy="3321645"/>
          </a:xfrm>
        </p:spPr>
      </p:pic>
      <p:pic>
        <p:nvPicPr>
          <p:cNvPr id="14" name="Content Placeholder 13" descr="Chart, line chart&#10;&#10;Description automatically generated">
            <a:extLst>
              <a:ext uri="{FF2B5EF4-FFF2-40B4-BE49-F238E27FC236}">
                <a16:creationId xmlns:a16="http://schemas.microsoft.com/office/drawing/2014/main" id="{FE4FA3BB-333F-44CC-8158-FC2D8DBE11E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09859" y="1564987"/>
            <a:ext cx="6039355" cy="3321645"/>
          </a:xfrm>
        </p:spPr>
      </p:pic>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20</a:t>
            </a:fld>
            <a:endParaRPr lang="en-US"/>
          </a:p>
        </p:txBody>
      </p:sp>
      <p:sp>
        <p:nvSpPr>
          <p:cNvPr id="5" name="TextBox 4">
            <a:extLst>
              <a:ext uri="{FF2B5EF4-FFF2-40B4-BE49-F238E27FC236}">
                <a16:creationId xmlns:a16="http://schemas.microsoft.com/office/drawing/2014/main" id="{05DE3E09-624B-4D80-8B94-7FC68F966B0A}"/>
              </a:ext>
            </a:extLst>
          </p:cNvPr>
          <p:cNvSpPr txBox="1"/>
          <p:nvPr/>
        </p:nvSpPr>
        <p:spPr>
          <a:xfrm>
            <a:off x="452284" y="5064497"/>
            <a:ext cx="11287432" cy="1015663"/>
          </a:xfrm>
          <a:prstGeom prst="rect">
            <a:avLst/>
          </a:prstGeom>
          <a:noFill/>
        </p:spPr>
        <p:txBody>
          <a:bodyPr wrap="square" rtlCol="0">
            <a:spAutoFit/>
          </a:bodyPr>
          <a:lstStyle/>
          <a:p>
            <a:r>
              <a:rPr lang="en-US" sz="2000" dirty="0">
                <a:solidFill>
                  <a:schemeClr val="bg2"/>
                </a:solidFill>
              </a:rPr>
              <a:t>Energy per atom and forces MTPs outperform baseline of predicting zero only after a few time steps and they converge after around 30 and 20 time steps respectively. The KRR models do not converge after being trained on all available data. </a:t>
            </a:r>
            <a:endParaRPr lang="sv-SE" sz="2000" dirty="0">
              <a:solidFill>
                <a:schemeClr val="bg2"/>
              </a:solidFill>
            </a:endParaRPr>
          </a:p>
        </p:txBody>
      </p:sp>
      <p:sp>
        <p:nvSpPr>
          <p:cNvPr id="35" name="Rectangle 34">
            <a:extLst>
              <a:ext uri="{FF2B5EF4-FFF2-40B4-BE49-F238E27FC236}">
                <a16:creationId xmlns:a16="http://schemas.microsoft.com/office/drawing/2014/main" id="{2FA822C9-959E-4996-8289-5BE1CD6E89FC}"/>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6" name="TextBox 35">
            <a:extLst>
              <a:ext uri="{FF2B5EF4-FFF2-40B4-BE49-F238E27FC236}">
                <a16:creationId xmlns:a16="http://schemas.microsoft.com/office/drawing/2014/main" id="{5308E5EF-B7F2-4B07-B69E-781E26222372}"/>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7" name="Oval 36">
            <a:extLst>
              <a:ext uri="{FF2B5EF4-FFF2-40B4-BE49-F238E27FC236}">
                <a16:creationId xmlns:a16="http://schemas.microsoft.com/office/drawing/2014/main" id="{2FF8056E-F1FF-4D1F-A05B-F4BD630CE24B}"/>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8" name="Oval 37">
            <a:extLst>
              <a:ext uri="{FF2B5EF4-FFF2-40B4-BE49-F238E27FC236}">
                <a16:creationId xmlns:a16="http://schemas.microsoft.com/office/drawing/2014/main" id="{666EADA3-B3CB-4A16-B439-93756D20189A}"/>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36EEE61F-BF0C-4B8A-BF8D-A8AC1D1729BD}"/>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C735C5F3-D15D-4BB4-95EA-825FAB72D107}"/>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4C61B9C1-8F0D-4BED-BEDC-5C1BE2262F60}"/>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F976125B-34FF-46D6-A416-CE87EAF8EF4F}"/>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D4225F4E-6105-46CD-96D3-A8A825FE3239}"/>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A25AE188-3AA0-47BF-914F-572609F14063}"/>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4F400B41-3925-4A49-BB61-CEAC250E0A6D}"/>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93FE1C56-6088-418B-9965-02BD3CEED80D}"/>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0E53BFBE-C638-46B9-B81E-651916B7B2BB}"/>
              </a:ext>
            </a:extLst>
          </p:cNvPr>
          <p:cNvSpPr/>
          <p:nvPr/>
        </p:nvSpPr>
        <p:spPr>
          <a:xfrm>
            <a:off x="6728703"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478A7A47-CB96-40AB-9600-14C37DFACCE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FAFB6F42-4B6A-4573-8DFB-106BAA2FFA1F}"/>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A3376788-1E8F-420B-B90E-CE8C6EA738C6}"/>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FCC34FD2-2673-4EAF-B978-083965CEF9C7}"/>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7DB66FF3-AEFE-4BD3-806C-793C04F7A6E1}"/>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9700A1AD-0711-404A-9E1D-5BE96B2E86A1}"/>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378DB533-ABE5-4B84-B6EE-6DF62BBB6E47}"/>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64B505B5-19BE-4DB2-B83A-04EA892B299E}"/>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D4DDD4CA-DAD2-4A67-8E8B-0BE14182F135}"/>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29736878-065E-4BE1-A176-0961E52B0998}"/>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F81CD70F-10C0-4996-8F5D-A526E0DF3BCD}"/>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84D648B7-F62F-42DF-8B20-25B87DA985D2}"/>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167105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70382"/>
            <a:ext cx="10668000" cy="1524000"/>
          </a:xfrm>
        </p:spPr>
        <p:txBody>
          <a:bodyPr/>
          <a:lstStyle/>
          <a:p>
            <a:r>
              <a:rPr lang="en-US" dirty="0">
                <a:solidFill>
                  <a:schemeClr val="bg1"/>
                </a:solidFill>
              </a:rPr>
              <a:t>Potentials training: Silicon</a:t>
            </a:r>
            <a:endParaRPr lang="sv-SE" dirty="0">
              <a:solidFill>
                <a:schemeClr val="bg1"/>
              </a:solidFill>
            </a:endParaRPr>
          </a:p>
        </p:txBody>
      </p:sp>
      <p:pic>
        <p:nvPicPr>
          <p:cNvPr id="12" name="Content Placeholder 11">
            <a:extLst>
              <a:ext uri="{FF2B5EF4-FFF2-40B4-BE49-F238E27FC236}">
                <a16:creationId xmlns:a16="http://schemas.microsoft.com/office/drawing/2014/main" id="{1B807C70-E054-4FEC-9327-512B8C3F520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7820" y="1555151"/>
            <a:ext cx="6039354" cy="3321645"/>
          </a:xfrm>
        </p:spPr>
      </p:pic>
      <p:pic>
        <p:nvPicPr>
          <p:cNvPr id="14" name="Content Placeholder 13">
            <a:extLst>
              <a:ext uri="{FF2B5EF4-FFF2-40B4-BE49-F238E27FC236}">
                <a16:creationId xmlns:a16="http://schemas.microsoft.com/office/drawing/2014/main" id="{FE4FA3BB-333F-44CC-8158-FC2D8DBE11E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p:blipFill>
        <p:spPr>
          <a:xfrm>
            <a:off x="6009859" y="1555150"/>
            <a:ext cx="6039354" cy="3321645"/>
          </a:xfrm>
        </p:spPr>
      </p:pic>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21</a:t>
            </a:fld>
            <a:endParaRPr lang="en-US"/>
          </a:p>
        </p:txBody>
      </p:sp>
      <p:sp>
        <p:nvSpPr>
          <p:cNvPr id="9" name="TextBox 8">
            <a:extLst>
              <a:ext uri="{FF2B5EF4-FFF2-40B4-BE49-F238E27FC236}">
                <a16:creationId xmlns:a16="http://schemas.microsoft.com/office/drawing/2014/main" id="{D14861BC-D393-4791-B9CD-020992A473AF}"/>
              </a:ext>
            </a:extLst>
          </p:cNvPr>
          <p:cNvSpPr txBox="1"/>
          <p:nvPr/>
        </p:nvSpPr>
        <p:spPr>
          <a:xfrm>
            <a:off x="452284" y="5064497"/>
            <a:ext cx="11287432" cy="1015663"/>
          </a:xfrm>
          <a:prstGeom prst="rect">
            <a:avLst/>
          </a:prstGeom>
          <a:noFill/>
        </p:spPr>
        <p:txBody>
          <a:bodyPr wrap="square" rtlCol="0">
            <a:spAutoFit/>
          </a:bodyPr>
          <a:lstStyle/>
          <a:p>
            <a:r>
              <a:rPr lang="en-US" sz="2000" dirty="0">
                <a:solidFill>
                  <a:schemeClr val="bg2"/>
                </a:solidFill>
              </a:rPr>
              <a:t>Energy per atom and forces MTPs outperform baseline of predicting zero only after a few time steps and they converge after around 100 time steps. The slope is less steep. The KRR models do not converge after being trained on all available data. </a:t>
            </a:r>
            <a:endParaRPr lang="sv-SE" sz="2000" dirty="0">
              <a:solidFill>
                <a:schemeClr val="bg2"/>
              </a:solidFill>
            </a:endParaRPr>
          </a:p>
        </p:txBody>
      </p:sp>
      <p:sp>
        <p:nvSpPr>
          <p:cNvPr id="36" name="Rectangle 35">
            <a:extLst>
              <a:ext uri="{FF2B5EF4-FFF2-40B4-BE49-F238E27FC236}">
                <a16:creationId xmlns:a16="http://schemas.microsoft.com/office/drawing/2014/main" id="{FDD6221A-F270-4C90-A2A4-A761D8979EEE}"/>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1A15859E-7846-4417-A003-439513C38114}"/>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28525B0A-A39B-496B-A2BC-287776962FE1}"/>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A0D8DCA4-A636-40E7-9330-F7909DC4E0EA}"/>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E46E6CD5-D216-4F8D-B353-AF75CCD01CF1}"/>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547E799-910E-4ED2-B2E2-B1081C2DD2CD}"/>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20C62495-8FEE-4D2D-B63D-0C31B38D723B}"/>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C5C0F2EF-2174-4F3A-9640-6126BDFAD1F0}"/>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E43D545F-E6AE-499A-BF7C-9F509DFA47F8}"/>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050E626F-25A0-4B76-BCF2-C2BDE7765DB3}"/>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99FCFF21-2E4D-4C97-B7CE-FEEC29B0C023}"/>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6527ADBE-FD5F-4935-9CFC-2BC1C6730C15}"/>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4DB566FE-30FA-4F40-9017-3813EA04DA7E}"/>
              </a:ext>
            </a:extLst>
          </p:cNvPr>
          <p:cNvSpPr/>
          <p:nvPr/>
        </p:nvSpPr>
        <p:spPr>
          <a:xfrm>
            <a:off x="6728703"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C9E34EBE-098B-4CAE-A53D-747DA2A793C9}"/>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1DCC0D30-4F01-48E1-871A-51522D39824A}"/>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2D322859-C63B-4AAB-AD12-E8C9E80B0D91}"/>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8F8B2C52-9C6C-4C87-BDAD-79836CC0B255}"/>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9F7DD1D9-E0C1-49DC-A6E2-65CFB675BF3F}"/>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812DA059-457C-4000-826D-F02BF6D0D0CF}"/>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D4DEF6C4-374F-4D4D-8C74-82F8310D9038}"/>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85D43228-990F-4F18-AC86-BB3C199B1EA6}"/>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3758FEBC-7E90-478D-B73C-044A8E244BC3}"/>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144DAE5B-6FF3-490D-89CF-B541B28C4582}"/>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332D3C44-9DAC-40BE-8844-6A302A17B689}"/>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B5661860-E35F-4846-9FE4-E0E32D666617}"/>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447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447366"/>
            <a:ext cx="10668000" cy="1524000"/>
          </a:xfrm>
        </p:spPr>
        <p:txBody>
          <a:bodyPr/>
          <a:lstStyle/>
          <a:p>
            <a:r>
              <a:rPr lang="en-US" dirty="0">
                <a:solidFill>
                  <a:schemeClr val="bg1"/>
                </a:solidFill>
              </a:rPr>
              <a:t>Training vs. testing</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22</a:t>
            </a:fld>
            <a:endParaRPr lang="en-US"/>
          </a:p>
        </p:txBody>
      </p:sp>
      <p:pic>
        <p:nvPicPr>
          <p:cNvPr id="15" name="Content Placeholder 14" descr="Chart, line chart&#10;&#10;Description automatically generated">
            <a:extLst>
              <a:ext uri="{FF2B5EF4-FFF2-40B4-BE49-F238E27FC236}">
                <a16:creationId xmlns:a16="http://schemas.microsoft.com/office/drawing/2014/main" id="{626B0876-11E0-49CE-A60A-5CCB0016D3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000" y="3961068"/>
            <a:ext cx="4262285" cy="2344256"/>
          </a:xfrm>
        </p:spPr>
      </p:pic>
      <p:pic>
        <p:nvPicPr>
          <p:cNvPr id="11" name="Content Placeholder 10" descr="Chart, line chart&#10;&#10;Description automatically generated">
            <a:extLst>
              <a:ext uri="{FF2B5EF4-FFF2-40B4-BE49-F238E27FC236}">
                <a16:creationId xmlns:a16="http://schemas.microsoft.com/office/drawing/2014/main" id="{7A5ADDEB-C382-4AAA-B70C-433EFE56317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62000" y="1545321"/>
            <a:ext cx="4262284" cy="2344255"/>
          </a:xfrm>
        </p:spPr>
      </p:pic>
      <p:pic>
        <p:nvPicPr>
          <p:cNvPr id="19" name="Picture 18" descr="Chart, line chart&#10;&#10;Description automatically generated">
            <a:extLst>
              <a:ext uri="{FF2B5EF4-FFF2-40B4-BE49-F238E27FC236}">
                <a16:creationId xmlns:a16="http://schemas.microsoft.com/office/drawing/2014/main" id="{25154694-F4FF-4BC0-91CD-55B6E3E34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535" y="1580195"/>
            <a:ext cx="4262285" cy="2344255"/>
          </a:xfrm>
          <a:prstGeom prst="rect">
            <a:avLst/>
          </a:prstGeom>
        </p:spPr>
      </p:pic>
      <p:pic>
        <p:nvPicPr>
          <p:cNvPr id="21" name="Picture 20" descr="Chart, line chart&#10;&#10;Description automatically generated">
            <a:extLst>
              <a:ext uri="{FF2B5EF4-FFF2-40B4-BE49-F238E27FC236}">
                <a16:creationId xmlns:a16="http://schemas.microsoft.com/office/drawing/2014/main" id="{B261AD68-8CAC-419E-B82A-42FC4BEE38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0536" y="3961068"/>
            <a:ext cx="4262284" cy="2344256"/>
          </a:xfrm>
          <a:prstGeom prst="rect">
            <a:avLst/>
          </a:prstGeom>
        </p:spPr>
      </p:pic>
      <p:pic>
        <p:nvPicPr>
          <p:cNvPr id="12" name="Content Placeholder 10" descr="Chart, line chart&#10;&#10;Description automatically generated">
            <a:extLst>
              <a:ext uri="{FF2B5EF4-FFF2-40B4-BE49-F238E27FC236}">
                <a16:creationId xmlns:a16="http://schemas.microsoft.com/office/drawing/2014/main" id="{D11E778D-0A85-4B51-A0AD-F7B8417B2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487" y="1528118"/>
            <a:ext cx="6881025" cy="3784561"/>
          </a:xfrm>
          <a:prstGeom prst="rect">
            <a:avLst/>
          </a:prstGeom>
        </p:spPr>
      </p:pic>
      <p:sp>
        <p:nvSpPr>
          <p:cNvPr id="4" name="TextBox 3">
            <a:extLst>
              <a:ext uri="{FF2B5EF4-FFF2-40B4-BE49-F238E27FC236}">
                <a16:creationId xmlns:a16="http://schemas.microsoft.com/office/drawing/2014/main" id="{DD7AD4AF-696F-4D6C-A461-1D190B655763}"/>
              </a:ext>
            </a:extLst>
          </p:cNvPr>
          <p:cNvSpPr txBox="1"/>
          <p:nvPr/>
        </p:nvSpPr>
        <p:spPr>
          <a:xfrm>
            <a:off x="761999" y="5386315"/>
            <a:ext cx="10668000" cy="1015663"/>
          </a:xfrm>
          <a:prstGeom prst="rect">
            <a:avLst/>
          </a:prstGeom>
          <a:noFill/>
        </p:spPr>
        <p:txBody>
          <a:bodyPr wrap="square" rtlCol="0">
            <a:spAutoFit/>
          </a:bodyPr>
          <a:lstStyle/>
          <a:p>
            <a:r>
              <a:rPr lang="en-US" sz="2000" dirty="0">
                <a:solidFill>
                  <a:schemeClr val="bg2"/>
                </a:solidFill>
              </a:rPr>
              <a:t>The training and testing curves meet definitely at 1000 time steps, at this point the model has learned what it can from the data. This is observed for both MTP 06 and 10, both energy and forces, and both </a:t>
            </a:r>
            <a:r>
              <a:rPr lang="en-US" sz="2000" dirty="0" err="1">
                <a:solidFill>
                  <a:schemeClr val="bg2"/>
                </a:solidFill>
              </a:rPr>
              <a:t>Aluminium</a:t>
            </a:r>
            <a:r>
              <a:rPr lang="en-US" sz="2000" dirty="0">
                <a:solidFill>
                  <a:schemeClr val="bg2"/>
                </a:solidFill>
              </a:rPr>
              <a:t> and Silicon.</a:t>
            </a:r>
            <a:endParaRPr lang="sv-SE" sz="2000" dirty="0">
              <a:solidFill>
                <a:schemeClr val="bg2"/>
              </a:solidFill>
            </a:endParaRPr>
          </a:p>
        </p:txBody>
      </p:sp>
      <p:sp>
        <p:nvSpPr>
          <p:cNvPr id="41" name="Rectangle 40">
            <a:extLst>
              <a:ext uri="{FF2B5EF4-FFF2-40B4-BE49-F238E27FC236}">
                <a16:creationId xmlns:a16="http://schemas.microsoft.com/office/drawing/2014/main" id="{2DCEDC28-D2F2-4343-B524-4000C42D9F83}"/>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2" name="TextBox 41">
            <a:extLst>
              <a:ext uri="{FF2B5EF4-FFF2-40B4-BE49-F238E27FC236}">
                <a16:creationId xmlns:a16="http://schemas.microsoft.com/office/drawing/2014/main" id="{4A1A2412-7E39-4AF3-9596-0821D8C9328E}"/>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43" name="Oval 42">
            <a:extLst>
              <a:ext uri="{FF2B5EF4-FFF2-40B4-BE49-F238E27FC236}">
                <a16:creationId xmlns:a16="http://schemas.microsoft.com/office/drawing/2014/main" id="{2AFF067F-3B6D-42E2-BB0C-5AD967B70BD0}"/>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44" name="Oval 43">
            <a:extLst>
              <a:ext uri="{FF2B5EF4-FFF2-40B4-BE49-F238E27FC236}">
                <a16:creationId xmlns:a16="http://schemas.microsoft.com/office/drawing/2014/main" id="{7C9D821D-ADCB-49F3-B983-E8018482C5F3}"/>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BADB54CD-DF23-43B2-9BC1-3C18BD7124AE}"/>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F5D2F7F6-FFAE-4CA0-A7B3-D8A9AA414EAA}"/>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1D3A9070-F156-4D53-B8BE-6E67C5DDBBF2}"/>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8" name="Oval 47">
            <a:extLst>
              <a:ext uri="{FF2B5EF4-FFF2-40B4-BE49-F238E27FC236}">
                <a16:creationId xmlns:a16="http://schemas.microsoft.com/office/drawing/2014/main" id="{ED967C37-0D84-4F55-9D6C-F19CC5B38C3D}"/>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9AB685FE-0A0E-4096-A148-794B33A89D04}"/>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BD54F8B5-1913-4DFA-9FD3-221C4C761A8C}"/>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6D417B3E-B2AF-41C1-9215-49AA407460DF}"/>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D2ED63D5-4B23-482A-802A-F656236A6581}"/>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4D523FDB-4374-410E-811B-ECA31E9D2784}"/>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40CF82E1-CA7E-451F-8DF3-A161E74AA638}"/>
              </a:ext>
            </a:extLst>
          </p:cNvPr>
          <p:cNvSpPr/>
          <p:nvPr/>
        </p:nvSpPr>
        <p:spPr>
          <a:xfrm>
            <a:off x="7013183" y="376516"/>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9769896B-A839-429F-83D1-6E23C04C031A}"/>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BA334AC9-FF93-4D35-9D03-C2555C247D84}"/>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A0C532D5-F7CF-4DD1-B3C5-EFB19D28432D}"/>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3999DE61-096F-46EB-A5B9-EAF6DCCA94A0}"/>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CA166BA1-5D02-4E57-BC01-83730BEEB531}"/>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A79C2B15-CED9-4A81-B936-7E7A7F9E39A0}"/>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FF8BF5B1-1F8B-4982-8A46-3184DF3B6A85}"/>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005C051B-3898-467D-B126-71038C6B5460}"/>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289F6E49-6617-4787-9D29-A587A7B79FD4}"/>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83C053EC-F434-44C2-9A27-499BD29018C6}"/>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6251222D-FB75-4452-8CF1-A526F5B0C233}"/>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2015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09710"/>
            <a:ext cx="10668000" cy="1524000"/>
          </a:xfrm>
        </p:spPr>
        <p:txBody>
          <a:bodyPr/>
          <a:lstStyle/>
          <a:p>
            <a:r>
              <a:rPr lang="en-US" dirty="0" err="1">
                <a:solidFill>
                  <a:schemeClr val="bg1"/>
                </a:solidFill>
              </a:rPr>
              <a:t>Aluminium</a:t>
            </a:r>
            <a:r>
              <a:rPr lang="en-US" dirty="0">
                <a:solidFill>
                  <a:schemeClr val="bg1"/>
                </a:solidFill>
              </a:rPr>
              <a:t> simulations: total energy</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23</a:t>
            </a:fld>
            <a:endParaRPr lang="en-US"/>
          </a:p>
        </p:txBody>
      </p:sp>
      <p:pic>
        <p:nvPicPr>
          <p:cNvPr id="11" name="Content Placeholder 10" descr="Chart, line chart&#10;&#10;Description automatically generated">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0" y="1394449"/>
            <a:ext cx="4915786" cy="2457893"/>
          </a:xfrm>
        </p:spPr>
      </p:pic>
      <p:pic>
        <p:nvPicPr>
          <p:cNvPr id="15" name="Content Placeholder 14" descr="Chart, line chart&#10;&#10;Description automatically generated">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394450"/>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852342"/>
            <a:ext cx="4915786" cy="2457893"/>
          </a:xfrm>
          <a:prstGeom prst="rect">
            <a:avLst/>
          </a:prstGeom>
        </p:spPr>
      </p:pic>
      <p:sp>
        <p:nvSpPr>
          <p:cNvPr id="36" name="Rectangle 35">
            <a:extLst>
              <a:ext uri="{FF2B5EF4-FFF2-40B4-BE49-F238E27FC236}">
                <a16:creationId xmlns:a16="http://schemas.microsoft.com/office/drawing/2014/main" id="{C80078E5-72A5-483E-8929-2AD227C3465F}"/>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6558BD67-DE78-4D50-A978-E6D298C145CA}"/>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87674E9C-9B8B-4DC7-AD1B-216FECC58242}"/>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897D116E-7096-48C6-BC69-9E12D5256E78}"/>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2DDFC77F-264D-4831-BED1-9C836E714150}"/>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D4E21C12-C5AE-499B-8E01-7B080096E2FB}"/>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1139AF8A-7B7C-4B6F-8E18-162AECA2FE81}"/>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723AFC03-CD49-450D-9677-8E03C3C69E96}"/>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6D3BC9A1-22B4-499E-AD26-0201E44142C1}"/>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52DE467C-4CA2-45B4-93F4-0D66023F841C}"/>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91C6A3F6-D89A-4242-A04C-330325E4BBDC}"/>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5E63D5B9-F584-43FE-8A67-195C19EA8A08}"/>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0C84BEB2-96AF-4D6E-8325-E48EA1B88A16}"/>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A6B290D8-DC08-483E-98E5-D5D0EF6A77AD}"/>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A7A4E173-9D04-4D01-8CA4-3CACC1F00A97}"/>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91530AB2-F6A0-497E-8DC7-D97AA67AC641}"/>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72DA4D0C-E787-44C5-AB9E-714A86876D1A}"/>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A0126F3F-F2C8-441E-8A0E-215A5F4EE9D9}"/>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579E8208-9A88-47BE-9B25-AD14DC2B3F71}"/>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F1C53A15-A34F-4965-AA9B-EDD56B5D5B6D}"/>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6709EA6B-EB09-46F9-B3EC-FDB868C77580}"/>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C4DBD588-B623-495A-8CB1-44E2BD1096A9}"/>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2EE8CDFF-A399-4568-9AE2-8A0C7673019F}"/>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C8E75701-7077-4B35-A117-768085A7B2F1}"/>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38BC2ACE-D640-4475-A42A-DDD0A9F33FA7}"/>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8151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09714"/>
            <a:ext cx="10668000" cy="1524000"/>
          </a:xfrm>
        </p:spPr>
        <p:txBody>
          <a:bodyPr/>
          <a:lstStyle/>
          <a:p>
            <a:r>
              <a:rPr lang="en-US" dirty="0">
                <a:solidFill>
                  <a:schemeClr val="bg1"/>
                </a:solidFill>
              </a:rPr>
              <a:t>Al: total energy, trained from 2000 (=eq.)</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24</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394453"/>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394454"/>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52346"/>
            <a:ext cx="4915786" cy="2457893"/>
          </a:xfrm>
          <a:prstGeom prst="rect">
            <a:avLst/>
          </a:prstGeom>
        </p:spPr>
      </p:pic>
      <p:sp>
        <p:nvSpPr>
          <p:cNvPr id="36" name="Rectangle 35">
            <a:extLst>
              <a:ext uri="{FF2B5EF4-FFF2-40B4-BE49-F238E27FC236}">
                <a16:creationId xmlns:a16="http://schemas.microsoft.com/office/drawing/2014/main" id="{E2A65642-3597-4230-B09C-05541C00EDD1}"/>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2102F0A9-23C2-4220-88A5-5E06D29EBE6D}"/>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0B389883-488E-498F-AFF4-8CE0E53BAE5D}"/>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FADD7342-709C-4AB4-AD7E-658352D68BFA}"/>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0CD476D9-D171-4C73-980F-23317733766F}"/>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0C1B6D89-DF3B-4E74-85E1-6C479650B576}"/>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AD79F9AF-5AC9-4270-806F-614AA0004DF1}"/>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AAA5E0FB-691D-48B8-89EE-520E6209C3A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D7CD2673-4793-41DA-9C03-36E41688E9B4}"/>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55125B6F-2090-46B8-9C4D-FB13DA7E047D}"/>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2E478987-B2A6-4BE0-AE76-C277AD3371F4}"/>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AC45EB2C-B0C5-4FAB-AC06-4F95A3807677}"/>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E4533047-B461-4348-8731-A6821A5AB207}"/>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8EDDDE4D-4821-4ADB-BE23-12873D1FE13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D028B426-05BC-45F0-A5A6-6300C4853E73}"/>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E62F5651-F459-42F1-9155-9C9A98025D97}"/>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53FB7F12-5861-4968-937A-CEA7DC40A639}"/>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00F2DB5A-7414-4F3D-92A5-C9373847A8E4}"/>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6504EC05-A684-478B-8A8F-CB1C82E0BF65}"/>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8E9BE628-4158-4CBA-A84C-71FE52443CC0}"/>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1F3483B3-C1B2-4BAF-A8D9-39F66B1E5061}"/>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FBD474E7-3DAE-4F9D-9A24-A9085D9313BF}"/>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CFA79BE9-6983-4CDB-B002-54A4F1931DC7}"/>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13023F97-B3B1-4E1C-AE07-B8EDB6873DC9}"/>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DE12B889-1CFD-45D0-9774-A205FC18D4E9}"/>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8826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09714"/>
            <a:ext cx="10668000" cy="1524000"/>
          </a:xfrm>
        </p:spPr>
        <p:txBody>
          <a:bodyPr/>
          <a:lstStyle/>
          <a:p>
            <a:r>
              <a:rPr lang="en-US" dirty="0">
                <a:solidFill>
                  <a:schemeClr val="bg1"/>
                </a:solidFill>
              </a:rPr>
              <a:t>Al: total energy, MTP 10 trained from 0</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25</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394453"/>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394454"/>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52346"/>
            <a:ext cx="4915786" cy="2457893"/>
          </a:xfrm>
          <a:prstGeom prst="rect">
            <a:avLst/>
          </a:prstGeom>
        </p:spPr>
      </p:pic>
      <p:sp>
        <p:nvSpPr>
          <p:cNvPr id="60" name="Rectangle 59">
            <a:extLst>
              <a:ext uri="{FF2B5EF4-FFF2-40B4-BE49-F238E27FC236}">
                <a16:creationId xmlns:a16="http://schemas.microsoft.com/office/drawing/2014/main" id="{5E589F6B-CAA8-442C-A2AB-60FF351ECE9D}"/>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1" name="TextBox 60">
            <a:extLst>
              <a:ext uri="{FF2B5EF4-FFF2-40B4-BE49-F238E27FC236}">
                <a16:creationId xmlns:a16="http://schemas.microsoft.com/office/drawing/2014/main" id="{900BEBDC-F0AB-4352-BCC4-58D8E04D530F}"/>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62" name="Oval 61">
            <a:extLst>
              <a:ext uri="{FF2B5EF4-FFF2-40B4-BE49-F238E27FC236}">
                <a16:creationId xmlns:a16="http://schemas.microsoft.com/office/drawing/2014/main" id="{3270096C-4C36-45F3-B6A1-5B542190F69F}"/>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63" name="Oval 62">
            <a:extLst>
              <a:ext uri="{FF2B5EF4-FFF2-40B4-BE49-F238E27FC236}">
                <a16:creationId xmlns:a16="http://schemas.microsoft.com/office/drawing/2014/main" id="{5FD499A9-FD7F-4A16-8A03-07166EF67A81}"/>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9E73281C-2553-4D11-99BC-243FD1EC184E}"/>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34287965-6F5D-4B5A-B841-1A926716309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6" name="Oval 65">
            <a:extLst>
              <a:ext uri="{FF2B5EF4-FFF2-40B4-BE49-F238E27FC236}">
                <a16:creationId xmlns:a16="http://schemas.microsoft.com/office/drawing/2014/main" id="{8B2169F6-00EB-4D88-B75E-1AD8FFAD4C29}"/>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7" name="Oval 66">
            <a:extLst>
              <a:ext uri="{FF2B5EF4-FFF2-40B4-BE49-F238E27FC236}">
                <a16:creationId xmlns:a16="http://schemas.microsoft.com/office/drawing/2014/main" id="{DC7C87D1-0646-469D-A61D-44D9319AD723}"/>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8" name="Oval 67">
            <a:extLst>
              <a:ext uri="{FF2B5EF4-FFF2-40B4-BE49-F238E27FC236}">
                <a16:creationId xmlns:a16="http://schemas.microsoft.com/office/drawing/2014/main" id="{464E3E11-0946-4936-BE6D-27035E6A2BA0}"/>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9" name="Oval 68">
            <a:extLst>
              <a:ext uri="{FF2B5EF4-FFF2-40B4-BE49-F238E27FC236}">
                <a16:creationId xmlns:a16="http://schemas.microsoft.com/office/drawing/2014/main" id="{9F55FB46-D628-45C8-B849-99E0D99B80D2}"/>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0" name="Oval 69">
            <a:extLst>
              <a:ext uri="{FF2B5EF4-FFF2-40B4-BE49-F238E27FC236}">
                <a16:creationId xmlns:a16="http://schemas.microsoft.com/office/drawing/2014/main" id="{1DF307AE-7EBA-4B1B-BFFE-FD1218C142BE}"/>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1" name="Oval 70">
            <a:extLst>
              <a:ext uri="{FF2B5EF4-FFF2-40B4-BE49-F238E27FC236}">
                <a16:creationId xmlns:a16="http://schemas.microsoft.com/office/drawing/2014/main" id="{0A8902E4-8D5C-4EEC-878A-D3CD94C23A91}"/>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7" name="Oval 76">
            <a:extLst>
              <a:ext uri="{FF2B5EF4-FFF2-40B4-BE49-F238E27FC236}">
                <a16:creationId xmlns:a16="http://schemas.microsoft.com/office/drawing/2014/main" id="{E908E84E-2501-4C54-B9C6-464A2B4432D8}"/>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8" name="Oval 77">
            <a:extLst>
              <a:ext uri="{FF2B5EF4-FFF2-40B4-BE49-F238E27FC236}">
                <a16:creationId xmlns:a16="http://schemas.microsoft.com/office/drawing/2014/main" id="{253201AE-29DA-487C-A543-6AA23F2CA6FD}"/>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9" name="Oval 78">
            <a:extLst>
              <a:ext uri="{FF2B5EF4-FFF2-40B4-BE49-F238E27FC236}">
                <a16:creationId xmlns:a16="http://schemas.microsoft.com/office/drawing/2014/main" id="{16EAD07F-EC0C-47DC-9CC6-4711CF0565C2}"/>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0" name="Oval 79">
            <a:extLst>
              <a:ext uri="{FF2B5EF4-FFF2-40B4-BE49-F238E27FC236}">
                <a16:creationId xmlns:a16="http://schemas.microsoft.com/office/drawing/2014/main" id="{3F9A6C21-A41C-4575-BCD8-C2126BD553FA}"/>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1" name="Oval 80">
            <a:extLst>
              <a:ext uri="{FF2B5EF4-FFF2-40B4-BE49-F238E27FC236}">
                <a16:creationId xmlns:a16="http://schemas.microsoft.com/office/drawing/2014/main" id="{28B3C84D-A500-4206-B084-C5928A1CE0F5}"/>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2" name="Oval 81">
            <a:extLst>
              <a:ext uri="{FF2B5EF4-FFF2-40B4-BE49-F238E27FC236}">
                <a16:creationId xmlns:a16="http://schemas.microsoft.com/office/drawing/2014/main" id="{EAFED7D1-F8C1-45BF-AAFC-97453A86E55C}"/>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3" name="Oval 82">
            <a:extLst>
              <a:ext uri="{FF2B5EF4-FFF2-40B4-BE49-F238E27FC236}">
                <a16:creationId xmlns:a16="http://schemas.microsoft.com/office/drawing/2014/main" id="{8412FF4C-0E81-4D59-87F6-FB754AF8BDEC}"/>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4" name="Oval 83">
            <a:extLst>
              <a:ext uri="{FF2B5EF4-FFF2-40B4-BE49-F238E27FC236}">
                <a16:creationId xmlns:a16="http://schemas.microsoft.com/office/drawing/2014/main" id="{5EA5B963-0699-4B81-8AFD-78512F4FC602}"/>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017D4F6D-E08B-425F-917B-8AD59289D609}"/>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9844231E-CA8C-4F74-8489-95DCE11D0A36}"/>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7D903F12-6FDB-424C-9B8A-123259454E55}"/>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34F31B4D-AE10-4857-A676-977284535A7F}"/>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F6DE9D13-61F1-4CCB-9619-27E1FF04BF3A}"/>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647460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9551"/>
            <a:ext cx="10668000" cy="1524000"/>
          </a:xfrm>
        </p:spPr>
        <p:txBody>
          <a:bodyPr/>
          <a:lstStyle/>
          <a:p>
            <a:r>
              <a:rPr lang="en-US" dirty="0">
                <a:solidFill>
                  <a:schemeClr val="bg1"/>
                </a:solidFill>
              </a:rPr>
              <a:t>Al: tot energy, MTP 10 trained from 2000</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26</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404290"/>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404291"/>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62183"/>
            <a:ext cx="4915786" cy="2457893"/>
          </a:xfrm>
          <a:prstGeom prst="rect">
            <a:avLst/>
          </a:prstGeom>
        </p:spPr>
      </p:pic>
      <p:sp>
        <p:nvSpPr>
          <p:cNvPr id="36" name="Rectangle 35">
            <a:extLst>
              <a:ext uri="{FF2B5EF4-FFF2-40B4-BE49-F238E27FC236}">
                <a16:creationId xmlns:a16="http://schemas.microsoft.com/office/drawing/2014/main" id="{3333B16A-B1A6-421B-9536-78641909A917}"/>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633A9BAA-418C-47A3-9ECD-11FE7D21621E}"/>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DFB8369B-E4BD-460F-8398-BBAFA8B5A610}"/>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1F465795-7BB9-4D01-A57A-6DD213EF0B69}"/>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CE626FDF-50EA-44CC-A8DE-8C5384E034BC}"/>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43B50A8-5F71-497B-B44D-BBA31C28208F}"/>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8BFFE21F-119A-4A33-9D90-477662ABBA4C}"/>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B1A1118F-E535-4BA5-88CD-A45E1F7B5A5E}"/>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D0FCD811-5763-4AB5-B03D-A39640A30185}"/>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B2111225-71BC-4FD4-8A9E-91DCE16B8748}"/>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0D5F9F44-90AE-4ECE-AA86-8EB51BB113B4}"/>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35B0E421-DE5B-4842-A102-F3F32E722FEA}"/>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0FBCBDE1-0680-479E-9F63-E3AF43CA5FB6}"/>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06543E58-29CE-4EC0-AFB6-FB94C2E54C2D}"/>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6BE19DA9-9CE6-423E-9C82-3AE29AC28C9C}"/>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D62A12CD-2D89-49CA-AA3D-BD17E0B3E20B}"/>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0700EA92-F327-4468-8A39-EA827DD18E97}"/>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5A462CCA-BD98-4682-A282-70CA29893219}"/>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94A3EEA7-0CD4-4427-9C74-059CB3B617A8}"/>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3E6A75E3-CDD4-479C-BA9B-8BBAF352B449}"/>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14E5E0EE-313B-48BE-8D05-18FA88749E71}"/>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D5D4CF3E-0689-4E74-876E-FDA777813CC8}"/>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BC4EEC75-9120-42B9-8DA4-E7E400717B33}"/>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24F9496E-85C9-4766-A818-04DE5506D014}"/>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FF502E6A-27B7-4079-B901-A155515B6472}"/>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80904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9551"/>
            <a:ext cx="10668000" cy="1524000"/>
          </a:xfrm>
        </p:spPr>
        <p:txBody>
          <a:bodyPr/>
          <a:lstStyle/>
          <a:p>
            <a:r>
              <a:rPr lang="en-US" dirty="0" err="1">
                <a:solidFill>
                  <a:schemeClr val="bg1"/>
                </a:solidFill>
              </a:rPr>
              <a:t>Aluminium</a:t>
            </a:r>
            <a:r>
              <a:rPr lang="en-US" dirty="0">
                <a:solidFill>
                  <a:schemeClr val="bg1"/>
                </a:solidFill>
              </a:rPr>
              <a:t> simulations: MSD</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27</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62000" y="1404290"/>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p:blipFill>
        <p:spPr>
          <a:xfrm>
            <a:off x="6096000" y="1404291"/>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29000" y="3862183"/>
            <a:ext cx="4915786" cy="2457893"/>
          </a:xfrm>
          <a:prstGeom prst="rect">
            <a:avLst/>
          </a:prstGeom>
        </p:spPr>
      </p:pic>
      <p:sp>
        <p:nvSpPr>
          <p:cNvPr id="36" name="Rectangle 35">
            <a:extLst>
              <a:ext uri="{FF2B5EF4-FFF2-40B4-BE49-F238E27FC236}">
                <a16:creationId xmlns:a16="http://schemas.microsoft.com/office/drawing/2014/main" id="{DCE652C2-EF48-499A-9E94-DBB6CA87FEC8}"/>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CAA6C53E-0A46-4D44-A2C9-696F80DAA93D}"/>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EE19EE9E-F97B-4EFB-A4EB-33DBC022CD03}"/>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94FAA04F-969F-436A-AAB9-34AC170FD871}"/>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8FA36ED3-241A-46DF-88CC-4836839D7C07}"/>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61A6CD4-F9B1-41A5-97DD-761B7D7C9D9E}"/>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5390FBAB-47D8-41F7-9A5B-220EA9775F79}"/>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8A70F171-E9A8-48D2-8130-31230DC4C816}"/>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AB1E96AF-9033-41F7-89EB-A4487F1D0BEB}"/>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0B272706-084C-4832-B5CE-C0519387D640}"/>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5E685596-DE00-4FAF-8B45-C617F3A40A31}"/>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56935AC7-C20A-4BED-BE8E-109EBC93D443}"/>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0DF00AC5-7A22-412E-B09A-84DB3F8422C5}"/>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B68FCC39-3A41-4E8C-AD55-F368EEA011AD}"/>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002F5BB9-0232-4103-AF80-89BACA8EDFAD}"/>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6DBB1A9A-3207-46C5-9F6F-B4D906DCB85E}"/>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7A1171B2-39EA-4377-A7C3-32CD6A1E4584}"/>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78BEB018-3C59-4EDF-9CA9-BB079D300A68}"/>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E2E34F9A-6ACA-413C-88F9-C36E41FBB5DB}"/>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3E5EE0EB-E77B-47EF-918E-371F42B0BBE9}"/>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5D7EA92E-259D-44B2-A85A-BE99846E7FD8}"/>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BA070CFC-88DE-4B78-94E2-89BBC932D517}"/>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E13DD4F6-DDED-4B5C-B507-CC5F4FEEA630}"/>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A12D1B9E-5134-4A59-9243-F451BF31F5E7}"/>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D7A68147-E15F-42C2-8E5D-109CB9E9594D}"/>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4406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9551"/>
                <a:ext cx="10668000" cy="1524000"/>
              </a:xfrm>
            </p:spPr>
            <p:txBody>
              <a:bodyPr/>
              <a:lstStyle/>
              <a:p>
                <a:r>
                  <a:rPr lang="en-US" dirty="0">
                    <a:solidFill>
                      <a:schemeClr val="bg1"/>
                    </a:solidFill>
                  </a:rPr>
                  <a:t>Aluminium simulations: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𝑣</m:t>
                        </m:r>
                      </m:sub>
                    </m:sSub>
                  </m:oMath>
                </a14:m>
                <a:endParaRPr lang="sv-SE" dirty="0">
                  <a:solidFill>
                    <a:schemeClr val="bg1"/>
                  </a:solidFill>
                </a:endParaRPr>
              </a:p>
            </p:txBody>
          </p:sp>
        </mc:Choice>
        <mc:Fallback xmlns="">
          <p:sp>
            <p:nvSpPr>
              <p:cNvPr id="2" name="Title 1">
                <a:extLst>
                  <a:ext uri="{FF2B5EF4-FFF2-40B4-BE49-F238E27FC236}">
                    <a16:creationId xmlns:a16="http://schemas.microsoft.com/office/drawing/2014/main" id="{B4BF8647-850A-4076-9AF7-62A10216A2E0}"/>
                  </a:ext>
                </a:extLst>
              </p:cNvPr>
              <p:cNvSpPr>
                <a:spLocks noGrp="1" noRot="1" noChangeAspect="1" noMove="1" noResize="1" noEditPoints="1" noAdjustHandles="1" noChangeArrowheads="1" noChangeShapeType="1" noTextEdit="1"/>
              </p:cNvSpPr>
              <p:nvPr>
                <p:ph type="title"/>
              </p:nvPr>
            </p:nvSpPr>
            <p:spPr>
              <a:xfrm>
                <a:off x="762000" y="319551"/>
                <a:ext cx="10668000" cy="1524000"/>
              </a:xfrm>
              <a:blipFill>
                <a:blip r:embed="rId2"/>
                <a:stretch>
                  <a:fillRect l="-2286"/>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28</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62000" y="1404290"/>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p:blipFill>
        <p:spPr>
          <a:xfrm>
            <a:off x="6096000" y="1404291"/>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29000" y="3862183"/>
            <a:ext cx="4915786" cy="2457893"/>
          </a:xfrm>
          <a:prstGeom prst="rect">
            <a:avLst/>
          </a:prstGeom>
        </p:spPr>
      </p:pic>
      <p:sp>
        <p:nvSpPr>
          <p:cNvPr id="8" name="TextBox 7">
            <a:extLst>
              <a:ext uri="{FF2B5EF4-FFF2-40B4-BE49-F238E27FC236}">
                <a16:creationId xmlns:a16="http://schemas.microsoft.com/office/drawing/2014/main" id="{D24452D3-F099-4419-99DD-E9F75BED4458}"/>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6" name="Rectangle 35">
            <a:extLst>
              <a:ext uri="{FF2B5EF4-FFF2-40B4-BE49-F238E27FC236}">
                <a16:creationId xmlns:a16="http://schemas.microsoft.com/office/drawing/2014/main" id="{FB28934A-5C13-40AC-943D-1396C6F2CF08}"/>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ED0B1AF5-8445-411F-ADE1-B54AEA35B6FB}"/>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83A231BD-2BC5-48AC-A3AA-F5A854CBEC01}"/>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EC13B08F-BCA4-4A9A-B639-A8B2DE998B7A}"/>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CAC764D6-FE7C-4F20-9987-F11ACB0B09C3}"/>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271B16BE-C246-41EC-A5EA-F22EAF74293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B9A5EE37-4047-4C6A-9AB0-61B01F60DCB5}"/>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F80934AC-BDF4-4DE8-9B39-4C343C865FBB}"/>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F84B33E5-096C-4BD3-A5AD-32BCD29EE440}"/>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7F974725-ED6A-4D68-9862-EE98DCAECE4F}"/>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21955173-7C57-408A-B66F-26CEE83BF892}"/>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FAEA4DE2-9D6A-4F11-AB7E-55DD587CB56F}"/>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0E977B86-F4AA-49C1-AE16-2A96B47F361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16D3BD2A-FD53-46AF-9D1E-1F15B01A1692}"/>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859ED3B8-BD1A-4068-8839-8D30BA483D34}"/>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FEE2C5AD-DA18-42F6-92FA-D6B3F336512F}"/>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29AF8D77-5037-4DFE-8E48-F55546460F03}"/>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2CFEA34E-C51F-4D04-A2FA-EBA2F94C3AFE}"/>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A5963CD8-D00B-496D-B9BA-1802509D38A5}"/>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32B1201E-455D-461C-B51F-0166A1F091B7}"/>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7C100561-C59A-4BB4-BB5E-99572AA471FD}"/>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57C92EE0-1A36-45C4-8937-1CDEE068DEFC}"/>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DC8EBEB2-AC4D-413F-9490-F82FC7E9659C}"/>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EEDA58E4-8C52-4405-A93F-BB0BDF047B62}"/>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DCF0A119-7381-4E8A-8BED-3A542E93D6F9}"/>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17086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9551"/>
            <a:ext cx="10668000" cy="1524000"/>
          </a:xfrm>
        </p:spPr>
        <p:txBody>
          <a:bodyPr/>
          <a:lstStyle/>
          <a:p>
            <a:r>
              <a:rPr lang="en-US" dirty="0">
                <a:solidFill>
                  <a:schemeClr val="bg1"/>
                </a:solidFill>
              </a:rPr>
              <a:t>Aluminium simulations: variance</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29</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404290"/>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404291"/>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62183"/>
            <a:ext cx="4915786" cy="2457893"/>
          </a:xfrm>
          <a:prstGeom prst="rect">
            <a:avLst/>
          </a:prstGeom>
        </p:spPr>
      </p:pic>
      <p:sp>
        <p:nvSpPr>
          <p:cNvPr id="36" name="Rectangle 35">
            <a:extLst>
              <a:ext uri="{FF2B5EF4-FFF2-40B4-BE49-F238E27FC236}">
                <a16:creationId xmlns:a16="http://schemas.microsoft.com/office/drawing/2014/main" id="{B68EA18A-31A8-461E-BA42-8D1A066221AE}"/>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2B47925E-0D63-4430-A1C3-4F2A33589D6E}"/>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D244D54B-EB0D-47E2-A1A6-C8BEDD45525D}"/>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3BAF6F15-FBE3-48C4-A2BD-1932FBCF5552}"/>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3CDF9A1E-C5B8-4EA3-A62E-38729E6D19CD}"/>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CC92A636-B3C0-4B6F-97F7-D01F7D319CC9}"/>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5887FE68-7712-4E4C-9704-FF1598FB269E}"/>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E266B37E-36BF-4760-8F47-C4C820395245}"/>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0303E8DA-2860-4D20-9C82-F0BBBC505C58}"/>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F28486C5-78A8-4BA5-BB57-38F613CDF9DC}"/>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AC519E90-BF13-4EF1-9C75-62F8A0850980}"/>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024C8C3A-DDF4-4B72-9FDC-1DD7B363F5B3}"/>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117A3521-D5E3-4DA0-992E-953C5D554934}"/>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5A6D55D8-5AF7-4734-98B1-3D6BD3F9439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BE8C8729-8B0A-4B7F-86D9-96539DA3753E}"/>
              </a:ext>
            </a:extLst>
          </p:cNvPr>
          <p:cNvSpPr/>
          <p:nvPr/>
        </p:nvSpPr>
        <p:spPr>
          <a:xfrm>
            <a:off x="729696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C0D465E1-072C-4797-A5A0-8168F2CBD03E}"/>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C2DD8BDB-5293-4D7F-BF6C-A8AB600C1058}"/>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5E56EEBB-BA39-4F1E-8D2F-9D783694E1E8}"/>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8AD04DE6-0A1C-4553-B23E-8907FF8A60D1}"/>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775E17D8-4146-493C-87D9-B5AB26BB7C1E}"/>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FDAF1B92-05A7-4E8C-AAE8-738033D61F50}"/>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4ADEEADA-D7C3-471C-9AB4-C2827B89F9EB}"/>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FC9F9DA5-B2BA-4BFE-A687-8B7F5BE48E4A}"/>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06098321-FFB5-4D05-9346-2C3ACCE78EAE}"/>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069F1A9F-8FBD-4DD0-99A5-E80397CCC3F4}"/>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40465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Motivation</a:t>
            </a:r>
            <a:endParaRPr lang="sv-SE" dirty="0">
              <a:solidFill>
                <a:schemeClr val="bg1"/>
              </a:solidFill>
            </a:endParaRPr>
          </a:p>
        </p:txBody>
      </p:sp>
      <p:sp>
        <p:nvSpPr>
          <p:cNvPr id="6" name="Slide Number Placeholder 5">
            <a:extLst>
              <a:ext uri="{FF2B5EF4-FFF2-40B4-BE49-F238E27FC236}">
                <a16:creationId xmlns:a16="http://schemas.microsoft.com/office/drawing/2014/main" id="{92251B69-0CCC-40B0-B3D3-2B6A9DFF4219}"/>
              </a:ext>
            </a:extLst>
          </p:cNvPr>
          <p:cNvSpPr>
            <a:spLocks noGrp="1"/>
          </p:cNvSpPr>
          <p:nvPr>
            <p:ph type="sldNum" sz="quarter" idx="12"/>
          </p:nvPr>
        </p:nvSpPr>
        <p:spPr/>
        <p:txBody>
          <a:bodyPr/>
          <a:lstStyle/>
          <a:p>
            <a:fld id="{07CE569E-9B7C-4CB9-AB80-C0841F922CFF}" type="slidenum">
              <a:rPr lang="en-US" smtClean="0"/>
              <a:t>3</a:t>
            </a:fld>
            <a:endParaRPr lang="en-US"/>
          </a:p>
        </p:txBody>
      </p:sp>
      <p:sp>
        <p:nvSpPr>
          <p:cNvPr id="9" name="Content Placeholder 8">
            <a:extLst>
              <a:ext uri="{FF2B5EF4-FFF2-40B4-BE49-F238E27FC236}">
                <a16:creationId xmlns:a16="http://schemas.microsoft.com/office/drawing/2014/main" id="{E7F3B531-E713-458A-AFAB-2267F7E954C4}"/>
              </a:ext>
            </a:extLst>
          </p:cNvPr>
          <p:cNvSpPr>
            <a:spLocks noGrp="1"/>
          </p:cNvSpPr>
          <p:nvPr>
            <p:ph idx="1"/>
          </p:nvPr>
        </p:nvSpPr>
        <p:spPr>
          <a:xfrm>
            <a:off x="833374" y="2138781"/>
            <a:ext cx="10668000" cy="4082375"/>
          </a:xfrm>
        </p:spPr>
        <p:txBody>
          <a:bodyPr>
            <a:normAutofit fontScale="77500" lnSpcReduction="20000"/>
          </a:bodyPr>
          <a:lstStyle/>
          <a:p>
            <a:r>
              <a:rPr lang="en-US" dirty="0">
                <a:solidFill>
                  <a:schemeClr val="bg2">
                    <a:alpha val="70000"/>
                  </a:schemeClr>
                </a:solidFill>
              </a:rPr>
              <a:t>Materials with desired properties are essential for </a:t>
            </a:r>
            <a:br>
              <a:rPr lang="en-US" dirty="0">
                <a:solidFill>
                  <a:schemeClr val="bg2">
                    <a:alpha val="70000"/>
                  </a:schemeClr>
                </a:solidFill>
              </a:rPr>
            </a:br>
            <a:r>
              <a:rPr lang="en-US" dirty="0">
                <a:solidFill>
                  <a:schemeClr val="bg2">
                    <a:alpha val="70000"/>
                  </a:schemeClr>
                </a:solidFill>
              </a:rPr>
              <a:t>emerging technologies [1, 9].</a:t>
            </a:r>
          </a:p>
          <a:p>
            <a:pPr lvl="1"/>
            <a:r>
              <a:rPr lang="en-US" dirty="0">
                <a:solidFill>
                  <a:schemeClr val="bg2">
                    <a:alpha val="70000"/>
                  </a:schemeClr>
                </a:solidFill>
              </a:rPr>
              <a:t>Properties such as: efficiency, cost, environmental impact, length of life, safety and more.</a:t>
            </a:r>
          </a:p>
          <a:p>
            <a:pPr lvl="1"/>
            <a:r>
              <a:rPr lang="en-US" dirty="0">
                <a:solidFill>
                  <a:schemeClr val="bg2">
                    <a:alpha val="70000"/>
                  </a:schemeClr>
                </a:solidFill>
              </a:rPr>
              <a:t>Technologies such as: catalysts, battery materials, detector materials for ionizing radiation and more.</a:t>
            </a:r>
          </a:p>
          <a:p>
            <a:r>
              <a:rPr lang="en-US" dirty="0">
                <a:solidFill>
                  <a:schemeClr val="bg2">
                    <a:alpha val="70000"/>
                  </a:schemeClr>
                </a:solidFill>
              </a:rPr>
              <a:t>Simulations are essential for theoretical materials science [1].</a:t>
            </a:r>
          </a:p>
          <a:p>
            <a:r>
              <a:rPr lang="en-US" dirty="0">
                <a:solidFill>
                  <a:schemeClr val="bg2">
                    <a:alpha val="70000"/>
                  </a:schemeClr>
                </a:solidFill>
              </a:rPr>
              <a:t>Construct databases containing the properties of essentially any material that can be simulated [1, 9].</a:t>
            </a:r>
          </a:p>
          <a:p>
            <a:r>
              <a:rPr lang="en-US" dirty="0">
                <a:solidFill>
                  <a:schemeClr val="bg2">
                    <a:alpha val="70000"/>
                  </a:schemeClr>
                </a:solidFill>
              </a:rPr>
              <a:t>Machine learning potentials have shown great promise [17, 33].</a:t>
            </a:r>
          </a:p>
        </p:txBody>
      </p:sp>
      <p:sp>
        <p:nvSpPr>
          <p:cNvPr id="59" name="Rectangle 58">
            <a:extLst>
              <a:ext uri="{FF2B5EF4-FFF2-40B4-BE49-F238E27FC236}">
                <a16:creationId xmlns:a16="http://schemas.microsoft.com/office/drawing/2014/main" id="{2558BFD5-4851-4887-9D14-705AE9A9D605}"/>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TextBox 59">
            <a:extLst>
              <a:ext uri="{FF2B5EF4-FFF2-40B4-BE49-F238E27FC236}">
                <a16:creationId xmlns:a16="http://schemas.microsoft.com/office/drawing/2014/main" id="{7C9D5E96-9346-4018-9D5F-FDE3FCF75468}"/>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61" name="Oval 60">
            <a:extLst>
              <a:ext uri="{FF2B5EF4-FFF2-40B4-BE49-F238E27FC236}">
                <a16:creationId xmlns:a16="http://schemas.microsoft.com/office/drawing/2014/main" id="{854AD63C-C900-421D-BF32-1B8FB05D1F8C}"/>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62" name="Oval 61">
            <a:extLst>
              <a:ext uri="{FF2B5EF4-FFF2-40B4-BE49-F238E27FC236}">
                <a16:creationId xmlns:a16="http://schemas.microsoft.com/office/drawing/2014/main" id="{3DCC79AA-C78E-4099-B5DC-371F41FCACD0}"/>
              </a:ext>
            </a:extLst>
          </p:cNvPr>
          <p:cNvSpPr/>
          <p:nvPr/>
        </p:nvSpPr>
        <p:spPr>
          <a:xfrm>
            <a:off x="166504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B04FAE5A-E8C4-464E-A3FC-FCA93696B6AC}"/>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D6F8F8E8-93F8-424B-998C-69892CB94743}"/>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FFEDE7AB-063D-4D32-AB97-4104B18D17B0}"/>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6" name="Oval 65">
            <a:extLst>
              <a:ext uri="{FF2B5EF4-FFF2-40B4-BE49-F238E27FC236}">
                <a16:creationId xmlns:a16="http://schemas.microsoft.com/office/drawing/2014/main" id="{D23CBBAB-FDEB-4CEF-ADC0-79DF8A23EDA5}"/>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7" name="Oval 66">
            <a:extLst>
              <a:ext uri="{FF2B5EF4-FFF2-40B4-BE49-F238E27FC236}">
                <a16:creationId xmlns:a16="http://schemas.microsoft.com/office/drawing/2014/main" id="{C3A1B18C-D238-4942-9F5A-D6C64741713E}"/>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8" name="Oval 67">
            <a:extLst>
              <a:ext uri="{FF2B5EF4-FFF2-40B4-BE49-F238E27FC236}">
                <a16:creationId xmlns:a16="http://schemas.microsoft.com/office/drawing/2014/main" id="{A1CF8A8B-8FE7-45A7-9006-1AB85A1A64ED}"/>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9" name="Oval 68">
            <a:extLst>
              <a:ext uri="{FF2B5EF4-FFF2-40B4-BE49-F238E27FC236}">
                <a16:creationId xmlns:a16="http://schemas.microsoft.com/office/drawing/2014/main" id="{3147E945-AB09-4474-8355-FAD2CA6528FE}"/>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0" name="Oval 69">
            <a:extLst>
              <a:ext uri="{FF2B5EF4-FFF2-40B4-BE49-F238E27FC236}">
                <a16:creationId xmlns:a16="http://schemas.microsoft.com/office/drawing/2014/main" id="{2095C1D7-A3CF-4E43-854C-6A8EA6EED3F5}"/>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6" name="Oval 75">
            <a:extLst>
              <a:ext uri="{FF2B5EF4-FFF2-40B4-BE49-F238E27FC236}">
                <a16:creationId xmlns:a16="http://schemas.microsoft.com/office/drawing/2014/main" id="{A231188E-D06D-4D9A-8C88-6D6D28ED9120}"/>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7" name="Oval 76">
            <a:extLst>
              <a:ext uri="{FF2B5EF4-FFF2-40B4-BE49-F238E27FC236}">
                <a16:creationId xmlns:a16="http://schemas.microsoft.com/office/drawing/2014/main" id="{3D39A6FA-594A-4D98-87AD-AD2856E32C43}"/>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8" name="Oval 77">
            <a:extLst>
              <a:ext uri="{FF2B5EF4-FFF2-40B4-BE49-F238E27FC236}">
                <a16:creationId xmlns:a16="http://schemas.microsoft.com/office/drawing/2014/main" id="{3C0D1B60-4416-4263-9060-B4E78809AB6E}"/>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9" name="Oval 78">
            <a:extLst>
              <a:ext uri="{FF2B5EF4-FFF2-40B4-BE49-F238E27FC236}">
                <a16:creationId xmlns:a16="http://schemas.microsoft.com/office/drawing/2014/main" id="{A13C9AF0-66F2-40F2-9006-9EEE7D1AB19B}"/>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0" name="Oval 79">
            <a:extLst>
              <a:ext uri="{FF2B5EF4-FFF2-40B4-BE49-F238E27FC236}">
                <a16:creationId xmlns:a16="http://schemas.microsoft.com/office/drawing/2014/main" id="{03B451A3-CEC8-42E4-A209-A61E6C1369FA}"/>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1" name="Oval 80">
            <a:extLst>
              <a:ext uri="{FF2B5EF4-FFF2-40B4-BE49-F238E27FC236}">
                <a16:creationId xmlns:a16="http://schemas.microsoft.com/office/drawing/2014/main" id="{E070BC1B-D841-4C69-82A1-E084EF36966C}"/>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2" name="Oval 81">
            <a:extLst>
              <a:ext uri="{FF2B5EF4-FFF2-40B4-BE49-F238E27FC236}">
                <a16:creationId xmlns:a16="http://schemas.microsoft.com/office/drawing/2014/main" id="{FE05351F-F22A-438D-9FCC-FBE04C3F0F0B}"/>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3" name="Oval 82">
            <a:extLst>
              <a:ext uri="{FF2B5EF4-FFF2-40B4-BE49-F238E27FC236}">
                <a16:creationId xmlns:a16="http://schemas.microsoft.com/office/drawing/2014/main" id="{5F1D30B6-8C48-4BE9-AAE8-BB0E9C1DA047}"/>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pic>
        <p:nvPicPr>
          <p:cNvPr id="4" name="Picture 3" descr="A picture containing factory, train, steam, smoke&#10;&#10;Description automatically generated">
            <a:extLst>
              <a:ext uri="{FF2B5EF4-FFF2-40B4-BE49-F238E27FC236}">
                <a16:creationId xmlns:a16="http://schemas.microsoft.com/office/drawing/2014/main" id="{C3000230-9BE5-4DC8-AF93-7FC71F42E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149" y="721103"/>
            <a:ext cx="3965702" cy="2075384"/>
          </a:xfrm>
          <a:prstGeom prst="rect">
            <a:avLst/>
          </a:prstGeom>
        </p:spPr>
      </p:pic>
      <p:sp>
        <p:nvSpPr>
          <p:cNvPr id="33" name="Oval 32">
            <a:extLst>
              <a:ext uri="{FF2B5EF4-FFF2-40B4-BE49-F238E27FC236}">
                <a16:creationId xmlns:a16="http://schemas.microsoft.com/office/drawing/2014/main" id="{648E1C21-6136-499F-9010-C065D8E0F141}"/>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6C0EFF2D-CA3D-45F4-9217-5EAF40EA8633}"/>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A6BB7B03-EE24-4973-A1FF-74109CAA599D}"/>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52CC280E-4F34-47F3-B9D6-959FC598947A}"/>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A65C3B4B-5FA5-4934-A2AC-85C4E394999C}"/>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97067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80218"/>
            <a:ext cx="10668000" cy="1524000"/>
          </a:xfrm>
        </p:spPr>
        <p:txBody>
          <a:bodyPr/>
          <a:lstStyle/>
          <a:p>
            <a:r>
              <a:rPr lang="en-US" dirty="0">
                <a:solidFill>
                  <a:schemeClr val="bg1"/>
                </a:solidFill>
              </a:rPr>
              <a:t>Silicon simulations: total energy</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30</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364957"/>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364958"/>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22850"/>
            <a:ext cx="4915786" cy="2457893"/>
          </a:xfrm>
          <a:prstGeom prst="rect">
            <a:avLst/>
          </a:prstGeom>
        </p:spPr>
      </p:pic>
      <p:sp>
        <p:nvSpPr>
          <p:cNvPr id="36" name="Rectangle 35">
            <a:extLst>
              <a:ext uri="{FF2B5EF4-FFF2-40B4-BE49-F238E27FC236}">
                <a16:creationId xmlns:a16="http://schemas.microsoft.com/office/drawing/2014/main" id="{BC7F7A77-CCB0-4DF5-B470-92CE17E3681C}"/>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1B9BCA61-764D-4662-A329-ECDDF7D22A78}"/>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5778EC00-C39C-4856-8A0D-E5A5CCDD3AFF}"/>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DB3E8468-344C-45FB-8D08-7C93417561BD}"/>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C889B896-11BD-4D5D-9505-2DB2C242335C}"/>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D53A5BF-D7BB-4843-9595-7874496B74EA}"/>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0BF1881C-58C8-4279-A89E-533693E543BB}"/>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981C7100-5305-4EEA-A5EA-7559A54AC2BA}"/>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82C6718C-E40C-45EF-A08B-E90AD439946C}"/>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2182A710-7EAF-4332-8CD1-54379502D458}"/>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B8C5FB2A-50F8-4B6C-BE55-56A35DEB856E}"/>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FF3E6820-2CFE-43FC-9D81-3E5D88400579}"/>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79C0DC6C-B2DF-40DF-9E0C-B27434F84C2C}"/>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6494586A-5943-48AD-90A3-4DC5D505A4BF}"/>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87B3D800-A70F-45CF-B02D-0E2A31AA44F6}"/>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6373FD6C-D7D7-4F64-888B-E1795F12AAA1}"/>
              </a:ext>
            </a:extLst>
          </p:cNvPr>
          <p:cNvSpPr/>
          <p:nvPr/>
        </p:nvSpPr>
        <p:spPr>
          <a:xfrm>
            <a:off x="7580739" y="369000"/>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97572A0E-0921-49E7-B9C4-7CC893A28F6C}"/>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97AF6324-F6F7-47F8-87EC-DBB32F41E62D}"/>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B2AF3F2A-68DF-4D97-B9D4-B76D3EEB5D8E}"/>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ECA561BD-A1CE-4DE8-9014-8E0C5007E8FC}"/>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E7A676EF-A08B-4A7A-B0E1-105D790C84E5}"/>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23B615F7-8FCC-44E3-876C-F5DC7C184655}"/>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42E303E9-3F01-44D2-9F34-1039FD547D7D}"/>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EDD9F17F-803C-4A06-8703-175D481E116E}"/>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486469A1-3B8F-4F8A-90AF-9FA69D578AFA}"/>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11504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80218"/>
            <a:ext cx="10668000" cy="1524000"/>
          </a:xfrm>
        </p:spPr>
        <p:txBody>
          <a:bodyPr/>
          <a:lstStyle/>
          <a:p>
            <a:r>
              <a:rPr lang="en-US" dirty="0">
                <a:solidFill>
                  <a:schemeClr val="bg1"/>
                </a:solidFill>
              </a:rPr>
              <a:t>Silicon simulations: MSD</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31</a:t>
            </a:fld>
            <a:endParaRPr lang="en-US"/>
          </a:p>
        </p:txBody>
      </p:sp>
      <p:pic>
        <p:nvPicPr>
          <p:cNvPr id="11" name="Content Placeholder 10">
            <a:extLst>
              <a:ext uri="{FF2B5EF4-FFF2-40B4-BE49-F238E27FC236}">
                <a16:creationId xmlns:a16="http://schemas.microsoft.com/office/drawing/2014/main" id="{CEF4EAFF-1D0B-49AF-99BB-AC7E8B8CD1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62000" y="1364957"/>
            <a:ext cx="4915786" cy="2457893"/>
          </a:xfrm>
        </p:spPr>
      </p:pic>
      <p:pic>
        <p:nvPicPr>
          <p:cNvPr id="15" name="Content Placeholder 14">
            <a:extLst>
              <a:ext uri="{FF2B5EF4-FFF2-40B4-BE49-F238E27FC236}">
                <a16:creationId xmlns:a16="http://schemas.microsoft.com/office/drawing/2014/main" id="{DA1421B6-9F8E-4B2A-AE74-3DC9D9D18D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1364958"/>
            <a:ext cx="4915786" cy="2457893"/>
          </a:xfrm>
        </p:spPr>
      </p:pic>
      <p:pic>
        <p:nvPicPr>
          <p:cNvPr id="17" name="Picture 16">
            <a:extLst>
              <a:ext uri="{FF2B5EF4-FFF2-40B4-BE49-F238E27FC236}">
                <a16:creationId xmlns:a16="http://schemas.microsoft.com/office/drawing/2014/main" id="{0B280714-FFB3-4451-A53E-92288C8478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29000" y="3822850"/>
            <a:ext cx="4915786" cy="2457893"/>
          </a:xfrm>
          <a:prstGeom prst="rect">
            <a:avLst/>
          </a:prstGeom>
        </p:spPr>
      </p:pic>
      <p:sp>
        <p:nvSpPr>
          <p:cNvPr id="36" name="Rectangle 35">
            <a:extLst>
              <a:ext uri="{FF2B5EF4-FFF2-40B4-BE49-F238E27FC236}">
                <a16:creationId xmlns:a16="http://schemas.microsoft.com/office/drawing/2014/main" id="{CD1F1374-A609-4BEB-A6DB-940454BC2266}"/>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Box 36">
            <a:extLst>
              <a:ext uri="{FF2B5EF4-FFF2-40B4-BE49-F238E27FC236}">
                <a16:creationId xmlns:a16="http://schemas.microsoft.com/office/drawing/2014/main" id="{F155F4CD-D8B3-416B-9BF0-57BD1870EA18}"/>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8" name="Oval 37">
            <a:extLst>
              <a:ext uri="{FF2B5EF4-FFF2-40B4-BE49-F238E27FC236}">
                <a16:creationId xmlns:a16="http://schemas.microsoft.com/office/drawing/2014/main" id="{4F13BC30-BBA6-4498-8DBD-87A0FD654742}"/>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9" name="Oval 38">
            <a:extLst>
              <a:ext uri="{FF2B5EF4-FFF2-40B4-BE49-F238E27FC236}">
                <a16:creationId xmlns:a16="http://schemas.microsoft.com/office/drawing/2014/main" id="{C524A116-2C33-408B-827A-6804B6155F95}"/>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3CC5C25F-BE66-4587-A488-4DF5B753726B}"/>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42DD0B7B-D75A-47F4-BB2D-BF4F12374FB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B40762AA-20D5-4056-A417-32A609D0342C}"/>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2645D4A5-233A-4BAE-A645-C39F36534F1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F32F08EC-49E9-4893-A5CA-40D80FA4207F}"/>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C2FD29AC-A07F-497E-AC4B-AFE1339D109C}"/>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2ED5A8D0-C643-4602-B458-7E3B5E14ED3A}"/>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700C46A8-C5B6-4A23-8996-06CC9D62E54F}"/>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83668B5B-6E2F-4DF0-BCDD-43D052FEC11B}"/>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87DC273F-80CF-4AAF-97FC-085C484324A4}"/>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BACF0236-BBB7-465C-A3C1-70AA6B2CCB51}"/>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887158DA-EC95-409F-8B3B-EBF8E57F0436}"/>
              </a:ext>
            </a:extLst>
          </p:cNvPr>
          <p:cNvSpPr/>
          <p:nvPr/>
        </p:nvSpPr>
        <p:spPr>
          <a:xfrm>
            <a:off x="7580739" y="369000"/>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465DEED5-8376-47C1-964E-BE55A7BB2985}"/>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194BBA61-84CD-4D78-A006-E5BFF4922913}"/>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D0474992-D8DE-4416-8A93-9855EE31A12A}"/>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1670396E-F20C-4B99-B889-C9AA08B5F7DE}"/>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D9B1DC62-3795-40A2-B1B8-ECDBA2795FE6}"/>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AB40D642-0A0F-43A8-978E-B76E5D7C7C99}"/>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9F23B0A0-9AC9-4D15-9D38-2846AF2636AE}"/>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8A8B7E9B-4DB5-4F00-B283-507EC4A3F65F}"/>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1C20CD58-B613-45B0-B079-2998C0F76AF0}"/>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189792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ctrTitle"/>
          </p:nvPr>
        </p:nvSpPr>
        <p:spPr/>
        <p:txBody>
          <a:bodyPr>
            <a:normAutofit/>
          </a:bodyPr>
          <a:lstStyle/>
          <a:p>
            <a:pPr algn="l"/>
            <a:r>
              <a:rPr lang="en-US" sz="5000" dirty="0"/>
              <a:t>Discussion, conclusion and outlook</a:t>
            </a:r>
            <a:endParaRPr lang="sv-SE" sz="5000" dirty="0"/>
          </a:p>
        </p:txBody>
      </p:sp>
      <p:sp>
        <p:nvSpPr>
          <p:cNvPr id="13" name="Subtitle 12">
            <a:extLst>
              <a:ext uri="{FF2B5EF4-FFF2-40B4-BE49-F238E27FC236}">
                <a16:creationId xmlns:a16="http://schemas.microsoft.com/office/drawing/2014/main" id="{D2C2F822-9E27-4F9E-A2D9-F93FA654C17C}"/>
              </a:ext>
            </a:extLst>
          </p:cNvPr>
          <p:cNvSpPr>
            <a:spLocks noGrp="1"/>
          </p:cNvSpPr>
          <p:nvPr>
            <p:ph type="subTitle" idx="1"/>
          </p:nvPr>
        </p:nvSpPr>
        <p:spPr/>
        <p:txBody>
          <a:bodyPr/>
          <a:lstStyle/>
          <a:p>
            <a:endParaRPr lang="sv-SE"/>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32</a:t>
            </a:fld>
            <a:endParaRPr lang="en-US"/>
          </a:p>
        </p:txBody>
      </p:sp>
    </p:spTree>
    <p:extLst>
      <p:ext uri="{BB962C8B-B14F-4D97-AF65-F5344CB8AC3E}">
        <p14:creationId xmlns:p14="http://schemas.microsoft.com/office/powerpoint/2010/main" val="3414582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50722"/>
            <a:ext cx="10668000" cy="1524000"/>
          </a:xfrm>
        </p:spPr>
        <p:txBody>
          <a:bodyPr/>
          <a:lstStyle/>
          <a:p>
            <a:r>
              <a:rPr lang="en-US" dirty="0">
                <a:solidFill>
                  <a:schemeClr val="bg1"/>
                </a:solidFill>
              </a:rPr>
              <a:t>Discussion</a:t>
            </a:r>
            <a:endParaRPr lang="sv-SE" dirty="0">
              <a:solidFill>
                <a:schemeClr val="bg1"/>
              </a:solidFill>
            </a:endParaRPr>
          </a:p>
        </p:txBody>
      </p:sp>
      <p:sp>
        <p:nvSpPr>
          <p:cNvPr id="10" name="Content Placeholder 9">
            <a:extLst>
              <a:ext uri="{FF2B5EF4-FFF2-40B4-BE49-F238E27FC236}">
                <a16:creationId xmlns:a16="http://schemas.microsoft.com/office/drawing/2014/main" id="{75E7CDF9-D06A-49D4-9B3F-82BC3DD1FCDC}"/>
              </a:ext>
            </a:extLst>
          </p:cNvPr>
          <p:cNvSpPr>
            <a:spLocks noGrp="1"/>
          </p:cNvSpPr>
          <p:nvPr>
            <p:ph idx="1"/>
          </p:nvPr>
        </p:nvSpPr>
        <p:spPr>
          <a:xfrm>
            <a:off x="762000" y="1329070"/>
            <a:ext cx="10668000" cy="5027280"/>
          </a:xfrm>
        </p:spPr>
        <p:txBody>
          <a:bodyPr>
            <a:normAutofit fontScale="77500" lnSpcReduction="20000"/>
          </a:bodyPr>
          <a:lstStyle/>
          <a:p>
            <a:r>
              <a:rPr lang="en-US" dirty="0">
                <a:solidFill>
                  <a:schemeClr val="bg2">
                    <a:alpha val="70000"/>
                  </a:schemeClr>
                </a:solidFill>
              </a:rPr>
              <a:t>The KRR implemented is the </a:t>
            </a:r>
            <a:r>
              <a:rPr lang="en-US" i="1" dirty="0">
                <a:solidFill>
                  <a:schemeClr val="bg2">
                    <a:alpha val="70000"/>
                  </a:schemeClr>
                </a:solidFill>
              </a:rPr>
              <a:t>most direct</a:t>
            </a:r>
            <a:r>
              <a:rPr lang="en-US" dirty="0">
                <a:solidFill>
                  <a:schemeClr val="bg2">
                    <a:alpha val="70000"/>
                  </a:schemeClr>
                </a:solidFill>
              </a:rPr>
              <a:t> possible implementation.  No reduction of redundancy of the data is done.</a:t>
            </a:r>
          </a:p>
          <a:p>
            <a:r>
              <a:rPr lang="en-US" dirty="0">
                <a:solidFill>
                  <a:schemeClr val="bg2">
                    <a:alpha val="70000"/>
                  </a:schemeClr>
                </a:solidFill>
              </a:rPr>
              <a:t>A main observation is that the MTP 06 and 10 perform similarly. Hypothesis that the free parameters in MTP 06 are enough to learn the </a:t>
            </a:r>
            <a:r>
              <a:rPr lang="en-US" dirty="0" err="1">
                <a:solidFill>
                  <a:schemeClr val="bg2">
                    <a:alpha val="70000"/>
                  </a:schemeClr>
                </a:solidFill>
              </a:rPr>
              <a:t>behaviour</a:t>
            </a:r>
            <a:r>
              <a:rPr lang="en-US" dirty="0">
                <a:solidFill>
                  <a:schemeClr val="bg2">
                    <a:alpha val="70000"/>
                  </a:schemeClr>
                </a:solidFill>
              </a:rPr>
              <a:t> of </a:t>
            </a:r>
            <a:r>
              <a:rPr lang="en-US" dirty="0" err="1">
                <a:solidFill>
                  <a:schemeClr val="bg2">
                    <a:alpha val="70000"/>
                  </a:schemeClr>
                </a:solidFill>
              </a:rPr>
              <a:t>Aluminium</a:t>
            </a:r>
            <a:r>
              <a:rPr lang="en-US" dirty="0">
                <a:solidFill>
                  <a:schemeClr val="bg2">
                    <a:alpha val="70000"/>
                  </a:schemeClr>
                </a:solidFill>
              </a:rPr>
              <a:t> to a degree that the additional free parameters in MTP 10 do not contribute.</a:t>
            </a:r>
          </a:p>
          <a:p>
            <a:r>
              <a:rPr lang="en-US" dirty="0">
                <a:solidFill>
                  <a:schemeClr val="bg2">
                    <a:alpha val="70000"/>
                  </a:schemeClr>
                </a:solidFill>
              </a:rPr>
              <a:t>Training on time steps starting from 0 or 2000 does not seem to make a significant difference for the calculated physical properties. </a:t>
            </a:r>
          </a:p>
          <a:p>
            <a:r>
              <a:rPr lang="en-US" dirty="0">
                <a:solidFill>
                  <a:schemeClr val="bg2">
                    <a:alpha val="70000"/>
                  </a:schemeClr>
                </a:solidFill>
              </a:rPr>
              <a:t>The simulations variance is partly explained by the Langevin thermostat controlling the temperature and the random initialization for MTP parameters. Another factor is that DFT for small supercells, the systems may “lock into” certain phonon modes, in essence they get fixated into specific oscillatory states.</a:t>
            </a:r>
          </a:p>
          <a:p>
            <a:endParaRPr lang="sv-SE" dirty="0">
              <a:solidFill>
                <a:schemeClr val="bg2">
                  <a:alpha val="70000"/>
                </a:schemeClr>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33</a:t>
            </a:fld>
            <a:endParaRPr lang="en-US"/>
          </a:p>
        </p:txBody>
      </p:sp>
      <p:sp>
        <p:nvSpPr>
          <p:cNvPr id="32" name="Rectangle 31">
            <a:extLst>
              <a:ext uri="{FF2B5EF4-FFF2-40B4-BE49-F238E27FC236}">
                <a16:creationId xmlns:a16="http://schemas.microsoft.com/office/drawing/2014/main" id="{4A6BF72F-6B54-4172-BBD7-94739FEC97D8}"/>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C1DF8CC1-25F6-40F0-8388-58C0D2ADF2AE}"/>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DB8F73E7-15BA-44BE-B77C-C1E379ECC5AB}"/>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83E4E9D3-6CA3-436E-B27B-84DCBD844DD7}"/>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20FD55B1-0481-4654-95F5-0DAA2FD4F725}"/>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F7737FC1-9183-4B4A-B213-D9FD42E02DC1}"/>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47377593-B4CE-4F5D-A1A1-A22ECE9A5608}"/>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31B0647E-8B48-4187-8FF1-F3A7D6200550}"/>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3629E2CE-9353-454E-B2C3-94E6D061D5A0}"/>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517A5B50-2AC3-4A96-83AB-8CB1305E9828}"/>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9DA828EA-F618-4338-841D-C354D75DF65C}"/>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C1827DDB-DCDA-480B-B899-DECCD7D767B7}"/>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0F290786-E5B8-4F69-AB2F-E4C639E0BFA3}"/>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7EDB7512-279D-4516-B6DC-83B550B9D459}"/>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4D2AFE75-799F-4DFD-86B5-0FD39E2372D5}"/>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20E09FCE-77B4-400D-9C4A-8DF2E30F16DE}"/>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AF606A9A-ECA8-4738-9150-F108207BD2B8}"/>
              </a:ext>
            </a:extLst>
          </p:cNvPr>
          <p:cNvSpPr/>
          <p:nvPr/>
        </p:nvSpPr>
        <p:spPr>
          <a:xfrm>
            <a:off x="8474661" y="359007"/>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CC2C6A06-DBC3-4C07-8F57-AFA7BC590F14}"/>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195CCDBA-CAC5-48E9-AE1D-AE5FE46CEBE9}"/>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E2B512AE-4824-4C37-B052-9A4BDC77715C}"/>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C2996759-AC46-4F60-BD8E-C7C2478B5425}"/>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026B947C-0181-45A3-883F-F5A1529DEE8A}"/>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50E9472D-CF2F-46DF-8B08-DAAD7D7A2194}"/>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C691F0F5-918D-4342-AC8C-FA8DD5CC55A1}"/>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51F574FB-7D72-48DE-9F9A-D761924D97AC}"/>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039114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50722"/>
            <a:ext cx="10668000" cy="1524000"/>
          </a:xfrm>
        </p:spPr>
        <p:txBody>
          <a:bodyPr/>
          <a:lstStyle/>
          <a:p>
            <a:r>
              <a:rPr lang="en-US" dirty="0">
                <a:solidFill>
                  <a:schemeClr val="bg1"/>
                </a:solidFill>
              </a:rPr>
              <a:t>Discussion: Silicon</a:t>
            </a:r>
            <a:endParaRPr lang="sv-SE" dirty="0">
              <a:solidFill>
                <a:schemeClr val="bg1"/>
              </a:solidFill>
            </a:endParaRPr>
          </a:p>
        </p:txBody>
      </p:sp>
      <p:sp>
        <p:nvSpPr>
          <p:cNvPr id="10" name="Content Placeholder 9">
            <a:extLst>
              <a:ext uri="{FF2B5EF4-FFF2-40B4-BE49-F238E27FC236}">
                <a16:creationId xmlns:a16="http://schemas.microsoft.com/office/drawing/2014/main" id="{75E7CDF9-D06A-49D4-9B3F-82BC3DD1FCDC}"/>
              </a:ext>
            </a:extLst>
          </p:cNvPr>
          <p:cNvSpPr>
            <a:spLocks noGrp="1"/>
          </p:cNvSpPr>
          <p:nvPr>
            <p:ph idx="1"/>
          </p:nvPr>
        </p:nvSpPr>
        <p:spPr>
          <a:xfrm>
            <a:off x="762000" y="1519958"/>
            <a:ext cx="10668000" cy="4836392"/>
          </a:xfrm>
        </p:spPr>
        <p:txBody>
          <a:bodyPr>
            <a:normAutofit/>
          </a:bodyPr>
          <a:lstStyle/>
          <a:p>
            <a:r>
              <a:rPr lang="en-US" dirty="0">
                <a:solidFill>
                  <a:schemeClr val="bg2">
                    <a:alpha val="70000"/>
                  </a:schemeClr>
                </a:solidFill>
              </a:rPr>
              <a:t>Hypothesis: different instances of Silicon crystals melt during simulation and reform into different crystal structures with different potential energies, causing the simulations to converge to different energies and MSDs.</a:t>
            </a:r>
          </a:p>
          <a:p>
            <a:pPr lvl="1"/>
            <a:r>
              <a:rPr lang="sv-SE" dirty="0" err="1">
                <a:solidFill>
                  <a:schemeClr val="bg2">
                    <a:alpha val="70000"/>
                  </a:schemeClr>
                </a:solidFill>
              </a:rPr>
              <a:t>Saved</a:t>
            </a:r>
            <a:r>
              <a:rPr lang="sv-SE" dirty="0">
                <a:solidFill>
                  <a:schemeClr val="bg2">
                    <a:alpha val="70000"/>
                  </a:schemeClr>
                </a:solidFill>
              </a:rPr>
              <a:t> the positions </a:t>
            </a:r>
            <a:r>
              <a:rPr lang="sv-SE" dirty="0" err="1">
                <a:solidFill>
                  <a:schemeClr val="bg2">
                    <a:alpha val="70000"/>
                  </a:schemeClr>
                </a:solidFill>
              </a:rPr>
              <a:t>of</a:t>
            </a:r>
            <a:r>
              <a:rPr lang="sv-SE" dirty="0">
                <a:solidFill>
                  <a:schemeClr val="bg2">
                    <a:alpha val="70000"/>
                  </a:schemeClr>
                </a:solidFill>
              </a:rPr>
              <a:t> the atoms </a:t>
            </a:r>
            <a:r>
              <a:rPr lang="sv-SE" dirty="0" err="1">
                <a:solidFill>
                  <a:schemeClr val="bg2">
                    <a:alpha val="70000"/>
                  </a:schemeClr>
                </a:solidFill>
              </a:rPr>
              <a:t>during</a:t>
            </a:r>
            <a:r>
              <a:rPr lang="sv-SE" dirty="0">
                <a:solidFill>
                  <a:schemeClr val="bg2">
                    <a:alpha val="70000"/>
                  </a:schemeClr>
                </a:solidFill>
              </a:rPr>
              <a:t> simulations and </a:t>
            </a:r>
            <a:r>
              <a:rPr lang="sv-SE" dirty="0" err="1">
                <a:solidFill>
                  <a:schemeClr val="bg2">
                    <a:alpha val="70000"/>
                  </a:schemeClr>
                </a:solidFill>
              </a:rPr>
              <a:t>compared</a:t>
            </a:r>
            <a:r>
              <a:rPr lang="sv-SE" dirty="0">
                <a:solidFill>
                  <a:schemeClr val="bg2">
                    <a:alpha val="70000"/>
                  </a:schemeClr>
                </a:solidFill>
              </a:rPr>
              <a:t> </a:t>
            </a:r>
            <a:r>
              <a:rPr lang="sv-SE" dirty="0" err="1">
                <a:solidFill>
                  <a:schemeClr val="bg2">
                    <a:alpha val="70000"/>
                  </a:schemeClr>
                </a:solidFill>
              </a:rPr>
              <a:t>their</a:t>
            </a:r>
            <a:r>
              <a:rPr lang="sv-SE" dirty="0">
                <a:solidFill>
                  <a:schemeClr val="bg2">
                    <a:alpha val="70000"/>
                  </a:schemeClr>
                </a:solidFill>
              </a:rPr>
              <a:t> </a:t>
            </a:r>
            <a:r>
              <a:rPr lang="sv-SE" dirty="0" err="1">
                <a:solidFill>
                  <a:schemeClr val="bg2">
                    <a:alpha val="70000"/>
                  </a:schemeClr>
                </a:solidFill>
              </a:rPr>
              <a:t>equilibrium</a:t>
            </a:r>
            <a:r>
              <a:rPr lang="sv-SE" dirty="0">
                <a:solidFill>
                  <a:schemeClr val="bg2">
                    <a:alpha val="70000"/>
                  </a:schemeClr>
                </a:solidFill>
              </a:rPr>
              <a:t> </a:t>
            </a:r>
            <a:r>
              <a:rPr lang="sv-SE" dirty="0" err="1">
                <a:solidFill>
                  <a:schemeClr val="bg2">
                    <a:alpha val="70000"/>
                  </a:schemeClr>
                </a:solidFill>
              </a:rPr>
              <a:t>lattice</a:t>
            </a:r>
            <a:r>
              <a:rPr lang="sv-SE" dirty="0">
                <a:solidFill>
                  <a:schemeClr val="bg2">
                    <a:alpha val="70000"/>
                  </a:schemeClr>
                </a:solidFill>
              </a:rPr>
              <a:t> positions, </a:t>
            </a:r>
            <a:r>
              <a:rPr lang="sv-SE" dirty="0" err="1">
                <a:solidFill>
                  <a:schemeClr val="bg2">
                    <a:alpha val="70000"/>
                  </a:schemeClr>
                </a:solidFill>
              </a:rPr>
              <a:t>which</a:t>
            </a:r>
            <a:r>
              <a:rPr lang="sv-SE" dirty="0">
                <a:solidFill>
                  <a:schemeClr val="bg2">
                    <a:alpha val="70000"/>
                  </a:schemeClr>
                </a:solidFill>
              </a:rPr>
              <a:t> </a:t>
            </a:r>
            <a:r>
              <a:rPr lang="sv-SE" dirty="0" err="1">
                <a:solidFill>
                  <a:schemeClr val="bg2">
                    <a:alpha val="70000"/>
                  </a:schemeClr>
                </a:solidFill>
              </a:rPr>
              <a:t>seemed</a:t>
            </a:r>
            <a:r>
              <a:rPr lang="sv-SE" dirty="0">
                <a:solidFill>
                  <a:schemeClr val="bg2">
                    <a:alpha val="70000"/>
                  </a:schemeClr>
                </a:solidFill>
              </a:rPr>
              <a:t> to </a:t>
            </a:r>
            <a:r>
              <a:rPr lang="sv-SE" dirty="0" err="1">
                <a:solidFill>
                  <a:schemeClr val="bg2">
                    <a:alpha val="70000"/>
                  </a:schemeClr>
                </a:solidFill>
              </a:rPr>
              <a:t>differ</a:t>
            </a:r>
            <a:r>
              <a:rPr lang="sv-SE" dirty="0">
                <a:solidFill>
                  <a:schemeClr val="bg2">
                    <a:alpha val="70000"/>
                  </a:schemeClr>
                </a:solidFill>
              </a:rPr>
              <a:t> from simulation to simulation. </a:t>
            </a:r>
          </a:p>
          <a:p>
            <a:pPr lvl="1"/>
            <a:r>
              <a:rPr lang="sv-SE" dirty="0">
                <a:solidFill>
                  <a:schemeClr val="bg2">
                    <a:alpha val="70000"/>
                  </a:schemeClr>
                </a:solidFill>
              </a:rPr>
              <a:t>The </a:t>
            </a:r>
            <a:r>
              <a:rPr lang="sv-SE" dirty="0" err="1">
                <a:solidFill>
                  <a:schemeClr val="bg2">
                    <a:alpha val="70000"/>
                  </a:schemeClr>
                </a:solidFill>
              </a:rPr>
              <a:t>effect</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small supercells </a:t>
            </a:r>
            <a:r>
              <a:rPr lang="sv-SE" dirty="0" err="1">
                <a:solidFill>
                  <a:schemeClr val="bg2">
                    <a:alpha val="70000"/>
                  </a:schemeClr>
                </a:solidFill>
              </a:rPr>
              <a:t>locking</a:t>
            </a:r>
            <a:r>
              <a:rPr lang="sv-SE" dirty="0">
                <a:solidFill>
                  <a:schemeClr val="bg2">
                    <a:alpha val="70000"/>
                  </a:schemeClr>
                </a:solidFill>
              </a:rPr>
              <a:t> </a:t>
            </a:r>
            <a:r>
              <a:rPr lang="sv-SE" dirty="0" err="1">
                <a:solidFill>
                  <a:schemeClr val="bg2">
                    <a:alpha val="70000"/>
                  </a:schemeClr>
                </a:solidFill>
              </a:rPr>
              <a:t>into</a:t>
            </a:r>
            <a:r>
              <a:rPr lang="sv-SE" dirty="0">
                <a:solidFill>
                  <a:schemeClr val="bg2">
                    <a:alpha val="70000"/>
                  </a:schemeClr>
                </a:solidFill>
              </a:rPr>
              <a:t> </a:t>
            </a:r>
            <a:r>
              <a:rPr lang="sv-SE" dirty="0" err="1">
                <a:solidFill>
                  <a:schemeClr val="bg2">
                    <a:alpha val="70000"/>
                  </a:schemeClr>
                </a:solidFill>
              </a:rPr>
              <a:t>certain</a:t>
            </a:r>
            <a:r>
              <a:rPr lang="sv-SE" dirty="0">
                <a:solidFill>
                  <a:schemeClr val="bg2">
                    <a:alpha val="70000"/>
                  </a:schemeClr>
                </a:solidFill>
              </a:rPr>
              <a:t> </a:t>
            </a:r>
            <a:r>
              <a:rPr lang="sv-SE" dirty="0" err="1">
                <a:solidFill>
                  <a:schemeClr val="bg2">
                    <a:alpha val="70000"/>
                  </a:schemeClr>
                </a:solidFill>
              </a:rPr>
              <a:t>phonon</a:t>
            </a:r>
            <a:r>
              <a:rPr lang="sv-SE" dirty="0">
                <a:solidFill>
                  <a:schemeClr val="bg2">
                    <a:alpha val="70000"/>
                  </a:schemeClr>
                </a:solidFill>
              </a:rPr>
              <a:t> modes </a:t>
            </a:r>
            <a:r>
              <a:rPr lang="sv-SE" dirty="0" err="1">
                <a:solidFill>
                  <a:schemeClr val="bg2">
                    <a:alpha val="70000"/>
                  </a:schemeClr>
                </a:solidFill>
              </a:rPr>
              <a:t>might</a:t>
            </a:r>
            <a:r>
              <a:rPr lang="sv-SE" dirty="0">
                <a:solidFill>
                  <a:schemeClr val="bg2">
                    <a:alpha val="70000"/>
                  </a:schemeClr>
                </a:solidFill>
              </a:rPr>
              <a:t> be a </a:t>
            </a:r>
            <a:r>
              <a:rPr lang="sv-SE" dirty="0" err="1">
                <a:solidFill>
                  <a:schemeClr val="bg2">
                    <a:alpha val="70000"/>
                  </a:schemeClr>
                </a:solidFill>
              </a:rPr>
              <a:t>significant</a:t>
            </a:r>
            <a:r>
              <a:rPr lang="sv-SE" dirty="0">
                <a:solidFill>
                  <a:schemeClr val="bg2">
                    <a:alpha val="70000"/>
                  </a:schemeClr>
                </a:solidFill>
              </a:rPr>
              <a:t> </a:t>
            </a:r>
            <a:r>
              <a:rPr lang="sv-SE" dirty="0" err="1">
                <a:solidFill>
                  <a:schemeClr val="bg2">
                    <a:alpha val="70000"/>
                  </a:schemeClr>
                </a:solidFill>
              </a:rPr>
              <a:t>factor</a:t>
            </a:r>
            <a:r>
              <a:rPr lang="sv-SE" dirty="0">
                <a:solidFill>
                  <a:schemeClr val="bg2">
                    <a:alpha val="70000"/>
                  </a:schemeClr>
                </a:solidFill>
              </a:rPr>
              <a:t>.</a:t>
            </a: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34</a:t>
            </a:fld>
            <a:endParaRPr lang="en-US"/>
          </a:p>
        </p:txBody>
      </p:sp>
      <p:sp>
        <p:nvSpPr>
          <p:cNvPr id="32" name="Rectangle 31">
            <a:extLst>
              <a:ext uri="{FF2B5EF4-FFF2-40B4-BE49-F238E27FC236}">
                <a16:creationId xmlns:a16="http://schemas.microsoft.com/office/drawing/2014/main" id="{154C99BC-D6FF-4C12-9468-456EEC2034DE}"/>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B3094A2E-FDB0-4FA7-8017-C1BCDE186A16}"/>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9C562B1B-F2BB-4116-8E35-F694448A242F}"/>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44F554C6-2FE9-446C-8395-87E1E817442E}"/>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8DAB16C3-968D-4861-A649-C285BF3E7E20}"/>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C42B5A22-ADF7-4E0F-955B-FD0176AA49E9}"/>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65A052F9-32C4-4635-AC73-D2CC95106D58}"/>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7495DED5-41C9-459A-A59D-94CB5EB444A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C4AF1ABE-A112-4A90-A7B8-46AD90755AF5}"/>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566A3E8A-402E-453C-841A-EECA7A050323}"/>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815509B5-1B1C-43BF-97ED-2A8D4FDCF508}"/>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B16FADF6-72DD-4798-9F5C-6B8FBCD2670A}"/>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D88C7171-1C60-4ACE-8003-B5F7A98DC080}"/>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A9EC5551-17C0-4A21-891C-312ED66CB69B}"/>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01C5A22B-5500-44BE-994A-BA246228652E}"/>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2EF675EB-AA11-4015-A992-E5A6E875E69D}"/>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53C1EDA3-96B5-4821-BF64-8ECB906EDCB4}"/>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95E8FFF9-9C5D-4FAE-856F-E07FB71B40AC}"/>
              </a:ext>
            </a:extLst>
          </p:cNvPr>
          <p:cNvSpPr/>
          <p:nvPr/>
        </p:nvSpPr>
        <p:spPr>
          <a:xfrm>
            <a:off x="8759141" y="362904"/>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41D335A8-57DF-47A8-A1AD-9E7A6B735064}"/>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535F142F-94DE-441B-86AA-A015855B1526}"/>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29CB0914-850C-4DF1-9BDE-72CD47F7448A}"/>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B76F68B5-C602-4A31-A658-3E0FF91881CD}"/>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54B3E700-8B91-4843-AE68-A1502DC11327}"/>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AE319019-7C88-456A-B435-3C6C5ECF3C5D}"/>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C837BCE6-F31A-4351-87B8-973FA41D45F2}"/>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344003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250722"/>
            <a:ext cx="10668000" cy="1524000"/>
          </a:xfrm>
        </p:spPr>
        <p:txBody>
          <a:bodyPr/>
          <a:lstStyle/>
          <a:p>
            <a:r>
              <a:rPr lang="en-US" dirty="0">
                <a:solidFill>
                  <a:schemeClr val="bg1"/>
                </a:solidFill>
              </a:rPr>
              <a:t>Conclusion</a:t>
            </a:r>
            <a:endParaRPr lang="sv-SE" dirty="0">
              <a:solidFill>
                <a:schemeClr val="bg1"/>
              </a:solidFill>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5E7CDF9-D06A-49D4-9B3F-82BC3DD1FCDC}"/>
                  </a:ext>
                </a:extLst>
              </p:cNvPr>
              <p:cNvSpPr>
                <a:spLocks noGrp="1"/>
              </p:cNvSpPr>
              <p:nvPr>
                <p:ph idx="1"/>
              </p:nvPr>
            </p:nvSpPr>
            <p:spPr>
              <a:xfrm>
                <a:off x="762000" y="1247095"/>
                <a:ext cx="10668000" cy="5087989"/>
              </a:xfrm>
            </p:spPr>
            <p:txBody>
              <a:bodyPr>
                <a:normAutofit fontScale="92500" lnSpcReduction="10000"/>
              </a:bodyPr>
              <a:lstStyle/>
              <a:p>
                <a:r>
                  <a:rPr lang="en-US" dirty="0">
                    <a:solidFill>
                      <a:schemeClr val="bg2">
                        <a:alpha val="70000"/>
                      </a:schemeClr>
                    </a:solidFill>
                  </a:rPr>
                  <a:t>Running MD with trained MTPs has yielded total energies and MSDs for </a:t>
                </a:r>
                <a:r>
                  <a:rPr lang="en-US" dirty="0" err="1">
                    <a:solidFill>
                      <a:schemeClr val="bg2">
                        <a:alpha val="70000"/>
                      </a:schemeClr>
                    </a:solidFill>
                  </a:rPr>
                  <a:t>Aluminium</a:t>
                </a:r>
                <a:r>
                  <a:rPr lang="en-US" dirty="0">
                    <a:solidFill>
                      <a:schemeClr val="bg2">
                        <a:alpha val="70000"/>
                      </a:schemeClr>
                    </a:solidFill>
                  </a:rPr>
                  <a:t> that are comparable to those yielded by DFT with errors in the orders of magnitudes of </a:t>
                </a:r>
                <a:r>
                  <a:rPr lang="en-US" dirty="0" err="1">
                    <a:solidFill>
                      <a:schemeClr val="bg2">
                        <a:alpha val="70000"/>
                      </a:schemeClr>
                    </a:solidFill>
                  </a:rPr>
                  <a:t>meV</a:t>
                </a:r>
                <a:r>
                  <a:rPr lang="en-US" dirty="0">
                    <a:solidFill>
                      <a:schemeClr val="bg2">
                        <a:alpha val="70000"/>
                      </a:schemeClr>
                    </a:solidFill>
                  </a:rPr>
                  <a:t> and </a:t>
                </a:r>
                <a14:m>
                  <m:oMath xmlns:m="http://schemas.openxmlformats.org/officeDocument/2006/math">
                    <m:sSup>
                      <m:sSupPr>
                        <m:ctrlPr>
                          <a:rPr lang="en-US" i="1" smtClean="0">
                            <a:solidFill>
                              <a:schemeClr val="bg2">
                                <a:alpha val="70000"/>
                              </a:schemeClr>
                            </a:solidFill>
                            <a:latin typeface="Cambria Math" panose="02040503050406030204" pitchFamily="18" charset="0"/>
                          </a:rPr>
                        </m:ctrlPr>
                      </m:sSupPr>
                      <m:e>
                        <m:r>
                          <a:rPr lang="en-US" b="0" i="1" smtClean="0">
                            <a:solidFill>
                              <a:schemeClr val="bg2">
                                <a:alpha val="70000"/>
                              </a:schemeClr>
                            </a:solidFill>
                            <a:latin typeface="Cambria Math" panose="02040503050406030204" pitchFamily="18" charset="0"/>
                          </a:rPr>
                          <m:t>10</m:t>
                        </m:r>
                      </m:e>
                      <m:sup>
                        <m:r>
                          <a:rPr lang="en-US" b="0" i="1" smtClean="0">
                            <a:solidFill>
                              <a:schemeClr val="bg2">
                                <a:alpha val="70000"/>
                              </a:schemeClr>
                            </a:solidFill>
                            <a:latin typeface="Cambria Math" panose="02040503050406030204" pitchFamily="18" charset="0"/>
                          </a:rPr>
                          <m:t>−5</m:t>
                        </m:r>
                      </m:sup>
                    </m:sSup>
                    <m:r>
                      <a:rPr lang="en-US" b="0" i="1" smtClean="0">
                        <a:solidFill>
                          <a:schemeClr val="bg2">
                            <a:alpha val="70000"/>
                          </a:schemeClr>
                        </a:solidFill>
                        <a:latin typeface="Cambria Math" panose="02040503050406030204" pitchFamily="18" charset="0"/>
                      </a:rPr>
                      <m:t> </m:t>
                    </m:r>
                    <m:sSup>
                      <m:sSupPr>
                        <m:ctrlPr>
                          <a:rPr lang="en-US" b="0" i="1" smtClean="0">
                            <a:solidFill>
                              <a:schemeClr val="bg2">
                                <a:alpha val="70000"/>
                              </a:schemeClr>
                            </a:solidFill>
                            <a:latin typeface="Cambria Math" panose="02040503050406030204" pitchFamily="18" charset="0"/>
                          </a:rPr>
                        </m:ctrlPr>
                      </m:sSupPr>
                      <m:e>
                        <m:r>
                          <a:rPr lang="en-US" b="0" i="1" smtClean="0">
                            <a:solidFill>
                              <a:schemeClr val="bg2">
                                <a:alpha val="70000"/>
                              </a:schemeClr>
                            </a:solidFill>
                            <a:latin typeface="Cambria Math" panose="02040503050406030204" pitchFamily="18" charset="0"/>
                          </a:rPr>
                          <m:t>Å</m:t>
                        </m:r>
                      </m:e>
                      <m:sup>
                        <m:r>
                          <a:rPr lang="en-US" b="0" i="1" smtClean="0">
                            <a:solidFill>
                              <a:schemeClr val="bg2">
                                <a:alpha val="70000"/>
                              </a:schemeClr>
                            </a:solidFill>
                            <a:latin typeface="Cambria Math" panose="02040503050406030204" pitchFamily="18" charset="0"/>
                          </a:rPr>
                          <m:t>2</m:t>
                        </m:r>
                      </m:sup>
                    </m:sSup>
                  </m:oMath>
                </a14:m>
                <a:r>
                  <a:rPr lang="en-US" dirty="0">
                    <a:solidFill>
                      <a:schemeClr val="bg2">
                        <a:alpha val="70000"/>
                      </a:schemeClr>
                    </a:solidFill>
                  </a:rPr>
                  <a:t> respectively.</a:t>
                </a:r>
              </a:p>
              <a:p>
                <a:pPr lvl="1"/>
                <a:r>
                  <a:rPr lang="en-US" dirty="0">
                    <a:solidFill>
                      <a:schemeClr val="bg2">
                        <a:alpha val="70000"/>
                      </a:schemeClr>
                    </a:solidFill>
                  </a:rPr>
                  <a:t>The question of how further accurate the MTPs need to be to simulate the specific heat capacity accurately has been raised.</a:t>
                </a:r>
              </a:p>
              <a:p>
                <a:r>
                  <a:rPr lang="en-US" dirty="0">
                    <a:solidFill>
                      <a:schemeClr val="bg2">
                        <a:alpha val="70000"/>
                      </a:schemeClr>
                    </a:solidFill>
                  </a:rPr>
                  <a:t>The Silicon simulations have not yielded reasonable physical properties and require more consideration.</a:t>
                </a:r>
              </a:p>
              <a:p>
                <a:pPr lvl="1"/>
                <a:r>
                  <a:rPr lang="en-US" dirty="0">
                    <a:solidFill>
                      <a:schemeClr val="bg2">
                        <a:alpha val="70000"/>
                      </a:schemeClr>
                    </a:solidFill>
                  </a:rPr>
                  <a:t>The problem of Silicon crystals melting and reforming into crystals with different potentials energies needs to be remedied.</a:t>
                </a:r>
              </a:p>
              <a:p>
                <a:pPr lvl="1"/>
                <a:r>
                  <a:rPr lang="en-US" dirty="0">
                    <a:solidFill>
                      <a:schemeClr val="bg2">
                        <a:alpha val="70000"/>
                      </a:schemeClr>
                    </a:solidFill>
                  </a:rPr>
                  <a:t>This is a testament for how simulating a semiconductor like Silicon has been more challenging than simulating a simple metal like </a:t>
                </a:r>
                <a:r>
                  <a:rPr lang="en-US" dirty="0" err="1">
                    <a:solidFill>
                      <a:schemeClr val="bg2">
                        <a:alpha val="70000"/>
                      </a:schemeClr>
                    </a:solidFill>
                  </a:rPr>
                  <a:t>Aluminium</a:t>
                </a:r>
                <a:r>
                  <a:rPr lang="en-US" dirty="0">
                    <a:solidFill>
                      <a:schemeClr val="bg2">
                        <a:alpha val="70000"/>
                      </a:schemeClr>
                    </a:solidFill>
                  </a:rPr>
                  <a:t>.</a:t>
                </a:r>
              </a:p>
              <a:p>
                <a:pPr lvl="1"/>
                <a:endParaRPr lang="en-US" dirty="0">
                  <a:solidFill>
                    <a:schemeClr val="bg2">
                      <a:alpha val="70000"/>
                    </a:schemeClr>
                  </a:solidFill>
                </a:endParaRPr>
              </a:p>
            </p:txBody>
          </p:sp>
        </mc:Choice>
        <mc:Fallback xmlns="">
          <p:sp>
            <p:nvSpPr>
              <p:cNvPr id="10" name="Content Placeholder 9">
                <a:extLst>
                  <a:ext uri="{FF2B5EF4-FFF2-40B4-BE49-F238E27FC236}">
                    <a16:creationId xmlns:a16="http://schemas.microsoft.com/office/drawing/2014/main" id="{75E7CDF9-D06A-49D4-9B3F-82BC3DD1FCDC}"/>
                  </a:ext>
                </a:extLst>
              </p:cNvPr>
              <p:cNvSpPr>
                <a:spLocks noGrp="1" noRot="1" noChangeAspect="1" noMove="1" noResize="1" noEditPoints="1" noAdjustHandles="1" noChangeArrowheads="1" noChangeShapeType="1" noTextEdit="1"/>
              </p:cNvSpPr>
              <p:nvPr>
                <p:ph idx="1"/>
              </p:nvPr>
            </p:nvSpPr>
            <p:spPr>
              <a:xfrm>
                <a:off x="762000" y="1247095"/>
                <a:ext cx="10668000" cy="5087989"/>
              </a:xfrm>
              <a:blipFill>
                <a:blip r:embed="rId2"/>
                <a:stretch>
                  <a:fillRect l="-857" t="-600" r="-1200" b="-719"/>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35</a:t>
            </a:fld>
            <a:endParaRPr lang="en-US"/>
          </a:p>
        </p:txBody>
      </p:sp>
      <p:sp>
        <p:nvSpPr>
          <p:cNvPr id="32" name="Rectangle 31">
            <a:extLst>
              <a:ext uri="{FF2B5EF4-FFF2-40B4-BE49-F238E27FC236}">
                <a16:creationId xmlns:a16="http://schemas.microsoft.com/office/drawing/2014/main" id="{A5FA49A6-4FB0-461D-A337-08A8C5D42589}"/>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CC9FCBA1-C2FD-49FD-BC03-19C1C45AAEE7}"/>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D56AB2FB-A997-440C-B2EC-82936D318833}"/>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3103693A-C0A7-4102-8CEC-505866F40714}"/>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4A5671A2-7554-4219-B4F7-0F55C4B15C7A}"/>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98BBB839-6C90-4A71-86E9-44F714C5892C}"/>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6AB098BB-EB52-4621-BE54-BC68BBFDE741}"/>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D5BB58D7-CD62-4EEB-BA29-2A35671C3AA4}"/>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9E57A462-2B6D-49DB-BCEF-74F91E19E5E9}"/>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D5BB9B51-BA1B-4C91-8F7A-11580141A64D}"/>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3A28D0B3-6BDC-45C0-A702-A60BB1E7868A}"/>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96062C9B-7611-4C71-86F3-6E5B8F454625}"/>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E9558FBC-3EDE-46A8-A57C-89E52FC7DBAC}"/>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5D4749CB-65E6-438C-9D4B-FA2C9F6EB49C}"/>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0CAF70DC-F309-4CE7-BCC7-E3CA6858C8E9}"/>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AF1C5D9F-93C0-4AAB-90C7-720B6CBE85B8}"/>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F317DF77-DEB2-4ABC-9B80-DB57FF4D751B}"/>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92E63EB6-1D4B-470C-A153-53D44E26BE25}"/>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1B5E3DF9-01B8-42D8-8B81-14A4D8E96664}"/>
              </a:ext>
            </a:extLst>
          </p:cNvPr>
          <p:cNvSpPr/>
          <p:nvPr/>
        </p:nvSpPr>
        <p:spPr>
          <a:xfrm>
            <a:off x="10041965" y="359007"/>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541898DC-B8B7-4045-BDDB-DF48D6F84C86}"/>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1F51F42A-C130-417B-B0A6-82D14A18886C}"/>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49C5C4FD-602C-44B4-8E9C-447328E7553B}"/>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FF1D6FE6-A38C-4C2B-AC27-75EDC2AB39D9}"/>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D6AA203A-9A37-4D9A-A100-74C42DDCAD65}"/>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352DD310-E034-49D9-889F-A7373ADD9F90}"/>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2133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A595-0F92-43FE-982F-7DFCC5FD2E22}"/>
              </a:ext>
            </a:extLst>
          </p:cNvPr>
          <p:cNvSpPr>
            <a:spLocks noGrp="1"/>
          </p:cNvSpPr>
          <p:nvPr>
            <p:ph type="title"/>
          </p:nvPr>
        </p:nvSpPr>
        <p:spPr/>
        <p:txBody>
          <a:bodyPr/>
          <a:lstStyle/>
          <a:p>
            <a:r>
              <a:rPr lang="en-US" dirty="0">
                <a:solidFill>
                  <a:schemeClr val="bg1"/>
                </a:solidFill>
              </a:rPr>
              <a:t>Conclusion and outlook</a:t>
            </a:r>
            <a:endParaRPr lang="sv-SE" dirty="0"/>
          </a:p>
        </p:txBody>
      </p:sp>
      <p:sp>
        <p:nvSpPr>
          <p:cNvPr id="3" name="Content Placeholder 2">
            <a:extLst>
              <a:ext uri="{FF2B5EF4-FFF2-40B4-BE49-F238E27FC236}">
                <a16:creationId xmlns:a16="http://schemas.microsoft.com/office/drawing/2014/main" id="{A5686B7D-0017-4A3C-B463-416DD7ABAE28}"/>
              </a:ext>
            </a:extLst>
          </p:cNvPr>
          <p:cNvSpPr>
            <a:spLocks noGrp="1"/>
          </p:cNvSpPr>
          <p:nvPr>
            <p:ph idx="1"/>
          </p:nvPr>
        </p:nvSpPr>
        <p:spPr/>
        <p:txBody>
          <a:bodyPr>
            <a:normAutofit fontScale="92500"/>
          </a:bodyPr>
          <a:lstStyle/>
          <a:p>
            <a:r>
              <a:rPr lang="en-US" dirty="0">
                <a:solidFill>
                  <a:schemeClr val="bg2">
                    <a:alpha val="70000"/>
                  </a:schemeClr>
                </a:solidFill>
              </a:rPr>
              <a:t>In conclusion, the MTPs appear promising for accelerating the speed at which high-throughput property calculations can be made. </a:t>
            </a:r>
          </a:p>
          <a:p>
            <a:pPr lvl="1"/>
            <a:r>
              <a:rPr lang="en-US" dirty="0">
                <a:solidFill>
                  <a:schemeClr val="bg2">
                    <a:alpha val="70000"/>
                  </a:schemeClr>
                </a:solidFill>
              </a:rPr>
              <a:t>Subsequently accelerating the discovery of new materials and the paradigm of data-driven materials design in general.</a:t>
            </a:r>
          </a:p>
          <a:p>
            <a:r>
              <a:rPr lang="en-US" dirty="0">
                <a:solidFill>
                  <a:schemeClr val="bg2">
                    <a:alpha val="70000"/>
                  </a:schemeClr>
                </a:solidFill>
              </a:rPr>
              <a:t>In the future, continued studies regarding Silicon’s reforming, and </a:t>
            </a:r>
            <a:r>
              <a:rPr lang="en-US" dirty="0" err="1">
                <a:solidFill>
                  <a:schemeClr val="bg2">
                    <a:alpha val="70000"/>
                  </a:schemeClr>
                </a:solidFill>
              </a:rPr>
              <a:t>Aluminium</a:t>
            </a:r>
            <a:r>
              <a:rPr lang="en-US" dirty="0">
                <a:solidFill>
                  <a:schemeClr val="bg2">
                    <a:alpha val="70000"/>
                  </a:schemeClr>
                </a:solidFill>
              </a:rPr>
              <a:t> simulations’ variance are needed. Extend MTPs for more physical properties. Study possible KRR implementations closer.</a:t>
            </a:r>
          </a:p>
          <a:p>
            <a:endParaRPr lang="sv-SE" dirty="0"/>
          </a:p>
        </p:txBody>
      </p:sp>
      <p:sp>
        <p:nvSpPr>
          <p:cNvPr id="4" name="Slide Number Placeholder 3">
            <a:extLst>
              <a:ext uri="{FF2B5EF4-FFF2-40B4-BE49-F238E27FC236}">
                <a16:creationId xmlns:a16="http://schemas.microsoft.com/office/drawing/2014/main" id="{383F821B-61A7-4E76-ACF4-FB9D9B5BD867}"/>
              </a:ext>
            </a:extLst>
          </p:cNvPr>
          <p:cNvSpPr>
            <a:spLocks noGrp="1"/>
          </p:cNvSpPr>
          <p:nvPr>
            <p:ph type="sldNum" sz="quarter" idx="12"/>
          </p:nvPr>
        </p:nvSpPr>
        <p:spPr/>
        <p:txBody>
          <a:bodyPr/>
          <a:lstStyle/>
          <a:p>
            <a:fld id="{07CE569E-9B7C-4CB9-AB80-C0841F922CFF}" type="slidenum">
              <a:rPr lang="en-US" smtClean="0"/>
              <a:t>36</a:t>
            </a:fld>
            <a:endParaRPr lang="en-US"/>
          </a:p>
        </p:txBody>
      </p:sp>
      <p:sp>
        <p:nvSpPr>
          <p:cNvPr id="30" name="Rectangle 29">
            <a:extLst>
              <a:ext uri="{FF2B5EF4-FFF2-40B4-BE49-F238E27FC236}">
                <a16:creationId xmlns:a16="http://schemas.microsoft.com/office/drawing/2014/main" id="{1614A193-2FD5-4CF9-A213-7DDDA2C9E336}"/>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TextBox 30">
            <a:extLst>
              <a:ext uri="{FF2B5EF4-FFF2-40B4-BE49-F238E27FC236}">
                <a16:creationId xmlns:a16="http://schemas.microsoft.com/office/drawing/2014/main" id="{C9D0CD2E-F4B0-40BA-9459-A18397360C22}"/>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2" name="Oval 31">
            <a:extLst>
              <a:ext uri="{FF2B5EF4-FFF2-40B4-BE49-F238E27FC236}">
                <a16:creationId xmlns:a16="http://schemas.microsoft.com/office/drawing/2014/main" id="{7D50CEAC-7DFD-4D6F-A087-394AAE358C40}"/>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3" name="Oval 32">
            <a:extLst>
              <a:ext uri="{FF2B5EF4-FFF2-40B4-BE49-F238E27FC236}">
                <a16:creationId xmlns:a16="http://schemas.microsoft.com/office/drawing/2014/main" id="{AE901514-6E4F-40B1-8A1E-34FC71DF4CBD}"/>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5CA2EE89-69C4-469E-BCCD-6F6A9AC1BA5D}"/>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CF9899C2-A8D2-45FB-8698-09B49F66FE0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053EBFD2-93C7-4EDE-B098-4E7E7AD0C688}"/>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2115F31E-66C8-4D15-B8FB-864F8AD3B19A}"/>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B33621F3-5A56-4805-9B98-CA74FDB616C3}"/>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033A970C-E192-4828-80A7-59C2D67DBEB0}"/>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5D4877DC-1AC5-4DE7-B621-6BE19AF29047}"/>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123C35F9-7C89-45DD-B3B1-136BCFF6853B}"/>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E1DF850A-F0AE-486E-90F9-43CECAD68F6E}"/>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8" name="Oval 47">
            <a:extLst>
              <a:ext uri="{FF2B5EF4-FFF2-40B4-BE49-F238E27FC236}">
                <a16:creationId xmlns:a16="http://schemas.microsoft.com/office/drawing/2014/main" id="{88DD92EC-AEA5-4F95-97C1-CD295085588D}"/>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79A8F084-AA00-4D0E-B712-EB809E60131F}"/>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E4123B03-C466-44A5-B19E-48607CD2A56D}"/>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F2E5DD2B-D50B-4393-A995-3DFD39E51CF8}"/>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0356C275-F0C1-445C-B41D-59B217F9BC27}"/>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E33BD3FA-E35B-4E52-8465-4021E67AAF76}"/>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4D1C85F9-F6C4-4D6E-B2EB-059D0685400D}"/>
              </a:ext>
            </a:extLst>
          </p:cNvPr>
          <p:cNvSpPr/>
          <p:nvPr/>
        </p:nvSpPr>
        <p:spPr>
          <a:xfrm>
            <a:off x="10326445" y="362904"/>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DAD6E1D4-2767-4DCE-9EBC-5358EAA6E056}"/>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850A6089-DEF1-49CA-8138-B1D6892C6862}"/>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24B21F38-BE9F-4050-910F-CF0FC5E6DDE8}"/>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3871C315-0826-4F9A-A0AB-E33CB9A03096}"/>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14E06A6B-16C3-4A98-8B38-53CD09EE8FF1}"/>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14448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ctrTitle"/>
          </p:nvPr>
        </p:nvSpPr>
        <p:spPr/>
        <p:txBody>
          <a:bodyPr>
            <a:normAutofit/>
          </a:bodyPr>
          <a:lstStyle/>
          <a:p>
            <a:pPr algn="l"/>
            <a:r>
              <a:rPr lang="en-US" dirty="0"/>
              <a:t>Thank you for your attention</a:t>
            </a:r>
            <a:endParaRPr lang="sv-SE" dirty="0"/>
          </a:p>
        </p:txBody>
      </p:sp>
      <p:sp>
        <p:nvSpPr>
          <p:cNvPr id="13" name="Subtitle 12">
            <a:extLst>
              <a:ext uri="{FF2B5EF4-FFF2-40B4-BE49-F238E27FC236}">
                <a16:creationId xmlns:a16="http://schemas.microsoft.com/office/drawing/2014/main" id="{D2C2F822-9E27-4F9E-A2D9-F93FA654C17C}"/>
              </a:ext>
            </a:extLst>
          </p:cNvPr>
          <p:cNvSpPr>
            <a:spLocks noGrp="1"/>
          </p:cNvSpPr>
          <p:nvPr>
            <p:ph type="subTitle" idx="1"/>
          </p:nvPr>
        </p:nvSpPr>
        <p:spPr/>
        <p:txBody>
          <a:bodyPr/>
          <a:lstStyle/>
          <a:p>
            <a:endParaRPr lang="sv-SE"/>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37</a:t>
            </a:fld>
            <a:endParaRPr lang="en-US"/>
          </a:p>
        </p:txBody>
      </p:sp>
    </p:spTree>
    <p:extLst>
      <p:ext uri="{BB962C8B-B14F-4D97-AF65-F5344CB8AC3E}">
        <p14:creationId xmlns:p14="http://schemas.microsoft.com/office/powerpoint/2010/main" val="324474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88378"/>
            <a:ext cx="10668000" cy="1524000"/>
          </a:xfrm>
        </p:spPr>
        <p:txBody>
          <a:bodyPr/>
          <a:lstStyle/>
          <a:p>
            <a:r>
              <a:rPr lang="en-US" dirty="0"/>
              <a:t>References</a:t>
            </a:r>
            <a:endParaRPr lang="sv-SE" dirty="0"/>
          </a:p>
        </p:txBody>
      </p:sp>
      <p:sp>
        <p:nvSpPr>
          <p:cNvPr id="10" name="Content Placeholder 9">
            <a:extLst>
              <a:ext uri="{FF2B5EF4-FFF2-40B4-BE49-F238E27FC236}">
                <a16:creationId xmlns:a16="http://schemas.microsoft.com/office/drawing/2014/main" id="{75E7CDF9-D06A-49D4-9B3F-82BC3DD1FCDC}"/>
              </a:ext>
            </a:extLst>
          </p:cNvPr>
          <p:cNvSpPr>
            <a:spLocks noGrp="1"/>
          </p:cNvSpPr>
          <p:nvPr>
            <p:ph idx="1"/>
          </p:nvPr>
        </p:nvSpPr>
        <p:spPr>
          <a:xfrm>
            <a:off x="762000" y="663565"/>
            <a:ext cx="11050772" cy="5939145"/>
          </a:xfrm>
        </p:spPr>
        <p:txBody>
          <a:bodyPr>
            <a:normAutofit fontScale="55000" lnSpcReduction="20000"/>
          </a:bodyPr>
          <a:lstStyle/>
          <a:p>
            <a:pPr marL="0" indent="0">
              <a:buNone/>
            </a:pPr>
            <a:r>
              <a:rPr lang="en-US" dirty="0">
                <a:solidFill>
                  <a:schemeClr val="tx1"/>
                </a:solidFill>
              </a:rPr>
              <a:t>[1] Rickard </a:t>
            </a:r>
            <a:r>
              <a:rPr lang="en-US" dirty="0" err="1">
                <a:solidFill>
                  <a:schemeClr val="tx1"/>
                </a:solidFill>
              </a:rPr>
              <a:t>Armiento</a:t>
            </a:r>
            <a:r>
              <a:rPr lang="en-US" dirty="0">
                <a:solidFill>
                  <a:schemeClr val="tx1"/>
                </a:solidFill>
              </a:rPr>
              <a:t>. “Database-Driven High-Throughput Calculations and Machine Learning models for Materials Design”. In: </a:t>
            </a:r>
            <a:r>
              <a:rPr lang="en-US" i="1" dirty="0">
                <a:solidFill>
                  <a:schemeClr val="tx1"/>
                </a:solidFill>
              </a:rPr>
              <a:t>Lecture Notes in Physics </a:t>
            </a:r>
            <a:r>
              <a:rPr lang="en-US" dirty="0">
                <a:solidFill>
                  <a:schemeClr val="tx1"/>
                </a:solidFill>
              </a:rPr>
              <a:t>(2020), pp. 377-395. </a:t>
            </a:r>
          </a:p>
          <a:p>
            <a:pPr marL="0" indent="0">
              <a:buNone/>
            </a:pPr>
            <a:r>
              <a:rPr lang="en-US" dirty="0">
                <a:solidFill>
                  <a:schemeClr val="tx1"/>
                </a:solidFill>
              </a:rPr>
              <a:t>[5] Christopher Bishop. </a:t>
            </a:r>
            <a:r>
              <a:rPr lang="en-US" i="1" dirty="0">
                <a:solidFill>
                  <a:schemeClr val="tx1"/>
                </a:solidFill>
              </a:rPr>
              <a:t>Pattern Recognition and Machine Learning</a:t>
            </a:r>
            <a:r>
              <a:rPr lang="en-US" dirty="0">
                <a:solidFill>
                  <a:schemeClr val="tx1"/>
                </a:solidFill>
              </a:rPr>
              <a:t>. Springer, Jan. 2006.</a:t>
            </a:r>
          </a:p>
          <a:p>
            <a:pPr marL="0" indent="0">
              <a:buNone/>
            </a:pPr>
            <a:r>
              <a:rPr lang="en-US" dirty="0">
                <a:solidFill>
                  <a:schemeClr val="tx1"/>
                </a:solidFill>
              </a:rPr>
              <a:t>[9] Stefano </a:t>
            </a:r>
            <a:r>
              <a:rPr lang="en-US" dirty="0" err="1">
                <a:solidFill>
                  <a:schemeClr val="tx1"/>
                </a:solidFill>
              </a:rPr>
              <a:t>Curtarolo</a:t>
            </a:r>
            <a:r>
              <a:rPr lang="en-US" dirty="0">
                <a:solidFill>
                  <a:schemeClr val="tx1"/>
                </a:solidFill>
              </a:rPr>
              <a:t>, Gus L. W. Hart, Marco </a:t>
            </a:r>
            <a:r>
              <a:rPr lang="en-US" dirty="0" err="1">
                <a:solidFill>
                  <a:schemeClr val="tx1"/>
                </a:solidFill>
              </a:rPr>
              <a:t>Boungiorno</a:t>
            </a:r>
            <a:r>
              <a:rPr lang="en-US" dirty="0">
                <a:solidFill>
                  <a:schemeClr val="tx1"/>
                </a:solidFill>
              </a:rPr>
              <a:t> Nardelli, </a:t>
            </a:r>
            <a:r>
              <a:rPr lang="en-US" dirty="0" err="1">
                <a:solidFill>
                  <a:schemeClr val="tx1"/>
                </a:solidFill>
              </a:rPr>
              <a:t>Natalio</a:t>
            </a:r>
            <a:r>
              <a:rPr lang="en-US" dirty="0">
                <a:solidFill>
                  <a:schemeClr val="tx1"/>
                </a:solidFill>
              </a:rPr>
              <a:t> Mingo, Stefano </a:t>
            </a:r>
            <a:r>
              <a:rPr lang="en-US" dirty="0" err="1">
                <a:solidFill>
                  <a:schemeClr val="tx1"/>
                </a:solidFill>
              </a:rPr>
              <a:t>Sanvito</a:t>
            </a:r>
            <a:r>
              <a:rPr lang="en-US" dirty="0">
                <a:solidFill>
                  <a:schemeClr val="tx1"/>
                </a:solidFill>
              </a:rPr>
              <a:t>, and </a:t>
            </a:r>
            <a:r>
              <a:rPr lang="en-US" dirty="0" err="1">
                <a:solidFill>
                  <a:schemeClr val="tx1"/>
                </a:solidFill>
              </a:rPr>
              <a:t>Ohad</a:t>
            </a:r>
            <a:r>
              <a:rPr lang="en-US" dirty="0">
                <a:solidFill>
                  <a:schemeClr val="tx1"/>
                </a:solidFill>
              </a:rPr>
              <a:t> Levy. “The High-Throughput highway to computational materials design”. In: </a:t>
            </a:r>
            <a:r>
              <a:rPr lang="en-US" i="1" dirty="0">
                <a:solidFill>
                  <a:schemeClr val="tx1"/>
                </a:solidFill>
              </a:rPr>
              <a:t>Nature Materials </a:t>
            </a:r>
            <a:r>
              <a:rPr lang="en-US" dirty="0">
                <a:solidFill>
                  <a:schemeClr val="tx1"/>
                </a:solidFill>
              </a:rPr>
              <a:t>12.3 (Mar. 2013), pp. 191-201.</a:t>
            </a:r>
          </a:p>
          <a:p>
            <a:pPr marL="0" indent="0">
              <a:buNone/>
            </a:pPr>
            <a:r>
              <a:rPr lang="en-US" dirty="0">
                <a:solidFill>
                  <a:schemeClr val="tx1"/>
                </a:solidFill>
              </a:rPr>
              <a:t>[15] </a:t>
            </a:r>
            <a:r>
              <a:rPr lang="en-US" dirty="0" err="1">
                <a:solidFill>
                  <a:schemeClr val="tx1"/>
                </a:solidFill>
              </a:rPr>
              <a:t>Daan</a:t>
            </a:r>
            <a:r>
              <a:rPr lang="en-US" dirty="0">
                <a:solidFill>
                  <a:schemeClr val="tx1"/>
                </a:solidFill>
              </a:rPr>
              <a:t> Frenkel and Berend Smit. </a:t>
            </a:r>
            <a:r>
              <a:rPr lang="en-US" i="1" dirty="0">
                <a:solidFill>
                  <a:schemeClr val="tx1"/>
                </a:solidFill>
              </a:rPr>
              <a:t>Understanding Molecular Simulation. </a:t>
            </a:r>
            <a:r>
              <a:rPr lang="en-US" dirty="0">
                <a:solidFill>
                  <a:schemeClr val="tx1"/>
                </a:solidFill>
              </a:rPr>
              <a:t>Academic Press, 2001.</a:t>
            </a:r>
          </a:p>
          <a:p>
            <a:pPr marL="0" indent="0">
              <a:buNone/>
            </a:pPr>
            <a:r>
              <a:rPr lang="en-US" dirty="0">
                <a:solidFill>
                  <a:schemeClr val="tx1"/>
                </a:solidFill>
              </a:rPr>
              <a:t>[16] Davide Gambino and Johan </a:t>
            </a:r>
            <a:r>
              <a:rPr lang="en-US" dirty="0" err="1">
                <a:solidFill>
                  <a:schemeClr val="tx1"/>
                </a:solidFill>
              </a:rPr>
              <a:t>Klarbring</a:t>
            </a:r>
            <a:r>
              <a:rPr lang="en-US" dirty="0">
                <a:solidFill>
                  <a:schemeClr val="tx1"/>
                </a:solidFill>
              </a:rPr>
              <a:t>. </a:t>
            </a:r>
            <a:r>
              <a:rPr lang="en-US" i="1" dirty="0">
                <a:solidFill>
                  <a:schemeClr val="tx1"/>
                </a:solidFill>
              </a:rPr>
              <a:t>Private communication. </a:t>
            </a:r>
            <a:r>
              <a:rPr lang="en-US" dirty="0">
                <a:solidFill>
                  <a:schemeClr val="tx1"/>
                </a:solidFill>
              </a:rPr>
              <a:t>2021.</a:t>
            </a:r>
          </a:p>
          <a:p>
            <a:pPr marL="0" indent="0">
              <a:buNone/>
            </a:pPr>
            <a:r>
              <a:rPr lang="en-US" dirty="0">
                <a:solidFill>
                  <a:schemeClr val="tx1"/>
                </a:solidFill>
              </a:rPr>
              <a:t>[17] Konstantin </a:t>
            </a:r>
            <a:r>
              <a:rPr lang="en-US" dirty="0" err="1">
                <a:solidFill>
                  <a:schemeClr val="tx1"/>
                </a:solidFill>
              </a:rPr>
              <a:t>Gubaev</a:t>
            </a:r>
            <a:r>
              <a:rPr lang="en-US" dirty="0">
                <a:solidFill>
                  <a:schemeClr val="tx1"/>
                </a:solidFill>
              </a:rPr>
              <a:t>, </a:t>
            </a:r>
            <a:r>
              <a:rPr lang="en-US" dirty="0" err="1">
                <a:solidFill>
                  <a:schemeClr val="tx1"/>
                </a:solidFill>
              </a:rPr>
              <a:t>Evgeny</a:t>
            </a:r>
            <a:r>
              <a:rPr lang="en-US" dirty="0">
                <a:solidFill>
                  <a:schemeClr val="tx1"/>
                </a:solidFill>
              </a:rPr>
              <a:t> V. </a:t>
            </a:r>
            <a:r>
              <a:rPr lang="en-US" dirty="0" err="1">
                <a:solidFill>
                  <a:schemeClr val="tx1"/>
                </a:solidFill>
              </a:rPr>
              <a:t>Podryabinkin</a:t>
            </a:r>
            <a:r>
              <a:rPr lang="en-US" dirty="0">
                <a:solidFill>
                  <a:schemeClr val="tx1"/>
                </a:solidFill>
              </a:rPr>
              <a:t>, Gus L. W. Hart, and Alexander V. </a:t>
            </a:r>
            <a:r>
              <a:rPr lang="en-US" dirty="0" err="1">
                <a:solidFill>
                  <a:schemeClr val="tx1"/>
                </a:solidFill>
              </a:rPr>
              <a:t>Shapeev</a:t>
            </a:r>
            <a:r>
              <a:rPr lang="en-US" dirty="0">
                <a:solidFill>
                  <a:schemeClr val="tx1"/>
                </a:solidFill>
              </a:rPr>
              <a:t>. “Accelerating high-throughput searches for new alloys with active learning of interatomic potentials”. In: </a:t>
            </a:r>
            <a:r>
              <a:rPr lang="en-US" i="1" dirty="0">
                <a:solidFill>
                  <a:schemeClr val="tx1"/>
                </a:solidFill>
              </a:rPr>
              <a:t>Computational Materials Science </a:t>
            </a:r>
            <a:r>
              <a:rPr lang="en-US" dirty="0">
                <a:solidFill>
                  <a:schemeClr val="tx1"/>
                </a:solidFill>
              </a:rPr>
              <a:t>156 (2019), pp. 148-156.</a:t>
            </a:r>
          </a:p>
          <a:p>
            <a:pPr marL="0" indent="0">
              <a:buNone/>
            </a:pPr>
            <a:r>
              <a:rPr lang="en-US" dirty="0">
                <a:solidFill>
                  <a:schemeClr val="tx1"/>
                </a:solidFill>
              </a:rPr>
              <a:t>[18] Lauri </a:t>
            </a:r>
            <a:r>
              <a:rPr lang="en-US" dirty="0" err="1">
                <a:solidFill>
                  <a:schemeClr val="tx1"/>
                </a:solidFill>
              </a:rPr>
              <a:t>Himanen</a:t>
            </a:r>
            <a:r>
              <a:rPr lang="en-US" dirty="0">
                <a:solidFill>
                  <a:schemeClr val="tx1"/>
                </a:solidFill>
              </a:rPr>
              <a:t>, Marc O. J. </a:t>
            </a:r>
            <a:r>
              <a:rPr lang="en-US" dirty="0" err="1">
                <a:solidFill>
                  <a:schemeClr val="tx1"/>
                </a:solidFill>
              </a:rPr>
              <a:t>Jäger</a:t>
            </a:r>
            <a:r>
              <a:rPr lang="en-US" dirty="0">
                <a:solidFill>
                  <a:schemeClr val="tx1"/>
                </a:solidFill>
              </a:rPr>
              <a:t>, </a:t>
            </a:r>
            <a:r>
              <a:rPr lang="en-US" dirty="0" err="1">
                <a:solidFill>
                  <a:schemeClr val="tx1"/>
                </a:solidFill>
              </a:rPr>
              <a:t>Eiaki</a:t>
            </a:r>
            <a:r>
              <a:rPr lang="en-US" dirty="0">
                <a:solidFill>
                  <a:schemeClr val="tx1"/>
                </a:solidFill>
              </a:rPr>
              <a:t> V. </a:t>
            </a:r>
            <a:r>
              <a:rPr lang="en-US" dirty="0" err="1">
                <a:solidFill>
                  <a:schemeClr val="tx1"/>
                </a:solidFill>
              </a:rPr>
              <a:t>Morooka</a:t>
            </a:r>
            <a:r>
              <a:rPr lang="en-US" dirty="0">
                <a:solidFill>
                  <a:schemeClr val="tx1"/>
                </a:solidFill>
              </a:rPr>
              <a:t>, Filippo Federici Canova, </a:t>
            </a:r>
            <a:r>
              <a:rPr lang="en-US" dirty="0" err="1">
                <a:solidFill>
                  <a:schemeClr val="tx1"/>
                </a:solidFill>
              </a:rPr>
              <a:t>Yashavi</a:t>
            </a:r>
            <a:r>
              <a:rPr lang="en-US" dirty="0">
                <a:solidFill>
                  <a:schemeClr val="tx1"/>
                </a:solidFill>
              </a:rPr>
              <a:t> S. </a:t>
            </a:r>
            <a:r>
              <a:rPr lang="en-US" dirty="0" err="1">
                <a:solidFill>
                  <a:schemeClr val="tx1"/>
                </a:solidFill>
              </a:rPr>
              <a:t>Ranawat</a:t>
            </a:r>
            <a:r>
              <a:rPr lang="en-US" dirty="0">
                <a:solidFill>
                  <a:schemeClr val="tx1"/>
                </a:solidFill>
              </a:rPr>
              <a:t>, David Z. Gao, Patrick Rinke and Adam S. Foster. “</a:t>
            </a:r>
            <a:r>
              <a:rPr lang="en-US" dirty="0" err="1">
                <a:solidFill>
                  <a:schemeClr val="tx1"/>
                </a:solidFill>
              </a:rPr>
              <a:t>DScribe</a:t>
            </a:r>
            <a:r>
              <a:rPr lang="en-US" dirty="0">
                <a:solidFill>
                  <a:schemeClr val="tx1"/>
                </a:solidFill>
              </a:rPr>
              <a:t>: Library of descriptors for machine learning in materials science”. In: </a:t>
            </a:r>
            <a:r>
              <a:rPr lang="en-US" i="1" dirty="0">
                <a:solidFill>
                  <a:schemeClr val="tx1"/>
                </a:solidFill>
              </a:rPr>
              <a:t>Computer Physics Communications </a:t>
            </a:r>
            <a:r>
              <a:rPr lang="en-US" dirty="0">
                <a:solidFill>
                  <a:schemeClr val="tx1"/>
                </a:solidFill>
              </a:rPr>
              <a:t>247 (2020).</a:t>
            </a:r>
          </a:p>
          <a:p>
            <a:pPr marL="0" indent="0">
              <a:buNone/>
            </a:pPr>
            <a:r>
              <a:rPr lang="en-US" dirty="0">
                <a:solidFill>
                  <a:schemeClr val="tx1"/>
                </a:solidFill>
              </a:rPr>
              <a:t>[26] W. Kohn. “Nobel Lecture: Electronic structure of matter – wave functions and density functionals”. In: </a:t>
            </a:r>
            <a:r>
              <a:rPr lang="en-US" i="1" dirty="0">
                <a:solidFill>
                  <a:schemeClr val="tx1"/>
                </a:solidFill>
              </a:rPr>
              <a:t>Rev. Mod. Phys. </a:t>
            </a:r>
            <a:r>
              <a:rPr lang="en-US" dirty="0">
                <a:solidFill>
                  <a:schemeClr val="tx1"/>
                </a:solidFill>
              </a:rPr>
              <a:t>71 (5 Oct 1999), pp. 1253-1266.</a:t>
            </a:r>
          </a:p>
          <a:p>
            <a:pPr marL="0" indent="0">
              <a:buNone/>
            </a:pPr>
            <a:r>
              <a:rPr lang="en-US" dirty="0">
                <a:solidFill>
                  <a:schemeClr val="tx1"/>
                </a:solidFill>
              </a:rPr>
              <a:t>[33] I. I. </a:t>
            </a:r>
            <a:r>
              <a:rPr lang="en-US" dirty="0" err="1">
                <a:solidFill>
                  <a:schemeClr val="tx1"/>
                </a:solidFill>
              </a:rPr>
              <a:t>Novoselov</a:t>
            </a:r>
            <a:r>
              <a:rPr lang="en-US" dirty="0">
                <a:solidFill>
                  <a:schemeClr val="tx1"/>
                </a:solidFill>
              </a:rPr>
              <a:t>, A. V. </a:t>
            </a:r>
            <a:r>
              <a:rPr lang="en-US" dirty="0" err="1">
                <a:solidFill>
                  <a:schemeClr val="tx1"/>
                </a:solidFill>
              </a:rPr>
              <a:t>Yanilkin</a:t>
            </a:r>
            <a:r>
              <a:rPr lang="en-US" dirty="0">
                <a:solidFill>
                  <a:schemeClr val="tx1"/>
                </a:solidFill>
              </a:rPr>
              <a:t>, A. V. </a:t>
            </a:r>
            <a:r>
              <a:rPr lang="en-US" dirty="0" err="1">
                <a:solidFill>
                  <a:schemeClr val="tx1"/>
                </a:solidFill>
              </a:rPr>
              <a:t>Shapeev</a:t>
            </a:r>
            <a:r>
              <a:rPr lang="en-US" dirty="0">
                <a:solidFill>
                  <a:schemeClr val="tx1"/>
                </a:solidFill>
              </a:rPr>
              <a:t>, and E. V. </a:t>
            </a:r>
            <a:r>
              <a:rPr lang="en-US" dirty="0" err="1">
                <a:solidFill>
                  <a:schemeClr val="tx1"/>
                </a:solidFill>
              </a:rPr>
              <a:t>Podryabinkin</a:t>
            </a:r>
            <a:r>
              <a:rPr lang="en-US" dirty="0">
                <a:solidFill>
                  <a:schemeClr val="tx1"/>
                </a:solidFill>
              </a:rPr>
              <a:t>. “Moment tensor potentials as a promising tool to study diffusion processes”. In: </a:t>
            </a:r>
            <a:r>
              <a:rPr lang="en-US" i="1" dirty="0">
                <a:solidFill>
                  <a:schemeClr val="tx1"/>
                </a:solidFill>
              </a:rPr>
              <a:t>Computational Materials Science </a:t>
            </a:r>
            <a:r>
              <a:rPr lang="en-US" dirty="0">
                <a:solidFill>
                  <a:schemeClr val="tx1"/>
                </a:solidFill>
              </a:rPr>
              <a:t>164 (2019), pp. 46-56.</a:t>
            </a:r>
          </a:p>
          <a:p>
            <a:pPr marL="0" indent="0">
              <a:buNone/>
            </a:pPr>
            <a:r>
              <a:rPr lang="en-US" dirty="0">
                <a:solidFill>
                  <a:schemeClr val="tx1"/>
                </a:solidFill>
              </a:rPr>
              <a:t>[38] Alexander </a:t>
            </a:r>
            <a:r>
              <a:rPr lang="en-US" dirty="0" err="1">
                <a:solidFill>
                  <a:schemeClr val="tx1"/>
                </a:solidFill>
              </a:rPr>
              <a:t>Shapeev</a:t>
            </a:r>
            <a:r>
              <a:rPr lang="en-US" dirty="0">
                <a:solidFill>
                  <a:schemeClr val="tx1"/>
                </a:solidFill>
              </a:rPr>
              <a:t>. “Moment Tensor Potentials: A Class of Systematically Improvable Interatomic Potentials”. In: </a:t>
            </a:r>
            <a:r>
              <a:rPr lang="en-US" i="1" dirty="0">
                <a:solidFill>
                  <a:schemeClr val="tx1"/>
                </a:solidFill>
              </a:rPr>
              <a:t>Multiscale Modeling Simulation </a:t>
            </a:r>
            <a:r>
              <a:rPr lang="en-US" dirty="0">
                <a:solidFill>
                  <a:schemeClr val="tx1"/>
                </a:solidFill>
              </a:rPr>
              <a:t>14 (Dec. 2015).</a:t>
            </a: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38</a:t>
            </a:fld>
            <a:endParaRPr lang="en-US"/>
          </a:p>
        </p:txBody>
      </p:sp>
    </p:spTree>
    <p:extLst>
      <p:ext uri="{BB962C8B-B14F-4D97-AF65-F5344CB8AC3E}">
        <p14:creationId xmlns:p14="http://schemas.microsoft.com/office/powerpoint/2010/main" val="35179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p:txBody>
          <a:bodyPr/>
          <a:lstStyle/>
          <a:p>
            <a:r>
              <a:rPr lang="en-US" dirty="0">
                <a:solidFill>
                  <a:schemeClr val="bg1"/>
                </a:solidFill>
              </a:rPr>
              <a:t>Aim</a:t>
            </a:r>
            <a:endParaRPr lang="sv-SE" dirty="0">
              <a:solidFill>
                <a:schemeClr val="bg1"/>
              </a:solidFill>
            </a:endParaRPr>
          </a:p>
        </p:txBody>
      </p:sp>
      <p:sp>
        <p:nvSpPr>
          <p:cNvPr id="6" name="Slide Number Placeholder 5">
            <a:extLst>
              <a:ext uri="{FF2B5EF4-FFF2-40B4-BE49-F238E27FC236}">
                <a16:creationId xmlns:a16="http://schemas.microsoft.com/office/drawing/2014/main" id="{92251B69-0CCC-40B0-B3D3-2B6A9DFF4219}"/>
              </a:ext>
            </a:extLst>
          </p:cNvPr>
          <p:cNvSpPr>
            <a:spLocks noGrp="1"/>
          </p:cNvSpPr>
          <p:nvPr>
            <p:ph type="sldNum" sz="quarter" idx="12"/>
          </p:nvPr>
        </p:nvSpPr>
        <p:spPr/>
        <p:txBody>
          <a:bodyPr/>
          <a:lstStyle/>
          <a:p>
            <a:fld id="{07CE569E-9B7C-4CB9-AB80-C0841F922CFF}" type="slidenum">
              <a:rPr lang="en-US" smtClean="0"/>
              <a:t>4</a:t>
            </a:fld>
            <a:endParaRPr lang="en-US"/>
          </a:p>
        </p:txBody>
      </p:sp>
      <p:sp>
        <p:nvSpPr>
          <p:cNvPr id="9" name="Content Placeholder 8">
            <a:extLst>
              <a:ext uri="{FF2B5EF4-FFF2-40B4-BE49-F238E27FC236}">
                <a16:creationId xmlns:a16="http://schemas.microsoft.com/office/drawing/2014/main" id="{E7F3B531-E713-458A-AFAB-2267F7E954C4}"/>
              </a:ext>
            </a:extLst>
          </p:cNvPr>
          <p:cNvSpPr>
            <a:spLocks noGrp="1"/>
          </p:cNvSpPr>
          <p:nvPr>
            <p:ph idx="1"/>
          </p:nvPr>
        </p:nvSpPr>
        <p:spPr>
          <a:xfrm>
            <a:off x="762000" y="2013626"/>
            <a:ext cx="10668000" cy="4082375"/>
          </a:xfrm>
        </p:spPr>
        <p:txBody>
          <a:bodyPr>
            <a:normAutofit/>
          </a:bodyPr>
          <a:lstStyle/>
          <a:p>
            <a:r>
              <a:rPr lang="en-US" i="1" dirty="0">
                <a:solidFill>
                  <a:schemeClr val="bg2">
                    <a:alpha val="70000"/>
                  </a:schemeClr>
                </a:solidFill>
              </a:rPr>
              <a:t>Explore</a:t>
            </a:r>
            <a:r>
              <a:rPr lang="en-US" dirty="0">
                <a:solidFill>
                  <a:schemeClr val="bg2">
                    <a:alpha val="70000"/>
                  </a:schemeClr>
                </a:solidFill>
              </a:rPr>
              <a:t> the use of machine learning (ML) potentials in molecular dynamics (MD) simulations for </a:t>
            </a:r>
            <a:r>
              <a:rPr lang="en-US" i="1" dirty="0">
                <a:solidFill>
                  <a:schemeClr val="bg2">
                    <a:alpha val="70000"/>
                  </a:schemeClr>
                </a:solidFill>
              </a:rPr>
              <a:t>accelerating</a:t>
            </a:r>
            <a:r>
              <a:rPr lang="en-US" dirty="0">
                <a:solidFill>
                  <a:schemeClr val="bg2">
                    <a:alpha val="70000"/>
                  </a:schemeClr>
                </a:solidFill>
              </a:rPr>
              <a:t> the </a:t>
            </a:r>
            <a:r>
              <a:rPr lang="en-US" i="1" dirty="0">
                <a:solidFill>
                  <a:schemeClr val="bg2">
                    <a:alpha val="70000"/>
                  </a:schemeClr>
                </a:solidFill>
              </a:rPr>
              <a:t>prediction</a:t>
            </a:r>
            <a:r>
              <a:rPr lang="en-US" dirty="0">
                <a:solidFill>
                  <a:schemeClr val="bg2">
                    <a:alpha val="70000"/>
                  </a:schemeClr>
                </a:solidFill>
              </a:rPr>
              <a:t> of equilibrium properties of bulk materials.</a:t>
            </a:r>
          </a:p>
          <a:p>
            <a:pPr lvl="1"/>
            <a:r>
              <a:rPr lang="en-US" i="1" dirty="0">
                <a:solidFill>
                  <a:schemeClr val="bg2">
                    <a:alpha val="70000"/>
                  </a:schemeClr>
                </a:solidFill>
              </a:rPr>
              <a:t>Implement</a:t>
            </a:r>
            <a:r>
              <a:rPr lang="en-US" dirty="0">
                <a:solidFill>
                  <a:schemeClr val="bg2">
                    <a:alpha val="70000"/>
                  </a:schemeClr>
                </a:solidFill>
              </a:rPr>
              <a:t> highly modifiable simulation software for MD with any chosen potential, be it a classical or ML potential.</a:t>
            </a:r>
          </a:p>
          <a:p>
            <a:pPr lvl="1"/>
            <a:r>
              <a:rPr lang="en-US" i="1" dirty="0">
                <a:solidFill>
                  <a:schemeClr val="bg2">
                    <a:alpha val="70000"/>
                  </a:schemeClr>
                </a:solidFill>
              </a:rPr>
              <a:t>Investigate</a:t>
            </a:r>
            <a:r>
              <a:rPr lang="en-US" dirty="0">
                <a:solidFill>
                  <a:schemeClr val="bg2">
                    <a:alpha val="70000"/>
                  </a:schemeClr>
                </a:solidFill>
              </a:rPr>
              <a:t> simulation accuracy and equilibrium property convergence by </a:t>
            </a:r>
            <a:r>
              <a:rPr lang="en-US" i="1" dirty="0">
                <a:solidFill>
                  <a:schemeClr val="bg2">
                    <a:alpha val="70000"/>
                  </a:schemeClr>
                </a:solidFill>
              </a:rPr>
              <a:t>comparing</a:t>
            </a:r>
            <a:r>
              <a:rPr lang="en-US" dirty="0">
                <a:solidFill>
                  <a:schemeClr val="bg2">
                    <a:alpha val="70000"/>
                  </a:schemeClr>
                </a:solidFill>
              </a:rPr>
              <a:t> to ab-initio MD for two straightforward systems, bulk </a:t>
            </a:r>
            <a:r>
              <a:rPr lang="en-US" dirty="0" err="1">
                <a:solidFill>
                  <a:schemeClr val="bg2">
                    <a:alpha val="70000"/>
                  </a:schemeClr>
                </a:solidFill>
              </a:rPr>
              <a:t>Aluminium</a:t>
            </a:r>
            <a:r>
              <a:rPr lang="en-US" dirty="0">
                <a:solidFill>
                  <a:schemeClr val="bg2">
                    <a:alpha val="70000"/>
                  </a:schemeClr>
                </a:solidFill>
              </a:rPr>
              <a:t> and Silicon.</a:t>
            </a:r>
          </a:p>
        </p:txBody>
      </p:sp>
      <p:sp>
        <p:nvSpPr>
          <p:cNvPr id="59" name="Rectangle 58">
            <a:extLst>
              <a:ext uri="{FF2B5EF4-FFF2-40B4-BE49-F238E27FC236}">
                <a16:creationId xmlns:a16="http://schemas.microsoft.com/office/drawing/2014/main" id="{4309A816-EB53-42B3-ACB7-FBF9536211D8}"/>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TextBox 59">
            <a:extLst>
              <a:ext uri="{FF2B5EF4-FFF2-40B4-BE49-F238E27FC236}">
                <a16:creationId xmlns:a16="http://schemas.microsoft.com/office/drawing/2014/main" id="{C1419CFF-FF0E-451B-A057-681BF5B17F64}"/>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61" name="Oval 60">
            <a:extLst>
              <a:ext uri="{FF2B5EF4-FFF2-40B4-BE49-F238E27FC236}">
                <a16:creationId xmlns:a16="http://schemas.microsoft.com/office/drawing/2014/main" id="{21DB41DD-EC0E-4FB3-ADE8-485E67A6347C}"/>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62" name="Oval 61">
            <a:extLst>
              <a:ext uri="{FF2B5EF4-FFF2-40B4-BE49-F238E27FC236}">
                <a16:creationId xmlns:a16="http://schemas.microsoft.com/office/drawing/2014/main" id="{114FA8DD-0F78-4A58-B695-385B361C2253}"/>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3" name="Oval 62">
            <a:extLst>
              <a:ext uri="{FF2B5EF4-FFF2-40B4-BE49-F238E27FC236}">
                <a16:creationId xmlns:a16="http://schemas.microsoft.com/office/drawing/2014/main" id="{A8D8E95C-EEF0-417A-AC70-AC7DCB782D1A}"/>
              </a:ext>
            </a:extLst>
          </p:cNvPr>
          <p:cNvSpPr/>
          <p:nvPr/>
        </p:nvSpPr>
        <p:spPr>
          <a:xfrm>
            <a:off x="1948819"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4" name="Oval 63">
            <a:extLst>
              <a:ext uri="{FF2B5EF4-FFF2-40B4-BE49-F238E27FC236}">
                <a16:creationId xmlns:a16="http://schemas.microsoft.com/office/drawing/2014/main" id="{03720308-63A7-4C7F-AE17-AC2F7A212407}"/>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5" name="Oval 64">
            <a:extLst>
              <a:ext uri="{FF2B5EF4-FFF2-40B4-BE49-F238E27FC236}">
                <a16:creationId xmlns:a16="http://schemas.microsoft.com/office/drawing/2014/main" id="{17CECEFE-C6CB-4A6C-B58A-7055184D758A}"/>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6" name="Oval 65">
            <a:extLst>
              <a:ext uri="{FF2B5EF4-FFF2-40B4-BE49-F238E27FC236}">
                <a16:creationId xmlns:a16="http://schemas.microsoft.com/office/drawing/2014/main" id="{78666059-F83D-4E51-BC5C-73A398DE86F4}"/>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7" name="Oval 66">
            <a:extLst>
              <a:ext uri="{FF2B5EF4-FFF2-40B4-BE49-F238E27FC236}">
                <a16:creationId xmlns:a16="http://schemas.microsoft.com/office/drawing/2014/main" id="{02C1E938-4980-41E4-B4F7-4171CA7B7108}"/>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8" name="Oval 67">
            <a:extLst>
              <a:ext uri="{FF2B5EF4-FFF2-40B4-BE49-F238E27FC236}">
                <a16:creationId xmlns:a16="http://schemas.microsoft.com/office/drawing/2014/main" id="{C193A8B7-6C89-4366-9718-0DCFA736AF27}"/>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9" name="Oval 68">
            <a:extLst>
              <a:ext uri="{FF2B5EF4-FFF2-40B4-BE49-F238E27FC236}">
                <a16:creationId xmlns:a16="http://schemas.microsoft.com/office/drawing/2014/main" id="{70ACBAF4-CA39-48F4-AFA6-C74EFA0527F0}"/>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0" name="Oval 69">
            <a:extLst>
              <a:ext uri="{FF2B5EF4-FFF2-40B4-BE49-F238E27FC236}">
                <a16:creationId xmlns:a16="http://schemas.microsoft.com/office/drawing/2014/main" id="{D4722EFE-209A-41EB-8C6E-921E536AB111}"/>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6" name="Oval 75">
            <a:extLst>
              <a:ext uri="{FF2B5EF4-FFF2-40B4-BE49-F238E27FC236}">
                <a16:creationId xmlns:a16="http://schemas.microsoft.com/office/drawing/2014/main" id="{2CFD37E9-8029-49A1-965F-46641984009F}"/>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7" name="Oval 76">
            <a:extLst>
              <a:ext uri="{FF2B5EF4-FFF2-40B4-BE49-F238E27FC236}">
                <a16:creationId xmlns:a16="http://schemas.microsoft.com/office/drawing/2014/main" id="{4D35AACE-15D5-4ABE-986E-E92A9B3A71F1}"/>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8" name="Oval 77">
            <a:extLst>
              <a:ext uri="{FF2B5EF4-FFF2-40B4-BE49-F238E27FC236}">
                <a16:creationId xmlns:a16="http://schemas.microsoft.com/office/drawing/2014/main" id="{D3AE8F78-5263-4DE7-8294-A48B2308765F}"/>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79" name="Oval 78">
            <a:extLst>
              <a:ext uri="{FF2B5EF4-FFF2-40B4-BE49-F238E27FC236}">
                <a16:creationId xmlns:a16="http://schemas.microsoft.com/office/drawing/2014/main" id="{3D397EDF-EE21-41F0-9899-77BC541F574C}"/>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0" name="Oval 79">
            <a:extLst>
              <a:ext uri="{FF2B5EF4-FFF2-40B4-BE49-F238E27FC236}">
                <a16:creationId xmlns:a16="http://schemas.microsoft.com/office/drawing/2014/main" id="{DD734BE8-AB9A-4176-BC29-F02C2A872639}"/>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1" name="Oval 80">
            <a:extLst>
              <a:ext uri="{FF2B5EF4-FFF2-40B4-BE49-F238E27FC236}">
                <a16:creationId xmlns:a16="http://schemas.microsoft.com/office/drawing/2014/main" id="{972CF40C-CA73-4F5C-9198-EA10E417F87A}"/>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2" name="Oval 81">
            <a:extLst>
              <a:ext uri="{FF2B5EF4-FFF2-40B4-BE49-F238E27FC236}">
                <a16:creationId xmlns:a16="http://schemas.microsoft.com/office/drawing/2014/main" id="{D2D8D522-55DF-4A0A-872A-FC2023810C62}"/>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83" name="Oval 82">
            <a:extLst>
              <a:ext uri="{FF2B5EF4-FFF2-40B4-BE49-F238E27FC236}">
                <a16:creationId xmlns:a16="http://schemas.microsoft.com/office/drawing/2014/main" id="{19C957C6-1659-4AEA-AA4A-674EBCAA48F1}"/>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8733634A-A34B-4630-B90F-AF4E6F43F857}"/>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2" name="Oval 31">
            <a:extLst>
              <a:ext uri="{FF2B5EF4-FFF2-40B4-BE49-F238E27FC236}">
                <a16:creationId xmlns:a16="http://schemas.microsoft.com/office/drawing/2014/main" id="{4EF374F7-36C0-4B63-A64D-A1B93856A4C3}"/>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3" name="Oval 32">
            <a:extLst>
              <a:ext uri="{FF2B5EF4-FFF2-40B4-BE49-F238E27FC236}">
                <a16:creationId xmlns:a16="http://schemas.microsoft.com/office/drawing/2014/main" id="{85CE79F6-22E9-4ED8-860F-B8AB092CF275}"/>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4" name="Oval 33">
            <a:extLst>
              <a:ext uri="{FF2B5EF4-FFF2-40B4-BE49-F238E27FC236}">
                <a16:creationId xmlns:a16="http://schemas.microsoft.com/office/drawing/2014/main" id="{5E230252-1116-437B-9788-0BCD5284ED9F}"/>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5" name="Oval 34">
            <a:extLst>
              <a:ext uri="{FF2B5EF4-FFF2-40B4-BE49-F238E27FC236}">
                <a16:creationId xmlns:a16="http://schemas.microsoft.com/office/drawing/2014/main" id="{282304A9-F2E5-46BF-9829-77BAD7DCBFA3}"/>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07294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535971"/>
            <a:ext cx="10668000" cy="1435395"/>
          </a:xfrm>
        </p:spPr>
        <p:txBody>
          <a:bodyPr/>
          <a:lstStyle/>
          <a:p>
            <a:r>
              <a:rPr lang="en-US" dirty="0">
                <a:solidFill>
                  <a:schemeClr val="bg1"/>
                </a:solidFill>
              </a:rPr>
              <a:t>Research questions</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5</a:t>
            </a:fld>
            <a:endParaRPr lang="en-US"/>
          </a:p>
        </p:txBody>
      </p:sp>
      <p:sp>
        <p:nvSpPr>
          <p:cNvPr id="9" name="Content Placeholder 8">
            <a:extLst>
              <a:ext uri="{FF2B5EF4-FFF2-40B4-BE49-F238E27FC236}">
                <a16:creationId xmlns:a16="http://schemas.microsoft.com/office/drawing/2014/main" id="{9F3BF940-302D-4F04-8C67-687F3E6E5293}"/>
              </a:ext>
            </a:extLst>
          </p:cNvPr>
          <p:cNvSpPr>
            <a:spLocks noGrp="1"/>
          </p:cNvSpPr>
          <p:nvPr>
            <p:ph idx="1"/>
          </p:nvPr>
        </p:nvSpPr>
        <p:spPr>
          <a:xfrm>
            <a:off x="762000" y="1681306"/>
            <a:ext cx="10668000" cy="4806225"/>
          </a:xfrm>
        </p:spPr>
        <p:txBody>
          <a:bodyPr>
            <a:normAutofit fontScale="77500" lnSpcReduction="20000"/>
          </a:bodyPr>
          <a:lstStyle/>
          <a:p>
            <a:pPr marL="514350" indent="-514350">
              <a:buFont typeface="+mj-lt"/>
              <a:buAutoNum type="arabicPeriod"/>
            </a:pPr>
            <a:r>
              <a:rPr lang="en-US" dirty="0">
                <a:solidFill>
                  <a:schemeClr val="bg2">
                    <a:alpha val="70000"/>
                  </a:schemeClr>
                </a:solidFill>
              </a:rPr>
              <a:t>Is it possible to use an interatomic potential obtained from a ML model trained on training data obtained from DFT to predict the next positions of the atoms for the next time step in a MD simulation with sufficient accuracy to accelerate Density Functional Theory (DFT) simulations?</a:t>
            </a:r>
          </a:p>
          <a:p>
            <a:pPr marL="514350" indent="-514350">
              <a:buFont typeface="+mj-lt"/>
              <a:buAutoNum type="arabicPeriod"/>
            </a:pPr>
            <a:r>
              <a:rPr lang="sv-SE" dirty="0" err="1">
                <a:solidFill>
                  <a:schemeClr val="bg2">
                    <a:alpha val="70000"/>
                  </a:schemeClr>
                </a:solidFill>
              </a:rPr>
              <a:t>Investigate</a:t>
            </a:r>
            <a:r>
              <a:rPr lang="sv-SE" dirty="0">
                <a:solidFill>
                  <a:schemeClr val="bg2">
                    <a:alpha val="70000"/>
                  </a:schemeClr>
                </a:solidFill>
              </a:rPr>
              <a:t> </a:t>
            </a:r>
            <a:r>
              <a:rPr lang="sv-SE" dirty="0" err="1">
                <a:solidFill>
                  <a:schemeClr val="bg2">
                    <a:alpha val="70000"/>
                  </a:schemeClr>
                </a:solidFill>
              </a:rPr>
              <a:t>simulating</a:t>
            </a:r>
            <a:r>
              <a:rPr lang="sv-SE" dirty="0">
                <a:solidFill>
                  <a:schemeClr val="bg2">
                    <a:alpha val="70000"/>
                  </a:schemeClr>
                </a:solidFill>
              </a:rPr>
              <a:t> the </a:t>
            </a:r>
            <a:r>
              <a:rPr lang="sv-SE" dirty="0" err="1">
                <a:solidFill>
                  <a:schemeClr val="bg2">
                    <a:alpha val="70000"/>
                  </a:schemeClr>
                </a:solidFill>
              </a:rPr>
              <a:t>movement</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atoms systems </a:t>
            </a:r>
            <a:r>
              <a:rPr lang="sv-SE" dirty="0" err="1">
                <a:solidFill>
                  <a:schemeClr val="bg2">
                    <a:alpha val="70000"/>
                  </a:schemeClr>
                </a:solidFill>
              </a:rPr>
              <a:t>using</a:t>
            </a:r>
            <a:r>
              <a:rPr lang="sv-SE" dirty="0">
                <a:solidFill>
                  <a:schemeClr val="bg2">
                    <a:alpha val="70000"/>
                  </a:schemeClr>
                </a:solidFill>
              </a:rPr>
              <a:t> ML potentials. </a:t>
            </a:r>
            <a:r>
              <a:rPr lang="sv-SE" dirty="0" err="1">
                <a:solidFill>
                  <a:schemeClr val="bg2">
                    <a:alpha val="70000"/>
                  </a:schemeClr>
                </a:solidFill>
              </a:rPr>
              <a:t>How</a:t>
            </a:r>
            <a:r>
              <a:rPr lang="sv-SE" dirty="0">
                <a:solidFill>
                  <a:schemeClr val="bg2">
                    <a:alpha val="70000"/>
                  </a:schemeClr>
                </a:solidFill>
              </a:rPr>
              <a:t> </a:t>
            </a:r>
            <a:r>
              <a:rPr lang="sv-SE" dirty="0" err="1">
                <a:solidFill>
                  <a:schemeClr val="bg2">
                    <a:alpha val="70000"/>
                  </a:schemeClr>
                </a:solidFill>
              </a:rPr>
              <a:t>well</a:t>
            </a:r>
            <a:r>
              <a:rPr lang="sv-SE" dirty="0">
                <a:solidFill>
                  <a:schemeClr val="bg2">
                    <a:alpha val="70000"/>
                  </a:schemeClr>
                </a:solidFill>
              </a:rPr>
              <a:t> do </a:t>
            </a:r>
            <a:r>
              <a:rPr lang="sv-SE" dirty="0" err="1">
                <a:solidFill>
                  <a:schemeClr val="bg2">
                    <a:alpha val="70000"/>
                  </a:schemeClr>
                </a:solidFill>
              </a:rPr>
              <a:t>calculated</a:t>
            </a:r>
            <a:r>
              <a:rPr lang="sv-SE" dirty="0">
                <a:solidFill>
                  <a:schemeClr val="bg2">
                    <a:alpha val="70000"/>
                  </a:schemeClr>
                </a:solidFill>
              </a:rPr>
              <a:t> bulk material </a:t>
            </a:r>
            <a:r>
              <a:rPr lang="sv-SE" dirty="0" err="1">
                <a:solidFill>
                  <a:schemeClr val="bg2">
                    <a:alpha val="70000"/>
                  </a:schemeClr>
                </a:solidFill>
              </a:rPr>
              <a:t>properties</a:t>
            </a:r>
            <a:r>
              <a:rPr lang="sv-SE" dirty="0">
                <a:solidFill>
                  <a:schemeClr val="bg2">
                    <a:alpha val="70000"/>
                  </a:schemeClr>
                </a:solidFill>
              </a:rPr>
              <a:t> </a:t>
            </a:r>
            <a:r>
              <a:rPr lang="sv-SE" dirty="0" err="1">
                <a:solidFill>
                  <a:schemeClr val="bg2">
                    <a:alpha val="70000"/>
                  </a:schemeClr>
                </a:solidFill>
              </a:rPr>
              <a:t>such</a:t>
            </a:r>
            <a:r>
              <a:rPr lang="sv-SE" dirty="0">
                <a:solidFill>
                  <a:schemeClr val="bg2">
                    <a:alpha val="70000"/>
                  </a:schemeClr>
                </a:solidFill>
              </a:rPr>
              <a:t> as </a:t>
            </a:r>
            <a:r>
              <a:rPr lang="sv-SE" dirty="0" err="1">
                <a:solidFill>
                  <a:schemeClr val="bg2">
                    <a:alpha val="70000"/>
                  </a:schemeClr>
                </a:solidFill>
              </a:rPr>
              <a:t>specific</a:t>
            </a:r>
            <a:r>
              <a:rPr lang="sv-SE" dirty="0">
                <a:solidFill>
                  <a:schemeClr val="bg2">
                    <a:alpha val="70000"/>
                  </a:schemeClr>
                </a:solidFill>
              </a:rPr>
              <a:t> heat </a:t>
            </a:r>
            <a:r>
              <a:rPr lang="sv-SE" dirty="0" err="1">
                <a:solidFill>
                  <a:schemeClr val="bg2">
                    <a:alpha val="70000"/>
                  </a:schemeClr>
                </a:solidFill>
              </a:rPr>
              <a:t>capacity</a:t>
            </a:r>
            <a:r>
              <a:rPr lang="sv-SE" dirty="0">
                <a:solidFill>
                  <a:schemeClr val="bg2">
                    <a:alpha val="70000"/>
                  </a:schemeClr>
                </a:solidFill>
              </a:rPr>
              <a:t>, total </a:t>
            </a:r>
            <a:r>
              <a:rPr lang="sv-SE" dirty="0" err="1">
                <a:solidFill>
                  <a:schemeClr val="bg2">
                    <a:alpha val="70000"/>
                  </a:schemeClr>
                </a:solidFill>
              </a:rPr>
              <a:t>energy</a:t>
            </a:r>
            <a:r>
              <a:rPr lang="sv-SE" dirty="0">
                <a:solidFill>
                  <a:schemeClr val="bg2">
                    <a:alpha val="70000"/>
                  </a:schemeClr>
                </a:solidFill>
              </a:rPr>
              <a:t> and </a:t>
            </a:r>
            <a:r>
              <a:rPr lang="sv-SE" dirty="0" err="1">
                <a:solidFill>
                  <a:schemeClr val="bg2">
                    <a:alpha val="70000"/>
                  </a:schemeClr>
                </a:solidFill>
              </a:rPr>
              <a:t>mean</a:t>
            </a:r>
            <a:r>
              <a:rPr lang="sv-SE" dirty="0">
                <a:solidFill>
                  <a:schemeClr val="bg2">
                    <a:alpha val="70000"/>
                  </a:schemeClr>
                </a:solidFill>
              </a:rPr>
              <a:t> </a:t>
            </a:r>
            <a:r>
              <a:rPr lang="sv-SE" dirty="0" err="1">
                <a:solidFill>
                  <a:schemeClr val="bg2">
                    <a:alpha val="70000"/>
                  </a:schemeClr>
                </a:solidFill>
              </a:rPr>
              <a:t>squared</a:t>
            </a:r>
            <a:r>
              <a:rPr lang="sv-SE" dirty="0">
                <a:solidFill>
                  <a:schemeClr val="bg2">
                    <a:alpha val="70000"/>
                  </a:schemeClr>
                </a:solidFill>
              </a:rPr>
              <a:t> </a:t>
            </a:r>
            <a:r>
              <a:rPr lang="sv-SE" dirty="0" err="1">
                <a:solidFill>
                  <a:schemeClr val="bg2">
                    <a:alpha val="70000"/>
                  </a:schemeClr>
                </a:solidFill>
              </a:rPr>
              <a:t>displacement</a:t>
            </a:r>
            <a:r>
              <a:rPr lang="sv-SE" dirty="0">
                <a:solidFill>
                  <a:schemeClr val="bg2">
                    <a:alpha val="70000"/>
                  </a:schemeClr>
                </a:solidFill>
              </a:rPr>
              <a:t> </a:t>
            </a:r>
            <a:r>
              <a:rPr lang="sv-SE" dirty="0" err="1">
                <a:solidFill>
                  <a:schemeClr val="bg2">
                    <a:alpha val="70000"/>
                  </a:schemeClr>
                </a:solidFill>
              </a:rPr>
              <a:t>using</a:t>
            </a:r>
            <a:r>
              <a:rPr lang="sv-SE" dirty="0">
                <a:solidFill>
                  <a:schemeClr val="bg2">
                    <a:alpha val="70000"/>
                  </a:schemeClr>
                </a:solidFill>
              </a:rPr>
              <a:t> a ML approach </a:t>
            </a:r>
            <a:r>
              <a:rPr lang="sv-SE" dirty="0" err="1">
                <a:solidFill>
                  <a:schemeClr val="bg2">
                    <a:alpha val="70000"/>
                  </a:schemeClr>
                </a:solidFill>
              </a:rPr>
              <a:t>compare</a:t>
            </a:r>
            <a:r>
              <a:rPr lang="sv-SE" dirty="0">
                <a:solidFill>
                  <a:schemeClr val="bg2">
                    <a:alpha val="70000"/>
                  </a:schemeClr>
                </a:solidFill>
              </a:rPr>
              <a:t> </a:t>
            </a:r>
            <a:r>
              <a:rPr lang="sv-SE" dirty="0" err="1">
                <a:solidFill>
                  <a:schemeClr val="bg2">
                    <a:alpha val="70000"/>
                  </a:schemeClr>
                </a:solidFill>
              </a:rPr>
              <a:t>with</a:t>
            </a:r>
            <a:r>
              <a:rPr lang="sv-SE" dirty="0">
                <a:solidFill>
                  <a:schemeClr val="bg2">
                    <a:alpha val="70000"/>
                  </a:schemeClr>
                </a:solidFill>
              </a:rPr>
              <a:t> </a:t>
            </a:r>
            <a:r>
              <a:rPr lang="sv-SE" dirty="0" err="1">
                <a:solidFill>
                  <a:schemeClr val="bg2">
                    <a:alpha val="70000"/>
                  </a:schemeClr>
                </a:solidFill>
              </a:rPr>
              <a:t>values</a:t>
            </a:r>
            <a:r>
              <a:rPr lang="sv-SE" dirty="0">
                <a:solidFill>
                  <a:schemeClr val="bg2">
                    <a:alpha val="70000"/>
                  </a:schemeClr>
                </a:solidFill>
              </a:rPr>
              <a:t> </a:t>
            </a:r>
            <a:r>
              <a:rPr lang="sv-SE" dirty="0" err="1">
                <a:solidFill>
                  <a:schemeClr val="bg2">
                    <a:alpha val="70000"/>
                  </a:schemeClr>
                </a:solidFill>
              </a:rPr>
              <a:t>obtained</a:t>
            </a:r>
            <a:r>
              <a:rPr lang="sv-SE" dirty="0">
                <a:solidFill>
                  <a:schemeClr val="bg2">
                    <a:alpha val="70000"/>
                  </a:schemeClr>
                </a:solidFill>
              </a:rPr>
              <a:t> from ab-</a:t>
            </a:r>
            <a:r>
              <a:rPr lang="sv-SE" dirty="0" err="1">
                <a:solidFill>
                  <a:schemeClr val="bg2">
                    <a:alpha val="70000"/>
                  </a:schemeClr>
                </a:solidFill>
              </a:rPr>
              <a:t>initio</a:t>
            </a:r>
            <a:r>
              <a:rPr lang="sv-SE" dirty="0">
                <a:solidFill>
                  <a:schemeClr val="bg2">
                    <a:alpha val="70000"/>
                  </a:schemeClr>
                </a:solidFill>
              </a:rPr>
              <a:t> simulation </a:t>
            </a:r>
            <a:r>
              <a:rPr lang="sv-SE" dirty="0" err="1">
                <a:solidFill>
                  <a:schemeClr val="bg2">
                    <a:alpha val="70000"/>
                  </a:schemeClr>
                </a:solidFill>
              </a:rPr>
              <a:t>methods</a:t>
            </a:r>
            <a:r>
              <a:rPr lang="sv-SE" dirty="0">
                <a:solidFill>
                  <a:schemeClr val="bg2">
                    <a:alpha val="70000"/>
                  </a:schemeClr>
                </a:solidFill>
              </a:rPr>
              <a:t> </a:t>
            </a:r>
            <a:r>
              <a:rPr lang="sv-SE" dirty="0" err="1">
                <a:solidFill>
                  <a:schemeClr val="bg2">
                    <a:alpha val="70000"/>
                  </a:schemeClr>
                </a:solidFill>
              </a:rPr>
              <a:t>based</a:t>
            </a:r>
            <a:r>
              <a:rPr lang="sv-SE" dirty="0">
                <a:solidFill>
                  <a:schemeClr val="bg2">
                    <a:alpha val="70000"/>
                  </a:schemeClr>
                </a:solidFill>
              </a:rPr>
              <a:t> on DFT?</a:t>
            </a:r>
          </a:p>
          <a:p>
            <a:pPr marL="514350" indent="-514350">
              <a:buFont typeface="+mj-lt"/>
              <a:buAutoNum type="arabicPeriod"/>
            </a:pPr>
            <a:r>
              <a:rPr lang="sv-SE" dirty="0" err="1">
                <a:solidFill>
                  <a:schemeClr val="bg2">
                    <a:alpha val="70000"/>
                  </a:schemeClr>
                </a:solidFill>
              </a:rPr>
              <a:t>Investigate</a:t>
            </a:r>
            <a:r>
              <a:rPr lang="sv-SE" dirty="0">
                <a:solidFill>
                  <a:schemeClr val="bg2">
                    <a:alpha val="70000"/>
                  </a:schemeClr>
                </a:solidFill>
              </a:rPr>
              <a:t> </a:t>
            </a:r>
            <a:r>
              <a:rPr lang="sv-SE" dirty="0" err="1">
                <a:solidFill>
                  <a:schemeClr val="bg2">
                    <a:alpha val="70000"/>
                  </a:schemeClr>
                </a:solidFill>
              </a:rPr>
              <a:t>how</a:t>
            </a:r>
            <a:r>
              <a:rPr lang="sv-SE" dirty="0">
                <a:solidFill>
                  <a:schemeClr val="bg2">
                    <a:alpha val="70000"/>
                  </a:schemeClr>
                </a:solidFill>
              </a:rPr>
              <a:t> the ML potential approach </a:t>
            </a:r>
            <a:r>
              <a:rPr lang="sv-SE" dirty="0" err="1">
                <a:solidFill>
                  <a:schemeClr val="bg2">
                    <a:alpha val="70000"/>
                  </a:schemeClr>
                </a:solidFill>
              </a:rPr>
              <a:t>performs</a:t>
            </a:r>
            <a:r>
              <a:rPr lang="sv-SE" dirty="0">
                <a:solidFill>
                  <a:schemeClr val="bg2">
                    <a:alpha val="70000"/>
                  </a:schemeClr>
                </a:solidFill>
              </a:rPr>
              <a:t> for a </a:t>
            </a:r>
            <a:r>
              <a:rPr lang="sv-SE" dirty="0" err="1">
                <a:solidFill>
                  <a:schemeClr val="bg2">
                    <a:alpha val="70000"/>
                  </a:schemeClr>
                </a:solidFill>
              </a:rPr>
              <a:t>metal</a:t>
            </a:r>
            <a:r>
              <a:rPr lang="sv-SE" dirty="0">
                <a:solidFill>
                  <a:schemeClr val="bg2">
                    <a:alpha val="70000"/>
                  </a:schemeClr>
                </a:solidFill>
              </a:rPr>
              <a:t> and a semi-</a:t>
            </a:r>
            <a:r>
              <a:rPr lang="sv-SE" dirty="0" err="1">
                <a:solidFill>
                  <a:schemeClr val="bg2">
                    <a:alpha val="70000"/>
                  </a:schemeClr>
                </a:solidFill>
              </a:rPr>
              <a:t>conductor</a:t>
            </a:r>
            <a:r>
              <a:rPr lang="sv-SE" dirty="0">
                <a:solidFill>
                  <a:schemeClr val="bg2">
                    <a:alpha val="70000"/>
                  </a:schemeClr>
                </a:solidFill>
              </a:rPr>
              <a:t>, in </a:t>
            </a:r>
            <a:r>
              <a:rPr lang="sv-SE" dirty="0" err="1">
                <a:solidFill>
                  <a:schemeClr val="bg2">
                    <a:alpha val="70000"/>
                  </a:schemeClr>
                </a:solidFill>
              </a:rPr>
              <a:t>particular</a:t>
            </a:r>
            <a:r>
              <a:rPr lang="sv-SE" dirty="0">
                <a:solidFill>
                  <a:schemeClr val="bg2">
                    <a:alpha val="70000"/>
                  </a:schemeClr>
                </a:solidFill>
              </a:rPr>
              <a:t> Aluminium and Silicon, in terms </a:t>
            </a:r>
            <a:r>
              <a:rPr lang="sv-SE" dirty="0" err="1">
                <a:solidFill>
                  <a:schemeClr val="bg2">
                    <a:alpha val="70000"/>
                  </a:schemeClr>
                </a:solidFill>
              </a:rPr>
              <a:t>of</a:t>
            </a:r>
            <a:r>
              <a:rPr lang="sv-SE" dirty="0">
                <a:solidFill>
                  <a:schemeClr val="bg2">
                    <a:alpha val="70000"/>
                  </a:schemeClr>
                </a:solidFill>
              </a:rPr>
              <a:t> potential </a:t>
            </a:r>
            <a:r>
              <a:rPr lang="sv-SE" dirty="0" err="1">
                <a:solidFill>
                  <a:schemeClr val="bg2">
                    <a:alpha val="70000"/>
                  </a:schemeClr>
                </a:solidFill>
              </a:rPr>
              <a:t>energy</a:t>
            </a:r>
            <a:r>
              <a:rPr lang="sv-SE" dirty="0">
                <a:solidFill>
                  <a:schemeClr val="bg2">
                    <a:alpha val="70000"/>
                  </a:schemeClr>
                </a:solidFill>
              </a:rPr>
              <a:t> and force </a:t>
            </a:r>
            <a:r>
              <a:rPr lang="sv-SE" dirty="0" err="1">
                <a:solidFill>
                  <a:schemeClr val="bg2">
                    <a:alpha val="70000"/>
                  </a:schemeClr>
                </a:solidFill>
              </a:rPr>
              <a:t>predictions</a:t>
            </a:r>
            <a:r>
              <a:rPr lang="sv-SE" dirty="0">
                <a:solidFill>
                  <a:schemeClr val="bg2">
                    <a:alpha val="70000"/>
                  </a:schemeClr>
                </a:solidFill>
              </a:rPr>
              <a:t>. To </a:t>
            </a:r>
            <a:r>
              <a:rPr lang="sv-SE" dirty="0" err="1">
                <a:solidFill>
                  <a:schemeClr val="bg2">
                    <a:alpha val="70000"/>
                  </a:schemeClr>
                </a:solidFill>
              </a:rPr>
              <a:t>which</a:t>
            </a:r>
            <a:r>
              <a:rPr lang="sv-SE" dirty="0">
                <a:solidFill>
                  <a:schemeClr val="bg2">
                    <a:alpha val="70000"/>
                  </a:schemeClr>
                </a:solidFill>
              </a:rPr>
              <a:t> </a:t>
            </a:r>
            <a:r>
              <a:rPr lang="sv-SE" dirty="0" err="1">
                <a:solidFill>
                  <a:schemeClr val="bg2">
                    <a:alpha val="70000"/>
                  </a:schemeClr>
                </a:solidFill>
              </a:rPr>
              <a:t>extent</a:t>
            </a:r>
            <a:r>
              <a:rPr lang="sv-SE" dirty="0">
                <a:solidFill>
                  <a:schemeClr val="bg2">
                    <a:alpha val="70000"/>
                  </a:schemeClr>
                </a:solidFill>
              </a:rPr>
              <a:t> </a:t>
            </a:r>
            <a:r>
              <a:rPr lang="sv-SE" dirty="0" err="1">
                <a:solidFill>
                  <a:schemeClr val="bg2">
                    <a:alpha val="70000"/>
                  </a:schemeClr>
                </a:solidFill>
              </a:rPr>
              <a:t>does</a:t>
            </a:r>
            <a:r>
              <a:rPr lang="sv-SE" dirty="0">
                <a:solidFill>
                  <a:schemeClr val="bg2">
                    <a:alpha val="70000"/>
                  </a:schemeClr>
                </a:solidFill>
              </a:rPr>
              <a:t> the </a:t>
            </a:r>
            <a:r>
              <a:rPr lang="sv-SE" dirty="0" err="1">
                <a:solidFill>
                  <a:schemeClr val="bg2">
                    <a:alpha val="70000"/>
                  </a:schemeClr>
                </a:solidFill>
              </a:rPr>
              <a:t>utility</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the ML potentials </a:t>
            </a:r>
            <a:r>
              <a:rPr lang="sv-SE" dirty="0" err="1">
                <a:solidFill>
                  <a:schemeClr val="bg2">
                    <a:alpha val="70000"/>
                  </a:schemeClr>
                </a:solidFill>
              </a:rPr>
              <a:t>allow</a:t>
            </a:r>
            <a:r>
              <a:rPr lang="sv-SE" dirty="0">
                <a:solidFill>
                  <a:schemeClr val="bg2">
                    <a:alpha val="70000"/>
                  </a:schemeClr>
                </a:solidFill>
              </a:rPr>
              <a:t> for </a:t>
            </a:r>
            <a:r>
              <a:rPr lang="sv-SE" dirty="0" err="1">
                <a:solidFill>
                  <a:schemeClr val="bg2">
                    <a:alpha val="70000"/>
                  </a:schemeClr>
                </a:solidFill>
              </a:rPr>
              <a:t>simulating</a:t>
            </a:r>
            <a:r>
              <a:rPr lang="sv-SE" dirty="0">
                <a:solidFill>
                  <a:schemeClr val="bg2">
                    <a:alpha val="70000"/>
                  </a:schemeClr>
                </a:solidFill>
              </a:rPr>
              <a:t> different </a:t>
            </a:r>
            <a:r>
              <a:rPr lang="sv-SE" dirty="0" err="1">
                <a:solidFill>
                  <a:schemeClr val="bg2">
                    <a:alpha val="70000"/>
                  </a:schemeClr>
                </a:solidFill>
              </a:rPr>
              <a:t>types</a:t>
            </a:r>
            <a:r>
              <a:rPr lang="sv-SE" dirty="0">
                <a:solidFill>
                  <a:schemeClr val="bg2">
                    <a:alpha val="70000"/>
                  </a:schemeClr>
                </a:solidFill>
              </a:rPr>
              <a:t> </a:t>
            </a:r>
            <a:r>
              <a:rPr lang="sv-SE" dirty="0" err="1">
                <a:solidFill>
                  <a:schemeClr val="bg2">
                    <a:alpha val="70000"/>
                  </a:schemeClr>
                </a:solidFill>
              </a:rPr>
              <a:t>of</a:t>
            </a:r>
            <a:r>
              <a:rPr lang="sv-SE" dirty="0">
                <a:solidFill>
                  <a:schemeClr val="bg2">
                    <a:alpha val="70000"/>
                  </a:schemeClr>
                </a:solidFill>
              </a:rPr>
              <a:t> materials?</a:t>
            </a:r>
          </a:p>
        </p:txBody>
      </p:sp>
      <p:sp>
        <p:nvSpPr>
          <p:cNvPr id="32" name="Rectangle 31">
            <a:extLst>
              <a:ext uri="{FF2B5EF4-FFF2-40B4-BE49-F238E27FC236}">
                <a16:creationId xmlns:a16="http://schemas.microsoft.com/office/drawing/2014/main" id="{96F10B55-A3C6-43BD-81AF-EE2E4AA3EB61}"/>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9B416D59-6BF6-4309-A3F2-078EFBA5BF43}"/>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BCAC4844-8924-4210-AA6E-9F75211BA056}"/>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2FEEB868-4CFE-436B-B04E-F62CACE53A27}"/>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2B42596E-C08D-4DBB-9618-1DE67C48F5EA}"/>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ED352D8C-3518-469B-95BB-E007D9D895D0}"/>
              </a:ext>
            </a:extLst>
          </p:cNvPr>
          <p:cNvSpPr/>
          <p:nvPr/>
        </p:nvSpPr>
        <p:spPr>
          <a:xfrm>
            <a:off x="2232597"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DA9AADE3-3052-438E-AFA3-A35A1FBEB2C4}"/>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C8F24837-4D65-4D52-B3D9-F80E88DE34F7}"/>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A99C6247-7978-45EF-9CB5-A069382D9571}"/>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662A3F02-3A24-4524-891A-BF5C46FCA5A9}"/>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947AF467-EAB3-45E5-A037-01662FB8F3C9}"/>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4A71CD70-893C-4849-B17A-B9889FEBA024}"/>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A256E94D-68C7-41BF-9341-1D657835CAC6}"/>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9DA3D6A6-24D4-4CB6-8970-0DD42FBD60A4}"/>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DB43F246-4130-40F2-A3BF-26DF47F9DAEE}"/>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3EFBB8AA-1934-48FB-A2CE-C11381A60C60}"/>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C9F2579E-0A5D-42E4-A8C7-68370C87BD2D}"/>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770030BE-EB5F-4636-8FCE-F691E244F172}"/>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9582F4AF-47DB-456B-A166-CA9C7F82AEEB}"/>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90147F25-804F-45A2-B8BE-D92E8818A987}"/>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9BD497A3-5AAF-4803-8022-D5C9B0336D20}"/>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61EE8C89-785E-4EC3-847B-5B32BF647738}"/>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ED7393D9-9A1B-4DDF-9E07-432205974284}"/>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673983F6-BF8F-482C-A866-447A39195EEE}"/>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110AC700-E95F-4686-B583-1AD8AC14495F}"/>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42999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ctrTitle"/>
          </p:nvPr>
        </p:nvSpPr>
        <p:spPr/>
        <p:txBody>
          <a:bodyPr>
            <a:normAutofit/>
          </a:bodyPr>
          <a:lstStyle/>
          <a:p>
            <a:pPr algn="l"/>
            <a:r>
              <a:rPr lang="en-US" dirty="0"/>
              <a:t>Background</a:t>
            </a:r>
            <a:endParaRPr lang="sv-SE" dirty="0"/>
          </a:p>
        </p:txBody>
      </p:sp>
      <p:sp>
        <p:nvSpPr>
          <p:cNvPr id="13" name="Subtitle 12">
            <a:extLst>
              <a:ext uri="{FF2B5EF4-FFF2-40B4-BE49-F238E27FC236}">
                <a16:creationId xmlns:a16="http://schemas.microsoft.com/office/drawing/2014/main" id="{D2C2F822-9E27-4F9E-A2D9-F93FA654C17C}"/>
              </a:ext>
            </a:extLst>
          </p:cNvPr>
          <p:cNvSpPr>
            <a:spLocks noGrp="1"/>
          </p:cNvSpPr>
          <p:nvPr>
            <p:ph type="subTitle" idx="1"/>
          </p:nvPr>
        </p:nvSpPr>
        <p:spPr/>
        <p:txBody>
          <a:bodyPr/>
          <a:lstStyle/>
          <a:p>
            <a:endParaRPr lang="sv-SE"/>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6</a:t>
            </a:fld>
            <a:endParaRPr lang="en-US"/>
          </a:p>
        </p:txBody>
      </p:sp>
    </p:spTree>
    <p:extLst>
      <p:ext uri="{BB962C8B-B14F-4D97-AF65-F5344CB8AC3E}">
        <p14:creationId xmlns:p14="http://schemas.microsoft.com/office/powerpoint/2010/main" val="300869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4960"/>
            <a:ext cx="10668000" cy="1524000"/>
          </a:xfrm>
        </p:spPr>
        <p:txBody>
          <a:bodyPr/>
          <a:lstStyle/>
          <a:p>
            <a:r>
              <a:rPr lang="en-US" dirty="0">
                <a:solidFill>
                  <a:schemeClr val="bg1"/>
                </a:solidFill>
              </a:rPr>
              <a:t>Density functional theory</a:t>
            </a:r>
            <a:endParaRPr lang="sv-SE" dirty="0">
              <a:solidFill>
                <a:schemeClr val="bg1"/>
              </a:solidFill>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79CA751-1811-4848-B72F-6EB84A37E287}"/>
                  </a:ext>
                </a:extLst>
              </p:cNvPr>
              <p:cNvSpPr>
                <a:spLocks noGrp="1"/>
              </p:cNvSpPr>
              <p:nvPr>
                <p:ph idx="1"/>
              </p:nvPr>
            </p:nvSpPr>
            <p:spPr>
              <a:xfrm>
                <a:off x="762000" y="1510301"/>
                <a:ext cx="10668000" cy="5211173"/>
              </a:xfrm>
            </p:spPr>
            <p:txBody>
              <a:bodyPr>
                <a:normAutofit fontScale="77500" lnSpcReduction="20000"/>
              </a:bodyPr>
              <a:lstStyle/>
              <a:p>
                <a:r>
                  <a:rPr lang="en-US" dirty="0">
                    <a:solidFill>
                      <a:schemeClr val="bg1">
                        <a:alpha val="70000"/>
                      </a:schemeClr>
                    </a:solidFill>
                  </a:rPr>
                  <a:t>DFT is a computational </a:t>
                </a:r>
                <a:r>
                  <a:rPr lang="en-US" i="1" dirty="0">
                    <a:solidFill>
                      <a:schemeClr val="bg1">
                        <a:alpha val="70000"/>
                      </a:schemeClr>
                    </a:solidFill>
                  </a:rPr>
                  <a:t>quantum mechanical</a:t>
                </a:r>
                <a:r>
                  <a:rPr lang="en-US" dirty="0">
                    <a:solidFill>
                      <a:schemeClr val="bg1">
                        <a:alpha val="70000"/>
                      </a:schemeClr>
                    </a:solidFill>
                  </a:rPr>
                  <a:t> modelling method commonly used to investigate the electronic structure of many-body systems.</a:t>
                </a:r>
              </a:p>
              <a:p>
                <a:r>
                  <a:rPr lang="en-US" dirty="0">
                    <a:solidFill>
                      <a:schemeClr val="bg1">
                        <a:alpha val="70000"/>
                      </a:schemeClr>
                    </a:solidFill>
                  </a:rPr>
                  <a:t>Main hypothesis: the ground-state density </a:t>
                </a:r>
                <a14:m>
                  <m:oMath xmlns:m="http://schemas.openxmlformats.org/officeDocument/2006/math">
                    <m:r>
                      <a:rPr lang="en-US" b="0" i="1" smtClean="0">
                        <a:solidFill>
                          <a:schemeClr val="bg1">
                            <a:alpha val="70000"/>
                          </a:schemeClr>
                        </a:solidFill>
                        <a:latin typeface="Cambria Math" panose="02040503050406030204" pitchFamily="18" charset="0"/>
                      </a:rPr>
                      <m:t>𝑛</m:t>
                    </m:r>
                    <m:r>
                      <a:rPr lang="en-US" b="0" i="1" smtClean="0">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𝑟</m:t>
                    </m:r>
                    <m:r>
                      <a:rPr lang="en-US" b="0" i="1" smtClean="0">
                        <a:solidFill>
                          <a:schemeClr val="bg1">
                            <a:alpha val="70000"/>
                          </a:schemeClr>
                        </a:solidFill>
                        <a:latin typeface="Cambria Math" panose="02040503050406030204" pitchFamily="18" charset="0"/>
                      </a:rPr>
                      <m:t>)</m:t>
                    </m:r>
                  </m:oMath>
                </a14:m>
                <a:r>
                  <a:rPr lang="sv-SE" dirty="0">
                    <a:solidFill>
                      <a:schemeClr val="bg1">
                        <a:alpha val="70000"/>
                      </a:schemeClr>
                    </a:solidFill>
                  </a:rPr>
                  <a:t> </a:t>
                </a:r>
                <a:r>
                  <a:rPr lang="sv-SE" dirty="0" err="1">
                    <a:solidFill>
                      <a:schemeClr val="bg1">
                        <a:alpha val="70000"/>
                      </a:schemeClr>
                    </a:solidFill>
                  </a:rPr>
                  <a:t>of</a:t>
                </a:r>
                <a:r>
                  <a:rPr lang="sv-SE" dirty="0">
                    <a:solidFill>
                      <a:schemeClr val="bg1">
                        <a:alpha val="70000"/>
                      </a:schemeClr>
                    </a:solidFill>
                  </a:rPr>
                  <a:t> </a:t>
                </a:r>
                <a:r>
                  <a:rPr lang="sv-SE" dirty="0" err="1">
                    <a:solidFill>
                      <a:schemeClr val="bg1">
                        <a:alpha val="70000"/>
                      </a:schemeClr>
                    </a:solidFill>
                  </a:rPr>
                  <a:t>any</a:t>
                </a:r>
                <a:r>
                  <a:rPr lang="sv-SE" dirty="0">
                    <a:solidFill>
                      <a:schemeClr val="bg1">
                        <a:alpha val="70000"/>
                      </a:schemeClr>
                    </a:solidFill>
                  </a:rPr>
                  <a:t> </a:t>
                </a:r>
                <a:r>
                  <a:rPr lang="sv-SE" dirty="0" err="1">
                    <a:solidFill>
                      <a:schemeClr val="bg1">
                        <a:alpha val="70000"/>
                      </a:schemeClr>
                    </a:solidFill>
                  </a:rPr>
                  <a:t>electronic</a:t>
                </a:r>
                <a:r>
                  <a:rPr lang="sv-SE" dirty="0">
                    <a:solidFill>
                      <a:schemeClr val="bg1">
                        <a:alpha val="70000"/>
                      </a:schemeClr>
                    </a:solidFill>
                  </a:rPr>
                  <a:t> system </a:t>
                </a:r>
                <a:r>
                  <a:rPr lang="sv-SE" i="1" dirty="0" err="1">
                    <a:solidFill>
                      <a:schemeClr val="bg1">
                        <a:alpha val="70000"/>
                      </a:schemeClr>
                    </a:solidFill>
                  </a:rPr>
                  <a:t>uniquely</a:t>
                </a:r>
                <a:r>
                  <a:rPr lang="sv-SE" dirty="0">
                    <a:solidFill>
                      <a:schemeClr val="bg1">
                        <a:alpha val="70000"/>
                      </a:schemeClr>
                    </a:solidFill>
                  </a:rPr>
                  <a:t> </a:t>
                </a:r>
                <a:r>
                  <a:rPr lang="sv-SE" dirty="0" err="1">
                    <a:solidFill>
                      <a:schemeClr val="bg1">
                        <a:alpha val="70000"/>
                      </a:schemeClr>
                    </a:solidFill>
                  </a:rPr>
                  <a:t>determines</a:t>
                </a:r>
                <a:r>
                  <a:rPr lang="sv-SE" dirty="0">
                    <a:solidFill>
                      <a:schemeClr val="bg1">
                        <a:alpha val="70000"/>
                      </a:schemeClr>
                    </a:solidFill>
                  </a:rPr>
                  <a:t> the system [26].</a:t>
                </a:r>
              </a:p>
              <a:p>
                <a:r>
                  <a:rPr lang="sv-SE" dirty="0">
                    <a:solidFill>
                      <a:schemeClr val="bg1">
                        <a:alpha val="70000"/>
                      </a:schemeClr>
                    </a:solidFill>
                  </a:rPr>
                  <a:t> The </a:t>
                </a:r>
                <a:r>
                  <a:rPr lang="sv-SE" dirty="0" err="1">
                    <a:solidFill>
                      <a:schemeClr val="bg1">
                        <a:alpha val="70000"/>
                      </a:schemeClr>
                    </a:solidFill>
                  </a:rPr>
                  <a:t>minimising</a:t>
                </a:r>
                <a:r>
                  <a:rPr lang="sv-SE" dirty="0">
                    <a:solidFill>
                      <a:schemeClr val="bg1">
                        <a:alpha val="70000"/>
                      </a:schemeClr>
                    </a:solidFill>
                  </a:rPr>
                  <a:t> </a:t>
                </a:r>
                <a14:m>
                  <m:oMath xmlns:m="http://schemas.openxmlformats.org/officeDocument/2006/math">
                    <m:r>
                      <a:rPr lang="en-US" b="0" i="1" smtClean="0">
                        <a:solidFill>
                          <a:schemeClr val="bg1">
                            <a:alpha val="70000"/>
                          </a:schemeClr>
                        </a:solidFill>
                        <a:latin typeface="Cambria Math" panose="02040503050406030204" pitchFamily="18" charset="0"/>
                      </a:rPr>
                      <m:t>𝑛</m:t>
                    </m:r>
                    <m:r>
                      <a:rPr lang="en-US" b="0" i="1" smtClean="0">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𝑟</m:t>
                    </m:r>
                    <m:r>
                      <a:rPr lang="en-US" b="0" i="1" smtClean="0">
                        <a:solidFill>
                          <a:schemeClr val="bg1">
                            <a:alpha val="70000"/>
                          </a:schemeClr>
                        </a:solidFill>
                        <a:latin typeface="Cambria Math" panose="02040503050406030204" pitchFamily="18" charset="0"/>
                      </a:rPr>
                      <m:t>)</m:t>
                    </m:r>
                  </m:oMath>
                </a14:m>
                <a:r>
                  <a:rPr lang="sv-SE" dirty="0">
                    <a:solidFill>
                      <a:schemeClr val="bg1">
                        <a:alpha val="70000"/>
                      </a:schemeClr>
                    </a:solidFill>
                  </a:rPr>
                  <a:t> is given by </a:t>
                </a:r>
                <a:r>
                  <a:rPr lang="sv-SE" dirty="0" err="1">
                    <a:solidFill>
                      <a:schemeClr val="bg1">
                        <a:alpha val="70000"/>
                      </a:schemeClr>
                    </a:solidFill>
                  </a:rPr>
                  <a:t>solving</a:t>
                </a:r>
                <a:r>
                  <a:rPr lang="sv-SE" dirty="0">
                    <a:solidFill>
                      <a:schemeClr val="bg1">
                        <a:alpha val="70000"/>
                      </a:schemeClr>
                    </a:solidFill>
                  </a:rPr>
                  <a:t> the </a:t>
                </a:r>
                <a:r>
                  <a:rPr lang="sv-SE" dirty="0" err="1">
                    <a:solidFill>
                      <a:schemeClr val="bg1">
                        <a:alpha val="70000"/>
                      </a:schemeClr>
                    </a:solidFill>
                  </a:rPr>
                  <a:t>single</a:t>
                </a:r>
                <a:r>
                  <a:rPr lang="sv-SE" dirty="0">
                    <a:solidFill>
                      <a:schemeClr val="bg1">
                        <a:alpha val="70000"/>
                      </a:schemeClr>
                    </a:solidFill>
                  </a:rPr>
                  <a:t> </a:t>
                </a:r>
                <a:r>
                  <a:rPr lang="sv-SE" dirty="0" err="1">
                    <a:solidFill>
                      <a:schemeClr val="bg1">
                        <a:alpha val="70000"/>
                      </a:schemeClr>
                    </a:solidFill>
                  </a:rPr>
                  <a:t>particle</a:t>
                </a:r>
                <a:r>
                  <a:rPr lang="sv-SE" dirty="0">
                    <a:solidFill>
                      <a:schemeClr val="bg1">
                        <a:alpha val="70000"/>
                      </a:schemeClr>
                    </a:solidFill>
                  </a:rPr>
                  <a:t> </a:t>
                </a:r>
                <a:r>
                  <a:rPr lang="sv-SE" dirty="0" err="1">
                    <a:solidFill>
                      <a:schemeClr val="bg1">
                        <a:alpha val="70000"/>
                      </a:schemeClr>
                    </a:solidFill>
                  </a:rPr>
                  <a:t>equations</a:t>
                </a:r>
                <a:r>
                  <a:rPr lang="sv-SE" dirty="0">
                    <a:solidFill>
                      <a:schemeClr val="bg1">
                        <a:alpha val="70000"/>
                      </a:schemeClr>
                    </a:solidFill>
                  </a:rPr>
                  <a:t> 		</a:t>
                </a:r>
                <a14:m>
                  <m:oMath xmlns:m="http://schemas.openxmlformats.org/officeDocument/2006/math">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m:t>
                        </m:r>
                        <m:f>
                          <m:fPr>
                            <m:ctrlPr>
                              <a:rPr lang="en-US" b="0" i="1" smtClean="0">
                                <a:solidFill>
                                  <a:schemeClr val="bg1">
                                    <a:alpha val="70000"/>
                                  </a:schemeClr>
                                </a:solidFill>
                                <a:latin typeface="Cambria Math" panose="02040503050406030204" pitchFamily="18" charset="0"/>
                              </a:rPr>
                            </m:ctrlPr>
                          </m:fPr>
                          <m:num>
                            <m:r>
                              <a:rPr lang="en-US" b="0" i="1" smtClean="0">
                                <a:solidFill>
                                  <a:schemeClr val="bg1">
                                    <a:alpha val="70000"/>
                                  </a:schemeClr>
                                </a:solidFill>
                                <a:latin typeface="Cambria Math" panose="02040503050406030204" pitchFamily="18" charset="0"/>
                              </a:rPr>
                              <m:t>1</m:t>
                            </m:r>
                          </m:num>
                          <m:den>
                            <m:r>
                              <a:rPr lang="en-US" b="0" i="1" smtClean="0">
                                <a:solidFill>
                                  <a:schemeClr val="bg1">
                                    <a:alpha val="70000"/>
                                  </a:schemeClr>
                                </a:solidFill>
                                <a:latin typeface="Cambria Math" panose="02040503050406030204" pitchFamily="18" charset="0"/>
                              </a:rPr>
                              <m:t>2</m:t>
                            </m:r>
                          </m:den>
                        </m:f>
                        <m:sSup>
                          <m:sSupPr>
                            <m:ctrlPr>
                              <a:rPr lang="en-US" b="0" i="1" smtClean="0">
                                <a:solidFill>
                                  <a:schemeClr val="bg1">
                                    <a:alpha val="70000"/>
                                  </a:schemeClr>
                                </a:solidFill>
                                <a:latin typeface="Cambria Math" panose="02040503050406030204" pitchFamily="18" charset="0"/>
                              </a:rPr>
                            </m:ctrlPr>
                          </m:sSupPr>
                          <m:e>
                            <m:r>
                              <m:rPr>
                                <m:sty m:val="p"/>
                              </m:rPr>
                              <a:rPr lang="en-US" i="0">
                                <a:solidFill>
                                  <a:schemeClr val="bg1">
                                    <a:alpha val="70000"/>
                                  </a:schemeClr>
                                </a:solidFill>
                                <a:latin typeface="Cambria Math" panose="02040503050406030204" pitchFamily="18" charset="0"/>
                              </a:rPr>
                              <m:t>∇</m:t>
                            </m:r>
                          </m:e>
                          <m:sup>
                            <m:r>
                              <a:rPr lang="en-US" b="0" i="1" smtClean="0">
                                <a:solidFill>
                                  <a:schemeClr val="bg1">
                                    <a:alpha val="70000"/>
                                  </a:schemeClr>
                                </a:solidFill>
                                <a:latin typeface="Cambria Math" panose="02040503050406030204" pitchFamily="18" charset="0"/>
                              </a:rPr>
                              <m:t>2</m:t>
                            </m:r>
                          </m:sup>
                        </m:sSup>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𝑣</m:t>
                            </m:r>
                          </m:e>
                          <m:sub>
                            <m:r>
                              <a:rPr lang="en-US" b="0" i="1" smtClean="0">
                                <a:solidFill>
                                  <a:schemeClr val="bg1">
                                    <a:alpha val="70000"/>
                                  </a:schemeClr>
                                </a:solidFill>
                                <a:latin typeface="Cambria Math" panose="02040503050406030204" pitchFamily="18" charset="0"/>
                              </a:rPr>
                              <m:t>𝑒𝑓𝑓</m:t>
                            </m:r>
                          </m:sub>
                        </m:sSub>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ea typeface="Cambria Math" panose="02040503050406030204" pitchFamily="18" charset="0"/>
                              </a:rPr>
                            </m:ctrlPr>
                          </m:sSubPr>
                          <m:e>
                            <m:r>
                              <a:rPr lang="en-US" i="1">
                                <a:solidFill>
                                  <a:schemeClr val="bg1">
                                    <a:alpha val="70000"/>
                                  </a:schemeClr>
                                </a:solidFill>
                                <a:latin typeface="Cambria Math" panose="02040503050406030204" pitchFamily="18" charset="0"/>
                                <a:ea typeface="Cambria Math" panose="02040503050406030204" pitchFamily="18" charset="0"/>
                              </a:rPr>
                              <m:t>𝜀</m:t>
                            </m:r>
                          </m:e>
                          <m:sub>
                            <m:r>
                              <a:rPr lang="en-US" b="0" i="1" smtClean="0">
                                <a:solidFill>
                                  <a:schemeClr val="bg1">
                                    <a:alpha val="70000"/>
                                  </a:schemeClr>
                                </a:solidFill>
                                <a:latin typeface="Cambria Math" panose="02040503050406030204" pitchFamily="18" charset="0"/>
                                <a:ea typeface="Cambria Math" panose="02040503050406030204" pitchFamily="18" charset="0"/>
                              </a:rPr>
                              <m:t>𝑗</m:t>
                            </m:r>
                          </m:sub>
                        </m:sSub>
                      </m:e>
                    </m:d>
                    <m:sSub>
                      <m:sSubPr>
                        <m:ctrlPr>
                          <a:rPr lang="en-US" b="0" i="1" smtClean="0">
                            <a:solidFill>
                              <a:schemeClr val="bg1">
                                <a:alpha val="70000"/>
                              </a:schemeClr>
                            </a:solidFill>
                            <a:latin typeface="Cambria Math" panose="02040503050406030204" pitchFamily="18" charset="0"/>
                            <a:ea typeface="Cambria Math" panose="02040503050406030204" pitchFamily="18" charset="0"/>
                          </a:rPr>
                        </m:ctrlPr>
                      </m:sSubPr>
                      <m:e>
                        <m:r>
                          <a:rPr lang="en-US" i="1">
                            <a:solidFill>
                              <a:schemeClr val="bg1">
                                <a:alpha val="70000"/>
                              </a:schemeClr>
                            </a:solidFill>
                            <a:latin typeface="Cambria Math" panose="02040503050406030204" pitchFamily="18" charset="0"/>
                            <a:ea typeface="Cambria Math" panose="02040503050406030204" pitchFamily="18" charset="0"/>
                          </a:rPr>
                          <m:t>𝜙</m:t>
                        </m:r>
                      </m:e>
                      <m:sub>
                        <m:r>
                          <a:rPr lang="en-US" b="0" i="1" smtClean="0">
                            <a:solidFill>
                              <a:schemeClr val="bg1">
                                <a:alpha val="70000"/>
                              </a:schemeClr>
                            </a:solidFill>
                            <a:latin typeface="Cambria Math" panose="02040503050406030204" pitchFamily="18" charset="0"/>
                            <a:ea typeface="Cambria Math" panose="02040503050406030204" pitchFamily="18" charset="0"/>
                          </a:rPr>
                          <m:t>𝑗</m:t>
                        </m:r>
                      </m:sub>
                    </m:sSub>
                    <m:d>
                      <m:dPr>
                        <m:ctrlPr>
                          <a:rPr lang="en-US" b="0" i="1" smtClean="0">
                            <a:solidFill>
                              <a:schemeClr val="bg1">
                                <a:alpha val="70000"/>
                              </a:schemeClr>
                            </a:solidFill>
                            <a:latin typeface="Cambria Math" panose="02040503050406030204" pitchFamily="18" charset="0"/>
                            <a:ea typeface="Cambria Math" panose="02040503050406030204" pitchFamily="18" charset="0"/>
                          </a:rPr>
                        </m:ctrlPr>
                      </m:dPr>
                      <m:e>
                        <m:r>
                          <a:rPr lang="en-US" b="0" i="1" smtClean="0">
                            <a:solidFill>
                              <a:schemeClr val="bg1">
                                <a:alpha val="70000"/>
                              </a:schemeClr>
                            </a:solidFill>
                            <a:latin typeface="Cambria Math" panose="02040503050406030204" pitchFamily="18" charset="0"/>
                            <a:ea typeface="Cambria Math" panose="02040503050406030204" pitchFamily="18" charset="0"/>
                          </a:rPr>
                          <m:t>𝑟</m:t>
                        </m:r>
                      </m:e>
                    </m:d>
                    <m:r>
                      <a:rPr lang="en-US" b="0" i="1" smtClean="0">
                        <a:solidFill>
                          <a:schemeClr val="bg1">
                            <a:alpha val="70000"/>
                          </a:schemeClr>
                        </a:solidFill>
                        <a:latin typeface="Cambria Math" panose="02040503050406030204" pitchFamily="18" charset="0"/>
                        <a:ea typeface="Cambria Math" panose="02040503050406030204" pitchFamily="18" charset="0"/>
                      </a:rPr>
                      <m:t>=0</m:t>
                    </m:r>
                  </m:oMath>
                </a14:m>
                <a:r>
                  <a:rPr lang="sv-SE" dirty="0">
                    <a:solidFill>
                      <a:schemeClr val="bg1">
                        <a:alpha val="70000"/>
                      </a:schemeClr>
                    </a:solidFill>
                  </a:rPr>
                  <a:t>, </a:t>
                </a:r>
                <a:r>
                  <a:rPr lang="sv-SE" dirty="0" err="1">
                    <a:solidFill>
                      <a:schemeClr val="bg1">
                        <a:alpha val="70000"/>
                      </a:schemeClr>
                    </a:solidFill>
                  </a:rPr>
                  <a:t>with</a:t>
                </a:r>
                <a:r>
                  <a:rPr lang="sv-SE" dirty="0">
                    <a:solidFill>
                      <a:schemeClr val="bg1">
                        <a:alpha val="70000"/>
                      </a:schemeClr>
                    </a:solidFill>
                  </a:rPr>
                  <a:t> </a:t>
                </a:r>
                <a:endParaRPr lang="en-US" i="1" dirty="0">
                  <a:solidFill>
                    <a:schemeClr val="bg1">
                      <a:alpha val="70000"/>
                    </a:schemeClr>
                  </a:solidFill>
                  <a:latin typeface="Cambria Math" panose="02040503050406030204" pitchFamily="18" charset="0"/>
                </a:endParaRPr>
              </a:p>
              <a:p>
                <a:pPr marL="0" indent="0">
                  <a:buNone/>
                </a:pPr>
                <a:r>
                  <a:rPr lang="en-US" b="0" dirty="0">
                    <a:solidFill>
                      <a:schemeClr val="bg1">
                        <a:alpha val="70000"/>
                      </a:schemeClr>
                    </a:solidFill>
                  </a:rPr>
                  <a:t>	</a:t>
                </a:r>
                <a14:m>
                  <m:oMath xmlns:m="http://schemas.openxmlformats.org/officeDocument/2006/math">
                    <m:r>
                      <a:rPr lang="en-US" b="0" i="1" smtClean="0">
                        <a:solidFill>
                          <a:schemeClr val="bg1">
                            <a:alpha val="70000"/>
                          </a:schemeClr>
                        </a:solidFill>
                        <a:latin typeface="Cambria Math" panose="02040503050406030204" pitchFamily="18" charset="0"/>
                      </a:rPr>
                      <m:t>𝑛</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m:t>
                    </m:r>
                    <m:nary>
                      <m:naryPr>
                        <m:chr m:val="∑"/>
                        <m:ctrlPr>
                          <a:rPr lang="en-US" b="0" i="1" smtClean="0">
                            <a:solidFill>
                              <a:schemeClr val="bg1">
                                <a:alpha val="70000"/>
                              </a:schemeClr>
                            </a:solidFill>
                            <a:latin typeface="Cambria Math" panose="02040503050406030204" pitchFamily="18" charset="0"/>
                          </a:rPr>
                        </m:ctrlPr>
                      </m:naryPr>
                      <m:sub>
                        <m:r>
                          <m:rPr>
                            <m:brk m:alnAt="23"/>
                          </m:rPr>
                          <a:rPr lang="en-US" b="0" i="1" smtClean="0">
                            <a:solidFill>
                              <a:schemeClr val="bg1">
                                <a:alpha val="70000"/>
                              </a:schemeClr>
                            </a:solidFill>
                            <a:latin typeface="Cambria Math" panose="02040503050406030204" pitchFamily="18" charset="0"/>
                          </a:rPr>
                          <m:t>𝑗</m:t>
                        </m:r>
                        <m:r>
                          <a:rPr lang="en-US" b="0" i="1" smtClean="0">
                            <a:solidFill>
                              <a:schemeClr val="bg1">
                                <a:alpha val="70000"/>
                              </a:schemeClr>
                            </a:solidFill>
                            <a:latin typeface="Cambria Math" panose="02040503050406030204" pitchFamily="18" charset="0"/>
                          </a:rPr>
                          <m:t>=1</m:t>
                        </m:r>
                      </m:sub>
                      <m:sup>
                        <m:r>
                          <a:rPr lang="en-US" b="0" i="1" smtClean="0">
                            <a:solidFill>
                              <a:schemeClr val="bg1">
                                <a:alpha val="70000"/>
                              </a:schemeClr>
                            </a:solidFill>
                            <a:latin typeface="Cambria Math" panose="02040503050406030204" pitchFamily="18" charset="0"/>
                          </a:rPr>
                          <m:t>𝑁</m:t>
                        </m:r>
                      </m:sup>
                      <m:e>
                        <m:sSup>
                          <m:sSupPr>
                            <m:ctrlPr>
                              <a:rPr lang="en-US" b="0" i="1" smtClean="0">
                                <a:solidFill>
                                  <a:schemeClr val="bg1">
                                    <a:alpha val="70000"/>
                                  </a:schemeClr>
                                </a:solidFill>
                                <a:latin typeface="Cambria Math" panose="02040503050406030204" pitchFamily="18" charset="0"/>
                              </a:rPr>
                            </m:ctrlPr>
                          </m:sSupPr>
                          <m:e>
                            <m:r>
                              <a:rPr lang="en-US" i="1">
                                <a:solidFill>
                                  <a:schemeClr val="bg1">
                                    <a:alpha val="70000"/>
                                  </a:schemeClr>
                                </a:solidFill>
                                <a:latin typeface="Cambria Math" panose="02040503050406030204" pitchFamily="18" charset="0"/>
                              </a:rPr>
                              <m:t>|</m:t>
                            </m:r>
                            <m:sSub>
                              <m:sSubPr>
                                <m:ctrlPr>
                                  <a:rPr lang="en-US" i="1">
                                    <a:solidFill>
                                      <a:schemeClr val="bg1">
                                        <a:alpha val="70000"/>
                                      </a:schemeClr>
                                    </a:solidFill>
                                    <a:latin typeface="Cambria Math" panose="02040503050406030204" pitchFamily="18" charset="0"/>
                                  </a:rPr>
                                </m:ctrlPr>
                              </m:sSubPr>
                              <m:e>
                                <m:r>
                                  <a:rPr lang="en-US" i="1">
                                    <a:solidFill>
                                      <a:schemeClr val="bg1">
                                        <a:alpha val="70000"/>
                                      </a:schemeClr>
                                    </a:solidFill>
                                    <a:latin typeface="Cambria Math" panose="02040503050406030204" pitchFamily="18" charset="0"/>
                                    <a:ea typeface="Cambria Math" panose="02040503050406030204" pitchFamily="18" charset="0"/>
                                  </a:rPr>
                                  <m:t>𝜙</m:t>
                                </m:r>
                              </m:e>
                              <m:sub>
                                <m:r>
                                  <a:rPr lang="en-US" i="1">
                                    <a:solidFill>
                                      <a:schemeClr val="bg1">
                                        <a:alpha val="70000"/>
                                      </a:schemeClr>
                                    </a:solidFill>
                                    <a:latin typeface="Cambria Math" panose="02040503050406030204" pitchFamily="18" charset="0"/>
                                  </a:rPr>
                                  <m:t>𝑗</m:t>
                                </m:r>
                              </m:sub>
                            </m:sSub>
                            <m:d>
                              <m:dPr>
                                <m:ctrlPr>
                                  <a:rPr lang="en-US" i="1">
                                    <a:solidFill>
                                      <a:schemeClr val="bg1">
                                        <a:alpha val="70000"/>
                                      </a:schemeClr>
                                    </a:solidFill>
                                    <a:latin typeface="Cambria Math" panose="02040503050406030204" pitchFamily="18" charset="0"/>
                                  </a:rPr>
                                </m:ctrlPr>
                              </m:dPr>
                              <m:e>
                                <m:r>
                                  <a:rPr lang="en-US" i="1">
                                    <a:solidFill>
                                      <a:schemeClr val="bg1">
                                        <a:alpha val="70000"/>
                                      </a:schemeClr>
                                    </a:solidFill>
                                    <a:latin typeface="Cambria Math" panose="02040503050406030204" pitchFamily="18" charset="0"/>
                                  </a:rPr>
                                  <m:t>𝑟</m:t>
                                </m:r>
                              </m:e>
                            </m:d>
                            <m:r>
                              <a:rPr lang="en-US" i="1">
                                <a:solidFill>
                                  <a:schemeClr val="bg1">
                                    <a:alpha val="70000"/>
                                  </a:schemeClr>
                                </a:solidFill>
                                <a:latin typeface="Cambria Math" panose="02040503050406030204" pitchFamily="18" charset="0"/>
                              </a:rPr>
                              <m:t>|</m:t>
                            </m:r>
                          </m:e>
                          <m:sup>
                            <m:r>
                              <a:rPr lang="en-US" b="0" i="1" smtClean="0">
                                <a:solidFill>
                                  <a:schemeClr val="bg1">
                                    <a:alpha val="70000"/>
                                  </a:schemeClr>
                                </a:solidFill>
                                <a:latin typeface="Cambria Math" panose="02040503050406030204" pitchFamily="18" charset="0"/>
                              </a:rPr>
                              <m:t>2</m:t>
                            </m:r>
                          </m:sup>
                        </m:sSup>
                      </m:e>
                    </m:nary>
                  </m:oMath>
                </a14:m>
                <a:r>
                  <a:rPr lang="sv-SE" dirty="0">
                    <a:solidFill>
                      <a:schemeClr val="bg1">
                        <a:alpha val="70000"/>
                      </a:schemeClr>
                    </a:solidFill>
                  </a:rPr>
                  <a:t> and </a:t>
                </a:r>
              </a:p>
              <a:p>
                <a:pPr marL="0" indent="0">
                  <a:buNone/>
                </a:pPr>
                <a:r>
                  <a:rPr lang="sv-SE" dirty="0">
                    <a:solidFill>
                      <a:schemeClr val="bg1">
                        <a:alpha val="70000"/>
                      </a:schemeClr>
                    </a:solidFill>
                  </a:rPr>
                  <a:t>	</a:t>
                </a:r>
                <a14:m>
                  <m:oMath xmlns:m="http://schemas.openxmlformats.org/officeDocument/2006/math">
                    <m:sSub>
                      <m:sSubPr>
                        <m:ctrlPr>
                          <a:rPr lang="sv-SE"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𝑣</m:t>
                        </m:r>
                      </m:e>
                      <m:sub>
                        <m:r>
                          <a:rPr lang="en-US" b="0" i="1" smtClean="0">
                            <a:solidFill>
                              <a:schemeClr val="bg1">
                                <a:alpha val="70000"/>
                              </a:schemeClr>
                            </a:solidFill>
                            <a:latin typeface="Cambria Math" panose="02040503050406030204" pitchFamily="18" charset="0"/>
                          </a:rPr>
                          <m:t>𝑒𝑓𝑓</m:t>
                        </m:r>
                      </m:sub>
                    </m:sSub>
                    <m:r>
                      <a:rPr lang="en-US" b="0" i="1" smtClean="0">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𝑣</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m:t>
                    </m:r>
                    <m:nary>
                      <m:naryPr>
                        <m:limLoc m:val="undOvr"/>
                        <m:subHide m:val="on"/>
                        <m:supHide m:val="on"/>
                        <m:ctrlPr>
                          <a:rPr lang="en-US" b="0" i="1" smtClean="0">
                            <a:solidFill>
                              <a:schemeClr val="bg1">
                                <a:alpha val="70000"/>
                              </a:schemeClr>
                            </a:solidFill>
                            <a:latin typeface="Cambria Math" panose="02040503050406030204" pitchFamily="18" charset="0"/>
                          </a:rPr>
                        </m:ctrlPr>
                      </m:naryPr>
                      <m:sub/>
                      <m:sup/>
                      <m:e>
                        <m:f>
                          <m:fPr>
                            <m:ctrlPr>
                              <a:rPr lang="en-US" b="0" i="1" smtClean="0">
                                <a:solidFill>
                                  <a:schemeClr val="bg1">
                                    <a:alpha val="70000"/>
                                  </a:schemeClr>
                                </a:solidFill>
                                <a:latin typeface="Cambria Math" panose="02040503050406030204" pitchFamily="18" charset="0"/>
                              </a:rPr>
                            </m:ctrlPr>
                          </m:fPr>
                          <m:num>
                            <m:r>
                              <a:rPr lang="en-US" b="0" i="1" smtClean="0">
                                <a:solidFill>
                                  <a:schemeClr val="bg1">
                                    <a:alpha val="70000"/>
                                  </a:schemeClr>
                                </a:solidFill>
                                <a:latin typeface="Cambria Math" panose="02040503050406030204" pitchFamily="18" charset="0"/>
                              </a:rPr>
                              <m:t>𝑛</m:t>
                            </m:r>
                            <m:r>
                              <a:rPr lang="en-US" b="0" i="1" smtClean="0">
                                <a:solidFill>
                                  <a:schemeClr val="bg1">
                                    <a:alpha val="70000"/>
                                  </a:schemeClr>
                                </a:solidFill>
                                <a:latin typeface="Cambria Math" panose="02040503050406030204" pitchFamily="18" charset="0"/>
                              </a:rPr>
                              <m:t>(</m:t>
                            </m:r>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𝑟</m:t>
                                </m:r>
                              </m:e>
                              <m:sup>
                                <m:r>
                                  <a:rPr lang="en-US" b="0" i="1" smtClean="0">
                                    <a:solidFill>
                                      <a:schemeClr val="bg1">
                                        <a:alpha val="70000"/>
                                      </a:schemeClr>
                                    </a:solidFill>
                                    <a:latin typeface="Cambria Math" panose="02040503050406030204" pitchFamily="18" charset="0"/>
                                  </a:rPr>
                                  <m:t>′</m:t>
                                </m:r>
                              </m:sup>
                            </m:sSup>
                            <m:r>
                              <a:rPr lang="en-US" b="0" i="1" smtClean="0">
                                <a:solidFill>
                                  <a:schemeClr val="bg1">
                                    <a:alpha val="70000"/>
                                  </a:schemeClr>
                                </a:solidFill>
                                <a:latin typeface="Cambria Math" panose="02040503050406030204" pitchFamily="18" charset="0"/>
                              </a:rPr>
                              <m:t>)</m:t>
                            </m:r>
                          </m:num>
                          <m:den>
                            <m:r>
                              <a:rPr lang="en-US" b="0" i="1" smtClean="0">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𝑟</m:t>
                            </m:r>
                            <m:r>
                              <a:rPr lang="en-US" b="0" i="1" smtClean="0">
                                <a:solidFill>
                                  <a:schemeClr val="bg1">
                                    <a:alpha val="70000"/>
                                  </a:schemeClr>
                                </a:solidFill>
                                <a:latin typeface="Cambria Math" panose="02040503050406030204" pitchFamily="18" charset="0"/>
                              </a:rPr>
                              <m:t>−</m:t>
                            </m:r>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𝑟</m:t>
                                </m:r>
                              </m:e>
                              <m:sup>
                                <m:r>
                                  <a:rPr lang="en-US" b="0" i="1" smtClean="0">
                                    <a:solidFill>
                                      <a:schemeClr val="bg1">
                                        <a:alpha val="70000"/>
                                      </a:schemeClr>
                                    </a:solidFill>
                                    <a:latin typeface="Cambria Math" panose="02040503050406030204" pitchFamily="18" charset="0"/>
                                  </a:rPr>
                                  <m:t>′</m:t>
                                </m:r>
                              </m:sup>
                            </m:sSup>
                            <m:r>
                              <a:rPr lang="en-US" b="0" i="1" smtClean="0">
                                <a:solidFill>
                                  <a:schemeClr val="bg1">
                                    <a:alpha val="70000"/>
                                  </a:schemeClr>
                                </a:solidFill>
                                <a:latin typeface="Cambria Math" panose="02040503050406030204" pitchFamily="18" charset="0"/>
                              </a:rPr>
                              <m:t>|</m:t>
                            </m:r>
                          </m:den>
                        </m:f>
                        <m:r>
                          <a:rPr lang="en-US" b="0" i="1" smtClean="0">
                            <a:solidFill>
                              <a:schemeClr val="bg1">
                                <a:alpha val="70000"/>
                              </a:schemeClr>
                            </a:solidFill>
                            <a:latin typeface="Cambria Math" panose="02040503050406030204" pitchFamily="18" charset="0"/>
                          </a:rPr>
                          <m:t>𝑑</m:t>
                        </m:r>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𝑟</m:t>
                            </m:r>
                          </m:e>
                          <m:sup>
                            <m:r>
                              <a:rPr lang="en-US" b="0" i="1" smtClean="0">
                                <a:solidFill>
                                  <a:schemeClr val="bg1">
                                    <a:alpha val="70000"/>
                                  </a:schemeClr>
                                </a:solidFill>
                                <a:latin typeface="Cambria Math" panose="02040503050406030204" pitchFamily="18" charset="0"/>
                              </a:rPr>
                              <m:t>′</m:t>
                            </m:r>
                          </m:sup>
                        </m:sSup>
                      </m:e>
                    </m:nary>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𝑣</m:t>
                        </m:r>
                      </m:e>
                      <m:sub>
                        <m:r>
                          <a:rPr lang="en-US" b="0" i="1" smtClean="0">
                            <a:solidFill>
                              <a:schemeClr val="bg1">
                                <a:alpha val="70000"/>
                              </a:schemeClr>
                            </a:solidFill>
                            <a:latin typeface="Cambria Math" panose="02040503050406030204" pitchFamily="18" charset="0"/>
                          </a:rPr>
                          <m:t>𝑥𝑐</m:t>
                        </m:r>
                      </m:sub>
                    </m:sSub>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m:t>
                    </m:r>
                  </m:oMath>
                </a14:m>
                <a:r>
                  <a:rPr lang="en-US" b="0" dirty="0">
                    <a:solidFill>
                      <a:schemeClr val="bg1">
                        <a:alpha val="70000"/>
                      </a:schemeClr>
                    </a:solidFill>
                  </a:rPr>
                  <a:t> Ground state energy given by</a:t>
                </a:r>
              </a:p>
              <a:p>
                <a:pPr marL="0" indent="0">
                  <a:buNone/>
                </a:pPr>
                <a:r>
                  <a:rPr lang="en-US" b="0" dirty="0">
                    <a:solidFill>
                      <a:schemeClr val="bg1">
                        <a:alpha val="70000"/>
                      </a:schemeClr>
                    </a:solidFill>
                  </a:rPr>
                  <a:t>	</a:t>
                </a:r>
                <a14:m>
                  <m:oMath xmlns:m="http://schemas.openxmlformats.org/officeDocument/2006/math">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𝐸</m:t>
                        </m:r>
                      </m:e>
                      <m:sub>
                        <m:r>
                          <a:rPr lang="en-US" b="0" i="1" smtClean="0">
                            <a:solidFill>
                              <a:schemeClr val="bg1">
                                <a:alpha val="70000"/>
                              </a:schemeClr>
                            </a:solidFill>
                            <a:latin typeface="Cambria Math" panose="02040503050406030204" pitchFamily="18" charset="0"/>
                          </a:rPr>
                          <m:t>0</m:t>
                        </m:r>
                      </m:sub>
                    </m:sSub>
                    <m:r>
                      <a:rPr lang="en-US" b="0" i="1" smtClean="0">
                        <a:solidFill>
                          <a:schemeClr val="bg1">
                            <a:alpha val="70000"/>
                          </a:schemeClr>
                        </a:solidFill>
                        <a:latin typeface="Cambria Math" panose="02040503050406030204" pitchFamily="18" charset="0"/>
                      </a:rPr>
                      <m:t>=</m:t>
                    </m:r>
                    <m:nary>
                      <m:naryPr>
                        <m:chr m:val="∑"/>
                        <m:supHide m:val="on"/>
                        <m:ctrlPr>
                          <a:rPr lang="en-US" b="0" i="1" smtClean="0">
                            <a:solidFill>
                              <a:schemeClr val="bg1">
                                <a:alpha val="70000"/>
                              </a:schemeClr>
                            </a:solidFill>
                            <a:latin typeface="Cambria Math" panose="02040503050406030204" pitchFamily="18" charset="0"/>
                          </a:rPr>
                        </m:ctrlPr>
                      </m:naryPr>
                      <m:sub>
                        <m:r>
                          <m:rPr>
                            <m:brk m:alnAt="7"/>
                          </m:rPr>
                          <a:rPr lang="en-US" b="0" i="1" smtClean="0">
                            <a:solidFill>
                              <a:schemeClr val="bg1">
                                <a:alpha val="70000"/>
                              </a:schemeClr>
                            </a:solidFill>
                            <a:latin typeface="Cambria Math" panose="02040503050406030204" pitchFamily="18" charset="0"/>
                          </a:rPr>
                          <m:t>𝑗</m:t>
                        </m:r>
                      </m:sub>
                      <m:sup/>
                      <m:e>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ea typeface="Cambria Math" panose="02040503050406030204" pitchFamily="18" charset="0"/>
                              </a:rPr>
                              <m:t>𝜖</m:t>
                            </m:r>
                          </m:e>
                          <m:sub>
                            <m:r>
                              <a:rPr lang="en-US" b="0" i="1" smtClean="0">
                                <a:solidFill>
                                  <a:schemeClr val="bg1">
                                    <a:alpha val="70000"/>
                                  </a:schemeClr>
                                </a:solidFill>
                                <a:latin typeface="Cambria Math" panose="02040503050406030204" pitchFamily="18" charset="0"/>
                              </a:rPr>
                              <m:t>𝑗</m:t>
                            </m:r>
                          </m:sub>
                        </m:sSub>
                      </m:e>
                    </m:nary>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𝐸</m:t>
                        </m:r>
                      </m:e>
                      <m:sub>
                        <m:r>
                          <a:rPr lang="en-US" b="0" i="1" smtClean="0">
                            <a:solidFill>
                              <a:schemeClr val="bg1">
                                <a:alpha val="70000"/>
                              </a:schemeClr>
                            </a:solidFill>
                            <a:latin typeface="Cambria Math" panose="02040503050406030204" pitchFamily="18" charset="0"/>
                          </a:rPr>
                          <m:t>𝑥𝑐</m:t>
                        </m:r>
                      </m:sub>
                    </m:sSub>
                    <m:d>
                      <m:dPr>
                        <m:begChr m:val="["/>
                        <m:endChr m:val="]"/>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𝑛</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e>
                    </m:d>
                    <m:r>
                      <a:rPr lang="en-US" b="0" i="1" smtClean="0">
                        <a:solidFill>
                          <a:schemeClr val="bg1">
                            <a:alpha val="70000"/>
                          </a:schemeClr>
                        </a:solidFill>
                        <a:latin typeface="Cambria Math" panose="02040503050406030204" pitchFamily="18" charset="0"/>
                      </a:rPr>
                      <m:t>−</m:t>
                    </m:r>
                    <m:nary>
                      <m:naryPr>
                        <m:limLoc m:val="undOvr"/>
                        <m:subHide m:val="on"/>
                        <m:supHide m:val="on"/>
                        <m:ctrlPr>
                          <a:rPr lang="en-US" b="0" i="1" smtClean="0">
                            <a:solidFill>
                              <a:schemeClr val="bg1">
                                <a:alpha val="70000"/>
                              </a:schemeClr>
                            </a:solidFill>
                            <a:latin typeface="Cambria Math" panose="02040503050406030204" pitchFamily="18" charset="0"/>
                          </a:rPr>
                        </m:ctrlPr>
                      </m:naryPr>
                      <m:sub/>
                      <m:sup/>
                      <m:e>
                        <m:sSub>
                          <m:sSubPr>
                            <m:ctrlPr>
                              <a:rPr lang="en-US" b="0" i="1" smtClean="0">
                                <a:solidFill>
                                  <a:schemeClr val="bg1">
                                    <a:alpha val="70000"/>
                                  </a:schemeClr>
                                </a:solidFill>
                                <a:latin typeface="Cambria Math" panose="02040503050406030204" pitchFamily="18" charset="0"/>
                              </a:rPr>
                            </m:ctrlPr>
                          </m:sSubPr>
                          <m:e>
                            <m:r>
                              <a:rPr lang="en-US" b="0" i="1" smtClean="0">
                                <a:solidFill>
                                  <a:schemeClr val="bg1">
                                    <a:alpha val="70000"/>
                                  </a:schemeClr>
                                </a:solidFill>
                                <a:latin typeface="Cambria Math" panose="02040503050406030204" pitchFamily="18" charset="0"/>
                              </a:rPr>
                              <m:t>𝑣</m:t>
                            </m:r>
                          </m:e>
                          <m:sub>
                            <m:r>
                              <a:rPr lang="en-US" b="0" i="1" smtClean="0">
                                <a:solidFill>
                                  <a:schemeClr val="bg1">
                                    <a:alpha val="70000"/>
                                  </a:schemeClr>
                                </a:solidFill>
                                <a:latin typeface="Cambria Math" panose="02040503050406030204" pitchFamily="18" charset="0"/>
                              </a:rPr>
                              <m:t>𝑥𝑐</m:t>
                            </m:r>
                          </m:sub>
                        </m:sSub>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𝑛</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𝑑𝑣</m:t>
                        </m:r>
                      </m:e>
                    </m:nary>
                    <m:r>
                      <a:rPr lang="en-US" b="0" i="1" smtClean="0">
                        <a:solidFill>
                          <a:schemeClr val="bg1">
                            <a:alpha val="70000"/>
                          </a:schemeClr>
                        </a:solidFill>
                        <a:latin typeface="Cambria Math" panose="02040503050406030204" pitchFamily="18" charset="0"/>
                      </a:rPr>
                      <m:t>−</m:t>
                    </m:r>
                    <m:f>
                      <m:fPr>
                        <m:ctrlPr>
                          <a:rPr lang="en-US" b="0" i="1" smtClean="0">
                            <a:solidFill>
                              <a:schemeClr val="bg1">
                                <a:alpha val="70000"/>
                              </a:schemeClr>
                            </a:solidFill>
                            <a:latin typeface="Cambria Math" panose="02040503050406030204" pitchFamily="18" charset="0"/>
                          </a:rPr>
                        </m:ctrlPr>
                      </m:fPr>
                      <m:num>
                        <m:r>
                          <a:rPr lang="en-US" b="0" i="1" smtClean="0">
                            <a:solidFill>
                              <a:schemeClr val="bg1">
                                <a:alpha val="70000"/>
                              </a:schemeClr>
                            </a:solidFill>
                            <a:latin typeface="Cambria Math" panose="02040503050406030204" pitchFamily="18" charset="0"/>
                          </a:rPr>
                          <m:t>1</m:t>
                        </m:r>
                      </m:num>
                      <m:den>
                        <m:r>
                          <a:rPr lang="en-US" b="0" i="1" smtClean="0">
                            <a:solidFill>
                              <a:schemeClr val="bg1">
                                <a:alpha val="70000"/>
                              </a:schemeClr>
                            </a:solidFill>
                            <a:latin typeface="Cambria Math" panose="02040503050406030204" pitchFamily="18" charset="0"/>
                          </a:rPr>
                          <m:t>2</m:t>
                        </m:r>
                      </m:den>
                    </m:f>
                    <m:nary>
                      <m:naryPr>
                        <m:limLoc m:val="undOvr"/>
                        <m:subHide m:val="on"/>
                        <m:supHide m:val="on"/>
                        <m:ctrlPr>
                          <a:rPr lang="en-US" b="0" i="1" smtClean="0">
                            <a:solidFill>
                              <a:schemeClr val="bg1">
                                <a:alpha val="70000"/>
                              </a:schemeClr>
                            </a:solidFill>
                            <a:latin typeface="Cambria Math" panose="02040503050406030204" pitchFamily="18" charset="0"/>
                          </a:rPr>
                        </m:ctrlPr>
                      </m:naryPr>
                      <m:sub/>
                      <m:sup/>
                      <m:e>
                        <m:f>
                          <m:fPr>
                            <m:ctrlPr>
                              <a:rPr lang="en-US" b="0" i="1" smtClean="0">
                                <a:solidFill>
                                  <a:schemeClr val="bg1">
                                    <a:alpha val="70000"/>
                                  </a:schemeClr>
                                </a:solidFill>
                                <a:latin typeface="Cambria Math" panose="02040503050406030204" pitchFamily="18" charset="0"/>
                              </a:rPr>
                            </m:ctrlPr>
                          </m:fPr>
                          <m:num>
                            <m:r>
                              <a:rPr lang="en-US" b="0" i="1" smtClean="0">
                                <a:solidFill>
                                  <a:schemeClr val="bg1">
                                    <a:alpha val="70000"/>
                                  </a:schemeClr>
                                </a:solidFill>
                                <a:latin typeface="Cambria Math" panose="02040503050406030204" pitchFamily="18" charset="0"/>
                              </a:rPr>
                              <m:t>𝑛</m:t>
                            </m:r>
                            <m:d>
                              <m:dPr>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e>
                            </m:d>
                            <m:r>
                              <a:rPr lang="en-US" b="0" i="1" smtClean="0">
                                <a:solidFill>
                                  <a:schemeClr val="bg1">
                                    <a:alpha val="70000"/>
                                  </a:schemeClr>
                                </a:solidFill>
                                <a:latin typeface="Cambria Math" panose="02040503050406030204" pitchFamily="18" charset="0"/>
                              </a:rPr>
                              <m:t>𝑛</m:t>
                            </m:r>
                            <m:d>
                              <m:dPr>
                                <m:ctrlPr>
                                  <a:rPr lang="en-US" b="0" i="1" smtClean="0">
                                    <a:solidFill>
                                      <a:schemeClr val="bg1">
                                        <a:alpha val="70000"/>
                                      </a:schemeClr>
                                    </a:solidFill>
                                    <a:latin typeface="Cambria Math" panose="02040503050406030204" pitchFamily="18" charset="0"/>
                                  </a:rPr>
                                </m:ctrlPr>
                              </m:dPr>
                              <m:e>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𝑟</m:t>
                                    </m:r>
                                  </m:e>
                                  <m:sup>
                                    <m:r>
                                      <a:rPr lang="en-US" b="0" i="1" smtClean="0">
                                        <a:solidFill>
                                          <a:schemeClr val="bg1">
                                            <a:alpha val="70000"/>
                                          </a:schemeClr>
                                        </a:solidFill>
                                        <a:latin typeface="Cambria Math" panose="02040503050406030204" pitchFamily="18" charset="0"/>
                                      </a:rPr>
                                      <m:t>′</m:t>
                                    </m:r>
                                  </m:sup>
                                </m:sSup>
                              </m:e>
                            </m:d>
                          </m:num>
                          <m:den>
                            <m:d>
                              <m:dPr>
                                <m:begChr m:val="|"/>
                                <m:endChr m:val="|"/>
                                <m:ctrlPr>
                                  <a:rPr lang="en-US" b="0" i="1" smtClean="0">
                                    <a:solidFill>
                                      <a:schemeClr val="bg1">
                                        <a:alpha val="70000"/>
                                      </a:schemeClr>
                                    </a:solidFill>
                                    <a:latin typeface="Cambria Math" panose="02040503050406030204" pitchFamily="18" charset="0"/>
                                  </a:rPr>
                                </m:ctrlPr>
                              </m:dPr>
                              <m:e>
                                <m:r>
                                  <a:rPr lang="en-US" b="0" i="1" smtClean="0">
                                    <a:solidFill>
                                      <a:schemeClr val="bg1">
                                        <a:alpha val="70000"/>
                                      </a:schemeClr>
                                    </a:solidFill>
                                    <a:latin typeface="Cambria Math" panose="02040503050406030204" pitchFamily="18" charset="0"/>
                                  </a:rPr>
                                  <m:t>𝑟</m:t>
                                </m:r>
                                <m:r>
                                  <a:rPr lang="en-US" b="0" i="1" smtClean="0">
                                    <a:solidFill>
                                      <a:schemeClr val="bg1">
                                        <a:alpha val="70000"/>
                                      </a:schemeClr>
                                    </a:solidFill>
                                    <a:latin typeface="Cambria Math" panose="02040503050406030204" pitchFamily="18" charset="0"/>
                                  </a:rPr>
                                  <m:t>−</m:t>
                                </m:r>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𝑟</m:t>
                                    </m:r>
                                  </m:e>
                                  <m:sup>
                                    <m:r>
                                      <a:rPr lang="en-US" b="0" i="1" smtClean="0">
                                        <a:solidFill>
                                          <a:schemeClr val="bg1">
                                            <a:alpha val="70000"/>
                                          </a:schemeClr>
                                        </a:solidFill>
                                        <a:latin typeface="Cambria Math" panose="02040503050406030204" pitchFamily="18" charset="0"/>
                                      </a:rPr>
                                      <m:t>′</m:t>
                                    </m:r>
                                  </m:sup>
                                </m:sSup>
                              </m:e>
                            </m:d>
                          </m:den>
                        </m:f>
                      </m:e>
                    </m:nary>
                    <m:r>
                      <a:rPr lang="en-US" b="0" i="1" smtClean="0">
                        <a:solidFill>
                          <a:schemeClr val="bg1">
                            <a:alpha val="70000"/>
                          </a:schemeClr>
                        </a:solidFill>
                        <a:latin typeface="Cambria Math" panose="02040503050406030204" pitchFamily="18" charset="0"/>
                      </a:rPr>
                      <m:t>.</m:t>
                    </m:r>
                  </m:oMath>
                </a14:m>
                <a:endParaRPr lang="en-US" b="0" dirty="0">
                  <a:solidFill>
                    <a:schemeClr val="bg1">
                      <a:alpha val="70000"/>
                    </a:schemeClr>
                  </a:solidFill>
                </a:endParaRPr>
              </a:p>
              <a:p>
                <a:pPr marL="0" indent="0">
                  <a:buNone/>
                </a:pPr>
                <a:r>
                  <a:rPr lang="sv-SE" dirty="0" err="1">
                    <a:solidFill>
                      <a:schemeClr val="bg1">
                        <a:alpha val="70000"/>
                      </a:schemeClr>
                    </a:solidFill>
                  </a:rPr>
                  <a:t>These</a:t>
                </a:r>
                <a:r>
                  <a:rPr lang="sv-SE" dirty="0">
                    <a:solidFill>
                      <a:schemeClr val="bg1">
                        <a:alpha val="70000"/>
                      </a:schemeClr>
                    </a:solidFill>
                  </a:rPr>
                  <a:t> </a:t>
                </a:r>
                <a:r>
                  <a:rPr lang="sv-SE" dirty="0" err="1">
                    <a:solidFill>
                      <a:schemeClr val="bg1">
                        <a:alpha val="70000"/>
                      </a:schemeClr>
                    </a:solidFill>
                  </a:rPr>
                  <a:t>equations</a:t>
                </a:r>
                <a:r>
                  <a:rPr lang="sv-SE" dirty="0">
                    <a:solidFill>
                      <a:schemeClr val="bg1">
                        <a:alpha val="70000"/>
                      </a:schemeClr>
                    </a:solidFill>
                  </a:rPr>
                  <a:t> </a:t>
                </a:r>
                <a:r>
                  <a:rPr lang="sv-SE" dirty="0" err="1">
                    <a:solidFill>
                      <a:schemeClr val="bg1">
                        <a:alpha val="70000"/>
                      </a:schemeClr>
                    </a:solidFill>
                  </a:rPr>
                  <a:t>are</a:t>
                </a:r>
                <a:r>
                  <a:rPr lang="sv-SE" dirty="0">
                    <a:solidFill>
                      <a:schemeClr val="bg1">
                        <a:alpha val="70000"/>
                      </a:schemeClr>
                    </a:solidFill>
                  </a:rPr>
                  <a:t> </a:t>
                </a:r>
                <a:r>
                  <a:rPr lang="sv-SE" dirty="0" err="1">
                    <a:solidFill>
                      <a:schemeClr val="bg1">
                        <a:alpha val="70000"/>
                      </a:schemeClr>
                    </a:solidFill>
                  </a:rPr>
                  <a:t>called</a:t>
                </a:r>
                <a:r>
                  <a:rPr lang="sv-SE" dirty="0">
                    <a:solidFill>
                      <a:schemeClr val="bg1">
                        <a:alpha val="70000"/>
                      </a:schemeClr>
                    </a:solidFill>
                  </a:rPr>
                  <a:t> the Kohn-</a:t>
                </a:r>
                <a:r>
                  <a:rPr lang="sv-SE" dirty="0" err="1">
                    <a:solidFill>
                      <a:schemeClr val="bg1">
                        <a:alpha val="70000"/>
                      </a:schemeClr>
                    </a:solidFill>
                  </a:rPr>
                  <a:t>Sham</a:t>
                </a:r>
                <a:r>
                  <a:rPr lang="sv-SE" dirty="0">
                    <a:solidFill>
                      <a:schemeClr val="bg1">
                        <a:alpha val="70000"/>
                      </a:schemeClr>
                    </a:solidFill>
                  </a:rPr>
                  <a:t> </a:t>
                </a:r>
                <a:r>
                  <a:rPr lang="sv-SE" dirty="0" err="1">
                    <a:solidFill>
                      <a:schemeClr val="bg1">
                        <a:alpha val="70000"/>
                      </a:schemeClr>
                    </a:solidFill>
                  </a:rPr>
                  <a:t>equations</a:t>
                </a:r>
                <a:r>
                  <a:rPr lang="sv-SE" dirty="0">
                    <a:solidFill>
                      <a:schemeClr val="bg1">
                        <a:alpha val="70000"/>
                      </a:schemeClr>
                    </a:solidFill>
                  </a:rPr>
                  <a:t> [26].</a:t>
                </a:r>
              </a:p>
              <a:p>
                <a:pPr marL="457200" lvl="1" indent="0">
                  <a:buNone/>
                </a:pPr>
                <a:endParaRPr lang="sv-SE" dirty="0">
                  <a:solidFill>
                    <a:schemeClr val="bg1">
                      <a:alpha val="70000"/>
                    </a:schemeClr>
                  </a:solidFill>
                </a:endParaRPr>
              </a:p>
              <a:p>
                <a:endParaRPr lang="sv-SE" dirty="0">
                  <a:solidFill>
                    <a:schemeClr val="bg1">
                      <a:alpha val="70000"/>
                    </a:schemeClr>
                  </a:solidFill>
                </a:endParaRPr>
              </a:p>
            </p:txBody>
          </p:sp>
        </mc:Choice>
        <mc:Fallback>
          <p:sp>
            <p:nvSpPr>
              <p:cNvPr id="9" name="Content Placeholder 8">
                <a:extLst>
                  <a:ext uri="{FF2B5EF4-FFF2-40B4-BE49-F238E27FC236}">
                    <a16:creationId xmlns:a16="http://schemas.microsoft.com/office/drawing/2014/main" id="{879CA751-1811-4848-B72F-6EB84A37E287}"/>
                  </a:ext>
                </a:extLst>
              </p:cNvPr>
              <p:cNvSpPr>
                <a:spLocks noGrp="1" noRot="1" noChangeAspect="1" noMove="1" noResize="1" noEditPoints="1" noAdjustHandles="1" noChangeArrowheads="1" noChangeShapeType="1" noTextEdit="1"/>
              </p:cNvSpPr>
              <p:nvPr>
                <p:ph idx="1"/>
              </p:nvPr>
            </p:nvSpPr>
            <p:spPr>
              <a:xfrm>
                <a:off x="762000" y="1510301"/>
                <a:ext cx="10668000" cy="5211173"/>
              </a:xfrm>
              <a:blipFill>
                <a:blip r:embed="rId3"/>
                <a:stretch>
                  <a:fillRect l="-743" t="-819" r="-857"/>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7</a:t>
            </a:fld>
            <a:endParaRPr lang="en-US"/>
          </a:p>
        </p:txBody>
      </p:sp>
      <p:sp>
        <p:nvSpPr>
          <p:cNvPr id="32" name="Rectangle 31">
            <a:extLst>
              <a:ext uri="{FF2B5EF4-FFF2-40B4-BE49-F238E27FC236}">
                <a16:creationId xmlns:a16="http://schemas.microsoft.com/office/drawing/2014/main" id="{EA8660F6-6347-450B-8073-0C497EA0F81B}"/>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F5B4193D-6A7F-4248-B334-49945F87CE38}"/>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FCAB254A-4F5C-465F-AE7B-17406C1E1472}"/>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DD279F2C-F9F6-431F-AB89-6323EEBD6FE7}"/>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998C29B0-67D9-4327-80A9-F90C44BDAB2D}"/>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F283391F-B79C-4AAD-89D0-6BDD5EE50FDE}"/>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5120B7EC-3F5F-4C2F-BCB0-780F87238513}"/>
              </a:ext>
            </a:extLst>
          </p:cNvPr>
          <p:cNvSpPr/>
          <p:nvPr/>
        </p:nvSpPr>
        <p:spPr>
          <a:xfrm>
            <a:off x="3021573"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52DBFB86-A0CA-4FA8-BF41-251389E5A78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48EE3952-AAB9-428A-B0DF-B44611877785}"/>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79A24E99-5890-4FAF-A879-079560B7ADA4}"/>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E8351825-287A-457D-8D73-E96F3DD0AC6B}"/>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D3D9F13F-69C3-4F79-8FC3-4E850D98B6A4}"/>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25DE2EF8-0D7F-4D82-9C43-06148F2DF0F5}"/>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E57A2921-EAAE-40FB-B02A-E9AA36F39C62}"/>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9DF4C450-C337-466F-8019-E21D82763E8A}"/>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327C7607-6C74-4357-81DC-9FB71FE230AF}"/>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21B7368F-3148-43B3-9A47-CB001E7D87D8}"/>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06D0B2DC-BF2D-431E-92EE-1EBF6CC18C79}"/>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05ACA417-661F-4EDA-A02E-4F1985CAF4C5}"/>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C3CC5DAD-B5E0-45FF-BBCD-82BA68C02A04}"/>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D5154A21-BBFD-47EC-871E-B815ACFF6065}"/>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779A4F50-3DD1-423D-960B-0A8E3450A1D5}"/>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EB240317-1988-4C91-998F-00E7A1AE965A}"/>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BB49FFB8-A503-4913-A578-C2668D7F4A2A}"/>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C4A3807C-9607-4D3C-B8B1-0A043A8AC825}"/>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7918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14960"/>
            <a:ext cx="10668000" cy="1524000"/>
          </a:xfrm>
        </p:spPr>
        <p:txBody>
          <a:bodyPr/>
          <a:lstStyle/>
          <a:p>
            <a:r>
              <a:rPr lang="en-US" dirty="0">
                <a:solidFill>
                  <a:schemeClr val="bg1"/>
                </a:solidFill>
              </a:rPr>
              <a:t>Molecular dynamics simulations</a:t>
            </a:r>
            <a:endParaRPr lang="sv-SE" dirty="0">
              <a:solidFill>
                <a:schemeClr val="bg1"/>
              </a:solidFill>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79CA751-1811-4848-B72F-6EB84A37E287}"/>
                  </a:ext>
                </a:extLst>
              </p:cNvPr>
              <p:cNvSpPr>
                <a:spLocks noGrp="1"/>
              </p:cNvSpPr>
              <p:nvPr>
                <p:ph idx="1"/>
              </p:nvPr>
            </p:nvSpPr>
            <p:spPr>
              <a:xfrm>
                <a:off x="762000" y="1500615"/>
                <a:ext cx="10668000" cy="4773123"/>
              </a:xfrm>
            </p:spPr>
            <p:txBody>
              <a:bodyPr>
                <a:normAutofit fontScale="85000" lnSpcReduction="20000"/>
              </a:bodyPr>
              <a:lstStyle/>
              <a:p>
                <a:r>
                  <a:rPr lang="en-US" dirty="0">
                    <a:solidFill>
                      <a:schemeClr val="bg1">
                        <a:alpha val="70000"/>
                      </a:schemeClr>
                    </a:solidFill>
                  </a:rPr>
                  <a:t>Systems of a few electrons can be solved analytically. Numerical solutions quickly become unfeasible, and </a:t>
                </a:r>
                <a:r>
                  <a:rPr lang="en-US" i="1" dirty="0">
                    <a:solidFill>
                      <a:schemeClr val="bg1">
                        <a:alpha val="70000"/>
                      </a:schemeClr>
                    </a:solidFill>
                  </a:rPr>
                  <a:t>approximative simulations</a:t>
                </a:r>
                <a:r>
                  <a:rPr lang="en-US" dirty="0">
                    <a:solidFill>
                      <a:schemeClr val="bg1">
                        <a:alpha val="70000"/>
                      </a:schemeClr>
                    </a:solidFill>
                  </a:rPr>
                  <a:t> are unavoidably required [26].</a:t>
                </a:r>
              </a:p>
              <a:p>
                <a:r>
                  <a:rPr lang="en-US" dirty="0">
                    <a:solidFill>
                      <a:schemeClr val="bg1">
                        <a:alpha val="70000"/>
                      </a:schemeClr>
                    </a:solidFill>
                  </a:rPr>
                  <a:t>The physical foundation of simulations is statistical mechanics [15]. </a:t>
                </a:r>
                <a:r>
                  <a:rPr lang="en-US" i="1" dirty="0">
                    <a:solidFill>
                      <a:schemeClr val="bg1">
                        <a:alpha val="70000"/>
                      </a:schemeClr>
                    </a:solidFill>
                  </a:rPr>
                  <a:t>Ergodicity</a:t>
                </a:r>
                <a:r>
                  <a:rPr lang="en-US" dirty="0">
                    <a:solidFill>
                      <a:schemeClr val="bg1">
                        <a:alpha val="70000"/>
                      </a:schemeClr>
                    </a:solidFill>
                  </a:rPr>
                  <a:t> is the fundamental assumption of classical statistical mechanics.  The ergodic hypothesis</a:t>
                </a:r>
              </a:p>
              <a:p>
                <a:pPr marL="0" indent="0">
                  <a:buNone/>
                </a:pPr>
                <a:r>
                  <a:rPr lang="en-US" b="0" dirty="0">
                    <a:solidFill>
                      <a:schemeClr val="bg1">
                        <a:alpha val="70000"/>
                      </a:schemeClr>
                    </a:solidFill>
                  </a:rPr>
                  <a:t>				</a:t>
                </a:r>
                <a14:m>
                  <m:oMath xmlns:m="http://schemas.openxmlformats.org/officeDocument/2006/math">
                    <m:acc>
                      <m:accPr>
                        <m:chr m:val="̅"/>
                        <m:ctrlPr>
                          <a:rPr lang="en-US" b="0" i="1" smtClean="0">
                            <a:solidFill>
                              <a:schemeClr val="bg1">
                                <a:alpha val="70000"/>
                              </a:schemeClr>
                            </a:solidFill>
                            <a:latin typeface="Cambria Math" panose="02040503050406030204" pitchFamily="18" charset="0"/>
                          </a:rPr>
                        </m:ctrlPr>
                      </m:accPr>
                      <m:e>
                        <m:r>
                          <a:rPr lang="en-US" b="0" i="1" smtClean="0">
                            <a:solidFill>
                              <a:schemeClr val="bg1">
                                <a:alpha val="70000"/>
                              </a:schemeClr>
                            </a:solidFill>
                            <a:latin typeface="Cambria Math" panose="02040503050406030204" pitchFamily="18" charset="0"/>
                          </a:rPr>
                          <m:t>𝐴</m:t>
                        </m:r>
                        <m:d>
                          <m:dPr>
                            <m:ctrlPr>
                              <a:rPr lang="en-US" b="0" i="1" smtClean="0">
                                <a:solidFill>
                                  <a:schemeClr val="bg1">
                                    <a:alpha val="70000"/>
                                  </a:schemeClr>
                                </a:solidFill>
                                <a:latin typeface="Cambria Math" panose="02040503050406030204" pitchFamily="18" charset="0"/>
                              </a:rPr>
                            </m:ctrlPr>
                          </m:dPr>
                          <m:e>
                            <m:sSub>
                              <m:sSubPr>
                                <m:ctrlPr>
                                  <a:rPr lang="en-US" b="0" i="1" smtClean="0">
                                    <a:solidFill>
                                      <a:schemeClr val="bg1">
                                        <a:alpha val="70000"/>
                                      </a:schemeClr>
                                    </a:solidFill>
                                    <a:latin typeface="Cambria Math" panose="02040503050406030204" pitchFamily="18" charset="0"/>
                                  </a:rPr>
                                </m:ctrlPr>
                              </m:sSubPr>
                              <m:e>
                                <m:r>
                                  <a:rPr lang="en-US" b="1" i="1" smtClean="0">
                                    <a:solidFill>
                                      <a:schemeClr val="bg1">
                                        <a:alpha val="70000"/>
                                      </a:schemeClr>
                                    </a:solidFill>
                                    <a:latin typeface="Cambria Math" panose="02040503050406030204" pitchFamily="18" charset="0"/>
                                  </a:rPr>
                                  <m:t>𝒓</m:t>
                                </m:r>
                              </m:e>
                              <m:sub>
                                <m:r>
                                  <a:rPr lang="en-US" b="0" i="1" smtClean="0">
                                    <a:solidFill>
                                      <a:schemeClr val="bg1">
                                        <a:alpha val="70000"/>
                                      </a:schemeClr>
                                    </a:solidFill>
                                    <a:latin typeface="Cambria Math" panose="02040503050406030204" pitchFamily="18" charset="0"/>
                                  </a:rPr>
                                  <m:t>𝑖</m:t>
                                </m:r>
                              </m:sub>
                            </m:sSub>
                          </m:e>
                        </m:d>
                      </m:e>
                    </m:acc>
                    <m:r>
                      <a:rPr lang="en-US" b="0" i="1" smtClean="0">
                        <a:solidFill>
                          <a:schemeClr val="bg1">
                            <a:alpha val="70000"/>
                          </a:schemeClr>
                        </a:solidFill>
                        <a:latin typeface="Cambria Math" panose="02040503050406030204" pitchFamily="18" charset="0"/>
                      </a:rPr>
                      <m:t>=</m:t>
                    </m:r>
                    <m:sSub>
                      <m:sSubPr>
                        <m:ctrlPr>
                          <a:rPr lang="en-US" b="0" i="1" smtClean="0">
                            <a:solidFill>
                              <a:schemeClr val="bg1">
                                <a:alpha val="70000"/>
                              </a:schemeClr>
                            </a:solidFill>
                            <a:latin typeface="Cambria Math" panose="02040503050406030204" pitchFamily="18" charset="0"/>
                          </a:rPr>
                        </m:ctrlPr>
                      </m:sSubPr>
                      <m:e>
                        <m:d>
                          <m:dPr>
                            <m:begChr m:val="⟨"/>
                            <m:endChr m:val="⟩"/>
                            <m:ctrlPr>
                              <a:rPr lang="en-US" i="1">
                                <a:solidFill>
                                  <a:schemeClr val="bg1">
                                    <a:alpha val="70000"/>
                                  </a:schemeClr>
                                </a:solidFill>
                                <a:latin typeface="Cambria Math" panose="02040503050406030204" pitchFamily="18" charset="0"/>
                              </a:rPr>
                            </m:ctrlPr>
                          </m:dPr>
                          <m:e>
                            <m:r>
                              <a:rPr lang="en-US" i="1">
                                <a:solidFill>
                                  <a:schemeClr val="bg1">
                                    <a:alpha val="70000"/>
                                  </a:schemeClr>
                                </a:solidFill>
                                <a:latin typeface="Cambria Math" panose="02040503050406030204" pitchFamily="18" charset="0"/>
                              </a:rPr>
                              <m:t>𝐴</m:t>
                            </m:r>
                            <m:r>
                              <a:rPr lang="en-US" i="1">
                                <a:solidFill>
                                  <a:schemeClr val="bg1">
                                    <a:alpha val="70000"/>
                                  </a:schemeClr>
                                </a:solidFill>
                                <a:latin typeface="Cambria Math" panose="02040503050406030204" pitchFamily="18" charset="0"/>
                              </a:rPr>
                              <m:t>(</m:t>
                            </m:r>
                            <m:sSub>
                              <m:sSubPr>
                                <m:ctrlPr>
                                  <a:rPr lang="en-US" i="1">
                                    <a:solidFill>
                                      <a:schemeClr val="bg1">
                                        <a:alpha val="70000"/>
                                      </a:schemeClr>
                                    </a:solidFill>
                                    <a:latin typeface="Cambria Math" panose="02040503050406030204" pitchFamily="18" charset="0"/>
                                  </a:rPr>
                                </m:ctrlPr>
                              </m:sSubPr>
                              <m:e>
                                <m:r>
                                  <a:rPr lang="en-US" b="1" i="1">
                                    <a:solidFill>
                                      <a:schemeClr val="bg1">
                                        <a:alpha val="70000"/>
                                      </a:schemeClr>
                                    </a:solidFill>
                                    <a:latin typeface="Cambria Math" panose="02040503050406030204" pitchFamily="18" charset="0"/>
                                  </a:rPr>
                                  <m:t>𝒓</m:t>
                                </m:r>
                              </m:e>
                              <m:sub>
                                <m:r>
                                  <a:rPr lang="en-US" i="1">
                                    <a:solidFill>
                                      <a:schemeClr val="bg1">
                                        <a:alpha val="70000"/>
                                      </a:schemeClr>
                                    </a:solidFill>
                                    <a:latin typeface="Cambria Math" panose="02040503050406030204" pitchFamily="18" charset="0"/>
                                  </a:rPr>
                                  <m:t>𝑖</m:t>
                                </m:r>
                              </m:sub>
                            </m:sSub>
                            <m:r>
                              <a:rPr lang="en-US" i="1">
                                <a:solidFill>
                                  <a:schemeClr val="bg1">
                                    <a:alpha val="70000"/>
                                  </a:schemeClr>
                                </a:solidFill>
                                <a:latin typeface="Cambria Math" panose="02040503050406030204" pitchFamily="18" charset="0"/>
                              </a:rPr>
                              <m:t>)</m:t>
                            </m:r>
                          </m:e>
                        </m:d>
                      </m:e>
                      <m:sub>
                        <m:r>
                          <a:rPr lang="en-US" b="0" i="1" smtClean="0">
                            <a:solidFill>
                              <a:schemeClr val="bg1">
                                <a:alpha val="70000"/>
                              </a:schemeClr>
                            </a:solidFill>
                            <a:latin typeface="Cambria Math" panose="02040503050406030204" pitchFamily="18" charset="0"/>
                          </a:rPr>
                          <m:t>𝑁𝑉𝐸</m:t>
                        </m:r>
                      </m:sub>
                    </m:sSub>
                  </m:oMath>
                </a14:m>
                <a:r>
                  <a:rPr lang="en-US" dirty="0">
                    <a:solidFill>
                      <a:schemeClr val="bg1">
                        <a:alpha val="70000"/>
                      </a:schemeClr>
                    </a:solidFill>
                  </a:rPr>
                  <a:t>.</a:t>
                </a:r>
              </a:p>
              <a:p>
                <a:r>
                  <a:rPr lang="en-US" dirty="0">
                    <a:solidFill>
                      <a:schemeClr val="bg1">
                        <a:alpha val="70000"/>
                      </a:schemeClr>
                    </a:solidFill>
                  </a:rPr>
                  <a:t> </a:t>
                </a:r>
                <a:r>
                  <a:rPr lang="en-US" i="1" dirty="0">
                    <a:solidFill>
                      <a:schemeClr val="bg1">
                        <a:alpha val="70000"/>
                      </a:schemeClr>
                    </a:solidFill>
                  </a:rPr>
                  <a:t>Molecular dynamics </a:t>
                </a:r>
                <a:r>
                  <a:rPr lang="en-US" dirty="0">
                    <a:solidFill>
                      <a:schemeClr val="bg1">
                        <a:alpha val="70000"/>
                      </a:schemeClr>
                    </a:solidFill>
                  </a:rPr>
                  <a:t>is a simulation method in where the time evolution of a system is followed by solving Newton’s equation of motion </a:t>
                </a:r>
              </a:p>
              <a:p>
                <a:pPr marL="0" indent="0">
                  <a:buNone/>
                </a:pPr>
                <a:r>
                  <a:rPr lang="en-US" b="0" dirty="0">
                    <a:solidFill>
                      <a:schemeClr val="bg1">
                        <a:alpha val="70000"/>
                      </a:schemeClr>
                    </a:solidFill>
                  </a:rPr>
                  <a:t>				</a:t>
                </a:r>
                <a14:m>
                  <m:oMath xmlns:m="http://schemas.openxmlformats.org/officeDocument/2006/math">
                    <m:r>
                      <a:rPr lang="en-US" b="0" i="1" smtClean="0">
                        <a:solidFill>
                          <a:schemeClr val="bg1">
                            <a:alpha val="70000"/>
                          </a:schemeClr>
                        </a:solidFill>
                        <a:latin typeface="Cambria Math" panose="02040503050406030204" pitchFamily="18" charset="0"/>
                      </a:rPr>
                      <m:t>𝑚</m:t>
                    </m:r>
                    <m:f>
                      <m:fPr>
                        <m:ctrlPr>
                          <a:rPr lang="en-US" b="0" i="1" smtClean="0">
                            <a:solidFill>
                              <a:schemeClr val="bg1">
                                <a:alpha val="70000"/>
                              </a:schemeClr>
                            </a:solidFill>
                            <a:latin typeface="Cambria Math" panose="02040503050406030204" pitchFamily="18" charset="0"/>
                          </a:rPr>
                        </m:ctrlPr>
                      </m:fPr>
                      <m:num>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𝑑</m:t>
                            </m:r>
                          </m:e>
                          <m:sup>
                            <m:r>
                              <a:rPr lang="en-US" b="0" i="1" smtClean="0">
                                <a:solidFill>
                                  <a:schemeClr val="bg1">
                                    <a:alpha val="70000"/>
                                  </a:schemeClr>
                                </a:solidFill>
                                <a:latin typeface="Cambria Math" panose="02040503050406030204" pitchFamily="18" charset="0"/>
                              </a:rPr>
                              <m:t>2</m:t>
                            </m:r>
                          </m:sup>
                        </m:sSup>
                        <m:r>
                          <a:rPr lang="en-US" b="0" i="1" smtClean="0">
                            <a:solidFill>
                              <a:schemeClr val="bg1">
                                <a:alpha val="70000"/>
                              </a:schemeClr>
                            </a:solidFill>
                            <a:latin typeface="Cambria Math" panose="02040503050406030204" pitchFamily="18" charset="0"/>
                          </a:rPr>
                          <m:t>𝑟</m:t>
                        </m:r>
                      </m:num>
                      <m:den>
                        <m:r>
                          <a:rPr lang="en-US" b="0" i="1" smtClean="0">
                            <a:solidFill>
                              <a:schemeClr val="bg1">
                                <a:alpha val="70000"/>
                              </a:schemeClr>
                            </a:solidFill>
                            <a:latin typeface="Cambria Math" panose="02040503050406030204" pitchFamily="18" charset="0"/>
                          </a:rPr>
                          <m:t>𝑑</m:t>
                        </m:r>
                        <m:sSup>
                          <m:sSupPr>
                            <m:ctrlPr>
                              <a:rPr lang="en-US" b="0" i="1" smtClean="0">
                                <a:solidFill>
                                  <a:schemeClr val="bg1">
                                    <a:alpha val="70000"/>
                                  </a:schemeClr>
                                </a:solidFill>
                                <a:latin typeface="Cambria Math" panose="02040503050406030204" pitchFamily="18" charset="0"/>
                              </a:rPr>
                            </m:ctrlPr>
                          </m:sSupPr>
                          <m:e>
                            <m:r>
                              <a:rPr lang="en-US" b="0" i="1" smtClean="0">
                                <a:solidFill>
                                  <a:schemeClr val="bg1">
                                    <a:alpha val="70000"/>
                                  </a:schemeClr>
                                </a:solidFill>
                                <a:latin typeface="Cambria Math" panose="02040503050406030204" pitchFamily="18" charset="0"/>
                              </a:rPr>
                              <m:t>𝑡</m:t>
                            </m:r>
                          </m:e>
                          <m:sup>
                            <m:r>
                              <a:rPr lang="en-US" b="0" i="1" smtClean="0">
                                <a:solidFill>
                                  <a:schemeClr val="bg1">
                                    <a:alpha val="70000"/>
                                  </a:schemeClr>
                                </a:solidFill>
                                <a:latin typeface="Cambria Math" panose="02040503050406030204" pitchFamily="18" charset="0"/>
                              </a:rPr>
                              <m:t>2</m:t>
                            </m:r>
                          </m:sup>
                        </m:sSup>
                      </m:den>
                    </m:f>
                    <m:r>
                      <a:rPr lang="en-US" b="0" i="1" smtClean="0">
                        <a:solidFill>
                          <a:schemeClr val="bg1">
                            <a:alpha val="70000"/>
                          </a:schemeClr>
                        </a:solidFill>
                        <a:latin typeface="Cambria Math" panose="02040503050406030204" pitchFamily="18" charset="0"/>
                      </a:rPr>
                      <m:t>=</m:t>
                    </m:r>
                    <m:r>
                      <a:rPr lang="en-US" b="0" i="1" smtClean="0">
                        <a:solidFill>
                          <a:schemeClr val="bg1">
                            <a:alpha val="70000"/>
                          </a:schemeClr>
                        </a:solidFill>
                        <a:latin typeface="Cambria Math" panose="02040503050406030204" pitchFamily="18" charset="0"/>
                      </a:rPr>
                      <m:t>𝐹</m:t>
                    </m:r>
                    <m:r>
                      <a:rPr lang="en-US" b="0" i="1" smtClean="0">
                        <a:solidFill>
                          <a:schemeClr val="bg1">
                            <a:alpha val="70000"/>
                          </a:schemeClr>
                        </a:solidFill>
                        <a:latin typeface="Cambria Math" panose="02040503050406030204" pitchFamily="18" charset="0"/>
                      </a:rPr>
                      <m:t>(</m:t>
                    </m:r>
                    <m:r>
                      <a:rPr lang="en-US" b="1" i="1" smtClean="0">
                        <a:solidFill>
                          <a:schemeClr val="bg1">
                            <a:alpha val="70000"/>
                          </a:schemeClr>
                        </a:solidFill>
                        <a:latin typeface="Cambria Math" panose="02040503050406030204" pitchFamily="18" charset="0"/>
                      </a:rPr>
                      <m:t>𝒓</m:t>
                    </m:r>
                    <m:r>
                      <a:rPr lang="en-US" b="0" i="1" smtClean="0">
                        <a:solidFill>
                          <a:schemeClr val="bg1">
                            <a:alpha val="70000"/>
                          </a:schemeClr>
                        </a:solidFill>
                        <a:latin typeface="Cambria Math" panose="02040503050406030204" pitchFamily="18" charset="0"/>
                      </a:rPr>
                      <m:t>)</m:t>
                    </m:r>
                  </m:oMath>
                </a14:m>
                <a:r>
                  <a:rPr lang="sv-SE" dirty="0">
                    <a:solidFill>
                      <a:schemeClr val="bg1">
                        <a:alpha val="70000"/>
                      </a:schemeClr>
                    </a:solidFill>
                  </a:rPr>
                  <a:t>.</a:t>
                </a:r>
              </a:p>
              <a:p>
                <a:pPr marL="0" indent="0">
                  <a:buNone/>
                </a:pPr>
                <a:endParaRPr lang="sv-SE" dirty="0">
                  <a:solidFill>
                    <a:schemeClr val="bg1">
                      <a:alpha val="70000"/>
                    </a:schemeClr>
                  </a:solidFill>
                </a:endParaRPr>
              </a:p>
            </p:txBody>
          </p:sp>
        </mc:Choice>
        <mc:Fallback xmlns="">
          <p:sp>
            <p:nvSpPr>
              <p:cNvPr id="9" name="Content Placeholder 8">
                <a:extLst>
                  <a:ext uri="{FF2B5EF4-FFF2-40B4-BE49-F238E27FC236}">
                    <a16:creationId xmlns:a16="http://schemas.microsoft.com/office/drawing/2014/main" id="{879CA751-1811-4848-B72F-6EB84A37E287}"/>
                  </a:ext>
                </a:extLst>
              </p:cNvPr>
              <p:cNvSpPr>
                <a:spLocks noGrp="1" noRot="1" noChangeAspect="1" noMove="1" noResize="1" noEditPoints="1" noAdjustHandles="1" noChangeArrowheads="1" noChangeShapeType="1" noTextEdit="1"/>
              </p:cNvSpPr>
              <p:nvPr>
                <p:ph idx="1"/>
              </p:nvPr>
            </p:nvSpPr>
            <p:spPr>
              <a:xfrm>
                <a:off x="762000" y="1500615"/>
                <a:ext cx="10668000" cy="4773123"/>
              </a:xfrm>
              <a:blipFill>
                <a:blip r:embed="rId3"/>
                <a:stretch>
                  <a:fillRect l="-743" t="-1022" r="-514"/>
                </a:stretch>
              </a:blipFill>
            </p:spPr>
            <p:txBody>
              <a:bodyPr/>
              <a:lstStyle/>
              <a:p>
                <a:r>
                  <a:rPr lang="sv-SE">
                    <a:noFill/>
                  </a:rPr>
                  <a:t> </a:t>
                </a:r>
              </a:p>
            </p:txBody>
          </p:sp>
        </mc:Fallback>
      </mc:AlternateContent>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8</a:t>
            </a:fld>
            <a:endParaRPr lang="en-US"/>
          </a:p>
        </p:txBody>
      </p:sp>
      <p:sp>
        <p:nvSpPr>
          <p:cNvPr id="32" name="Rectangle 31">
            <a:extLst>
              <a:ext uri="{FF2B5EF4-FFF2-40B4-BE49-F238E27FC236}">
                <a16:creationId xmlns:a16="http://schemas.microsoft.com/office/drawing/2014/main" id="{8393C04F-6CB4-45AE-9593-BBA883821B14}"/>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12D8AD26-57FA-4208-896C-0CF6F0AC06B7}"/>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93164119-52BD-435F-9788-0C39EC3DF566}"/>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52A034BE-20D9-45BC-ADCA-9E56785C6C19}"/>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16C253B8-787D-49A6-A8E6-38391136D195}"/>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44FB7579-B879-4A4D-B882-457E123D7940}"/>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744A0D90-EFE8-4F32-BEEA-45B49B9DA240}"/>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2178EE4F-117A-48CD-A6D1-7A379B7FDD98}"/>
              </a:ext>
            </a:extLst>
          </p:cNvPr>
          <p:cNvSpPr/>
          <p:nvPr/>
        </p:nvSpPr>
        <p:spPr>
          <a:xfrm>
            <a:off x="3306053" y="376516"/>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1AF0AAC3-E65A-47CD-B440-6F7930F6FB13}"/>
              </a:ext>
            </a:extLst>
          </p:cNvPr>
          <p:cNvSpPr/>
          <p:nvPr/>
        </p:nvSpPr>
        <p:spPr>
          <a:xfrm>
            <a:off x="358983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A8A4AC93-EF89-4A3D-9B01-10DE396D3DB9}"/>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9878F719-508C-48E1-A6B9-10F932C319E3}"/>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E86527DB-E8D0-4BA2-BE8B-53A258485570}"/>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C47A5304-5473-44E0-B8A9-7923FEDABAA6}"/>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04141888-F885-438C-ABE3-FB87D879A106}"/>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D9BBAD9C-88A7-4970-8A73-B2D744863FAB}"/>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857EC4E4-40A6-4FEC-9130-2B886D31204C}"/>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9575BE1C-7DF1-48C8-9C33-A9608317C024}"/>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55E2E776-6A42-417F-B4D5-5E5FFA6997BB}"/>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63054202-634A-4A77-AE6B-C9C741B2D59D}"/>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E9A0DA1A-21E0-4F13-B6AB-F3F3E598B00C}"/>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1" name="Oval 30">
            <a:extLst>
              <a:ext uri="{FF2B5EF4-FFF2-40B4-BE49-F238E27FC236}">
                <a16:creationId xmlns:a16="http://schemas.microsoft.com/office/drawing/2014/main" id="{374A2BBF-D277-4CA5-B51A-3957DC59323A}"/>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AF41FA4E-8F5E-4D94-943A-9000CFFB9937}"/>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12328F1B-65EB-485F-98F9-29FB60A19943}"/>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AEC0D889-39EF-4B27-BF3F-04386C73A882}"/>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013229E7-5BC4-49BE-B45C-7511B803B9E9}"/>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96284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8647-850A-4076-9AF7-62A10216A2E0}"/>
              </a:ext>
            </a:extLst>
          </p:cNvPr>
          <p:cNvSpPr>
            <a:spLocks noGrp="1"/>
          </p:cNvSpPr>
          <p:nvPr>
            <p:ph type="title"/>
          </p:nvPr>
        </p:nvSpPr>
        <p:spPr>
          <a:xfrm>
            <a:off x="762000" y="309712"/>
            <a:ext cx="10668000" cy="1524000"/>
          </a:xfrm>
        </p:spPr>
        <p:txBody>
          <a:bodyPr/>
          <a:lstStyle/>
          <a:p>
            <a:r>
              <a:rPr lang="en-US" dirty="0">
                <a:solidFill>
                  <a:schemeClr val="bg1"/>
                </a:solidFill>
              </a:rPr>
              <a:t>Molecular dynamics scheme</a:t>
            </a:r>
            <a:endParaRPr lang="sv-SE" dirty="0">
              <a:solidFill>
                <a:schemeClr val="bg1"/>
              </a:solidFill>
            </a:endParaRPr>
          </a:p>
        </p:txBody>
      </p:sp>
      <p:sp>
        <p:nvSpPr>
          <p:cNvPr id="3" name="Slide Number Placeholder 2">
            <a:extLst>
              <a:ext uri="{FF2B5EF4-FFF2-40B4-BE49-F238E27FC236}">
                <a16:creationId xmlns:a16="http://schemas.microsoft.com/office/drawing/2014/main" id="{DC3D5FDE-2F36-4828-8B22-9356E295C29D}"/>
              </a:ext>
            </a:extLst>
          </p:cNvPr>
          <p:cNvSpPr>
            <a:spLocks noGrp="1"/>
          </p:cNvSpPr>
          <p:nvPr>
            <p:ph type="sldNum" sz="quarter" idx="12"/>
          </p:nvPr>
        </p:nvSpPr>
        <p:spPr/>
        <p:txBody>
          <a:bodyPr/>
          <a:lstStyle/>
          <a:p>
            <a:fld id="{07CE569E-9B7C-4CB9-AB80-C0841F922CFF}" type="slidenum">
              <a:rPr lang="en-US" smtClean="0"/>
              <a:t>9</a:t>
            </a:fld>
            <a:endParaRPr lang="en-US"/>
          </a:p>
        </p:txBody>
      </p:sp>
      <p:pic>
        <p:nvPicPr>
          <p:cNvPr id="15" name="Content Placeholder 14">
            <a:extLst>
              <a:ext uri="{FF2B5EF4-FFF2-40B4-BE49-F238E27FC236}">
                <a16:creationId xmlns:a16="http://schemas.microsoft.com/office/drawing/2014/main" id="{7C447D27-A4D1-4694-B272-0EC6E7C5D1B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01283" y="1330779"/>
            <a:ext cx="8989434" cy="5056556"/>
          </a:xfrm>
        </p:spPr>
      </p:pic>
      <p:sp>
        <p:nvSpPr>
          <p:cNvPr id="32" name="Rectangle 31">
            <a:extLst>
              <a:ext uri="{FF2B5EF4-FFF2-40B4-BE49-F238E27FC236}">
                <a16:creationId xmlns:a16="http://schemas.microsoft.com/office/drawing/2014/main" id="{B8F5C84F-0CAC-45D7-AC54-432E6D24F5FB}"/>
              </a:ext>
            </a:extLst>
          </p:cNvPr>
          <p:cNvSpPr/>
          <p:nvPr/>
        </p:nvSpPr>
        <p:spPr>
          <a:xfrm>
            <a:off x="0" y="1"/>
            <a:ext cx="12192000" cy="60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3" name="TextBox 32">
            <a:extLst>
              <a:ext uri="{FF2B5EF4-FFF2-40B4-BE49-F238E27FC236}">
                <a16:creationId xmlns:a16="http://schemas.microsoft.com/office/drawing/2014/main" id="{6F8D468C-39BD-4C6D-8AAA-6A7E9D76FA07}"/>
              </a:ext>
            </a:extLst>
          </p:cNvPr>
          <p:cNvSpPr txBox="1"/>
          <p:nvPr/>
        </p:nvSpPr>
        <p:spPr>
          <a:xfrm>
            <a:off x="0" y="-35910"/>
            <a:ext cx="12192000" cy="430887"/>
          </a:xfrm>
          <a:prstGeom prst="rect">
            <a:avLst/>
          </a:prstGeom>
          <a:noFill/>
        </p:spPr>
        <p:txBody>
          <a:bodyPr wrap="square" rtlCol="0">
            <a:spAutoFit/>
          </a:bodyPr>
          <a:lstStyle/>
          <a:p>
            <a:pPr algn="ctr"/>
            <a:r>
              <a:rPr lang="en-US" sz="2200" dirty="0"/>
              <a:t>Introduction |  Background  |     Method     |   Results   | Discussion | Conclusion</a:t>
            </a:r>
            <a:endParaRPr lang="sv-SE" sz="2200" dirty="0"/>
          </a:p>
        </p:txBody>
      </p:sp>
      <p:sp>
        <p:nvSpPr>
          <p:cNvPr id="34" name="Oval 33">
            <a:extLst>
              <a:ext uri="{FF2B5EF4-FFF2-40B4-BE49-F238E27FC236}">
                <a16:creationId xmlns:a16="http://schemas.microsoft.com/office/drawing/2014/main" id="{B06530FD-99E9-451D-98DF-F25202B74B0B}"/>
              </a:ext>
            </a:extLst>
          </p:cNvPr>
          <p:cNvSpPr/>
          <p:nvPr/>
        </p:nvSpPr>
        <p:spPr>
          <a:xfrm>
            <a:off x="1381263" y="37675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dirty="0">
              <a:solidFill>
                <a:schemeClr val="accent6"/>
              </a:solidFill>
            </a:endParaRPr>
          </a:p>
        </p:txBody>
      </p:sp>
      <p:sp>
        <p:nvSpPr>
          <p:cNvPr id="35" name="Oval 34">
            <a:extLst>
              <a:ext uri="{FF2B5EF4-FFF2-40B4-BE49-F238E27FC236}">
                <a16:creationId xmlns:a16="http://schemas.microsoft.com/office/drawing/2014/main" id="{1F8A0E06-0180-46D0-8D0A-9ADE56ABFBA9}"/>
              </a:ext>
            </a:extLst>
          </p:cNvPr>
          <p:cNvSpPr/>
          <p:nvPr/>
        </p:nvSpPr>
        <p:spPr>
          <a:xfrm>
            <a:off x="166504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6" name="Oval 35">
            <a:extLst>
              <a:ext uri="{FF2B5EF4-FFF2-40B4-BE49-F238E27FC236}">
                <a16:creationId xmlns:a16="http://schemas.microsoft.com/office/drawing/2014/main" id="{F8968B7C-4AC1-42F3-9ED3-5483B0DCF167}"/>
              </a:ext>
            </a:extLst>
          </p:cNvPr>
          <p:cNvSpPr/>
          <p:nvPr/>
        </p:nvSpPr>
        <p:spPr>
          <a:xfrm>
            <a:off x="1948819"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7" name="Oval 36">
            <a:extLst>
              <a:ext uri="{FF2B5EF4-FFF2-40B4-BE49-F238E27FC236}">
                <a16:creationId xmlns:a16="http://schemas.microsoft.com/office/drawing/2014/main" id="{27C80628-46AE-4911-958F-979A26A9D099}"/>
              </a:ext>
            </a:extLst>
          </p:cNvPr>
          <p:cNvSpPr/>
          <p:nvPr/>
        </p:nvSpPr>
        <p:spPr>
          <a:xfrm>
            <a:off x="2232597"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8" name="Oval 37">
            <a:extLst>
              <a:ext uri="{FF2B5EF4-FFF2-40B4-BE49-F238E27FC236}">
                <a16:creationId xmlns:a16="http://schemas.microsoft.com/office/drawing/2014/main" id="{C6DD5C68-24B8-4303-8B97-36B09D7A2580}"/>
              </a:ext>
            </a:extLst>
          </p:cNvPr>
          <p:cNvSpPr/>
          <p:nvPr/>
        </p:nvSpPr>
        <p:spPr>
          <a:xfrm>
            <a:off x="302157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39" name="Oval 38">
            <a:extLst>
              <a:ext uri="{FF2B5EF4-FFF2-40B4-BE49-F238E27FC236}">
                <a16:creationId xmlns:a16="http://schemas.microsoft.com/office/drawing/2014/main" id="{8313115F-E97F-4896-84DA-7815E8A58AD2}"/>
              </a:ext>
            </a:extLst>
          </p:cNvPr>
          <p:cNvSpPr/>
          <p:nvPr/>
        </p:nvSpPr>
        <p:spPr>
          <a:xfrm>
            <a:off x="330605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0" name="Oval 39">
            <a:extLst>
              <a:ext uri="{FF2B5EF4-FFF2-40B4-BE49-F238E27FC236}">
                <a16:creationId xmlns:a16="http://schemas.microsoft.com/office/drawing/2014/main" id="{6C5944E4-80A0-453C-B820-29D8BFD84931}"/>
              </a:ext>
            </a:extLst>
          </p:cNvPr>
          <p:cNvSpPr/>
          <p:nvPr/>
        </p:nvSpPr>
        <p:spPr>
          <a:xfrm>
            <a:off x="3589831" y="372619"/>
            <a:ext cx="184825" cy="180720"/>
          </a:xfrm>
          <a:prstGeom prst="ellipse">
            <a:avLst/>
          </a:prstGeom>
          <a:solidFill>
            <a:schemeClr val="accent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1" name="Oval 40">
            <a:extLst>
              <a:ext uri="{FF2B5EF4-FFF2-40B4-BE49-F238E27FC236}">
                <a16:creationId xmlns:a16="http://schemas.microsoft.com/office/drawing/2014/main" id="{55313796-32D9-470D-9AD8-BC9AFEA061BC}"/>
              </a:ext>
            </a:extLst>
          </p:cNvPr>
          <p:cNvSpPr/>
          <p:nvPr/>
        </p:nvSpPr>
        <p:spPr>
          <a:xfrm>
            <a:off x="387360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48919452-14A4-4DA6-AA9D-6EDFE626DE97}"/>
              </a:ext>
            </a:extLst>
          </p:cNvPr>
          <p:cNvSpPr/>
          <p:nvPr/>
        </p:nvSpPr>
        <p:spPr>
          <a:xfrm>
            <a:off x="415808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E11331A0-6E95-498F-831E-47FA46E14EB7}"/>
              </a:ext>
            </a:extLst>
          </p:cNvPr>
          <p:cNvSpPr/>
          <p:nvPr/>
        </p:nvSpPr>
        <p:spPr>
          <a:xfrm>
            <a:off x="4441867"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8749BEBE-23AF-429E-94BC-C5930BC4BD62}"/>
              </a:ext>
            </a:extLst>
          </p:cNvPr>
          <p:cNvSpPr/>
          <p:nvPr/>
        </p:nvSpPr>
        <p:spPr>
          <a:xfrm>
            <a:off x="672870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0C4011B1-77F3-43A0-9B4A-E53ACE2DFE22}"/>
              </a:ext>
            </a:extLst>
          </p:cNvPr>
          <p:cNvSpPr/>
          <p:nvPr/>
        </p:nvSpPr>
        <p:spPr>
          <a:xfrm>
            <a:off x="701318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25756842-F56E-448D-BBCA-EFDE96027A27}"/>
              </a:ext>
            </a:extLst>
          </p:cNvPr>
          <p:cNvSpPr/>
          <p:nvPr/>
        </p:nvSpPr>
        <p:spPr>
          <a:xfrm>
            <a:off x="729696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9AD677C7-FF0D-460A-B2B6-34FE102A009A}"/>
              </a:ext>
            </a:extLst>
          </p:cNvPr>
          <p:cNvSpPr/>
          <p:nvPr/>
        </p:nvSpPr>
        <p:spPr>
          <a:xfrm>
            <a:off x="7580739" y="369000"/>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7777D250-A79F-4B01-9802-57E0677AC035}"/>
              </a:ext>
            </a:extLst>
          </p:cNvPr>
          <p:cNvSpPr/>
          <p:nvPr/>
        </p:nvSpPr>
        <p:spPr>
          <a:xfrm>
            <a:off x="8474661"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2DFB3F8D-DE61-4C55-8487-5BD12B246546}"/>
              </a:ext>
            </a:extLst>
          </p:cNvPr>
          <p:cNvSpPr/>
          <p:nvPr/>
        </p:nvSpPr>
        <p:spPr>
          <a:xfrm>
            <a:off x="8759141"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78CBCD40-BD05-41A5-B53D-098CC4B9EA4D}"/>
              </a:ext>
            </a:extLst>
          </p:cNvPr>
          <p:cNvSpPr/>
          <p:nvPr/>
        </p:nvSpPr>
        <p:spPr>
          <a:xfrm>
            <a:off x="10041965" y="359007"/>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49CD3073-E8A1-4BA3-9867-D4EF7C77245E}"/>
              </a:ext>
            </a:extLst>
          </p:cNvPr>
          <p:cNvSpPr/>
          <p:nvPr/>
        </p:nvSpPr>
        <p:spPr>
          <a:xfrm>
            <a:off x="10326445"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pic>
        <p:nvPicPr>
          <p:cNvPr id="7" name="Picture 6">
            <a:extLst>
              <a:ext uri="{FF2B5EF4-FFF2-40B4-BE49-F238E27FC236}">
                <a16:creationId xmlns:a16="http://schemas.microsoft.com/office/drawing/2014/main" id="{8E684D85-1587-46E0-B690-E3D133A3D6D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76939" y="1779362"/>
            <a:ext cx="5676797" cy="4159390"/>
          </a:xfrm>
          <a:prstGeom prst="rect">
            <a:avLst/>
          </a:prstGeom>
        </p:spPr>
      </p:pic>
      <p:sp>
        <p:nvSpPr>
          <p:cNvPr id="58" name="Oval 57">
            <a:extLst>
              <a:ext uri="{FF2B5EF4-FFF2-40B4-BE49-F238E27FC236}">
                <a16:creationId xmlns:a16="http://schemas.microsoft.com/office/drawing/2014/main" id="{336327BA-87E4-469F-AF26-B49C7A500B1C}"/>
              </a:ext>
            </a:extLst>
          </p:cNvPr>
          <p:cNvSpPr/>
          <p:nvPr/>
        </p:nvSpPr>
        <p:spPr>
          <a:xfrm>
            <a:off x="4978113"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90D058C4-2421-4C52-ADE0-F60BE15AD880}"/>
              </a:ext>
            </a:extLst>
          </p:cNvPr>
          <p:cNvSpPr/>
          <p:nvPr/>
        </p:nvSpPr>
        <p:spPr>
          <a:xfrm>
            <a:off x="5262593" y="376516"/>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0" name="Oval 59">
            <a:extLst>
              <a:ext uri="{FF2B5EF4-FFF2-40B4-BE49-F238E27FC236}">
                <a16:creationId xmlns:a16="http://schemas.microsoft.com/office/drawing/2014/main" id="{C9DB1142-7D0C-4947-9FF8-62CAFB5A5754}"/>
              </a:ext>
            </a:extLst>
          </p:cNvPr>
          <p:cNvSpPr/>
          <p:nvPr/>
        </p:nvSpPr>
        <p:spPr>
          <a:xfrm>
            <a:off x="5546371" y="372619"/>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1" name="Oval 60">
            <a:extLst>
              <a:ext uri="{FF2B5EF4-FFF2-40B4-BE49-F238E27FC236}">
                <a16:creationId xmlns:a16="http://schemas.microsoft.com/office/drawing/2014/main" id="{9FC87DC5-610D-4147-BC1A-D3F1764A2BE5}"/>
              </a:ext>
            </a:extLst>
          </p:cNvPr>
          <p:cNvSpPr/>
          <p:nvPr/>
        </p:nvSpPr>
        <p:spPr>
          <a:xfrm>
            <a:off x="5830149" y="362904"/>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62" name="Oval 61">
            <a:extLst>
              <a:ext uri="{FF2B5EF4-FFF2-40B4-BE49-F238E27FC236}">
                <a16:creationId xmlns:a16="http://schemas.microsoft.com/office/drawing/2014/main" id="{B6EE100E-FCFA-436C-9FC8-69360A2FC229}"/>
              </a:ext>
            </a:extLst>
          </p:cNvPr>
          <p:cNvSpPr/>
          <p:nvPr/>
        </p:nvSpPr>
        <p:spPr>
          <a:xfrm>
            <a:off x="6114629" y="366801"/>
            <a:ext cx="184825" cy="180720"/>
          </a:xfrm>
          <a:prstGeom prst="ellipse">
            <a:avLst/>
          </a:prstGeom>
          <a:solidFill>
            <a:schemeClr val="accent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83087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bbleVTI">
  <a:themeElements>
    <a:clrScheme name="AnalogousFromRegularSeedLeftStep">
      <a:dk1>
        <a:srgbClr val="000000"/>
      </a:dk1>
      <a:lt1>
        <a:srgbClr val="FFFFFF"/>
      </a:lt1>
      <a:dk2>
        <a:srgbClr val="261A2E"/>
      </a:dk2>
      <a:lt2>
        <a:srgbClr val="F0F1F3"/>
      </a:lt2>
      <a:accent1>
        <a:srgbClr val="B79F48"/>
      </a:accent1>
      <a:accent2>
        <a:srgbClr val="B1663B"/>
      </a:accent2>
      <a:accent3>
        <a:srgbClr val="C34D53"/>
      </a:accent3>
      <a:accent4>
        <a:srgbClr val="B13B73"/>
      </a:accent4>
      <a:accent5>
        <a:srgbClr val="C34DB6"/>
      </a:accent5>
      <a:accent6>
        <a:srgbClr val="8D3BB1"/>
      </a:accent6>
      <a:hlink>
        <a:srgbClr val="4A64C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4345</TotalTime>
  <Words>3375</Words>
  <Application>Microsoft Office PowerPoint</Application>
  <PresentationFormat>Widescreen</PresentationFormat>
  <Paragraphs>283</Paragraphs>
  <Slides>38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Avenir Next LT Pro</vt:lpstr>
      <vt:lpstr>Avenir Next LT Pro Light</vt:lpstr>
      <vt:lpstr>Calibri</vt:lpstr>
      <vt:lpstr>Cambria Math</vt:lpstr>
      <vt:lpstr>Sitka Subheading</vt:lpstr>
      <vt:lpstr>URWPalladioL-Ital</vt:lpstr>
      <vt:lpstr>URWPalladioL-Roma</vt:lpstr>
      <vt:lpstr>PebbleVTI</vt:lpstr>
      <vt:lpstr>Accelerating bulk material property prediction using machine learning for molecular dynamics</vt:lpstr>
      <vt:lpstr>Motivation</vt:lpstr>
      <vt:lpstr>Motivation</vt:lpstr>
      <vt:lpstr>Aim</vt:lpstr>
      <vt:lpstr>Research questions</vt:lpstr>
      <vt:lpstr>Background</vt:lpstr>
      <vt:lpstr>Density functional theory</vt:lpstr>
      <vt:lpstr>Molecular dynamics simulations</vt:lpstr>
      <vt:lpstr>Molecular dynamics scheme</vt:lpstr>
      <vt:lpstr>Machine learning</vt:lpstr>
      <vt:lpstr>Machine learning</vt:lpstr>
      <vt:lpstr>Machine learning and descriptors </vt:lpstr>
      <vt:lpstr>Method</vt:lpstr>
      <vt:lpstr>Data</vt:lpstr>
      <vt:lpstr>Developed simulation software</vt:lpstr>
      <vt:lpstr>Molecular dynamics and calculators</vt:lpstr>
      <vt:lpstr>Calculated physical properties</vt:lpstr>
      <vt:lpstr>Data divisions</vt:lpstr>
      <vt:lpstr>Results</vt:lpstr>
      <vt:lpstr>Potentials training: Aluminium</vt:lpstr>
      <vt:lpstr>Potentials training: Silicon</vt:lpstr>
      <vt:lpstr>Training vs. testing</vt:lpstr>
      <vt:lpstr>Aluminium simulations: total energy</vt:lpstr>
      <vt:lpstr>Al: total energy, trained from 2000 (=eq.)</vt:lpstr>
      <vt:lpstr>Al: total energy, MTP 10 trained from 0</vt:lpstr>
      <vt:lpstr>Al: tot energy, MTP 10 trained from 2000</vt:lpstr>
      <vt:lpstr>Aluminium simulations: MSD</vt:lpstr>
      <vt:lpstr>Aluminium simulations: c_v</vt:lpstr>
      <vt:lpstr>Aluminium simulations: variance</vt:lpstr>
      <vt:lpstr>Silicon simulations: total energy</vt:lpstr>
      <vt:lpstr>Silicon simulations: MSD</vt:lpstr>
      <vt:lpstr>Discussion, conclusion and outlook</vt:lpstr>
      <vt:lpstr>Discussion</vt:lpstr>
      <vt:lpstr>Discussion: Silicon</vt:lpstr>
      <vt:lpstr>Conclusion</vt:lpstr>
      <vt:lpstr>Conclusion and outlook</vt:lpstr>
      <vt:lpstr>Thank you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S</dc:creator>
  <cp:lastModifiedBy>N S</cp:lastModifiedBy>
  <cp:revision>47</cp:revision>
  <dcterms:created xsi:type="dcterms:W3CDTF">2021-08-17T16:04:15Z</dcterms:created>
  <dcterms:modified xsi:type="dcterms:W3CDTF">2021-09-01T16:06:24Z</dcterms:modified>
</cp:coreProperties>
</file>