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2"/>
  </p:notesMasterIdLst>
  <p:sldIdLst>
    <p:sldId id="256" r:id="rId2"/>
    <p:sldId id="309" r:id="rId3"/>
    <p:sldId id="257" r:id="rId4"/>
    <p:sldId id="258" r:id="rId5"/>
    <p:sldId id="298" r:id="rId6"/>
    <p:sldId id="268" r:id="rId7"/>
    <p:sldId id="264" r:id="rId8"/>
    <p:sldId id="259" r:id="rId9"/>
    <p:sldId id="310" r:id="rId10"/>
    <p:sldId id="278" r:id="rId11"/>
    <p:sldId id="403" r:id="rId12"/>
    <p:sldId id="416" r:id="rId13"/>
    <p:sldId id="405" r:id="rId14"/>
    <p:sldId id="407" r:id="rId15"/>
    <p:sldId id="404" r:id="rId16"/>
    <p:sldId id="410" r:id="rId17"/>
    <p:sldId id="411" r:id="rId18"/>
    <p:sldId id="409" r:id="rId19"/>
    <p:sldId id="412" r:id="rId20"/>
    <p:sldId id="413" r:id="rId21"/>
    <p:sldId id="406" r:id="rId22"/>
    <p:sldId id="408" r:id="rId23"/>
    <p:sldId id="414" r:id="rId24"/>
    <p:sldId id="303" r:id="rId25"/>
    <p:sldId id="304" r:id="rId26"/>
    <p:sldId id="306" r:id="rId27"/>
    <p:sldId id="307" r:id="rId28"/>
    <p:sldId id="308" r:id="rId29"/>
    <p:sldId id="305" r:id="rId30"/>
    <p:sldId id="262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8743" autoAdjust="0"/>
  </p:normalViewPr>
  <p:slideViewPr>
    <p:cSldViewPr snapToGrid="0">
      <p:cViewPr>
        <p:scale>
          <a:sx n="66" d="100"/>
          <a:sy n="66" d="100"/>
        </p:scale>
        <p:origin x="1114" y="1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800" b="1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800" b="1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800" b="1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800" b="1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800" b="1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800" b="1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800" b="1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686" y="0"/>
          <a:ext cx="1743438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249" y="0"/>
        <a:ext cx="1378313" cy="365125"/>
      </dsp:txXfrm>
    </dsp:sp>
    <dsp:sp modelId="{EE01D404-3C16-40EB-8A6B-2E638B2F975F}">
      <dsp:nvSpPr>
        <dsp:cNvPr id="0" name=""/>
        <dsp:cNvSpPr/>
      </dsp:nvSpPr>
      <dsp:spPr>
        <a:xfrm>
          <a:off x="1573781" y="0"/>
          <a:ext cx="1743438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756344" y="0"/>
        <a:ext cx="1378313" cy="365125"/>
      </dsp:txXfrm>
    </dsp:sp>
    <dsp:sp modelId="{2247FF19-0B72-49D0-9A3F-57C525D61A26}">
      <dsp:nvSpPr>
        <dsp:cNvPr id="0" name=""/>
        <dsp:cNvSpPr/>
      </dsp:nvSpPr>
      <dsp:spPr>
        <a:xfrm>
          <a:off x="3142875" y="0"/>
          <a:ext cx="1743438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800" b="1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325438" y="0"/>
        <a:ext cx="1378313" cy="365125"/>
      </dsp:txXfrm>
    </dsp:sp>
    <dsp:sp modelId="{76EB3937-5B7F-4750-8F1F-92641B226EC7}">
      <dsp:nvSpPr>
        <dsp:cNvPr id="0" name=""/>
        <dsp:cNvSpPr/>
      </dsp:nvSpPr>
      <dsp:spPr>
        <a:xfrm>
          <a:off x="4711970" y="0"/>
          <a:ext cx="1743438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4894533" y="0"/>
        <a:ext cx="1378313" cy="365125"/>
      </dsp:txXfrm>
    </dsp:sp>
    <dsp:sp modelId="{691A2FB2-5CDE-4EAB-B812-55008ACDA34D}">
      <dsp:nvSpPr>
        <dsp:cNvPr id="0" name=""/>
        <dsp:cNvSpPr/>
      </dsp:nvSpPr>
      <dsp:spPr>
        <a:xfrm>
          <a:off x="6281065" y="0"/>
          <a:ext cx="1743438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800" b="1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463628" y="0"/>
        <a:ext cx="1378313" cy="365125"/>
      </dsp:txXfrm>
    </dsp:sp>
    <dsp:sp modelId="{5CDCE32D-82A1-4611-B6CB-2DCD38CCD303}">
      <dsp:nvSpPr>
        <dsp:cNvPr id="0" name=""/>
        <dsp:cNvSpPr/>
      </dsp:nvSpPr>
      <dsp:spPr>
        <a:xfrm>
          <a:off x="7850159" y="0"/>
          <a:ext cx="1743438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800" b="1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800" b="1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032722" y="0"/>
        <a:ext cx="1378313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+</a:t>
            </a:r>
            <a:r>
              <a:rPr lang="zh-TW" altLang="en-US" dirty="0"/>
              <a:t>數學公式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28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未被滿足的需求</a:t>
            </a:r>
            <a:r>
              <a:rPr lang="en-US" altLang="zh-TW" dirty="0"/>
              <a:t>(unmet need)</a:t>
            </a:r>
          </a:p>
          <a:p>
            <a:r>
              <a:rPr lang="zh-TW" altLang="en-US" dirty="0"/>
              <a:t>未能解決的問題</a:t>
            </a:r>
            <a:endParaRPr lang="en-US" altLang="zh-TW" dirty="0"/>
          </a:p>
          <a:p>
            <a:r>
              <a:rPr lang="zh-TW" altLang="en-US" dirty="0"/>
              <a:t>提出嶄新構想</a:t>
            </a:r>
            <a:r>
              <a:rPr lang="en-US" altLang="zh-TW" dirty="0"/>
              <a:t>(novelty)</a:t>
            </a:r>
          </a:p>
          <a:p>
            <a:r>
              <a:rPr lang="zh-TW" altLang="en-US" dirty="0"/>
              <a:t>進步性</a:t>
            </a:r>
            <a:r>
              <a:rPr lang="zh-TW" altLang="en-US"/>
              <a:t>與改良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78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80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 </a:t>
            </a:r>
            <a:r>
              <a:rPr lang="en-US" altLang="zh-TW" sz="2800" kern="1200" baseline="0" dirty="0" err="1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TMJ</a:t>
            </a:r>
            <a:r>
              <a:rPr lang="en-US" altLang="zh-TW" sz="2800" kern="1200" baseline="0" dirty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rPr>
              <a:t>(temporomandibular joint disorder)</a:t>
            </a:r>
            <a:endParaRPr lang="zh-TW" altLang="en-US" sz="2800" kern="1200" baseline="0" dirty="0">
              <a:solidFill>
                <a:schemeClr val="tx1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5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Digital Imaging and Communications in Medicine</a:t>
            </a:r>
            <a:endParaRPr lang="en-US" altLang="zh-TW" b="0" i="0" dirty="0">
              <a:solidFill>
                <a:srgbClr val="E8E8E8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E8E8E8"/>
                </a:solidFill>
                <a:effectLst/>
                <a:latin typeface="Arial" panose="020B0604020202020204" pitchFamily="34" charset="0"/>
              </a:rPr>
              <a:t>Hounsfield units (HU) 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90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8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9"/>
            <a:ext cx="10515600" cy="45942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0496550" y="6356350"/>
            <a:ext cx="857250" cy="365125"/>
          </a:xfrm>
        </p:spPr>
        <p:txBody>
          <a:bodyPr/>
          <a:lstStyle/>
          <a:p>
            <a:fld id="{D7509A2D-2B48-4FFA-851F-B9FDA3A52439}" type="datetime1">
              <a:rPr lang="zh-TW" altLang="en-US" smtClean="0"/>
              <a:t>2024/12/3</a:t>
            </a:fld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230005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424591" y="6356350"/>
            <a:ext cx="6054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68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475396"/>
              </p:ext>
            </p:extLst>
          </p:nvPr>
        </p:nvGraphicFramePr>
        <p:xfrm>
          <a:off x="834187" y="6356170"/>
          <a:ext cx="9598285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5DF2C61F-B03F-4C7E-B6C8-43F8B91E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32473" y="6356171"/>
            <a:ext cx="1227443" cy="365125"/>
          </a:xfrm>
        </p:spPr>
        <p:txBody>
          <a:bodyPr/>
          <a:lstStyle>
            <a:lvl1pPr algn="r"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05C14E3-FF86-448F-92A4-7CAC4A1E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1455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2024/12/2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C891E2-2671-442B-B0E8-9FEF324C5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87" y="1123286"/>
            <a:ext cx="10707544" cy="206617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無網格法預測</a:t>
            </a:r>
            <a:br>
              <a:rPr lang="en-US" altLang="zh-TW" dirty="0"/>
            </a:br>
            <a:r>
              <a:rPr lang="zh-TW" altLang="en-US" dirty="0"/>
              <a:t>正顎手術後之顏面變化</a:t>
            </a:r>
            <a:br>
              <a:rPr lang="en-US" altLang="zh-TW" dirty="0"/>
            </a:br>
            <a:r>
              <a:rPr lang="en-US" altLang="zh-TW" sz="4000" dirty="0"/>
              <a:t>Facial Morphological Deformation Prediction </a:t>
            </a:r>
            <a:br>
              <a:rPr lang="en-US" altLang="zh-TW" sz="4000" dirty="0"/>
            </a:br>
            <a:r>
              <a:rPr lang="en-US" altLang="zh-TW" sz="4000" dirty="0"/>
              <a:t>after Orthognathic Surgery using Meshless Method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40CFBE-586D-48FC-9792-508788B57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研究生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陳艾揚</a:t>
            </a:r>
            <a:endParaRPr lang="en-US" altLang="zh-TW" dirty="0"/>
          </a:p>
          <a:p>
            <a:pPr algn="l" defTabSz="1419225">
              <a:tabLst>
                <a:tab pos="4033838" algn="r"/>
                <a:tab pos="4310063" algn="ctr"/>
                <a:tab pos="4572000" algn="l"/>
              </a:tabLst>
            </a:pPr>
            <a:r>
              <a:rPr lang="en-US" altLang="zh-TW" dirty="0"/>
              <a:t>	</a:t>
            </a:r>
            <a:r>
              <a:rPr lang="zh-TW" altLang="en-US" dirty="0"/>
              <a:t>指導教授</a:t>
            </a:r>
            <a:r>
              <a:rPr lang="en-US" altLang="zh-TW" dirty="0"/>
              <a:t>	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方晶晶　教授</a:t>
            </a:r>
          </a:p>
        </p:txBody>
      </p:sp>
    </p:spTree>
    <p:extLst>
      <p:ext uri="{BB962C8B-B14F-4D97-AF65-F5344CB8AC3E}">
        <p14:creationId xmlns:p14="http://schemas.microsoft.com/office/powerpoint/2010/main" val="168240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CT</a:t>
            </a:r>
            <a:r>
              <a:rPr lang="zh-TW" altLang="en-US" dirty="0"/>
              <a:t>影像處理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讀取紀錄</a:t>
            </a:r>
            <a:r>
              <a:rPr lang="en-US" altLang="zh-TW" dirty="0"/>
              <a:t>CT</a:t>
            </a:r>
            <a:r>
              <a:rPr lang="zh-TW" altLang="en-US" dirty="0"/>
              <a:t>影像的</a:t>
            </a:r>
            <a:r>
              <a:rPr lang="en-US" altLang="zh-TW" dirty="0"/>
              <a:t>DICOM</a:t>
            </a:r>
            <a:r>
              <a:rPr lang="zh-TW" altLang="en-US" dirty="0"/>
              <a:t>文件，確定骨骼組織的</a:t>
            </a:r>
            <a:r>
              <a:rPr lang="en-US" altLang="zh-TW" dirty="0"/>
              <a:t>CT</a:t>
            </a:r>
            <a:r>
              <a:rPr lang="zh-TW" altLang="en-US" dirty="0"/>
              <a:t>值分佈來區分骨骼與軟組織，進行手動分割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4" y="6356171"/>
            <a:ext cx="857250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8" name="Picture 2" descr="Fig. 1—">
            <a:extLst>
              <a:ext uri="{FF2B5EF4-FFF2-40B4-BE49-F238E27FC236}">
                <a16:creationId xmlns:a16="http://schemas.microsoft.com/office/drawing/2014/main" id="{3C3B42BB-CF26-6F96-EA14-1AC967D42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81"/>
          <a:stretch/>
        </p:blipFill>
        <p:spPr bwMode="auto">
          <a:xfrm>
            <a:off x="1050370" y="3613476"/>
            <a:ext cx="6297771" cy="14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圖片 9" descr="一張含有 藝術, 圖畫, 油畫, 文字 的圖片&#10;&#10;自動產生的描述">
            <a:extLst>
              <a:ext uri="{FF2B5EF4-FFF2-40B4-BE49-F238E27FC236}">
                <a16:creationId xmlns:a16="http://schemas.microsoft.com/office/drawing/2014/main" id="{8E4347E2-C235-BC52-9FB2-0D29984E5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287" y="2572454"/>
            <a:ext cx="2895367" cy="35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54" y="1486218"/>
            <a:ext cx="2558118" cy="2037218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012" y="3650278"/>
            <a:ext cx="2558120" cy="2209718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8071" y="3651847"/>
            <a:ext cx="2558118" cy="22065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30" y="3682209"/>
            <a:ext cx="2558118" cy="214585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疊合方法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09A2D-2B48-4FFA-851F-B9FDA3A52439}" type="datetime1">
              <a:rPr lang="zh-TW" altLang="en-US" smtClean="0"/>
              <a:t>2024/12/3</a:t>
            </a:fld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54130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術前頭骨</a:t>
            </a:r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5954" y="3644279"/>
            <a:ext cx="2558118" cy="2221716"/>
          </a:xfrm>
          <a:prstGeom prst="rect">
            <a:avLst/>
          </a:prstGeom>
        </p:spPr>
      </p:pic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86D5699-6C9E-F84C-3A63-FC8A1BDE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53" y="1582728"/>
            <a:ext cx="8297754" cy="1142526"/>
          </a:xfrm>
        </p:spPr>
        <p:txBody>
          <a:bodyPr/>
          <a:lstStyle/>
          <a:p>
            <a:r>
              <a:rPr lang="zh-TW" altLang="en-US" dirty="0"/>
              <a:t>利用迭代最近點演算法（</a:t>
            </a:r>
            <a:r>
              <a:rPr lang="en-US" altLang="zh-TW" dirty="0"/>
              <a:t>Iterative closest point, </a:t>
            </a:r>
            <a:r>
              <a:rPr lang="en-US" altLang="zh-TW" dirty="0" err="1"/>
              <a:t>ICP</a:t>
            </a:r>
            <a:r>
              <a:rPr lang="zh-TW" altLang="en-US" dirty="0"/>
              <a:t>）將未動手術部分（額頭）疊合。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4051C8-CBD9-AFBF-B83B-9E5AA56ED577}"/>
              </a:ext>
            </a:extLst>
          </p:cNvPr>
          <p:cNvSpPr txBox="1"/>
          <p:nvPr/>
        </p:nvSpPr>
        <p:spPr>
          <a:xfrm>
            <a:off x="3348071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手術規劃頭骨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51B943-CAB8-B6F1-A24A-B1D94A0C3942}"/>
              </a:ext>
            </a:extLst>
          </p:cNvPr>
          <p:cNvSpPr txBox="1"/>
          <p:nvPr/>
        </p:nvSpPr>
        <p:spPr>
          <a:xfrm>
            <a:off x="6242014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疊合部分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D1E4CF-F1EB-290D-0DF1-5ADEA014AFAE}"/>
              </a:ext>
            </a:extLst>
          </p:cNvPr>
          <p:cNvSpPr txBox="1"/>
          <p:nvPr/>
        </p:nvSpPr>
        <p:spPr>
          <a:xfrm>
            <a:off x="9135954" y="5986839"/>
            <a:ext cx="2558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疊合結果</a:t>
            </a:r>
          </a:p>
        </p:txBody>
      </p:sp>
    </p:spTree>
    <p:extLst>
      <p:ext uri="{BB962C8B-B14F-4D97-AF65-F5344CB8AC3E}">
        <p14:creationId xmlns:p14="http://schemas.microsoft.com/office/powerpoint/2010/main" val="35707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E8FC5-5653-6BFC-E1A4-A10A0A60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DB3BF-1944-748F-309E-34CE8A60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灰色：術前頭骨</a:t>
            </a:r>
            <a:endParaRPr lang="en-US" altLang="zh-TW" dirty="0"/>
          </a:p>
          <a:p>
            <a:r>
              <a:rPr lang="zh-TW" altLang="en-US" dirty="0"/>
              <a:t>藍色：手術規劃頭骨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D83E0A-3189-5270-ADF5-E9E64EFB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F127C0-4337-0BB0-877B-1DB1AE40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D19CD9-7F14-B93F-1ED7-5F65B8E875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B3CD9B1-1AC1-7B39-8E93-EBC7B779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365125"/>
            <a:ext cx="4892040" cy="60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7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920A4-8845-9C4B-F2DB-6A9CB9F4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在連續體力學中，物體變形關係可用下式表示：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/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dirty="0"/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dirty="0"/>
                  <a:t>為位移函數。</a:t>
                </a:r>
                <a:endParaRPr lang="en-US" altLang="zh-TW" b="1" dirty="0"/>
              </a:p>
              <a:p>
                <a:r>
                  <a:rPr lang="zh-TW" altLang="en-US" dirty="0"/>
                  <a:t>位移函數可以用有限個函數近似：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zh-TW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zh-TW" altLang="en-US" dirty="0"/>
                  <a:t>為節點</a:t>
                </a:r>
                <a:r>
                  <a:rPr lang="en-US" altLang="zh-TW" dirty="0"/>
                  <a:t>(node)</a:t>
                </a:r>
                <a:r>
                  <a:rPr lang="zh-TW" altLang="en-US" dirty="0"/>
                  <a:t>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為節點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TW" altLang="en-US" dirty="0"/>
                  <a:t>座標，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為對應節點之形狀函數</a:t>
                </a:r>
                <a:r>
                  <a:rPr lang="en-US" altLang="zh-TW" dirty="0"/>
                  <a:t>(shape function)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6B8DBB6-8D7A-A268-A8D3-1EDCEC0C0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8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14A65-1A61-9522-EABF-60C2CACE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060BC3-1010-3B2C-6030-024D369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2F6BF1B-9A8C-F2F8-B178-05B0FD1DA7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73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E9033B-549B-4ED7-D37E-6E320775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有限元素法簡介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B6A71-4935-64B6-4602-A7572591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是局部內插法</a:t>
            </a:r>
            <a:endParaRPr lang="en-US" altLang="zh-TW" dirty="0"/>
          </a:p>
          <a:p>
            <a:r>
              <a:rPr lang="zh-TW" altLang="en-US" dirty="0"/>
              <a:t>近似精度依賴網格品質</a:t>
            </a:r>
            <a:endParaRPr lang="en-US" altLang="zh-TW" dirty="0"/>
          </a:p>
          <a:p>
            <a:r>
              <a:rPr lang="en-US" altLang="zh-TW" dirty="0"/>
              <a:t>P-refinement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F1F999-222C-74B0-79A2-5802C5F3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357E7A-8545-A7E8-3DED-ABEA487E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3706E1-65B0-E48C-524C-8DA150E778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有限元法（FEM）详解">
            <a:extLst>
              <a:ext uri="{FF2B5EF4-FFF2-40B4-BE49-F238E27FC236}">
                <a16:creationId xmlns:a16="http://schemas.microsoft.com/office/drawing/2014/main" id="{D42AB8AE-22A8-9DA4-4ED9-2C77185D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013" y="1740768"/>
            <a:ext cx="5174144" cy="428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94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448E0-DD5C-7236-4DD6-61D8ABAB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無網格法簡介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CE1A35-BF85-1523-B3B3-B8731034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46661D2-2B99-0EC7-A039-4C308482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AC90F-2D1D-BE33-DD44-C78CD72990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22800" y="1"/>
            <a:ext cx="7476771" cy="1510130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[1]	Chen, </a:t>
            </a:r>
            <a:r>
              <a:rPr lang="en-US" altLang="zh-TW" dirty="0" err="1"/>
              <a:t>Jiun-Shyan</a:t>
            </a:r>
            <a:r>
              <a:rPr lang="en-US" altLang="zh-TW" dirty="0"/>
              <a:t> &amp; Hillman, Mike &amp; Chi, Sheng-Wei. (2017). Meshfree Methods: Progress Made after 20 Years. Engineering Mechanics. 143. 04017001. 10.1061/(ASCE)EM.1943-7889.0001176. </a:t>
            </a:r>
          </a:p>
          <a:p>
            <a:r>
              <a:rPr lang="en-US" altLang="zh-TW" dirty="0"/>
              <a:t>[2]	G.-R. Liu, K.Y. Dai, </a:t>
            </a:r>
            <a:r>
              <a:rPr lang="en-US" altLang="zh-TW" dirty="0" err="1"/>
              <a:t>T.T</a:t>
            </a:r>
            <a:r>
              <a:rPr lang="en-US" altLang="zh-TW" dirty="0"/>
              <a:t>. Nguyen, A smoothed finite element method for mechanics problems, </a:t>
            </a:r>
            <a:r>
              <a:rPr lang="en-US" altLang="zh-TW" dirty="0" err="1"/>
              <a:t>Comput</a:t>
            </a:r>
            <a:r>
              <a:rPr lang="en-US" altLang="zh-TW" dirty="0"/>
              <a:t>. Mech. 39 (2007) 859–877. doi:10.1007/s00466-006-0075-4. </a:t>
            </a:r>
          </a:p>
          <a:p>
            <a:r>
              <a:rPr lang="en-US" altLang="zh-TW" dirty="0"/>
              <a:t>[3]	T. </a:t>
            </a:r>
            <a:r>
              <a:rPr lang="en-US" altLang="zh-TW" dirty="0" err="1"/>
              <a:t>Belytschko</a:t>
            </a:r>
            <a:r>
              <a:rPr lang="en-US" altLang="zh-TW" dirty="0"/>
              <a:t>, </a:t>
            </a:r>
            <a:r>
              <a:rPr lang="en-US" altLang="zh-TW" dirty="0" err="1"/>
              <a:t>Y.Y</a:t>
            </a:r>
            <a:r>
              <a:rPr lang="en-US" altLang="zh-TW" dirty="0"/>
              <a:t>. Lu, L. Gu, Element-free </a:t>
            </a:r>
            <a:r>
              <a:rPr lang="en-US" altLang="zh-TW" dirty="0" err="1"/>
              <a:t>Galerkin</a:t>
            </a:r>
            <a:r>
              <a:rPr lang="en-US" altLang="zh-TW" dirty="0"/>
              <a:t> methods,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37 (1994) 229256. doi:10.1002/nme.1620370205. </a:t>
            </a:r>
          </a:p>
          <a:p>
            <a:r>
              <a:rPr lang="en-US" altLang="zh-TW" dirty="0"/>
              <a:t>[4]	E. </a:t>
            </a:r>
            <a:r>
              <a:rPr lang="en-US" altLang="zh-TW" dirty="0" err="1"/>
              <a:t>Oñate</a:t>
            </a:r>
            <a:r>
              <a:rPr lang="en-US" altLang="zh-TW" dirty="0"/>
              <a:t>, S.R. </a:t>
            </a:r>
            <a:r>
              <a:rPr lang="en-US" altLang="zh-TW" dirty="0" err="1"/>
              <a:t>Idelsohn</a:t>
            </a:r>
            <a:r>
              <a:rPr lang="en-US" altLang="zh-TW" dirty="0"/>
              <a:t>, O.C. </a:t>
            </a:r>
            <a:r>
              <a:rPr lang="en-US" altLang="zh-TW" dirty="0" err="1"/>
              <a:t>Zienkiewicz</a:t>
            </a:r>
            <a:r>
              <a:rPr lang="en-US" altLang="zh-TW" dirty="0"/>
              <a:t>, </a:t>
            </a:r>
            <a:r>
              <a:rPr lang="en-US" altLang="zh-TW" dirty="0" err="1"/>
              <a:t>R.L</a:t>
            </a:r>
            <a:r>
              <a:rPr lang="en-US" altLang="zh-TW" dirty="0"/>
              <a:t>. Taylor, A finite point method in computational mechanics. Applications to convective transport and fluid flow,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39 (1996) 3839–3866.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)1097-0207(19961130)39:22&lt;3839::AID-NME27&gt;3.0.CO;2-R.</a:t>
            </a:r>
          </a:p>
          <a:p>
            <a:r>
              <a:rPr lang="en-US" altLang="zh-TW" dirty="0"/>
              <a:t>[5]	N.R. </a:t>
            </a:r>
            <a:r>
              <a:rPr lang="en-US" altLang="zh-TW" dirty="0" err="1"/>
              <a:t>Aluru</a:t>
            </a:r>
            <a:r>
              <a:rPr lang="en-US" altLang="zh-TW" dirty="0"/>
              <a:t>, A point collocation method based on reproducing kernel approximations, Int. J. </a:t>
            </a:r>
            <a:r>
              <a:rPr lang="en-US" altLang="zh-TW" dirty="0" err="1"/>
              <a:t>Numer</a:t>
            </a:r>
            <a:r>
              <a:rPr lang="en-US" altLang="zh-TW" dirty="0"/>
              <a:t>. Methods Eng. 47 (2000) 1083–1121. doi:10.1002/(</a:t>
            </a:r>
            <a:r>
              <a:rPr lang="en-US" altLang="zh-TW" dirty="0" err="1"/>
              <a:t>SICI</a:t>
            </a:r>
            <a:r>
              <a:rPr lang="en-US" altLang="zh-TW" dirty="0"/>
              <a:t>)1097-0207(20000228)47:6&lt;1083::AID-NME816&gt;3.0.CO;2N. 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6853676-8614-19F3-E687-F596CB1E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/>
              <a:t>無網格法優勢</a:t>
            </a:r>
            <a:r>
              <a:rPr lang="en-US" altLang="zh-TW" sz="2400" dirty="0"/>
              <a:t>[1]</a:t>
            </a:r>
          </a:p>
          <a:p>
            <a:pPr lvl="1"/>
            <a:r>
              <a:rPr lang="zh-TW" altLang="en-US" sz="2000" dirty="0"/>
              <a:t>無須生成網格，直接以節點求解。</a:t>
            </a:r>
            <a:endParaRPr lang="en-US" altLang="zh-TW" sz="2000" dirty="0"/>
          </a:p>
          <a:p>
            <a:pPr lvl="1"/>
            <a:r>
              <a:rPr lang="zh-TW" altLang="en-US" sz="2000" dirty="0"/>
              <a:t>不會有網格畸變或交錯，適合處理大變形、裂紋擴展、破片及切割等問題。</a:t>
            </a:r>
            <a:endParaRPr lang="en-US" altLang="zh-TW" sz="2000" dirty="0"/>
          </a:p>
          <a:p>
            <a:pPr lvl="1"/>
            <a:r>
              <a:rPr lang="zh-TW" altLang="en-US" sz="2000" dirty="0"/>
              <a:t>方便地構造高階基函數，從而提高計算精度。</a:t>
            </a:r>
            <a:endParaRPr lang="en-US" altLang="zh-TW" sz="2000" dirty="0"/>
          </a:p>
          <a:p>
            <a:pPr lvl="1"/>
            <a:r>
              <a:rPr lang="zh-TW" altLang="en-US" sz="2000" dirty="0"/>
              <a:t>易於自適應分析，可以方便地增加或刪除節點，以適應求解域的變化。</a:t>
            </a:r>
            <a:endParaRPr lang="en-US" altLang="zh-TW" sz="2000" dirty="0"/>
          </a:p>
          <a:p>
            <a:r>
              <a:rPr lang="zh-TW" altLang="en-US" sz="2400" dirty="0"/>
              <a:t>常見的無網格法：</a:t>
            </a:r>
            <a:endParaRPr lang="en-US" altLang="zh-TW" sz="2400" dirty="0"/>
          </a:p>
          <a:p>
            <a:pPr lvl="1"/>
            <a:r>
              <a:rPr lang="zh-TW" altLang="en-US" sz="2000" dirty="0"/>
              <a:t>光滑粒子流體動力學法（</a:t>
            </a:r>
            <a:r>
              <a:rPr lang="en-US" altLang="zh-TW" sz="2000" dirty="0"/>
              <a:t>Smoothed Particle Hydrodynamic, </a:t>
            </a:r>
            <a:r>
              <a:rPr lang="en-US" altLang="zh-TW" sz="2000" dirty="0" err="1"/>
              <a:t>SPH</a:t>
            </a:r>
            <a:r>
              <a:rPr lang="zh-TW" altLang="en-US" sz="2000" dirty="0"/>
              <a:t>）</a:t>
            </a:r>
            <a:r>
              <a:rPr lang="en-US" altLang="zh-TW" sz="2000" dirty="0"/>
              <a:t>[2]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基於拉格朗日方法的無網格法，常用於模擬流體流動。</a:t>
            </a:r>
            <a:endParaRPr lang="en-US" altLang="zh-TW" sz="2000" dirty="0"/>
          </a:p>
          <a:p>
            <a:pPr lvl="1"/>
            <a:r>
              <a:rPr lang="zh-TW" altLang="en-US" sz="2000" dirty="0"/>
              <a:t>無元素伽遼金法（</a:t>
            </a:r>
            <a:r>
              <a:rPr lang="en-US" altLang="zh-TW" sz="2000" dirty="0"/>
              <a:t>Element-Free </a:t>
            </a:r>
            <a:r>
              <a:rPr lang="en-US" altLang="zh-TW" sz="2000" dirty="0" err="1"/>
              <a:t>Galerkin</a:t>
            </a:r>
            <a:r>
              <a:rPr lang="en-US" altLang="zh-TW" sz="2000" dirty="0"/>
              <a:t> Method, </a:t>
            </a:r>
            <a:r>
              <a:rPr lang="en-US" altLang="zh-TW" sz="2000" dirty="0" err="1"/>
              <a:t>EFG</a:t>
            </a:r>
            <a:r>
              <a:rPr lang="zh-TW" altLang="en-US" sz="2000" dirty="0"/>
              <a:t>）</a:t>
            </a:r>
            <a:r>
              <a:rPr lang="en-US" altLang="zh-TW" sz="2000" dirty="0"/>
              <a:t>[3]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基於伽遼金方法的無網格法，精度較高，常用於固體力學分析</a:t>
            </a:r>
            <a:endParaRPr lang="en-US" altLang="zh-TW" sz="2000" dirty="0"/>
          </a:p>
          <a:p>
            <a:pPr lvl="1"/>
            <a:r>
              <a:rPr lang="zh-TW" altLang="en-US" sz="2000" dirty="0"/>
              <a:t>有限點法（</a:t>
            </a:r>
            <a:r>
              <a:rPr lang="en-US" altLang="zh-TW" sz="2000" dirty="0"/>
              <a:t>Finite Point Method</a:t>
            </a:r>
            <a:r>
              <a:rPr lang="zh-TW" altLang="en-US" sz="2000" dirty="0"/>
              <a:t>）</a:t>
            </a:r>
            <a:r>
              <a:rPr lang="en-US" altLang="zh-TW" sz="2000" dirty="0"/>
              <a:t>[4]</a:t>
            </a:r>
            <a:r>
              <a:rPr lang="zh-TW" altLang="en-US" sz="2000" dirty="0"/>
              <a:t>：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基於強形式的無網格法，計算效率高，常用於求解大規模問題。</a:t>
            </a:r>
            <a:endParaRPr lang="en-US" altLang="zh-TW" sz="2000" dirty="0"/>
          </a:p>
          <a:p>
            <a:pPr lvl="1"/>
            <a:r>
              <a:rPr lang="zh-TW" altLang="en-US" sz="2000" dirty="0"/>
              <a:t>再生核粒子法（</a:t>
            </a:r>
            <a:r>
              <a:rPr lang="en-US" altLang="zh-TW" sz="2000" dirty="0"/>
              <a:t>Reproducing Kernel Particles Method</a:t>
            </a:r>
            <a:r>
              <a:rPr lang="zh-TW" altLang="en-US" sz="2000" dirty="0"/>
              <a:t>）</a:t>
            </a:r>
            <a:r>
              <a:rPr lang="en-US" altLang="zh-TW" sz="2000" dirty="0"/>
              <a:t>[4]</a:t>
            </a:r>
            <a:r>
              <a:rPr lang="zh-TW" altLang="en-US" sz="2000" dirty="0"/>
              <a:t>：</a:t>
            </a:r>
            <a:r>
              <a:rPr lang="en-US" altLang="zh-TW" sz="2000" dirty="0"/>
              <a:t> </a:t>
            </a:r>
          </a:p>
          <a:p>
            <a:pPr marL="457200" lvl="1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利用再生核函數來構造形函數，使其具有更高的精度和更好的逼近能力。由於其精確性與穩定性，成為主流的模擬方式。</a:t>
            </a:r>
          </a:p>
        </p:txBody>
      </p:sp>
    </p:spTree>
    <p:extLst>
      <p:ext uri="{BB962C8B-B14F-4D97-AF65-F5344CB8AC3E}">
        <p14:creationId xmlns:p14="http://schemas.microsoft.com/office/powerpoint/2010/main" val="15552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009B-E377-8743-C28D-4C650764A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10DB9-72A0-562D-1BFD-B288B984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在連續體力學中，物體變形關係可用下式表示：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TW" sz="2000" b="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為變形前座標，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為變形後座標，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為位移函數。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考慮下述積分轉換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TW" sz="2000" b="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 b="0" i="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TW" altLang="zh-TW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TW" sz="2000">
                                <a:effectLst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Times New Roman" panose="02020603050405020304" pitchFamily="18" charset="0"/>
                              </a:rPr>
                              <m:t>Φ</m:t>
                            </m:r>
                          </m:e>
                        </m:acc>
                      </m:e>
                      <m:sub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TW" altLang="zh-TW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為再生核函數，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為支撐半徑，</a:t>
                </a:r>
                <a:r>
                  <a:rPr lang="en-US" altLang="zh-TW" sz="20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i="1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為校正函數。分別如下：</a:t>
                </a: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0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Φ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altLang="zh-TW" sz="200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為基函數形成的向量，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TW" altLang="en-US" sz="2000" dirty="0">
                    <a:latin typeface="微軟正黑體" panose="020B0604030504040204" pitchFamily="34" charset="-120"/>
                  </a:rPr>
                  <a:t>為代求取之基函數分別權重。</a:t>
                </a:r>
                <a:endParaRPr lang="en-US" altLang="zh-TW" sz="2000" b="1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CAE221-068F-2F86-AC4B-8AFE68C61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9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42A94B-458B-BE80-BB0B-ED8300A4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D8766-D78B-ADF9-E37E-660C8674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2D46AA0-4563-479A-AA8F-D15A429FDFE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70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A0CD-3570-E972-A403-46E5C5F50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47FF35-DB7E-5D1F-19EB-8854BE29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考慮下列泰勒展開：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1800" dirty="0">
                    <a:latin typeface="微軟正黑體" panose="020B0604030504040204" pitchFamily="34" charset="-120"/>
                  </a:rPr>
                  <a:t>原積分轉換式可以寫為：</a:t>
                </a:r>
                <a:endParaRPr lang="en-US" altLang="zh-TW" sz="1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TW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TW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!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18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18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TW" altLang="en-US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br>
                  <a:rPr lang="en-US" altLang="zh-TW" sz="18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8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18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18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en-US" sz="1800" dirty="0">
                  <a:latin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BCEB8FE-C99D-82F8-1B8F-16A10E5C8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C5B616-C935-E471-054E-A71A537F2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5DDCE6-E8AA-06CF-20B8-D59804DD3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1593E4A-3146-89AD-950B-B76D0F7BC2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757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D9686-521C-437C-6B00-EBE3268E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2)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59CEFB-0A37-405B-6324-B8368138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E0C6E2-BC78-7C39-4BC1-402855EB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1AC3E7-DF26-63C8-8D99-A3C3C63A4F3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TW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000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</m:den>
                          </m:f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dirty="0">
                    <a:latin typeface="微軟正黑體" panose="020B0604030504040204" pitchFamily="34" charset="-120"/>
                  </a:rPr>
                  <a:t>若要使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，則：</a:t>
                </a:r>
                <a:endParaRPr lang="en-US" altLang="zh-TW" sz="20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m:rPr>
                          <m:nor/>
                        </m:rPr>
                        <a:rPr lang="zh-TW" altLang="en-US" sz="2000" i="0"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=0 </m:t>
                      </m:r>
                      <m:r>
                        <m:rPr>
                          <m:nor/>
                        </m:rPr>
                        <a:rPr lang="en-US" altLang="zh-TW" sz="2000">
                          <a:effectLst/>
                          <a:latin typeface="微軟正黑體" panose="020B0604030504040204" pitchFamily="34" charset="-12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=1,⋯,</m:t>
                      </m:r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因此可將上式重新寫成</a:t>
                </a:r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sz="20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TW" sz="2000" b="1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𝑴</m:t>
                        </m:r>
                      </m:e>
                    </m:acc>
                    <m:d>
                      <m:dPr>
                        <m:ctrlPr>
                          <a:rPr lang="zh-TW" altLang="zh-TW" sz="20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000" i="1" kern="10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</a:t>
                </a:r>
                <a: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Moment matrix</a:t>
                </a: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，為以下形式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</m:acc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0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p>
                            <m:sSup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0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TW" sz="2000" b="1" i="1" kern="100" smtClean="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zh-TW" altLang="en-US" sz="2000" b="1" i="1" kern="100"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得到</m:t>
                    </m:r>
                  </m:oMath>
                </a14:m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校正函數求得</a:t>
                </a:r>
                <a:br>
                  <a:rPr lang="en-US" altLang="zh-TW" sz="20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𝒃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0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0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0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0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0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0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zh-TW" altLang="zh-TW" sz="20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B1382309-B65C-9602-7814-E5273F1298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328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5299-A649-DCBF-E7E3-E640C53B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FBF25-5C83-37D1-785D-40B116C9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再生核粒子法推導</a:t>
            </a:r>
            <a:r>
              <a:rPr lang="en-US" altLang="zh-TW" dirty="0"/>
              <a:t>(cont. 3)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987863-54B9-2874-0B0D-8AFD26B0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4662D4-F84E-774D-A9E0-DC713051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考慮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的離散形式：</a:t>
                </a:r>
                <a:br>
                  <a:rPr lang="en-US" altLang="zh-TW" sz="24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4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𝑁𝑃</m:t>
                    </m:r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為節點數量，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Ψ</m:t>
                        </m:r>
                      </m:e>
                      <m:sub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en-US" sz="2400" dirty="0"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則為對應節點之形狀函數：</a:t>
                </a:r>
                <a:endParaRPr lang="en-US" altLang="zh-TW" sz="2400" dirty="0"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𝑴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1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𝑯</m:t>
                      </m:r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利用</a:t>
                </a:r>
                <a:r>
                  <a:rPr lang="en-US" altLang="zh-TW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chain rule</a:t>
                </a:r>
                <a:r>
                  <a:rPr lang="zh-TW" altLang="en-US" sz="2400" kern="100" dirty="0">
                    <a:effectLst/>
                    <a:latin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400" b="1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​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1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𝑴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zh-TW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1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𝑯</m:t>
                                  </m:r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2400" b="1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zh-TW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b="1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1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1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  <m:d>
                            <m:d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zh-TW" altLang="zh-TW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TW" altLang="zh-TW" sz="24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TW" sz="2400" i="1" kern="100">
                                          <a:effectLst/>
                                          <a:latin typeface="Cambria Math" panose="02040503050406030204" pitchFamily="18" charset="0"/>
                                          <a:ea typeface="新細明體" panose="02020500000000000000" pitchFamily="18" charset="-12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新細明體" panose="02020500000000000000" pitchFamily="18" charset="-120"/>
                                              <a:cs typeface="Times New Roman" panose="02020603050405020304" pitchFamily="18" charset="0"/>
                                            </a:rPr>
                                            <m:t>𝐼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400" i="1" kern="1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a:rPr lang="en-US" altLang="zh-TW" sz="2400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DDE7E204-11FB-8E9F-EDE3-9AE492521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38"/>
                <a:ext cx="10515600" cy="4700587"/>
              </a:xfrm>
              <a:blipFill>
                <a:blip r:embed="rId2"/>
                <a:stretch>
                  <a:fillRect l="-928" t="-1686" b="-9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37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EF3C6-592D-7BC1-178E-FFACC5EB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A2C25-6672-296E-50A4-D35F7185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研究背景</a:t>
            </a:r>
            <a:endParaRPr lang="en-US" altLang="zh-TW" dirty="0"/>
          </a:p>
          <a:p>
            <a:r>
              <a:rPr lang="zh-TW" altLang="en-US" dirty="0"/>
              <a:t>研究動機</a:t>
            </a:r>
            <a:endParaRPr lang="en-US" altLang="zh-TW" dirty="0"/>
          </a:p>
          <a:p>
            <a:r>
              <a:rPr lang="zh-TW" altLang="en-US" dirty="0"/>
              <a:t>研究目的</a:t>
            </a:r>
            <a:endParaRPr lang="en-US" altLang="zh-TW" dirty="0"/>
          </a:p>
          <a:p>
            <a:r>
              <a:rPr lang="zh-TW" altLang="en-US" dirty="0"/>
              <a:t>目前進度</a:t>
            </a:r>
            <a:endParaRPr lang="en-US" altLang="zh-TW" dirty="0"/>
          </a:p>
          <a:p>
            <a:r>
              <a:rPr lang="zh-TW" altLang="en-US" dirty="0"/>
              <a:t>未來規劃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9DA6BB-5AC9-09C0-7A86-959CEB7E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7E52AA-922D-A72E-39CE-4209A7A4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9861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33BC7-0B3E-7707-CB37-490972C9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再生核粒子法的意義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TW" altLang="en-US" sz="2800" dirty="0">
                    <a:effectLst/>
                    <a:latin typeface="微軟正黑體" panose="020B0604030504040204" pitchFamily="34" charset="-120"/>
                  </a:rPr>
                  <a:t>一維情況下</a:t>
                </a:r>
                <a:endParaRPr lang="en-US" altLang="zh-TW" sz="2800" dirty="0">
                  <a:effectLst/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20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sup>
                      </m:sSup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0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000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000" b="0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高維情況下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altLang="zh-TW" sz="20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TW" sz="2000" b="1" i="1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 i="0" smtClean="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d>
                      <m:r>
                        <a:rPr lang="en-US" altLang="zh-TW" sz="2000" b="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TW" sz="2000" b="0" i="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TW" sz="20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000" dirty="0">
                  <a:latin typeface="微軟正黑體" panose="020B0604030504040204" pitchFamily="34" charset="-120"/>
                </a:endParaRPr>
              </a:p>
              <a:p>
                <a:pPr marL="0" indent="0">
                  <a:buNone/>
                </a:pPr>
                <a:endParaRPr lang="zh-TW" altLang="en-US" sz="2000" dirty="0">
                  <a:latin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1AE433-0FEF-E7EB-9C35-10DD5427E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2728"/>
                <a:ext cx="7889111" cy="4700846"/>
              </a:xfrm>
              <a:blipFill>
                <a:blip r:embed="rId2"/>
                <a:stretch>
                  <a:fillRect l="-1391" t="-20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B747C6-0A01-0141-9E6E-8744685D7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6F67D0-D734-6AE9-3F11-B8FCB9F7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5BDA5D-3522-12E1-D175-277AB5654B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85474EF-DDBF-7020-E074-78DA89DFE6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0"/>
          <a:stretch/>
        </p:blipFill>
        <p:spPr>
          <a:xfrm>
            <a:off x="8201359" y="1556948"/>
            <a:ext cx="3259122" cy="21841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79419B-8FCF-DCC8-D834-3064F1DB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40"/>
          <a:stretch/>
        </p:blipFill>
        <p:spPr>
          <a:xfrm>
            <a:off x="8201359" y="3933151"/>
            <a:ext cx="3259122" cy="218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2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內容版面配置區 17">
                <a:extLst>
                  <a:ext uri="{FF2B5EF4-FFF2-40B4-BE49-F238E27FC236}">
                    <a16:creationId xmlns:a16="http://schemas.microsoft.com/office/drawing/2014/main" id="{422C8857-65DD-FB15-EEDC-E8EC82F2A8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0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0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 ⇒ </m:t>
                      </m:r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0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=1→</m:t>
                      </m:r>
                      <m:nary>
                        <m:naryPr>
                          <m:chr m:val="∑"/>
                          <m:ctrlPr>
                            <a:rPr lang="zh-TW" altLang="zh-TW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" name="內容版面配置區 17">
                <a:extLst>
                  <a:ext uri="{FF2B5EF4-FFF2-40B4-BE49-F238E27FC236}">
                    <a16:creationId xmlns:a16="http://schemas.microsoft.com/office/drawing/2014/main" id="{422C8857-65DD-FB15-EEDC-E8EC82F2A8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17191C56-959F-C536-5AFF-07AD7A38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歸一性驗證 </a:t>
            </a:r>
            <a:r>
              <a:rPr lang="en-US" altLang="zh-TW" dirty="0"/>
              <a:t>Partition of unity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640D25-38AC-2079-DA92-30555D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2EC23A-EB4F-F6D8-C33F-2CC2E433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pic>
        <p:nvPicPr>
          <p:cNvPr id="10" name="圖片 9" descr="一張含有 文字, 行, 繪圖, 螢幕擷取畫面 的圖片&#10;&#10;自動產生的描述">
            <a:extLst>
              <a:ext uri="{FF2B5EF4-FFF2-40B4-BE49-F238E27FC236}">
                <a16:creationId xmlns:a16="http://schemas.microsoft.com/office/drawing/2014/main" id="{855F4D01-60BE-88A7-A828-AC8062AC1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78" y="2596039"/>
            <a:ext cx="4292644" cy="3219484"/>
          </a:xfrm>
          <a:prstGeom prst="rect">
            <a:avLst/>
          </a:prstGeom>
        </p:spPr>
      </p:pic>
      <p:pic>
        <p:nvPicPr>
          <p:cNvPr id="16" name="圖片 15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ECEF99F5-C0DE-A09B-58FF-BD28665ED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478" y="2596039"/>
            <a:ext cx="4292644" cy="321948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C15A4D1-19C5-1A53-1E92-FF6B789CE568}"/>
              </a:ext>
            </a:extLst>
          </p:cNvPr>
          <p:cNvSpPr txBox="1"/>
          <p:nvPr/>
        </p:nvSpPr>
        <p:spPr>
          <a:xfrm>
            <a:off x="1438200" y="586488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Structured Nodes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88A2B7-1C5D-0BF6-3AB1-EF22E44D88D1}"/>
              </a:ext>
            </a:extLst>
          </p:cNvPr>
          <p:cNvSpPr txBox="1"/>
          <p:nvPr/>
        </p:nvSpPr>
        <p:spPr>
          <a:xfrm>
            <a:off x="7153800" y="5864882"/>
            <a:ext cx="36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Non-structured Nodes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972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47A7D-B70F-9584-6BD2-1842005D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非線性函數再生能力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A5E3FD-8927-5BA4-3D34-C38030E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ACB5FA-9795-95B5-0669-78842FDC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pic>
        <p:nvPicPr>
          <p:cNvPr id="12" name="圖片 11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CB694736-210B-4BFC-90C8-049536984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6469220" y="1629040"/>
            <a:ext cx="5389197" cy="46082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內容版面配置區 2">
                <a:extLst>
                  <a:ext uri="{FF2B5EF4-FFF2-40B4-BE49-F238E27FC236}">
                    <a16:creationId xmlns:a16="http://schemas.microsoft.com/office/drawing/2014/main" id="{43171D66-89E2-9960-0A7E-9F0A0A29DF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82728"/>
                <a:ext cx="5631020" cy="470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r>
                  <a:rPr lang="zh-TW" altLang="en-US" sz="2800" dirty="0">
                    <a:latin typeface="微軟正黑體" panose="020B0604030504040204" pitchFamily="34" charset="-120"/>
                  </a:rPr>
                  <a:t>令</a:t>
                </a:r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</a:endParaRPr>
              </a:p>
              <a:p>
                <a:pPr marL="0" indent="0">
                  <a:lnSpc>
                    <a:spcPct val="140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TW" sz="2800" i="1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𝑁𝑃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TW" altLang="zh-TW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800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TW" sz="2800" i="1" smtClean="0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TW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3" name="內容版面配置區 2">
                <a:extLst>
                  <a:ext uri="{FF2B5EF4-FFF2-40B4-BE49-F238E27FC236}">
                    <a16:creationId xmlns:a16="http://schemas.microsoft.com/office/drawing/2014/main" id="{43171D66-89E2-9960-0A7E-9F0A0A29D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2728"/>
                <a:ext cx="5631020" cy="4700846"/>
              </a:xfrm>
              <a:prstGeom prst="rect">
                <a:avLst/>
              </a:prstGeom>
              <a:blipFill>
                <a:blip r:embed="rId3"/>
                <a:stretch>
                  <a:fillRect l="-1408" t="-23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52DF13CE-F0F2-8EE7-905C-FFEC23B99F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296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5929FC-CDAC-5DC4-4DE6-3FD0FA2D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不同階次基函數的再生能力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E944AB-6669-C3D2-A4D9-0CA3509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DD12D4-6DC2-731F-2B21-9E29346C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 dirty="0"/>
          </a:p>
        </p:txBody>
      </p:sp>
      <p:pic>
        <p:nvPicPr>
          <p:cNvPr id="7" name="內容版面配置區 7" descr="一張含有 文字, 圖表, 螢幕擷取畫面, 行 的圖片&#10;&#10;自動產生的描述">
            <a:extLst>
              <a:ext uri="{FF2B5EF4-FFF2-40B4-BE49-F238E27FC236}">
                <a16:creationId xmlns:a16="http://schemas.microsoft.com/office/drawing/2014/main" id="{24F3AE27-9BF2-67A0-EEBD-DDEE733F1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4038213" y="2195690"/>
            <a:ext cx="4115576" cy="3519166"/>
          </a:xfrm>
        </p:spPr>
      </p:pic>
      <p:pic>
        <p:nvPicPr>
          <p:cNvPr id="8" name="內容版面配置區 9" descr="一張含有 文字, 圖表, 行, 字型 的圖片&#10;&#10;自動產生的描述">
            <a:extLst>
              <a:ext uri="{FF2B5EF4-FFF2-40B4-BE49-F238E27FC236}">
                <a16:creationId xmlns:a16="http://schemas.microsoft.com/office/drawing/2014/main" id="{5518B613-ECE8-0AC3-BD5E-7E7E565646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8076424" y="2195688"/>
            <a:ext cx="4115576" cy="3519168"/>
          </a:xfrm>
        </p:spPr>
      </p:pic>
      <p:pic>
        <p:nvPicPr>
          <p:cNvPr id="9" name="圖片 8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4C651389-8481-ACBC-F6C4-B0F276B38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r="5835" b="3105"/>
          <a:stretch/>
        </p:blipFill>
        <p:spPr>
          <a:xfrm>
            <a:off x="1" y="2195688"/>
            <a:ext cx="4115576" cy="35191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AD03AD1C-3BCE-76F1-83A9-7D167753F2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582728"/>
                <a:ext cx="10515599" cy="47008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微軟正黑體" panose="020B0604030504040204" pitchFamily="34" charset="-12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800" b="1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1,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altLang="zh-TW" sz="28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1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,⋯,</m:t>
                          </m:r>
                          <m:sSup>
                            <m:sSupPr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effectLst/>
                                      <a:latin typeface="Cambria Math" panose="02040503050406030204" pitchFamily="18" charset="0"/>
                                      <a:ea typeface="新細明體" panose="02020500000000000000" pitchFamily="18" charset="-12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8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sz="2800" dirty="0">
                  <a:latin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AD03AD1C-3BCE-76F1-83A9-7D167753F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582728"/>
                <a:ext cx="10515599" cy="47008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B4A0949-1F27-5F01-AB3E-AAA14CC7059E}"/>
                  </a:ext>
                </a:extLst>
              </p:cNvPr>
              <p:cNvSpPr txBox="1"/>
              <p:nvPr/>
            </p:nvSpPr>
            <p:spPr>
              <a:xfrm>
                <a:off x="257789" y="5714856"/>
                <a:ext cx="36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B4A0949-1F27-5F01-AB3E-AAA14CC70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9" y="5714856"/>
                <a:ext cx="3600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365265A-32F2-147E-8290-93E6CC635AF8}"/>
                  </a:ext>
                </a:extLst>
              </p:cNvPr>
              <p:cNvSpPr txBox="1"/>
              <p:nvPr/>
            </p:nvSpPr>
            <p:spPr>
              <a:xfrm>
                <a:off x="4167106" y="5714856"/>
                <a:ext cx="36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𝑁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=1</m:t>
                      </m:r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9365265A-32F2-147E-8290-93E6CC635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06" y="5714856"/>
                <a:ext cx="3600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7373808-A199-6968-5B06-C2E2FBC2C58A}"/>
                  </a:ext>
                </a:extLst>
              </p:cNvPr>
              <p:cNvSpPr txBox="1"/>
              <p:nvPr/>
            </p:nvSpPr>
            <p:spPr>
              <a:xfrm>
                <a:off x="8334212" y="5714856"/>
                <a:ext cx="360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𝑁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</a:rPr>
                        <m:t>=2</m:t>
                      </m:r>
                    </m:oMath>
                  </m:oMathPara>
                </a14:m>
                <a:endPara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D7373808-A199-6968-5B06-C2E2FBC2C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212" y="5714856"/>
                <a:ext cx="36000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33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時鐘, 字型 的圖片&#10;&#10;自動產生的描述">
            <a:extLst>
              <a:ext uri="{FF2B5EF4-FFF2-40B4-BE49-F238E27FC236}">
                <a16:creationId xmlns:a16="http://schemas.microsoft.com/office/drawing/2014/main" id="{ADEAAFED-95C0-28ED-365F-1B7D9B35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83" y="3349179"/>
            <a:ext cx="7166317" cy="301391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AB70236-626D-3589-8B78-179F3C25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基本張量運算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20B3F4-A274-9F80-60B8-EF974E1CD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物理意義</a:t>
            </a:r>
            <a:endParaRPr lang="en-US" altLang="zh-TW" dirty="0"/>
          </a:p>
          <a:p>
            <a:pPr lvl="1"/>
            <a:r>
              <a:rPr lang="zh-TW" altLang="zh-TW" dirty="0"/>
              <a:t>維度</a:t>
            </a:r>
            <a:r>
              <a:rPr lang="en-US" altLang="zh-TW" dirty="0"/>
              <a:t>(Dimension)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en-US" dirty="0"/>
              <a:t>張量</a:t>
            </a:r>
            <a:r>
              <a:rPr lang="zh-TW" altLang="zh-TW" dirty="0"/>
              <a:t>的長寬高由幾個數字組成。</a:t>
            </a:r>
          </a:p>
          <a:p>
            <a:pPr lvl="1"/>
            <a:r>
              <a:rPr lang="zh-TW" altLang="zh-TW" dirty="0"/>
              <a:t>秩、階</a:t>
            </a:r>
            <a:r>
              <a:rPr lang="en-US" altLang="zh-TW" dirty="0"/>
              <a:t>(Rank)</a:t>
            </a:r>
            <a:r>
              <a:rPr lang="zh-TW" altLang="en-US" dirty="0"/>
              <a:t>：</a:t>
            </a:r>
            <a:r>
              <a:rPr lang="en-US" altLang="zh-TW" dirty="0"/>
              <a:t>	</a:t>
            </a:r>
            <a:r>
              <a:rPr lang="zh-TW" altLang="zh-TW" dirty="0"/>
              <a:t>要描述該物理量需要幾個</a:t>
            </a:r>
            <a:r>
              <a:rPr lang="en-US" altLang="zh-TW" dirty="0"/>
              <a:t>n-</a:t>
            </a:r>
            <a:r>
              <a:rPr lang="zh-TW" altLang="en-US" dirty="0"/>
              <a:t>維</a:t>
            </a:r>
            <a:r>
              <a:rPr lang="zh-TW" altLang="zh-TW" dirty="0"/>
              <a:t>資料。</a:t>
            </a:r>
          </a:p>
          <a:p>
            <a:endParaRPr lang="en-US" altLang="zh-TW" dirty="0"/>
          </a:p>
          <a:p>
            <a:r>
              <a:rPr lang="zh-TW" altLang="en-US" dirty="0"/>
              <a:t>應力張量：三維二階張量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E51F2A-6C5D-447B-182A-4AE98A88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0A29B1-29A3-EE6A-E25E-78DE3ED3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/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zh-TW" altLang="en-US" sz="3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sz="3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3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32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zh-TW" altLang="en-US" sz="3200" b="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C98CA9B-D2D7-60E5-1A1A-79EB52976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4" y="4313892"/>
                <a:ext cx="4338710" cy="1392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8C9E5771-7422-0B19-453B-F166642C1F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60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940590-8D57-ADC4-B6E4-F53BB55D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 notation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800" dirty="0"/>
                  <a:t>Free Index</a:t>
                </a:r>
                <a:r>
                  <a:rPr lang="zh-TW" altLang="en-US" sz="2800" dirty="0"/>
                  <a:t>：利用下標表示該階所有資料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如下，若</a:t>
                </a:r>
                <a:r>
                  <a:rPr lang="zh-TW" altLang="zh-TW" sz="2400" dirty="0"/>
                  <a:t>是二維則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</m:t>
                    </m:r>
                  </m:oMath>
                </a14:m>
                <a:r>
                  <a:rPr lang="zh-TW" altLang="zh-TW" sz="2400" dirty="0"/>
                  <a:t>，三維則</a:t>
                </a:r>
                <a14:m>
                  <m:oMath xmlns:m="http://schemas.openxmlformats.org/officeDocument/2006/math">
                    <m:r>
                      <a:rPr lang="en-US" altLang="zh-TW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∈1,2,3</m:t>
                    </m:r>
                  </m:oMath>
                </a14:m>
                <a:endParaRPr lang="en-US" altLang="zh-TW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  <a:p>
                <a:pPr marL="457200" lvl="1" indent="0">
                  <a:buNone/>
                </a:pPr>
                <a:endParaRPr lang="en-US" altLang="zh-TW" sz="2400" dirty="0"/>
              </a:p>
              <a:p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：</a:t>
                </a:r>
                <a:r>
                  <a:rPr lang="zh-TW" altLang="zh-TW" sz="2800" dirty="0"/>
                  <a:t>表達式中重複的指標（下式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TW" altLang="zh-TW" sz="2800" dirty="0"/>
                  <a:t>）</a:t>
                </a:r>
                <a:endParaRPr lang="en-US" altLang="zh-TW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sz="2400" dirty="0"/>
              </a:p>
              <a:p>
                <a:r>
                  <a:rPr lang="en-US" altLang="zh-TW" sz="2800" dirty="0"/>
                  <a:t>Einstein summation rule</a:t>
                </a:r>
                <a:r>
                  <a:rPr lang="zh-TW" altLang="en-US" sz="2800" dirty="0"/>
                  <a:t>：將</a:t>
                </a:r>
                <a:r>
                  <a:rPr lang="en-US" altLang="zh-TW" sz="2800" dirty="0"/>
                  <a:t>Tummy index</a:t>
                </a:r>
                <a:r>
                  <a:rPr lang="zh-TW" altLang="en-US" sz="2800" dirty="0"/>
                  <a:t>求和</a:t>
                </a:r>
                <a:endParaRPr lang="en-US" altLang="zh-TW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zh-TW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2400" i="1"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effectLst/>
                                        <a:latin typeface="Cambria Math" panose="02040503050406030204" pitchFamily="18" charset="0"/>
                                        <a:ea typeface="新細明體" panose="02020500000000000000" pitchFamily="18" charset="-12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nary>
                        <m:naryPr>
                          <m:chr m:val="∑"/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effectLst/>
                                  <a:latin typeface="Cambria Math" panose="02040503050406030204" pitchFamily="18" charset="0"/>
                                  <a:ea typeface="新細明體" panose="02020500000000000000" pitchFamily="18" charset="-12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400" b="0" i="1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400" i="1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i="1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F42D1F1-28DD-4809-921C-33B212548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C6C001-304E-A7F6-3134-BE24EEA42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BB3F49-C28C-2291-381F-3BCD984A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3FAC0E-A1DC-C8A1-D88D-AB5E23E2A3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73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B48F-3CA3-FECC-2705-26189A2B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statement (strong form)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in</m:t>
                            </m:r>
                            <m: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 </m:t>
                            </m:r>
                            <m:r>
                              <m:rPr>
                                <m:sty m:val="p"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Ω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𝑔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2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sz="2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on</m:t>
                            </m:r>
                            <m:sSub>
                              <m:sSubPr>
                                <m:ctrlPr>
                                  <a:rPr lang="zh-TW" altLang="zh-TW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800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Γ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 </m:t>
                      </m:r>
                    </m:oMath>
                  </m:oMathPara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where:</a:t>
                </a:r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𝜎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𝑖𝑗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stress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Ω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domain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of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essential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natural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</m:oMath>
                </a14:m>
                <a:endParaRPr lang="en-US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𝑏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body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force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per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unit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volume</m:t>
                    </m:r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𝑔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traction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boundary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condition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8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on</m:t>
                    </m:r>
                    <m:sSub>
                      <m:sSub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  <m:sub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h</m:t>
                        </m:r>
                      </m:sub>
                    </m:sSub>
                  </m:oMath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sz="28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D18153-DFC3-BF13-A11D-334572064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CC0AC5-C586-CCD3-091B-D082340E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033DCF-70BD-A4C8-83DA-B18AD2F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7038E83-ABB4-B5DE-428A-5E1A64303F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539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E005FA-A0D0-E6D0-E3DD-91D369D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Derive the weak form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, </a:t>
                </a:r>
                <a:b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:r>
                  <a:rPr lang="en-US" altLang="zh-TW" sz="24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TW" altLang="zh-TW" sz="4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│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=0 </m:t>
                        </m:r>
                        <m:r>
                          <m:rPr>
                            <m:nor/>
                          </m:rPr>
                          <a:rPr lang="en-US" altLang="zh-TW" sz="24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on</m:t>
                        </m:r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zh-TW" altLang="zh-TW" sz="4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altLang="zh-TW" sz="24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200" b="0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m:rPr>
                        <m:nor/>
                      </m:rPr>
                      <a:rPr lang="en-US" altLang="zh-TW" sz="2200" b="0" i="0" smtClean="0">
                        <a:latin typeface="Cambria Math" panose="02040503050406030204" pitchFamily="18" charset="0"/>
                      </a:rPr>
                      <m:t>here</m:t>
                    </m:r>
                  </m:oMath>
                </a14:m>
                <a:r>
                  <a:rPr lang="en-US" altLang="zh-TW" sz="22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𝑢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displacement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tensor</m:t>
                    </m:r>
                  </m:oMath>
                </a14:m>
                <a:endParaRPr lang="zh-TW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𝑤</m:t>
                        </m:r>
                      </m:e>
                      <m:sub>
                        <m:r>
                          <a:rPr lang="en-US" altLang="zh-TW" sz="24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 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is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the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trial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m:rPr>
                        <m:nor/>
                      </m:rPr>
                      <a:rPr lang="en-US" altLang="zh-TW" sz="2400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function</m:t>
                    </m:r>
                  </m:oMath>
                </a14:m>
                <a:endParaRPr lang="en-US" altLang="zh-TW" sz="24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zh-TW" altLang="zh-TW" sz="22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22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200" b="1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  <a:cs typeface="Times New Roman" panose="02020603050405020304" pitchFamily="18" charset="0"/>
                              </a:rPr>
                              <m:t>𝛀</m:t>
                            </m:r>
                          </m:e>
                        </m:d>
                      </m:e>
                      <m:sup>
                        <m:r>
                          <a:rPr lang="en-US" altLang="zh-TW" sz="2200" b="1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TW" sz="22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</a:t>
                </a:r>
                <a:r>
                  <a:rPr lang="en-US" altLang="zh-TW" sz="2200" dirty="0"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is Sobolev Space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18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𝐻</m:t>
                        </m:r>
                      </m:e>
                      <m:sup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space: n-</a:t>
                </a:r>
                <a:r>
                  <a:rPr lang="en-US" altLang="zh-TW" sz="1800" dirty="0" err="1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th</a:t>
                </a: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 derivatives exist, and it and its derivatives are square-integrable.</a:t>
                </a:r>
                <a:endParaRPr lang="zh-TW" altLang="zh-TW" sz="20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0" indent="0">
                  <a:buNone/>
                </a:pPr>
                <a:endParaRPr lang="zh-TW" altLang="en-US" sz="40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E847C86-B6B6-1720-9B47-23BC54532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156993-49FD-D22A-98CC-ACA6BEB2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E487E-F9E5-4F49-3F0C-7D57462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DC69B47-24E7-B30E-9CDF-02EAFDFFFC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076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B275C-1882-B3B0-CA2C-BC9558F97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Multiply the governing equation by a trial function</a:t>
                </a:r>
                <a:b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𝑖𝑗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,</m:t>
                                </m:r>
                                <m:r>
                                  <a:rPr lang="en-US" altLang="zh-TW" sz="1800" i="1">
                                    <a:effectLst/>
                                    <a:latin typeface="Cambria Math" panose="02040503050406030204" pitchFamily="18" charset="0"/>
                                    <a:ea typeface="標楷體" panose="03000509000000000000" pitchFamily="65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+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Integration by part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pPr marL="342900" lvl="0" indent="-342900">
                  <a:buFont typeface="+mj-lt"/>
                  <a:buAutoNum type="arabicPeriod"/>
                </a:pPr>
                <a:r>
                  <a:rPr lang="en-US" altLang="zh-TW" sz="1800" dirty="0">
                    <a:effectLst/>
                    <a:latin typeface="Times New Roman" panose="02020603050405020304" pitchFamily="18" charset="0"/>
                    <a:ea typeface="標楷體" panose="03000509000000000000" pitchFamily="65" charset="-120"/>
                  </a:rPr>
                  <a:t>Divergence theorem</a:t>
                </a:r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∵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zh-TW" altLang="zh-TW" sz="1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TW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1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Γ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g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800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,</m:t>
                            </m:r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+</m:t>
                    </m:r>
                    <m:nary>
                      <m:naryPr>
                        <m:supHide m:val="on"/>
                        <m:ctrlPr>
                          <a:rPr lang="zh-TW" altLang="zh-TW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sz="1800" i="1">
                                <a:effectLst/>
                                <a:latin typeface="Cambria Math" panose="02040503050406030204" pitchFamily="18" charset="0"/>
                                <a:ea typeface="標楷體" panose="03000509000000000000" pitchFamily="65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1800" i="1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zh-TW" sz="1800">
                            <a:effectLst/>
                            <a:latin typeface="Cambria Math" panose="02040503050406030204" pitchFamily="18" charset="0"/>
                            <a:ea typeface="標楷體" panose="03000509000000000000" pitchFamily="65" charset="-120"/>
                          </a:rPr>
                          <m:t>Ω</m:t>
                        </m:r>
                      </m:e>
                    </m:nary>
                    <m:r>
                      <a:rPr lang="en-US" altLang="zh-TW" sz="1800" i="1">
                        <a:effectLst/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=0</m:t>
                    </m:r>
                  </m:oMath>
                </a14:m>
                <a:endParaRPr lang="zh-TW" altLang="zh-TW" sz="1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35E4630-38FB-EDD3-57B3-8EE61BEAA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0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E6B33D-B76C-F474-5B55-3856A6A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AF3581-D11A-4FB2-081F-2F81FDA9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37F03A-A28F-1F4F-4C36-742AD71066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681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81E3C-7607-98ED-CDCA-08D61452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Voigt notation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E168E-ACFF-468B-8401-E161F4C8C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對稱張量的矩陣轉寫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B6ACF2-EA70-09CD-88A3-550977BB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53D22-C687-2D21-CC5A-0AF4D5C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C28023-9365-4F27-F305-B95D41EA68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/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𝑚𝑎𝑡𝑟𝑖𝑥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zh-TW" sz="2800" dirty="0">
                  <a:effectLst/>
                  <a:latin typeface="Times New Roman" panose="02020603050405020304" pitchFamily="18" charset="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F183644-C01D-E2F9-4B48-F07F6D07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37" y="3243699"/>
                <a:ext cx="4508812" cy="1278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/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𝜎</m:t>
                          </m:r>
                        </m:e>
                        <m:sub>
                          <m:r>
                            <a:rPr lang="en-US" altLang="zh-TW" sz="2800" i="1">
                              <a:effectLst/>
                              <a:latin typeface="Cambria Math" panose="02040503050406030204" pitchFamily="18" charset="0"/>
                              <a:ea typeface="標楷體" panose="03000509000000000000" pitchFamily="65" charset="-120"/>
                            </a:rPr>
                            <m:t>𝑣𝑒𝑐𝑡𝑜𝑟</m:t>
                          </m:r>
                        </m:sub>
                      </m:sSub>
                      <m:r>
                        <a:rPr lang="en-US" altLang="zh-TW" sz="2800" i="1">
                          <a:effectLst/>
                          <a:latin typeface="Cambria Math" panose="02040503050406030204" pitchFamily="18" charset="0"/>
                          <a:ea typeface="標楷體" panose="03000509000000000000" pitchFamily="65" charset="-12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TW" sz="2800" i="1">
                                        <a:effectLst/>
                                        <a:latin typeface="Cambria Math" panose="02040503050406030204" pitchFamily="18" charset="0"/>
                                        <a:ea typeface="標楷體" panose="03000509000000000000" pitchFamily="65" charset="-12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6A32569-E0F5-FF5F-FAF3-7E1E58F7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730" y="2612276"/>
                <a:ext cx="3726650" cy="2540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1EF9904-86F5-79AC-DA5C-3200DB3B3F0F}"/>
              </a:ext>
            </a:extLst>
          </p:cNvPr>
          <p:cNvCxnSpPr>
            <a:cxnSpLocks/>
          </p:cNvCxnSpPr>
          <p:nvPr/>
        </p:nvCxnSpPr>
        <p:spPr>
          <a:xfrm>
            <a:off x="3108960" y="3515403"/>
            <a:ext cx="2364871" cy="11587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76B03B-B892-52A0-C1F5-4ED13CACC202}"/>
              </a:ext>
            </a:extLst>
          </p:cNvPr>
          <p:cNvCxnSpPr>
            <a:cxnSpLocks/>
          </p:cNvCxnSpPr>
          <p:nvPr/>
        </p:nvCxnSpPr>
        <p:spPr>
          <a:xfrm flipH="1" flipV="1">
            <a:off x="3894059" y="3373613"/>
            <a:ext cx="1579772" cy="774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C81BDE1-D9EA-0F70-564C-040F5D2815B2}"/>
              </a:ext>
            </a:extLst>
          </p:cNvPr>
          <p:cNvCxnSpPr>
            <a:cxnSpLocks/>
          </p:cNvCxnSpPr>
          <p:nvPr/>
        </p:nvCxnSpPr>
        <p:spPr>
          <a:xfrm>
            <a:off x="4770668" y="3369237"/>
            <a:ext cx="657438" cy="3221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D287D7-CB89-6989-8A0C-C9AC4066889D}"/>
              </a:ext>
            </a:extLst>
          </p:cNvPr>
          <p:cNvCxnSpPr>
            <a:cxnSpLocks/>
          </p:cNvCxnSpPr>
          <p:nvPr/>
        </p:nvCxnSpPr>
        <p:spPr>
          <a:xfrm flipV="1">
            <a:off x="5473831" y="4147701"/>
            <a:ext cx="0" cy="52648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357A54-46D0-D440-AB9A-3B3A8E7B88A4}"/>
              </a:ext>
            </a:extLst>
          </p:cNvPr>
          <p:cNvCxnSpPr>
            <a:cxnSpLocks/>
          </p:cNvCxnSpPr>
          <p:nvPr/>
        </p:nvCxnSpPr>
        <p:spPr>
          <a:xfrm>
            <a:off x="4028150" y="3323761"/>
            <a:ext cx="655797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6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4CD85-FF9E-4DF0-8D51-36B76D5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背景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F7A4-7A35-4F33-B50E-3449B6134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正顎手術旨在改善顏面形態、咬合不良、呼吸困難或顳顎關節功能障礙等問題。</a:t>
            </a:r>
            <a:endParaRPr lang="en-US" altLang="zh-TW" dirty="0"/>
          </a:p>
          <a:p>
            <a:r>
              <a:rPr lang="zh-TW" altLang="en-US" dirty="0"/>
              <a:t>手術不僅要解決功能性問題，還需要達到美觀上的要求</a:t>
            </a:r>
            <a:r>
              <a:rPr lang="en-US" altLang="zh-TW" dirty="0"/>
              <a:t>[1]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缺乏準確的術後變化展示導致難以達成有效的術前溝通，降低患者滿意度</a:t>
            </a:r>
            <a:r>
              <a:rPr lang="en-US" altLang="zh-TW" dirty="0"/>
              <a:t>[2]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FD7FD3-399C-4A4C-B579-9E56DFD5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558223-A64F-411F-9E01-A55D467DC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5E96DB93-9D1F-8627-D911-16BAC07D14D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[1]	</a:t>
            </a:r>
            <a:r>
              <a:rPr lang="en-US" altLang="zh-TW" sz="1400" dirty="0" err="1"/>
              <a:t>Kiyak</a:t>
            </a:r>
            <a:r>
              <a:rPr lang="en-US" altLang="zh-TW" sz="1400" dirty="0"/>
              <a:t>, H. A., Vitaliano, P. P., &amp; </a:t>
            </a:r>
            <a:r>
              <a:rPr lang="en-US" altLang="zh-TW" sz="1400" dirty="0" err="1"/>
              <a:t>Crinean</a:t>
            </a:r>
            <a:r>
              <a:rPr lang="en-US" altLang="zh-TW" sz="1400" dirty="0"/>
              <a:t>, J. (1988). Patients' expectations as predictors of orthognathic surgery outcomes. Health Psychology, 7(3), 251–268.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[2]	</a:t>
            </a:r>
            <a:r>
              <a:rPr lang="en-US" altLang="zh-TW" sz="1400" dirty="0" err="1"/>
              <a:t>Uppada</a:t>
            </a:r>
            <a:r>
              <a:rPr lang="en-US" altLang="zh-TW" sz="1400" dirty="0"/>
              <a:t> UK, Tauro D, </a:t>
            </a:r>
            <a:r>
              <a:rPr lang="en-US" altLang="zh-TW" sz="1400" dirty="0" err="1"/>
              <a:t>Senthilnathan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KP</a:t>
            </a:r>
            <a:r>
              <a:rPr lang="en-US" altLang="zh-TW" sz="1400" dirty="0"/>
              <a:t>. Patient Satisfaction Following Orthognathic Surgery: A Systematic Review. J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Oral Surg. 2023;22(4):762-769. doi:10.1007/s12663-023-02066-4</a:t>
            </a:r>
          </a:p>
        </p:txBody>
      </p:sp>
    </p:spTree>
    <p:extLst>
      <p:ext uri="{BB962C8B-B14F-4D97-AF65-F5344CB8AC3E}">
        <p14:creationId xmlns:p14="http://schemas.microsoft.com/office/powerpoint/2010/main" val="817003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>
            <a:extLst>
              <a:ext uri="{FF2B5EF4-FFF2-40B4-BE49-F238E27FC236}">
                <a16:creationId xmlns:a16="http://schemas.microsoft.com/office/drawing/2014/main" id="{8F11A98B-8387-F350-253D-1593039E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次月預期進度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7C6B7644-DB45-C306-2A49-981E216A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初步軟體介面實作</a:t>
            </a:r>
            <a:endParaRPr lang="en-US" altLang="zh-TW" dirty="0"/>
          </a:p>
          <a:p>
            <a:pPr lvl="1"/>
            <a:r>
              <a:rPr lang="zh-TW" altLang="en-US" dirty="0"/>
              <a:t>讀取術前頭骨模型、術前臉部軟組織模型、手術計畫模型</a:t>
            </a:r>
            <a:endParaRPr lang="en-US" altLang="zh-TW" dirty="0"/>
          </a:p>
          <a:p>
            <a:pPr lvl="1"/>
            <a:r>
              <a:rPr lang="zh-TW" altLang="en-US" dirty="0"/>
              <a:t>轉換多面體檔案為參數曲面 </a:t>
            </a:r>
            <a:r>
              <a:rPr lang="en-US" altLang="zh-TW" dirty="0"/>
              <a:t>(Parametric surface)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二維</a:t>
            </a:r>
            <a:r>
              <a:rPr lang="en-US" altLang="zh-TW" dirty="0"/>
              <a:t>/</a:t>
            </a:r>
            <a:r>
              <a:rPr lang="zh-TW" altLang="en-US" dirty="0"/>
              <a:t>三維力學函式庫實作</a:t>
            </a:r>
            <a:endParaRPr lang="en-US" altLang="zh-TW" dirty="0"/>
          </a:p>
          <a:p>
            <a:pPr lvl="1"/>
            <a:r>
              <a:rPr lang="en-US" altLang="zh-TW" dirty="0"/>
              <a:t>Cauchy stress </a:t>
            </a:r>
          </a:p>
          <a:p>
            <a:pPr lvl="1"/>
            <a:r>
              <a:rPr lang="en-US" altLang="zh-TW" dirty="0" err="1"/>
              <a:t>Piola</a:t>
            </a:r>
            <a:r>
              <a:rPr lang="en-US" altLang="zh-TW" dirty="0"/>
              <a:t>–Kirchhoff stress</a:t>
            </a:r>
          </a:p>
          <a:p>
            <a:pPr lvl="1"/>
            <a:r>
              <a:rPr lang="en-US" altLang="zh-TW" dirty="0" err="1"/>
              <a:t>Almansi</a:t>
            </a:r>
            <a:r>
              <a:rPr lang="en-US" altLang="zh-TW" dirty="0"/>
              <a:t> strain</a:t>
            </a:r>
          </a:p>
          <a:p>
            <a:pPr lvl="1"/>
            <a:r>
              <a:rPr lang="en-US" altLang="zh-TW" dirty="0"/>
              <a:t>Green strain</a:t>
            </a:r>
          </a:p>
          <a:p>
            <a:pPr lvl="1"/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5B109-88F0-4E67-AA37-4EC3546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1F805-1A60-4A80-8785-C42C4FFC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230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目前已有多種方法被提出為模擬術後變化</a:t>
            </a:r>
            <a:r>
              <a:rPr lang="en-US" altLang="zh-TW" dirty="0"/>
              <a:t>[1,2]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zh-TW" altLang="en-US" dirty="0"/>
              <a:t>基於幾何模型</a:t>
            </a:r>
            <a:r>
              <a:rPr lang="en-US" altLang="zh-TW" dirty="0"/>
              <a:t>(Geometry-based)</a:t>
            </a:r>
          </a:p>
          <a:p>
            <a:pPr lvl="2"/>
            <a:r>
              <a:rPr lang="zh-TW" altLang="en-US" dirty="0"/>
              <a:t>資料庫方法 </a:t>
            </a:r>
            <a:r>
              <a:rPr lang="en-US" altLang="zh-TW" dirty="0"/>
              <a:t>(Database-based Method)</a:t>
            </a:r>
          </a:p>
          <a:p>
            <a:pPr lvl="2"/>
            <a:r>
              <a:rPr lang="zh-TW" altLang="en-US" dirty="0"/>
              <a:t>軟</a:t>
            </a:r>
            <a:r>
              <a:rPr lang="en-US" altLang="zh-TW" dirty="0"/>
              <a:t>-</a:t>
            </a:r>
            <a:r>
              <a:rPr lang="zh-TW" altLang="en-US" dirty="0"/>
              <a:t>硬組織移動比例法</a:t>
            </a:r>
            <a:r>
              <a:rPr lang="en-US" altLang="zh-TW" dirty="0"/>
              <a:t>(Soft-and-Hard tissue ratio method)</a:t>
            </a:r>
          </a:p>
          <a:p>
            <a:pPr lvl="1"/>
            <a:r>
              <a:rPr lang="zh-TW" altLang="en-US" dirty="0"/>
              <a:t>基於力學模型</a:t>
            </a:r>
            <a:r>
              <a:rPr lang="en-US" altLang="zh-TW" dirty="0"/>
              <a:t>(Physics-based)</a:t>
            </a:r>
          </a:p>
          <a:p>
            <a:pPr lvl="2"/>
            <a:r>
              <a:rPr lang="zh-TW" altLang="en-US" dirty="0"/>
              <a:t>質點</a:t>
            </a:r>
            <a:r>
              <a:rPr lang="en-US" altLang="zh-TW" dirty="0"/>
              <a:t>-</a:t>
            </a:r>
            <a:r>
              <a:rPr lang="zh-TW" altLang="en-US" dirty="0"/>
              <a:t>彈簧模型 </a:t>
            </a:r>
            <a:r>
              <a:rPr lang="en-US" altLang="zh-TW" dirty="0"/>
              <a:t>(Mass-Spring Model, </a:t>
            </a:r>
            <a:r>
              <a:rPr lang="en-US" altLang="zh-TW" dirty="0" err="1"/>
              <a:t>MSM</a:t>
            </a:r>
            <a:r>
              <a:rPr lang="en-US" altLang="zh-TW" dirty="0"/>
              <a:t>) </a:t>
            </a:r>
          </a:p>
          <a:p>
            <a:pPr lvl="2"/>
            <a:r>
              <a:rPr lang="zh-TW" altLang="en-US" dirty="0"/>
              <a:t>質點張量模型 </a:t>
            </a:r>
            <a:r>
              <a:rPr lang="en-US" altLang="zh-TW" dirty="0"/>
              <a:t>(Mass Tensor Model, </a:t>
            </a:r>
            <a:r>
              <a:rPr lang="en-US" altLang="zh-TW" dirty="0" err="1"/>
              <a:t>MTM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邊界元素法 </a:t>
            </a:r>
            <a:r>
              <a:rPr lang="en-US" altLang="zh-TW" dirty="0"/>
              <a:t>(Boundary Element Method, BEM)</a:t>
            </a:r>
          </a:p>
          <a:p>
            <a:pPr lvl="2"/>
            <a:r>
              <a:rPr lang="zh-TW" altLang="en-US" dirty="0"/>
              <a:t>有限元素法 </a:t>
            </a:r>
            <a:r>
              <a:rPr lang="en-US" altLang="zh-TW" dirty="0"/>
              <a:t>(Finite Element Method, FEM)</a:t>
            </a:r>
          </a:p>
          <a:p>
            <a:r>
              <a:rPr lang="zh-TW" altLang="en-US" dirty="0"/>
              <a:t>有限元素法是目前最廣泛使用的技術。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F258351-9007-ADF1-BFD7-2F90C4444B1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 vert="horz" lIns="91440" tIns="45720" rIns="91440" bIns="45720" rtlCol="0">
            <a:normAutofit/>
          </a:bodyPr>
          <a:lstStyle/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[1]	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Grand Roman et al. “Suite of Meshless Algorithms for Accurate Computation of Soft Tissue Deformation for Surgical Simulation.” Medical image analysis 56 (2019): 152-171 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[2]	Olivetti, E.C.; </a:t>
            </a:r>
            <a:r>
              <a:rPr lang="en-US" altLang="zh-TW" sz="1400" dirty="0" err="1"/>
              <a:t>Nicotera</a:t>
            </a:r>
            <a:r>
              <a:rPr lang="en-US" altLang="zh-TW" sz="1400" dirty="0"/>
              <a:t>, S.; </a:t>
            </a:r>
            <a:r>
              <a:rPr lang="en-US" altLang="zh-TW" sz="1400" dirty="0" err="1"/>
              <a:t>Marcolin</a:t>
            </a:r>
            <a:r>
              <a:rPr lang="en-US" altLang="zh-TW" sz="1400" dirty="0"/>
              <a:t>, F.; </a:t>
            </a:r>
            <a:r>
              <a:rPr lang="en-US" altLang="zh-TW" sz="1400" dirty="0" err="1"/>
              <a:t>Vezzetti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Sotong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J.P.A</a:t>
            </a:r>
            <a:r>
              <a:rPr lang="en-US" altLang="zh-TW" sz="1400" dirty="0"/>
              <a:t>.; </a:t>
            </a:r>
            <a:r>
              <a:rPr lang="en-US" altLang="zh-TW" sz="1400" dirty="0" err="1"/>
              <a:t>Zavattero</a:t>
            </a:r>
            <a:r>
              <a:rPr lang="en-US" altLang="zh-TW" sz="1400" dirty="0"/>
              <a:t>, E.; </a:t>
            </a:r>
            <a:r>
              <a:rPr lang="en-US" altLang="zh-TW" sz="1400" dirty="0" err="1"/>
              <a:t>Ramieri</a:t>
            </a:r>
            <a:r>
              <a:rPr lang="en-US" altLang="zh-TW" sz="1400" dirty="0"/>
              <a:t>, G. 3D Soft-Tissue Prediction Methodologies for Orthognathic Surgery—A Literature Review. Appl. Sci. 2019, 9, 4550. https://</a:t>
            </a:r>
            <a:r>
              <a:rPr lang="en-US" altLang="zh-TW" sz="1400" dirty="0" err="1"/>
              <a:t>doi.org</a:t>
            </a:r>
            <a:r>
              <a:rPr lang="en-US" altLang="zh-TW" sz="1400" dirty="0"/>
              <a:t>/10.3390/app9214550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037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B0FE3E-7DE7-3EC1-6FDF-A4D7B5BDC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DDAA1B-918E-6092-4C61-9E1C29A50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 dirty="0"/>
              <a:t>背景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F3E5B9-B3DF-335D-3C07-F42FAFDD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基於幾何模型的模擬</a:t>
            </a:r>
            <a:r>
              <a:rPr lang="en-US" altLang="zh-TW" sz="2400" dirty="0"/>
              <a:t>[1,2]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快速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模擬結果無生物力學相關性。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彈簧模型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質點</a:t>
            </a:r>
            <a:r>
              <a:rPr lang="en-US" altLang="zh-TW" sz="2400" dirty="0"/>
              <a:t>-</a:t>
            </a:r>
            <a:r>
              <a:rPr lang="zh-TW" altLang="en-US" sz="2400" dirty="0"/>
              <a:t>張量模型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實時性高、修正幾何容易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無法體現軟組織的不可壓縮性</a:t>
            </a:r>
            <a:endParaRPr lang="en-US" altLang="zh-TW" sz="2000" dirty="0"/>
          </a:p>
          <a:p>
            <a:r>
              <a:rPr lang="zh-TW" altLang="en-US" sz="2400" dirty="0"/>
              <a:t>邊界元素法 </a:t>
            </a:r>
            <a:r>
              <a:rPr lang="en-US" altLang="zh-TW" sz="2400" dirty="0"/>
              <a:t>(Boundary Element Method, BEM)</a:t>
            </a:r>
          </a:p>
          <a:p>
            <a:pPr marL="457200" lvl="1" indent="0">
              <a:buNone/>
            </a:pPr>
            <a:r>
              <a:rPr lang="en-US" altLang="zh-TW" sz="2000" dirty="0"/>
              <a:t>+	</a:t>
            </a:r>
            <a:r>
              <a:rPr lang="zh-TW" altLang="en-US" sz="2000" dirty="0"/>
              <a:t>較有限元素法所需計算量小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/>
              <a:t>-	</a:t>
            </a:r>
            <a:r>
              <a:rPr lang="zh-TW" altLang="en-US" sz="2000" dirty="0"/>
              <a:t>非線性問題不易求解</a:t>
            </a:r>
            <a:endParaRPr lang="en-US" altLang="zh-TW" sz="180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F4C71C-2593-6E1E-CB16-DCF67D0F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260E1B-CB52-9ACB-7346-96D87EC4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FA6EBB-F5E4-CFE0-321A-898D3E84DA5E}"/>
              </a:ext>
            </a:extLst>
          </p:cNvPr>
          <p:cNvSpPr txBox="1">
            <a:spLocks/>
          </p:cNvSpPr>
          <p:nvPr/>
        </p:nvSpPr>
        <p:spPr>
          <a:xfrm>
            <a:off x="3909515" y="0"/>
            <a:ext cx="8282485" cy="1272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[1]	Lo LJ, Weng </a:t>
            </a:r>
            <a:r>
              <a:rPr lang="en-US" altLang="zh-TW" sz="1400" dirty="0" err="1"/>
              <a:t>JL</a:t>
            </a:r>
            <a:r>
              <a:rPr lang="en-US" altLang="zh-TW" sz="1400" dirty="0"/>
              <a:t>, Ho CT, Lin HH. Three-dimensional region-based study on the relationship between soft and hard tissue changes after orthognathic surgery in patients with prognathism. </a:t>
            </a:r>
            <a:r>
              <a:rPr lang="en-US" altLang="zh-TW" sz="1400" dirty="0" err="1"/>
              <a:t>PLoS</a:t>
            </a:r>
            <a:r>
              <a:rPr lang="en-US" altLang="zh-TW" sz="1400" dirty="0"/>
              <a:t> One. 2018;13(8):e0200589. Published 2018 Aug 1. doi:10.1371/journal.pone.0200589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TW" sz="1400" dirty="0"/>
              <a:t>[2]	McCormick SU, Drew </a:t>
            </a:r>
            <a:r>
              <a:rPr lang="en-US" altLang="zh-TW" sz="1400" dirty="0" err="1"/>
              <a:t>SJ</a:t>
            </a:r>
            <a:r>
              <a:rPr lang="en-US" altLang="zh-TW" sz="1400" dirty="0"/>
              <a:t>. Virtual model surgery for efficient planning and surgical performance. J Oral </a:t>
            </a:r>
            <a:r>
              <a:rPr lang="en-US" altLang="zh-TW" sz="1400" dirty="0" err="1"/>
              <a:t>Maxillofac</a:t>
            </a:r>
            <a:r>
              <a:rPr lang="en-US" altLang="zh-TW" sz="1400" dirty="0"/>
              <a:t> Surg. 2011;69(3):638-644. doi:10.1016/j.joms.2010.10.047</a:t>
            </a:r>
          </a:p>
        </p:txBody>
      </p:sp>
    </p:spTree>
    <p:extLst>
      <p:ext uri="{BB962C8B-B14F-4D97-AF65-F5344CB8AC3E}">
        <p14:creationId xmlns:p14="http://schemas.microsoft.com/office/powerpoint/2010/main" val="418364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B4AEE-E1C4-18E8-6AA1-1D101E38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1EC9E-81BA-F63E-47A7-33A88A2E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有限元素法為目前主流模擬方式，但有下列缺點</a:t>
            </a:r>
            <a:r>
              <a:rPr lang="en-US" altLang="zh-TW" sz="2800" dirty="0"/>
              <a:t>[1,2]</a:t>
            </a:r>
          </a:p>
          <a:p>
            <a:pPr lvl="1"/>
            <a:r>
              <a:rPr lang="zh-TW" altLang="en-US" sz="2400" dirty="0"/>
              <a:t>生成客製化網格人力及時間成本高</a:t>
            </a:r>
            <a:endParaRPr lang="en-US" altLang="zh-TW" sz="2400" dirty="0"/>
          </a:p>
          <a:p>
            <a:pPr lvl="1"/>
            <a:r>
              <a:rPr lang="zh-TW" altLang="en-US" sz="2400" dirty="0"/>
              <a:t>為準確模擬，操作者需對數值模擬及解剖學有深刻理解</a:t>
            </a:r>
            <a:endParaRPr lang="en-US" altLang="zh-TW" sz="2400" dirty="0"/>
          </a:p>
          <a:p>
            <a:pPr lvl="1"/>
            <a:r>
              <a:rPr lang="zh-TW" altLang="en-US" sz="2400" dirty="0"/>
              <a:t>難以模擬大形變問題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異質性</a:t>
            </a:r>
            <a:r>
              <a:rPr lang="en-US" altLang="zh-TW" sz="2400" dirty="0"/>
              <a:t>/</a:t>
            </a:r>
            <a:r>
              <a:rPr lang="zh-TW" altLang="en-US" sz="2400" dirty="0"/>
              <a:t>非線性材料求解困難</a:t>
            </a:r>
            <a:endParaRPr lang="en-US" altLang="zh-TW" sz="2400" dirty="0"/>
          </a:p>
          <a:p>
            <a:r>
              <a:rPr lang="zh-TW" altLang="en-US" sz="2800" dirty="0"/>
              <a:t>以無網格法</a:t>
            </a:r>
            <a:r>
              <a:rPr lang="en-US" altLang="zh-TW" sz="2800" dirty="0"/>
              <a:t>(Meshless Methods, </a:t>
            </a:r>
            <a:r>
              <a:rPr lang="en-US" altLang="zh-TW" sz="2800" dirty="0" err="1"/>
              <a:t>MMs</a:t>
            </a:r>
            <a:r>
              <a:rPr lang="en-US" altLang="zh-TW" sz="2800" dirty="0"/>
              <a:t>)</a:t>
            </a:r>
            <a:r>
              <a:rPr lang="zh-TW" altLang="en-US" sz="2800" dirty="0"/>
              <a:t>模擬軟組織形變</a:t>
            </a:r>
            <a:r>
              <a:rPr lang="en-US" altLang="zh-TW" sz="2800" dirty="0"/>
              <a:t>[3]</a:t>
            </a:r>
          </a:p>
          <a:p>
            <a:pPr lvl="1"/>
            <a:r>
              <a:rPr lang="zh-TW" altLang="en-US" sz="2400" dirty="0"/>
              <a:t>無須劃分網格</a:t>
            </a:r>
            <a:r>
              <a:rPr lang="en-US" altLang="zh-TW" sz="2400" dirty="0"/>
              <a:t>(mesh generation)</a:t>
            </a:r>
            <a:r>
              <a:rPr lang="zh-TW" altLang="en-US" sz="2400" dirty="0"/>
              <a:t>與連接節點</a:t>
            </a:r>
            <a:r>
              <a:rPr lang="en-US" altLang="zh-TW" sz="2400" dirty="0"/>
              <a:t>(node connection)</a:t>
            </a:r>
          </a:p>
          <a:p>
            <a:pPr lvl="1"/>
            <a:r>
              <a:rPr lang="zh-TW" altLang="en-US" sz="2400" dirty="0"/>
              <a:t>不會有網格畸變</a:t>
            </a:r>
            <a:r>
              <a:rPr lang="en-US" altLang="zh-TW" sz="2400" dirty="0"/>
              <a:t>(mesh distortion)</a:t>
            </a:r>
            <a:r>
              <a:rPr lang="zh-TW" altLang="en-US" sz="2400" dirty="0"/>
              <a:t>問題</a:t>
            </a:r>
            <a:endParaRPr lang="en-US" altLang="zh-TW" sz="2400" dirty="0"/>
          </a:p>
          <a:p>
            <a:pPr lvl="1"/>
            <a:r>
              <a:rPr lang="zh-TW" altLang="en-US" sz="2400" dirty="0"/>
              <a:t>直觀的</a:t>
            </a:r>
            <a:r>
              <a:rPr lang="en-US" altLang="zh-TW" sz="2400" dirty="0"/>
              <a:t>h-refinement</a:t>
            </a:r>
            <a:r>
              <a:rPr lang="zh-TW" altLang="en-US" sz="2400" dirty="0"/>
              <a:t>、</a:t>
            </a:r>
            <a:r>
              <a:rPr lang="en-US" altLang="zh-TW" sz="2400" dirty="0"/>
              <a:t>p-refinement</a:t>
            </a:r>
          </a:p>
          <a:p>
            <a:r>
              <a:rPr lang="zh-TW" altLang="en-US" sz="2800" dirty="0"/>
              <a:t>尚未有基於無網格法預測顏面變化的研究</a:t>
            </a:r>
            <a:endParaRPr lang="en-US" altLang="zh-TW" sz="2800" dirty="0"/>
          </a:p>
          <a:p>
            <a:endParaRPr lang="en-US" altLang="zh-TW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85476E-9315-D254-B8A3-9700DCE2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BFFF5-3BDE-6E9E-B81E-C6A67571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 dirty="0"/>
          </a:p>
        </p:txBody>
      </p:sp>
      <p:sp>
        <p:nvSpPr>
          <p:cNvPr id="7" name="內容版面配置區 5">
            <a:extLst>
              <a:ext uri="{FF2B5EF4-FFF2-40B4-BE49-F238E27FC236}">
                <a16:creationId xmlns:a16="http://schemas.microsoft.com/office/drawing/2014/main" id="{D3413EAB-A3D6-BB48-8037-6F1F5876CAFB}"/>
              </a:ext>
            </a:extLst>
          </p:cNvPr>
          <p:cNvSpPr txBox="1">
            <a:spLocks/>
          </p:cNvSpPr>
          <p:nvPr/>
        </p:nvSpPr>
        <p:spPr>
          <a:xfrm>
            <a:off x="3909515" y="136703"/>
            <a:ext cx="8282485" cy="1373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[1]	</a:t>
            </a:r>
            <a:r>
              <a:rPr lang="en-US" altLang="zh-TW" sz="1400" dirty="0" err="1"/>
              <a:t>Kirchhelle</a:t>
            </a:r>
            <a:r>
              <a:rPr lang="en-US" altLang="zh-TW" sz="1400" dirty="0"/>
              <a:t>, C., </a:t>
            </a:r>
            <a:r>
              <a:rPr lang="en-US" altLang="zh-TW" sz="1400" dirty="0" err="1"/>
              <a:t>Abdollahi</a:t>
            </a:r>
            <a:r>
              <a:rPr lang="en-US" altLang="zh-TW" sz="1400" dirty="0"/>
              <a:t>, A., Grajales, J. A. G., Li, D., </a:t>
            </a:r>
            <a:r>
              <a:rPr lang="en-US" altLang="zh-TW" sz="1400" dirty="0" err="1"/>
              <a:t>Benatia</a:t>
            </a:r>
            <a:r>
              <a:rPr lang="en-US" altLang="zh-TW" sz="1400" dirty="0"/>
              <a:t>, K., Gorbunov, K., ... &amp; </a:t>
            </a:r>
            <a:r>
              <a:rPr lang="en-US" altLang="zh-TW" sz="1400" dirty="0" err="1"/>
              <a:t>Jérusalem</a:t>
            </a:r>
            <a:r>
              <a:rPr lang="en-US" altLang="zh-TW" sz="1400" dirty="0"/>
              <a:t>, A. (2023). A numerical framework coupling finite element and meshless methods in sequential and parallel simulations. Finite Elements in Analysis and Design, 219, 103927.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[2]	Wittek, A., </a:t>
            </a:r>
            <a:r>
              <a:rPr lang="en-US" altLang="zh-TW" sz="1400" dirty="0" err="1"/>
              <a:t>Grosland</a:t>
            </a:r>
            <a:r>
              <a:rPr lang="en-US" altLang="zh-TW" sz="1400" dirty="0"/>
              <a:t>, N. M., </a:t>
            </a:r>
            <a:r>
              <a:rPr lang="en-US" altLang="zh-TW" sz="1400" dirty="0" err="1"/>
              <a:t>Joldes</a:t>
            </a:r>
            <a:r>
              <a:rPr lang="en-US" altLang="zh-TW" sz="1400" dirty="0"/>
              <a:t>, G. R., Magnotta, V., &amp; Miller, K. (2016). From finite element meshes to clouds of points: a review of methods for generation of computational biomechanics models for patient-specific applications. Annals of biomedical engineering, 44, 3-15.</a:t>
            </a:r>
          </a:p>
          <a:p>
            <a:pPr marL="439738" indent="-439738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TW" sz="1400" dirty="0"/>
              <a:t>[3]	Chen, </a:t>
            </a:r>
            <a:r>
              <a:rPr lang="en-US" altLang="zh-TW" sz="1400" dirty="0" err="1"/>
              <a:t>Jiun-Shyan</a:t>
            </a:r>
            <a:r>
              <a:rPr lang="en-US" altLang="zh-TW" sz="1400" dirty="0"/>
              <a:t> &amp; Hillman, Mike &amp; Chi, Sheng-Wei. (2017). Meshfree Methods: Progress Made after 20 Years. Engineering Mechanics. 143. 04017001. 10.1061/(ASCE)EM.1943-7889.0001176. </a:t>
            </a:r>
          </a:p>
        </p:txBody>
      </p:sp>
    </p:spTree>
    <p:extLst>
      <p:ext uri="{BB962C8B-B14F-4D97-AF65-F5344CB8AC3E}">
        <p14:creationId xmlns:p14="http://schemas.microsoft.com/office/powerpoint/2010/main" val="368666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5E7E9-0FBA-45C6-8615-6EAD3C94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>
            <a:normAutofit/>
          </a:bodyPr>
          <a:lstStyle/>
          <a:p>
            <a:r>
              <a:rPr lang="zh-TW" altLang="en-US"/>
              <a:t>目的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BD28C-33C4-47EF-A574-F25DA208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>
            <a:normAutofit/>
          </a:bodyPr>
          <a:lstStyle/>
          <a:p>
            <a:r>
              <a:rPr lang="zh-TW" altLang="en-US" dirty="0"/>
              <a:t>提出一基於無網格法的正顎手術後顏面預測方法。</a:t>
            </a:r>
            <a:endParaRPr lang="en-US" altLang="zh-TW" dirty="0"/>
          </a:p>
          <a:p>
            <a:pPr lvl="1"/>
            <a:r>
              <a:rPr lang="zh-TW" altLang="en-US" dirty="0"/>
              <a:t>利用術前頭顱模型、手術規劃模型與面部外輪廓模型</a:t>
            </a:r>
            <a:br>
              <a:rPr lang="en-US" altLang="zh-TW" dirty="0"/>
            </a:br>
            <a:r>
              <a:rPr lang="zh-TW" altLang="en-US" dirty="0"/>
              <a:t>產生術後面部預測模型。</a:t>
            </a:r>
            <a:endParaRPr lang="en-US" altLang="zh-TW" dirty="0"/>
          </a:p>
          <a:p>
            <a:pPr lvl="1"/>
            <a:r>
              <a:rPr lang="zh-TW" altLang="en-US" dirty="0"/>
              <a:t>無須具備數值模擬專業知識。</a:t>
            </a:r>
            <a:endParaRPr lang="en-US" altLang="zh-TW" dirty="0"/>
          </a:p>
          <a:p>
            <a:pPr lvl="1"/>
            <a:r>
              <a:rPr lang="zh-TW" altLang="en-US" dirty="0"/>
              <a:t>提高術前模擬準確性，幫助醫師更好地制定手術計劃，進而減少病患術後的不確定性和心理負擔。</a:t>
            </a:r>
            <a:endParaRPr lang="en-US" altLang="zh-TW" dirty="0"/>
          </a:p>
          <a:p>
            <a:pPr lvl="1"/>
            <a:r>
              <a:rPr lang="zh-TW" altLang="zh-TW" dirty="0"/>
              <a:t>提供更加精確且高效的數值解決方案，使醫師能在術前預估顏面變化，並輔助決策。</a:t>
            </a:r>
          </a:p>
          <a:p>
            <a:r>
              <a:rPr lang="zh-TW" altLang="en-US" dirty="0"/>
              <a:t>建立一基於</a:t>
            </a:r>
            <a:r>
              <a:rPr lang="en-US" altLang="zh-TW" dirty="0"/>
              <a:t>C++</a:t>
            </a:r>
            <a:r>
              <a:rPr lang="zh-TW" altLang="en-US" dirty="0"/>
              <a:t>之無網格法函式庫以求解生物力學問題。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66E923D-23CE-4290-841B-E108DB59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BFE64B-8CA3-45F5-AF96-2BD43993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2024/12/2</a:t>
            </a:fld>
            <a:endParaRPr lang="zh-TW" altLang="en-US"/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FD66D46-C271-BAE5-CCDA-D2D0C2A7F020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236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6A319-C664-422F-B282-57444050F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 dirty="0"/>
              <a:t>研究方法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A4D032-43C6-4802-A159-CA009301D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728"/>
            <a:ext cx="4753708" cy="4700846"/>
          </a:xfrm>
        </p:spPr>
        <p:txBody>
          <a:bodyPr/>
          <a:lstStyle/>
          <a:p>
            <a:r>
              <a:rPr lang="zh-TW" altLang="en-US" dirty="0"/>
              <a:t>影像處理</a:t>
            </a:r>
            <a:endParaRPr lang="en-US" altLang="zh-TW" dirty="0"/>
          </a:p>
          <a:p>
            <a:r>
              <a:rPr lang="zh-TW" altLang="en-US" dirty="0"/>
              <a:t>定義域生成</a:t>
            </a:r>
            <a:endParaRPr lang="en-US" altLang="zh-TW" dirty="0"/>
          </a:p>
          <a:p>
            <a:pPr lvl="1"/>
            <a:r>
              <a:rPr lang="zh-TW" altLang="en-US" dirty="0"/>
              <a:t>離散點分佈</a:t>
            </a:r>
            <a:endParaRPr lang="en-US" altLang="zh-TW" dirty="0"/>
          </a:p>
          <a:p>
            <a:pPr lvl="1"/>
            <a:r>
              <a:rPr lang="zh-TW" altLang="en-US" dirty="0"/>
              <a:t>邊界條件設定</a:t>
            </a:r>
            <a:endParaRPr lang="en-US" altLang="zh-TW" dirty="0"/>
          </a:p>
          <a:p>
            <a:r>
              <a:rPr lang="zh-TW" altLang="en-US" dirty="0"/>
              <a:t>無網格法求解</a:t>
            </a:r>
            <a:r>
              <a:rPr lang="en-US" altLang="zh-TW" dirty="0"/>
              <a:t>PDE</a:t>
            </a:r>
          </a:p>
          <a:p>
            <a:r>
              <a:rPr lang="zh-TW" altLang="en-US" dirty="0"/>
              <a:t>驗證</a:t>
            </a:r>
            <a:endParaRPr lang="en-US" altLang="zh-TW" dirty="0"/>
          </a:p>
          <a:p>
            <a:pPr lvl="1"/>
            <a:r>
              <a:rPr lang="zh-TW" altLang="en-US" dirty="0"/>
              <a:t>比較術後掃描摩形</a:t>
            </a:r>
            <a:endParaRPr lang="en-US" altLang="zh-TW" dirty="0"/>
          </a:p>
          <a:p>
            <a:pPr lvl="1"/>
            <a:r>
              <a:rPr lang="zh-TW" altLang="en-US" dirty="0"/>
              <a:t>符合臨床可用性條件</a:t>
            </a:r>
            <a:endParaRPr lang="en-US" altLang="zh-TW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2DB91F-05BD-4B71-9675-8A2AAB0D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88D0D9-A3F9-4CF5-9229-7A02492C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/>
          <a:p>
            <a:fld id="{D13F7900-E1F7-43D0-8336-CC0C4AD34BAF}" type="datetime1">
              <a:rPr lang="zh-TW" altLang="en-US" smtClean="0"/>
              <a:pPr/>
              <a:t>2024/12/3</a:t>
            </a:fld>
            <a:endParaRPr lang="zh-TW" altLang="en-US"/>
          </a:p>
        </p:txBody>
      </p:sp>
      <p:sp>
        <p:nvSpPr>
          <p:cNvPr id="23" name="內容版面配置區 22">
            <a:extLst>
              <a:ext uri="{FF2B5EF4-FFF2-40B4-BE49-F238E27FC236}">
                <a16:creationId xmlns:a16="http://schemas.microsoft.com/office/drawing/2014/main" id="{533FAD22-4AFC-D67E-7C22-983BC7832A8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817086" y="136704"/>
            <a:ext cx="8282485" cy="127263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12" name="流程圖: 資料 11">
            <a:extLst>
              <a:ext uri="{FF2B5EF4-FFF2-40B4-BE49-F238E27FC236}">
                <a16:creationId xmlns:a16="http://schemas.microsoft.com/office/drawing/2014/main" id="{7919C7B7-ED10-5C99-49A3-410AF98EA94E}"/>
              </a:ext>
            </a:extLst>
          </p:cNvPr>
          <p:cNvSpPr/>
          <p:nvPr/>
        </p:nvSpPr>
        <p:spPr>
          <a:xfrm>
            <a:off x="10208946" y="2084625"/>
            <a:ext cx="1705716" cy="288000"/>
          </a:xfrm>
          <a:prstGeom prst="flowChartInputOutpu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CT Image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2D4A01-CD76-0033-305D-E72A99AA7D67}"/>
              </a:ext>
            </a:extLst>
          </p:cNvPr>
          <p:cNvSpPr/>
          <p:nvPr/>
        </p:nvSpPr>
        <p:spPr>
          <a:xfrm>
            <a:off x="7724174" y="2084625"/>
            <a:ext cx="1771904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Imaging Processing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F9CF7F-0335-B0F7-7372-021BED6C6DF3}"/>
              </a:ext>
            </a:extLst>
          </p:cNvPr>
          <p:cNvSpPr/>
          <p:nvPr/>
        </p:nvSpPr>
        <p:spPr>
          <a:xfrm>
            <a:off x="7724173" y="4581466"/>
            <a:ext cx="1771906" cy="2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Meshfree solver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C01BCD3-7EC5-7949-E5BD-EBFAB31A352C}"/>
              </a:ext>
            </a:extLst>
          </p:cNvPr>
          <p:cNvSpPr/>
          <p:nvPr/>
        </p:nvSpPr>
        <p:spPr>
          <a:xfrm>
            <a:off x="7862415" y="1572577"/>
            <a:ext cx="1495422" cy="222386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Start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BA66CF99-E2CA-69AE-9C02-A84CD0729BFD}"/>
              </a:ext>
            </a:extLst>
          </p:cNvPr>
          <p:cNvSpPr/>
          <p:nvPr/>
        </p:nvSpPr>
        <p:spPr>
          <a:xfrm>
            <a:off x="7862415" y="5922980"/>
            <a:ext cx="1495422" cy="254463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End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29C6D9B-C054-5299-6F41-D94A37A0383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8610126" y="1794963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ABCF5B-3107-C851-B1B0-AB46BCEAAFAE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flipH="1">
            <a:off x="9496078" y="2228625"/>
            <a:ext cx="8834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6A8788A-F19A-07E2-07BD-3A62CFD21D29}"/>
              </a:ext>
            </a:extLst>
          </p:cNvPr>
          <p:cNvCxnSpPr>
            <a:cxnSpLocks/>
            <a:stCxn id="25" idx="2"/>
            <a:endCxn id="16" idx="0"/>
          </p:cNvCxnSpPr>
          <p:nvPr/>
        </p:nvCxnSpPr>
        <p:spPr>
          <a:xfrm>
            <a:off x="8610126" y="5601972"/>
            <a:ext cx="0" cy="321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19D41C0-9FE3-BDF5-883C-D2C12F7CE2A6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8610126" y="4869466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4048C213-BCE5-73C9-E4AC-FE2F43D561D4}"/>
              </a:ext>
            </a:extLst>
          </p:cNvPr>
          <p:cNvSpPr/>
          <p:nvPr/>
        </p:nvSpPr>
        <p:spPr>
          <a:xfrm>
            <a:off x="7728142" y="4003804"/>
            <a:ext cx="1763968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Domain Generation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流程圖: 文件 24">
            <a:extLst>
              <a:ext uri="{FF2B5EF4-FFF2-40B4-BE49-F238E27FC236}">
                <a16:creationId xmlns:a16="http://schemas.microsoft.com/office/drawing/2014/main" id="{D3E91B32-7758-9A0E-9E2B-1FF228A86999}"/>
              </a:ext>
            </a:extLst>
          </p:cNvPr>
          <p:cNvSpPr/>
          <p:nvPr/>
        </p:nvSpPr>
        <p:spPr>
          <a:xfrm>
            <a:off x="7375296" y="5159128"/>
            <a:ext cx="2469660" cy="474193"/>
          </a:xfrm>
          <a:prstGeom prst="flowChartDocumen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Post-surgical outcome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4C3802-9C13-0EFD-A71C-F186A8E430DE}"/>
              </a:ext>
            </a:extLst>
          </p:cNvPr>
          <p:cNvSpPr/>
          <p:nvPr/>
        </p:nvSpPr>
        <p:spPr>
          <a:xfrm>
            <a:off x="9021764" y="3239949"/>
            <a:ext cx="1646560" cy="474193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Virtual Surgery</a:t>
            </a:r>
            <a:br>
              <a:rPr lang="en-US" altLang="zh-TW" sz="1400" dirty="0">
                <a:solidFill>
                  <a:schemeClr val="tx1"/>
                </a:solidFill>
              </a:rPr>
            </a:br>
            <a:r>
              <a:rPr lang="en-US" altLang="zh-TW" sz="1400" dirty="0">
                <a:solidFill>
                  <a:schemeClr val="tx1"/>
                </a:solidFill>
              </a:rPr>
              <a:t>Planning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C825D4-11EA-ADF3-8BDD-0BC95C64EAAA}"/>
              </a:ext>
            </a:extLst>
          </p:cNvPr>
          <p:cNvSpPr/>
          <p:nvPr/>
        </p:nvSpPr>
        <p:spPr>
          <a:xfrm>
            <a:off x="9021764" y="2662287"/>
            <a:ext cx="1646560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Bone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39FF58-59B7-A1B2-BC23-C10D355F65C9}"/>
              </a:ext>
            </a:extLst>
          </p:cNvPr>
          <p:cNvSpPr/>
          <p:nvPr/>
        </p:nvSpPr>
        <p:spPr>
          <a:xfrm>
            <a:off x="6551925" y="3047916"/>
            <a:ext cx="1646560" cy="288000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>
                <a:solidFill>
                  <a:schemeClr val="tx1"/>
                </a:solidFill>
              </a:rPr>
              <a:t>Soft Tissue model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84AE91AF-5DCD-CE58-AAE6-8DC8267B3950}"/>
              </a:ext>
            </a:extLst>
          </p:cNvPr>
          <p:cNvCxnSpPr>
            <a:cxnSpLocks/>
            <a:stCxn id="13" idx="2"/>
            <a:endCxn id="50" idx="0"/>
          </p:cNvCxnSpPr>
          <p:nvPr/>
        </p:nvCxnSpPr>
        <p:spPr>
          <a:xfrm rot="5400000">
            <a:off x="7655021" y="2092810"/>
            <a:ext cx="675291" cy="12349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E8B13632-2B3E-056E-E9DB-D79AEB4FA24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16200000" flipH="1">
            <a:off x="9082754" y="1899997"/>
            <a:ext cx="289662" cy="1234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FE30918F-BFDC-361F-8454-D9A39F614697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>
            <a:off x="9845044" y="2950287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39BFDECB-BA02-A971-CF9F-8A031270D02D}"/>
              </a:ext>
            </a:extLst>
          </p:cNvPr>
          <p:cNvCxnSpPr>
            <a:cxnSpLocks/>
            <a:stCxn id="50" idx="2"/>
            <a:endCxn id="22" idx="0"/>
          </p:cNvCxnSpPr>
          <p:nvPr/>
        </p:nvCxnSpPr>
        <p:spPr>
          <a:xfrm rot="16200000" flipH="1">
            <a:off x="7658721" y="3052399"/>
            <a:ext cx="667888" cy="123492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接點: 肘形 72">
            <a:extLst>
              <a:ext uri="{FF2B5EF4-FFF2-40B4-BE49-F238E27FC236}">
                <a16:creationId xmlns:a16="http://schemas.microsoft.com/office/drawing/2014/main" id="{033C3650-F3FD-7BCD-402A-1555D79262AE}"/>
              </a:ext>
            </a:extLst>
          </p:cNvPr>
          <p:cNvCxnSpPr>
            <a:cxnSpLocks/>
            <a:stCxn id="41" idx="2"/>
            <a:endCxn id="22" idx="0"/>
          </p:cNvCxnSpPr>
          <p:nvPr/>
        </p:nvCxnSpPr>
        <p:spPr>
          <a:xfrm rot="5400000">
            <a:off x="9082754" y="3241514"/>
            <a:ext cx="289662" cy="12349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>
            <a:extLst>
              <a:ext uri="{FF2B5EF4-FFF2-40B4-BE49-F238E27FC236}">
                <a16:creationId xmlns:a16="http://schemas.microsoft.com/office/drawing/2014/main" id="{617F974F-D149-1BEC-BBC3-FAB8C633E2E1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8610126" y="4291804"/>
            <a:ext cx="0" cy="28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0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9CD8C9-6B4D-495E-851B-5E279D11B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3392"/>
                <a:ext cx="10515600" cy="5581288"/>
              </a:xfrm>
            </p:spPr>
            <p:txBody>
              <a:bodyPr>
                <a:noAutofit/>
              </a:bodyPr>
              <a:lstStyle/>
              <a:p>
                <a:r>
                  <a:rPr lang="zh-TW" altLang="en-US" sz="2800" dirty="0"/>
                  <a:t>研究計畫名稱：免特徵對稱面的顏面不對稱術後分析</a:t>
                </a:r>
                <a:endParaRPr lang="en-US" altLang="zh-TW" sz="2800" dirty="0"/>
              </a:p>
              <a:p>
                <a:r>
                  <a:rPr lang="zh-TW" altLang="en-US" sz="2800" dirty="0"/>
                  <a:t>計劃案號：</a:t>
                </a:r>
                <a:r>
                  <a:rPr lang="en-US" altLang="zh-TW" sz="2800" dirty="0"/>
                  <a:t>B-ER-108364</a:t>
                </a:r>
              </a:p>
              <a:p>
                <a:r>
                  <a:rPr lang="zh-TW" altLang="en-US" sz="2800" dirty="0"/>
                  <a:t>納入條件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年齡</a:t>
                </a:r>
                <a:r>
                  <a:rPr lang="en-US" altLang="zh-TW" sz="2400" dirty="0"/>
                  <a:t>&gt;18</a:t>
                </a:r>
                <a:r>
                  <a:rPr lang="zh-TW" altLang="en-US" sz="2400" dirty="0"/>
                  <a:t>歲</a:t>
                </a:r>
                <a:endParaRPr lang="en-US" altLang="zh-TW" sz="2400" dirty="0"/>
              </a:p>
              <a:p>
                <a:pPr lvl="1"/>
                <a:r>
                  <a:rPr lang="zh-TW" altLang="en-US" sz="2400" dirty="0"/>
                  <a:t>根據 </a:t>
                </a:r>
                <a:r>
                  <a:rPr lang="en-US" altLang="zh-TW" sz="2400" dirty="0"/>
                  <a:t>OSP </a:t>
                </a:r>
                <a:r>
                  <a:rPr lang="zh-TW" altLang="en-US" sz="2400" dirty="0"/>
                  <a:t>分析，下顎偏差量 </a:t>
                </a:r>
                <a14:m>
                  <m:oMath xmlns:m="http://schemas.openxmlformats.org/officeDocument/2006/math">
                    <m:r>
                      <a:rPr lang="en-US" altLang="zh-TW" sz="24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nor/>
                      </m:rPr>
                      <a:rPr lang="en-US" altLang="zh-TW" sz="2400" i="0" dirty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r>
                  <a:rPr lang="zh-TW" altLang="en-US" sz="2400" dirty="0"/>
                  <a:t>或 </a:t>
                </a:r>
                <a14:m>
                  <m:oMath xmlns:m="http://schemas.openxmlformats.org/officeDocument/2006/math">
                    <m:r>
                      <a:rPr lang="en-US" altLang="zh-TW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zh-TW" altLang="en-US" sz="2400" dirty="0"/>
                  <a:t>利用虛擬規劃系統制定最終規劃</a:t>
                </a:r>
                <a:endParaRPr lang="en-US" altLang="zh-TW" sz="2400" dirty="0"/>
              </a:p>
              <a:p>
                <a:pPr lvl="1"/>
                <a:r>
                  <a:rPr lang="zh-TW" altLang="en-US" sz="2400" dirty="0"/>
                  <a:t>接受過雙顎手術</a:t>
                </a:r>
                <a:endParaRPr lang="en-US" altLang="zh-TW" sz="2400" dirty="0"/>
              </a:p>
              <a:p>
                <a:r>
                  <a:rPr lang="zh-TW" altLang="en-US" sz="2800" dirty="0"/>
                  <a:t>排除條件</a:t>
                </a:r>
                <a:endParaRPr lang="en-US" altLang="zh-TW" sz="2800" dirty="0"/>
              </a:p>
              <a:p>
                <a:pPr lvl="1"/>
                <a:r>
                  <a:rPr lang="zh-TW" altLang="en-US" sz="2400" dirty="0"/>
                  <a:t>有下顎骨折史或曾接受正顎手術史，手術時同時開</a:t>
                </a:r>
                <a:r>
                  <a:rPr lang="en-US" altLang="zh-TW" sz="2400" dirty="0"/>
                  <a:t>TMJ</a:t>
                </a:r>
              </a:p>
              <a:p>
                <a:pPr lvl="1"/>
                <a:r>
                  <a:rPr lang="zh-TW" altLang="en-US" sz="2400" dirty="0"/>
                  <a:t>追蹤期不足六個月</a:t>
                </a:r>
                <a:endParaRPr lang="en-US" altLang="zh-TW" sz="2400" dirty="0"/>
              </a:p>
              <a:p>
                <a:pPr lvl="1"/>
                <a:r>
                  <a:rPr lang="zh-TW" altLang="en-US" sz="2400" dirty="0"/>
                  <a:t>病歷不充分或缺乏術後 </a:t>
                </a:r>
                <a:r>
                  <a:rPr lang="en-US" altLang="zh-TW" sz="2400" dirty="0"/>
                  <a:t>CT</a:t>
                </a:r>
              </a:p>
              <a:p>
                <a:pPr lvl="1"/>
                <a:r>
                  <a:rPr lang="zh-TW" altLang="en-US" sz="2400" dirty="0"/>
                  <a:t>手術術式有使用到</a:t>
                </a:r>
                <a:r>
                  <a:rPr lang="en-US" altLang="zh-TW" sz="2400" dirty="0"/>
                  <a:t>inverted-L</a:t>
                </a:r>
                <a:r>
                  <a:rPr lang="zh-TW" altLang="en-US" sz="2400" dirty="0"/>
                  <a:t> </a:t>
                </a:r>
                <a:r>
                  <a:rPr lang="en-US" altLang="zh-TW" sz="2400" dirty="0"/>
                  <a:t>osteotomy</a:t>
                </a:r>
                <a:endParaRPr lang="en-US" altLang="zh-TW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9CD8C9-6B4D-495E-851B-5E279D11B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3392"/>
                <a:ext cx="10515600" cy="5581288"/>
              </a:xfrm>
              <a:blipFill>
                <a:blip r:embed="rId3"/>
                <a:stretch>
                  <a:fillRect l="-1043" t="-20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E21A14-67BF-425A-AF80-86CEF2AE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59151" y="6356350"/>
            <a:ext cx="928041" cy="365125"/>
          </a:xfrm>
        </p:spPr>
        <p:txBody>
          <a:bodyPr/>
          <a:lstStyle/>
          <a:p>
            <a:fld id="{D7509A2D-2B48-4FFA-851F-B9FDA3A52439}" type="datetime1">
              <a:rPr lang="zh-TW" altLang="en-US" smtClean="0"/>
              <a:t>2024/12/3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B9FC8FE-3ADD-4C7C-B578-CC69DE3F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DAE7865-FBDE-A41B-5303-C93CCD8F6C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25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dirty="0"/>
              <a:t>人體研究同意證明</a:t>
            </a:r>
          </a:p>
        </p:txBody>
      </p:sp>
    </p:spTree>
    <p:extLst>
      <p:ext uri="{BB962C8B-B14F-4D97-AF65-F5344CB8AC3E}">
        <p14:creationId xmlns:p14="http://schemas.microsoft.com/office/powerpoint/2010/main" val="4245548002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2875</TotalTime>
  <Words>2787</Words>
  <Application>Microsoft Office PowerPoint</Application>
  <PresentationFormat>寬螢幕</PresentationFormat>
  <Paragraphs>318</Paragraphs>
  <Slides>30</Slides>
  <Notes>5</Notes>
  <HiddenSlides>9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微軟正黑體</vt:lpstr>
      <vt:lpstr>Aptos</vt:lpstr>
      <vt:lpstr>Arial</vt:lpstr>
      <vt:lpstr>Calibri</vt:lpstr>
      <vt:lpstr>Cambria Math</vt:lpstr>
      <vt:lpstr>Times New Roman</vt:lpstr>
      <vt:lpstr>VR_template_black_updated</vt:lpstr>
      <vt:lpstr>無網格法預測 正顎手術後之顏面變化 Facial Morphological Deformation Prediction  after Orthognathic Surgery using Meshless Method</vt:lpstr>
      <vt:lpstr>目錄</vt:lpstr>
      <vt:lpstr>背景</vt:lpstr>
      <vt:lpstr>背景(cont.)</vt:lpstr>
      <vt:lpstr>背景(cont.)</vt:lpstr>
      <vt:lpstr>動機</vt:lpstr>
      <vt:lpstr>目的</vt:lpstr>
      <vt:lpstr>研究方法</vt:lpstr>
      <vt:lpstr>PowerPoint 簡報</vt:lpstr>
      <vt:lpstr>CT影像處理</vt:lpstr>
      <vt:lpstr>疊合方法</vt:lpstr>
      <vt:lpstr>PowerPoint 簡報</vt:lpstr>
      <vt:lpstr>有限元素法簡介</vt:lpstr>
      <vt:lpstr>有限元素法簡介(cont.)</vt:lpstr>
      <vt:lpstr>無網格法簡介</vt:lpstr>
      <vt:lpstr>再生核粒子法推導</vt:lpstr>
      <vt:lpstr>再生核粒子法推導(cont.)</vt:lpstr>
      <vt:lpstr>再生核粒子法推導(cont. 2)</vt:lpstr>
      <vt:lpstr>再生核粒子法推導(cont. 3)</vt:lpstr>
      <vt:lpstr>再生核粒子法的意義</vt:lpstr>
      <vt:lpstr>歸一性驗證 Partition of unity</vt:lpstr>
      <vt:lpstr>非線性函數再生能力</vt:lpstr>
      <vt:lpstr>不同階次基函數的再生能力</vt:lpstr>
      <vt:lpstr>基本張量運算</vt:lpstr>
      <vt:lpstr>Index notation</vt:lpstr>
      <vt:lpstr>Problem statement (strong form)</vt:lpstr>
      <vt:lpstr>Derive the weak form</vt:lpstr>
      <vt:lpstr>PowerPoint 簡報</vt:lpstr>
      <vt:lpstr>Voigt notation</vt:lpstr>
      <vt:lpstr>次月預期進度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27</cp:revision>
  <dcterms:created xsi:type="dcterms:W3CDTF">2024-07-11T02:56:39Z</dcterms:created>
  <dcterms:modified xsi:type="dcterms:W3CDTF">2024-12-03T06:13:19Z</dcterms:modified>
</cp:coreProperties>
</file>