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98" r:id="rId5"/>
    <p:sldId id="268" r:id="rId6"/>
    <p:sldId id="264" r:id="rId7"/>
    <p:sldId id="259" r:id="rId8"/>
    <p:sldId id="303" r:id="rId9"/>
    <p:sldId id="304" r:id="rId10"/>
    <p:sldId id="306" r:id="rId11"/>
    <p:sldId id="307" r:id="rId12"/>
    <p:sldId id="308" r:id="rId13"/>
    <p:sldId id="305" r:id="rId14"/>
    <p:sldId id="262" r:id="rId15"/>
    <p:sldId id="267" r:id="rId16"/>
    <p:sldId id="270" r:id="rId17"/>
    <p:sldId id="271" r:id="rId18"/>
    <p:sldId id="272" r:id="rId19"/>
    <p:sldId id="278" r:id="rId20"/>
    <p:sldId id="277" r:id="rId21"/>
    <p:sldId id="299" r:id="rId22"/>
    <p:sldId id="300" r:id="rId23"/>
    <p:sldId id="279" r:id="rId24"/>
    <p:sldId id="280" r:id="rId25"/>
    <p:sldId id="282" r:id="rId26"/>
    <p:sldId id="283" r:id="rId27"/>
    <p:sldId id="286" r:id="rId28"/>
    <p:sldId id="273" r:id="rId29"/>
    <p:sldId id="274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301" r:id="rId38"/>
    <p:sldId id="296" r:id="rId39"/>
    <p:sldId id="295" r:id="rId40"/>
    <p:sldId id="297" r:id="rId41"/>
    <p:sldId id="292" r:id="rId42"/>
    <p:sldId id="302" r:id="rId43"/>
    <p:sldId id="293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4182" autoAdjust="0"/>
  </p:normalViewPr>
  <p:slideViewPr>
    <p:cSldViewPr snapToGrid="0">
      <p:cViewPr>
        <p:scale>
          <a:sx n="50" d="100"/>
          <a:sy n="50" d="100"/>
        </p:scale>
        <p:origin x="1723" y="-1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</dgm:spPr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研究背景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動機目的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E13D029-B697-43DB-A5AD-563A15EAF1F8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7FD0459F-B327-486D-BCB2-8D020A551C37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720EC76-4C29-4C7A-93DC-06DD3F80CA04}" type="pres">
      <dgm:prSet presAssocID="{FE552CDC-15CD-4AB7-82B9-6A7A41CC0139}" presName="parTxOnlySpace" presStyleCnt="0"/>
      <dgm:spPr/>
    </dgm:pt>
    <dgm:pt modelId="{CA9E9363-0395-4CA0-A039-BC38D492209D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63A3BD8-D27E-4971-812C-E0BFCFC39A24}" type="pres">
      <dgm:prSet presAssocID="{40455108-668E-436F-B480-EDAAB8FF2550}" presName="parTxOnlySpace" presStyleCnt="0"/>
      <dgm:spPr/>
    </dgm:pt>
    <dgm:pt modelId="{ED044B3A-90EC-4C4B-9B2D-694F1D573130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C73D25-A3DD-4D98-986F-D5237817EEF3}" type="pres">
      <dgm:prSet presAssocID="{5FC1928F-BEFC-4FD3-AE82-382631B696BD}" presName="parTxOnlySpace" presStyleCnt="0"/>
      <dgm:spPr/>
    </dgm:pt>
    <dgm:pt modelId="{4BBB51FD-05DD-45E0-A313-BF87DD132DD1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23AE2EB-492C-4D47-8D2F-F5B202DBEC03}" type="pres">
      <dgm:prSet presAssocID="{0AF52432-8EB1-42FD-909F-0080CC2F1337}" presName="parTxOnlySpace" presStyleCnt="0"/>
      <dgm:spPr/>
    </dgm:pt>
    <dgm:pt modelId="{0F6A176D-AF75-4633-8F9A-1949CFD13ADE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CCF6840-998E-4AE0-B6C0-4CC9049F96BD}" type="pres">
      <dgm:prSet presAssocID="{309FEACE-8ACD-4D15-8F36-4125C7183AA8}" presName="parTxOnlySpace" presStyleCnt="0"/>
      <dgm:spPr/>
    </dgm:pt>
    <dgm:pt modelId="{BBDDAB20-227C-461F-B1C2-504D31CF53F8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AC31C07-3FC7-4E22-9F09-60C183D4277F}" type="presOf" srcId="{3CF9C5CF-28C9-47AE-9590-ACC9BA1E2222}" destId="{4BBB51FD-05DD-45E0-A313-BF87DD132DD1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775C1C34-403C-43D7-B537-1A6A1B252038}" type="presOf" srcId="{A76101AD-2D46-425A-BFE8-7912C47C0E05}" destId="{4E13D029-B697-43DB-A5AD-563A15EAF1F8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59810843-1C2D-4B2A-A60C-A6D67AECCD57}" type="presOf" srcId="{9550DADF-F75D-4FF5-B055-17C65CBBA4E6}" destId="{ED044B3A-90EC-4C4B-9B2D-694F1D573130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9808B04C-1AD1-4784-8E2A-35CF5574E7BB}" type="presOf" srcId="{FDA86D20-17F4-446D-A6BE-6C2C55C62026}" destId="{7FD0459F-B327-486D-BCB2-8D020A551C37}" srcOrd="0" destOrd="0" presId="urn:microsoft.com/office/officeart/2005/8/layout/chevron1"/>
    <dgm:cxn modelId="{498C1BAC-1FBE-441B-BB07-498E3D569508}" type="presOf" srcId="{E0373831-BBA3-449D-AE33-590EBEC5BBF6}" destId="{0F6A176D-AF75-4633-8F9A-1949CFD13ADE}" srcOrd="0" destOrd="0" presId="urn:microsoft.com/office/officeart/2005/8/layout/chevron1"/>
    <dgm:cxn modelId="{4E762ACD-256B-4288-841C-F9BE151FD075}" type="presOf" srcId="{F414D227-39E9-4477-BD04-A4FC87D00196}" destId="{CA9E9363-0395-4CA0-A039-BC38D492209D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11BC75E1-D095-4658-99D3-E464F43DF3BB}" type="presOf" srcId="{F76E5A26-8FD6-44EC-8649-FF9276FF5E58}" destId="{BBDDAB20-227C-461F-B1C2-504D31CF53F8}" srcOrd="0" destOrd="0" presId="urn:microsoft.com/office/officeart/2005/8/layout/chevron1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BCCE0339-3FE1-4FBB-A290-FDC4761070D0}" type="presParOf" srcId="{4E13D029-B697-43DB-A5AD-563A15EAF1F8}" destId="{7FD0459F-B327-486D-BCB2-8D020A551C37}" srcOrd="0" destOrd="0" presId="urn:microsoft.com/office/officeart/2005/8/layout/chevron1"/>
    <dgm:cxn modelId="{02771C4C-7184-4CBD-BB3B-34BA177534E6}" type="presParOf" srcId="{4E13D029-B697-43DB-A5AD-563A15EAF1F8}" destId="{E720EC76-4C29-4C7A-93DC-06DD3F80CA04}" srcOrd="1" destOrd="0" presId="urn:microsoft.com/office/officeart/2005/8/layout/chevron1"/>
    <dgm:cxn modelId="{750E0B0B-FCBC-41D6-B926-1A94E7091467}" type="presParOf" srcId="{4E13D029-B697-43DB-A5AD-563A15EAF1F8}" destId="{CA9E9363-0395-4CA0-A039-BC38D492209D}" srcOrd="2" destOrd="0" presId="urn:microsoft.com/office/officeart/2005/8/layout/chevron1"/>
    <dgm:cxn modelId="{768C3427-B07B-482F-A84F-FF61A1616EFA}" type="presParOf" srcId="{4E13D029-B697-43DB-A5AD-563A15EAF1F8}" destId="{B63A3BD8-D27E-4971-812C-E0BFCFC39A24}" srcOrd="3" destOrd="0" presId="urn:microsoft.com/office/officeart/2005/8/layout/chevron1"/>
    <dgm:cxn modelId="{7568CD95-1A5F-43C0-895F-46D81D420554}" type="presParOf" srcId="{4E13D029-B697-43DB-A5AD-563A15EAF1F8}" destId="{ED044B3A-90EC-4C4B-9B2D-694F1D573130}" srcOrd="4" destOrd="0" presId="urn:microsoft.com/office/officeart/2005/8/layout/chevron1"/>
    <dgm:cxn modelId="{9A43707A-4830-4FD7-A84C-5679AC1F5B8A}" type="presParOf" srcId="{4E13D029-B697-43DB-A5AD-563A15EAF1F8}" destId="{50C73D25-A3DD-4D98-986F-D5237817EEF3}" srcOrd="5" destOrd="0" presId="urn:microsoft.com/office/officeart/2005/8/layout/chevron1"/>
    <dgm:cxn modelId="{F72E3B9D-146E-42C9-896A-883C97A2DF91}" type="presParOf" srcId="{4E13D029-B697-43DB-A5AD-563A15EAF1F8}" destId="{4BBB51FD-05DD-45E0-A313-BF87DD132DD1}" srcOrd="6" destOrd="0" presId="urn:microsoft.com/office/officeart/2005/8/layout/chevron1"/>
    <dgm:cxn modelId="{CB52C73B-4F7B-463B-8132-2EC23DA32E76}" type="presParOf" srcId="{4E13D029-B697-43DB-A5AD-563A15EAF1F8}" destId="{123AE2EB-492C-4D47-8D2F-F5B202DBEC03}" srcOrd="7" destOrd="0" presId="urn:microsoft.com/office/officeart/2005/8/layout/chevron1"/>
    <dgm:cxn modelId="{92477C65-1E3D-4220-BE2E-BD02C4ECAB06}" type="presParOf" srcId="{4E13D029-B697-43DB-A5AD-563A15EAF1F8}" destId="{0F6A176D-AF75-4633-8F9A-1949CFD13ADE}" srcOrd="8" destOrd="0" presId="urn:microsoft.com/office/officeart/2005/8/layout/chevron1"/>
    <dgm:cxn modelId="{97286FA8-796A-459A-9313-D7461B3C32A2}" type="presParOf" srcId="{4E13D029-B697-43DB-A5AD-563A15EAF1F8}" destId="{BCCF6840-998E-4AE0-B6C0-4CC9049F96BD}" srcOrd="9" destOrd="0" presId="urn:microsoft.com/office/officeart/2005/8/layout/chevron1"/>
    <dgm:cxn modelId="{59BDC57C-C201-4EF3-92C5-4DC690943680}" type="presParOf" srcId="{4E13D029-B697-43DB-A5AD-563A15EAF1F8}" destId="{BBDDAB20-227C-461F-B1C2-504D31CF53F8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EBA5869-14AC-468B-B376-CCBD2C7D009F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FBDC5C49-A206-439E-BCFB-64D12DEDE854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A90D515-793D-4AD4-B128-24C7AA9A0A3C}" type="pres">
      <dgm:prSet presAssocID="{FE552CDC-15CD-4AB7-82B9-6A7A41CC0139}" presName="parTxOnlySpace" presStyleCnt="0"/>
      <dgm:spPr/>
    </dgm:pt>
    <dgm:pt modelId="{AAD89F5E-E399-46CB-A3EB-9AF49D0AEE06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88DCB5C-9E2E-49D3-86AA-7E2479381D14}" type="pres">
      <dgm:prSet presAssocID="{40455108-668E-436F-B480-EDAAB8FF2550}" presName="parTxOnlySpace" presStyleCnt="0"/>
      <dgm:spPr/>
    </dgm:pt>
    <dgm:pt modelId="{01476EB5-B450-4D1F-8175-143F239F56F8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080118B-865A-426E-93AF-12F07143C15D}" type="pres">
      <dgm:prSet presAssocID="{5FC1928F-BEFC-4FD3-AE82-382631B696BD}" presName="parTxOnlySpace" presStyleCnt="0"/>
      <dgm:spPr/>
    </dgm:pt>
    <dgm:pt modelId="{7D5ACB6E-DEFE-47D8-A299-0062F6DC69A8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6393E4B-3A7D-4A32-9901-2ABFD7F8603F}" type="pres">
      <dgm:prSet presAssocID="{0AF52432-8EB1-42FD-909F-0080CC2F1337}" presName="parTxOnlySpace" presStyleCnt="0"/>
      <dgm:spPr/>
    </dgm:pt>
    <dgm:pt modelId="{E6381128-6DE9-4306-9231-088339CE7873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05D4577-557D-4547-A748-34813B759508}" type="pres">
      <dgm:prSet presAssocID="{309FEACE-8ACD-4D15-8F36-4125C7183AA8}" presName="parTxOnlySpace" presStyleCnt="0"/>
      <dgm:spPr/>
    </dgm:pt>
    <dgm:pt modelId="{997EE246-3ECE-4EB0-AD42-6955953EDEB0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DF24114-4461-43D5-BBD7-62C67BF8DB65}" type="presOf" srcId="{9550DADF-F75D-4FF5-B055-17C65CBBA4E6}" destId="{01476EB5-B450-4D1F-8175-143F239F56F8}" srcOrd="0" destOrd="0" presId="urn:microsoft.com/office/officeart/2005/8/layout/chevron1"/>
    <dgm:cxn modelId="{1F0E071B-FB0B-45BC-BB03-67C371526CF3}" type="presOf" srcId="{FDA86D20-17F4-446D-A6BE-6C2C55C62026}" destId="{FBDC5C49-A206-439E-BCFB-64D12DEDE854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4E01AD3A-24D6-4382-94DB-D9E4C6B6A1D9}" type="presOf" srcId="{F414D227-39E9-4477-BD04-A4FC87D00196}" destId="{AAD89F5E-E399-46CB-A3EB-9AF49D0AEE06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C9BBA779-6F7B-4DFA-B107-752568A46EF8}" type="presOf" srcId="{3CF9C5CF-28C9-47AE-9590-ACC9BA1E2222}" destId="{7D5ACB6E-DEFE-47D8-A299-0062F6DC69A8}" srcOrd="0" destOrd="0" presId="urn:microsoft.com/office/officeart/2005/8/layout/chevron1"/>
    <dgm:cxn modelId="{F5924284-38F4-437A-9E68-BF54A0957127}" type="presOf" srcId="{F76E5A26-8FD6-44EC-8649-FF9276FF5E58}" destId="{997EE246-3ECE-4EB0-AD42-6955953EDEB0}" srcOrd="0" destOrd="0" presId="urn:microsoft.com/office/officeart/2005/8/layout/chevron1"/>
    <dgm:cxn modelId="{4B03B1D5-0114-4A1E-95D8-579395B32F0D}" type="presOf" srcId="{E0373831-BBA3-449D-AE33-590EBEC5BBF6}" destId="{E6381128-6DE9-4306-9231-088339CE7873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58EE79FA-888C-447D-B8A3-8EF82A295BCC}" type="presOf" srcId="{A76101AD-2D46-425A-BFE8-7912C47C0E05}" destId="{9EBA5869-14AC-468B-B376-CCBD2C7D009F}" srcOrd="0" destOrd="0" presId="urn:microsoft.com/office/officeart/2005/8/layout/chevron1"/>
    <dgm:cxn modelId="{8529D471-763E-4B47-9E79-D8CD898C4324}" type="presParOf" srcId="{9EBA5869-14AC-468B-B376-CCBD2C7D009F}" destId="{FBDC5C49-A206-439E-BCFB-64D12DEDE854}" srcOrd="0" destOrd="0" presId="urn:microsoft.com/office/officeart/2005/8/layout/chevron1"/>
    <dgm:cxn modelId="{51713977-DDD1-495B-84AA-8E127A08F854}" type="presParOf" srcId="{9EBA5869-14AC-468B-B376-CCBD2C7D009F}" destId="{7A90D515-793D-4AD4-B128-24C7AA9A0A3C}" srcOrd="1" destOrd="0" presId="urn:microsoft.com/office/officeart/2005/8/layout/chevron1"/>
    <dgm:cxn modelId="{2B6E3578-F11F-4527-9C9B-BE2769E30082}" type="presParOf" srcId="{9EBA5869-14AC-468B-B376-CCBD2C7D009F}" destId="{AAD89F5E-E399-46CB-A3EB-9AF49D0AEE06}" srcOrd="2" destOrd="0" presId="urn:microsoft.com/office/officeart/2005/8/layout/chevron1"/>
    <dgm:cxn modelId="{6B4ED0C4-137D-42F6-AE16-D2CAF65295C3}" type="presParOf" srcId="{9EBA5869-14AC-468B-B376-CCBD2C7D009F}" destId="{A88DCB5C-9E2E-49D3-86AA-7E2479381D14}" srcOrd="3" destOrd="0" presId="urn:microsoft.com/office/officeart/2005/8/layout/chevron1"/>
    <dgm:cxn modelId="{A5558769-1609-4444-89D8-A11B6428E3A7}" type="presParOf" srcId="{9EBA5869-14AC-468B-B376-CCBD2C7D009F}" destId="{01476EB5-B450-4D1F-8175-143F239F56F8}" srcOrd="4" destOrd="0" presId="urn:microsoft.com/office/officeart/2005/8/layout/chevron1"/>
    <dgm:cxn modelId="{042672CB-0159-4E83-8AD7-EB30D884F8C1}" type="presParOf" srcId="{9EBA5869-14AC-468B-B376-CCBD2C7D009F}" destId="{3080118B-865A-426E-93AF-12F07143C15D}" srcOrd="5" destOrd="0" presId="urn:microsoft.com/office/officeart/2005/8/layout/chevron1"/>
    <dgm:cxn modelId="{36A3763A-4054-4BD7-A509-DAFE4EB1E1E7}" type="presParOf" srcId="{9EBA5869-14AC-468B-B376-CCBD2C7D009F}" destId="{7D5ACB6E-DEFE-47D8-A299-0062F6DC69A8}" srcOrd="6" destOrd="0" presId="urn:microsoft.com/office/officeart/2005/8/layout/chevron1"/>
    <dgm:cxn modelId="{9AF20904-1219-4C66-9A69-0E728501EB1E}" type="presParOf" srcId="{9EBA5869-14AC-468B-B376-CCBD2C7D009F}" destId="{C6393E4B-3A7D-4A32-9901-2ABFD7F8603F}" srcOrd="7" destOrd="0" presId="urn:microsoft.com/office/officeart/2005/8/layout/chevron1"/>
    <dgm:cxn modelId="{D485FC53-8939-4231-8509-53CFDA925ED5}" type="presParOf" srcId="{9EBA5869-14AC-468B-B376-CCBD2C7D009F}" destId="{E6381128-6DE9-4306-9231-088339CE7873}" srcOrd="8" destOrd="0" presId="urn:microsoft.com/office/officeart/2005/8/layout/chevron1"/>
    <dgm:cxn modelId="{20AC492C-FC1C-456D-8881-94A16EC4BD2B}" type="presParOf" srcId="{9EBA5869-14AC-468B-B376-CCBD2C7D009F}" destId="{B05D4577-557D-4547-A748-34813B759508}" srcOrd="9" destOrd="0" presId="urn:microsoft.com/office/officeart/2005/8/layout/chevron1"/>
    <dgm:cxn modelId="{0D02BECD-9B2F-433A-BC20-848A9EA47635}" type="presParOf" srcId="{9EBA5869-14AC-468B-B376-CCBD2C7D009F}" destId="{997EE246-3ECE-4EB0-AD42-6955953EDEB0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53BF88-3E33-43EC-9628-212D7A03E99F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C00184F7-BDB3-4B3B-BC4D-1B75755E2326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0261B09-6C0B-4709-9F92-23E758DDC6A4}" type="pres">
      <dgm:prSet presAssocID="{FE552CDC-15CD-4AB7-82B9-6A7A41CC0139}" presName="parTxOnlySpace" presStyleCnt="0"/>
      <dgm:spPr/>
    </dgm:pt>
    <dgm:pt modelId="{EE01D404-3C16-40EB-8A6B-2E638B2F975F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FE422A3-D740-467A-88EF-39077A1A6F6E}" type="pres">
      <dgm:prSet presAssocID="{40455108-668E-436F-B480-EDAAB8FF2550}" presName="parTxOnlySpace" presStyleCnt="0"/>
      <dgm:spPr/>
    </dgm:pt>
    <dgm:pt modelId="{2247FF19-0B72-49D0-9A3F-57C525D61A26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F055F7AD-8F07-4F74-BB59-A761B05E309A}" type="pres">
      <dgm:prSet presAssocID="{5FC1928F-BEFC-4FD3-AE82-382631B696BD}" presName="parTxOnlySpace" presStyleCnt="0"/>
      <dgm:spPr/>
    </dgm:pt>
    <dgm:pt modelId="{76EB3937-5B7F-4750-8F1F-92641B226EC7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4CB4D7-6728-48E5-8E28-1C5EF0137440}" type="pres">
      <dgm:prSet presAssocID="{0AF52432-8EB1-42FD-909F-0080CC2F1337}" presName="parTxOnlySpace" presStyleCnt="0"/>
      <dgm:spPr/>
    </dgm:pt>
    <dgm:pt modelId="{691A2FB2-5CDE-4EAB-B812-55008ACDA34D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BFFC2DC-82D0-4943-8D96-F7AB595F8D4B}" type="pres">
      <dgm:prSet presAssocID="{309FEACE-8ACD-4D15-8F36-4125C7183AA8}" presName="parTxOnlySpace" presStyleCnt="0"/>
      <dgm:spPr/>
    </dgm:pt>
    <dgm:pt modelId="{5CDCE32D-82A1-4611-B6CB-2DCD38CCD303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5C6AD21-4002-4B8A-9020-4F9784D4BF73}" type="presOf" srcId="{3CF9C5CF-28C9-47AE-9590-ACC9BA1E2222}" destId="{76EB3937-5B7F-4750-8F1F-92641B226EC7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7705AA65-4473-4D84-A970-334A4DD20EC6}" type="presOf" srcId="{F76E5A26-8FD6-44EC-8649-FF9276FF5E58}" destId="{5CDCE32D-82A1-4611-B6CB-2DCD38CCD303}" srcOrd="0" destOrd="0" presId="urn:microsoft.com/office/officeart/2005/8/layout/chevron1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2441A153-0190-4C49-8CD5-793EB61E897C}" type="presOf" srcId="{A76101AD-2D46-425A-BFE8-7912C47C0E05}" destId="{0A53BF88-3E33-43EC-9628-212D7A03E99F}" srcOrd="0" destOrd="0" presId="urn:microsoft.com/office/officeart/2005/8/layout/chevron1"/>
    <dgm:cxn modelId="{204F7674-28F9-4886-B314-961BDEEDD857}" type="presOf" srcId="{FDA86D20-17F4-446D-A6BE-6C2C55C62026}" destId="{C00184F7-BDB3-4B3B-BC4D-1B75755E2326}" srcOrd="0" destOrd="0" presId="urn:microsoft.com/office/officeart/2005/8/layout/chevron1"/>
    <dgm:cxn modelId="{31C6AB58-54C6-45AD-B264-F757A391FBD4}" type="presOf" srcId="{E0373831-BBA3-449D-AE33-590EBEC5BBF6}" destId="{691A2FB2-5CDE-4EAB-B812-55008ACDA34D}" srcOrd="0" destOrd="0" presId="urn:microsoft.com/office/officeart/2005/8/layout/chevron1"/>
    <dgm:cxn modelId="{B3DDB3CE-19F0-4D6A-894B-856850CBC4AE}" type="presOf" srcId="{9550DADF-F75D-4FF5-B055-17C65CBBA4E6}" destId="{2247FF19-0B72-49D0-9A3F-57C525D61A26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37FB10F0-B87E-4E8B-A811-685FEB2255FC}" type="presOf" srcId="{F414D227-39E9-4477-BD04-A4FC87D00196}" destId="{EE01D404-3C16-40EB-8A6B-2E638B2F975F}" srcOrd="0" destOrd="0" presId="urn:microsoft.com/office/officeart/2005/8/layout/chevron1"/>
    <dgm:cxn modelId="{B6BD33A2-CCEE-4DA2-9121-89C7D4D08C15}" type="presParOf" srcId="{0A53BF88-3E33-43EC-9628-212D7A03E99F}" destId="{C00184F7-BDB3-4B3B-BC4D-1B75755E2326}" srcOrd="0" destOrd="0" presId="urn:microsoft.com/office/officeart/2005/8/layout/chevron1"/>
    <dgm:cxn modelId="{06E0CCAA-4692-4EF1-95E8-97AF9EA6CF76}" type="presParOf" srcId="{0A53BF88-3E33-43EC-9628-212D7A03E99F}" destId="{70261B09-6C0B-4709-9F92-23E758DDC6A4}" srcOrd="1" destOrd="0" presId="urn:microsoft.com/office/officeart/2005/8/layout/chevron1"/>
    <dgm:cxn modelId="{8033C445-E3EF-47BA-B201-81970ADE2071}" type="presParOf" srcId="{0A53BF88-3E33-43EC-9628-212D7A03E99F}" destId="{EE01D404-3C16-40EB-8A6B-2E638B2F975F}" srcOrd="2" destOrd="0" presId="urn:microsoft.com/office/officeart/2005/8/layout/chevron1"/>
    <dgm:cxn modelId="{5C7A76FB-BE1F-435C-8BB2-7313EDEBF871}" type="presParOf" srcId="{0A53BF88-3E33-43EC-9628-212D7A03E99F}" destId="{5FE422A3-D740-467A-88EF-39077A1A6F6E}" srcOrd="3" destOrd="0" presId="urn:microsoft.com/office/officeart/2005/8/layout/chevron1"/>
    <dgm:cxn modelId="{D6B0650A-0683-4815-B162-373FC4EADBD5}" type="presParOf" srcId="{0A53BF88-3E33-43EC-9628-212D7A03E99F}" destId="{2247FF19-0B72-49D0-9A3F-57C525D61A26}" srcOrd="4" destOrd="0" presId="urn:microsoft.com/office/officeart/2005/8/layout/chevron1"/>
    <dgm:cxn modelId="{D48AD00F-7339-4C09-B0C5-F08D22D204CC}" type="presParOf" srcId="{0A53BF88-3E33-43EC-9628-212D7A03E99F}" destId="{F055F7AD-8F07-4F74-BB59-A761B05E309A}" srcOrd="5" destOrd="0" presId="urn:microsoft.com/office/officeart/2005/8/layout/chevron1"/>
    <dgm:cxn modelId="{811FDD9B-C19A-4558-8336-7AA34E9D057C}" type="presParOf" srcId="{0A53BF88-3E33-43EC-9628-212D7A03E99F}" destId="{76EB3937-5B7F-4750-8F1F-92641B226EC7}" srcOrd="6" destOrd="0" presId="urn:microsoft.com/office/officeart/2005/8/layout/chevron1"/>
    <dgm:cxn modelId="{DB0116D9-6AA1-40C8-B1D6-A4E3F8A4E7E2}" type="presParOf" srcId="{0A53BF88-3E33-43EC-9628-212D7A03E99F}" destId="{D54CB4D7-6728-48E5-8E28-1C5EF0137440}" srcOrd="7" destOrd="0" presId="urn:microsoft.com/office/officeart/2005/8/layout/chevron1"/>
    <dgm:cxn modelId="{978B8A33-C223-44EC-84DC-CE095D42B3C0}" type="presParOf" srcId="{0A53BF88-3E33-43EC-9628-212D7A03E99F}" destId="{691A2FB2-5CDE-4EAB-B812-55008ACDA34D}" srcOrd="8" destOrd="0" presId="urn:microsoft.com/office/officeart/2005/8/layout/chevron1"/>
    <dgm:cxn modelId="{0BBC18AA-A54D-47E0-99E4-4ADB1C8A46C6}" type="presParOf" srcId="{0A53BF88-3E33-43EC-9628-212D7A03E99F}" destId="{5BFFC2DC-82D0-4943-8D96-F7AB595F8D4B}" srcOrd="9" destOrd="0" presId="urn:microsoft.com/office/officeart/2005/8/layout/chevron1"/>
    <dgm:cxn modelId="{341A20D0-BE81-4033-81E7-F162446711D1}" type="presParOf" srcId="{0A53BF88-3E33-43EC-9628-212D7A03E99F}" destId="{5CDCE32D-82A1-4611-B6CB-2DCD38CCD303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結果與討論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D897A3A4-DFD7-4878-BD2B-7849E85D912C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EDB0DB7F-8B9B-4C7D-B4B5-394285173C05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9CD7348-03CF-4F62-A98D-7895F9C7449A}" type="pres">
      <dgm:prSet presAssocID="{FE552CDC-15CD-4AB7-82B9-6A7A41CC0139}" presName="parTxOnlySpace" presStyleCnt="0"/>
      <dgm:spPr/>
    </dgm:pt>
    <dgm:pt modelId="{80EDD6BC-4DA7-4A50-8D9E-E97F555927E0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F85B872-BDF4-4BD8-B38E-F94479F575BD}" type="pres">
      <dgm:prSet presAssocID="{40455108-668E-436F-B480-EDAAB8FF2550}" presName="parTxOnlySpace" presStyleCnt="0"/>
      <dgm:spPr/>
    </dgm:pt>
    <dgm:pt modelId="{B40BE123-FA00-4893-9326-129AFA819D36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074AB85-E3C7-4FDF-8C2F-F0C35F82E1E5}" type="pres">
      <dgm:prSet presAssocID="{5FC1928F-BEFC-4FD3-AE82-382631B696BD}" presName="parTxOnlySpace" presStyleCnt="0"/>
      <dgm:spPr/>
    </dgm:pt>
    <dgm:pt modelId="{899EC517-0886-40E6-AD36-B5CADA62F699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A33B701-4325-4C14-A960-D861C4F362B7}" type="pres">
      <dgm:prSet presAssocID="{0AF52432-8EB1-42FD-909F-0080CC2F1337}" presName="parTxOnlySpace" presStyleCnt="0"/>
      <dgm:spPr/>
    </dgm:pt>
    <dgm:pt modelId="{54C2DB89-5328-4DC5-9961-C548705E2D63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C9A5EAC-5BA7-44D3-8D71-BC0BE3F516BB}" type="pres">
      <dgm:prSet presAssocID="{309FEACE-8ACD-4D15-8F36-4125C7183AA8}" presName="parTxOnlySpace" presStyleCnt="0"/>
      <dgm:spPr/>
    </dgm:pt>
    <dgm:pt modelId="{59C95AB5-C17F-475D-B06F-912C537EE271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C978D05-D3FC-403C-99CD-4A70868B5B1B}" type="presOf" srcId="{A76101AD-2D46-425A-BFE8-7912C47C0E05}" destId="{D897A3A4-DFD7-4878-BD2B-7849E85D912C}" srcOrd="0" destOrd="0" presId="urn:microsoft.com/office/officeart/2005/8/layout/chevron1"/>
    <dgm:cxn modelId="{DF13C714-3EBB-4F2A-A231-120B94E58A01}" type="presOf" srcId="{3CF9C5CF-28C9-47AE-9590-ACC9BA1E2222}" destId="{899EC517-0886-40E6-AD36-B5CADA62F699}" srcOrd="0" destOrd="0" presId="urn:microsoft.com/office/officeart/2005/8/layout/chevron1"/>
    <dgm:cxn modelId="{37D00F1A-1783-4802-9283-02A3FCD97396}" type="presOf" srcId="{FDA86D20-17F4-446D-A6BE-6C2C55C62026}" destId="{EDB0DB7F-8B9B-4C7D-B4B5-394285173C05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0440CC2D-DF72-4995-8824-FB2A20797EC5}" type="presOf" srcId="{9550DADF-F75D-4FF5-B055-17C65CBBA4E6}" destId="{B40BE123-FA00-4893-9326-129AFA819D36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873BB75B-5057-4419-9A03-FBE8D772D749}" type="presOf" srcId="{E0373831-BBA3-449D-AE33-590EBEC5BBF6}" destId="{54C2DB89-5328-4DC5-9961-C548705E2D63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9B8878A9-D9A0-45EE-986F-B2B19C3091A3}" type="presOf" srcId="{F76E5A26-8FD6-44EC-8649-FF9276FF5E58}" destId="{59C95AB5-C17F-475D-B06F-912C537EE271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E507B8F8-C61B-4529-A97F-6D2C2C0A24E1}" type="presOf" srcId="{F414D227-39E9-4477-BD04-A4FC87D00196}" destId="{80EDD6BC-4DA7-4A50-8D9E-E97F555927E0}" srcOrd="0" destOrd="0" presId="urn:microsoft.com/office/officeart/2005/8/layout/chevron1"/>
    <dgm:cxn modelId="{B751108B-43FB-415D-BAF6-3361BD61ECAB}" type="presParOf" srcId="{D897A3A4-DFD7-4878-BD2B-7849E85D912C}" destId="{EDB0DB7F-8B9B-4C7D-B4B5-394285173C05}" srcOrd="0" destOrd="0" presId="urn:microsoft.com/office/officeart/2005/8/layout/chevron1"/>
    <dgm:cxn modelId="{E2B53513-D09C-4F9B-9F20-45DCF780E26B}" type="presParOf" srcId="{D897A3A4-DFD7-4878-BD2B-7849E85D912C}" destId="{39CD7348-03CF-4F62-A98D-7895F9C7449A}" srcOrd="1" destOrd="0" presId="urn:microsoft.com/office/officeart/2005/8/layout/chevron1"/>
    <dgm:cxn modelId="{9ABF7A93-595F-45DC-AF82-AC70EEF0D9A4}" type="presParOf" srcId="{D897A3A4-DFD7-4878-BD2B-7849E85D912C}" destId="{80EDD6BC-4DA7-4A50-8D9E-E97F555927E0}" srcOrd="2" destOrd="0" presId="urn:microsoft.com/office/officeart/2005/8/layout/chevron1"/>
    <dgm:cxn modelId="{4F84FD8F-14A0-4F70-9684-B7333353DBD4}" type="presParOf" srcId="{D897A3A4-DFD7-4878-BD2B-7849E85D912C}" destId="{AF85B872-BDF4-4BD8-B38E-F94479F575BD}" srcOrd="3" destOrd="0" presId="urn:microsoft.com/office/officeart/2005/8/layout/chevron1"/>
    <dgm:cxn modelId="{82D96EF7-7EC2-4747-9BE5-44EE9B83F3A9}" type="presParOf" srcId="{D897A3A4-DFD7-4878-BD2B-7849E85D912C}" destId="{B40BE123-FA00-4893-9326-129AFA819D36}" srcOrd="4" destOrd="0" presId="urn:microsoft.com/office/officeart/2005/8/layout/chevron1"/>
    <dgm:cxn modelId="{5EB43FD3-86DA-45B6-80E6-8BA3C1C3950F}" type="presParOf" srcId="{D897A3A4-DFD7-4878-BD2B-7849E85D912C}" destId="{4074AB85-E3C7-4FDF-8C2F-F0C35F82E1E5}" srcOrd="5" destOrd="0" presId="urn:microsoft.com/office/officeart/2005/8/layout/chevron1"/>
    <dgm:cxn modelId="{D565939E-6F52-4023-A7BF-E3A6FFCAEBAA}" type="presParOf" srcId="{D897A3A4-DFD7-4878-BD2B-7849E85D912C}" destId="{899EC517-0886-40E6-AD36-B5CADA62F699}" srcOrd="6" destOrd="0" presId="urn:microsoft.com/office/officeart/2005/8/layout/chevron1"/>
    <dgm:cxn modelId="{95CEEF34-2896-43F3-A732-154DA4D0C914}" type="presParOf" srcId="{D897A3A4-DFD7-4878-BD2B-7849E85D912C}" destId="{BA33B701-4325-4C14-A960-D861C4F362B7}" srcOrd="7" destOrd="0" presId="urn:microsoft.com/office/officeart/2005/8/layout/chevron1"/>
    <dgm:cxn modelId="{E89A87FA-2D7E-4C1F-90E7-A3D4ADE2AC1D}" type="presParOf" srcId="{D897A3A4-DFD7-4878-BD2B-7849E85D912C}" destId="{54C2DB89-5328-4DC5-9961-C548705E2D63}" srcOrd="8" destOrd="0" presId="urn:microsoft.com/office/officeart/2005/8/layout/chevron1"/>
    <dgm:cxn modelId="{FBCEFB87-6B20-4981-A492-92E480244F84}" type="presParOf" srcId="{D897A3A4-DFD7-4878-BD2B-7849E85D912C}" destId="{CC9A5EAC-5BA7-44D3-8D71-BC0BE3F516BB}" srcOrd="9" destOrd="0" presId="urn:microsoft.com/office/officeart/2005/8/layout/chevron1"/>
    <dgm:cxn modelId="{497BB72E-7AF9-4B8C-9B84-B25A7C7E6101}" type="presParOf" srcId="{D897A3A4-DFD7-4878-BD2B-7849E85D912C}" destId="{59C95AB5-C17F-475D-B06F-912C537EE271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160186C-C461-4601-A388-534D44CB32C3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2AE47368-2D26-4706-A4DA-63E6032D5E50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07348D9-1C6E-45BA-AB39-D944FA503AD3}" type="pres">
      <dgm:prSet presAssocID="{FE552CDC-15CD-4AB7-82B9-6A7A41CC0139}" presName="parTxOnlySpace" presStyleCnt="0"/>
      <dgm:spPr/>
    </dgm:pt>
    <dgm:pt modelId="{83783AFF-5F0E-4AAF-979B-964FC1BE847F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AFA8059-5403-4020-8CAA-66A3CE24C7EB}" type="pres">
      <dgm:prSet presAssocID="{40455108-668E-436F-B480-EDAAB8FF2550}" presName="parTxOnlySpace" presStyleCnt="0"/>
      <dgm:spPr/>
    </dgm:pt>
    <dgm:pt modelId="{9CF562A1-7F8B-4A23-BC58-2885C4D1D74C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8AE1821-E9CA-4A8E-86E2-54B9DEA52BEE}" type="pres">
      <dgm:prSet presAssocID="{5FC1928F-BEFC-4FD3-AE82-382631B696BD}" presName="parTxOnlySpace" presStyleCnt="0"/>
      <dgm:spPr/>
    </dgm:pt>
    <dgm:pt modelId="{5F541D19-0D57-4072-8FFE-8BE821C03640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534E9D83-3204-4A3C-8F26-CD42B9EBD527}" type="pres">
      <dgm:prSet presAssocID="{0AF52432-8EB1-42FD-909F-0080CC2F1337}" presName="parTxOnlySpace" presStyleCnt="0"/>
      <dgm:spPr/>
    </dgm:pt>
    <dgm:pt modelId="{648134E0-FE2F-4434-8947-A1CB50785549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4912719-9F16-4A1C-B5EF-9987A246B82E}" type="pres">
      <dgm:prSet presAssocID="{309FEACE-8ACD-4D15-8F36-4125C7183AA8}" presName="parTxOnlySpace" presStyleCnt="0"/>
      <dgm:spPr/>
    </dgm:pt>
    <dgm:pt modelId="{6FB67260-5F0B-4240-808C-919E419CC17C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6FDDF0C-3A6F-473B-A4B7-EDC54D6F5036}" type="presOf" srcId="{FDA86D20-17F4-446D-A6BE-6C2C55C62026}" destId="{2AE47368-2D26-4706-A4DA-63E6032D5E50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CE4B0933-26EC-4798-8AA0-536DA4EE90E5}" type="presOf" srcId="{F76E5A26-8FD6-44EC-8649-FF9276FF5E58}" destId="{6FB67260-5F0B-4240-808C-919E419CC17C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905E3F45-14E6-411B-8AF2-379D0CD8E08A}" type="presOf" srcId="{A76101AD-2D46-425A-BFE8-7912C47C0E05}" destId="{0160186C-C461-4601-A388-534D44CB32C3}" srcOrd="0" destOrd="0" presId="urn:microsoft.com/office/officeart/2005/8/layout/chevron1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6E1B679D-A480-4BDE-8030-213A0531D0ED}" type="presOf" srcId="{3CF9C5CF-28C9-47AE-9590-ACC9BA1E2222}" destId="{5F541D19-0D57-4072-8FFE-8BE821C03640}" srcOrd="0" destOrd="0" presId="urn:microsoft.com/office/officeart/2005/8/layout/chevron1"/>
    <dgm:cxn modelId="{D0B36EAE-3C43-4298-962D-FB5AFA973A03}" type="presOf" srcId="{9550DADF-F75D-4FF5-B055-17C65CBBA4E6}" destId="{9CF562A1-7F8B-4A23-BC58-2885C4D1D74C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F86FE2F5-3F32-4499-B526-760174AE7351}" type="presOf" srcId="{F414D227-39E9-4477-BD04-A4FC87D00196}" destId="{83783AFF-5F0E-4AAF-979B-964FC1BE847F}" srcOrd="0" destOrd="0" presId="urn:microsoft.com/office/officeart/2005/8/layout/chevron1"/>
    <dgm:cxn modelId="{227CC8FB-ABDA-4B7F-B1D7-5E4780A4CBB6}" type="presOf" srcId="{E0373831-BBA3-449D-AE33-590EBEC5BBF6}" destId="{648134E0-FE2F-4434-8947-A1CB50785549}" srcOrd="0" destOrd="0" presId="urn:microsoft.com/office/officeart/2005/8/layout/chevron1"/>
    <dgm:cxn modelId="{066D847B-C454-4CCD-94D9-2640B1DBD036}" type="presParOf" srcId="{0160186C-C461-4601-A388-534D44CB32C3}" destId="{2AE47368-2D26-4706-A4DA-63E6032D5E50}" srcOrd="0" destOrd="0" presId="urn:microsoft.com/office/officeart/2005/8/layout/chevron1"/>
    <dgm:cxn modelId="{3A3D16C8-4E7D-4CA1-8BF5-C8C19CD62278}" type="presParOf" srcId="{0160186C-C461-4601-A388-534D44CB32C3}" destId="{F07348D9-1C6E-45BA-AB39-D944FA503AD3}" srcOrd="1" destOrd="0" presId="urn:microsoft.com/office/officeart/2005/8/layout/chevron1"/>
    <dgm:cxn modelId="{F69425A0-F408-48E9-941C-410A972DDE3D}" type="presParOf" srcId="{0160186C-C461-4601-A388-534D44CB32C3}" destId="{83783AFF-5F0E-4AAF-979B-964FC1BE847F}" srcOrd="2" destOrd="0" presId="urn:microsoft.com/office/officeart/2005/8/layout/chevron1"/>
    <dgm:cxn modelId="{BBEFADCD-B10A-412C-A0D0-EF793F519F50}" type="presParOf" srcId="{0160186C-C461-4601-A388-534D44CB32C3}" destId="{8AFA8059-5403-4020-8CAA-66A3CE24C7EB}" srcOrd="3" destOrd="0" presId="urn:microsoft.com/office/officeart/2005/8/layout/chevron1"/>
    <dgm:cxn modelId="{3379AD82-E8DB-4006-A783-B0910AA51CC4}" type="presParOf" srcId="{0160186C-C461-4601-A388-534D44CB32C3}" destId="{9CF562A1-7F8B-4A23-BC58-2885C4D1D74C}" srcOrd="4" destOrd="0" presId="urn:microsoft.com/office/officeart/2005/8/layout/chevron1"/>
    <dgm:cxn modelId="{DE36FD88-C31F-4FDE-9CE1-D1BAFF76157D}" type="presParOf" srcId="{0160186C-C461-4601-A388-534D44CB32C3}" destId="{B8AE1821-E9CA-4A8E-86E2-54B9DEA52BEE}" srcOrd="5" destOrd="0" presId="urn:microsoft.com/office/officeart/2005/8/layout/chevron1"/>
    <dgm:cxn modelId="{23BAAC21-7C27-4900-8D07-8B8434E73539}" type="presParOf" srcId="{0160186C-C461-4601-A388-534D44CB32C3}" destId="{5F541D19-0D57-4072-8FFE-8BE821C03640}" srcOrd="6" destOrd="0" presId="urn:microsoft.com/office/officeart/2005/8/layout/chevron1"/>
    <dgm:cxn modelId="{0E43D4B6-60A0-4DD1-B75E-F91CCAC90189}" type="presParOf" srcId="{0160186C-C461-4601-A388-534D44CB32C3}" destId="{534E9D83-3204-4A3C-8F26-CD42B9EBD527}" srcOrd="7" destOrd="0" presId="urn:microsoft.com/office/officeart/2005/8/layout/chevron1"/>
    <dgm:cxn modelId="{7A1AFC25-2A08-4ECD-8E64-B3915E4B7575}" type="presParOf" srcId="{0160186C-C461-4601-A388-534D44CB32C3}" destId="{648134E0-FE2F-4434-8947-A1CB50785549}" srcOrd="8" destOrd="0" presId="urn:microsoft.com/office/officeart/2005/8/layout/chevron1"/>
    <dgm:cxn modelId="{FC72BF98-22F0-41FF-A1EF-F5C073A7238E}" type="presParOf" srcId="{0160186C-C461-4601-A388-534D44CB32C3}" destId="{84912719-9F16-4A1C-B5EF-9987A246B82E}" srcOrd="9" destOrd="0" presId="urn:microsoft.com/office/officeart/2005/8/layout/chevron1"/>
    <dgm:cxn modelId="{85CE04F5-3A41-462B-A148-383F97425777}" type="presParOf" srcId="{0160186C-C461-4601-A388-534D44CB32C3}" destId="{6FB67260-5F0B-4240-808C-919E419CC17C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未來展望</a:t>
          </a: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CEDBBD13-A065-4F1D-BD3B-CF5B07D8FB0D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1E4C26CB-39D7-4D80-9E23-2C027E61EA45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57B2010-F9A6-4C98-869D-2181789B2044}" type="pres">
      <dgm:prSet presAssocID="{FE552CDC-15CD-4AB7-82B9-6A7A41CC0139}" presName="parTxOnlySpace" presStyleCnt="0"/>
      <dgm:spPr/>
    </dgm:pt>
    <dgm:pt modelId="{844277FD-00F4-48FD-88BA-30A1EA1D1F75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927589B-C3C6-4D69-A455-1834744AAB51}" type="pres">
      <dgm:prSet presAssocID="{40455108-668E-436F-B480-EDAAB8FF2550}" presName="parTxOnlySpace" presStyleCnt="0"/>
      <dgm:spPr/>
    </dgm:pt>
    <dgm:pt modelId="{67C54913-DCC2-4F4B-B30F-DFA8281331A9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E024784-E9C6-4838-B474-A033000845E9}" type="pres">
      <dgm:prSet presAssocID="{5FC1928F-BEFC-4FD3-AE82-382631B696BD}" presName="parTxOnlySpace" presStyleCnt="0"/>
      <dgm:spPr/>
    </dgm:pt>
    <dgm:pt modelId="{E9EC00D1-1685-4882-A50B-E943AFC475BC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F6E8D1B-8C55-4159-ABC0-C4B4ADF33065}" type="pres">
      <dgm:prSet presAssocID="{0AF52432-8EB1-42FD-909F-0080CC2F1337}" presName="parTxOnlySpace" presStyleCnt="0"/>
      <dgm:spPr/>
    </dgm:pt>
    <dgm:pt modelId="{6BAFCCD7-F292-4AC9-BDDD-B8A90A17209D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0ED5F8-7F10-4968-983C-A52804B4E6DD}" type="pres">
      <dgm:prSet presAssocID="{309FEACE-8ACD-4D15-8F36-4125C7183AA8}" presName="parTxOnlySpace" presStyleCnt="0"/>
      <dgm:spPr/>
    </dgm:pt>
    <dgm:pt modelId="{EFFCB272-6A7C-441A-9DB7-685F55B5FA18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409940D-AD2F-4596-9059-6078D56EC02B}" type="presOf" srcId="{F414D227-39E9-4477-BD04-A4FC87D00196}" destId="{844277FD-00F4-48FD-88BA-30A1EA1D1F75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51A9706A-7F69-498D-A2FE-4ED397A67C87}" type="presOf" srcId="{3CF9C5CF-28C9-47AE-9590-ACC9BA1E2222}" destId="{E9EC00D1-1685-4882-A50B-E943AFC475BC}" srcOrd="0" destOrd="0" presId="urn:microsoft.com/office/officeart/2005/8/layout/chevron1"/>
    <dgm:cxn modelId="{3B6B4C4B-CE7C-4946-85CF-3446B3D56439}" type="presOf" srcId="{E0373831-BBA3-449D-AE33-590EBEC5BBF6}" destId="{6BAFCCD7-F292-4AC9-BDDD-B8A90A17209D}" srcOrd="0" destOrd="0" presId="urn:microsoft.com/office/officeart/2005/8/layout/chevron1"/>
    <dgm:cxn modelId="{0C22666D-4AD1-4EB7-BEF0-3F49FCC976D4}" type="presOf" srcId="{9550DADF-F75D-4FF5-B055-17C65CBBA4E6}" destId="{67C54913-DCC2-4F4B-B30F-DFA8281331A9}" srcOrd="0" destOrd="0" presId="urn:microsoft.com/office/officeart/2005/8/layout/chevron1"/>
    <dgm:cxn modelId="{A7606C7B-7B3D-4DA1-AF15-5EE97CC1A22F}" type="presOf" srcId="{A76101AD-2D46-425A-BFE8-7912C47C0E05}" destId="{CEDBBD13-A065-4F1D-BD3B-CF5B07D8FB0D}" srcOrd="0" destOrd="0" presId="urn:microsoft.com/office/officeart/2005/8/layout/chevron1"/>
    <dgm:cxn modelId="{09BFCBCA-2764-4A15-A2CB-1AE0766EDE03}" type="presOf" srcId="{F76E5A26-8FD6-44EC-8649-FF9276FF5E58}" destId="{EFFCB272-6A7C-441A-9DB7-685F55B5FA18}" srcOrd="0" destOrd="0" presId="urn:microsoft.com/office/officeart/2005/8/layout/chevron1"/>
    <dgm:cxn modelId="{ACEB71CF-CABF-4D28-BE17-419B00653F1B}" type="presOf" srcId="{FDA86D20-17F4-446D-A6BE-6C2C55C62026}" destId="{1E4C26CB-39D7-4D80-9E23-2C027E61EA45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66BCE988-9CE6-4EFF-AA35-030E4C77869D}" type="presParOf" srcId="{CEDBBD13-A065-4F1D-BD3B-CF5B07D8FB0D}" destId="{1E4C26CB-39D7-4D80-9E23-2C027E61EA45}" srcOrd="0" destOrd="0" presId="urn:microsoft.com/office/officeart/2005/8/layout/chevron1"/>
    <dgm:cxn modelId="{CD895A35-7B4A-4CFB-8287-68B894441800}" type="presParOf" srcId="{CEDBBD13-A065-4F1D-BD3B-CF5B07D8FB0D}" destId="{557B2010-F9A6-4C98-869D-2181789B2044}" srcOrd="1" destOrd="0" presId="urn:microsoft.com/office/officeart/2005/8/layout/chevron1"/>
    <dgm:cxn modelId="{161C3A06-A3F0-4F08-9364-5536A0F5C37D}" type="presParOf" srcId="{CEDBBD13-A065-4F1D-BD3B-CF5B07D8FB0D}" destId="{844277FD-00F4-48FD-88BA-30A1EA1D1F75}" srcOrd="2" destOrd="0" presId="urn:microsoft.com/office/officeart/2005/8/layout/chevron1"/>
    <dgm:cxn modelId="{81D3754F-F6E3-4C7F-9931-87E41A68B4BC}" type="presParOf" srcId="{CEDBBD13-A065-4F1D-BD3B-CF5B07D8FB0D}" destId="{0927589B-C3C6-4D69-A455-1834744AAB51}" srcOrd="3" destOrd="0" presId="urn:microsoft.com/office/officeart/2005/8/layout/chevron1"/>
    <dgm:cxn modelId="{2B018A2E-97A1-4E5F-8520-9B9BCAC99BEC}" type="presParOf" srcId="{CEDBBD13-A065-4F1D-BD3B-CF5B07D8FB0D}" destId="{67C54913-DCC2-4F4B-B30F-DFA8281331A9}" srcOrd="4" destOrd="0" presId="urn:microsoft.com/office/officeart/2005/8/layout/chevron1"/>
    <dgm:cxn modelId="{66FBDD91-6E41-4A5A-9522-EA4F2DC11F55}" type="presParOf" srcId="{CEDBBD13-A065-4F1D-BD3B-CF5B07D8FB0D}" destId="{7E024784-E9C6-4838-B474-A033000845E9}" srcOrd="5" destOrd="0" presId="urn:microsoft.com/office/officeart/2005/8/layout/chevron1"/>
    <dgm:cxn modelId="{93EA5A53-DAFE-43BA-8080-7705DE5804C8}" type="presParOf" srcId="{CEDBBD13-A065-4F1D-BD3B-CF5B07D8FB0D}" destId="{E9EC00D1-1685-4882-A50B-E943AFC475BC}" srcOrd="6" destOrd="0" presId="urn:microsoft.com/office/officeart/2005/8/layout/chevron1"/>
    <dgm:cxn modelId="{685EE6A1-360F-4E49-84EC-3ED4E9642829}" type="presParOf" srcId="{CEDBBD13-A065-4F1D-BD3B-CF5B07D8FB0D}" destId="{2F6E8D1B-8C55-4159-ABC0-C4B4ADF33065}" srcOrd="7" destOrd="0" presId="urn:microsoft.com/office/officeart/2005/8/layout/chevron1"/>
    <dgm:cxn modelId="{2A69F97B-F803-485E-9A3B-C0ED3704A06E}" type="presParOf" srcId="{CEDBBD13-A065-4F1D-BD3B-CF5B07D8FB0D}" destId="{6BAFCCD7-F292-4AC9-BDDD-B8A90A17209D}" srcOrd="8" destOrd="0" presId="urn:microsoft.com/office/officeart/2005/8/layout/chevron1"/>
    <dgm:cxn modelId="{86FF5D04-E295-4684-9ECC-48CE9E1686A1}" type="presParOf" srcId="{CEDBBD13-A065-4F1D-BD3B-CF5B07D8FB0D}" destId="{9F0ED5F8-7F10-4968-983C-A52804B4E6DD}" srcOrd="9" destOrd="0" presId="urn:microsoft.com/office/officeart/2005/8/layout/chevron1"/>
    <dgm:cxn modelId="{786A7BD4-2FAE-4150-B1BC-C61A5FD132D5}" type="presParOf" srcId="{CEDBBD13-A065-4F1D-BD3B-CF5B07D8FB0D}" destId="{EFFCB272-6A7C-441A-9DB7-685F55B5FA18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0459F-B327-486D-BCB2-8D020A551C37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研究背景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187426" y="0"/>
        <a:ext cx="1444097" cy="365125"/>
      </dsp:txXfrm>
    </dsp:sp>
    <dsp:sp modelId="{CA9E9363-0395-4CA0-A039-BC38D492209D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動機目的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1815727" y="0"/>
        <a:ext cx="1444097" cy="365125"/>
      </dsp:txXfrm>
    </dsp:sp>
    <dsp:sp modelId="{ED044B3A-90EC-4C4B-9B2D-694F1D573130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3444027" y="0"/>
        <a:ext cx="1444097" cy="365125"/>
      </dsp:txXfrm>
    </dsp:sp>
    <dsp:sp modelId="{4BBB51FD-05DD-45E0-A313-BF87DD132DD1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0F6A176D-AF75-4633-8F9A-1949CFD13ADE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BBDDAB20-227C-461F-B1C2-504D31CF53F8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C5C49-A206-439E-BCFB-64D12DEDE854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AAD89F5E-E399-46CB-A3EB-9AF49D0AEE06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01476EB5-B450-4D1F-8175-143F239F56F8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3444027" y="0"/>
        <a:ext cx="1444097" cy="365125"/>
      </dsp:txXfrm>
    </dsp:sp>
    <dsp:sp modelId="{7D5ACB6E-DEFE-47D8-A299-0062F6DC69A8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E6381128-6DE9-4306-9231-088339CE7873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997EE246-3ECE-4EB0-AD42-6955953EDEB0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184F7-BDB3-4B3B-BC4D-1B75755E2326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EE01D404-3C16-40EB-8A6B-2E638B2F975F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2247FF19-0B72-49D0-9A3F-57C525D61A26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3444027" y="0"/>
        <a:ext cx="1444097" cy="365125"/>
      </dsp:txXfrm>
    </dsp:sp>
    <dsp:sp modelId="{76EB3937-5B7F-4750-8F1F-92641B226EC7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sp:txBody>
      <dsp:txXfrm>
        <a:off x="5072328" y="0"/>
        <a:ext cx="1444097" cy="365125"/>
      </dsp:txXfrm>
    </dsp:sp>
    <dsp:sp modelId="{691A2FB2-5CDE-4EAB-B812-55008ACDA34D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5CDCE32D-82A1-4611-B6CB-2DCD38CCD303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0DB7F-8B9B-4C7D-B4B5-394285173C05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0EDD6BC-4DA7-4A50-8D9E-E97F555927E0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B40BE123-FA00-4893-9326-129AFA819D36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899EC517-0886-40E6-AD36-B5CADA62F699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結果與討論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5072328" y="0"/>
        <a:ext cx="1444097" cy="365125"/>
      </dsp:txXfrm>
    </dsp:sp>
    <dsp:sp modelId="{54C2DB89-5328-4DC5-9961-C548705E2D63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59C95AB5-C17F-475D-B06F-912C537EE271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47368-2D26-4706-A4DA-63E6032D5E50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3783AFF-5F0E-4AAF-979B-964FC1BE847F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9CF562A1-7F8B-4A23-BC58-2885C4D1D74C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5F541D19-0D57-4072-8FFE-8BE821C03640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648134E0-FE2F-4434-8947-A1CB50785549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6700628" y="0"/>
        <a:ext cx="1444097" cy="365125"/>
      </dsp:txXfrm>
    </dsp:sp>
    <dsp:sp modelId="{6FB67260-5F0B-4240-808C-919E419CC17C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C26CB-39D7-4D80-9E23-2C027E61EA45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44277FD-00F4-48FD-88BA-30A1EA1D1F75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67C54913-DCC2-4F4B-B30F-DFA8281331A9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E9EC00D1-1685-4882-A50B-E943AFC475BC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6BAFCCD7-F292-4AC9-BDDD-B8A90A17209D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</a:p>
      </dsp:txBody>
      <dsp:txXfrm>
        <a:off x="6700628" y="0"/>
        <a:ext cx="1444097" cy="365125"/>
      </dsp:txXfrm>
    </dsp:sp>
    <dsp:sp modelId="{EFFCB272-6A7C-441A-9DB7-685F55B5FA18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未來展望</a:t>
          </a:r>
        </a:p>
      </dsp:txBody>
      <dsp:txXfrm>
        <a:off x="8328929" y="0"/>
        <a:ext cx="1444097" cy="36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8CB5A-35A6-4ADB-8959-0D4BAAC6DB6B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F9420-BD2A-4EF4-A10D-05C6C7D86E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4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scoelastic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3856390/#R14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3856390/#R19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+</a:t>
            </a:r>
            <a:r>
              <a:rPr lang="zh-TW" altLang="en-US" dirty="0"/>
              <a:t>數學公式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287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個清管器對於壓痕深度的力響應值不同，但這些資料都包含有效的資料範圍。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840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透過分析這些表格，我們可以發現，當</a:t>
            </a:r>
            <a:r>
              <a:rPr lang="en-US" altLang="zh-TW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x=30mm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時，</a:t>
            </a:r>
            <a:r>
              <a:rPr lang="en-US" altLang="zh-TW" b="0" i="0" dirty="0" err="1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TPM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中的鬆弛數據與實驗結果接近。由於</a:t>
            </a:r>
            <a:r>
              <a:rPr lang="en-US" altLang="zh-TW" b="0" i="0" dirty="0" err="1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TPM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中球體的半徑為</a:t>
            </a:r>
            <a:r>
              <a:rPr lang="en-US" altLang="zh-TW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10mm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，所以我們設定兩個球體的距離為</a:t>
            </a:r>
            <a:r>
              <a:rPr lang="en-US" altLang="zh-TW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10mm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496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 err="1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TPM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的應力鬆弛值線與豬肝的實驗數據接近。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507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實驗數據進行比較，我們驗證了</a:t>
            </a:r>
            <a:r>
              <a:rPr lang="en-US" altLang="zh-TW" b="0" i="0" dirty="0" err="1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TPM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在應力應變、應力鬆弛和蠕變數據方面是有效的。此外，還建立了具有兩層球體結構的</a:t>
            </a:r>
            <a:r>
              <a:rPr lang="en-US" altLang="zh-TW" b="0" i="0" dirty="0" err="1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TPM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。在此模型的基礎上，為了進一步提高模型精度，可以建立三層或多層球體的</a:t>
            </a:r>
            <a:r>
              <a:rPr lang="en-US" altLang="zh-TW" b="0" i="0" dirty="0" err="1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TPM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結構。</a:t>
            </a:r>
            <a:endParaRPr lang="en-US" altLang="zh-TW" b="0" i="0" dirty="0">
              <a:solidFill>
                <a:srgbClr val="1B1B1B"/>
              </a:solidFill>
              <a:effectLst/>
              <a:latin typeface="Cambria" panose="02040503050406030204" pitchFamily="18" charset="0"/>
            </a:endParaRPr>
          </a:p>
          <a:p>
            <a:endParaRPr lang="en-US" altLang="zh-TW" b="0" i="0" dirty="0">
              <a:solidFill>
                <a:srgbClr val="1B1B1B"/>
              </a:solidFill>
              <a:effectLst/>
              <a:latin typeface="Cambria" panose="02040503050406030204" pitchFamily="18" charset="0"/>
            </a:endParaRPr>
          </a:p>
          <a:p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雖然此模型具有應力應變、應力鬆弛和蠕變變形特性，且較</a:t>
            </a:r>
            <a:r>
              <a:rPr lang="en-US" altLang="zh-TW" b="0" i="0" dirty="0" err="1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MSM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具有顯著優勢，但此模型的精度有待進一步提高。且模擬實驗得到的數據存在一定偏差。未來，我們將完善模型以提高模型的精確度，並將在更具挑戰性和複雜的任務上對模型進行評估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63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未被滿足的需求</a:t>
            </a:r>
            <a:r>
              <a:rPr lang="en-US" altLang="zh-TW" dirty="0"/>
              <a:t>(unmet need)</a:t>
            </a:r>
          </a:p>
          <a:p>
            <a:r>
              <a:rPr lang="zh-TW" altLang="en-US" dirty="0"/>
              <a:t>未能解決的問題</a:t>
            </a:r>
            <a:endParaRPr lang="en-US" altLang="zh-TW" dirty="0"/>
          </a:p>
          <a:p>
            <a:r>
              <a:rPr lang="zh-TW" altLang="en-US" dirty="0"/>
              <a:t>提出嶄新構想</a:t>
            </a:r>
            <a:r>
              <a:rPr lang="en-US" altLang="zh-TW" dirty="0"/>
              <a:t>(novelty)</a:t>
            </a:r>
          </a:p>
          <a:p>
            <a:r>
              <a:rPr lang="zh-TW" altLang="en-US" dirty="0"/>
              <a:t>進步性</a:t>
            </a:r>
            <a:r>
              <a:rPr lang="zh-TW" altLang="en-US"/>
              <a:t>與改良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78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800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由多層結構和多個球體組成的混合軟組織模型</a:t>
            </a:r>
            <a:endParaRPr lang="en-US" altLang="zh-TW" sz="2800" b="0" i="0" dirty="0">
              <a:solidFill>
                <a:srgbClr val="1B1B1B"/>
              </a:solidFill>
              <a:effectLst/>
              <a:latin typeface="Cambria" panose="02040503050406030204" pitchFamily="18" charset="0"/>
            </a:endParaRPr>
          </a:p>
          <a:p>
            <a:endParaRPr lang="zh-TW" alt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81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虛擬手術模擬使醫生能夠與基於視覺、聽覺和觸覺回饋的靈活定制的模擬環境進行交互，而不會與真實患者產生潛在的有害接觸。</a:t>
            </a:r>
            <a:endParaRPr lang="en-US" altLang="zh-TW" b="0" i="0" dirty="0">
              <a:solidFill>
                <a:srgbClr val="1B1B1B"/>
              </a:solidFill>
              <a:effectLst/>
              <a:latin typeface="Cambria" panose="02040503050406030204" pitchFamily="18" charset="0"/>
            </a:endParaRPr>
          </a:p>
          <a:p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即時手術模擬和醫療訓練必須採用軟組織的物理建模和行為建模，以達到逼真的視覺和觸覺效果</a:t>
            </a:r>
            <a:endParaRPr lang="en-US" altLang="zh-TW" b="0" i="0" dirty="0">
              <a:solidFill>
                <a:srgbClr val="1B1B1B"/>
              </a:solidFill>
              <a:effectLst/>
              <a:latin typeface="Cambria" panose="02040503050406030204" pitchFamily="18" charset="0"/>
            </a:endParaRPr>
          </a:p>
          <a:p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基於幾何的方法的優點是：快速且平滑，但主要缺點是其準確性。相較之下，物理模型比基於幾何的方法更準確，但它具有緩慢和粗糙的缺點。建立軟組織物理模型的關鍵是降低計算複雜度，同時保持變形效果的準確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44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平行纖維膠原組織</a:t>
            </a:r>
            <a:endParaRPr lang="en-US" altLang="zh-TW" b="0" i="0" dirty="0">
              <a:solidFill>
                <a:srgbClr val="1B1B1B"/>
              </a:solidFill>
              <a:effectLst/>
              <a:latin typeface="Cambria" panose="02040503050406030204" pitchFamily="18" charset="0"/>
            </a:endParaRPr>
          </a:p>
          <a:p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利用球體填充法取代有限元素法創建了可變形器官模型。但模型的變形仍然是基於</a:t>
            </a:r>
            <a:r>
              <a:rPr lang="en-US" altLang="zh-TW" b="0" i="0" dirty="0" err="1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MSM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。</a:t>
            </a:r>
            <a:endParaRPr lang="en-US" altLang="zh-TW" b="0" i="0" dirty="0">
              <a:solidFill>
                <a:srgbClr val="1B1B1B"/>
              </a:solidFill>
              <a:effectLst/>
              <a:latin typeface="Cambria" panose="02040503050406030204" pitchFamily="18" charset="0"/>
            </a:endParaRPr>
          </a:p>
          <a:p>
            <a:endParaRPr lang="en-US" altLang="zh-TW" b="0" i="0" dirty="0">
              <a:solidFill>
                <a:srgbClr val="1B1B1B"/>
              </a:solidFill>
              <a:effectLst/>
              <a:latin typeface="Cambria" panose="02040503050406030204" pitchFamily="18" charset="0"/>
            </a:endParaRPr>
          </a:p>
          <a:p>
            <a:endParaRPr lang="en-US" altLang="zh-TW" b="0" i="0" dirty="0">
              <a:solidFill>
                <a:srgbClr val="1B1B1B"/>
              </a:solidFill>
              <a:effectLst/>
              <a:latin typeface="Cambria" panose="02040503050406030204" pitchFamily="18" charset="0"/>
            </a:endParaRPr>
          </a:p>
          <a:p>
            <a:endParaRPr lang="en-US" altLang="zh-TW" b="0" i="0" dirty="0">
              <a:solidFill>
                <a:srgbClr val="1B1B1B"/>
              </a:solidFill>
              <a:effectLst/>
              <a:latin typeface="Cambria" panose="02040503050406030204" pitchFamily="18" charset="0"/>
            </a:endParaRPr>
          </a:p>
          <a:p>
            <a:endParaRPr lang="en-US" altLang="zh-TW" b="0" i="0" dirty="0">
              <a:solidFill>
                <a:srgbClr val="1B1B1B"/>
              </a:solidFill>
              <a:effectLst/>
              <a:latin typeface="Cambria" panose="020405030504060302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655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圖較為粗糙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91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Kelvin-Voigt </a:t>
            </a:r>
            <a:r>
              <a:rPr lang="zh-TW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材料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，也稱為</a:t>
            </a:r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Voigt </a:t>
            </a:r>
            <a:r>
              <a:rPr lang="zh-TW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材料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，是顯示典型橡膠特性的最簡單模型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  <a:hlinkClick r:id="rId3" tooltip="Viscoelastic"/>
              </a:rPr>
              <a:t>黏彈性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材料。它在長時間尺度上是純彈性的（緩慢變形），但對快速變形表現出額外的抵抗力。</a:t>
            </a:r>
            <a:endParaRPr lang="en-US" altLang="zh-TW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當肝臟變形長度超過</a:t>
            </a:r>
            <a:r>
              <a:rPr lang="en-US" altLang="zh-TW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12mm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時就會造成損傷。用半徑為</a:t>
            </a:r>
            <a:r>
              <a:rPr lang="en-US" altLang="zh-TW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2mm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的剛性球體接觸</a:t>
            </a:r>
            <a:r>
              <a:rPr lang="en-US" altLang="zh-TW" b="0" i="0" dirty="0" err="1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TPM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模型時，其變形長度應保持在</a:t>
            </a:r>
            <a:r>
              <a:rPr lang="en-US" altLang="zh-TW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10mm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以內為有效資料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340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基於小變形假設，根據靜態壓痕的力與位移資料估算軟器官的有效彈性模量。</a:t>
            </a:r>
            <a:endParaRPr lang="en-US" altLang="zh-TW" b="0" i="0" dirty="0">
              <a:solidFill>
                <a:srgbClr val="1B1B1B"/>
              </a:solidFill>
              <a:effectLst/>
              <a:latin typeface="Cambria" panose="02040503050406030204" pitchFamily="18" charset="0"/>
            </a:endParaRPr>
          </a:p>
          <a:p>
            <a:r>
              <a:rPr lang="en-US" altLang="zh-TW" b="0" i="0" dirty="0" err="1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Ottensmeyer</a:t>
            </a:r>
            <a:r>
              <a:rPr lang="en-US" altLang="zh-TW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 [ </a:t>
            </a:r>
            <a:r>
              <a:rPr lang="en-US" altLang="zh-TW" b="0" i="0" u="sng" dirty="0">
                <a:solidFill>
                  <a:srgbClr val="005EA2"/>
                </a:solidFill>
                <a:effectLst/>
                <a:latin typeface="Cambria" panose="02040503050406030204" pitchFamily="18" charset="0"/>
                <a:hlinkClick r:id="rId3"/>
              </a:rPr>
              <a:t>14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lang="en-US" altLang="zh-TW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] 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設計了一種機器人壓頭，用於在微創手術過程中測量豬肝的機械特性。機器人壓頭可以製造 </a:t>
            </a:r>
            <a:r>
              <a:rPr lang="en-US" altLang="zh-TW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±500 </a:t>
            </a:r>
            <a:r>
              <a:rPr lang="en-US" altLang="zh-TW" b="0" i="1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µm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範圍內的小壓痕。他在</a:t>
            </a:r>
            <a:r>
              <a:rPr lang="zh-TW" altLang="en-US" b="0" i="1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活體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豬肝實驗中計算出豬肝的彈性模量為</a:t>
            </a:r>
            <a:r>
              <a:rPr lang="en-US" altLang="zh-TW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2.2-15kPa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。</a:t>
            </a:r>
            <a:endParaRPr lang="en-US" altLang="zh-TW" b="0" i="0" dirty="0">
              <a:solidFill>
                <a:srgbClr val="1B1B1B"/>
              </a:solidFill>
              <a:effectLst/>
              <a:latin typeface="Cambria" panose="020405030504060302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160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本文中，</a:t>
            </a:r>
            <a:r>
              <a:rPr lang="en-US" altLang="zh-TW" b="0" i="0" dirty="0" err="1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TPM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模型的結構與</a:t>
            </a:r>
            <a:r>
              <a:rPr lang="en-US" altLang="zh-TW" b="0" i="0" dirty="0" err="1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Asbach</a:t>
            </a:r>
            <a:r>
              <a:rPr lang="en-US" altLang="zh-TW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[ </a:t>
            </a:r>
            <a:r>
              <a:rPr lang="en-US" altLang="zh-TW" b="0" i="0" u="sng" dirty="0">
                <a:solidFill>
                  <a:srgbClr val="005EA2"/>
                </a:solidFill>
                <a:effectLst/>
                <a:latin typeface="Cambria" panose="02040503050406030204" pitchFamily="18" charset="0"/>
                <a:hlinkClick r:id="rId3"/>
              </a:rPr>
              <a:t>19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lang="en-US" altLang="zh-TW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]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中報告的相似，因此我們選擇使用</a:t>
            </a:r>
            <a:r>
              <a:rPr lang="en-US" altLang="zh-TW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5Pa.s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作為</a:t>
            </a:r>
            <a:r>
              <a:rPr lang="en-US" altLang="zh-TW" b="0" i="0" dirty="0" err="1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TPM</a:t>
            </a:r>
            <a:r>
              <a:rPr lang="zh-TW" alt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中的黏滯模量值。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84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69059" y="1123286"/>
            <a:ext cx="9144000" cy="206617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69059" y="3373611"/>
            <a:ext cx="9144000" cy="15636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1023890" y="3281535"/>
            <a:ext cx="10034337" cy="0"/>
          </a:xfrm>
          <a:prstGeom prst="line">
            <a:avLst/>
          </a:prstGeom>
          <a:ln w="57150">
            <a:gradFill flip="none" rotWithShape="1">
              <a:gsLst>
                <a:gs pos="0">
                  <a:srgbClr val="603591"/>
                </a:gs>
                <a:gs pos="100000">
                  <a:srgbClr val="988DC4"/>
                </a:gs>
              </a:gsLst>
              <a:lin ang="0" scaled="0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5" y="5327235"/>
            <a:ext cx="1353214" cy="13608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32" y="5897341"/>
            <a:ext cx="5111386" cy="7505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91" y="5865819"/>
            <a:ext cx="3299448" cy="78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5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573213"/>
            <a:ext cx="5181600" cy="4710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573214"/>
            <a:ext cx="5181600" cy="471035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投影片編號版面配置區 5">
            <a:extLst>
              <a:ext uri="{FF2B5EF4-FFF2-40B4-BE49-F238E27FC236}">
                <a16:creationId xmlns:a16="http://schemas.microsoft.com/office/drawing/2014/main" id="{D0EFAED2-EAB2-4A42-B41E-CC619607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7ECEBE88-65A0-44C3-8FCB-98A17FE00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6572"/>
          <a:stretch/>
        </p:blipFill>
        <p:spPr>
          <a:xfrm>
            <a:off x="92427" y="6283575"/>
            <a:ext cx="2489906" cy="553786"/>
          </a:xfrm>
          <a:prstGeom prst="rect">
            <a:avLst/>
          </a:prstGeom>
        </p:spPr>
      </p:pic>
      <p:sp>
        <p:nvSpPr>
          <p:cNvPr id="29" name="頁尾版面配置區 3">
            <a:extLst>
              <a:ext uri="{FF2B5EF4-FFF2-40B4-BE49-F238E27FC236}">
                <a16:creationId xmlns:a16="http://schemas.microsoft.com/office/drawing/2014/main" id="{F5FD1BD8-18EC-45D1-945E-E21827C127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頁尾</a:t>
            </a:r>
          </a:p>
        </p:txBody>
      </p:sp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4E81BCDB-5EE2-85C2-58E1-49057F55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5" name="內容版面配置區 11">
            <a:extLst>
              <a:ext uri="{FF2B5EF4-FFF2-40B4-BE49-F238E27FC236}">
                <a16:creationId xmlns:a16="http://schemas.microsoft.com/office/drawing/2014/main" id="{7FBA6D29-3D5A-0DD7-50EE-0DFB823147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975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2821" y="1577724"/>
            <a:ext cx="995001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2822" y="4676766"/>
            <a:ext cx="9950009" cy="14128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906000" y="6359524"/>
            <a:ext cx="1009650" cy="365125"/>
          </a:xfrm>
        </p:spPr>
        <p:txBody>
          <a:bodyPr/>
          <a:lstStyle/>
          <a:p>
            <a:fld id="{21A59E88-FE7A-4FD3-9BD2-FF4A88EC1531}" type="datetime1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915650" y="6359525"/>
            <a:ext cx="56788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836060" y="4565399"/>
            <a:ext cx="10363532" cy="9225"/>
          </a:xfrm>
          <a:prstGeom prst="line">
            <a:avLst/>
          </a:prstGeom>
          <a:ln w="57150">
            <a:gradFill>
              <a:gsLst>
                <a:gs pos="0">
                  <a:srgbClr val="603591"/>
                </a:gs>
                <a:gs pos="100000">
                  <a:srgbClr val="988DC4"/>
                </a:gs>
              </a:gsLst>
              <a:lin ang="0" scaled="0"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533651" y="6359524"/>
            <a:ext cx="5971001" cy="365125"/>
          </a:xfrm>
        </p:spPr>
        <p:txBody>
          <a:bodyPr/>
          <a:lstStyle/>
          <a:p>
            <a:r>
              <a:rPr lang="zh-TW" altLang="en-US"/>
              <a:t>頁尾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6" y="6283575"/>
            <a:ext cx="2336449" cy="5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8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D8E74958-E8B3-4275-80A3-6C4C082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32126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內容版面配置區 11">
            <a:extLst>
              <a:ext uri="{FF2B5EF4-FFF2-40B4-BE49-F238E27FC236}">
                <a16:creationId xmlns:a16="http://schemas.microsoft.com/office/drawing/2014/main" id="{121873AB-5FD2-CEFF-8900-77CDC882D99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441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動機目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626834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9C2450-4CE9-386A-0080-880D6019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9C02A699-B104-F39C-7C39-83720E55EF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877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098521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9A085D-158C-AE94-AC9F-17854A08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E2D6012A-A95F-54D7-3A31-310F2E6793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1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果與討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459879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9B6A18-B38D-5577-51FD-01B6AAC1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6EE55042-35D0-1C6D-5204-2281B5C204E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63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383836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19E9C6-46D0-D3FA-B899-2E28A7ED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855D9259-3680-84F5-A047-0F98A080A42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5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未來展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738328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1EF878-3B44-BD6B-534C-4A78D179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5" name="內容版面配置區 11">
            <a:extLst>
              <a:ext uri="{FF2B5EF4-FFF2-40B4-BE49-F238E27FC236}">
                <a16:creationId xmlns:a16="http://schemas.microsoft.com/office/drawing/2014/main" id="{F5CD27F0-470C-7396-5EF4-C98820FF23C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776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報paper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6572"/>
          <a:stretch/>
        </p:blipFill>
        <p:spPr>
          <a:xfrm>
            <a:off x="92427" y="6283575"/>
            <a:ext cx="2489906" cy="553786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E23A2B-1B18-422D-9825-DE72793983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TW" altLang="en-US"/>
              <a:t>頁尾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429FD1C-8D7F-6A3C-6683-A9672AB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72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5603F-1096-43F4-A689-85067F98FC58}" type="datetime1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頁尾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246A-83E7-473D-A2DA-EC1719E0CE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248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66" r:id="rId9"/>
    <p:sldLayoutId id="2147483664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891E2-2671-442B-B0E8-9FEF324C5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287" y="1123286"/>
            <a:ext cx="10707544" cy="206617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無網格法預測</a:t>
            </a:r>
            <a:br>
              <a:rPr lang="en-US" altLang="zh-TW" dirty="0"/>
            </a:br>
            <a:r>
              <a:rPr lang="zh-TW" altLang="en-US" dirty="0"/>
              <a:t>正顎手術後之顏面變化</a:t>
            </a:r>
            <a:br>
              <a:rPr lang="en-US" altLang="zh-TW" dirty="0"/>
            </a:br>
            <a:r>
              <a:rPr lang="en-US" altLang="zh-TW" sz="4000" dirty="0"/>
              <a:t>Facial Morphological Deformation Prediction </a:t>
            </a:r>
            <a:br>
              <a:rPr lang="en-US" altLang="zh-TW" sz="4000" dirty="0"/>
            </a:br>
            <a:r>
              <a:rPr lang="en-US" altLang="zh-TW" sz="4000" dirty="0"/>
              <a:t>after Orthognathic Surgery using Meshless Method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40CFBE-586D-48FC-9792-508788B57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研究生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陳艾揚</a:t>
            </a:r>
            <a:endParaRPr lang="en-US" altLang="zh-TW" dirty="0"/>
          </a:p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指導教授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方晶晶　教授</a:t>
            </a:r>
          </a:p>
        </p:txBody>
      </p:sp>
    </p:spTree>
    <p:extLst>
      <p:ext uri="{BB962C8B-B14F-4D97-AF65-F5344CB8AC3E}">
        <p14:creationId xmlns:p14="http://schemas.microsoft.com/office/powerpoint/2010/main" val="168240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9B48F-3CA3-FECC-2705-26189A2B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 (strong form)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D18153-DFC3-BF13-A11D-334572064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TW" altLang="zh-TW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𝑖𝑗</m:t>
                                </m:r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,</m:t>
                                </m:r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in</m:t>
                            </m:r>
                            <m: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 </m:t>
                            </m:r>
                            <m:r>
                              <m:rPr>
                                <m:sty m:val="p"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Ω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on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on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altLang="zh-TW" sz="2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</m:oMath>
                  </m:oMathPara>
                </a14:m>
                <a:endParaRPr lang="en-US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where:</a:t>
                </a:r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𝜎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𝑖𝑗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stress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tensor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Ω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domain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of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body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𝑔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essential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natural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</m:oMath>
                </a14:m>
                <a:endParaRPr lang="en-US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body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force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per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unit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volume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𝑔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displacement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condition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on</m:t>
                    </m:r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𝑔</m:t>
                        </m:r>
                      </m:sub>
                    </m:sSub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traction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condition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on</m:t>
                    </m:r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h</m:t>
                        </m:r>
                      </m:sub>
                    </m:sSub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D18153-DFC3-BF13-A11D-334572064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CC0AC5-C586-CCD3-091B-D082340E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033DCF-70BD-A4C8-83DA-B18AD2F8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7038E83-ABB4-B5DE-428A-5E1A64303F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39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E005FA-A0D0-E6D0-E3DD-91D369D8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Derive the weak form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847C86-B6B6-1720-9B47-23BC54532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│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on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, </a:t>
                </a:r>
                <a:b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</a:br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│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=0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on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1" smtClean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200" b="0" i="0" smtClean="0">
                        <a:latin typeface="Cambria Math" panose="02040503050406030204" pitchFamily="18" charset="0"/>
                      </a:rPr>
                      <m:t>here</m:t>
                    </m:r>
                  </m:oMath>
                </a14:m>
                <a:r>
                  <a:rPr lang="en-US" altLang="zh-TW" sz="22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displacement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tensor</m:t>
                    </m:r>
                  </m:oMath>
                </a14:m>
                <a:endParaRPr lang="zh-TW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trial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function</m:t>
                    </m:r>
                  </m:oMath>
                </a14:m>
                <a:endParaRPr lang="en-US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zh-TW" sz="22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zh-TW" altLang="zh-TW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sz="2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1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𝛀</m:t>
                            </m:r>
                          </m:e>
                        </m:d>
                      </m:e>
                      <m:sup>
                        <m:r>
                          <a:rPr lang="en-US" altLang="zh-TW" sz="22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2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is Sobolev Space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𝐻</m:t>
                        </m:r>
                      </m:e>
                      <m:sup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space: n-</a:t>
                </a:r>
                <a:r>
                  <a:rPr lang="en-US" altLang="zh-TW" sz="1800" dirty="0" err="1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</a:t>
                </a: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derivatives exist, and it and its derivatives are square-integrable.</a:t>
                </a:r>
                <a:endParaRPr lang="zh-TW" altLang="zh-TW" sz="20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zh-TW" altLang="en-US" sz="4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847C86-B6B6-1720-9B47-23BC54532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156993-49FD-D22A-98CC-ACA6BEB2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4E487E-F9E5-4F49-3F0C-7D574626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C69B47-24E7-B30E-9CDF-02EAFDFFFC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07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B275C-1882-B3B0-CA2C-BC9558F9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5E4630-38FB-EDD3-57B3-8EE61BEAA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Multiply the governing equation by a trial function</a:t>
                </a:r>
                <a:b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</a:b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𝑖𝑗</m:t>
                                </m:r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,</m:t>
                                </m:r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</m:d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Integration by part</a:t>
                </a:r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zh-TW" altLang="zh-TW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Divergence theorem</a:t>
                </a:r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∵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zh-TW" altLang="zh-TW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</m:nary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g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g</m:t>
                            </m:r>
                          </m:sub>
                        </m:sSub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h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h</m:t>
                            </m:r>
                          </m:sub>
                        </m:sSub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5E4630-38FB-EDD3-57B3-8EE61BEAA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0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E6B33D-B76C-F474-5B55-3856A6A7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AF3581-D11A-4FB2-081F-2F81FDA9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37F03A-A28F-1F4F-4C36-742AD71066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68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81E3C-7607-98ED-CDCA-08D61452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Voigt notation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E168E-ACFF-468B-8401-E161F4C8C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對稱張量的矩陣轉寫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B6ACF2-EA70-09CD-88A3-550977BB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653D22-C687-2D21-CC5A-0AF4D5C9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C28023-9365-4F27-F305-B95D41EA68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F183644-C01D-E2F9-4B48-F07F6D07F484}"/>
                  </a:ext>
                </a:extLst>
              </p:cNvPr>
              <p:cNvSpPr txBox="1"/>
              <p:nvPr/>
            </p:nvSpPr>
            <p:spPr>
              <a:xfrm>
                <a:off x="1351437" y="3243699"/>
                <a:ext cx="4508812" cy="127810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𝑚𝑎𝑡𝑟𝑖𝑥</m:t>
                          </m:r>
                        </m:sub>
                      </m:sSub>
                      <m:r>
                        <a:rPr lang="en-US" altLang="zh-TW" sz="2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F183644-C01D-E2F9-4B48-F07F6D07F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37" y="3243699"/>
                <a:ext cx="4508812" cy="1278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6A32569-E0F5-FF5F-FAF3-7E1E58F7577E}"/>
                  </a:ext>
                </a:extLst>
              </p:cNvPr>
              <p:cNvSpPr txBox="1"/>
              <p:nvPr/>
            </p:nvSpPr>
            <p:spPr>
              <a:xfrm>
                <a:off x="6950730" y="2612276"/>
                <a:ext cx="3726650" cy="254095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𝑣𝑒𝑐𝑡𝑜𝑟</m:t>
                          </m:r>
                        </m:sub>
                      </m:sSub>
                      <m:r>
                        <a:rPr lang="en-US" altLang="zh-TW" sz="2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6A32569-E0F5-FF5F-FAF3-7E1E58F75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730" y="2612276"/>
                <a:ext cx="3726650" cy="2540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1EF9904-86F5-79AC-DA5C-3200DB3B3F0F}"/>
              </a:ext>
            </a:extLst>
          </p:cNvPr>
          <p:cNvCxnSpPr>
            <a:cxnSpLocks/>
          </p:cNvCxnSpPr>
          <p:nvPr/>
        </p:nvCxnSpPr>
        <p:spPr>
          <a:xfrm>
            <a:off x="3108960" y="3515403"/>
            <a:ext cx="2364871" cy="11587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776B03B-B892-52A0-C1F5-4ED13CACC202}"/>
              </a:ext>
            </a:extLst>
          </p:cNvPr>
          <p:cNvCxnSpPr>
            <a:cxnSpLocks/>
          </p:cNvCxnSpPr>
          <p:nvPr/>
        </p:nvCxnSpPr>
        <p:spPr>
          <a:xfrm flipH="1" flipV="1">
            <a:off x="3894059" y="3373613"/>
            <a:ext cx="1579772" cy="7740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C81BDE1-D9EA-0F70-564C-040F5D2815B2}"/>
              </a:ext>
            </a:extLst>
          </p:cNvPr>
          <p:cNvCxnSpPr>
            <a:cxnSpLocks/>
          </p:cNvCxnSpPr>
          <p:nvPr/>
        </p:nvCxnSpPr>
        <p:spPr>
          <a:xfrm>
            <a:off x="4770668" y="3369237"/>
            <a:ext cx="657438" cy="3221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DD287D7-CB89-6989-8A0C-C9AC4066889D}"/>
              </a:ext>
            </a:extLst>
          </p:cNvPr>
          <p:cNvCxnSpPr>
            <a:cxnSpLocks/>
          </p:cNvCxnSpPr>
          <p:nvPr/>
        </p:nvCxnSpPr>
        <p:spPr>
          <a:xfrm flipV="1">
            <a:off x="5473831" y="4147701"/>
            <a:ext cx="0" cy="5264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8357A54-46D0-D440-AB9A-3B3A8E7B88A4}"/>
              </a:ext>
            </a:extLst>
          </p:cNvPr>
          <p:cNvCxnSpPr>
            <a:cxnSpLocks/>
          </p:cNvCxnSpPr>
          <p:nvPr/>
        </p:nvCxnSpPr>
        <p:spPr>
          <a:xfrm>
            <a:off x="4028150" y="3323761"/>
            <a:ext cx="655797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0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5">
            <a:extLst>
              <a:ext uri="{FF2B5EF4-FFF2-40B4-BE49-F238E27FC236}">
                <a16:creationId xmlns:a16="http://schemas.microsoft.com/office/drawing/2014/main" id="{8F11A98B-8387-F350-253D-1593039E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次月預期進度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7C6B7644-DB45-C306-2A49-981E216A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初步軟體介面實作</a:t>
            </a:r>
            <a:endParaRPr lang="en-US" altLang="zh-TW" dirty="0"/>
          </a:p>
          <a:p>
            <a:pPr lvl="1"/>
            <a:r>
              <a:rPr lang="zh-TW" altLang="en-US" dirty="0"/>
              <a:t>讀取術前頭骨模型、術前臉部軟組織模型、手術計畫模型</a:t>
            </a:r>
            <a:endParaRPr lang="en-US" altLang="zh-TW" dirty="0"/>
          </a:p>
          <a:p>
            <a:pPr lvl="1"/>
            <a:r>
              <a:rPr lang="zh-TW" altLang="en-US" dirty="0"/>
              <a:t>轉換多面體檔案為參數曲面 </a:t>
            </a:r>
            <a:r>
              <a:rPr lang="en-US" altLang="zh-TW" dirty="0"/>
              <a:t>(Parametric surface)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15B109-88F0-4E67-AA37-4EC3546B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41F805-1A60-4A80-8785-C42C4FFC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/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A3452E79-066F-E2E5-E57E-173C63B71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23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53754-76D3-343D-BBCF-041B49F0E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0D6770-555E-639A-F5ED-3D6CADF1B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, 字型, 螢幕擷取畫面, 行 的圖片&#10;&#10;自動產生的描述">
            <a:extLst>
              <a:ext uri="{FF2B5EF4-FFF2-40B4-BE49-F238E27FC236}">
                <a16:creationId xmlns:a16="http://schemas.microsoft.com/office/drawing/2014/main" id="{DFD1CD34-5E48-7DAC-100F-451AEFB0A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083" y="3429000"/>
            <a:ext cx="3817951" cy="548688"/>
          </a:xfrm>
          <a:prstGeom prst="rect">
            <a:avLst/>
          </a:prstGeom>
        </p:spPr>
      </p:pic>
      <p:pic>
        <p:nvPicPr>
          <p:cNvPr id="7" name="圖片 6" descr="一張含有 文字, 收據, 字型, 白色 的圖片&#10;&#10;自動產生的描述">
            <a:extLst>
              <a:ext uri="{FF2B5EF4-FFF2-40B4-BE49-F238E27FC236}">
                <a16:creationId xmlns:a16="http://schemas.microsoft.com/office/drawing/2014/main" id="{9A79D52F-8631-5772-7D34-57CBE5581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03013"/>
            <a:ext cx="9144000" cy="2306719"/>
          </a:xfrm>
          <a:prstGeom prst="rect">
            <a:avLst/>
          </a:prstGeom>
        </p:spPr>
      </p:pic>
      <p:pic>
        <p:nvPicPr>
          <p:cNvPr id="9" name="圖片 8" descr="一張含有 文字, 螢幕擷取畫面, 海報, 平面設計 的圖片&#10;&#10;自動產生的描述">
            <a:extLst>
              <a:ext uri="{FF2B5EF4-FFF2-40B4-BE49-F238E27FC236}">
                <a16:creationId xmlns:a16="http://schemas.microsoft.com/office/drawing/2014/main" id="{36E3D79A-CBC3-3FA5-2CD0-03F68ED06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523" y="3373611"/>
            <a:ext cx="2694477" cy="34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5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5D425-0E4C-FA5A-5D03-13FCE4E3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pic>
        <p:nvPicPr>
          <p:cNvPr id="8" name="內容版面配置區 7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4F85014D-BE34-E089-D746-AFA0811D5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" y="1828800"/>
            <a:ext cx="12160863" cy="270070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20795E-D6D2-D491-0BA0-CDC81AD3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822DE4-FE58-BEDF-803E-A410E6E6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674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1B80D-0328-6347-E428-136AF918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7" name="內容版面配置區 6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785B4A4C-CB30-263C-D157-ED6EAEE4F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932139"/>
            <a:ext cx="5744307" cy="2971194"/>
          </a:xfr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288F4D-201E-E0EA-1D7E-5AF7D606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41BDCA-F217-A787-13B5-E115FA4B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圖片 8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49AF2C65-AFAD-8187-23CF-FECE0EC5F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401" y="1409334"/>
            <a:ext cx="5490343" cy="420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24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EBD8A-C8DE-34B2-30DB-1CD9E0F0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9" name="內容版面配置區 8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57B77FEF-297D-0F44-E577-BA4E1EA5D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5" y="1538911"/>
            <a:ext cx="5515155" cy="3352886"/>
          </a:xfr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17753D-5C67-12B2-A867-193FA431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309413-8B87-29A9-79C1-A228E2FB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87CB60-84D0-6A46-EBC5-0AE1D2C295CE}"/>
              </a:ext>
            </a:extLst>
          </p:cNvPr>
          <p:cNvSpPr txBox="1"/>
          <p:nvPr/>
        </p:nvSpPr>
        <p:spPr>
          <a:xfrm>
            <a:off x="838200" y="7024387"/>
            <a:ext cx="3049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Collagenous </a:t>
            </a:r>
            <a:r>
              <a:rPr lang="zh-TW" altLang="en-US" dirty="0"/>
              <a:t>膠原蛋白</a:t>
            </a:r>
          </a:p>
        </p:txBody>
      </p:sp>
      <p:pic>
        <p:nvPicPr>
          <p:cNvPr id="11" name="圖片 10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7C8E5DFB-FDD1-E162-4B19-DE9AF1869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098" y="1697944"/>
            <a:ext cx="5940646" cy="303698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95A1E2B-4CC1-D10A-E919-C95D975E5C38}"/>
              </a:ext>
            </a:extLst>
          </p:cNvPr>
          <p:cNvSpPr/>
          <p:nvPr/>
        </p:nvSpPr>
        <p:spPr>
          <a:xfrm>
            <a:off x="4153734" y="4589530"/>
            <a:ext cx="1733740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A8BD9C-9336-03D9-8D80-FF1D24A8F511}"/>
              </a:ext>
            </a:extLst>
          </p:cNvPr>
          <p:cNvSpPr/>
          <p:nvPr/>
        </p:nvSpPr>
        <p:spPr>
          <a:xfrm>
            <a:off x="5939098" y="1579523"/>
            <a:ext cx="3996210" cy="3899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469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656ED2FE-DC71-E966-1DA9-69C32D3E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11" name="內容版面配置區 10" descr="一張含有 文字, 字型, 螢幕擷取畫面, 數字 的圖片&#10;&#10;自動產生的描述">
            <a:extLst>
              <a:ext uri="{FF2B5EF4-FFF2-40B4-BE49-F238E27FC236}">
                <a16:creationId xmlns:a16="http://schemas.microsoft.com/office/drawing/2014/main" id="{3614D0C4-C9A0-9A21-58E0-D03FCA066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69" y="1637755"/>
            <a:ext cx="7348159" cy="3255743"/>
          </a:xfr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842710-29CE-5CF4-D92C-4DA999FE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DF2097-CC90-B40C-2481-B0157F5E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689C19BB-4F13-89C3-2FF7-656B329A65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71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4CD85-FF9E-4DF0-8D51-36B76D5E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/>
              <a:t>背景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C3F7A4-7A35-4F33-B50E-3449B6134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>
            <a:normAutofit/>
          </a:bodyPr>
          <a:lstStyle/>
          <a:p>
            <a:r>
              <a:rPr lang="zh-TW" altLang="en-US" dirty="0"/>
              <a:t>正顎手術旨在改善顏面形態、咬合不良、呼吸困難或顳顎關節功能障礙等問題。</a:t>
            </a:r>
            <a:endParaRPr lang="en-US" altLang="zh-TW" dirty="0"/>
          </a:p>
          <a:p>
            <a:r>
              <a:rPr lang="zh-TW" altLang="en-US" dirty="0"/>
              <a:t>手術不僅要解決功能性問題，還需要達到美觀上的要求</a:t>
            </a:r>
            <a:r>
              <a:rPr lang="en-US" altLang="zh-TW" dirty="0"/>
              <a:t>[1]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缺乏準確的術後變化展示導致難以達成有效的術前溝通，降低患者滿意度</a:t>
            </a:r>
            <a:r>
              <a:rPr lang="en-US" altLang="zh-TW" dirty="0"/>
              <a:t>[2]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D7FD3-399C-4A4C-B579-9E56DFD5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558223-A64F-411F-9E01-A55D467D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5E96DB93-9D1F-8627-D911-16BAC07D14D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17086" y="136704"/>
            <a:ext cx="8282485" cy="1272630"/>
          </a:xfrm>
        </p:spPr>
        <p:txBody>
          <a:bodyPr>
            <a:normAutofit/>
          </a:bodyPr>
          <a:lstStyle/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[1]	</a:t>
            </a:r>
            <a:r>
              <a:rPr lang="en-US" altLang="zh-TW" sz="1400" dirty="0" err="1"/>
              <a:t>Kiyak</a:t>
            </a:r>
            <a:r>
              <a:rPr lang="en-US" altLang="zh-TW" sz="1400" dirty="0"/>
              <a:t>, H. A., Vitaliano, P. P., &amp; </a:t>
            </a:r>
            <a:r>
              <a:rPr lang="en-US" altLang="zh-TW" sz="1400" dirty="0" err="1"/>
              <a:t>Crinean</a:t>
            </a:r>
            <a:r>
              <a:rPr lang="en-US" altLang="zh-TW" sz="1400" dirty="0"/>
              <a:t>, J. (1988). Patients' expectations as predictors of orthognathic surgery outcomes. Health Psychology, 7(3), 251–268.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[2]	</a:t>
            </a:r>
            <a:r>
              <a:rPr lang="en-US" altLang="zh-TW" sz="1400" dirty="0" err="1"/>
              <a:t>Uppada</a:t>
            </a:r>
            <a:r>
              <a:rPr lang="en-US" altLang="zh-TW" sz="1400" dirty="0"/>
              <a:t> UK, Tauro D, </a:t>
            </a:r>
            <a:r>
              <a:rPr lang="en-US" altLang="zh-TW" sz="1400" dirty="0" err="1"/>
              <a:t>Senthilnathan</a:t>
            </a:r>
            <a:r>
              <a:rPr lang="en-US" altLang="zh-TW" sz="1400" dirty="0"/>
              <a:t> </a:t>
            </a:r>
            <a:r>
              <a:rPr lang="en-US" altLang="zh-TW" sz="1400" dirty="0" err="1"/>
              <a:t>KP</a:t>
            </a:r>
            <a:r>
              <a:rPr lang="en-US" altLang="zh-TW" sz="1400" dirty="0"/>
              <a:t>. Patient Satisfaction Following Orthognathic Surgery: A Systematic Review. J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 Oral Surg. 2023;22(4):762-769. doi:10.1007/s12663-023-02066-4</a:t>
            </a:r>
          </a:p>
        </p:txBody>
      </p:sp>
    </p:spTree>
    <p:extLst>
      <p:ext uri="{BB962C8B-B14F-4D97-AF65-F5344CB8AC3E}">
        <p14:creationId xmlns:p14="http://schemas.microsoft.com/office/powerpoint/2010/main" val="81700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449E9-23F1-5343-E30B-760A295E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MODEL STRUCTURE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812B4D-1136-F08D-8347-DA0B45FF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4AB9CC-78A0-5847-B48C-5D053A99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56F2E1D-9441-D3C4-2917-FB09EFB1BB54}"/>
              </a:ext>
            </a:extLst>
          </p:cNvPr>
          <p:cNvSpPr txBox="1"/>
          <p:nvPr/>
        </p:nvSpPr>
        <p:spPr>
          <a:xfrm>
            <a:off x="7115629" y="1867983"/>
            <a:ext cx="41132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TPM</a:t>
            </a:r>
            <a:r>
              <a:rPr lang="en-US" altLang="zh-TW" dirty="0"/>
              <a:t>: </a:t>
            </a:r>
          </a:p>
          <a:p>
            <a:r>
              <a:rPr lang="en-US" altLang="zh-TW" dirty="0"/>
              <a:t>Three-parameter viscoelastic model 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564B1F5-B734-830F-FAD1-0C09E249FF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86"/>
          <a:stretch/>
        </p:blipFill>
        <p:spPr>
          <a:xfrm>
            <a:off x="3761824" y="2991647"/>
            <a:ext cx="7897191" cy="3192169"/>
          </a:xfrm>
          <a:prstGeom prst="rect">
            <a:avLst/>
          </a:prstGeom>
        </p:spPr>
      </p:pic>
      <p:pic>
        <p:nvPicPr>
          <p:cNvPr id="11" name="內容版面配置區 10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E716B545-80B8-71D2-235C-73F5FAB7B1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12"/>
          <a:stretch/>
        </p:blipFill>
        <p:spPr>
          <a:xfrm>
            <a:off x="838200" y="1653916"/>
            <a:ext cx="5847248" cy="1868121"/>
          </a:xfrm>
        </p:spPr>
      </p:pic>
    </p:spTree>
    <p:extLst>
      <p:ext uri="{BB962C8B-B14F-4D97-AF65-F5344CB8AC3E}">
        <p14:creationId xmlns:p14="http://schemas.microsoft.com/office/powerpoint/2010/main" val="1430635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ED576-5436-A3B7-6C2C-623F8128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Three-parameter viscoelastic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0650D-AAEC-0712-6840-43148AA05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又稱標準線性固體模型（</a:t>
            </a:r>
            <a:r>
              <a:rPr lang="en-US" altLang="zh-TW" sz="2400" dirty="0"/>
              <a:t>Standard Linear Solid Model</a:t>
            </a:r>
            <a:r>
              <a:rPr lang="zh-TW" altLang="en-US" sz="2400" dirty="0"/>
              <a:t>）、</a:t>
            </a:r>
            <a:r>
              <a:rPr lang="en-US" altLang="zh-TW" sz="2400" dirty="0"/>
              <a:t> Zener model</a:t>
            </a:r>
          </a:p>
          <a:p>
            <a:r>
              <a:rPr lang="zh-TW" altLang="en-US" sz="2400" dirty="0"/>
              <a:t>加了彈簧的</a:t>
            </a:r>
            <a:r>
              <a:rPr lang="en-US" altLang="zh-TW" sz="2400" dirty="0"/>
              <a:t>Kelvin-Voigt</a:t>
            </a:r>
            <a:r>
              <a:rPr lang="zh-TW" altLang="en-US" sz="2400" dirty="0"/>
              <a:t>模型，元件組成如下：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彈簧</a:t>
            </a:r>
            <a:r>
              <a:rPr lang="en-US" altLang="zh-TW" sz="2400" dirty="0"/>
              <a:t>1</a:t>
            </a:r>
            <a:r>
              <a:rPr lang="zh-TW" altLang="en-US" sz="2400" dirty="0"/>
              <a:t>：代表即時彈性反應，用來模擬材料儲存彈性能的能力。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彈簧</a:t>
            </a:r>
            <a:r>
              <a:rPr lang="en-US" altLang="zh-TW" sz="2400" dirty="0"/>
              <a:t>2</a:t>
            </a:r>
            <a:r>
              <a:rPr lang="zh-TW" altLang="en-US" sz="2400" dirty="0"/>
              <a:t>：與阻尼器並聯，增加材料的延遲彈性反應。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阻尼器：產生隨時間變化的反應，模擬材料的黏性行為。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8100FA-1BE6-96A2-431C-E9A0A987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1E67CA-DA3F-48E8-22D2-A7C39332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C5EEAF9-F6D3-0D24-DE74-DC12609F4F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83" b="12405"/>
          <a:stretch/>
        </p:blipFill>
        <p:spPr>
          <a:xfrm>
            <a:off x="6860954" y="3933151"/>
            <a:ext cx="5331046" cy="225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3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7915C-5CFD-DD2D-44D6-34AEC804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其他本構模型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841B35-15C6-FA43-F2AF-41077FD0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85595C-FB0B-7655-93C2-F34DD888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2D4825-AE05-A275-A818-C752F077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0E8616-A250-94AF-09B6-419994FDF1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30" name="Picture 6" descr="Mechanical Models of Pattern and Form in Biological Tissues: The Role of  Stress–Strain Constitutive Equations | Bulletin of Mathematical Biology">
            <a:extLst>
              <a:ext uri="{FF2B5EF4-FFF2-40B4-BE49-F238E27FC236}">
                <a16:creationId xmlns:a16="http://schemas.microsoft.com/office/drawing/2014/main" id="{39C633FF-4770-DCAA-8D7F-BA2F2B02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306" y="1409334"/>
            <a:ext cx="5949388" cy="544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46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08CBB2-8A06-EEB2-310A-3E3523E6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MODEL STRUCTURE</a:t>
            </a:r>
            <a:endParaRPr lang="zh-TW" altLang="en-US" dirty="0"/>
          </a:p>
        </p:txBody>
      </p:sp>
      <p:pic>
        <p:nvPicPr>
          <p:cNvPr id="9" name="內容版面配置區 8" descr="一張含有 文字, 電腦, 電腦監視器, 輸出裝置 的圖片&#10;&#10;自動產生的描述">
            <a:extLst>
              <a:ext uri="{FF2B5EF4-FFF2-40B4-BE49-F238E27FC236}">
                <a16:creationId xmlns:a16="http://schemas.microsoft.com/office/drawing/2014/main" id="{6E62233B-6129-8F8A-59E7-80A5BE8FF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15" y="3563233"/>
            <a:ext cx="7210548" cy="260430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0EB666-38E4-BB7F-419B-A6E4B57C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DFC607-727B-9BAE-D0DA-CD6D4056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7B9837-60D4-49A1-A5BC-BA958ACB3D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10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D3B1164C-E773-F9FE-1CDE-5FCA55413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21"/>
          <a:stretch/>
        </p:blipFill>
        <p:spPr>
          <a:xfrm>
            <a:off x="838200" y="1637755"/>
            <a:ext cx="5847248" cy="202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6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4C1D0F-D6D5-3BCF-FB31-D9F62B8E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9CC1EA-E429-5C86-A461-830DD40B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F4CA47-0DB0-00C2-1ECB-8D461F53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pic>
        <p:nvPicPr>
          <p:cNvPr id="10" name="內容版面配置區 9" descr="一張含有 文字, 字型, 螢幕擷取畫面, 黃色 的圖片&#10;&#10;自動產生的描述">
            <a:extLst>
              <a:ext uri="{FF2B5EF4-FFF2-40B4-BE49-F238E27FC236}">
                <a16:creationId xmlns:a16="http://schemas.microsoft.com/office/drawing/2014/main" id="{E807E4BA-EB55-93C4-9078-859F1298323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767"/>
            <a:ext cx="5203062" cy="1914080"/>
          </a:xfrm>
        </p:spPr>
      </p:pic>
      <p:pic>
        <p:nvPicPr>
          <p:cNvPr id="14" name="圖片 13" descr="一張含有 文字, 字型 的圖片&#10;&#10;自動產生的描述">
            <a:extLst>
              <a:ext uri="{FF2B5EF4-FFF2-40B4-BE49-F238E27FC236}">
                <a16:creationId xmlns:a16="http://schemas.microsoft.com/office/drawing/2014/main" id="{922FE99D-7300-084C-0CAE-370C11AA1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62" y="1690767"/>
            <a:ext cx="5464781" cy="1025524"/>
          </a:xfrm>
          <a:prstGeom prst="rect">
            <a:avLst/>
          </a:prstGeom>
        </p:spPr>
      </p:pic>
      <p:pic>
        <p:nvPicPr>
          <p:cNvPr id="15" name="內容版面配置區 7" descr="一張含有 螢幕擷取畫面, 文字, 紅色, 平面設計 的圖片&#10;&#10;自動產生的描述">
            <a:extLst>
              <a:ext uri="{FF2B5EF4-FFF2-40B4-BE49-F238E27FC236}">
                <a16:creationId xmlns:a16="http://schemas.microsoft.com/office/drawing/2014/main" id="{07CAD89D-4D8C-08F5-CF9C-15C0404E4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617" y="3604847"/>
            <a:ext cx="6385290" cy="251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16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9119B74B-40C7-BF52-66D8-CCFBD68F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791" r="26683" b="-630"/>
          <a:stretch/>
        </p:blipFill>
        <p:spPr>
          <a:xfrm>
            <a:off x="485312" y="5869546"/>
            <a:ext cx="5331046" cy="38130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D74AC5D-B29B-2B9E-7770-37541020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MODEL FORMULATION </a:t>
            </a:r>
            <a:endParaRPr lang="zh-TW" altLang="en-US" dirty="0"/>
          </a:p>
        </p:txBody>
      </p:sp>
      <p:pic>
        <p:nvPicPr>
          <p:cNvPr id="8" name="內容版面配置區 7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204D9A04-3449-F1C0-B082-7EB0D7E02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12" y="1725678"/>
            <a:ext cx="6038580" cy="177152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012736-A532-ED9A-77D0-BDBAE074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7CF62B-97D4-3AD6-E7FE-64582794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DB63563-9C70-A5C4-2A40-9387DF29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83" b="12405"/>
          <a:stretch/>
        </p:blipFill>
        <p:spPr>
          <a:xfrm>
            <a:off x="485312" y="3618699"/>
            <a:ext cx="5331046" cy="2250847"/>
          </a:xfrm>
          <a:prstGeom prst="rect">
            <a:avLst/>
          </a:prstGeom>
        </p:spPr>
      </p:pic>
      <p:pic>
        <p:nvPicPr>
          <p:cNvPr id="10" name="內容版面配置區 9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4AD38605-B2C3-C076-4ED2-7142CC94D8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619" y="1709559"/>
            <a:ext cx="5117538" cy="2381592"/>
          </a:xfrm>
        </p:spPr>
      </p:pic>
    </p:spTree>
    <p:extLst>
      <p:ext uri="{BB962C8B-B14F-4D97-AF65-F5344CB8AC3E}">
        <p14:creationId xmlns:p14="http://schemas.microsoft.com/office/powerpoint/2010/main" val="3594347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D4A6D-A11D-B0FF-0E8D-76A5A436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MODEL FORMULATION </a:t>
            </a:r>
            <a:endParaRPr lang="zh-TW" altLang="en-US" dirty="0"/>
          </a:p>
        </p:txBody>
      </p:sp>
      <p:pic>
        <p:nvPicPr>
          <p:cNvPr id="10" name="內容版面配置區 9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A5C00509-5CCF-6C70-A134-E7CF8723B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0" y="1619071"/>
            <a:ext cx="5483833" cy="446520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FD828-39DC-78C5-9236-AD1A4CB8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C7BDE3-0553-FA77-0A64-30C0B711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pic>
        <p:nvPicPr>
          <p:cNvPr id="12" name="內容版面配置區 11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8A351088-1897-885E-51D5-66BD0A9C6CF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19070"/>
            <a:ext cx="5676211" cy="3339791"/>
          </a:xfrm>
        </p:spPr>
      </p:pic>
    </p:spTree>
    <p:extLst>
      <p:ext uri="{BB962C8B-B14F-4D97-AF65-F5344CB8AC3E}">
        <p14:creationId xmlns:p14="http://schemas.microsoft.com/office/powerpoint/2010/main" val="2633660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97891-C0A6-AB43-09AA-65357575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 descr="一張含有 圓形, 白色, 設計 的圖片&#10;&#10;自動產生的描述">
            <a:extLst>
              <a:ext uri="{FF2B5EF4-FFF2-40B4-BE49-F238E27FC236}">
                <a16:creationId xmlns:a16="http://schemas.microsoft.com/office/drawing/2014/main" id="{A99DDDDB-E72D-F7A6-3A45-4C7E39068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9" y="1782849"/>
            <a:ext cx="4267202" cy="430036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181672-9516-AF53-A1DF-0EFB3ADA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E3D1A4-3468-F868-CD4B-2F24FCF4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8B9EC6-B673-9074-F288-1FFD9BACC0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331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B8E527F6-C8F1-C7CB-0471-5F841C08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MODEL FORMULATION </a:t>
            </a:r>
            <a:endParaRPr lang="zh-TW" altLang="en-US" dirty="0"/>
          </a:p>
        </p:txBody>
      </p:sp>
      <p:pic>
        <p:nvPicPr>
          <p:cNvPr id="11" name="內容版面配置區 10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A323A571-F48E-78A1-3FE1-AF38E9C6C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12" y="1619071"/>
            <a:ext cx="6053926" cy="454044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A4CB3D-3C4A-A83A-77D9-CF0F20FB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8EE23F-3F56-3E9E-5CC5-FDAF4D79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E041E2E8-D774-2216-0EEF-45514FA0B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" name="圖片 12" descr="一張含有 文字, 字型, 螢幕擷取畫面, 文件 的圖片&#10;&#10;自動產生的描述">
            <a:extLst>
              <a:ext uri="{FF2B5EF4-FFF2-40B4-BE49-F238E27FC236}">
                <a16:creationId xmlns:a16="http://schemas.microsoft.com/office/drawing/2014/main" id="{8C4EC296-7DBE-0217-7053-BB6C2A153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469" y="1409334"/>
            <a:ext cx="5221189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1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D2339C09-CFBF-9BE7-6B35-BA0B5475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 descr="一張含有 文字, 字型, 筆跡, 螢幕擷取畫面 的圖片&#10;&#10;自動產生的描述">
            <a:extLst>
              <a:ext uri="{FF2B5EF4-FFF2-40B4-BE49-F238E27FC236}">
                <a16:creationId xmlns:a16="http://schemas.microsoft.com/office/drawing/2014/main" id="{2486DA61-923F-0DDC-1704-D5D8466A7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9" y="1619071"/>
            <a:ext cx="4604368" cy="447450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7A7126-2FED-0F48-FA37-7EBC3A0F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4075C5-AE8D-9D01-4080-D25EA0F2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672249D9-6665-22B9-5831-002E150064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 descr="一張含有 文字, 字型, 螢幕擷取畫面, 白色 的圖片&#10;&#10;自動產生的描述">
            <a:extLst>
              <a:ext uri="{FF2B5EF4-FFF2-40B4-BE49-F238E27FC236}">
                <a16:creationId xmlns:a16="http://schemas.microsoft.com/office/drawing/2014/main" id="{DC0F01AB-09EF-E0E3-E834-029E95ED0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77" y="1637755"/>
            <a:ext cx="6929694" cy="377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5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5E7E9-0FBA-45C6-8615-6EAD3C94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>
            <a:normAutofit/>
          </a:bodyPr>
          <a:lstStyle/>
          <a:p>
            <a:r>
              <a:rPr lang="zh-TW" altLang="en-US" dirty="0"/>
              <a:t>背景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BD28C-33C4-47EF-A574-F25DA2089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>
            <a:normAutofit/>
          </a:bodyPr>
          <a:lstStyle/>
          <a:p>
            <a:r>
              <a:rPr lang="zh-TW" altLang="en-US" dirty="0"/>
              <a:t>目前已有多種方法被提出為模擬術後變化</a:t>
            </a:r>
            <a:r>
              <a:rPr lang="en-US" altLang="zh-TW" dirty="0"/>
              <a:t>[1,2]</a:t>
            </a:r>
          </a:p>
          <a:p>
            <a:pPr lvl="1"/>
            <a:r>
              <a:rPr lang="zh-TW" altLang="en-US" dirty="0"/>
              <a:t>基於幾何模型</a:t>
            </a:r>
            <a:r>
              <a:rPr lang="en-US" altLang="zh-TW" dirty="0"/>
              <a:t>(Geometry-based)</a:t>
            </a:r>
          </a:p>
          <a:p>
            <a:pPr lvl="2"/>
            <a:r>
              <a:rPr lang="zh-TW" altLang="en-US" dirty="0"/>
              <a:t>資料庫方法 </a:t>
            </a:r>
            <a:r>
              <a:rPr lang="en-US" altLang="zh-TW" dirty="0"/>
              <a:t>(Database-based Method)</a:t>
            </a:r>
          </a:p>
          <a:p>
            <a:pPr lvl="2"/>
            <a:r>
              <a:rPr lang="zh-TW" altLang="en-US" dirty="0"/>
              <a:t>軟</a:t>
            </a:r>
            <a:r>
              <a:rPr lang="en-US" altLang="zh-TW" dirty="0"/>
              <a:t>-</a:t>
            </a:r>
            <a:r>
              <a:rPr lang="zh-TW" altLang="en-US" dirty="0"/>
              <a:t>硬組織移動比例法</a:t>
            </a:r>
            <a:r>
              <a:rPr lang="en-US" altLang="zh-TW" dirty="0"/>
              <a:t>(Soft-and-Hard tissue ratio method)</a:t>
            </a:r>
          </a:p>
          <a:p>
            <a:pPr lvl="1"/>
            <a:r>
              <a:rPr lang="zh-TW" altLang="en-US" dirty="0"/>
              <a:t>基於力學模型</a:t>
            </a:r>
            <a:r>
              <a:rPr lang="en-US" altLang="zh-TW" dirty="0"/>
              <a:t>(Physics-based)</a:t>
            </a:r>
          </a:p>
          <a:p>
            <a:pPr lvl="2"/>
            <a:r>
              <a:rPr lang="zh-TW" altLang="en-US" dirty="0"/>
              <a:t>質點</a:t>
            </a:r>
            <a:r>
              <a:rPr lang="en-US" altLang="zh-TW" dirty="0"/>
              <a:t>-</a:t>
            </a:r>
            <a:r>
              <a:rPr lang="zh-TW" altLang="en-US" dirty="0"/>
              <a:t>彈簧模型 </a:t>
            </a:r>
            <a:r>
              <a:rPr lang="en-US" altLang="zh-TW" dirty="0"/>
              <a:t>(Mass-Spring Model, </a:t>
            </a:r>
            <a:r>
              <a:rPr lang="en-US" altLang="zh-TW" dirty="0" err="1"/>
              <a:t>MSM</a:t>
            </a:r>
            <a:r>
              <a:rPr lang="en-US" altLang="zh-TW" dirty="0"/>
              <a:t>) </a:t>
            </a:r>
          </a:p>
          <a:p>
            <a:pPr lvl="2"/>
            <a:r>
              <a:rPr lang="zh-TW" altLang="en-US" dirty="0"/>
              <a:t>質點張量模型 </a:t>
            </a:r>
            <a:r>
              <a:rPr lang="en-US" altLang="zh-TW" dirty="0"/>
              <a:t>(Mass Tensor Model, </a:t>
            </a:r>
            <a:r>
              <a:rPr lang="en-US" altLang="zh-TW" dirty="0" err="1"/>
              <a:t>MTM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邊界元素法 </a:t>
            </a:r>
            <a:r>
              <a:rPr lang="en-US" altLang="zh-TW" dirty="0"/>
              <a:t>(Boundary Element Method, BEM)</a:t>
            </a:r>
          </a:p>
          <a:p>
            <a:pPr lvl="2"/>
            <a:r>
              <a:rPr lang="zh-TW" altLang="en-US" dirty="0"/>
              <a:t>有限元素法 </a:t>
            </a:r>
            <a:r>
              <a:rPr lang="en-US" altLang="zh-TW" dirty="0"/>
              <a:t>(Finite Element Method, FEM)</a:t>
            </a:r>
          </a:p>
          <a:p>
            <a:pPr lvl="2"/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6E923D-23CE-4290-841B-E108DB59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FE64B-8CA3-45F5-AF96-2BD43993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F258351-9007-ADF1-BFD7-2F90C4444B1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17086" y="136704"/>
            <a:ext cx="8282485" cy="1272630"/>
          </a:xfrm>
        </p:spPr>
        <p:txBody>
          <a:bodyPr vert="horz" lIns="91440" tIns="45720" rIns="91440" bIns="45720" rtlCol="0">
            <a:normAutofit/>
          </a:bodyPr>
          <a:lstStyle/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[1]	</a:t>
            </a:r>
            <a:r>
              <a:rPr lang="en-US" altLang="zh-TW" sz="1400" dirty="0" err="1"/>
              <a:t>Joldes</a:t>
            </a:r>
            <a:r>
              <a:rPr lang="en-US" altLang="zh-TW" sz="1400" dirty="0"/>
              <a:t>, Grand Roman et al. “Suite of Meshless Algorithms for Accurate Computation of Soft Tissue Deformation for Surgical Simulation.” Medical image analysis 56 (2019): 152-171 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[2]	Olivetti, E.C.; </a:t>
            </a:r>
            <a:r>
              <a:rPr lang="en-US" altLang="zh-TW" sz="1400" dirty="0" err="1"/>
              <a:t>Nicotera</a:t>
            </a:r>
            <a:r>
              <a:rPr lang="en-US" altLang="zh-TW" sz="1400" dirty="0"/>
              <a:t>, S.; </a:t>
            </a:r>
            <a:r>
              <a:rPr lang="en-US" altLang="zh-TW" sz="1400" dirty="0" err="1"/>
              <a:t>Marcolin</a:t>
            </a:r>
            <a:r>
              <a:rPr lang="en-US" altLang="zh-TW" sz="1400" dirty="0"/>
              <a:t>, F.; </a:t>
            </a:r>
            <a:r>
              <a:rPr lang="en-US" altLang="zh-TW" sz="1400" dirty="0" err="1"/>
              <a:t>Vezzetti</a:t>
            </a:r>
            <a:r>
              <a:rPr lang="en-US" altLang="zh-TW" sz="1400" dirty="0"/>
              <a:t>, E.; </a:t>
            </a:r>
            <a:r>
              <a:rPr lang="en-US" altLang="zh-TW" sz="1400" dirty="0" err="1"/>
              <a:t>Sotong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J.P.A</a:t>
            </a:r>
            <a:r>
              <a:rPr lang="en-US" altLang="zh-TW" sz="1400" dirty="0"/>
              <a:t>.; </a:t>
            </a:r>
            <a:r>
              <a:rPr lang="en-US" altLang="zh-TW" sz="1400" dirty="0" err="1"/>
              <a:t>Zavattero</a:t>
            </a:r>
            <a:r>
              <a:rPr lang="en-US" altLang="zh-TW" sz="1400" dirty="0"/>
              <a:t>, E.; </a:t>
            </a:r>
            <a:r>
              <a:rPr lang="en-US" altLang="zh-TW" sz="1400" dirty="0" err="1"/>
              <a:t>Ramieri</a:t>
            </a:r>
            <a:r>
              <a:rPr lang="en-US" altLang="zh-TW" sz="1400" dirty="0"/>
              <a:t>, G. 3D Soft-Tissue Prediction Methodologies for Orthognathic Surgery—A Literature Review. Appl. Sci. 2019, 9, 4550. https://</a:t>
            </a:r>
            <a:r>
              <a:rPr lang="en-US" altLang="zh-TW" sz="1400" dirty="0" err="1"/>
              <a:t>doi.org</a:t>
            </a:r>
            <a:r>
              <a:rPr lang="en-US" altLang="zh-TW" sz="1400" dirty="0"/>
              <a:t>/10.3390/app9214550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3729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39FF3-1E50-8650-2C14-AC92BB2A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DACAE1-7A50-4A8A-CF8F-6AD134D0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A049EB-A56F-0E65-F384-4A7D878E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pic>
        <p:nvPicPr>
          <p:cNvPr id="8" name="內容版面配置區 7" descr="一張含有 文字, 字型, 螢幕擷取畫面, 數字 的圖片&#10;&#10;自動產生的描述">
            <a:extLst>
              <a:ext uri="{FF2B5EF4-FFF2-40B4-BE49-F238E27FC236}">
                <a16:creationId xmlns:a16="http://schemas.microsoft.com/office/drawing/2014/main" id="{33B4F027-4B5D-621D-CA69-53FE50F7A4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15" y="1736725"/>
            <a:ext cx="4821146" cy="3802429"/>
          </a:xfrm>
        </p:spPr>
      </p:pic>
    </p:spTree>
    <p:extLst>
      <p:ext uri="{BB962C8B-B14F-4D97-AF65-F5344CB8AC3E}">
        <p14:creationId xmlns:p14="http://schemas.microsoft.com/office/powerpoint/2010/main" val="2324483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3BF05876-3770-21F1-F650-444404D1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F71C60-7002-68F2-C0B9-3680570C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120AF2-4D42-79D7-1AF4-513074A9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pic>
        <p:nvPicPr>
          <p:cNvPr id="13" name="內容版面配置區 12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F6CFBFA3-8DA3-6E65-9FE6-DC31D14C07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2" y="1596048"/>
            <a:ext cx="5599539" cy="3855183"/>
          </a:xfrm>
        </p:spPr>
      </p:pic>
      <p:pic>
        <p:nvPicPr>
          <p:cNvPr id="15" name="圖片 14" descr="一張含有 文字, 字型, 螢幕擷取畫面, 白色 的圖片&#10;&#10;自動產生的描述">
            <a:extLst>
              <a:ext uri="{FF2B5EF4-FFF2-40B4-BE49-F238E27FC236}">
                <a16:creationId xmlns:a16="http://schemas.microsoft.com/office/drawing/2014/main" id="{03149862-C699-F81B-57BB-E5101C89B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34" y="1596048"/>
            <a:ext cx="5004771" cy="2045096"/>
          </a:xfrm>
          <a:prstGeom prst="rect">
            <a:avLst/>
          </a:prstGeom>
        </p:spPr>
      </p:pic>
      <p:pic>
        <p:nvPicPr>
          <p:cNvPr id="16" name="內容版面配置區 7" descr="一張含有 圓形, 白色, 設計 的圖片&#10;&#10;自動產生的描述">
            <a:extLst>
              <a:ext uri="{FF2B5EF4-FFF2-40B4-BE49-F238E27FC236}">
                <a16:creationId xmlns:a16="http://schemas.microsoft.com/office/drawing/2014/main" id="{F45ED871-24E8-478D-3DBE-29330EACB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263" y="3701967"/>
            <a:ext cx="2212537" cy="2229732"/>
          </a:xfrm>
        </p:spPr>
      </p:pic>
    </p:spTree>
    <p:extLst>
      <p:ext uri="{BB962C8B-B14F-4D97-AF65-F5344CB8AC3E}">
        <p14:creationId xmlns:p14="http://schemas.microsoft.com/office/powerpoint/2010/main" val="3841892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981C3-1AFF-4C49-1DC6-34D34AD3B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E7C2D400-5AEE-C92F-BCC9-FDC47DF9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pic>
        <p:nvPicPr>
          <p:cNvPr id="3" name="內容版面配置區 2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78DBC55B-D1C4-35A7-32F3-377079F58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17" y="1995275"/>
            <a:ext cx="6126304" cy="377495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9F5B43-7040-131B-49C5-CB190BDA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5DAA71-54F6-2519-153D-296FB8D5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983848-C5D6-7BF9-0EBE-3567DCD3EC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8966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E9CFC-F1E2-37FC-BDB5-AF1CF5BC5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618C6F4A-330A-6E87-7D37-E571C019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pic>
        <p:nvPicPr>
          <p:cNvPr id="3" name="內容版面配置區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54C35325-A271-9420-D1CA-D369C28CE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4" y="1504860"/>
            <a:ext cx="4583849" cy="219542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038B9E-A056-ADF9-1433-E3A41ABD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2D8B21-2E08-0ECE-BA71-C7FEF0A1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pic>
        <p:nvPicPr>
          <p:cNvPr id="10" name="內容版面配置區 9" descr="一張含有 文字, 字型, 螢幕擷取畫面, 數字 的圖片&#10;&#10;自動產生的描述">
            <a:extLst>
              <a:ext uri="{FF2B5EF4-FFF2-40B4-BE49-F238E27FC236}">
                <a16:creationId xmlns:a16="http://schemas.microsoft.com/office/drawing/2014/main" id="{CA71AC48-96DE-06CB-D844-0F8CC905360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4" y="3700282"/>
            <a:ext cx="4583849" cy="2591916"/>
          </a:xfrm>
        </p:spPr>
      </p:pic>
      <p:pic>
        <p:nvPicPr>
          <p:cNvPr id="12" name="圖片 11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C0CECA5D-6A1E-E6CA-0BDE-8D3CACF265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59" y="1500349"/>
            <a:ext cx="5556739" cy="48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41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CAAA6-7C16-5AB1-D6E7-336FF3C12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F37F993-89B8-D039-3819-18BF3675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39535A-1ED0-49FF-69FD-57350397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769CDB-F8CF-96C3-8890-9B7ECE94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pic>
        <p:nvPicPr>
          <p:cNvPr id="3" name="圖片 2" descr="一張含有 文字, 螢幕擷取畫面, 字型, 文件 的圖片&#10;&#10;自動產生的描述">
            <a:extLst>
              <a:ext uri="{FF2B5EF4-FFF2-40B4-BE49-F238E27FC236}">
                <a16:creationId xmlns:a16="http://schemas.microsoft.com/office/drawing/2014/main" id="{F9AF2E97-32D6-4025-C3D5-B23E18D2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8" y="1619071"/>
            <a:ext cx="4447515" cy="5102225"/>
          </a:xfrm>
          <a:prstGeom prst="rect">
            <a:avLst/>
          </a:prstGeom>
        </p:spPr>
      </p:pic>
      <p:pic>
        <p:nvPicPr>
          <p:cNvPr id="10" name="圖片 9" descr="一張含有 字型, 文字, 白色, 書法 的圖片&#10;&#10;自動產生的描述">
            <a:extLst>
              <a:ext uri="{FF2B5EF4-FFF2-40B4-BE49-F238E27FC236}">
                <a16:creationId xmlns:a16="http://schemas.microsoft.com/office/drawing/2014/main" id="{57A0834C-6A76-F0E0-0A31-A479A5D39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083" y="1825845"/>
            <a:ext cx="4852019" cy="882185"/>
          </a:xfrm>
          <a:prstGeom prst="rect">
            <a:avLst/>
          </a:prstGeom>
        </p:spPr>
      </p:pic>
      <p:pic>
        <p:nvPicPr>
          <p:cNvPr id="12" name="圖片 11" descr="一張含有 文字, 字型, 白色, 印刷術 的圖片&#10;&#10;自動產生的描述">
            <a:extLst>
              <a:ext uri="{FF2B5EF4-FFF2-40B4-BE49-F238E27FC236}">
                <a16:creationId xmlns:a16="http://schemas.microsoft.com/office/drawing/2014/main" id="{7FB103A4-5ED2-EE89-79A3-AE7BAA244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083" y="2906984"/>
            <a:ext cx="4852019" cy="785444"/>
          </a:xfrm>
          <a:prstGeom prst="rect">
            <a:avLst/>
          </a:prstGeom>
        </p:spPr>
      </p:pic>
      <p:pic>
        <p:nvPicPr>
          <p:cNvPr id="14" name="圖片 13" descr="一張含有 圓形, 寫生, 白色, 圖畫 的圖片&#10;&#10;自動產生的描述">
            <a:extLst>
              <a:ext uri="{FF2B5EF4-FFF2-40B4-BE49-F238E27FC236}">
                <a16:creationId xmlns:a16="http://schemas.microsoft.com/office/drawing/2014/main" id="{611E9AFA-760F-68B1-5A38-FDDCBE769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083" y="3891382"/>
            <a:ext cx="1911974" cy="20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44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BDC3D-007E-9069-C7C9-033FC4202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9FD01005-C9CB-467A-E4F6-33D13981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pic>
        <p:nvPicPr>
          <p:cNvPr id="3" name="內容版面配置區 2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5C9DBAF9-1B98-1F98-4B85-695BFC3A8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62" y="2467586"/>
            <a:ext cx="11089476" cy="293089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23946E-39C4-E885-33BA-F83E0997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0AE66A-8B2E-EAF1-CC80-4847B70F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3F1C2A3-E797-8556-264F-CC59859909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084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19A27-19CF-FC59-1D0F-8D8A71295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649F72A0-DF76-0FE4-0D37-00B91401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pic>
        <p:nvPicPr>
          <p:cNvPr id="3" name="內容版面配置區 2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A8532ACE-0429-4B84-BA2A-F6BC46A52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69" y="77665"/>
            <a:ext cx="8870531" cy="670267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D4DA0C-C0EF-1327-EC81-115EF038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99C133-4320-3F02-446D-F4D7C769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pic>
        <p:nvPicPr>
          <p:cNvPr id="14" name="內容版面配置區 13" descr="一張含有 文字, 字型, 黃色 的圖片&#10;&#10;自動產生的描述">
            <a:extLst>
              <a:ext uri="{FF2B5EF4-FFF2-40B4-BE49-F238E27FC236}">
                <a16:creationId xmlns:a16="http://schemas.microsoft.com/office/drawing/2014/main" id="{17CED58A-1F00-4894-37F7-9423FCF68D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6" y="2702816"/>
            <a:ext cx="7705611" cy="1452368"/>
          </a:xfrm>
        </p:spPr>
      </p:pic>
    </p:spTree>
    <p:extLst>
      <p:ext uri="{BB962C8B-B14F-4D97-AF65-F5344CB8AC3E}">
        <p14:creationId xmlns:p14="http://schemas.microsoft.com/office/powerpoint/2010/main" val="2815620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3EC37-9710-CCB1-55AB-607646FEA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3A13B18-3740-1033-45B9-14EC7E09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pic>
        <p:nvPicPr>
          <p:cNvPr id="3" name="內容版面配置區 2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6390D6CD-9454-D183-AAD5-8A25BE7E7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69" y="77665"/>
            <a:ext cx="8870531" cy="670267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200ED7-7715-C330-FD82-702F1AD0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0170D7-DC97-A8DC-5C4A-9C80EEDE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CABD8E7-74D6-322B-9740-A3D42CDFDC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932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C4D46-AD3E-5CDD-99A4-850ADCAB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D16873DD-A339-4B42-2C7B-C0EC6E3D4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7" y="1782446"/>
            <a:ext cx="5116682" cy="2156507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FC9696-E211-E710-8855-E59681F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44D884-1DB8-D15D-3ABA-7EFD820B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989D4011-35B5-6894-6537-77CB6ED5C9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6" y="4167373"/>
            <a:ext cx="5116683" cy="1071557"/>
          </a:xfrm>
        </p:spPr>
      </p:pic>
      <p:pic>
        <p:nvPicPr>
          <p:cNvPr id="8" name="內容版面配置區 7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0F7FE095-3635-E9DB-5F71-BDB77436C0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327" y="1690256"/>
            <a:ext cx="4640325" cy="44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70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5C033-037E-47F5-02F5-E620F9B2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033658-A486-2E1F-3B0C-4891832F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61F136-BD56-505B-E086-EFA6F3B0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pic>
        <p:nvPicPr>
          <p:cNvPr id="10" name="內容版面配置區 9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D3CB3C8B-52F0-8B72-221E-277DBF4A6F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8" y="1654649"/>
            <a:ext cx="4516902" cy="4397091"/>
          </a:xfrm>
        </p:spPr>
      </p:pic>
      <p:pic>
        <p:nvPicPr>
          <p:cNvPr id="14" name="圖片 13" descr="一張含有 文字, 字型, 螢幕擷取畫面, 數字 的圖片&#10;&#10;自動產生的描述">
            <a:extLst>
              <a:ext uri="{FF2B5EF4-FFF2-40B4-BE49-F238E27FC236}">
                <a16:creationId xmlns:a16="http://schemas.microsoft.com/office/drawing/2014/main" id="{D180F0C9-FA9D-8CFC-489A-9008930D6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7230"/>
            <a:ext cx="4942776" cy="31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8B0FE3E-7DE7-3EC1-6FDF-A4D7B5BDC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DAA1B-918E-6092-4C61-9E1C29A5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>
            <a:normAutofit/>
          </a:bodyPr>
          <a:lstStyle/>
          <a:p>
            <a:r>
              <a:rPr lang="zh-TW" altLang="en-US" dirty="0"/>
              <a:t>背景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3E5B9-B3DF-335D-3C07-F42FAFDDE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基於幾何模型的模擬</a:t>
            </a:r>
            <a:r>
              <a:rPr lang="en-US" altLang="zh-TW" sz="2400" dirty="0"/>
              <a:t>[1,2]</a:t>
            </a:r>
          </a:p>
          <a:p>
            <a:pPr marL="457200" lvl="1" indent="0">
              <a:buNone/>
            </a:pPr>
            <a:r>
              <a:rPr lang="en-US" altLang="zh-TW" sz="2000" dirty="0"/>
              <a:t>+	</a:t>
            </a:r>
            <a:r>
              <a:rPr lang="zh-TW" altLang="en-US" sz="2000" dirty="0"/>
              <a:t>快速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-	</a:t>
            </a:r>
            <a:r>
              <a:rPr lang="zh-TW" altLang="en-US" sz="2000" dirty="0"/>
              <a:t>模擬結果無生物力學相關性。</a:t>
            </a:r>
            <a:endParaRPr lang="en-US" altLang="zh-TW" sz="2000" dirty="0"/>
          </a:p>
          <a:p>
            <a:r>
              <a:rPr lang="zh-TW" altLang="en-US" sz="2400" dirty="0"/>
              <a:t>質點</a:t>
            </a:r>
            <a:r>
              <a:rPr lang="en-US" altLang="zh-TW" sz="2400" dirty="0"/>
              <a:t>-</a:t>
            </a:r>
            <a:r>
              <a:rPr lang="zh-TW" altLang="en-US" sz="2400" dirty="0"/>
              <a:t>彈簧模型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+	</a:t>
            </a:r>
            <a:r>
              <a:rPr lang="zh-TW" altLang="en-US" sz="2000" dirty="0"/>
              <a:t>實時性高、修正幾何容易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-	</a:t>
            </a:r>
            <a:r>
              <a:rPr lang="zh-TW" altLang="en-US" sz="2000" dirty="0"/>
              <a:t>無法體現軟組織的不可壓縮性</a:t>
            </a:r>
            <a:endParaRPr lang="en-US" altLang="zh-TW" sz="2000" dirty="0"/>
          </a:p>
          <a:p>
            <a:r>
              <a:rPr lang="zh-TW" altLang="en-US" sz="2400" dirty="0"/>
              <a:t>質點</a:t>
            </a:r>
            <a:r>
              <a:rPr lang="en-US" altLang="zh-TW" sz="2400" dirty="0"/>
              <a:t>-</a:t>
            </a:r>
            <a:r>
              <a:rPr lang="zh-TW" altLang="en-US" sz="2400" dirty="0"/>
              <a:t>張量模型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+	</a:t>
            </a:r>
            <a:r>
              <a:rPr lang="zh-TW" altLang="en-US" sz="2000" dirty="0"/>
              <a:t>實時性高、修正幾何容易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-	</a:t>
            </a:r>
            <a:r>
              <a:rPr lang="zh-TW" altLang="en-US" sz="2000" dirty="0"/>
              <a:t>無法體現軟組織的不可壓縮性</a:t>
            </a:r>
            <a:endParaRPr lang="en-US" altLang="zh-TW" sz="2000" dirty="0"/>
          </a:p>
          <a:p>
            <a:r>
              <a:rPr lang="zh-TW" altLang="en-US" sz="2400" dirty="0"/>
              <a:t>邊界元素法 </a:t>
            </a:r>
            <a:r>
              <a:rPr lang="en-US" altLang="zh-TW" sz="2400" dirty="0"/>
              <a:t>(Boundary Element Method, BEM)</a:t>
            </a:r>
          </a:p>
          <a:p>
            <a:pPr marL="457200" lvl="1" indent="0">
              <a:buNone/>
            </a:pPr>
            <a:r>
              <a:rPr lang="en-US" altLang="zh-TW" sz="2000" dirty="0"/>
              <a:t>+	</a:t>
            </a:r>
            <a:r>
              <a:rPr lang="zh-TW" altLang="en-US" sz="2000" dirty="0"/>
              <a:t>較有限元素法所需計算量小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-	</a:t>
            </a:r>
            <a:r>
              <a:rPr lang="zh-TW" altLang="en-US" sz="2000" dirty="0"/>
              <a:t>非線性問題不易求解</a:t>
            </a:r>
            <a:endParaRPr lang="en-US" altLang="zh-TW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F4C71C-2593-6E1E-CB16-DCF67D0F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260E1B-CB52-9ACB-7346-96D87EC4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9FA6EBB-F5E4-CFE0-321A-898D3E84DA5E}"/>
              </a:ext>
            </a:extLst>
          </p:cNvPr>
          <p:cNvSpPr txBox="1">
            <a:spLocks/>
          </p:cNvSpPr>
          <p:nvPr/>
        </p:nvSpPr>
        <p:spPr>
          <a:xfrm>
            <a:off x="3909515" y="0"/>
            <a:ext cx="8282485" cy="1272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/>
              <a:t>[1]	Lo LJ, Weng </a:t>
            </a:r>
            <a:r>
              <a:rPr lang="en-US" altLang="zh-TW" sz="1400" dirty="0" err="1"/>
              <a:t>JL</a:t>
            </a:r>
            <a:r>
              <a:rPr lang="en-US" altLang="zh-TW" sz="1400" dirty="0"/>
              <a:t>, Ho CT, Lin HH. Three-dimensional region-based study on the relationship between soft and hard tissue changes after orthognathic surgery in patients with prognathism. </a:t>
            </a:r>
            <a:r>
              <a:rPr lang="en-US" altLang="zh-TW" sz="1400" dirty="0" err="1"/>
              <a:t>PLoS</a:t>
            </a:r>
            <a:r>
              <a:rPr lang="en-US" altLang="zh-TW" sz="1400" dirty="0"/>
              <a:t> One. 2018;13(8):e0200589. Published 2018 Aug 1. doi:10.1371/journal.pone.0200589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/>
              <a:t>[2]	McCormick SU, Drew </a:t>
            </a:r>
            <a:r>
              <a:rPr lang="en-US" altLang="zh-TW" sz="1400" dirty="0" err="1"/>
              <a:t>SJ</a:t>
            </a:r>
            <a:r>
              <a:rPr lang="en-US" altLang="zh-TW" sz="1400" dirty="0"/>
              <a:t>. Virtual model surgery for efficient planning and surgical performance. J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 Surg. 2011;69(3):638-644. doi:10.1016/j.joms.2010.10.047</a:t>
            </a:r>
          </a:p>
        </p:txBody>
      </p:sp>
    </p:spTree>
    <p:extLst>
      <p:ext uri="{BB962C8B-B14F-4D97-AF65-F5344CB8AC3E}">
        <p14:creationId xmlns:p14="http://schemas.microsoft.com/office/powerpoint/2010/main" val="4183645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590E0-4DBC-68F7-D1A2-2204C2F2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 descr="一張含有 文字, 字型 的圖片&#10;&#10;自動產生的描述">
            <a:extLst>
              <a:ext uri="{FF2B5EF4-FFF2-40B4-BE49-F238E27FC236}">
                <a16:creationId xmlns:a16="http://schemas.microsoft.com/office/drawing/2014/main" id="{B89AB3E8-E84A-3711-833D-A2B30CF63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0" y="3441933"/>
            <a:ext cx="4896876" cy="117725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B81F40-A22D-A286-A123-8D62E11C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02939E-E00C-209E-544C-4BF4B13F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9BCDE0-B93E-D946-DBFC-C6547A9B0B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圖片 11" descr="一張含有 文字, 螢幕擷取畫面, 繪圖, 行 的圖片&#10;&#10;自動產生的描述">
            <a:extLst>
              <a:ext uri="{FF2B5EF4-FFF2-40B4-BE49-F238E27FC236}">
                <a16:creationId xmlns:a16="http://schemas.microsoft.com/office/drawing/2014/main" id="{31E9299C-E79F-F9D9-EFD4-28D5F8DF7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327" y="1659648"/>
            <a:ext cx="4640325" cy="4422810"/>
          </a:xfrm>
          <a:prstGeom prst="rect">
            <a:avLst/>
          </a:prstGeom>
        </p:spPr>
      </p:pic>
      <p:pic>
        <p:nvPicPr>
          <p:cNvPr id="9" name="內容版面配置區 10">
            <a:extLst>
              <a:ext uri="{FF2B5EF4-FFF2-40B4-BE49-F238E27FC236}">
                <a16:creationId xmlns:a16="http://schemas.microsoft.com/office/drawing/2014/main" id="{92067EBE-BB19-9D5B-3E4E-B724ACE09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0" y="2344466"/>
            <a:ext cx="4896877" cy="10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632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6469C-E6FF-989B-FD87-B833C3871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2BC7CD89-F6B9-55C5-2FF2-A587D89E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pic>
        <p:nvPicPr>
          <p:cNvPr id="3" name="內容版面配置區 2" descr="一張含有 文字, 字型, 螢幕擷取畫面, 行 的圖片&#10;&#10;自動產生的描述">
            <a:extLst>
              <a:ext uri="{FF2B5EF4-FFF2-40B4-BE49-F238E27FC236}">
                <a16:creationId xmlns:a16="http://schemas.microsoft.com/office/drawing/2014/main" id="{31CC9886-2BFD-5B25-A980-8D35CF280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02" y="1619250"/>
            <a:ext cx="4934328" cy="158151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623D46-22EA-DD7B-7729-262F2F78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B69547-147D-12A6-813E-8368402A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pic>
        <p:nvPicPr>
          <p:cNvPr id="10" name="內容版面配置區 9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FF2FE5F4-3288-48A0-54CB-1646414BBA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02" y="3200766"/>
            <a:ext cx="4934328" cy="2486191"/>
          </a:xfrm>
        </p:spPr>
      </p:pic>
      <p:pic>
        <p:nvPicPr>
          <p:cNvPr id="12" name="圖片 11" descr="一張含有 文字, 螢幕擷取畫面, 繪圖, 圖表 的圖片&#10;&#10;自動產生的描述">
            <a:extLst>
              <a:ext uri="{FF2B5EF4-FFF2-40B4-BE49-F238E27FC236}">
                <a16:creationId xmlns:a16="http://schemas.microsoft.com/office/drawing/2014/main" id="{73F677FF-17E7-2589-6BF3-6DF7B7187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29" y="1619250"/>
            <a:ext cx="4558224" cy="406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57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5C1C5-FB23-D834-9260-CA13BACC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B24803-9CC8-552D-5F9E-B649002C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A162C0-2028-6158-8DFD-71712D68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FAB8C1-C528-9175-AF48-AF8AB315A3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" name="內容版面配置區 15" descr="一張含有 文字, 螢幕擷取畫面, 行, 字型 的圖片&#10;&#10;自動產生的描述">
            <a:extLst>
              <a:ext uri="{FF2B5EF4-FFF2-40B4-BE49-F238E27FC236}">
                <a16:creationId xmlns:a16="http://schemas.microsoft.com/office/drawing/2014/main" id="{BCE3829C-EDF0-1887-FBC8-A71EC2B1C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470" y="2433711"/>
            <a:ext cx="12422940" cy="2998640"/>
          </a:xfrm>
        </p:spPr>
      </p:pic>
    </p:spTree>
    <p:extLst>
      <p:ext uri="{BB962C8B-B14F-4D97-AF65-F5344CB8AC3E}">
        <p14:creationId xmlns:p14="http://schemas.microsoft.com/office/powerpoint/2010/main" val="3347949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0FB56-AA7C-81B7-F164-FA8754CF9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7006C8DA-9A69-B26F-5ACC-6E58426A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DISCUSSION AND CONCLUSIONS</a:t>
            </a:r>
            <a:endParaRPr lang="zh-TW" altLang="en-US" dirty="0"/>
          </a:p>
        </p:txBody>
      </p:sp>
      <p:pic>
        <p:nvPicPr>
          <p:cNvPr id="10" name="內容版面配置區 9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B6A7AF4D-B255-A312-29E8-BAFB85E56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7" y="1637754"/>
            <a:ext cx="4377353" cy="179124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691118-62C6-F68F-C337-420EE31C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19865F-1C6D-35A9-9CD8-57309F7E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pic>
        <p:nvPicPr>
          <p:cNvPr id="12" name="內容版面配置區 11" descr="一張含有 文字, 字型, 白色 的圖片&#10;&#10;自動產生的描述">
            <a:extLst>
              <a:ext uri="{FF2B5EF4-FFF2-40B4-BE49-F238E27FC236}">
                <a16:creationId xmlns:a16="http://schemas.microsoft.com/office/drawing/2014/main" id="{51705AFD-C9E5-5501-D82D-1B4934DE2F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7" y="3676102"/>
            <a:ext cx="4377353" cy="628601"/>
          </a:xfrm>
        </p:spPr>
      </p:pic>
      <p:pic>
        <p:nvPicPr>
          <p:cNvPr id="14" name="圖片 13" descr="一張含有 文字, 字型, 白色 的圖片&#10;&#10;自動產生的描述">
            <a:extLst>
              <a:ext uri="{FF2B5EF4-FFF2-40B4-BE49-F238E27FC236}">
                <a16:creationId xmlns:a16="http://schemas.microsoft.com/office/drawing/2014/main" id="{E50BB29B-D48A-BF6E-6048-D3D9E60385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7" y="4516801"/>
            <a:ext cx="4386970" cy="102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0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B4AEE-E1C4-18E8-6AA1-1D101E38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61EC9E-81BA-F63E-47A7-33A88A2E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有限元素法為目前主流模擬方式，但有下列缺點</a:t>
            </a:r>
            <a:r>
              <a:rPr lang="en-US" altLang="zh-TW" sz="2800" dirty="0"/>
              <a:t>[1,2]</a:t>
            </a:r>
          </a:p>
          <a:p>
            <a:pPr lvl="1"/>
            <a:r>
              <a:rPr lang="zh-TW" altLang="en-US" sz="2400" dirty="0"/>
              <a:t>生成客製化網格人力及時間成本高</a:t>
            </a:r>
            <a:endParaRPr lang="en-US" altLang="zh-TW" sz="2400" dirty="0"/>
          </a:p>
          <a:p>
            <a:pPr lvl="1"/>
            <a:r>
              <a:rPr lang="zh-TW" altLang="en-US" sz="2400" dirty="0"/>
              <a:t>為準確模擬，操作者需對數值模擬及解剖學有深刻理解</a:t>
            </a:r>
            <a:endParaRPr lang="en-US" altLang="zh-TW" sz="2400" dirty="0"/>
          </a:p>
          <a:p>
            <a:pPr lvl="1"/>
            <a:r>
              <a:rPr lang="zh-TW" altLang="en-US" sz="2400" dirty="0"/>
              <a:t>難以模擬大形變問題</a:t>
            </a:r>
            <a:endParaRPr lang="en-US" altLang="zh-TW" sz="2400" dirty="0"/>
          </a:p>
          <a:p>
            <a:pPr lvl="1"/>
            <a:r>
              <a:rPr lang="zh-TW" altLang="en-US" sz="2400" dirty="0"/>
              <a:t>異質性</a:t>
            </a:r>
            <a:r>
              <a:rPr lang="en-US" altLang="zh-TW" sz="2400" dirty="0"/>
              <a:t>/</a:t>
            </a:r>
            <a:r>
              <a:rPr lang="zh-TW" altLang="en-US" sz="2400" dirty="0"/>
              <a:t>非線性材料求解困難</a:t>
            </a:r>
            <a:endParaRPr lang="en-US" altLang="zh-TW" sz="2400" dirty="0"/>
          </a:p>
          <a:p>
            <a:r>
              <a:rPr lang="zh-TW" altLang="en-US" sz="2800" dirty="0"/>
              <a:t>以無網格法</a:t>
            </a:r>
            <a:r>
              <a:rPr lang="en-US" altLang="zh-TW" sz="2800" dirty="0"/>
              <a:t>(Meshless Methods, </a:t>
            </a:r>
            <a:r>
              <a:rPr lang="en-US" altLang="zh-TW" sz="2800" dirty="0" err="1"/>
              <a:t>MMs</a:t>
            </a:r>
            <a:r>
              <a:rPr lang="en-US" altLang="zh-TW" sz="2800" dirty="0"/>
              <a:t>)</a:t>
            </a:r>
            <a:r>
              <a:rPr lang="zh-TW" altLang="en-US" sz="2800" dirty="0"/>
              <a:t>模擬軟組織形變</a:t>
            </a:r>
            <a:r>
              <a:rPr lang="en-US" altLang="zh-TW" sz="2800" dirty="0"/>
              <a:t>[3]</a:t>
            </a:r>
          </a:p>
          <a:p>
            <a:pPr lvl="1"/>
            <a:r>
              <a:rPr lang="zh-TW" altLang="en-US" sz="2400" dirty="0"/>
              <a:t>無須劃分網格</a:t>
            </a:r>
            <a:r>
              <a:rPr lang="en-US" altLang="zh-TW" sz="2400" dirty="0"/>
              <a:t>(mesh generation)</a:t>
            </a:r>
            <a:r>
              <a:rPr lang="zh-TW" altLang="en-US" sz="2400" dirty="0"/>
              <a:t>與連接節點</a:t>
            </a:r>
            <a:r>
              <a:rPr lang="en-US" altLang="zh-TW" sz="2400" dirty="0"/>
              <a:t>(node connection)</a:t>
            </a:r>
          </a:p>
          <a:p>
            <a:pPr lvl="1"/>
            <a:r>
              <a:rPr lang="zh-TW" altLang="en-US" sz="2400" dirty="0"/>
              <a:t>直觀的</a:t>
            </a:r>
            <a:r>
              <a:rPr lang="en-US" altLang="zh-TW" sz="2400" dirty="0"/>
              <a:t>h-refinement</a:t>
            </a:r>
            <a:r>
              <a:rPr lang="zh-TW" altLang="en-US" sz="2400" dirty="0"/>
              <a:t>、</a:t>
            </a:r>
            <a:r>
              <a:rPr lang="en-US" altLang="zh-TW" sz="2400" dirty="0"/>
              <a:t>p-refinement</a:t>
            </a:r>
          </a:p>
          <a:p>
            <a:pPr marL="457200" lvl="1" indent="0">
              <a:buNone/>
            </a:pPr>
            <a:endParaRPr lang="en-US" altLang="zh-TW" sz="2400" dirty="0"/>
          </a:p>
          <a:p>
            <a:pPr lvl="1"/>
            <a:endParaRPr lang="en-US" altLang="zh-TW" sz="2400" dirty="0"/>
          </a:p>
          <a:p>
            <a:r>
              <a:rPr lang="zh-TW" altLang="en-US" sz="2800" dirty="0"/>
              <a:t>尚未有基於無網格法預測顏面變化的研究</a:t>
            </a:r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85476E-9315-D254-B8A3-9700DCE2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BFFF5-3BDE-6E9E-B81E-C6A67571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D3413EAB-A3D6-BB48-8037-6F1F5876CAFB}"/>
              </a:ext>
            </a:extLst>
          </p:cNvPr>
          <p:cNvSpPr txBox="1">
            <a:spLocks/>
          </p:cNvSpPr>
          <p:nvPr/>
        </p:nvSpPr>
        <p:spPr>
          <a:xfrm>
            <a:off x="3909515" y="136703"/>
            <a:ext cx="8282485" cy="1373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[1]	</a:t>
            </a:r>
            <a:r>
              <a:rPr lang="en-US" altLang="zh-TW" sz="1400" dirty="0" err="1"/>
              <a:t>Kirchhelle</a:t>
            </a:r>
            <a:r>
              <a:rPr lang="en-US" altLang="zh-TW" sz="1400" dirty="0"/>
              <a:t>, C., </a:t>
            </a:r>
            <a:r>
              <a:rPr lang="en-US" altLang="zh-TW" sz="1400" dirty="0" err="1"/>
              <a:t>Abdollahi</a:t>
            </a:r>
            <a:r>
              <a:rPr lang="en-US" altLang="zh-TW" sz="1400" dirty="0"/>
              <a:t>, A., Grajales, J. A. G., Li, D., </a:t>
            </a:r>
            <a:r>
              <a:rPr lang="en-US" altLang="zh-TW" sz="1400" dirty="0" err="1"/>
              <a:t>Benatia</a:t>
            </a:r>
            <a:r>
              <a:rPr lang="en-US" altLang="zh-TW" sz="1400" dirty="0"/>
              <a:t>, K., Gorbunov, K., ... &amp; </a:t>
            </a:r>
            <a:r>
              <a:rPr lang="en-US" altLang="zh-TW" sz="1400" dirty="0" err="1"/>
              <a:t>Jérusalem</a:t>
            </a:r>
            <a:r>
              <a:rPr lang="en-US" altLang="zh-TW" sz="1400" dirty="0"/>
              <a:t>, A. (2023). A numerical framework coupling finite element and meshless methods in sequential and parallel simulations. Finite Elements in Analysis and Design, 219, 103927.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[2]	Wittek, A., </a:t>
            </a:r>
            <a:r>
              <a:rPr lang="en-US" altLang="zh-TW" sz="1400" dirty="0" err="1"/>
              <a:t>Grosland</a:t>
            </a:r>
            <a:r>
              <a:rPr lang="en-US" altLang="zh-TW" sz="1400" dirty="0"/>
              <a:t>, N. M., </a:t>
            </a:r>
            <a:r>
              <a:rPr lang="en-US" altLang="zh-TW" sz="1400" dirty="0" err="1"/>
              <a:t>Joldes</a:t>
            </a:r>
            <a:r>
              <a:rPr lang="en-US" altLang="zh-TW" sz="1400" dirty="0"/>
              <a:t>, G. R., Magnotta, V., &amp; Miller, K. (2016). From finite element meshes to clouds of points: a review of methods for generation of computational biomechanics models for patient-specific applications. Annals of biomedical engineering, 44, 3-15.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[3]	Chen, </a:t>
            </a:r>
            <a:r>
              <a:rPr lang="en-US" altLang="zh-TW" sz="1400" dirty="0" err="1"/>
              <a:t>Jiun-Shyan</a:t>
            </a:r>
            <a:r>
              <a:rPr lang="en-US" altLang="zh-TW" sz="1400" dirty="0"/>
              <a:t> &amp; Hillman, Mike &amp; Chi, Sheng-Wei. (2017). Meshfree Methods: Progress Made after 20 Years. Engineering Mechanics. 143. 04017001. 10.1061/(ASCE)EM.1943-7889.0001176. </a:t>
            </a:r>
          </a:p>
        </p:txBody>
      </p:sp>
    </p:spTree>
    <p:extLst>
      <p:ext uri="{BB962C8B-B14F-4D97-AF65-F5344CB8AC3E}">
        <p14:creationId xmlns:p14="http://schemas.microsoft.com/office/powerpoint/2010/main" val="368666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5E7E9-0FBA-45C6-8615-6EAD3C94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>
            <a:normAutofit/>
          </a:bodyPr>
          <a:lstStyle/>
          <a:p>
            <a:r>
              <a:rPr lang="zh-TW" altLang="en-US"/>
              <a:t>目的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BD28C-33C4-47EF-A574-F25DA2089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>
            <a:normAutofit/>
          </a:bodyPr>
          <a:lstStyle/>
          <a:p>
            <a:r>
              <a:rPr lang="zh-TW" altLang="en-US" dirty="0"/>
              <a:t>提出一基於無網格法的正顎手術後顏面預測方法。</a:t>
            </a:r>
            <a:endParaRPr lang="en-US" altLang="zh-TW" dirty="0"/>
          </a:p>
          <a:p>
            <a:pPr lvl="1"/>
            <a:r>
              <a:rPr lang="zh-TW" altLang="en-US" dirty="0"/>
              <a:t>利用術前頭顱模型、手術規劃模型與術前面部外輪廓模型</a:t>
            </a:r>
            <a:br>
              <a:rPr lang="en-US" altLang="zh-TW" dirty="0"/>
            </a:br>
            <a:r>
              <a:rPr lang="zh-TW" altLang="en-US" dirty="0"/>
              <a:t>產生術後面部預測模型。</a:t>
            </a:r>
            <a:endParaRPr lang="en-US" altLang="zh-TW" dirty="0"/>
          </a:p>
          <a:p>
            <a:pPr lvl="1"/>
            <a:r>
              <a:rPr lang="zh-TW" altLang="en-US" dirty="0"/>
              <a:t>無須具備數值模擬專業知識。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提高術前模擬準確性，幫助醫師更好地制定手術計劃，進而減少病患術後的不確定性和心理負擔。</a:t>
            </a:r>
            <a:endParaRPr lang="en-US" altLang="zh-TW" dirty="0"/>
          </a:p>
          <a:p>
            <a:r>
              <a:rPr lang="zh-TW" altLang="zh-TW" dirty="0"/>
              <a:t>提供更加精確且高效的數值解決方案，使醫師能在術前預估顏面變化，並輔助決策。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6E923D-23CE-4290-841B-E108DB59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FE64B-8CA3-45F5-AF96-2BD43993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/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4FD66D46-C271-BAE5-CCDA-D2D0C2A7F02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17086" y="136704"/>
            <a:ext cx="8282485" cy="127263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2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6A319-C664-422F-B282-57444050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 dirty="0"/>
              <a:t>研究方法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A4D032-43C6-4802-A159-CA009301D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/>
          <a:p>
            <a:r>
              <a:rPr lang="zh-TW" altLang="en-US" dirty="0"/>
              <a:t>影像處理</a:t>
            </a:r>
            <a:endParaRPr lang="en-US" altLang="zh-TW" dirty="0"/>
          </a:p>
          <a:p>
            <a:r>
              <a:rPr lang="zh-TW" altLang="en-US" dirty="0"/>
              <a:t>定義域生成</a:t>
            </a:r>
            <a:endParaRPr lang="en-US" altLang="zh-TW" dirty="0"/>
          </a:p>
          <a:p>
            <a:r>
              <a:rPr lang="zh-TW" altLang="en-US" dirty="0"/>
              <a:t>離散點分佈</a:t>
            </a:r>
            <a:endParaRPr lang="en-US" altLang="zh-TW" dirty="0"/>
          </a:p>
          <a:p>
            <a:r>
              <a:rPr lang="zh-TW" altLang="en-US" dirty="0"/>
              <a:t>數值積分</a:t>
            </a:r>
            <a:endParaRPr lang="en-US" altLang="zh-TW" dirty="0"/>
          </a:p>
          <a:p>
            <a:r>
              <a:rPr lang="zh-TW" altLang="en-US" dirty="0"/>
              <a:t>驗證</a:t>
            </a:r>
            <a:endParaRPr lang="en-US" altLang="zh-TW" dirty="0"/>
          </a:p>
          <a:p>
            <a:pPr lvl="1"/>
            <a:r>
              <a:rPr lang="zh-TW" altLang="en-US" dirty="0"/>
              <a:t>比較術後掃描摩形</a:t>
            </a:r>
            <a:endParaRPr lang="en-US" altLang="zh-TW" dirty="0"/>
          </a:p>
          <a:p>
            <a:pPr lvl="1"/>
            <a:r>
              <a:rPr lang="zh-TW" altLang="en-US" dirty="0"/>
              <a:t>符合臨床可用性條件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2DB91F-05BD-4B71-9675-8A2AAB0D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88D0D9-A3F9-4CF5-9229-7A02492C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/>
          </a:p>
        </p:txBody>
      </p:sp>
      <p:sp>
        <p:nvSpPr>
          <p:cNvPr id="23" name="內容版面配置區 22">
            <a:extLst>
              <a:ext uri="{FF2B5EF4-FFF2-40B4-BE49-F238E27FC236}">
                <a16:creationId xmlns:a16="http://schemas.microsoft.com/office/drawing/2014/main" id="{533FAD22-4AFC-D67E-7C22-983BC7832A8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17086" y="136704"/>
            <a:ext cx="8282485" cy="127263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50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文字, 螢幕擷取畫面, 時鐘, 字型 的圖片&#10;&#10;自動產生的描述">
            <a:extLst>
              <a:ext uri="{FF2B5EF4-FFF2-40B4-BE49-F238E27FC236}">
                <a16:creationId xmlns:a16="http://schemas.microsoft.com/office/drawing/2014/main" id="{ADEAAFED-95C0-28ED-365F-1B7D9B35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83" y="3349179"/>
            <a:ext cx="7166317" cy="30139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AB70236-626D-3589-8B78-179F3C25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基本張量運算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0B3F4-A274-9F80-60B8-EF974E1C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物理意義</a:t>
            </a:r>
            <a:endParaRPr lang="en-US" altLang="zh-TW" dirty="0"/>
          </a:p>
          <a:p>
            <a:pPr lvl="1"/>
            <a:r>
              <a:rPr lang="zh-TW" altLang="zh-TW" dirty="0"/>
              <a:t>維度</a:t>
            </a:r>
            <a:r>
              <a:rPr lang="en-US" altLang="zh-TW" dirty="0"/>
              <a:t>(Dimension)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張量</a:t>
            </a:r>
            <a:r>
              <a:rPr lang="zh-TW" altLang="zh-TW" dirty="0"/>
              <a:t>的長寬高由幾個數字組成。</a:t>
            </a:r>
          </a:p>
          <a:p>
            <a:pPr lvl="1"/>
            <a:r>
              <a:rPr lang="zh-TW" altLang="zh-TW" dirty="0"/>
              <a:t>秩、階</a:t>
            </a:r>
            <a:r>
              <a:rPr lang="en-US" altLang="zh-TW" dirty="0"/>
              <a:t>(Rank)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zh-TW" dirty="0"/>
              <a:t>要描述該物理量需要幾個</a:t>
            </a:r>
            <a:r>
              <a:rPr lang="en-US" altLang="zh-TW" dirty="0"/>
              <a:t>n-</a:t>
            </a:r>
            <a:r>
              <a:rPr lang="zh-TW" altLang="en-US" dirty="0"/>
              <a:t>維</a:t>
            </a:r>
            <a:r>
              <a:rPr lang="zh-TW" altLang="zh-TW" dirty="0"/>
              <a:t>資料。</a:t>
            </a:r>
          </a:p>
          <a:p>
            <a:endParaRPr lang="en-US" altLang="zh-TW" dirty="0"/>
          </a:p>
          <a:p>
            <a:r>
              <a:rPr lang="zh-TW" altLang="en-US" dirty="0"/>
              <a:t>應力張量：三維二階張量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E51F2A-6C5D-447B-182A-4AE98A88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0A29B1-29A3-EE6A-E25E-78DE3ED3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C98CA9B-D2D7-60E5-1A1A-79EB529766F1}"/>
                  </a:ext>
                </a:extLst>
              </p:cNvPr>
              <p:cNvSpPr txBox="1"/>
              <p:nvPr/>
            </p:nvSpPr>
            <p:spPr>
              <a:xfrm>
                <a:off x="594544" y="4313892"/>
                <a:ext cx="4338710" cy="139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zh-TW" altLang="en-US" sz="3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3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3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C98CA9B-D2D7-60E5-1A1A-79EB52976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44" y="4313892"/>
                <a:ext cx="4338710" cy="1392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8C9E5771-7422-0B19-453B-F166642C1F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60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40590-8D57-ADC4-B6E4-F53BB55D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 notation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42D1F1-28DD-4809-921C-33B212548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/>
                  <a:t>Free Index</a:t>
                </a:r>
                <a:r>
                  <a:rPr lang="zh-TW" altLang="en-US" sz="2800" dirty="0"/>
                  <a:t>：利用下標表示該階所有資料</a:t>
                </a:r>
                <a:endParaRPr lang="en-US" altLang="zh-TW" sz="2800" dirty="0"/>
              </a:p>
              <a:p>
                <a:pPr lvl="1"/>
                <a:r>
                  <a:rPr lang="zh-TW" altLang="en-US" sz="2400" dirty="0"/>
                  <a:t>如下，若</a:t>
                </a:r>
                <a:r>
                  <a:rPr lang="zh-TW" altLang="zh-TW" sz="2400" dirty="0"/>
                  <a:t>是二維則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∈1,2</m:t>
                    </m:r>
                  </m:oMath>
                </a14:m>
                <a:r>
                  <a:rPr lang="zh-TW" altLang="zh-TW" sz="2400" dirty="0"/>
                  <a:t>，三維則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∈1,2,3</m:t>
                    </m:r>
                  </m:oMath>
                </a14:m>
                <a:endParaRPr lang="en-US" altLang="zh-TW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  <a:p>
                <a:pPr marL="457200" lvl="1" indent="0">
                  <a:buNone/>
                </a:pPr>
                <a:endParaRPr lang="en-US" altLang="zh-TW" sz="2400" dirty="0"/>
              </a:p>
              <a:p>
                <a:r>
                  <a:rPr lang="en-US" altLang="zh-TW" sz="2800" dirty="0"/>
                  <a:t>Tummy index</a:t>
                </a:r>
                <a:r>
                  <a:rPr lang="zh-TW" altLang="en-US" sz="2800" dirty="0"/>
                  <a:t>：</a:t>
                </a:r>
                <a:r>
                  <a:rPr lang="zh-TW" altLang="zh-TW" sz="2800" dirty="0"/>
                  <a:t>表達式中重複的指標（下式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TW" altLang="zh-TW" sz="2800" dirty="0"/>
                  <a:t>）</a:t>
                </a:r>
                <a:endParaRPr lang="en-US" altLang="zh-TW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sz="2400" dirty="0"/>
              </a:p>
              <a:p>
                <a:r>
                  <a:rPr lang="en-US" altLang="zh-TW" sz="2800" dirty="0"/>
                  <a:t>Einstein summation rule</a:t>
                </a:r>
                <a:r>
                  <a:rPr lang="zh-TW" altLang="en-US" sz="2800" dirty="0"/>
                  <a:t>：將</a:t>
                </a:r>
                <a:r>
                  <a:rPr lang="en-US" altLang="zh-TW" sz="2800" dirty="0"/>
                  <a:t>Tummy index</a:t>
                </a:r>
                <a:r>
                  <a:rPr lang="zh-TW" altLang="en-US" sz="2800" dirty="0"/>
                  <a:t>求和</a:t>
                </a:r>
                <a:endParaRPr lang="en-US" altLang="zh-TW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zh-TW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nary>
                        <m:naryPr>
                          <m:chr m:val="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42D1F1-28DD-4809-921C-33B212548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C6C001-304E-A7F6-3134-BE24EEA4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BB3F49-C28C-2291-381F-3BCD984A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2024/11/19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3FAC0E-A1DC-C8A1-D88D-AB5E23E2A3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73317"/>
      </p:ext>
    </p:extLst>
  </p:cSld>
  <p:clrMapOvr>
    <a:masterClrMapping/>
  </p:clrMapOvr>
</p:sld>
</file>

<file path=ppt/theme/theme1.xml><?xml version="1.0" encoding="utf-8"?>
<a:theme xmlns:a="http://schemas.openxmlformats.org/drawingml/2006/main" name="VR_template_black_updated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marL="0"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R_template_black_updated" id="{8175DB72-3C2E-4EAB-B4D1-8312D675AF58}" vid="{A4FFD83A-122E-4B5B-B6A2-EB5A7710B19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VR_template_black_updated</Template>
  <TotalTime>1992</TotalTime>
  <Words>2135</Words>
  <Application>Microsoft Office PowerPoint</Application>
  <PresentationFormat>寬螢幕</PresentationFormat>
  <Paragraphs>265</Paragraphs>
  <Slides>43</Slides>
  <Notes>13</Notes>
  <HiddenSlides>4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0" baseType="lpstr">
      <vt:lpstr>Aptos</vt:lpstr>
      <vt:lpstr>Arial</vt:lpstr>
      <vt:lpstr>Calibri</vt:lpstr>
      <vt:lpstr>Cambria</vt:lpstr>
      <vt:lpstr>Cambria Math</vt:lpstr>
      <vt:lpstr>Times New Roman</vt:lpstr>
      <vt:lpstr>VR_template_black_updated</vt:lpstr>
      <vt:lpstr>無網格法預測 正顎手術後之顏面變化 Facial Morphological Deformation Prediction  after Orthognathic Surgery using Meshless Method</vt:lpstr>
      <vt:lpstr>背景</vt:lpstr>
      <vt:lpstr>背景(cont.)</vt:lpstr>
      <vt:lpstr>背景(cont.)</vt:lpstr>
      <vt:lpstr>動機</vt:lpstr>
      <vt:lpstr>目的</vt:lpstr>
      <vt:lpstr>研究方法</vt:lpstr>
      <vt:lpstr>基本張量運算</vt:lpstr>
      <vt:lpstr>Index notation</vt:lpstr>
      <vt:lpstr>Problem statement (strong form)</vt:lpstr>
      <vt:lpstr>Derive the weak form</vt:lpstr>
      <vt:lpstr>PowerPoint 簡報</vt:lpstr>
      <vt:lpstr>Voigt notation</vt:lpstr>
      <vt:lpstr>次月預期進度</vt:lpstr>
      <vt:lpstr>PowerPoint 簡報</vt:lpstr>
      <vt:lpstr>Abstract</vt:lpstr>
      <vt:lpstr>INTRODUCTION</vt:lpstr>
      <vt:lpstr>INTRODUCTION</vt:lpstr>
      <vt:lpstr>INTRODUCTION</vt:lpstr>
      <vt:lpstr> MODEL STRUCTURE</vt:lpstr>
      <vt:lpstr>Three-parameter viscoelastic model</vt:lpstr>
      <vt:lpstr>其他本構模型</vt:lpstr>
      <vt:lpstr> MODEL STRUCTURE</vt:lpstr>
      <vt:lpstr>PowerPoint 簡報</vt:lpstr>
      <vt:lpstr> MODEL FORMULATION </vt:lpstr>
      <vt:lpstr> MODEL FORMULATION </vt:lpstr>
      <vt:lpstr>PowerPoint 簡報</vt:lpstr>
      <vt:lpstr> MODEL FORMULATION </vt:lpstr>
      <vt:lpstr>PowerPoint 簡報</vt:lpstr>
      <vt:lpstr>PowerPoint 簡報</vt:lpstr>
      <vt:lpstr>RESULTS</vt:lpstr>
      <vt:lpstr>RESULTS</vt:lpstr>
      <vt:lpstr>RESULTS</vt:lpstr>
      <vt:lpstr>RESULTS</vt:lpstr>
      <vt:lpstr>RESULTS</vt:lpstr>
      <vt:lpstr>RESULTS</vt:lpstr>
      <vt:lpstr>RESULTS</vt:lpstr>
      <vt:lpstr>PowerPoint 簡報</vt:lpstr>
      <vt:lpstr>PowerPoint 簡報</vt:lpstr>
      <vt:lpstr>PowerPoint 簡報</vt:lpstr>
      <vt:lpstr>RESULTS</vt:lpstr>
      <vt:lpstr>PowerPoint 簡報</vt:lpstr>
      <vt:lpstr> DISCUSSION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Yu-Ching Hsiao</dc:creator>
  <cp:lastModifiedBy>陳艾揚 CHEN AIYUNG</cp:lastModifiedBy>
  <cp:revision>22</cp:revision>
  <dcterms:created xsi:type="dcterms:W3CDTF">2024-07-11T02:56:39Z</dcterms:created>
  <dcterms:modified xsi:type="dcterms:W3CDTF">2024-11-19T13:51:51Z</dcterms:modified>
</cp:coreProperties>
</file>