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8"/>
  </p:notesMasterIdLst>
  <p:sldIdLst>
    <p:sldId id="256" r:id="rId2"/>
    <p:sldId id="437" r:id="rId3"/>
    <p:sldId id="257" r:id="rId4"/>
    <p:sldId id="258" r:id="rId5"/>
    <p:sldId id="439" r:id="rId6"/>
    <p:sldId id="435" r:id="rId7"/>
    <p:sldId id="268" r:id="rId8"/>
    <p:sldId id="432" r:id="rId9"/>
    <p:sldId id="264" r:id="rId10"/>
    <p:sldId id="418" r:id="rId11"/>
    <p:sldId id="440" r:id="rId12"/>
    <p:sldId id="421" r:id="rId13"/>
    <p:sldId id="424" r:id="rId14"/>
    <p:sldId id="423" r:id="rId15"/>
    <p:sldId id="405" r:id="rId16"/>
    <p:sldId id="407" r:id="rId17"/>
    <p:sldId id="404" r:id="rId18"/>
    <p:sldId id="417" r:id="rId19"/>
    <p:sldId id="410" r:id="rId20"/>
    <p:sldId id="411" r:id="rId21"/>
    <p:sldId id="409" r:id="rId22"/>
    <p:sldId id="412" r:id="rId23"/>
    <p:sldId id="413" r:id="rId24"/>
    <p:sldId id="303" r:id="rId25"/>
    <p:sldId id="304" r:id="rId26"/>
    <p:sldId id="306" r:id="rId27"/>
    <p:sldId id="307" r:id="rId28"/>
    <p:sldId id="308" r:id="rId29"/>
    <p:sldId id="305" r:id="rId30"/>
    <p:sldId id="422" r:id="rId31"/>
    <p:sldId id="425" r:id="rId32"/>
    <p:sldId id="430" r:id="rId33"/>
    <p:sldId id="426" r:id="rId34"/>
    <p:sldId id="427" r:id="rId35"/>
    <p:sldId id="431" r:id="rId36"/>
    <p:sldId id="434" r:id="rId3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標題" id="{736229A4-2C75-4BE2-AD7B-8ADE3658C9A8}">
          <p14:sldIdLst>
            <p14:sldId id="256"/>
            <p14:sldId id="437"/>
          </p14:sldIdLst>
        </p14:section>
        <p14:section name="研究背景" id="{1FB9092F-7082-4916-9EA8-C575D0800DBF}">
          <p14:sldIdLst>
            <p14:sldId id="257"/>
            <p14:sldId id="258"/>
            <p14:sldId id="439"/>
            <p14:sldId id="435"/>
            <p14:sldId id="268"/>
            <p14:sldId id="432"/>
            <p14:sldId id="264"/>
          </p14:sldIdLst>
        </p14:section>
        <p14:section name="研究方法" id="{010081BB-9939-48AC-95B4-BA038B0E178E}">
          <p14:sldIdLst>
            <p14:sldId id="418"/>
            <p14:sldId id="440"/>
          </p14:sldIdLst>
        </p14:section>
        <p14:section name="吃力不討好" id="{D2196F42-CDEA-44FB-A76C-6BB49BA00D4B}">
          <p14:sldIdLst>
            <p14:sldId id="421"/>
            <p14:sldId id="424"/>
            <p14:sldId id="423"/>
            <p14:sldId id="405"/>
            <p14:sldId id="407"/>
            <p14:sldId id="404"/>
            <p14:sldId id="417"/>
            <p14:sldId id="410"/>
            <p14:sldId id="411"/>
            <p14:sldId id="409"/>
            <p14:sldId id="412"/>
            <p14:sldId id="413"/>
            <p14:sldId id="303"/>
            <p14:sldId id="304"/>
            <p14:sldId id="306"/>
            <p14:sldId id="307"/>
            <p14:sldId id="308"/>
            <p14:sldId id="305"/>
          </p14:sldIdLst>
        </p14:section>
        <p14:section name="商用軟體(單獨頁面)" id="{1087B1AD-2B62-4C8E-987E-9DEB5DBFDCE7}">
          <p14:sldIdLst>
            <p14:sldId id="422"/>
            <p14:sldId id="425"/>
            <p14:sldId id="430"/>
            <p14:sldId id="426"/>
            <p14:sldId id="427"/>
            <p14:sldId id="431"/>
            <p14:sldId id="4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8927" autoAdjust="0"/>
  </p:normalViewPr>
  <p:slideViewPr>
    <p:cSldViewPr snapToGrid="0">
      <p:cViewPr>
        <p:scale>
          <a:sx n="50" d="100"/>
          <a:sy n="50" d="100"/>
        </p:scale>
        <p:origin x="1723" y="29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</dgm:spPr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研究背景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/>
      <dgm:spPr/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動機目的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/>
      <dgm:spPr/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/>
      <dgm:spPr/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/>
      <dgm:spPr/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/>
      <dgm:spPr/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E13D029-B697-43DB-A5AD-563A15EAF1F8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7FD0459F-B327-486D-BCB2-8D020A551C37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E720EC76-4C29-4C7A-93DC-06DD3F80CA04}" type="pres">
      <dgm:prSet presAssocID="{FE552CDC-15CD-4AB7-82B9-6A7A41CC0139}" presName="parTxOnlySpace" presStyleCnt="0"/>
      <dgm:spPr/>
    </dgm:pt>
    <dgm:pt modelId="{CA9E9363-0395-4CA0-A039-BC38D492209D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63A3BD8-D27E-4971-812C-E0BFCFC39A24}" type="pres">
      <dgm:prSet presAssocID="{40455108-668E-436F-B480-EDAAB8FF2550}" presName="parTxOnlySpace" presStyleCnt="0"/>
      <dgm:spPr/>
    </dgm:pt>
    <dgm:pt modelId="{ED044B3A-90EC-4C4B-9B2D-694F1D573130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50C73D25-A3DD-4D98-986F-D5237817EEF3}" type="pres">
      <dgm:prSet presAssocID="{5FC1928F-BEFC-4FD3-AE82-382631B696BD}" presName="parTxOnlySpace" presStyleCnt="0"/>
      <dgm:spPr/>
    </dgm:pt>
    <dgm:pt modelId="{4BBB51FD-05DD-45E0-A313-BF87DD132DD1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23AE2EB-492C-4D47-8D2F-F5B202DBEC03}" type="pres">
      <dgm:prSet presAssocID="{0AF52432-8EB1-42FD-909F-0080CC2F1337}" presName="parTxOnlySpace" presStyleCnt="0"/>
      <dgm:spPr/>
    </dgm:pt>
    <dgm:pt modelId="{0F6A176D-AF75-4633-8F9A-1949CFD13ADE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CCF6840-998E-4AE0-B6C0-4CC9049F96BD}" type="pres">
      <dgm:prSet presAssocID="{309FEACE-8ACD-4D15-8F36-4125C7183AA8}" presName="parTxOnlySpace" presStyleCnt="0"/>
      <dgm:spPr/>
    </dgm:pt>
    <dgm:pt modelId="{BBDDAB20-227C-461F-B1C2-504D31CF53F8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DAC31C07-3FC7-4E22-9F09-60C183D4277F}" type="presOf" srcId="{3CF9C5CF-28C9-47AE-9590-ACC9BA1E2222}" destId="{4BBB51FD-05DD-45E0-A313-BF87DD132DD1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775C1C34-403C-43D7-B537-1A6A1B252038}" type="presOf" srcId="{A76101AD-2D46-425A-BFE8-7912C47C0E05}" destId="{4E13D029-B697-43DB-A5AD-563A15EAF1F8}" srcOrd="0" destOrd="0" presId="urn:microsoft.com/office/officeart/2005/8/layout/chevron1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59810843-1C2D-4B2A-A60C-A6D67AECCD57}" type="presOf" srcId="{9550DADF-F75D-4FF5-B055-17C65CBBA4E6}" destId="{ED044B3A-90EC-4C4B-9B2D-694F1D573130}" srcOrd="0" destOrd="0" presId="urn:microsoft.com/office/officeart/2005/8/layout/chevron1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9808B04C-1AD1-4784-8E2A-35CF5574E7BB}" type="presOf" srcId="{FDA86D20-17F4-446D-A6BE-6C2C55C62026}" destId="{7FD0459F-B327-486D-BCB2-8D020A551C37}" srcOrd="0" destOrd="0" presId="urn:microsoft.com/office/officeart/2005/8/layout/chevron1"/>
    <dgm:cxn modelId="{498C1BAC-1FBE-441B-BB07-498E3D569508}" type="presOf" srcId="{E0373831-BBA3-449D-AE33-590EBEC5BBF6}" destId="{0F6A176D-AF75-4633-8F9A-1949CFD13ADE}" srcOrd="0" destOrd="0" presId="urn:microsoft.com/office/officeart/2005/8/layout/chevron1"/>
    <dgm:cxn modelId="{4E762ACD-256B-4288-841C-F9BE151FD075}" type="presOf" srcId="{F414D227-39E9-4477-BD04-A4FC87D00196}" destId="{CA9E9363-0395-4CA0-A039-BC38D492209D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11BC75E1-D095-4658-99D3-E464F43DF3BB}" type="presOf" srcId="{F76E5A26-8FD6-44EC-8649-FF9276FF5E58}" destId="{BBDDAB20-227C-461F-B1C2-504D31CF53F8}" srcOrd="0" destOrd="0" presId="urn:microsoft.com/office/officeart/2005/8/layout/chevron1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BCCE0339-3FE1-4FBB-A290-FDC4761070D0}" type="presParOf" srcId="{4E13D029-B697-43DB-A5AD-563A15EAF1F8}" destId="{7FD0459F-B327-486D-BCB2-8D020A551C37}" srcOrd="0" destOrd="0" presId="urn:microsoft.com/office/officeart/2005/8/layout/chevron1"/>
    <dgm:cxn modelId="{02771C4C-7184-4CBD-BB3B-34BA177534E6}" type="presParOf" srcId="{4E13D029-B697-43DB-A5AD-563A15EAF1F8}" destId="{E720EC76-4C29-4C7A-93DC-06DD3F80CA04}" srcOrd="1" destOrd="0" presId="urn:microsoft.com/office/officeart/2005/8/layout/chevron1"/>
    <dgm:cxn modelId="{750E0B0B-FCBC-41D6-B926-1A94E7091467}" type="presParOf" srcId="{4E13D029-B697-43DB-A5AD-563A15EAF1F8}" destId="{CA9E9363-0395-4CA0-A039-BC38D492209D}" srcOrd="2" destOrd="0" presId="urn:microsoft.com/office/officeart/2005/8/layout/chevron1"/>
    <dgm:cxn modelId="{768C3427-B07B-482F-A84F-FF61A1616EFA}" type="presParOf" srcId="{4E13D029-B697-43DB-A5AD-563A15EAF1F8}" destId="{B63A3BD8-D27E-4971-812C-E0BFCFC39A24}" srcOrd="3" destOrd="0" presId="urn:microsoft.com/office/officeart/2005/8/layout/chevron1"/>
    <dgm:cxn modelId="{7568CD95-1A5F-43C0-895F-46D81D420554}" type="presParOf" srcId="{4E13D029-B697-43DB-A5AD-563A15EAF1F8}" destId="{ED044B3A-90EC-4C4B-9B2D-694F1D573130}" srcOrd="4" destOrd="0" presId="urn:microsoft.com/office/officeart/2005/8/layout/chevron1"/>
    <dgm:cxn modelId="{9A43707A-4830-4FD7-A84C-5679AC1F5B8A}" type="presParOf" srcId="{4E13D029-B697-43DB-A5AD-563A15EAF1F8}" destId="{50C73D25-A3DD-4D98-986F-D5237817EEF3}" srcOrd="5" destOrd="0" presId="urn:microsoft.com/office/officeart/2005/8/layout/chevron1"/>
    <dgm:cxn modelId="{F72E3B9D-146E-42C9-896A-883C97A2DF91}" type="presParOf" srcId="{4E13D029-B697-43DB-A5AD-563A15EAF1F8}" destId="{4BBB51FD-05DD-45E0-A313-BF87DD132DD1}" srcOrd="6" destOrd="0" presId="urn:microsoft.com/office/officeart/2005/8/layout/chevron1"/>
    <dgm:cxn modelId="{CB52C73B-4F7B-463B-8132-2EC23DA32E76}" type="presParOf" srcId="{4E13D029-B697-43DB-A5AD-563A15EAF1F8}" destId="{123AE2EB-492C-4D47-8D2F-F5B202DBEC03}" srcOrd="7" destOrd="0" presId="urn:microsoft.com/office/officeart/2005/8/layout/chevron1"/>
    <dgm:cxn modelId="{92477C65-1E3D-4220-BE2E-BD02C4ECAB06}" type="presParOf" srcId="{4E13D029-B697-43DB-A5AD-563A15EAF1F8}" destId="{0F6A176D-AF75-4633-8F9A-1949CFD13ADE}" srcOrd="8" destOrd="0" presId="urn:microsoft.com/office/officeart/2005/8/layout/chevron1"/>
    <dgm:cxn modelId="{97286FA8-796A-459A-9313-D7461B3C32A2}" type="presParOf" srcId="{4E13D029-B697-43DB-A5AD-563A15EAF1F8}" destId="{BCCF6840-998E-4AE0-B6C0-4CC9049F96BD}" srcOrd="9" destOrd="0" presId="urn:microsoft.com/office/officeart/2005/8/layout/chevron1"/>
    <dgm:cxn modelId="{59BDC57C-C201-4EF3-92C5-4DC690943680}" type="presParOf" srcId="{4E13D029-B697-43DB-A5AD-563A15EAF1F8}" destId="{BBDDAB20-227C-461F-B1C2-504D31CF53F8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  <a:ln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EBA5869-14AC-468B-B376-CCBD2C7D009F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FBDC5C49-A206-439E-BCFB-64D12DEDE854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A90D515-793D-4AD4-B128-24C7AA9A0A3C}" type="pres">
      <dgm:prSet presAssocID="{FE552CDC-15CD-4AB7-82B9-6A7A41CC0139}" presName="parTxOnlySpace" presStyleCnt="0"/>
      <dgm:spPr/>
    </dgm:pt>
    <dgm:pt modelId="{AAD89F5E-E399-46CB-A3EB-9AF49D0AEE06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A88DCB5C-9E2E-49D3-86AA-7E2479381D14}" type="pres">
      <dgm:prSet presAssocID="{40455108-668E-436F-B480-EDAAB8FF2550}" presName="parTxOnlySpace" presStyleCnt="0"/>
      <dgm:spPr/>
    </dgm:pt>
    <dgm:pt modelId="{01476EB5-B450-4D1F-8175-143F239F56F8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3080118B-865A-426E-93AF-12F07143C15D}" type="pres">
      <dgm:prSet presAssocID="{5FC1928F-BEFC-4FD3-AE82-382631B696BD}" presName="parTxOnlySpace" presStyleCnt="0"/>
      <dgm:spPr/>
    </dgm:pt>
    <dgm:pt modelId="{7D5ACB6E-DEFE-47D8-A299-0062F6DC69A8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C6393E4B-3A7D-4A32-9901-2ABFD7F8603F}" type="pres">
      <dgm:prSet presAssocID="{0AF52432-8EB1-42FD-909F-0080CC2F1337}" presName="parTxOnlySpace" presStyleCnt="0"/>
      <dgm:spPr/>
    </dgm:pt>
    <dgm:pt modelId="{E6381128-6DE9-4306-9231-088339CE7873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05D4577-557D-4547-A748-34813B759508}" type="pres">
      <dgm:prSet presAssocID="{309FEACE-8ACD-4D15-8F36-4125C7183AA8}" presName="parTxOnlySpace" presStyleCnt="0"/>
      <dgm:spPr/>
    </dgm:pt>
    <dgm:pt modelId="{997EE246-3ECE-4EB0-AD42-6955953EDEB0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DF24114-4461-43D5-BBD7-62C67BF8DB65}" type="presOf" srcId="{9550DADF-F75D-4FF5-B055-17C65CBBA4E6}" destId="{01476EB5-B450-4D1F-8175-143F239F56F8}" srcOrd="0" destOrd="0" presId="urn:microsoft.com/office/officeart/2005/8/layout/chevron1"/>
    <dgm:cxn modelId="{1F0E071B-FB0B-45BC-BB03-67C371526CF3}" type="presOf" srcId="{FDA86D20-17F4-446D-A6BE-6C2C55C62026}" destId="{FBDC5C49-A206-439E-BCFB-64D12DEDE854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4E01AD3A-24D6-4382-94DB-D9E4C6B6A1D9}" type="presOf" srcId="{F414D227-39E9-4477-BD04-A4FC87D00196}" destId="{AAD89F5E-E399-46CB-A3EB-9AF49D0AEE06}" srcOrd="0" destOrd="0" presId="urn:microsoft.com/office/officeart/2005/8/layout/chevron1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C9BBA779-6F7B-4DFA-B107-752568A46EF8}" type="presOf" srcId="{3CF9C5CF-28C9-47AE-9590-ACC9BA1E2222}" destId="{7D5ACB6E-DEFE-47D8-A299-0062F6DC69A8}" srcOrd="0" destOrd="0" presId="urn:microsoft.com/office/officeart/2005/8/layout/chevron1"/>
    <dgm:cxn modelId="{F5924284-38F4-437A-9E68-BF54A0957127}" type="presOf" srcId="{F76E5A26-8FD6-44EC-8649-FF9276FF5E58}" destId="{997EE246-3ECE-4EB0-AD42-6955953EDEB0}" srcOrd="0" destOrd="0" presId="urn:microsoft.com/office/officeart/2005/8/layout/chevron1"/>
    <dgm:cxn modelId="{4B03B1D5-0114-4A1E-95D8-579395B32F0D}" type="presOf" srcId="{E0373831-BBA3-449D-AE33-590EBEC5BBF6}" destId="{E6381128-6DE9-4306-9231-088339CE7873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58EE79FA-888C-447D-B8A3-8EF82A295BCC}" type="presOf" srcId="{A76101AD-2D46-425A-BFE8-7912C47C0E05}" destId="{9EBA5869-14AC-468B-B376-CCBD2C7D009F}" srcOrd="0" destOrd="0" presId="urn:microsoft.com/office/officeart/2005/8/layout/chevron1"/>
    <dgm:cxn modelId="{8529D471-763E-4B47-9E79-D8CD898C4324}" type="presParOf" srcId="{9EBA5869-14AC-468B-B376-CCBD2C7D009F}" destId="{FBDC5C49-A206-439E-BCFB-64D12DEDE854}" srcOrd="0" destOrd="0" presId="urn:microsoft.com/office/officeart/2005/8/layout/chevron1"/>
    <dgm:cxn modelId="{51713977-DDD1-495B-84AA-8E127A08F854}" type="presParOf" srcId="{9EBA5869-14AC-468B-B376-CCBD2C7D009F}" destId="{7A90D515-793D-4AD4-B128-24C7AA9A0A3C}" srcOrd="1" destOrd="0" presId="urn:microsoft.com/office/officeart/2005/8/layout/chevron1"/>
    <dgm:cxn modelId="{2B6E3578-F11F-4527-9C9B-BE2769E30082}" type="presParOf" srcId="{9EBA5869-14AC-468B-B376-CCBD2C7D009F}" destId="{AAD89F5E-E399-46CB-A3EB-9AF49D0AEE06}" srcOrd="2" destOrd="0" presId="urn:microsoft.com/office/officeart/2005/8/layout/chevron1"/>
    <dgm:cxn modelId="{6B4ED0C4-137D-42F6-AE16-D2CAF65295C3}" type="presParOf" srcId="{9EBA5869-14AC-468B-B376-CCBD2C7D009F}" destId="{A88DCB5C-9E2E-49D3-86AA-7E2479381D14}" srcOrd="3" destOrd="0" presId="urn:microsoft.com/office/officeart/2005/8/layout/chevron1"/>
    <dgm:cxn modelId="{A5558769-1609-4444-89D8-A11B6428E3A7}" type="presParOf" srcId="{9EBA5869-14AC-468B-B376-CCBD2C7D009F}" destId="{01476EB5-B450-4D1F-8175-143F239F56F8}" srcOrd="4" destOrd="0" presId="urn:microsoft.com/office/officeart/2005/8/layout/chevron1"/>
    <dgm:cxn modelId="{042672CB-0159-4E83-8AD7-EB30D884F8C1}" type="presParOf" srcId="{9EBA5869-14AC-468B-B376-CCBD2C7D009F}" destId="{3080118B-865A-426E-93AF-12F07143C15D}" srcOrd="5" destOrd="0" presId="urn:microsoft.com/office/officeart/2005/8/layout/chevron1"/>
    <dgm:cxn modelId="{36A3763A-4054-4BD7-A509-DAFE4EB1E1E7}" type="presParOf" srcId="{9EBA5869-14AC-468B-B376-CCBD2C7D009F}" destId="{7D5ACB6E-DEFE-47D8-A299-0062F6DC69A8}" srcOrd="6" destOrd="0" presId="urn:microsoft.com/office/officeart/2005/8/layout/chevron1"/>
    <dgm:cxn modelId="{9AF20904-1219-4C66-9A69-0E728501EB1E}" type="presParOf" srcId="{9EBA5869-14AC-468B-B376-CCBD2C7D009F}" destId="{C6393E4B-3A7D-4A32-9901-2ABFD7F8603F}" srcOrd="7" destOrd="0" presId="urn:microsoft.com/office/officeart/2005/8/layout/chevron1"/>
    <dgm:cxn modelId="{D485FC53-8939-4231-8509-53CFDA925ED5}" type="presParOf" srcId="{9EBA5869-14AC-468B-B376-CCBD2C7D009F}" destId="{E6381128-6DE9-4306-9231-088339CE7873}" srcOrd="8" destOrd="0" presId="urn:microsoft.com/office/officeart/2005/8/layout/chevron1"/>
    <dgm:cxn modelId="{20AC492C-FC1C-456D-8881-94A16EC4BD2B}" type="presParOf" srcId="{9EBA5869-14AC-468B-B376-CCBD2C7D009F}" destId="{B05D4577-557D-4547-A748-34813B759508}" srcOrd="9" destOrd="0" presId="urn:microsoft.com/office/officeart/2005/8/layout/chevron1"/>
    <dgm:cxn modelId="{0D02BECD-9B2F-433A-BC20-848A9EA47635}" type="presParOf" srcId="{9EBA5869-14AC-468B-B376-CCBD2C7D009F}" destId="{997EE246-3ECE-4EB0-AD42-6955953EDEB0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/>
      <dgm:spPr/>
      <dgm:t>
        <a:bodyPr/>
        <a:lstStyle/>
        <a:p>
          <a:r>
            <a:rPr lang="zh-TW" altLang="en-US" sz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  <a:ln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研究方法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53BF88-3E33-43EC-9628-212D7A03E99F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C00184F7-BDB3-4B3B-BC4D-1B75755E2326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0261B09-6C0B-4709-9F92-23E758DDC6A4}" type="pres">
      <dgm:prSet presAssocID="{FE552CDC-15CD-4AB7-82B9-6A7A41CC0139}" presName="parTxOnlySpace" presStyleCnt="0"/>
      <dgm:spPr/>
    </dgm:pt>
    <dgm:pt modelId="{EE01D404-3C16-40EB-8A6B-2E638B2F975F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FE422A3-D740-467A-88EF-39077A1A6F6E}" type="pres">
      <dgm:prSet presAssocID="{40455108-668E-436F-B480-EDAAB8FF2550}" presName="parTxOnlySpace" presStyleCnt="0"/>
      <dgm:spPr/>
    </dgm:pt>
    <dgm:pt modelId="{2247FF19-0B72-49D0-9A3F-57C525D61A26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F055F7AD-8F07-4F74-BB59-A761B05E309A}" type="pres">
      <dgm:prSet presAssocID="{5FC1928F-BEFC-4FD3-AE82-382631B696BD}" presName="parTxOnlySpace" presStyleCnt="0"/>
      <dgm:spPr/>
    </dgm:pt>
    <dgm:pt modelId="{76EB3937-5B7F-4750-8F1F-92641B226EC7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D54CB4D7-6728-48E5-8E28-1C5EF0137440}" type="pres">
      <dgm:prSet presAssocID="{0AF52432-8EB1-42FD-909F-0080CC2F1337}" presName="parTxOnlySpace" presStyleCnt="0"/>
      <dgm:spPr/>
    </dgm:pt>
    <dgm:pt modelId="{691A2FB2-5CDE-4EAB-B812-55008ACDA34D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5BFFC2DC-82D0-4943-8D96-F7AB595F8D4B}" type="pres">
      <dgm:prSet presAssocID="{309FEACE-8ACD-4D15-8F36-4125C7183AA8}" presName="parTxOnlySpace" presStyleCnt="0"/>
      <dgm:spPr/>
    </dgm:pt>
    <dgm:pt modelId="{5CDCE32D-82A1-4611-B6CB-2DCD38CCD303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5C6AD21-4002-4B8A-9020-4F9784D4BF73}" type="presOf" srcId="{3CF9C5CF-28C9-47AE-9590-ACC9BA1E2222}" destId="{76EB3937-5B7F-4750-8F1F-92641B226EC7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7705AA65-4473-4D84-A970-334A4DD20EC6}" type="presOf" srcId="{F76E5A26-8FD6-44EC-8649-FF9276FF5E58}" destId="{5CDCE32D-82A1-4611-B6CB-2DCD38CCD303}" srcOrd="0" destOrd="0" presId="urn:microsoft.com/office/officeart/2005/8/layout/chevron1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2441A153-0190-4C49-8CD5-793EB61E897C}" type="presOf" srcId="{A76101AD-2D46-425A-BFE8-7912C47C0E05}" destId="{0A53BF88-3E33-43EC-9628-212D7A03E99F}" srcOrd="0" destOrd="0" presId="urn:microsoft.com/office/officeart/2005/8/layout/chevron1"/>
    <dgm:cxn modelId="{204F7674-28F9-4886-B314-961BDEEDD857}" type="presOf" srcId="{FDA86D20-17F4-446D-A6BE-6C2C55C62026}" destId="{C00184F7-BDB3-4B3B-BC4D-1B75755E2326}" srcOrd="0" destOrd="0" presId="urn:microsoft.com/office/officeart/2005/8/layout/chevron1"/>
    <dgm:cxn modelId="{31C6AB58-54C6-45AD-B264-F757A391FBD4}" type="presOf" srcId="{E0373831-BBA3-449D-AE33-590EBEC5BBF6}" destId="{691A2FB2-5CDE-4EAB-B812-55008ACDA34D}" srcOrd="0" destOrd="0" presId="urn:microsoft.com/office/officeart/2005/8/layout/chevron1"/>
    <dgm:cxn modelId="{B3DDB3CE-19F0-4D6A-894B-856850CBC4AE}" type="presOf" srcId="{9550DADF-F75D-4FF5-B055-17C65CBBA4E6}" destId="{2247FF19-0B72-49D0-9A3F-57C525D61A26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37FB10F0-B87E-4E8B-A811-685FEB2255FC}" type="presOf" srcId="{F414D227-39E9-4477-BD04-A4FC87D00196}" destId="{EE01D404-3C16-40EB-8A6B-2E638B2F975F}" srcOrd="0" destOrd="0" presId="urn:microsoft.com/office/officeart/2005/8/layout/chevron1"/>
    <dgm:cxn modelId="{B6BD33A2-CCEE-4DA2-9121-89C7D4D08C15}" type="presParOf" srcId="{0A53BF88-3E33-43EC-9628-212D7A03E99F}" destId="{C00184F7-BDB3-4B3B-BC4D-1B75755E2326}" srcOrd="0" destOrd="0" presId="urn:microsoft.com/office/officeart/2005/8/layout/chevron1"/>
    <dgm:cxn modelId="{06E0CCAA-4692-4EF1-95E8-97AF9EA6CF76}" type="presParOf" srcId="{0A53BF88-3E33-43EC-9628-212D7A03E99F}" destId="{70261B09-6C0B-4709-9F92-23E758DDC6A4}" srcOrd="1" destOrd="0" presId="urn:microsoft.com/office/officeart/2005/8/layout/chevron1"/>
    <dgm:cxn modelId="{8033C445-E3EF-47BA-B201-81970ADE2071}" type="presParOf" srcId="{0A53BF88-3E33-43EC-9628-212D7A03E99F}" destId="{EE01D404-3C16-40EB-8A6B-2E638B2F975F}" srcOrd="2" destOrd="0" presId="urn:microsoft.com/office/officeart/2005/8/layout/chevron1"/>
    <dgm:cxn modelId="{5C7A76FB-BE1F-435C-8BB2-7313EDEBF871}" type="presParOf" srcId="{0A53BF88-3E33-43EC-9628-212D7A03E99F}" destId="{5FE422A3-D740-467A-88EF-39077A1A6F6E}" srcOrd="3" destOrd="0" presId="urn:microsoft.com/office/officeart/2005/8/layout/chevron1"/>
    <dgm:cxn modelId="{D6B0650A-0683-4815-B162-373FC4EADBD5}" type="presParOf" srcId="{0A53BF88-3E33-43EC-9628-212D7A03E99F}" destId="{2247FF19-0B72-49D0-9A3F-57C525D61A26}" srcOrd="4" destOrd="0" presId="urn:microsoft.com/office/officeart/2005/8/layout/chevron1"/>
    <dgm:cxn modelId="{D48AD00F-7339-4C09-B0C5-F08D22D204CC}" type="presParOf" srcId="{0A53BF88-3E33-43EC-9628-212D7A03E99F}" destId="{F055F7AD-8F07-4F74-BB59-A761B05E309A}" srcOrd="5" destOrd="0" presId="urn:microsoft.com/office/officeart/2005/8/layout/chevron1"/>
    <dgm:cxn modelId="{811FDD9B-C19A-4558-8336-7AA34E9D057C}" type="presParOf" srcId="{0A53BF88-3E33-43EC-9628-212D7A03E99F}" destId="{76EB3937-5B7F-4750-8F1F-92641B226EC7}" srcOrd="6" destOrd="0" presId="urn:microsoft.com/office/officeart/2005/8/layout/chevron1"/>
    <dgm:cxn modelId="{DB0116D9-6AA1-40C8-B1D6-A4E3F8A4E7E2}" type="presParOf" srcId="{0A53BF88-3E33-43EC-9628-212D7A03E99F}" destId="{D54CB4D7-6728-48E5-8E28-1C5EF0137440}" srcOrd="7" destOrd="0" presId="urn:microsoft.com/office/officeart/2005/8/layout/chevron1"/>
    <dgm:cxn modelId="{978B8A33-C223-44EC-84DC-CE095D42B3C0}" type="presParOf" srcId="{0A53BF88-3E33-43EC-9628-212D7A03E99F}" destId="{691A2FB2-5CDE-4EAB-B812-55008ACDA34D}" srcOrd="8" destOrd="0" presId="urn:microsoft.com/office/officeart/2005/8/layout/chevron1"/>
    <dgm:cxn modelId="{0BBC18AA-A54D-47E0-99E4-4ADB1C8A46C6}" type="presParOf" srcId="{0A53BF88-3E33-43EC-9628-212D7A03E99F}" destId="{5BFFC2DC-82D0-4943-8D96-F7AB595F8D4B}" srcOrd="9" destOrd="0" presId="urn:microsoft.com/office/officeart/2005/8/layout/chevron1"/>
    <dgm:cxn modelId="{341A20D0-BE81-4033-81E7-F162446711D1}" type="presParOf" srcId="{0A53BF88-3E33-43EC-9628-212D7A03E99F}" destId="{5CDCE32D-82A1-4611-B6CB-2DCD38CCD303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  <a:ln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結果與討論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/>
      <dgm:spPr/>
      <dgm:t>
        <a:bodyPr/>
        <a:lstStyle/>
        <a:p>
          <a:r>
            <a:rPr lang="zh-TW" altLang="en-US" sz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D897A3A4-DFD7-4878-BD2B-7849E85D912C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EDB0DB7F-8B9B-4C7D-B4B5-394285173C05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39CD7348-03CF-4F62-A98D-7895F9C7449A}" type="pres">
      <dgm:prSet presAssocID="{FE552CDC-15CD-4AB7-82B9-6A7A41CC0139}" presName="parTxOnlySpace" presStyleCnt="0"/>
      <dgm:spPr/>
    </dgm:pt>
    <dgm:pt modelId="{80EDD6BC-4DA7-4A50-8D9E-E97F555927E0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AF85B872-BDF4-4BD8-B38E-F94479F575BD}" type="pres">
      <dgm:prSet presAssocID="{40455108-668E-436F-B480-EDAAB8FF2550}" presName="parTxOnlySpace" presStyleCnt="0"/>
      <dgm:spPr/>
    </dgm:pt>
    <dgm:pt modelId="{B40BE123-FA00-4893-9326-129AFA819D36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4074AB85-E3C7-4FDF-8C2F-F0C35F82E1E5}" type="pres">
      <dgm:prSet presAssocID="{5FC1928F-BEFC-4FD3-AE82-382631B696BD}" presName="parTxOnlySpace" presStyleCnt="0"/>
      <dgm:spPr/>
    </dgm:pt>
    <dgm:pt modelId="{899EC517-0886-40E6-AD36-B5CADA62F699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A33B701-4325-4C14-A960-D861C4F362B7}" type="pres">
      <dgm:prSet presAssocID="{0AF52432-8EB1-42FD-909F-0080CC2F1337}" presName="parTxOnlySpace" presStyleCnt="0"/>
      <dgm:spPr/>
    </dgm:pt>
    <dgm:pt modelId="{54C2DB89-5328-4DC5-9961-C548705E2D63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C9A5EAC-5BA7-44D3-8D71-BC0BE3F516BB}" type="pres">
      <dgm:prSet presAssocID="{309FEACE-8ACD-4D15-8F36-4125C7183AA8}" presName="parTxOnlySpace" presStyleCnt="0"/>
      <dgm:spPr/>
    </dgm:pt>
    <dgm:pt modelId="{59C95AB5-C17F-475D-B06F-912C537EE271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BC978D05-D3FC-403C-99CD-4A70868B5B1B}" type="presOf" srcId="{A76101AD-2D46-425A-BFE8-7912C47C0E05}" destId="{D897A3A4-DFD7-4878-BD2B-7849E85D912C}" srcOrd="0" destOrd="0" presId="urn:microsoft.com/office/officeart/2005/8/layout/chevron1"/>
    <dgm:cxn modelId="{DF13C714-3EBB-4F2A-A231-120B94E58A01}" type="presOf" srcId="{3CF9C5CF-28C9-47AE-9590-ACC9BA1E2222}" destId="{899EC517-0886-40E6-AD36-B5CADA62F699}" srcOrd="0" destOrd="0" presId="urn:microsoft.com/office/officeart/2005/8/layout/chevron1"/>
    <dgm:cxn modelId="{37D00F1A-1783-4802-9283-02A3FCD97396}" type="presOf" srcId="{FDA86D20-17F4-446D-A6BE-6C2C55C62026}" destId="{EDB0DB7F-8B9B-4C7D-B4B5-394285173C05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0440CC2D-DF72-4995-8824-FB2A20797EC5}" type="presOf" srcId="{9550DADF-F75D-4FF5-B055-17C65CBBA4E6}" destId="{B40BE123-FA00-4893-9326-129AFA819D36}" srcOrd="0" destOrd="0" presId="urn:microsoft.com/office/officeart/2005/8/layout/chevron1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873BB75B-5057-4419-9A03-FBE8D772D749}" type="presOf" srcId="{E0373831-BBA3-449D-AE33-590EBEC5BBF6}" destId="{54C2DB89-5328-4DC5-9961-C548705E2D63}" srcOrd="0" destOrd="0" presId="urn:microsoft.com/office/officeart/2005/8/layout/chevron1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9B8878A9-D9A0-45EE-986F-B2B19C3091A3}" type="presOf" srcId="{F76E5A26-8FD6-44EC-8649-FF9276FF5E58}" destId="{59C95AB5-C17F-475D-B06F-912C537EE271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E507B8F8-C61B-4529-A97F-6D2C2C0A24E1}" type="presOf" srcId="{F414D227-39E9-4477-BD04-A4FC87D00196}" destId="{80EDD6BC-4DA7-4A50-8D9E-E97F555927E0}" srcOrd="0" destOrd="0" presId="urn:microsoft.com/office/officeart/2005/8/layout/chevron1"/>
    <dgm:cxn modelId="{B751108B-43FB-415D-BAF6-3361BD61ECAB}" type="presParOf" srcId="{D897A3A4-DFD7-4878-BD2B-7849E85D912C}" destId="{EDB0DB7F-8B9B-4C7D-B4B5-394285173C05}" srcOrd="0" destOrd="0" presId="urn:microsoft.com/office/officeart/2005/8/layout/chevron1"/>
    <dgm:cxn modelId="{E2B53513-D09C-4F9B-9F20-45DCF780E26B}" type="presParOf" srcId="{D897A3A4-DFD7-4878-BD2B-7849E85D912C}" destId="{39CD7348-03CF-4F62-A98D-7895F9C7449A}" srcOrd="1" destOrd="0" presId="urn:microsoft.com/office/officeart/2005/8/layout/chevron1"/>
    <dgm:cxn modelId="{9ABF7A93-595F-45DC-AF82-AC70EEF0D9A4}" type="presParOf" srcId="{D897A3A4-DFD7-4878-BD2B-7849E85D912C}" destId="{80EDD6BC-4DA7-4A50-8D9E-E97F555927E0}" srcOrd="2" destOrd="0" presId="urn:microsoft.com/office/officeart/2005/8/layout/chevron1"/>
    <dgm:cxn modelId="{4F84FD8F-14A0-4F70-9684-B7333353DBD4}" type="presParOf" srcId="{D897A3A4-DFD7-4878-BD2B-7849E85D912C}" destId="{AF85B872-BDF4-4BD8-B38E-F94479F575BD}" srcOrd="3" destOrd="0" presId="urn:microsoft.com/office/officeart/2005/8/layout/chevron1"/>
    <dgm:cxn modelId="{82D96EF7-7EC2-4747-9BE5-44EE9B83F3A9}" type="presParOf" srcId="{D897A3A4-DFD7-4878-BD2B-7849E85D912C}" destId="{B40BE123-FA00-4893-9326-129AFA819D36}" srcOrd="4" destOrd="0" presId="urn:microsoft.com/office/officeart/2005/8/layout/chevron1"/>
    <dgm:cxn modelId="{5EB43FD3-86DA-45B6-80E6-8BA3C1C3950F}" type="presParOf" srcId="{D897A3A4-DFD7-4878-BD2B-7849E85D912C}" destId="{4074AB85-E3C7-4FDF-8C2F-F0C35F82E1E5}" srcOrd="5" destOrd="0" presId="urn:microsoft.com/office/officeart/2005/8/layout/chevron1"/>
    <dgm:cxn modelId="{D565939E-6F52-4023-A7BF-E3A6FFCAEBAA}" type="presParOf" srcId="{D897A3A4-DFD7-4878-BD2B-7849E85D912C}" destId="{899EC517-0886-40E6-AD36-B5CADA62F699}" srcOrd="6" destOrd="0" presId="urn:microsoft.com/office/officeart/2005/8/layout/chevron1"/>
    <dgm:cxn modelId="{95CEEF34-2896-43F3-A732-154DA4D0C914}" type="presParOf" srcId="{D897A3A4-DFD7-4878-BD2B-7849E85D912C}" destId="{BA33B701-4325-4C14-A960-D861C4F362B7}" srcOrd="7" destOrd="0" presId="urn:microsoft.com/office/officeart/2005/8/layout/chevron1"/>
    <dgm:cxn modelId="{E89A87FA-2D7E-4C1F-90E7-A3D4ADE2AC1D}" type="presParOf" srcId="{D897A3A4-DFD7-4878-BD2B-7849E85D912C}" destId="{54C2DB89-5328-4DC5-9961-C548705E2D63}" srcOrd="8" destOrd="0" presId="urn:microsoft.com/office/officeart/2005/8/layout/chevron1"/>
    <dgm:cxn modelId="{FBCEFB87-6B20-4981-A492-92E480244F84}" type="presParOf" srcId="{D897A3A4-DFD7-4878-BD2B-7849E85D912C}" destId="{CC9A5EAC-5BA7-44D3-8D71-BC0BE3F516BB}" srcOrd="9" destOrd="0" presId="urn:microsoft.com/office/officeart/2005/8/layout/chevron1"/>
    <dgm:cxn modelId="{497BB72E-7AF9-4B8C-9B84-B25A7C7E6101}" type="presParOf" srcId="{D897A3A4-DFD7-4878-BD2B-7849E85D912C}" destId="{59C95AB5-C17F-475D-B06F-912C537EE271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  <a:ln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結論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/>
      <dgm:spPr/>
      <dgm:t>
        <a:bodyPr/>
        <a:lstStyle/>
        <a:p>
          <a:r>
            <a:rPr lang="zh-TW" altLang="en-US" sz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160186C-C461-4601-A388-534D44CB32C3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2AE47368-2D26-4706-A4DA-63E6032D5E50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07348D9-1C6E-45BA-AB39-D944FA503AD3}" type="pres">
      <dgm:prSet presAssocID="{FE552CDC-15CD-4AB7-82B9-6A7A41CC0139}" presName="parTxOnlySpace" presStyleCnt="0"/>
      <dgm:spPr/>
    </dgm:pt>
    <dgm:pt modelId="{83783AFF-5F0E-4AAF-979B-964FC1BE847F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8AFA8059-5403-4020-8CAA-66A3CE24C7EB}" type="pres">
      <dgm:prSet presAssocID="{40455108-668E-436F-B480-EDAAB8FF2550}" presName="parTxOnlySpace" presStyleCnt="0"/>
      <dgm:spPr/>
    </dgm:pt>
    <dgm:pt modelId="{9CF562A1-7F8B-4A23-BC58-2885C4D1D74C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8AE1821-E9CA-4A8E-86E2-54B9DEA52BEE}" type="pres">
      <dgm:prSet presAssocID="{5FC1928F-BEFC-4FD3-AE82-382631B696BD}" presName="parTxOnlySpace" presStyleCnt="0"/>
      <dgm:spPr/>
    </dgm:pt>
    <dgm:pt modelId="{5F541D19-0D57-4072-8FFE-8BE821C03640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534E9D83-3204-4A3C-8F26-CD42B9EBD527}" type="pres">
      <dgm:prSet presAssocID="{0AF52432-8EB1-42FD-909F-0080CC2F1337}" presName="parTxOnlySpace" presStyleCnt="0"/>
      <dgm:spPr/>
    </dgm:pt>
    <dgm:pt modelId="{648134E0-FE2F-4434-8947-A1CB50785549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84912719-9F16-4A1C-B5EF-9987A246B82E}" type="pres">
      <dgm:prSet presAssocID="{309FEACE-8ACD-4D15-8F36-4125C7183AA8}" presName="parTxOnlySpace" presStyleCnt="0"/>
      <dgm:spPr/>
    </dgm:pt>
    <dgm:pt modelId="{6FB67260-5F0B-4240-808C-919E419CC17C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36FDDF0C-3A6F-473B-A4B7-EDC54D6F5036}" type="presOf" srcId="{FDA86D20-17F4-446D-A6BE-6C2C55C62026}" destId="{2AE47368-2D26-4706-A4DA-63E6032D5E50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CE4B0933-26EC-4798-8AA0-536DA4EE90E5}" type="presOf" srcId="{F76E5A26-8FD6-44EC-8649-FF9276FF5E58}" destId="{6FB67260-5F0B-4240-808C-919E419CC17C}" srcOrd="0" destOrd="0" presId="urn:microsoft.com/office/officeart/2005/8/layout/chevron1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905E3F45-14E6-411B-8AF2-379D0CD8E08A}" type="presOf" srcId="{A76101AD-2D46-425A-BFE8-7912C47C0E05}" destId="{0160186C-C461-4601-A388-534D44CB32C3}" srcOrd="0" destOrd="0" presId="urn:microsoft.com/office/officeart/2005/8/layout/chevron1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6E1B679D-A480-4BDE-8030-213A0531D0ED}" type="presOf" srcId="{3CF9C5CF-28C9-47AE-9590-ACC9BA1E2222}" destId="{5F541D19-0D57-4072-8FFE-8BE821C03640}" srcOrd="0" destOrd="0" presId="urn:microsoft.com/office/officeart/2005/8/layout/chevron1"/>
    <dgm:cxn modelId="{D0B36EAE-3C43-4298-962D-FB5AFA973A03}" type="presOf" srcId="{9550DADF-F75D-4FF5-B055-17C65CBBA4E6}" destId="{9CF562A1-7F8B-4A23-BC58-2885C4D1D74C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F86FE2F5-3F32-4499-B526-760174AE7351}" type="presOf" srcId="{F414D227-39E9-4477-BD04-A4FC87D00196}" destId="{83783AFF-5F0E-4AAF-979B-964FC1BE847F}" srcOrd="0" destOrd="0" presId="urn:microsoft.com/office/officeart/2005/8/layout/chevron1"/>
    <dgm:cxn modelId="{227CC8FB-ABDA-4B7F-B1D7-5E4780A4CBB6}" type="presOf" srcId="{E0373831-BBA3-449D-AE33-590EBEC5BBF6}" destId="{648134E0-FE2F-4434-8947-A1CB50785549}" srcOrd="0" destOrd="0" presId="urn:microsoft.com/office/officeart/2005/8/layout/chevron1"/>
    <dgm:cxn modelId="{066D847B-C454-4CCD-94D9-2640B1DBD036}" type="presParOf" srcId="{0160186C-C461-4601-A388-534D44CB32C3}" destId="{2AE47368-2D26-4706-A4DA-63E6032D5E50}" srcOrd="0" destOrd="0" presId="urn:microsoft.com/office/officeart/2005/8/layout/chevron1"/>
    <dgm:cxn modelId="{3A3D16C8-4E7D-4CA1-8BF5-C8C19CD62278}" type="presParOf" srcId="{0160186C-C461-4601-A388-534D44CB32C3}" destId="{F07348D9-1C6E-45BA-AB39-D944FA503AD3}" srcOrd="1" destOrd="0" presId="urn:microsoft.com/office/officeart/2005/8/layout/chevron1"/>
    <dgm:cxn modelId="{F69425A0-F408-48E9-941C-410A972DDE3D}" type="presParOf" srcId="{0160186C-C461-4601-A388-534D44CB32C3}" destId="{83783AFF-5F0E-4AAF-979B-964FC1BE847F}" srcOrd="2" destOrd="0" presId="urn:microsoft.com/office/officeart/2005/8/layout/chevron1"/>
    <dgm:cxn modelId="{BBEFADCD-B10A-412C-A0D0-EF793F519F50}" type="presParOf" srcId="{0160186C-C461-4601-A388-534D44CB32C3}" destId="{8AFA8059-5403-4020-8CAA-66A3CE24C7EB}" srcOrd="3" destOrd="0" presId="urn:microsoft.com/office/officeart/2005/8/layout/chevron1"/>
    <dgm:cxn modelId="{3379AD82-E8DB-4006-A783-B0910AA51CC4}" type="presParOf" srcId="{0160186C-C461-4601-A388-534D44CB32C3}" destId="{9CF562A1-7F8B-4A23-BC58-2885C4D1D74C}" srcOrd="4" destOrd="0" presId="urn:microsoft.com/office/officeart/2005/8/layout/chevron1"/>
    <dgm:cxn modelId="{DE36FD88-C31F-4FDE-9CE1-D1BAFF76157D}" type="presParOf" srcId="{0160186C-C461-4601-A388-534D44CB32C3}" destId="{B8AE1821-E9CA-4A8E-86E2-54B9DEA52BEE}" srcOrd="5" destOrd="0" presId="urn:microsoft.com/office/officeart/2005/8/layout/chevron1"/>
    <dgm:cxn modelId="{23BAAC21-7C27-4900-8D07-8B8434E73539}" type="presParOf" srcId="{0160186C-C461-4601-A388-534D44CB32C3}" destId="{5F541D19-0D57-4072-8FFE-8BE821C03640}" srcOrd="6" destOrd="0" presId="urn:microsoft.com/office/officeart/2005/8/layout/chevron1"/>
    <dgm:cxn modelId="{0E43D4B6-60A0-4DD1-B75E-F91CCAC90189}" type="presParOf" srcId="{0160186C-C461-4601-A388-534D44CB32C3}" destId="{534E9D83-3204-4A3C-8F26-CD42B9EBD527}" srcOrd="7" destOrd="0" presId="urn:microsoft.com/office/officeart/2005/8/layout/chevron1"/>
    <dgm:cxn modelId="{7A1AFC25-2A08-4ECD-8E64-B3915E4B7575}" type="presParOf" srcId="{0160186C-C461-4601-A388-534D44CB32C3}" destId="{648134E0-FE2F-4434-8947-A1CB50785549}" srcOrd="8" destOrd="0" presId="urn:microsoft.com/office/officeart/2005/8/layout/chevron1"/>
    <dgm:cxn modelId="{FC72BF98-22F0-41FF-A1EF-F5C073A7238E}" type="presParOf" srcId="{0160186C-C461-4601-A388-534D44CB32C3}" destId="{84912719-9F16-4A1C-B5EF-9987A246B82E}" srcOrd="9" destOrd="0" presId="urn:microsoft.com/office/officeart/2005/8/layout/chevron1"/>
    <dgm:cxn modelId="{85CE04F5-3A41-462B-A148-383F97425777}" type="presParOf" srcId="{0160186C-C461-4601-A388-534D44CB32C3}" destId="{6FB67260-5F0B-4240-808C-919E419CC17C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結論</a:t>
          </a: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  <a:ln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未來展望</a:t>
          </a: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/>
      <dgm:spPr/>
      <dgm:t>
        <a:bodyPr/>
        <a:lstStyle/>
        <a:p>
          <a:r>
            <a:rPr lang="zh-TW" altLang="en-US" sz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CEDBBD13-A065-4F1D-BD3B-CF5B07D8FB0D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1E4C26CB-39D7-4D80-9E23-2C027E61EA45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557B2010-F9A6-4C98-869D-2181789B2044}" type="pres">
      <dgm:prSet presAssocID="{FE552CDC-15CD-4AB7-82B9-6A7A41CC0139}" presName="parTxOnlySpace" presStyleCnt="0"/>
      <dgm:spPr/>
    </dgm:pt>
    <dgm:pt modelId="{844277FD-00F4-48FD-88BA-30A1EA1D1F75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0927589B-C3C6-4D69-A455-1834744AAB51}" type="pres">
      <dgm:prSet presAssocID="{40455108-668E-436F-B480-EDAAB8FF2550}" presName="parTxOnlySpace" presStyleCnt="0"/>
      <dgm:spPr/>
    </dgm:pt>
    <dgm:pt modelId="{67C54913-DCC2-4F4B-B30F-DFA8281331A9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E024784-E9C6-4838-B474-A033000845E9}" type="pres">
      <dgm:prSet presAssocID="{5FC1928F-BEFC-4FD3-AE82-382631B696BD}" presName="parTxOnlySpace" presStyleCnt="0"/>
      <dgm:spPr/>
    </dgm:pt>
    <dgm:pt modelId="{E9EC00D1-1685-4882-A50B-E943AFC475BC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F6E8D1B-8C55-4159-ABC0-C4B4ADF33065}" type="pres">
      <dgm:prSet presAssocID="{0AF52432-8EB1-42FD-909F-0080CC2F1337}" presName="parTxOnlySpace" presStyleCnt="0"/>
      <dgm:spPr/>
    </dgm:pt>
    <dgm:pt modelId="{6BAFCCD7-F292-4AC9-BDDD-B8A90A17209D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9F0ED5F8-7F10-4968-983C-A52804B4E6DD}" type="pres">
      <dgm:prSet presAssocID="{309FEACE-8ACD-4D15-8F36-4125C7183AA8}" presName="parTxOnlySpace" presStyleCnt="0"/>
      <dgm:spPr/>
    </dgm:pt>
    <dgm:pt modelId="{EFFCB272-6A7C-441A-9DB7-685F55B5FA18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409940D-AD2F-4596-9059-6078D56EC02B}" type="presOf" srcId="{F414D227-39E9-4477-BD04-A4FC87D00196}" destId="{844277FD-00F4-48FD-88BA-30A1EA1D1F75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51A9706A-7F69-498D-A2FE-4ED397A67C87}" type="presOf" srcId="{3CF9C5CF-28C9-47AE-9590-ACC9BA1E2222}" destId="{E9EC00D1-1685-4882-A50B-E943AFC475BC}" srcOrd="0" destOrd="0" presId="urn:microsoft.com/office/officeart/2005/8/layout/chevron1"/>
    <dgm:cxn modelId="{3B6B4C4B-CE7C-4946-85CF-3446B3D56439}" type="presOf" srcId="{E0373831-BBA3-449D-AE33-590EBEC5BBF6}" destId="{6BAFCCD7-F292-4AC9-BDDD-B8A90A17209D}" srcOrd="0" destOrd="0" presId="urn:microsoft.com/office/officeart/2005/8/layout/chevron1"/>
    <dgm:cxn modelId="{0C22666D-4AD1-4EB7-BEF0-3F49FCC976D4}" type="presOf" srcId="{9550DADF-F75D-4FF5-B055-17C65CBBA4E6}" destId="{67C54913-DCC2-4F4B-B30F-DFA8281331A9}" srcOrd="0" destOrd="0" presId="urn:microsoft.com/office/officeart/2005/8/layout/chevron1"/>
    <dgm:cxn modelId="{A7606C7B-7B3D-4DA1-AF15-5EE97CC1A22F}" type="presOf" srcId="{A76101AD-2D46-425A-BFE8-7912C47C0E05}" destId="{CEDBBD13-A065-4F1D-BD3B-CF5B07D8FB0D}" srcOrd="0" destOrd="0" presId="urn:microsoft.com/office/officeart/2005/8/layout/chevron1"/>
    <dgm:cxn modelId="{09BFCBCA-2764-4A15-A2CB-1AE0766EDE03}" type="presOf" srcId="{F76E5A26-8FD6-44EC-8649-FF9276FF5E58}" destId="{EFFCB272-6A7C-441A-9DB7-685F55B5FA18}" srcOrd="0" destOrd="0" presId="urn:microsoft.com/office/officeart/2005/8/layout/chevron1"/>
    <dgm:cxn modelId="{ACEB71CF-CABF-4D28-BE17-419B00653F1B}" type="presOf" srcId="{FDA86D20-17F4-446D-A6BE-6C2C55C62026}" destId="{1E4C26CB-39D7-4D80-9E23-2C027E61EA45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66BCE988-9CE6-4EFF-AA35-030E4C77869D}" type="presParOf" srcId="{CEDBBD13-A065-4F1D-BD3B-CF5B07D8FB0D}" destId="{1E4C26CB-39D7-4D80-9E23-2C027E61EA45}" srcOrd="0" destOrd="0" presId="urn:microsoft.com/office/officeart/2005/8/layout/chevron1"/>
    <dgm:cxn modelId="{CD895A35-7B4A-4CFB-8287-68B894441800}" type="presParOf" srcId="{CEDBBD13-A065-4F1D-BD3B-CF5B07D8FB0D}" destId="{557B2010-F9A6-4C98-869D-2181789B2044}" srcOrd="1" destOrd="0" presId="urn:microsoft.com/office/officeart/2005/8/layout/chevron1"/>
    <dgm:cxn modelId="{161C3A06-A3F0-4F08-9364-5536A0F5C37D}" type="presParOf" srcId="{CEDBBD13-A065-4F1D-BD3B-CF5B07D8FB0D}" destId="{844277FD-00F4-48FD-88BA-30A1EA1D1F75}" srcOrd="2" destOrd="0" presId="urn:microsoft.com/office/officeart/2005/8/layout/chevron1"/>
    <dgm:cxn modelId="{81D3754F-F6E3-4C7F-9931-87E41A68B4BC}" type="presParOf" srcId="{CEDBBD13-A065-4F1D-BD3B-CF5B07D8FB0D}" destId="{0927589B-C3C6-4D69-A455-1834744AAB51}" srcOrd="3" destOrd="0" presId="urn:microsoft.com/office/officeart/2005/8/layout/chevron1"/>
    <dgm:cxn modelId="{2B018A2E-97A1-4E5F-8520-9B9BCAC99BEC}" type="presParOf" srcId="{CEDBBD13-A065-4F1D-BD3B-CF5B07D8FB0D}" destId="{67C54913-DCC2-4F4B-B30F-DFA8281331A9}" srcOrd="4" destOrd="0" presId="urn:microsoft.com/office/officeart/2005/8/layout/chevron1"/>
    <dgm:cxn modelId="{66FBDD91-6E41-4A5A-9522-EA4F2DC11F55}" type="presParOf" srcId="{CEDBBD13-A065-4F1D-BD3B-CF5B07D8FB0D}" destId="{7E024784-E9C6-4838-B474-A033000845E9}" srcOrd="5" destOrd="0" presId="urn:microsoft.com/office/officeart/2005/8/layout/chevron1"/>
    <dgm:cxn modelId="{93EA5A53-DAFE-43BA-8080-7705DE5804C8}" type="presParOf" srcId="{CEDBBD13-A065-4F1D-BD3B-CF5B07D8FB0D}" destId="{E9EC00D1-1685-4882-A50B-E943AFC475BC}" srcOrd="6" destOrd="0" presId="urn:microsoft.com/office/officeart/2005/8/layout/chevron1"/>
    <dgm:cxn modelId="{685EE6A1-360F-4E49-84EC-3ED4E9642829}" type="presParOf" srcId="{CEDBBD13-A065-4F1D-BD3B-CF5B07D8FB0D}" destId="{2F6E8D1B-8C55-4159-ABC0-C4B4ADF33065}" srcOrd="7" destOrd="0" presId="urn:microsoft.com/office/officeart/2005/8/layout/chevron1"/>
    <dgm:cxn modelId="{2A69F97B-F803-485E-9A3B-C0ED3704A06E}" type="presParOf" srcId="{CEDBBD13-A065-4F1D-BD3B-CF5B07D8FB0D}" destId="{6BAFCCD7-F292-4AC9-BDDD-B8A90A17209D}" srcOrd="8" destOrd="0" presId="urn:microsoft.com/office/officeart/2005/8/layout/chevron1"/>
    <dgm:cxn modelId="{86FF5D04-E295-4684-9ECC-48CE9E1686A1}" type="presParOf" srcId="{CEDBBD13-A065-4F1D-BD3B-CF5B07D8FB0D}" destId="{9F0ED5F8-7F10-4968-983C-A52804B4E6DD}" srcOrd="9" destOrd="0" presId="urn:microsoft.com/office/officeart/2005/8/layout/chevron1"/>
    <dgm:cxn modelId="{786A7BD4-2FAE-4150-B1BC-C61A5FD132D5}" type="presParOf" srcId="{CEDBBD13-A065-4F1D-BD3B-CF5B07D8FB0D}" destId="{EFFCB272-6A7C-441A-9DB7-685F55B5FA18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0459F-B327-486D-BCB2-8D020A551C37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研究背景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187426" y="0"/>
        <a:ext cx="1444097" cy="365125"/>
      </dsp:txXfrm>
    </dsp:sp>
    <dsp:sp modelId="{CA9E9363-0395-4CA0-A039-BC38D492209D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動機目的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1815727" y="0"/>
        <a:ext cx="1444097" cy="365125"/>
      </dsp:txXfrm>
    </dsp:sp>
    <dsp:sp modelId="{ED044B3A-90EC-4C4B-9B2D-694F1D573130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3444027" y="0"/>
        <a:ext cx="1444097" cy="365125"/>
      </dsp:txXfrm>
    </dsp:sp>
    <dsp:sp modelId="{4BBB51FD-05DD-45E0-A313-BF87DD132DD1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5072328" y="0"/>
        <a:ext cx="1444097" cy="365125"/>
      </dsp:txXfrm>
    </dsp:sp>
    <dsp:sp modelId="{0F6A176D-AF75-4633-8F9A-1949CFD13ADE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6700628" y="0"/>
        <a:ext cx="1444097" cy="365125"/>
      </dsp:txXfrm>
    </dsp:sp>
    <dsp:sp modelId="{BBDDAB20-227C-461F-B1C2-504D31CF53F8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8328929" y="0"/>
        <a:ext cx="1444097" cy="365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C5C49-A206-439E-BCFB-64D12DEDE854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sp:txBody>
      <dsp:txXfrm>
        <a:off x="187426" y="0"/>
        <a:ext cx="1444097" cy="365125"/>
      </dsp:txXfrm>
    </dsp:sp>
    <dsp:sp modelId="{AAD89F5E-E399-46CB-A3EB-9AF49D0AEE06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sp:txBody>
      <dsp:txXfrm>
        <a:off x="1815727" y="0"/>
        <a:ext cx="1444097" cy="365125"/>
      </dsp:txXfrm>
    </dsp:sp>
    <dsp:sp modelId="{01476EB5-B450-4D1F-8175-143F239F56F8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3444027" y="0"/>
        <a:ext cx="1444097" cy="365125"/>
      </dsp:txXfrm>
    </dsp:sp>
    <dsp:sp modelId="{7D5ACB6E-DEFE-47D8-A299-0062F6DC69A8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5072328" y="0"/>
        <a:ext cx="1444097" cy="365125"/>
      </dsp:txXfrm>
    </dsp:sp>
    <dsp:sp modelId="{E6381128-6DE9-4306-9231-088339CE7873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6700628" y="0"/>
        <a:ext cx="1444097" cy="365125"/>
      </dsp:txXfrm>
    </dsp:sp>
    <dsp:sp modelId="{997EE246-3ECE-4EB0-AD42-6955953EDEB0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8328929" y="0"/>
        <a:ext cx="1444097" cy="3651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184F7-BDB3-4B3B-BC4D-1B75755E2326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sp:txBody>
      <dsp:txXfrm>
        <a:off x="187426" y="0"/>
        <a:ext cx="1444097" cy="365125"/>
      </dsp:txXfrm>
    </dsp:sp>
    <dsp:sp modelId="{EE01D404-3C16-40EB-8A6B-2E638B2F975F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sp:txBody>
      <dsp:txXfrm>
        <a:off x="1815727" y="0"/>
        <a:ext cx="1444097" cy="365125"/>
      </dsp:txXfrm>
    </dsp:sp>
    <dsp:sp modelId="{2247FF19-0B72-49D0-9A3F-57C525D61A26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研究方法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sp:txBody>
      <dsp:txXfrm>
        <a:off x="3444027" y="0"/>
        <a:ext cx="1444097" cy="365125"/>
      </dsp:txXfrm>
    </dsp:sp>
    <dsp:sp modelId="{76EB3937-5B7F-4750-8F1F-92641B226EC7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</a:p>
      </dsp:txBody>
      <dsp:txXfrm>
        <a:off x="5072328" y="0"/>
        <a:ext cx="1444097" cy="365125"/>
      </dsp:txXfrm>
    </dsp:sp>
    <dsp:sp modelId="{691A2FB2-5CDE-4EAB-B812-55008ACDA34D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6700628" y="0"/>
        <a:ext cx="1444097" cy="365125"/>
      </dsp:txXfrm>
    </dsp:sp>
    <dsp:sp modelId="{5CDCE32D-82A1-4611-B6CB-2DCD38CCD303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8328929" y="0"/>
        <a:ext cx="1444097" cy="3651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0DB7F-8B9B-4C7D-B4B5-394285173C05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sp:txBody>
      <dsp:txXfrm>
        <a:off x="187426" y="0"/>
        <a:ext cx="1444097" cy="365125"/>
      </dsp:txXfrm>
    </dsp:sp>
    <dsp:sp modelId="{80EDD6BC-4DA7-4A50-8D9E-E97F555927E0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sp:txBody>
      <dsp:txXfrm>
        <a:off x="1815727" y="0"/>
        <a:ext cx="1444097" cy="365125"/>
      </dsp:txXfrm>
    </dsp:sp>
    <dsp:sp modelId="{B40BE123-FA00-4893-9326-129AFA819D36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sp:txBody>
      <dsp:txXfrm>
        <a:off x="3444027" y="0"/>
        <a:ext cx="1444097" cy="365125"/>
      </dsp:txXfrm>
    </dsp:sp>
    <dsp:sp modelId="{899EC517-0886-40E6-AD36-B5CADA62F699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結果與討論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sp:txBody>
      <dsp:txXfrm>
        <a:off x="5072328" y="0"/>
        <a:ext cx="1444097" cy="365125"/>
      </dsp:txXfrm>
    </dsp:sp>
    <dsp:sp modelId="{54C2DB89-5328-4DC5-9961-C548705E2D63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6700628" y="0"/>
        <a:ext cx="1444097" cy="365125"/>
      </dsp:txXfrm>
    </dsp:sp>
    <dsp:sp modelId="{59C95AB5-C17F-475D-B06F-912C537EE271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8328929" y="0"/>
        <a:ext cx="1444097" cy="3651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47368-2D26-4706-A4DA-63E6032D5E50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sp:txBody>
      <dsp:txXfrm>
        <a:off x="187426" y="0"/>
        <a:ext cx="1444097" cy="365125"/>
      </dsp:txXfrm>
    </dsp:sp>
    <dsp:sp modelId="{83783AFF-5F0E-4AAF-979B-964FC1BE847F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sp:txBody>
      <dsp:txXfrm>
        <a:off x="1815727" y="0"/>
        <a:ext cx="1444097" cy="365125"/>
      </dsp:txXfrm>
    </dsp:sp>
    <dsp:sp modelId="{9CF562A1-7F8B-4A23-BC58-2885C4D1D74C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sp:txBody>
      <dsp:txXfrm>
        <a:off x="3444027" y="0"/>
        <a:ext cx="1444097" cy="365125"/>
      </dsp:txXfrm>
    </dsp:sp>
    <dsp:sp modelId="{5F541D19-0D57-4072-8FFE-8BE821C03640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5072328" y="0"/>
        <a:ext cx="1444097" cy="365125"/>
      </dsp:txXfrm>
    </dsp:sp>
    <dsp:sp modelId="{648134E0-FE2F-4434-8947-A1CB50785549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結論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sp:txBody>
      <dsp:txXfrm>
        <a:off x="6700628" y="0"/>
        <a:ext cx="1444097" cy="365125"/>
      </dsp:txXfrm>
    </dsp:sp>
    <dsp:sp modelId="{6FB67260-5F0B-4240-808C-919E419CC17C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8328929" y="0"/>
        <a:ext cx="1444097" cy="3651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C26CB-39D7-4D80-9E23-2C027E61EA45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sp:txBody>
      <dsp:txXfrm>
        <a:off x="187426" y="0"/>
        <a:ext cx="1444097" cy="365125"/>
      </dsp:txXfrm>
    </dsp:sp>
    <dsp:sp modelId="{844277FD-00F4-48FD-88BA-30A1EA1D1F75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sp:txBody>
      <dsp:txXfrm>
        <a:off x="1815727" y="0"/>
        <a:ext cx="1444097" cy="365125"/>
      </dsp:txXfrm>
    </dsp:sp>
    <dsp:sp modelId="{67C54913-DCC2-4F4B-B30F-DFA8281331A9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sp:txBody>
      <dsp:txXfrm>
        <a:off x="3444027" y="0"/>
        <a:ext cx="1444097" cy="365125"/>
      </dsp:txXfrm>
    </dsp:sp>
    <dsp:sp modelId="{E9EC00D1-1685-4882-A50B-E943AFC475BC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5072328" y="0"/>
        <a:ext cx="1444097" cy="365125"/>
      </dsp:txXfrm>
    </dsp:sp>
    <dsp:sp modelId="{6BAFCCD7-F292-4AC9-BDDD-B8A90A17209D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結論</a:t>
          </a:r>
        </a:p>
      </dsp:txBody>
      <dsp:txXfrm>
        <a:off x="6700628" y="0"/>
        <a:ext cx="1444097" cy="365125"/>
      </dsp:txXfrm>
    </dsp:sp>
    <dsp:sp modelId="{EFFCB272-6A7C-441A-9DB7-685F55B5FA18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未來展望</a:t>
          </a:r>
        </a:p>
      </dsp:txBody>
      <dsp:txXfrm>
        <a:off x="8328929" y="0"/>
        <a:ext cx="1444097" cy="365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8CB5A-35A6-4ADB-8959-0D4BAAC6DB6B}" type="datetimeFigureOut">
              <a:rPr lang="zh-TW" altLang="en-US" smtClean="0"/>
              <a:t>2025/1/15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F9420-BD2A-4EF4-A10D-05C6C7D86E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344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+</a:t>
            </a:r>
            <a:r>
              <a:rPr lang="zh-TW" altLang="en-US" dirty="0"/>
              <a:t>數學公式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287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16F81-7923-3301-AF50-45E249847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0F4B40F-AD33-543C-7612-C840B30F6C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3BDC77F-BF0D-6556-E322-02BC23C86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47D4AA-F71B-23CF-AF8A-9D12279DC1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888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614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159FE-17C2-669C-A1B5-43181C01B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811E0C1-C973-1D1B-DF5B-8F2F82D5E6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CFF696B-A2DE-4992-F8FD-74CDE61AF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+</a:t>
            </a:r>
            <a:r>
              <a:rPr lang="zh-TW" altLang="en-US" dirty="0"/>
              <a:t>數學公式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5A2FA51-F3E2-28BE-C339-BE10815B59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844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err="1"/>
              <a:t>Kiyak</a:t>
            </a:r>
            <a:r>
              <a:rPr lang="en-US" altLang="zh-TW" sz="1200" dirty="0"/>
              <a:t>, H. A., Vitaliano, P. P., &amp; </a:t>
            </a:r>
            <a:r>
              <a:rPr lang="en-US" altLang="zh-TW" sz="1200" dirty="0" err="1"/>
              <a:t>Crinean</a:t>
            </a:r>
            <a:r>
              <a:rPr lang="en-US" altLang="zh-TW" sz="1200" dirty="0"/>
              <a:t>, J. (1988). Patients' expectations as predictors of orthognathic surgery outcomes. Health Psychology, 7(3), 251–268.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828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無生物力學基礎，僅考慮形狀相似。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976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未被滿足的需求</a:t>
            </a:r>
            <a:r>
              <a:rPr lang="en-US" altLang="zh-TW" dirty="0"/>
              <a:t>(unmet need)</a:t>
            </a:r>
          </a:p>
          <a:p>
            <a:r>
              <a:rPr lang="zh-TW" altLang="en-US" dirty="0"/>
              <a:t>未能解決的問題</a:t>
            </a:r>
            <a:endParaRPr lang="en-US" altLang="zh-TW" dirty="0"/>
          </a:p>
          <a:p>
            <a:r>
              <a:rPr lang="zh-TW" altLang="en-US" dirty="0"/>
              <a:t>提出嶄新構想</a:t>
            </a:r>
            <a:r>
              <a:rPr lang="en-US" altLang="zh-TW" dirty="0"/>
              <a:t>(novelty)</a:t>
            </a:r>
          </a:p>
          <a:p>
            <a:r>
              <a:rPr lang="zh-TW" altLang="en-US" dirty="0"/>
              <a:t>進步性與改良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/>
              <a:t>** 直觀的</a:t>
            </a:r>
            <a:r>
              <a:rPr lang="en-US" altLang="zh-TW" sz="1200" dirty="0"/>
              <a:t>h-refinement</a:t>
            </a:r>
            <a:r>
              <a:rPr lang="zh-TW" altLang="en-US" sz="1200" dirty="0"/>
              <a:t>、</a:t>
            </a:r>
            <a:r>
              <a:rPr lang="en-US" altLang="zh-TW" sz="1200" dirty="0"/>
              <a:t>p-refinement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783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35DD5-5196-438B-1043-DD0EA51BE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1A14117-6408-3886-1995-B2C4ABFB13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4993EA5-0AF1-FE58-AB96-3C1D521AEB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79DECF-7254-2AA4-133E-E705D8AE3D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428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D2BFA-307D-352D-E425-209B6D8A7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F8C5868-EB08-458C-8BA8-D12D493071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8936EFE-BF7B-183D-58F1-A8363B5DB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驗證</a:t>
            </a:r>
            <a:endParaRPr lang="en-US" altLang="zh-TW" dirty="0"/>
          </a:p>
          <a:p>
            <a:pPr lvl="1"/>
            <a:r>
              <a:rPr lang="zh-TW" altLang="en-US" dirty="0"/>
              <a:t>比較術後掃描模型</a:t>
            </a:r>
            <a:endParaRPr lang="en-US" altLang="zh-TW" dirty="0"/>
          </a:p>
          <a:p>
            <a:pPr lvl="1"/>
            <a:r>
              <a:rPr lang="zh-TW" altLang="en-US" dirty="0"/>
              <a:t>符合臨床可用性條件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C12430-F6ED-C9BB-9D2D-1DF3EEE79B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052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737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55BEB-7E9A-ACE6-9678-34E53D3B4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EEDB7BC-9757-8649-3779-06C336D856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35BEA96-E90C-9FCC-73E2-4FE8B0C2C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828A13-AA6D-30BE-FD17-53D826684D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710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69059" y="1123286"/>
            <a:ext cx="9144000" cy="2066174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69059" y="3373611"/>
            <a:ext cx="9144000" cy="156368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cxnSp>
        <p:nvCxnSpPr>
          <p:cNvPr id="9" name="直線接點 8"/>
          <p:cNvCxnSpPr/>
          <p:nvPr/>
        </p:nvCxnSpPr>
        <p:spPr>
          <a:xfrm>
            <a:off x="1023890" y="3281535"/>
            <a:ext cx="10034337" cy="0"/>
          </a:xfrm>
          <a:prstGeom prst="line">
            <a:avLst/>
          </a:prstGeom>
          <a:ln w="57150">
            <a:gradFill flip="none" rotWithShape="1">
              <a:gsLst>
                <a:gs pos="0">
                  <a:srgbClr val="603591"/>
                </a:gs>
                <a:gs pos="100000">
                  <a:srgbClr val="988DC4"/>
                </a:gs>
              </a:gsLst>
              <a:lin ang="0" scaled="0"/>
              <a:tileRect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45" y="5327235"/>
            <a:ext cx="1353214" cy="136088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132" y="5897341"/>
            <a:ext cx="5111386" cy="75051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591" y="5865819"/>
            <a:ext cx="3299448" cy="78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5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573213"/>
            <a:ext cx="5181600" cy="4710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573214"/>
            <a:ext cx="5181600" cy="471035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7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cxnSp>
        <p:nvCxnSpPr>
          <p:cNvPr id="18" name="直線接點 17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投影片編號版面配置區 5">
            <a:extLst>
              <a:ext uri="{FF2B5EF4-FFF2-40B4-BE49-F238E27FC236}">
                <a16:creationId xmlns:a16="http://schemas.microsoft.com/office/drawing/2014/main" id="{D0EFAED2-EAB2-4A42-B41E-CC619607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7ECEBE88-65A0-44C3-8FCB-98A17FE00F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-6572"/>
          <a:stretch/>
        </p:blipFill>
        <p:spPr>
          <a:xfrm>
            <a:off x="92427" y="6283575"/>
            <a:ext cx="2489906" cy="553786"/>
          </a:xfrm>
          <a:prstGeom prst="rect">
            <a:avLst/>
          </a:prstGeom>
        </p:spPr>
      </p:pic>
      <p:sp>
        <p:nvSpPr>
          <p:cNvPr id="29" name="頁尾版面配置區 3">
            <a:extLst>
              <a:ext uri="{FF2B5EF4-FFF2-40B4-BE49-F238E27FC236}">
                <a16:creationId xmlns:a16="http://schemas.microsoft.com/office/drawing/2014/main" id="{F5FD1BD8-18EC-45D1-945E-E21827C127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/>
              <a:t>頁尾</a:t>
            </a:r>
          </a:p>
        </p:txBody>
      </p:sp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4E81BCDB-5EE2-85C2-58E1-49057F55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2025/1/15</a:t>
            </a:fld>
            <a:endParaRPr lang="zh-TW" altLang="en-US" dirty="0"/>
          </a:p>
        </p:txBody>
      </p:sp>
      <p:sp>
        <p:nvSpPr>
          <p:cNvPr id="5" name="內容版面配置區 11">
            <a:extLst>
              <a:ext uri="{FF2B5EF4-FFF2-40B4-BE49-F238E27FC236}">
                <a16:creationId xmlns:a16="http://schemas.microsoft.com/office/drawing/2014/main" id="{7FBA6D29-3D5A-0DD7-50EE-0DFB8231479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817086" y="136704"/>
            <a:ext cx="8282485" cy="1272630"/>
          </a:xfrm>
        </p:spPr>
        <p:txBody>
          <a:bodyPr/>
          <a:lstStyle>
            <a:lvl1pPr marL="266700" indent="-266700" algn="just" defTabSz="266700">
              <a:lnSpc>
                <a:spcPts val="1100"/>
              </a:lnSpc>
              <a:buNone/>
              <a:defRPr lang="zh-TW" alt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TW" dirty="0"/>
              <a:t>[1] ref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975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2821" y="1577724"/>
            <a:ext cx="995001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42822" y="4676766"/>
            <a:ext cx="9950009" cy="14128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9906000" y="6359524"/>
            <a:ext cx="1009650" cy="365125"/>
          </a:xfrm>
        </p:spPr>
        <p:txBody>
          <a:bodyPr/>
          <a:lstStyle/>
          <a:p>
            <a:fld id="{21A59E88-FE7A-4FD3-9BD2-FF4A88EC1531}" type="datetime1">
              <a:rPr lang="zh-TW" altLang="en-US" smtClean="0"/>
              <a:t>2025/1/15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915650" y="6359525"/>
            <a:ext cx="567884" cy="365125"/>
          </a:xfrm>
        </p:spPr>
        <p:txBody>
          <a:bodyPr/>
          <a:lstStyle/>
          <a:p>
            <a:fld id="{B790246A-83E7-473D-A2DA-EC1719E0CE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 flipV="1">
            <a:off x="836060" y="4565399"/>
            <a:ext cx="10363532" cy="9225"/>
          </a:xfrm>
          <a:prstGeom prst="line">
            <a:avLst/>
          </a:prstGeom>
          <a:ln w="57150">
            <a:gradFill>
              <a:gsLst>
                <a:gs pos="0">
                  <a:srgbClr val="603591"/>
                </a:gs>
                <a:gs pos="100000">
                  <a:srgbClr val="988DC4"/>
                </a:gs>
              </a:gsLst>
              <a:lin ang="0" scaled="0"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533651" y="6359524"/>
            <a:ext cx="5971001" cy="365125"/>
          </a:xfrm>
        </p:spPr>
        <p:txBody>
          <a:bodyPr/>
          <a:lstStyle/>
          <a:p>
            <a:r>
              <a:rPr lang="zh-TW" altLang="en-US"/>
              <a:t>頁尾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6" y="6283575"/>
            <a:ext cx="2336449" cy="55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8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研究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日期版面配置區 3">
            <a:extLst>
              <a:ext uri="{FF2B5EF4-FFF2-40B4-BE49-F238E27FC236}">
                <a16:creationId xmlns:a16="http://schemas.microsoft.com/office/drawing/2014/main" id="{D8E74958-E8B3-4275-80A3-6C4C0824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2025/1/15</a:t>
            </a:fld>
            <a:endParaRPr lang="zh-TW" altLang="en-US" dirty="0"/>
          </a:p>
        </p:txBody>
      </p: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132126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內容版面配置區 11">
            <a:extLst>
              <a:ext uri="{FF2B5EF4-FFF2-40B4-BE49-F238E27FC236}">
                <a16:creationId xmlns:a16="http://schemas.microsoft.com/office/drawing/2014/main" id="{121873AB-5FD2-CEFF-8900-77CDC882D99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7086" y="136704"/>
            <a:ext cx="8282485" cy="1272630"/>
          </a:xfrm>
        </p:spPr>
        <p:txBody>
          <a:bodyPr/>
          <a:lstStyle>
            <a:lvl1pPr marL="266700" indent="-266700" algn="just" defTabSz="266700">
              <a:lnSpc>
                <a:spcPts val="1100"/>
              </a:lnSpc>
              <a:spcBef>
                <a:spcPts val="0"/>
              </a:spcBef>
              <a:buNone/>
              <a:defRPr lang="zh-TW" alt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TW" dirty="0"/>
              <a:t>[1] ref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441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動機目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8626834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9C2450-4CE9-386A-0080-880D6019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2025/1/15</a:t>
            </a:fld>
            <a:endParaRPr lang="zh-TW" altLang="en-US" dirty="0"/>
          </a:p>
        </p:txBody>
      </p:sp>
      <p:sp>
        <p:nvSpPr>
          <p:cNvPr id="6" name="內容版面配置區 11">
            <a:extLst>
              <a:ext uri="{FF2B5EF4-FFF2-40B4-BE49-F238E27FC236}">
                <a16:creationId xmlns:a16="http://schemas.microsoft.com/office/drawing/2014/main" id="{9C02A699-B104-F39C-7C39-83720E55EF8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7086" y="136704"/>
            <a:ext cx="8282485" cy="1272630"/>
          </a:xfrm>
        </p:spPr>
        <p:txBody>
          <a:bodyPr/>
          <a:lstStyle>
            <a:lvl1pPr marL="266700" indent="-266700" algn="just" defTabSz="266700">
              <a:lnSpc>
                <a:spcPts val="1100"/>
              </a:lnSpc>
              <a:spcBef>
                <a:spcPts val="0"/>
              </a:spcBef>
              <a:buNone/>
              <a:defRPr lang="zh-TW" alt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TW" dirty="0"/>
              <a:t>[1] ref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877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研究方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4098521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9A085D-158C-AE94-AC9F-17854A08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2025/1/15</a:t>
            </a:fld>
            <a:endParaRPr lang="zh-TW" altLang="en-US" dirty="0"/>
          </a:p>
        </p:txBody>
      </p:sp>
      <p:sp>
        <p:nvSpPr>
          <p:cNvPr id="6" name="內容版面配置區 11">
            <a:extLst>
              <a:ext uri="{FF2B5EF4-FFF2-40B4-BE49-F238E27FC236}">
                <a16:creationId xmlns:a16="http://schemas.microsoft.com/office/drawing/2014/main" id="{E2D6012A-A95F-54D7-3A31-310F2E6793D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7086" y="136704"/>
            <a:ext cx="8282485" cy="1272630"/>
          </a:xfrm>
        </p:spPr>
        <p:txBody>
          <a:bodyPr/>
          <a:lstStyle>
            <a:lvl1pPr marL="266700" indent="-266700" algn="just" defTabSz="266700">
              <a:lnSpc>
                <a:spcPts val="1100"/>
              </a:lnSpc>
              <a:spcBef>
                <a:spcPts val="0"/>
              </a:spcBef>
              <a:buNone/>
              <a:defRPr lang="zh-TW" alt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TW" dirty="0"/>
              <a:t>[1] ref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41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果與討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1459879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9B6A18-B38D-5577-51FD-01B6AAC1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2025/1/15</a:t>
            </a:fld>
            <a:endParaRPr lang="zh-TW" altLang="en-US" dirty="0"/>
          </a:p>
        </p:txBody>
      </p:sp>
      <p:sp>
        <p:nvSpPr>
          <p:cNvPr id="6" name="內容版面配置區 11">
            <a:extLst>
              <a:ext uri="{FF2B5EF4-FFF2-40B4-BE49-F238E27FC236}">
                <a16:creationId xmlns:a16="http://schemas.microsoft.com/office/drawing/2014/main" id="{6EE55042-35D0-1C6D-5204-2281B5C204E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7086" y="136704"/>
            <a:ext cx="8282485" cy="1272630"/>
          </a:xfrm>
        </p:spPr>
        <p:txBody>
          <a:bodyPr/>
          <a:lstStyle>
            <a:lvl1pPr marL="266700" indent="-266700" algn="just" defTabSz="266700">
              <a:lnSpc>
                <a:spcPts val="1100"/>
              </a:lnSpc>
              <a:spcBef>
                <a:spcPts val="0"/>
              </a:spcBef>
              <a:buNone/>
              <a:defRPr lang="zh-TW" alt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TW" dirty="0"/>
              <a:t>[1] ref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363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5383836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19E9C6-46D0-D3FA-B899-2E28A7ED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2025/1/15</a:t>
            </a:fld>
            <a:endParaRPr lang="zh-TW" altLang="en-US" dirty="0"/>
          </a:p>
        </p:txBody>
      </p:sp>
      <p:sp>
        <p:nvSpPr>
          <p:cNvPr id="6" name="內容版面配置區 11">
            <a:extLst>
              <a:ext uri="{FF2B5EF4-FFF2-40B4-BE49-F238E27FC236}">
                <a16:creationId xmlns:a16="http://schemas.microsoft.com/office/drawing/2014/main" id="{855D9259-3680-84F5-A047-0F98A080A42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7086" y="136704"/>
            <a:ext cx="8282485" cy="1272630"/>
          </a:xfrm>
        </p:spPr>
        <p:txBody>
          <a:bodyPr/>
          <a:lstStyle>
            <a:lvl1pPr marL="266700" indent="-266700" algn="just" defTabSz="266700">
              <a:lnSpc>
                <a:spcPts val="1100"/>
              </a:lnSpc>
              <a:spcBef>
                <a:spcPts val="0"/>
              </a:spcBef>
              <a:buNone/>
              <a:defRPr lang="zh-TW" alt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TW" dirty="0"/>
              <a:t>[1] ref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954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未來展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2738328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1EF878-3B44-BD6B-534C-4A78D179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2025/1/15</a:t>
            </a:fld>
            <a:endParaRPr lang="zh-TW" altLang="en-US" dirty="0"/>
          </a:p>
        </p:txBody>
      </p:sp>
      <p:sp>
        <p:nvSpPr>
          <p:cNvPr id="5" name="內容版面配置區 11">
            <a:extLst>
              <a:ext uri="{FF2B5EF4-FFF2-40B4-BE49-F238E27FC236}">
                <a16:creationId xmlns:a16="http://schemas.microsoft.com/office/drawing/2014/main" id="{F5CD27F0-470C-7396-5EF4-C98820FF23C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7086" y="136704"/>
            <a:ext cx="8282485" cy="1272630"/>
          </a:xfrm>
        </p:spPr>
        <p:txBody>
          <a:bodyPr/>
          <a:lstStyle>
            <a:lvl1pPr marL="266700" indent="-266700" algn="just" defTabSz="266700">
              <a:lnSpc>
                <a:spcPts val="1100"/>
              </a:lnSpc>
              <a:spcBef>
                <a:spcPts val="0"/>
              </a:spcBef>
              <a:buNone/>
              <a:defRPr lang="zh-TW" alt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TW" dirty="0"/>
              <a:t>[1] ref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776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報paper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-6572"/>
          <a:stretch/>
        </p:blipFill>
        <p:spPr>
          <a:xfrm>
            <a:off x="92427" y="6283575"/>
            <a:ext cx="2489906" cy="553786"/>
          </a:xfrm>
          <a:prstGeom prst="rect">
            <a:avLst/>
          </a:prstGeo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8E23A2B-1B18-422D-9825-DE72793983F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zh-TW" altLang="en-US"/>
              <a:t>頁尾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4429FD1C-8D7F-6A3C-6683-A9672ABC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2025/1/15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972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5603F-1096-43F4-A689-85067F98FC58}" type="datetime1">
              <a:rPr lang="zh-TW" altLang="en-US" smtClean="0"/>
              <a:t>2025/1/15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/>
              <a:t>頁尾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0246A-83E7-473D-A2DA-EC1719E0CE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2484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7" r:id="rId5"/>
    <p:sldLayoutId id="2147483668" r:id="rId6"/>
    <p:sldLayoutId id="2147483669" r:id="rId7"/>
    <p:sldLayoutId id="2147483670" r:id="rId8"/>
    <p:sldLayoutId id="2147483666" r:id="rId9"/>
    <p:sldLayoutId id="2147483664" r:id="rId10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2.svg"/><Relationship Id="rId4" Type="http://schemas.openxmlformats.org/officeDocument/2006/relationships/image" Target="../media/image8.sv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891E2-2671-442B-B0E8-9FEF324C5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287" y="1123286"/>
            <a:ext cx="10707544" cy="2066174"/>
          </a:xfrm>
        </p:spPr>
        <p:txBody>
          <a:bodyPr>
            <a:normAutofit/>
          </a:bodyPr>
          <a:lstStyle/>
          <a:p>
            <a:r>
              <a:rPr lang="zh-TW" altLang="en-US" dirty="0"/>
              <a:t>正顎手術後之顏面變化預測方法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340CFBE-586D-48FC-9792-508788B57E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defTabSz="1419225">
              <a:tabLst>
                <a:tab pos="4033838" algn="r"/>
                <a:tab pos="4310063" algn="ctr"/>
                <a:tab pos="4572000" algn="l"/>
              </a:tabLst>
            </a:pPr>
            <a:r>
              <a:rPr lang="en-US" altLang="zh-TW" dirty="0"/>
              <a:t>	</a:t>
            </a:r>
            <a:r>
              <a:rPr lang="zh-TW" altLang="en-US" dirty="0"/>
              <a:t>研究生</a:t>
            </a:r>
            <a:r>
              <a:rPr lang="en-US" altLang="zh-TW" dirty="0"/>
              <a:t>	</a:t>
            </a:r>
            <a:r>
              <a:rPr lang="zh-TW" altLang="en-US" dirty="0"/>
              <a:t>：</a:t>
            </a:r>
            <a:r>
              <a:rPr lang="en-US" altLang="zh-TW" dirty="0"/>
              <a:t>	</a:t>
            </a:r>
            <a:r>
              <a:rPr lang="zh-TW" altLang="en-US" dirty="0"/>
              <a:t>陳艾揚</a:t>
            </a:r>
            <a:endParaRPr lang="en-US" altLang="zh-TW" dirty="0"/>
          </a:p>
          <a:p>
            <a:pPr algn="l" defTabSz="1419225">
              <a:tabLst>
                <a:tab pos="4033838" algn="r"/>
                <a:tab pos="4310063" algn="ctr"/>
                <a:tab pos="4572000" algn="l"/>
              </a:tabLst>
            </a:pPr>
            <a:r>
              <a:rPr lang="en-US" altLang="zh-TW" dirty="0"/>
              <a:t>	</a:t>
            </a:r>
            <a:r>
              <a:rPr lang="zh-TW" altLang="en-US" dirty="0"/>
              <a:t>指導教授</a:t>
            </a:r>
            <a:r>
              <a:rPr lang="en-US" altLang="zh-TW" dirty="0"/>
              <a:t>	</a:t>
            </a:r>
            <a:r>
              <a:rPr lang="zh-TW" altLang="en-US" dirty="0"/>
              <a:t>：</a:t>
            </a:r>
            <a:r>
              <a:rPr lang="en-US" altLang="zh-TW" dirty="0"/>
              <a:t>	</a:t>
            </a:r>
            <a:r>
              <a:rPr lang="zh-TW" altLang="en-US" dirty="0"/>
              <a:t>方晶晶　教授</a:t>
            </a:r>
          </a:p>
        </p:txBody>
      </p:sp>
    </p:spTree>
    <p:extLst>
      <p:ext uri="{BB962C8B-B14F-4D97-AF65-F5344CB8AC3E}">
        <p14:creationId xmlns:p14="http://schemas.microsoft.com/office/powerpoint/2010/main" val="1682401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D85C3-FE60-7139-21E5-D88D817F7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內容版面配置區 125">
            <a:extLst>
              <a:ext uri="{FF2B5EF4-FFF2-40B4-BE49-F238E27FC236}">
                <a16:creationId xmlns:a16="http://schemas.microsoft.com/office/drawing/2014/main" id="{0E7C1F17-F379-B7D5-E6D8-7B1A022D0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53" y="1582728"/>
            <a:ext cx="7797086" cy="4700846"/>
          </a:xfrm>
        </p:spPr>
        <p:txBody>
          <a:bodyPr>
            <a:normAutofit/>
          </a:bodyPr>
          <a:lstStyle/>
          <a:p>
            <a:r>
              <a:rPr lang="zh-TW" altLang="en-US" dirty="0"/>
              <a:t>影像處理及分割</a:t>
            </a:r>
            <a:endParaRPr lang="en-US" altLang="zh-TW" dirty="0"/>
          </a:p>
          <a:p>
            <a:pPr lvl="1"/>
            <a:r>
              <a:rPr lang="zh-TW" altLang="en-US" sz="2800" dirty="0"/>
              <a:t>生成術前頭骨、術前軟組織與手術計畫模型</a:t>
            </a:r>
            <a:endParaRPr lang="en-US" altLang="zh-TW" dirty="0"/>
          </a:p>
          <a:p>
            <a:r>
              <a:rPr lang="zh-TW" altLang="en-US" dirty="0"/>
              <a:t>轉換模型為生物力學方程</a:t>
            </a:r>
            <a:endParaRPr lang="en-US" altLang="zh-TW" dirty="0"/>
          </a:p>
          <a:p>
            <a:pPr lvl="1"/>
            <a:r>
              <a:rPr lang="zh-TW" altLang="en-US" dirty="0"/>
              <a:t>定義域</a:t>
            </a:r>
            <a:endParaRPr lang="en-US" altLang="zh-TW" dirty="0"/>
          </a:p>
          <a:p>
            <a:pPr lvl="1"/>
            <a:r>
              <a:rPr lang="zh-TW" altLang="en-US" dirty="0"/>
              <a:t>邊界條件</a:t>
            </a:r>
            <a:endParaRPr lang="en-US" altLang="zh-TW" dirty="0"/>
          </a:p>
          <a:p>
            <a:r>
              <a:rPr lang="zh-TW" altLang="en-US" dirty="0"/>
              <a:t>利用無網格法求解偏微分方程</a:t>
            </a:r>
            <a:endParaRPr lang="en-US" altLang="zh-TW" dirty="0"/>
          </a:p>
          <a:p>
            <a:r>
              <a:rPr lang="zh-TW" altLang="en-US" dirty="0"/>
              <a:t>生成術後軟組織預測模型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4F14EDD-CBC8-3408-2102-91487C8D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/>
          <a:p>
            <a:r>
              <a:rPr lang="zh-TW" altLang="en-US" dirty="0"/>
              <a:t>研究方法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436B02D-414E-DB0E-AE5F-2C201D5A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/>
          <a:p>
            <a:fld id="{B790246A-83E7-473D-A2DA-EC1719E0CEB5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8AFB82-48E7-A72A-C531-14DE50C4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/>
          <a:p>
            <a:fld id="{D13F7900-E1F7-43D0-8336-CC0C4AD34BAF}" type="datetime1">
              <a:rPr lang="zh-TW" altLang="en-US" smtClean="0"/>
              <a:pPr/>
              <a:t>2025/1/15</a:t>
            </a:fld>
            <a:endParaRPr lang="zh-TW" altLang="en-US"/>
          </a:p>
        </p:txBody>
      </p:sp>
      <p:sp>
        <p:nvSpPr>
          <p:cNvPr id="23" name="內容版面配置區 22">
            <a:extLst>
              <a:ext uri="{FF2B5EF4-FFF2-40B4-BE49-F238E27FC236}">
                <a16:creationId xmlns:a16="http://schemas.microsoft.com/office/drawing/2014/main" id="{356007E4-F879-B30C-A2CA-2F32329462D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817086" y="136704"/>
            <a:ext cx="8282485" cy="127263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1CD349A-AA9A-4F0C-9CF1-55576E347516}"/>
              </a:ext>
            </a:extLst>
          </p:cNvPr>
          <p:cNvSpPr>
            <a:spLocks/>
          </p:cNvSpPr>
          <p:nvPr/>
        </p:nvSpPr>
        <p:spPr>
          <a:xfrm>
            <a:off x="8685856" y="7024243"/>
            <a:ext cx="2727641" cy="4356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Verification &amp; Validation</a:t>
            </a:r>
          </a:p>
        </p:txBody>
      </p:sp>
      <p:grpSp>
        <p:nvGrpSpPr>
          <p:cNvPr id="136" name="群組 135">
            <a:extLst>
              <a:ext uri="{FF2B5EF4-FFF2-40B4-BE49-F238E27FC236}">
                <a16:creationId xmlns:a16="http://schemas.microsoft.com/office/drawing/2014/main" id="{C40C6E7D-0B1C-E37C-4CE7-CF2490C97426}"/>
              </a:ext>
            </a:extLst>
          </p:cNvPr>
          <p:cNvGrpSpPr/>
          <p:nvPr/>
        </p:nvGrpSpPr>
        <p:grpSpPr>
          <a:xfrm>
            <a:off x="8152141" y="1670824"/>
            <a:ext cx="3947430" cy="4610445"/>
            <a:chOff x="8152141" y="1670824"/>
            <a:chExt cx="3947430" cy="4610445"/>
          </a:xfrm>
        </p:grpSpPr>
        <p:sp>
          <p:nvSpPr>
            <p:cNvPr id="12" name="流程圖: 資料 11">
              <a:extLst>
                <a:ext uri="{FF2B5EF4-FFF2-40B4-BE49-F238E27FC236}">
                  <a16:creationId xmlns:a16="http://schemas.microsoft.com/office/drawing/2014/main" id="{4FADF9A0-9EBA-CB3C-AF5C-5D4FC9121C60}"/>
                </a:ext>
              </a:extLst>
            </p:cNvPr>
            <p:cNvSpPr/>
            <p:nvPr/>
          </p:nvSpPr>
          <p:spPr>
            <a:xfrm>
              <a:off x="8976129" y="1670824"/>
              <a:ext cx="2299455" cy="290957"/>
            </a:xfrm>
            <a:prstGeom prst="flowChartInputOutput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CT Image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DCF05D-29B6-8D4A-D50D-B35952CCCAC3}"/>
                </a:ext>
              </a:extLst>
            </p:cNvPr>
            <p:cNvSpPr/>
            <p:nvPr/>
          </p:nvSpPr>
          <p:spPr>
            <a:xfrm>
              <a:off x="8492600" y="4592877"/>
              <a:ext cx="3266512" cy="576000"/>
            </a:xfrm>
            <a:prstGeom prst="rect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Solve Partial Differential Equation by Meshfree Method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流程圖: 文件 24">
              <a:extLst>
                <a:ext uri="{FF2B5EF4-FFF2-40B4-BE49-F238E27FC236}">
                  <a16:creationId xmlns:a16="http://schemas.microsoft.com/office/drawing/2014/main" id="{60A2A273-45CC-0D0A-9E18-16893CA13B30}"/>
                </a:ext>
              </a:extLst>
            </p:cNvPr>
            <p:cNvSpPr/>
            <p:nvPr/>
          </p:nvSpPr>
          <p:spPr>
            <a:xfrm>
              <a:off x="8762035" y="5475650"/>
              <a:ext cx="2727642" cy="805619"/>
            </a:xfrm>
            <a:prstGeom prst="flowChartDocument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Post-surgical Outcome Prediction Model (.ply)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35" name="群組 134">
              <a:extLst>
                <a:ext uri="{FF2B5EF4-FFF2-40B4-BE49-F238E27FC236}">
                  <a16:creationId xmlns:a16="http://schemas.microsoft.com/office/drawing/2014/main" id="{3EB9FCA8-A479-E54E-82C6-4DCF68EB78F8}"/>
                </a:ext>
              </a:extLst>
            </p:cNvPr>
            <p:cNvGrpSpPr/>
            <p:nvPr/>
          </p:nvGrpSpPr>
          <p:grpSpPr>
            <a:xfrm>
              <a:off x="8152141" y="2899329"/>
              <a:ext cx="3947430" cy="504000"/>
              <a:chOff x="7935131" y="2899329"/>
              <a:chExt cx="3947430" cy="504000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F59E08F-6334-84EA-1376-53DEDE511644}"/>
                  </a:ext>
                </a:extLst>
              </p:cNvPr>
              <p:cNvSpPr/>
              <p:nvPr/>
            </p:nvSpPr>
            <p:spPr>
              <a:xfrm>
                <a:off x="9242846" y="2899329"/>
                <a:ext cx="1332000" cy="504000"/>
              </a:xfrm>
              <a:prstGeom prst="rect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Modified </a:t>
                </a:r>
              </a:p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Bone model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E415FCDF-ECFC-91AB-80CA-911983071D50}"/>
                  </a:ext>
                </a:extLst>
              </p:cNvPr>
              <p:cNvSpPr/>
              <p:nvPr/>
            </p:nvSpPr>
            <p:spPr>
              <a:xfrm>
                <a:off x="10694561" y="2899329"/>
                <a:ext cx="1188000" cy="504000"/>
              </a:xfrm>
              <a:prstGeom prst="rect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Soft Tissue model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CAC9792B-2300-2B57-D0F0-6F0E5F199B06}"/>
                  </a:ext>
                </a:extLst>
              </p:cNvPr>
              <p:cNvSpPr/>
              <p:nvPr/>
            </p:nvSpPr>
            <p:spPr>
              <a:xfrm>
                <a:off x="7935131" y="2899329"/>
                <a:ext cx="1188000" cy="504000"/>
              </a:xfrm>
              <a:prstGeom prst="rect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Bone model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45EE573-097D-FF5D-BCF7-9081218BDF53}"/>
                </a:ext>
              </a:extLst>
            </p:cNvPr>
            <p:cNvSpPr>
              <a:spLocks/>
            </p:cNvSpPr>
            <p:nvPr/>
          </p:nvSpPr>
          <p:spPr>
            <a:xfrm>
              <a:off x="8685856" y="2268555"/>
              <a:ext cx="2880000" cy="324000"/>
            </a:xfrm>
            <a:prstGeom prst="rect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Imaging Processing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13C0BC4-340C-C2C7-E669-1E8D21FAF750}"/>
                </a:ext>
              </a:extLst>
            </p:cNvPr>
            <p:cNvSpPr>
              <a:spLocks/>
            </p:cNvSpPr>
            <p:nvPr/>
          </p:nvSpPr>
          <p:spPr>
            <a:xfrm>
              <a:off x="8250260" y="3710103"/>
              <a:ext cx="3751192" cy="576000"/>
            </a:xfrm>
            <a:prstGeom prst="rect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Convert Model to Domain and Boundary of Biomechanics Problem</a:t>
              </a:r>
            </a:p>
          </p:txBody>
        </p:sp>
        <p:cxnSp>
          <p:nvCxnSpPr>
            <p:cNvPr id="195" name="直線單箭頭接點 194">
              <a:extLst>
                <a:ext uri="{FF2B5EF4-FFF2-40B4-BE49-F238E27FC236}">
                  <a16:creationId xmlns:a16="http://schemas.microsoft.com/office/drawing/2014/main" id="{078965B1-E137-4AAF-7263-587CC4EBCA2D}"/>
                </a:ext>
              </a:extLst>
            </p:cNvPr>
            <p:cNvCxnSpPr>
              <a:cxnSpLocks/>
              <a:stCxn id="22" idx="2"/>
              <a:endCxn id="14" idx="0"/>
            </p:cNvCxnSpPr>
            <p:nvPr/>
          </p:nvCxnSpPr>
          <p:spPr>
            <a:xfrm>
              <a:off x="10125856" y="4286103"/>
              <a:ext cx="0" cy="3067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單箭頭接點 195">
              <a:extLst>
                <a:ext uri="{FF2B5EF4-FFF2-40B4-BE49-F238E27FC236}">
                  <a16:creationId xmlns:a16="http://schemas.microsoft.com/office/drawing/2014/main" id="{EFE885AE-EDF4-98BA-9461-583A7A13E6A4}"/>
                </a:ext>
              </a:extLst>
            </p:cNvPr>
            <p:cNvCxnSpPr>
              <a:cxnSpLocks/>
              <a:stCxn id="14" idx="2"/>
              <a:endCxn id="25" idx="0"/>
            </p:cNvCxnSpPr>
            <p:nvPr/>
          </p:nvCxnSpPr>
          <p:spPr>
            <a:xfrm>
              <a:off x="10125856" y="5168877"/>
              <a:ext cx="0" cy="30677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FE827DEE-0E75-4066-9ADC-21C4C22999F6}"/>
                </a:ext>
              </a:extLst>
            </p:cNvPr>
            <p:cNvCxnSpPr>
              <a:cxnSpLocks/>
              <a:stCxn id="12" idx="4"/>
              <a:endCxn id="10" idx="0"/>
            </p:cNvCxnSpPr>
            <p:nvPr/>
          </p:nvCxnSpPr>
          <p:spPr>
            <a:xfrm flipH="1">
              <a:off x="10125856" y="1961781"/>
              <a:ext cx="1" cy="3067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接點: 肘形 91">
              <a:extLst>
                <a:ext uri="{FF2B5EF4-FFF2-40B4-BE49-F238E27FC236}">
                  <a16:creationId xmlns:a16="http://schemas.microsoft.com/office/drawing/2014/main" id="{F08C656F-69E3-D205-B9CB-6C83F694C639}"/>
                </a:ext>
              </a:extLst>
            </p:cNvPr>
            <p:cNvCxnSpPr>
              <a:cxnSpLocks/>
              <a:stCxn id="10" idx="2"/>
              <a:endCxn id="44" idx="0"/>
            </p:cNvCxnSpPr>
            <p:nvPr/>
          </p:nvCxnSpPr>
          <p:spPr>
            <a:xfrm rot="5400000">
              <a:off x="9282612" y="2056085"/>
              <a:ext cx="306774" cy="1379715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接點: 肘形 100">
              <a:extLst>
                <a:ext uri="{FF2B5EF4-FFF2-40B4-BE49-F238E27FC236}">
                  <a16:creationId xmlns:a16="http://schemas.microsoft.com/office/drawing/2014/main" id="{6AA8018B-900D-2B7E-84F1-E09A638EBA6B}"/>
                </a:ext>
              </a:extLst>
            </p:cNvPr>
            <p:cNvCxnSpPr>
              <a:cxnSpLocks/>
              <a:stCxn id="44" idx="2"/>
              <a:endCxn id="22" idx="0"/>
            </p:cNvCxnSpPr>
            <p:nvPr/>
          </p:nvCxnSpPr>
          <p:spPr>
            <a:xfrm rot="16200000" flipH="1">
              <a:off x="9282611" y="2866858"/>
              <a:ext cx="306774" cy="1379715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接點: 肘形 101">
              <a:extLst>
                <a:ext uri="{FF2B5EF4-FFF2-40B4-BE49-F238E27FC236}">
                  <a16:creationId xmlns:a16="http://schemas.microsoft.com/office/drawing/2014/main" id="{5C5A7430-A009-AB4C-4BA7-D8A7F216240A}"/>
                </a:ext>
              </a:extLst>
            </p:cNvPr>
            <p:cNvCxnSpPr>
              <a:cxnSpLocks/>
              <a:stCxn id="10" idx="2"/>
              <a:endCxn id="50" idx="0"/>
            </p:cNvCxnSpPr>
            <p:nvPr/>
          </p:nvCxnSpPr>
          <p:spPr>
            <a:xfrm rot="16200000" flipH="1">
              <a:off x="10662326" y="2056084"/>
              <a:ext cx="306774" cy="1379715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單箭頭接點 106">
              <a:extLst>
                <a:ext uri="{FF2B5EF4-FFF2-40B4-BE49-F238E27FC236}">
                  <a16:creationId xmlns:a16="http://schemas.microsoft.com/office/drawing/2014/main" id="{BAB753F3-024B-FB8C-2BFC-7147E567017E}"/>
                </a:ext>
              </a:extLst>
            </p:cNvPr>
            <p:cNvCxnSpPr>
              <a:cxnSpLocks/>
              <a:stCxn id="10" idx="2"/>
              <a:endCxn id="20" idx="0"/>
            </p:cNvCxnSpPr>
            <p:nvPr/>
          </p:nvCxnSpPr>
          <p:spPr>
            <a:xfrm>
              <a:off x="10125856" y="2592555"/>
              <a:ext cx="0" cy="3067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接點: 肘形 110">
              <a:extLst>
                <a:ext uri="{FF2B5EF4-FFF2-40B4-BE49-F238E27FC236}">
                  <a16:creationId xmlns:a16="http://schemas.microsoft.com/office/drawing/2014/main" id="{6D3DE805-4BBA-D667-CBC8-8CC343EF2FE5}"/>
                </a:ext>
              </a:extLst>
            </p:cNvPr>
            <p:cNvCxnSpPr>
              <a:cxnSpLocks/>
              <a:stCxn id="50" idx="2"/>
              <a:endCxn id="22" idx="0"/>
            </p:cNvCxnSpPr>
            <p:nvPr/>
          </p:nvCxnSpPr>
          <p:spPr>
            <a:xfrm rot="5400000">
              <a:off x="10662327" y="2866859"/>
              <a:ext cx="306774" cy="1379715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單箭頭接點 115">
              <a:extLst>
                <a:ext uri="{FF2B5EF4-FFF2-40B4-BE49-F238E27FC236}">
                  <a16:creationId xmlns:a16="http://schemas.microsoft.com/office/drawing/2014/main" id="{0473AF17-A437-AF2F-0001-DD5EDBAB355E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>
              <a:off x="10125856" y="3403329"/>
              <a:ext cx="0" cy="3067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3908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FCFB2-9C27-E473-B1A1-3343F6753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標題 15">
            <a:extLst>
              <a:ext uri="{FF2B5EF4-FFF2-40B4-BE49-F238E27FC236}">
                <a16:creationId xmlns:a16="http://schemas.microsoft.com/office/drawing/2014/main" id="{BD17C30D-44F7-8DDB-C433-46EE1024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次月預期進度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B41D55AB-CB45-9C8C-D1F1-2513D8339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利用自行編寫之函式庫模擬軟組織</a:t>
            </a:r>
            <a:r>
              <a:rPr lang="en-US" altLang="zh-TW" dirty="0"/>
              <a:t>(</a:t>
            </a:r>
            <a:r>
              <a:rPr lang="zh-TW" altLang="en-US" dirty="0"/>
              <a:t>如肌肉</a:t>
            </a:r>
            <a:r>
              <a:rPr lang="en-US" altLang="zh-TW" dirty="0"/>
              <a:t>)</a:t>
            </a:r>
            <a:r>
              <a:rPr lang="zh-TW" altLang="en-US" dirty="0"/>
              <a:t>變形</a:t>
            </a:r>
            <a:endParaRPr lang="en-US" altLang="zh-TW" dirty="0"/>
          </a:p>
          <a:p>
            <a:pPr lvl="1"/>
            <a:r>
              <a:rPr lang="zh-TW" altLang="en-US" dirty="0"/>
              <a:t>與</a:t>
            </a:r>
            <a:r>
              <a:rPr lang="en-US" altLang="zh-TW" dirty="0"/>
              <a:t>ANSYS</a:t>
            </a:r>
            <a:r>
              <a:rPr lang="zh-TW" altLang="en-US" dirty="0"/>
              <a:t>、</a:t>
            </a:r>
            <a:r>
              <a:rPr lang="en-US" altLang="zh-TW" dirty="0"/>
              <a:t>ABAQUS</a:t>
            </a:r>
            <a:r>
              <a:rPr lang="zh-TW" altLang="en-US" dirty="0"/>
              <a:t>等商用力學分析軟體比較正確性。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A89B380-1E66-44CA-7B06-6960859B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/>
          <a:p>
            <a:fld id="{B790246A-83E7-473D-A2DA-EC1719E0CEB5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92319C-27F6-395B-8242-525318C1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/>
          <a:p>
            <a:fld id="{D13F7900-E1F7-43D0-8336-CC0C4AD34BAF}" type="datetime1">
              <a:rPr lang="zh-TW" altLang="en-US" smtClean="0"/>
              <a:pPr/>
              <a:t>2025/1/15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982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FAA59-A843-2E4C-2782-B1AF310EC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E26DA4-34C2-4B4B-F789-D3125315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問題描述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內容版面配置區 27">
                <a:extLst>
                  <a:ext uri="{FF2B5EF4-FFF2-40B4-BE49-F238E27FC236}">
                    <a16:creationId xmlns:a16="http://schemas.microsoft.com/office/drawing/2014/main" id="{7858C911-0706-2E15-409A-445143EAF9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TW" altLang="en-US" sz="2800" dirty="0">
                    <a:latin typeface="微軟正黑體" panose="020B0604030504040204" pitchFamily="34" charset="-120"/>
                  </a:rPr>
                  <a:t>在連續體力學</a:t>
                </a:r>
                <a:r>
                  <a:rPr lang="en-US" altLang="zh-TW" sz="2800" dirty="0">
                    <a:latin typeface="+mj-lt"/>
                  </a:rPr>
                  <a:t>(Continuum Mechanics)</a:t>
                </a:r>
                <a:r>
                  <a:rPr lang="zh-TW" altLang="en-US" sz="2800" dirty="0">
                    <a:latin typeface="微軟正黑體" panose="020B0604030504040204" pitchFamily="34" charset="-120"/>
                  </a:rPr>
                  <a:t>中，物體變形關係可用下式表示：</a:t>
                </a:r>
                <a:endParaRPr lang="en-US" altLang="zh-TW" sz="2800" dirty="0">
                  <a:latin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</m:rPr>
                            <a:rPr lang="en-US" altLang="zh-TW" sz="2800" i="0" smtClean="0">
                              <a:latin typeface="Cambria Math" panose="02040503050406030204" pitchFamily="18" charset="0"/>
                            </a:rPr>
                            <m:t>Time</m:t>
                          </m:r>
                          <m:r>
                            <m:rPr>
                              <m:nor/>
                            </m:rPr>
                            <a:rPr lang="en-US" altLang="zh-TW" sz="280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TW" sz="2800" i="0" smtClean="0">
                              <a:latin typeface="Cambria Math" panose="02040503050406030204" pitchFamily="18" charset="0"/>
                            </a:rPr>
                            <m:t>independent</m:t>
                          </m:r>
                        </m:e>
                      </m:groupCh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</m:oMath>
                  </m:oMathPara>
                </a14:m>
                <a:endParaRPr lang="en-US" altLang="zh-TW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TW" altLang="en-US" sz="2800" dirty="0"/>
                  <a:t>其中，</a:t>
                </a:r>
                <a:endParaRPr lang="en-US" altLang="zh-TW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TW" sz="2800" b="0" dirty="0"/>
                  <a:t>	</a:t>
                </a:r>
                <a:r>
                  <a:rPr lang="zh-TW" altLang="en-US" sz="2800" b="0" dirty="0"/>
                  <a:t>為物體變形前座標向量；</a:t>
                </a:r>
                <a:endParaRPr lang="en-US" altLang="zh-TW" sz="28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800" b="0" dirty="0"/>
                  <a:t>	</a:t>
                </a:r>
                <a:r>
                  <a:rPr lang="zh-TW" altLang="en-US" sz="2800" b="0" dirty="0"/>
                  <a:t>為物體變形後座標向量；</a:t>
                </a:r>
                <a:endParaRPr lang="en-US" altLang="zh-TW" sz="28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TW" sz="2800" b="0" dirty="0"/>
                  <a:t>	</a:t>
                </a:r>
                <a:r>
                  <a:rPr lang="zh-TW" altLang="en-US" sz="2800" b="0" dirty="0"/>
                  <a:t>為座標映射函數；</a:t>
                </a:r>
                <a:endParaRPr lang="en-US" altLang="zh-TW" sz="28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sz="2800" dirty="0"/>
                  <a:t>	</a:t>
                </a:r>
                <a:r>
                  <a:rPr lang="zh-TW" altLang="en-US" sz="2800" dirty="0"/>
                  <a:t>為位移向量。</a:t>
                </a:r>
                <a:endParaRPr lang="en-US" altLang="zh-TW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TW" altLang="en-US" sz="2800" dirty="0"/>
              </a:p>
            </p:txBody>
          </p:sp>
        </mc:Choice>
        <mc:Fallback>
          <p:sp>
            <p:nvSpPr>
              <p:cNvPr id="28" name="內容版面配置區 27">
                <a:extLst>
                  <a:ext uri="{FF2B5EF4-FFF2-40B4-BE49-F238E27FC236}">
                    <a16:creationId xmlns:a16="http://schemas.microsoft.com/office/drawing/2014/main" id="{7858C911-0706-2E15-409A-445143EAF9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4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6F2FD4-91A7-B1AB-0B3F-E75D0835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B3087E-8B2E-E404-CC37-E01752AFF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2025/1/15</a:t>
            </a:fld>
            <a:endParaRPr lang="zh-TW" altLang="en-US" dirty="0"/>
          </a:p>
        </p:txBody>
      </p:sp>
      <p:pic>
        <p:nvPicPr>
          <p:cNvPr id="1026" name="Picture 2" descr="Basic Equations of Continuum Mechanics | SpringerLink">
            <a:extLst>
              <a:ext uri="{FF2B5EF4-FFF2-40B4-BE49-F238E27FC236}">
                <a16:creationId xmlns:a16="http://schemas.microsoft.com/office/drawing/2014/main" id="{55181FEC-180C-9B72-B088-F8AC17CB6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803" y="3541837"/>
            <a:ext cx="4315997" cy="238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240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D2C90-C44F-3D28-9A00-BCB4D052C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AC4970-FFF7-DFD9-A5E7-3BBB7D4B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問題描述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內容版面配置區 27">
                <a:extLst>
                  <a:ext uri="{FF2B5EF4-FFF2-40B4-BE49-F238E27FC236}">
                    <a16:creationId xmlns:a16="http://schemas.microsoft.com/office/drawing/2014/main" id="{096A6EC1-1888-966D-926A-568BCEB3C1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3200" b="1" i="1" smtClean="0"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8" name="內容版面配置區 27">
                <a:extLst>
                  <a:ext uri="{FF2B5EF4-FFF2-40B4-BE49-F238E27FC236}">
                    <a16:creationId xmlns:a16="http://schemas.microsoft.com/office/drawing/2014/main" id="{096A6EC1-1888-966D-926A-568BCEB3C1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4E0640-3476-01DA-68A4-2106BC19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0CF6E0-7B98-9842-D98D-D60069640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2025/1/15</a:t>
            </a:fld>
            <a:endParaRPr lang="zh-TW" altLang="en-US" dirty="0"/>
          </a:p>
        </p:txBody>
      </p:sp>
      <p:pic>
        <p:nvPicPr>
          <p:cNvPr id="17" name="圖形 16">
            <a:extLst>
              <a:ext uri="{FF2B5EF4-FFF2-40B4-BE49-F238E27FC236}">
                <a16:creationId xmlns:a16="http://schemas.microsoft.com/office/drawing/2014/main" id="{DD00F115-1A19-8EE6-D546-3717137DB2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9236" y="2809611"/>
            <a:ext cx="1563154" cy="2364771"/>
          </a:xfrm>
          <a:prstGeom prst="rect">
            <a:avLst/>
          </a:prstGeom>
        </p:spPr>
      </p:pic>
      <p:pic>
        <p:nvPicPr>
          <p:cNvPr id="19" name="圖形 18">
            <a:extLst>
              <a:ext uri="{FF2B5EF4-FFF2-40B4-BE49-F238E27FC236}">
                <a16:creationId xmlns:a16="http://schemas.microsoft.com/office/drawing/2014/main" id="{D7C7F10A-5646-B901-E18A-264FCE3FEA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14614" y="2809611"/>
            <a:ext cx="1509713" cy="2364772"/>
          </a:xfrm>
          <a:prstGeom prst="rect">
            <a:avLst/>
          </a:prstGeom>
        </p:spPr>
      </p:pic>
      <p:pic>
        <p:nvPicPr>
          <p:cNvPr id="23" name="圖形 22">
            <a:extLst>
              <a:ext uri="{FF2B5EF4-FFF2-40B4-BE49-F238E27FC236}">
                <a16:creationId xmlns:a16="http://schemas.microsoft.com/office/drawing/2014/main" id="{B729D491-B514-52C8-B5C3-CE1F5627AB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5481" t="65774"/>
          <a:stretch/>
        </p:blipFill>
        <p:spPr>
          <a:xfrm>
            <a:off x="6908002" y="2809611"/>
            <a:ext cx="2807672" cy="2666533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981DB52A-2E5D-6F31-CE87-16FD572BB926}"/>
              </a:ext>
            </a:extLst>
          </p:cNvPr>
          <p:cNvSpPr txBox="1"/>
          <p:nvPr/>
        </p:nvSpPr>
        <p:spPr>
          <a:xfrm>
            <a:off x="1189236" y="5275271"/>
            <a:ext cx="134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術前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759FB03-CF58-8023-90BB-218B3AB9BB2F}"/>
              </a:ext>
            </a:extLst>
          </p:cNvPr>
          <p:cNvSpPr txBox="1"/>
          <p:nvPr/>
        </p:nvSpPr>
        <p:spPr>
          <a:xfrm>
            <a:off x="3696265" y="5275271"/>
            <a:ext cx="134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術後</a:t>
            </a: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0845C06C-55EB-BDF4-3E0A-3A45F417965B}"/>
              </a:ext>
            </a:extLst>
          </p:cNvPr>
          <p:cNvSpPr/>
          <p:nvPr/>
        </p:nvSpPr>
        <p:spPr>
          <a:xfrm flipV="1">
            <a:off x="2667853" y="4922518"/>
            <a:ext cx="93784" cy="937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63500">
              <a:schemeClr val="tx1">
                <a:alpha val="52000"/>
              </a:schemeClr>
            </a:glo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EE1BA71D-1404-D639-18BA-AC494E636A1E}"/>
              </a:ext>
            </a:extLst>
          </p:cNvPr>
          <p:cNvSpPr/>
          <p:nvPr/>
        </p:nvSpPr>
        <p:spPr>
          <a:xfrm flipV="1">
            <a:off x="4932214" y="4922518"/>
            <a:ext cx="93784" cy="937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63500">
              <a:schemeClr val="tx1">
                <a:alpha val="52000"/>
              </a:schemeClr>
            </a:glo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36220A05-FC91-D1BD-8448-0314CEEE6636}"/>
              </a:ext>
            </a:extLst>
          </p:cNvPr>
          <p:cNvSpPr/>
          <p:nvPr/>
        </p:nvSpPr>
        <p:spPr>
          <a:xfrm flipV="1">
            <a:off x="8955950" y="4828649"/>
            <a:ext cx="93784" cy="937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63500">
              <a:schemeClr val="tx1">
                <a:alpha val="52000"/>
              </a:schemeClr>
            </a:glo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5E6346F-FB2E-B3F0-0645-386E984F4EA6}"/>
              </a:ext>
            </a:extLst>
          </p:cNvPr>
          <p:cNvSpPr/>
          <p:nvPr/>
        </p:nvSpPr>
        <p:spPr>
          <a:xfrm flipV="1">
            <a:off x="9446043" y="4875541"/>
            <a:ext cx="93784" cy="937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63500">
              <a:schemeClr val="tx1">
                <a:alpha val="52000"/>
              </a:schemeClr>
            </a:glo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59AFDB2-AD42-E72B-B5EA-6C1E0B953658}"/>
              </a:ext>
            </a:extLst>
          </p:cNvPr>
          <p:cNvCxnSpPr>
            <a:cxnSpLocks/>
            <a:stCxn id="6" idx="2"/>
            <a:endCxn id="3" idx="6"/>
          </p:cNvCxnSpPr>
          <p:nvPr/>
        </p:nvCxnSpPr>
        <p:spPr>
          <a:xfrm flipH="1" flipV="1">
            <a:off x="9049734" y="4875541"/>
            <a:ext cx="396309" cy="4689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55CFE5F-60AC-6864-F0D9-EDB2D7FB4928}"/>
              </a:ext>
            </a:extLst>
          </p:cNvPr>
          <p:cNvCxnSpPr>
            <a:cxnSpLocks/>
            <a:stCxn id="14" idx="0"/>
            <a:endCxn id="26" idx="0"/>
          </p:cNvCxnSpPr>
          <p:nvPr/>
        </p:nvCxnSpPr>
        <p:spPr>
          <a:xfrm flipH="1" flipV="1">
            <a:off x="2714745" y="5016302"/>
            <a:ext cx="46892" cy="4368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50747278-D8BD-5028-E737-D60AAB6B9000}"/>
                  </a:ext>
                </a:extLst>
              </p:cNvPr>
              <p:cNvSpPr txBox="1"/>
              <p:nvPr/>
            </p:nvSpPr>
            <p:spPr>
              <a:xfrm>
                <a:off x="2088432" y="5453104"/>
                <a:ext cx="13464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𝑿</m:t>
                      </m:r>
                    </m:oMath>
                  </m:oMathPara>
                </a14:m>
                <a:endPara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50747278-D8BD-5028-E737-D60AAB6B9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432" y="5453104"/>
                <a:ext cx="1346409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1FBB536-0283-9EEE-751E-9821AD6D4BF2}"/>
              </a:ext>
            </a:extLst>
          </p:cNvPr>
          <p:cNvCxnSpPr>
            <a:cxnSpLocks/>
            <a:stCxn id="18" idx="0"/>
            <a:endCxn id="27" idx="7"/>
          </p:cNvCxnSpPr>
          <p:nvPr/>
        </p:nvCxnSpPr>
        <p:spPr>
          <a:xfrm flipH="1" flipV="1">
            <a:off x="5012264" y="5002568"/>
            <a:ext cx="243091" cy="5136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6DD2393F-E031-4BAA-187E-5B7000FCD700}"/>
                  </a:ext>
                </a:extLst>
              </p:cNvPr>
              <p:cNvSpPr txBox="1"/>
              <p:nvPr/>
            </p:nvSpPr>
            <p:spPr>
              <a:xfrm>
                <a:off x="4582150" y="5516175"/>
                <a:ext cx="13464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𝒙</m:t>
                      </m:r>
                    </m:oMath>
                  </m:oMathPara>
                </a14:m>
                <a:endPara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6DD2393F-E031-4BAA-187E-5B7000FCD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150" y="5516175"/>
                <a:ext cx="1346409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FC3A57E7-98FD-CBF9-60CF-CF4CAA819AC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049734" y="4922433"/>
            <a:ext cx="220462" cy="657676"/>
          </a:xfrm>
          <a:prstGeom prst="straightConnector1">
            <a:avLst/>
          </a:prstGeom>
          <a:ln w="38100">
            <a:tailEnd type="triangle"/>
          </a:ln>
          <a:effectLst>
            <a:glow rad="63500">
              <a:schemeClr val="bg1">
                <a:alpha val="96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23510572-A18E-A05D-3277-B36A148EB3F3}"/>
                  </a:ext>
                </a:extLst>
              </p:cNvPr>
              <p:cNvSpPr txBox="1"/>
              <p:nvPr/>
            </p:nvSpPr>
            <p:spPr>
              <a:xfrm>
                <a:off x="8376529" y="5580109"/>
                <a:ext cx="13464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𝒖</m:t>
                      </m:r>
                    </m:oMath>
                  </m:oMathPara>
                </a14:m>
                <a:endPara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23510572-A18E-A05D-3277-B36A148EB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529" y="5580109"/>
                <a:ext cx="1346409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73C15DC-23C3-40B5-2013-67FD58B5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AD33EA-AB19-7A6A-0F2D-8CB7A663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問題描述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649F7E-FDEC-EA4D-18DC-73B8AE07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CCDA39-188B-1AEB-13DA-D804A4E0E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2025/1/15</a:t>
            </a:fld>
            <a:endParaRPr lang="zh-TW" altLang="en-US" dirty="0"/>
          </a:p>
        </p:txBody>
      </p:sp>
      <p:pic>
        <p:nvPicPr>
          <p:cNvPr id="17" name="圖形 16">
            <a:extLst>
              <a:ext uri="{FF2B5EF4-FFF2-40B4-BE49-F238E27FC236}">
                <a16:creationId xmlns:a16="http://schemas.microsoft.com/office/drawing/2014/main" id="{1A7736B1-E386-57E8-8C0B-F5A0DF825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231" y="2809611"/>
            <a:ext cx="1563154" cy="2364771"/>
          </a:xfrm>
          <a:prstGeom prst="rect">
            <a:avLst/>
          </a:prstGeom>
        </p:spPr>
      </p:pic>
      <p:pic>
        <p:nvPicPr>
          <p:cNvPr id="19" name="圖形 18">
            <a:extLst>
              <a:ext uri="{FF2B5EF4-FFF2-40B4-BE49-F238E27FC236}">
                <a16:creationId xmlns:a16="http://schemas.microsoft.com/office/drawing/2014/main" id="{9B640D02-E3AE-6113-0B37-5CCE28F2CB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42358" y="2809611"/>
            <a:ext cx="1509713" cy="2364772"/>
          </a:xfrm>
          <a:prstGeom prst="rect">
            <a:avLst/>
          </a:prstGeom>
        </p:spPr>
      </p:pic>
      <p:pic>
        <p:nvPicPr>
          <p:cNvPr id="21" name="圖形 20">
            <a:extLst>
              <a:ext uri="{FF2B5EF4-FFF2-40B4-BE49-F238E27FC236}">
                <a16:creationId xmlns:a16="http://schemas.microsoft.com/office/drawing/2014/main" id="{DD3DAADC-CC16-43D7-EAB1-3FAB7DE0B1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34998" y="2106478"/>
            <a:ext cx="2508827" cy="3834245"/>
          </a:xfrm>
          <a:prstGeom prst="rect">
            <a:avLst/>
          </a:prstGeom>
        </p:spPr>
      </p:pic>
      <p:pic>
        <p:nvPicPr>
          <p:cNvPr id="23" name="圖形 22">
            <a:extLst>
              <a:ext uri="{FF2B5EF4-FFF2-40B4-BE49-F238E27FC236}">
                <a16:creationId xmlns:a16="http://schemas.microsoft.com/office/drawing/2014/main" id="{D06A27DD-3B48-4D08-36E4-5295D3A54E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84623" y="1928966"/>
            <a:ext cx="2769177" cy="4189268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91FE2530-BDBF-1CB0-0BCF-54958BC6658E}"/>
              </a:ext>
            </a:extLst>
          </p:cNvPr>
          <p:cNvSpPr txBox="1"/>
          <p:nvPr/>
        </p:nvSpPr>
        <p:spPr>
          <a:xfrm>
            <a:off x="345231" y="5275271"/>
            <a:ext cx="134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術前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74FFCB9-D636-809C-6F92-442766C1D18B}"/>
              </a:ext>
            </a:extLst>
          </p:cNvPr>
          <p:cNvSpPr txBox="1"/>
          <p:nvPr/>
        </p:nvSpPr>
        <p:spPr>
          <a:xfrm>
            <a:off x="3124009" y="5275271"/>
            <a:ext cx="134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術後</a:t>
            </a: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960F2252-8867-B575-562D-D2044BC9C09D}"/>
              </a:ext>
            </a:extLst>
          </p:cNvPr>
          <p:cNvSpPr/>
          <p:nvPr/>
        </p:nvSpPr>
        <p:spPr>
          <a:xfrm flipV="1">
            <a:off x="1823848" y="4922518"/>
            <a:ext cx="93784" cy="937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077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9920A4-8845-9C4B-F2DB-6A9CB9F4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有限元素法簡介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6B8DBB6-8D7A-A268-A8D3-1EDCEC0C0A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在連續體力學中，物體變形關係可用下式表示：</a:t>
                </a: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457200" lvl="1" indent="0">
                  <a:buNone/>
                </a:pPr>
                <a:r>
                  <a:rPr lang="zh-TW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TW" altLang="en-US" dirty="0"/>
                  <a:t>為變形前座標，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TW" altLang="en-US" dirty="0"/>
                  <a:t>為變形後座標，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TW" altLang="en-US" dirty="0"/>
                  <a:t>為位移函數。</a:t>
                </a:r>
                <a:endParaRPr lang="en-US" altLang="zh-TW" b="1" dirty="0"/>
              </a:p>
              <a:p>
                <a:r>
                  <a:rPr lang="zh-TW" altLang="en-US" dirty="0"/>
                  <a:t>位移函數可以用有限個函數近似：</a:t>
                </a: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𝑁𝑃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dirty="0"/>
              </a:p>
              <a:p>
                <a:pPr marL="457200" lvl="1" indent="0">
                  <a:buNone/>
                </a:pPr>
                <a:r>
                  <a:rPr lang="zh-TW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zh-TW" altLang="en-US" dirty="0"/>
                  <a:t>為節點</a:t>
                </a:r>
                <a:r>
                  <a:rPr lang="en-US" altLang="zh-TW" dirty="0"/>
                  <a:t>(node)</a:t>
                </a:r>
                <a:r>
                  <a:rPr lang="zh-TW" altLang="en-US" dirty="0"/>
                  <a:t>數量，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/>
                  <a:t>為節點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/>
                  <a:t>座標，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/>
                  <a:t>為對應節點之形狀函數</a:t>
                </a:r>
                <a:r>
                  <a:rPr lang="en-US" altLang="zh-TW" dirty="0"/>
                  <a:t>(shape function)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6B8DBB6-8D7A-A268-A8D3-1EDCEC0C0A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F14A65-1A61-9522-EABF-60C2CACE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3060BC3-1010-3B2C-6030-024D3695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2025/1/15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2F6BF1B-9A8C-F2F8-B178-05B0FD1DA73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730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E9033B-549B-4ED7-D37E-6E320775C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有限元素法簡介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B6A71-4935-64B6-4602-A75725910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是局部內插法</a:t>
            </a:r>
            <a:endParaRPr lang="en-US" altLang="zh-TW" dirty="0"/>
          </a:p>
          <a:p>
            <a:r>
              <a:rPr lang="zh-TW" altLang="en-US" dirty="0"/>
              <a:t>近似精度依賴網格品質</a:t>
            </a:r>
            <a:endParaRPr lang="en-US" altLang="zh-TW" dirty="0"/>
          </a:p>
          <a:p>
            <a:r>
              <a:rPr lang="en-US" altLang="zh-TW" dirty="0"/>
              <a:t>P-refinement</a:t>
            </a:r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F1F999-222C-74B0-79A2-5802C5F3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357E7A-8545-A7E8-3DED-ABEA487E1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2025/1/15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03706E1-65B0-E48C-524C-8DA150E778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有限元法（FEM）详解">
            <a:extLst>
              <a:ext uri="{FF2B5EF4-FFF2-40B4-BE49-F238E27FC236}">
                <a16:creationId xmlns:a16="http://schemas.microsoft.com/office/drawing/2014/main" id="{D42AB8AE-22A8-9DA4-4ED9-2C77185D3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013" y="1740768"/>
            <a:ext cx="5174144" cy="428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944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2448E0-DD5C-7236-4DD6-61D8ABAB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無網格法簡介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CE1A35-BF85-1523-B3B3-B8731034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6661D2-2B99-0EC7-A039-4C308482E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2025/1/15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B2AC90F-2D1D-BE33-DD44-C78CD729908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22800" y="228599"/>
            <a:ext cx="7476771" cy="1281531"/>
          </a:xfrm>
        </p:spPr>
        <p:txBody>
          <a:bodyPr>
            <a:normAutofit/>
          </a:bodyPr>
          <a:lstStyle/>
          <a:p>
            <a:r>
              <a:rPr lang="zh-TW" altLang="en-US" sz="1100" dirty="0"/>
              <a:t>*</a:t>
            </a:r>
            <a:r>
              <a:rPr lang="en-US" altLang="zh-TW" sz="1100" dirty="0"/>
              <a:t>	Chen, </a:t>
            </a:r>
            <a:r>
              <a:rPr lang="en-US" altLang="zh-TW" sz="1100" dirty="0" err="1"/>
              <a:t>Jiun-Shyan</a:t>
            </a:r>
            <a:r>
              <a:rPr lang="en-US" altLang="zh-TW" sz="1100" dirty="0"/>
              <a:t> &amp; Hillman, Mike &amp; Chi, Sheng-Wei. (2017). "Meshfree Methods: Progress Made after 20 Years". Engineering Mechanics. 143. 04017001. 10.1061/(ASCE)EM.1943-7889.0001176. 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B6853676-8614-19F3-E687-F596CB1E9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727"/>
            <a:ext cx="10515600" cy="4773443"/>
          </a:xfrm>
        </p:spPr>
        <p:txBody>
          <a:bodyPr bIns="0">
            <a:normAutofit/>
          </a:bodyPr>
          <a:lstStyle/>
          <a:p>
            <a:r>
              <a:rPr lang="zh-TW" altLang="en-US" dirty="0"/>
              <a:t>無網格法優勢*</a:t>
            </a:r>
            <a:endParaRPr lang="en-US" altLang="zh-TW" dirty="0"/>
          </a:p>
          <a:p>
            <a:pPr lvl="1"/>
            <a:r>
              <a:rPr lang="zh-TW" altLang="en-US" dirty="0"/>
              <a:t>無須生成網格，直接以節點求解。</a:t>
            </a:r>
            <a:endParaRPr lang="en-US" altLang="zh-TW" dirty="0"/>
          </a:p>
          <a:p>
            <a:pPr lvl="1"/>
            <a:r>
              <a:rPr lang="zh-TW" altLang="en-US" dirty="0"/>
              <a:t>不會有網格畸變或交錯，適合處理大變形、裂紋擴展、破片及切割等問題。</a:t>
            </a:r>
            <a:endParaRPr lang="en-US" altLang="zh-TW" dirty="0"/>
          </a:p>
          <a:p>
            <a:pPr lvl="1"/>
            <a:r>
              <a:rPr lang="zh-TW" altLang="en-US" dirty="0"/>
              <a:t>方便地構造高階基函數，從而提高計算精度。</a:t>
            </a:r>
            <a:endParaRPr lang="en-US" altLang="zh-TW" dirty="0"/>
          </a:p>
          <a:p>
            <a:pPr lvl="1"/>
            <a:r>
              <a:rPr lang="zh-TW" altLang="en-US" dirty="0"/>
              <a:t>易於自適應分析，可以方便地增加或刪除節點，以適應求解域的變化。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55200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FBCED-6BDB-3F38-80F1-FFA281C16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B63A5C-0F0E-F568-188C-7800FF326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無網格法簡介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CAEF07-133C-C064-7B9A-23F38DAA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5EEE0E-4C8B-971B-9A4D-CBE0EB62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2025/1/15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235DC10-7874-B19F-3D17-6E703CDD6D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22800" y="1"/>
            <a:ext cx="7476771" cy="1510130"/>
          </a:xfrm>
        </p:spPr>
        <p:txBody>
          <a:bodyPr>
            <a:normAutofit/>
          </a:bodyPr>
          <a:lstStyle/>
          <a:p>
            <a:r>
              <a:rPr lang="zh-TW" altLang="en-US" dirty="0"/>
              <a:t>*</a:t>
            </a:r>
            <a:r>
              <a:rPr lang="en-US" altLang="zh-TW" dirty="0"/>
              <a:t>	G.-R. Liu, K.Y. Dai, </a:t>
            </a:r>
            <a:r>
              <a:rPr lang="en-US" altLang="zh-TW" dirty="0" err="1"/>
              <a:t>T.T</a:t>
            </a:r>
            <a:r>
              <a:rPr lang="en-US" altLang="zh-TW" dirty="0"/>
              <a:t>. Nguyen, A smoothed finite element method for mechanics problems, </a:t>
            </a:r>
            <a:r>
              <a:rPr lang="en-US" altLang="zh-TW" dirty="0" err="1"/>
              <a:t>Comput</a:t>
            </a:r>
            <a:r>
              <a:rPr lang="en-US" altLang="zh-TW" dirty="0"/>
              <a:t>. Mech. 39 (2007) 859–877. doi:10.1007/s00466-006-0075-4. </a:t>
            </a:r>
          </a:p>
          <a:p>
            <a:r>
              <a:rPr lang="zh-TW" altLang="en-US" dirty="0"/>
              <a:t>**</a:t>
            </a:r>
            <a:r>
              <a:rPr lang="en-US" altLang="zh-TW" dirty="0"/>
              <a:t>	T. </a:t>
            </a:r>
            <a:r>
              <a:rPr lang="en-US" altLang="zh-TW" dirty="0" err="1"/>
              <a:t>Belytschko</a:t>
            </a:r>
            <a:r>
              <a:rPr lang="en-US" altLang="zh-TW" dirty="0"/>
              <a:t>, </a:t>
            </a:r>
            <a:r>
              <a:rPr lang="en-US" altLang="zh-TW" dirty="0" err="1"/>
              <a:t>Y.Y</a:t>
            </a:r>
            <a:r>
              <a:rPr lang="en-US" altLang="zh-TW" dirty="0"/>
              <a:t>. Lu, L. Gu, Element-free </a:t>
            </a:r>
            <a:r>
              <a:rPr lang="en-US" altLang="zh-TW" dirty="0" err="1"/>
              <a:t>Galerkin</a:t>
            </a:r>
            <a:r>
              <a:rPr lang="en-US" altLang="zh-TW" dirty="0"/>
              <a:t> methods, Int. J. </a:t>
            </a:r>
            <a:r>
              <a:rPr lang="en-US" altLang="zh-TW" dirty="0" err="1"/>
              <a:t>Numer</a:t>
            </a:r>
            <a:r>
              <a:rPr lang="en-US" altLang="zh-TW" dirty="0"/>
              <a:t>. Methods Eng. 37 (1994) 229256. doi:10.1002/nme.1620370205. </a:t>
            </a:r>
          </a:p>
          <a:p>
            <a:r>
              <a:rPr lang="zh-TW" altLang="en-US" dirty="0"/>
              <a:t>***</a:t>
            </a:r>
            <a:r>
              <a:rPr lang="en-US" altLang="zh-TW" dirty="0"/>
              <a:t>	E. </a:t>
            </a:r>
            <a:r>
              <a:rPr lang="en-US" altLang="zh-TW" dirty="0" err="1"/>
              <a:t>Oñate</a:t>
            </a:r>
            <a:r>
              <a:rPr lang="en-US" altLang="zh-TW" dirty="0"/>
              <a:t>, S.R. </a:t>
            </a:r>
            <a:r>
              <a:rPr lang="en-US" altLang="zh-TW" dirty="0" err="1"/>
              <a:t>Idelsohn</a:t>
            </a:r>
            <a:r>
              <a:rPr lang="en-US" altLang="zh-TW" dirty="0"/>
              <a:t>, O.C. </a:t>
            </a:r>
            <a:r>
              <a:rPr lang="en-US" altLang="zh-TW" dirty="0" err="1"/>
              <a:t>Zienkiewicz</a:t>
            </a:r>
            <a:r>
              <a:rPr lang="en-US" altLang="zh-TW" dirty="0"/>
              <a:t>, </a:t>
            </a:r>
            <a:r>
              <a:rPr lang="en-US" altLang="zh-TW" dirty="0" err="1"/>
              <a:t>R.L</a:t>
            </a:r>
            <a:r>
              <a:rPr lang="en-US" altLang="zh-TW" dirty="0"/>
              <a:t>. Taylor, A finite point method in computational mechanics. Applications to convective transport and fluid flow, Int. J. </a:t>
            </a:r>
            <a:r>
              <a:rPr lang="en-US" altLang="zh-TW" dirty="0" err="1"/>
              <a:t>Numer</a:t>
            </a:r>
            <a:r>
              <a:rPr lang="en-US" altLang="zh-TW" dirty="0"/>
              <a:t>. Methods Eng. 39 (1996) 3839–3866. doi:10.1002/(</a:t>
            </a:r>
            <a:r>
              <a:rPr lang="en-US" altLang="zh-TW" dirty="0" err="1"/>
              <a:t>SICI</a:t>
            </a:r>
            <a:r>
              <a:rPr lang="en-US" altLang="zh-TW" dirty="0"/>
              <a:t>)1097-0207(19961130)39:22&lt;3839::AID-NME27&gt;3.0.CO;2-R.</a:t>
            </a:r>
          </a:p>
          <a:p>
            <a:r>
              <a:rPr lang="zh-TW" altLang="en-US" dirty="0"/>
              <a:t>****</a:t>
            </a:r>
            <a:r>
              <a:rPr lang="en-US" altLang="zh-TW" dirty="0"/>
              <a:t>	N.R. </a:t>
            </a:r>
            <a:r>
              <a:rPr lang="en-US" altLang="zh-TW" dirty="0" err="1"/>
              <a:t>Aluru</a:t>
            </a:r>
            <a:r>
              <a:rPr lang="en-US" altLang="zh-TW" dirty="0"/>
              <a:t>, A point collocation method based on reproducing kernel approximations, Int. J. </a:t>
            </a:r>
            <a:r>
              <a:rPr lang="en-US" altLang="zh-TW" dirty="0" err="1"/>
              <a:t>Numer</a:t>
            </a:r>
            <a:r>
              <a:rPr lang="en-US" altLang="zh-TW" dirty="0"/>
              <a:t>. Methods Eng. 47 (2000) 1083–1121. doi:10.1002/(</a:t>
            </a:r>
            <a:r>
              <a:rPr lang="en-US" altLang="zh-TW" dirty="0" err="1"/>
              <a:t>SICI</a:t>
            </a:r>
            <a:r>
              <a:rPr lang="en-US" altLang="zh-TW" dirty="0"/>
              <a:t>)1097-0207(20000228)47:6&lt;1083::AID-NME816&gt;3.0.CO;2N. 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EB0AFACC-4801-F861-E1CF-75CA057D5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727"/>
            <a:ext cx="10515600" cy="4773443"/>
          </a:xfrm>
        </p:spPr>
        <p:txBody>
          <a:bodyPr bIns="0">
            <a:normAutofit fontScale="92500"/>
          </a:bodyPr>
          <a:lstStyle/>
          <a:p>
            <a:r>
              <a:rPr lang="zh-TW" altLang="en-US" dirty="0"/>
              <a:t>常見的無網格法：</a:t>
            </a:r>
            <a:endParaRPr lang="en-US" altLang="zh-TW" dirty="0"/>
          </a:p>
          <a:p>
            <a:pPr lvl="1">
              <a:spcBef>
                <a:spcPts val="1200"/>
              </a:spcBef>
            </a:pPr>
            <a:r>
              <a:rPr lang="zh-TW" altLang="en-US" dirty="0"/>
              <a:t>光滑粒子流體動力學法（</a:t>
            </a:r>
            <a:r>
              <a:rPr lang="en-US" altLang="zh-TW" dirty="0"/>
              <a:t>Smoothed Particle Hydrodynamic</a:t>
            </a:r>
            <a:r>
              <a:rPr lang="zh-TW" altLang="en-US" dirty="0"/>
              <a:t>，</a:t>
            </a:r>
            <a:r>
              <a:rPr lang="en-US" altLang="zh-TW" dirty="0" err="1"/>
              <a:t>SPH</a:t>
            </a:r>
            <a:r>
              <a:rPr lang="zh-TW" altLang="en-US" dirty="0"/>
              <a:t>）*：</a:t>
            </a:r>
            <a:r>
              <a:rPr lang="en-US" altLang="zh-TW" dirty="0"/>
              <a:t>	</a:t>
            </a:r>
            <a:r>
              <a:rPr lang="zh-TW" altLang="en-US" dirty="0"/>
              <a:t>基於拉格朗日方法的無網格法，常用於模擬流體流動。</a:t>
            </a:r>
            <a:endParaRPr lang="en-US" altLang="zh-TW" sz="2400" dirty="0"/>
          </a:p>
          <a:p>
            <a:pPr lvl="1">
              <a:spcBef>
                <a:spcPts val="1200"/>
              </a:spcBef>
            </a:pPr>
            <a:r>
              <a:rPr lang="zh-TW" altLang="en-US" dirty="0"/>
              <a:t>無元素伽遼金法（</a:t>
            </a:r>
            <a:r>
              <a:rPr lang="en-US" altLang="zh-TW" dirty="0"/>
              <a:t>Element-Free </a:t>
            </a:r>
            <a:r>
              <a:rPr lang="en-US" altLang="zh-TW" dirty="0" err="1"/>
              <a:t>Galerkin</a:t>
            </a:r>
            <a:r>
              <a:rPr lang="en-US" altLang="zh-TW" dirty="0"/>
              <a:t> Method</a:t>
            </a:r>
            <a:r>
              <a:rPr lang="zh-TW" altLang="en-US" dirty="0"/>
              <a:t>，</a:t>
            </a:r>
            <a:r>
              <a:rPr lang="en-US" altLang="zh-TW" dirty="0" err="1"/>
              <a:t>EFG</a:t>
            </a:r>
            <a:r>
              <a:rPr lang="zh-TW" altLang="en-US" dirty="0"/>
              <a:t>）**：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基於伽遼金方法的無網格法，精度較高，常用於固體力學分析。</a:t>
            </a:r>
            <a:endParaRPr lang="en-US" altLang="zh-TW" dirty="0"/>
          </a:p>
          <a:p>
            <a:pPr lvl="1">
              <a:spcBef>
                <a:spcPts val="1200"/>
              </a:spcBef>
            </a:pPr>
            <a:r>
              <a:rPr lang="zh-TW" altLang="en-US" dirty="0"/>
              <a:t>有限點法（</a:t>
            </a:r>
            <a:r>
              <a:rPr lang="en-US" altLang="zh-TW" dirty="0"/>
              <a:t>Finite Point Method</a:t>
            </a:r>
            <a:r>
              <a:rPr lang="zh-TW" altLang="en-US" dirty="0"/>
              <a:t>，</a:t>
            </a:r>
            <a:r>
              <a:rPr lang="en-US" altLang="zh-TW" dirty="0"/>
              <a:t>FPM</a:t>
            </a:r>
            <a:r>
              <a:rPr lang="zh-TW" altLang="en-US" dirty="0"/>
              <a:t>）***：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基於強形式的無網格法，計算效率高，常用於求解大規模問題。</a:t>
            </a:r>
            <a:endParaRPr lang="en-US" altLang="zh-TW" dirty="0"/>
          </a:p>
          <a:p>
            <a:pPr lvl="1">
              <a:spcBef>
                <a:spcPts val="1200"/>
              </a:spcBef>
            </a:pPr>
            <a:r>
              <a:rPr lang="zh-TW" altLang="en-US" dirty="0"/>
              <a:t>再生核粒子法（</a:t>
            </a:r>
            <a:r>
              <a:rPr lang="en-US" altLang="zh-TW" dirty="0"/>
              <a:t>Reproducing Kernel Particles Method</a:t>
            </a:r>
            <a:r>
              <a:rPr lang="zh-TW" altLang="en-US" dirty="0"/>
              <a:t>，</a:t>
            </a:r>
            <a:r>
              <a:rPr lang="en-US" altLang="zh-TW" dirty="0" err="1"/>
              <a:t>RKPM</a:t>
            </a:r>
            <a:r>
              <a:rPr lang="zh-TW" altLang="en-US" dirty="0"/>
              <a:t>）****：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利用再生核函數來構造形狀函數，使其具有更高的精度和更好的逼近能力。由於其精確性與穩定性，成為主流的模擬方式。</a:t>
            </a:r>
          </a:p>
        </p:txBody>
      </p:sp>
    </p:spTree>
    <p:extLst>
      <p:ext uri="{BB962C8B-B14F-4D97-AF65-F5344CB8AC3E}">
        <p14:creationId xmlns:p14="http://schemas.microsoft.com/office/powerpoint/2010/main" val="2083805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E009B-E377-8743-C28D-4C650764A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510DB9-72A0-562D-1BFD-B288B984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再生核粒子法推導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ECAE221-068F-2F86-AC4B-8AFE68C613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</a:rPr>
                  <a:t>在連續體力學中，物體變形關係可用下式表示：</a:t>
                </a:r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altLang="zh-TW" sz="2000" b="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</a:rPr>
                  <a:t>為變形前座標，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</a:rPr>
                  <a:t>為變形後座標，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</a:rPr>
                  <a:t>為位移函數。</a:t>
                </a:r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</a:rPr>
                  <a:t>考慮下述積分轉換</a:t>
                </a:r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20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TW" sz="20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000" b="0" i="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TW" altLang="zh-TW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TW" sz="20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Φ</m:t>
                            </m:r>
                          </m:e>
                        </m:acc>
                      </m:e>
                      <m:sub>
                        <m:r>
                          <a:rPr lang="en-US" altLang="zh-TW" sz="20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zh-TW" altLang="zh-TW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0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altLang="zh-TW" sz="20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0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sz="20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</a:rPr>
                  <a:t>為再生核函數，</a:t>
                </a:r>
                <a:r>
                  <a:rPr lang="en-US" altLang="zh-TW" sz="2000" dirty="0"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為支撐半徑，</a:t>
                </a:r>
                <a:r>
                  <a:rPr lang="en-US" altLang="zh-TW" sz="2000" dirty="0"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𝐶</m:t>
                    </m:r>
                    <m:d>
                      <m:dPr>
                        <m:ctrlPr>
                          <a:rPr lang="zh-TW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</a:rPr>
                  <a:t>為校正函數。分別定義如下：</a:t>
                </a:r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Φ</m:t>
                              </m:r>
                            </m:e>
                          </m:acc>
                        </m:e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0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0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TW" sz="20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Φ</m:t>
                      </m:r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US" altLang="zh-TW" sz="2000" i="1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sz="2000" b="1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𝒃</m:t>
                      </m:r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</a:rPr>
                  <a:t>為基函數形成的向量，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</a:rPr>
                  <a:t>為待求取之基函數分別權重。</a:t>
                </a:r>
                <a:endParaRPr lang="en-US" altLang="zh-TW" sz="2000" b="1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sz="2000" b="1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1,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TW" sz="2000" b="1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000" b="1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,⋯,</m:t>
                          </m:r>
                          <m:sSup>
                            <m:sSup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ECAE221-068F-2F86-AC4B-8AFE68C613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42A94B-458B-BE80-BB0B-ED8300A4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FD8766-D78B-ADF9-E37E-660C8674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2025/1/15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2D46AA0-4563-479A-AA8F-D15A429FDF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70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A996D1-1B1D-17F2-FD7B-0A5CA9168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83BE34-EB7A-E646-9812-764B40269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287" y="1123286"/>
            <a:ext cx="10707544" cy="206617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無網格法預測</a:t>
            </a:r>
            <a:br>
              <a:rPr lang="en-US" altLang="zh-TW" dirty="0"/>
            </a:br>
            <a:r>
              <a:rPr lang="zh-TW" altLang="en-US" dirty="0"/>
              <a:t>正顎手術後之顏面變化</a:t>
            </a:r>
            <a:br>
              <a:rPr lang="en-US" altLang="zh-TW" dirty="0"/>
            </a:br>
            <a:r>
              <a:rPr lang="en-US" altLang="zh-TW" sz="4000" dirty="0"/>
              <a:t>Facial Morphological Deformation Prediction </a:t>
            </a:r>
            <a:br>
              <a:rPr lang="en-US" altLang="zh-TW" sz="4000" dirty="0"/>
            </a:br>
            <a:r>
              <a:rPr lang="en-US" altLang="zh-TW" sz="4000" dirty="0"/>
              <a:t>after Orthognathic Surgery using Meshless Method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E4C12B-7157-F9BD-76AA-A9DEBCC6CE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defTabSz="1419225">
              <a:tabLst>
                <a:tab pos="4033838" algn="r"/>
                <a:tab pos="4310063" algn="ctr"/>
                <a:tab pos="4572000" algn="l"/>
              </a:tabLst>
            </a:pPr>
            <a:r>
              <a:rPr lang="en-US" altLang="zh-TW" dirty="0"/>
              <a:t>	</a:t>
            </a:r>
            <a:r>
              <a:rPr lang="zh-TW" altLang="en-US" dirty="0"/>
              <a:t>研究生</a:t>
            </a:r>
            <a:r>
              <a:rPr lang="en-US" altLang="zh-TW" dirty="0"/>
              <a:t>	</a:t>
            </a:r>
            <a:r>
              <a:rPr lang="zh-TW" altLang="en-US" dirty="0"/>
              <a:t>：</a:t>
            </a:r>
            <a:r>
              <a:rPr lang="en-US" altLang="zh-TW" dirty="0"/>
              <a:t>	</a:t>
            </a:r>
            <a:r>
              <a:rPr lang="zh-TW" altLang="en-US" dirty="0"/>
              <a:t>陳艾揚</a:t>
            </a:r>
            <a:endParaRPr lang="en-US" altLang="zh-TW" dirty="0"/>
          </a:p>
          <a:p>
            <a:pPr algn="l" defTabSz="1419225">
              <a:tabLst>
                <a:tab pos="4033838" algn="r"/>
                <a:tab pos="4310063" algn="ctr"/>
                <a:tab pos="4572000" algn="l"/>
              </a:tabLst>
            </a:pPr>
            <a:r>
              <a:rPr lang="en-US" altLang="zh-TW" dirty="0"/>
              <a:t>	</a:t>
            </a:r>
            <a:r>
              <a:rPr lang="zh-TW" altLang="en-US" dirty="0"/>
              <a:t>指導教授</a:t>
            </a:r>
            <a:r>
              <a:rPr lang="en-US" altLang="zh-TW" dirty="0"/>
              <a:t>	</a:t>
            </a:r>
            <a:r>
              <a:rPr lang="zh-TW" altLang="en-US" dirty="0"/>
              <a:t>：</a:t>
            </a:r>
            <a:r>
              <a:rPr lang="en-US" altLang="zh-TW" dirty="0"/>
              <a:t>	</a:t>
            </a:r>
            <a:r>
              <a:rPr lang="zh-TW" altLang="en-US" dirty="0"/>
              <a:t>方晶晶　教授</a:t>
            </a:r>
          </a:p>
        </p:txBody>
      </p:sp>
    </p:spTree>
    <p:extLst>
      <p:ext uri="{BB962C8B-B14F-4D97-AF65-F5344CB8AC3E}">
        <p14:creationId xmlns:p14="http://schemas.microsoft.com/office/powerpoint/2010/main" val="1930185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EA0CD-3570-E972-A403-46E5C5F50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47FF35-DB7E-5D1F-19EB-8854BE29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再生核粒子法推導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BCEB8FE-C99D-82F8-1B8F-16A10E5C85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TW" altLang="en-US" sz="1800" dirty="0">
                    <a:latin typeface="微軟正黑體" panose="020B0604030504040204" pitchFamily="34" charset="-120"/>
                  </a:rPr>
                  <a:t>考慮下列泰勒展開：</a:t>
                </a:r>
                <a:endParaRPr lang="en-US" altLang="zh-TW" sz="18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TW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18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1800" dirty="0">
                    <a:latin typeface="微軟正黑體" panose="020B0604030504040204" pitchFamily="34" charset="-120"/>
                  </a:rPr>
                  <a:t>原積分轉換式可以寫為：</a:t>
                </a:r>
                <a:endParaRPr lang="en-US" altLang="zh-TW" sz="1800" dirty="0">
                  <a:latin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sz="1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p>
                      </m:sSup>
                      <m:d>
                        <m:d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18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8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hr m:val="∑"/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TW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TW" altLang="zh-TW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TW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TW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TW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𝑑𝑠</m:t>
                          </m:r>
                        </m:e>
                      </m:nary>
                      <m:r>
                        <m:rPr>
                          <m:aln/>
                        </m:rP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TW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nary>
                        <m:naryPr>
                          <m:supHide m:val="on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18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8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𝑑𝑠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TW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18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TW" altLang="en-US" sz="18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其中</a:t>
                </a:r>
                <a:br>
                  <a:rPr lang="en-US" altLang="zh-TW" sz="18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18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8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18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8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zh-TW" altLang="en-US" sz="1800" dirty="0">
                  <a:latin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BCEB8FE-C99D-82F8-1B8F-16A10E5C85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C5B616-C935-E471-054E-A71A537F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5DDCE6-E8AA-06CF-20B8-D59804DD3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2025/1/15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1593E4A-3146-89AD-950B-B76D0F7BC2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7570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9D9686-521C-437C-6B00-EBE3268E2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再生核粒子法推導</a:t>
            </a:r>
            <a:r>
              <a:rPr lang="en-US" altLang="zh-TW" dirty="0"/>
              <a:t>(cont. 2)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59CEFB-0A37-405B-6324-B8368138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E0C6E2-BC78-7C39-4BC1-402855EB1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2025/1/15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71AC3E7-DF26-63C8-8D99-A3C3C63A4F3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B1382309-B65C-9602-7814-E5273F1298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2738"/>
                <a:ext cx="10515600" cy="470058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TW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TW" altLang="zh-TW" sz="2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TW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TW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20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</a:rPr>
                  <a:t>若要使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sz="20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，則：</a:t>
                </a:r>
                <a:endParaRPr lang="en-US" altLang="zh-TW" sz="20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=1</m:t>
                      </m:r>
                      <m:r>
                        <a:rPr lang="en-US" altLang="zh-TW" sz="2000" b="0" i="1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 </m:t>
                      </m:r>
                      <m:r>
                        <m:rPr>
                          <m:nor/>
                        </m:rPr>
                        <a:rPr lang="zh-TW" altLang="en-US" sz="2000" i="0">
                          <a:latin typeface="微軟正黑體" panose="020B0604030504040204" pitchFamily="34" charset="-120"/>
                          <a:cs typeface="Times New Roman" panose="02020603050405020304" pitchFamily="18" charset="0"/>
                        </a:rPr>
                        <m:t>且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 </m:t>
                      </m:r>
                      <m:sSub>
                        <m:sSub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=0 </m:t>
                      </m:r>
                      <m:r>
                        <m:rPr>
                          <m:nor/>
                        </m:rPr>
                        <a:rPr lang="en-US" altLang="zh-TW" sz="2000">
                          <a:effectLst/>
                          <a:latin typeface="微軟正黑體" panose="020B0604030504040204" pitchFamily="34" charset="-120"/>
                          <a:cs typeface="Times New Roman" panose="02020603050405020304" pitchFamily="18" charset="0"/>
                        </a:rPr>
                        <m:t>for</m:t>
                      </m:r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 </m:t>
                      </m:r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=1,⋯,</m:t>
                      </m:r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因此可將上式重新寫成</a:t>
                </a:r>
                <a:endParaRPr lang="en-US" altLang="zh-TW" sz="2000" kern="1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TW" altLang="zh-TW" sz="2000" b="1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</m:acc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b="1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𝒃</m:t>
                      </m:r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2000" b="1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𝑯</m:t>
                      </m:r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altLang="zh-TW" sz="2000" kern="1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其中</a:t>
                </a:r>
                <a:r>
                  <a:rPr lang="en-US" altLang="zh-TW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TW" altLang="zh-TW" sz="20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sz="2000" b="1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</m:acc>
                    <m:d>
                      <m:dPr>
                        <m:ctrlPr>
                          <a:rPr lang="zh-TW" altLang="zh-TW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為</a:t>
                </a:r>
                <a:r>
                  <a:rPr lang="en-US" altLang="zh-TW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Moment matrix</a:t>
                </a:r>
                <a:r>
                  <a:rPr lang="zh-TW" altLang="en-US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，為以下形式</a:t>
                </a:r>
                <a:br>
                  <a:rPr lang="en-US" altLang="zh-TW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TW" altLang="zh-TW" sz="20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</m:acc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2000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zh-TW" sz="20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  <m:d>
                            <m:dPr>
                              <m:ctrlPr>
                                <a:rPr lang="zh-TW" altLang="zh-TW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sSup>
                            <m:sSupPr>
                              <m:ctrlPr>
                                <a:rPr lang="zh-TW" altLang="zh-TW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𝑯</m:t>
                              </m:r>
                            </m:e>
                            <m:sup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zh-TW" altLang="zh-TW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TW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zh-TW" altLang="zh-TW" sz="2000" kern="1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2000" kern="100" dirty="0"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求解</a:t>
                </a:r>
                <a14:m>
                  <m:oMath xmlns:m="http://schemas.openxmlformats.org/officeDocument/2006/math">
                    <m:r>
                      <a:rPr lang="en-US" altLang="zh-TW" sz="2000" b="1" i="1" kern="10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𝒃</m:t>
                    </m:r>
                    <m:r>
                      <a:rPr lang="zh-TW" altLang="en-US" sz="2000" b="1" i="1" kern="10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得到</m:t>
                    </m:r>
                  </m:oMath>
                </a14:m>
                <a:br>
                  <a:rPr lang="en-US" altLang="zh-TW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1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𝒃</m:t>
                      </m:r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sz="20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TW" altLang="zh-TW" sz="20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0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𝑴</m:t>
                              </m:r>
                            </m:e>
                          </m:acc>
                        </m:e>
                        <m:sup>
                          <m:r>
                            <a:rPr lang="en-US" altLang="zh-TW" sz="20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b="1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𝑯</m:t>
                      </m:r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TW" altLang="zh-TW" sz="2000" kern="1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校正函數求得</a:t>
                </a:r>
                <a:br>
                  <a:rPr lang="en-US" altLang="zh-TW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sz="20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sz="2000" b="1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𝒃</m:t>
                      </m:r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sSup>
                        <m:sSupPr>
                          <m:ctrlPr>
                            <a:rPr lang="zh-TW" altLang="zh-TW" sz="20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TW" altLang="zh-TW" sz="20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0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𝑴</m:t>
                              </m:r>
                            </m:e>
                          </m:acc>
                        </m:e>
                        <m:sup>
                          <m:r>
                            <a:rPr lang="en-US" altLang="zh-TW" sz="20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b="1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𝑯</m:t>
                      </m:r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TW" sz="20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sz="20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zh-TW" altLang="zh-TW" sz="20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TW" altLang="zh-TW" sz="20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0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𝑴</m:t>
                              </m:r>
                            </m:e>
                          </m:acc>
                        </m:e>
                        <m:sup>
                          <m:r>
                            <a:rPr lang="en-US" altLang="zh-TW" sz="20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b="1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𝑯</m:t>
                      </m:r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zh-TW" altLang="zh-TW" sz="2000" kern="1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B1382309-B65C-9602-7814-E5273F1298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2738"/>
                <a:ext cx="10515600" cy="4700587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328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A5299-A649-DCBF-E7E3-E640C53B8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1FBF25-5C83-37D1-785D-40B116C90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再生核粒子法推導</a:t>
            </a:r>
            <a:r>
              <a:rPr lang="en-US" altLang="zh-TW" dirty="0"/>
              <a:t>(cont. 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987863-54B9-2874-0B0D-8AFD26B0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4662D4-F84E-774D-A9E0-DC7130515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2025/1/15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DDE7E204-11FB-8E9F-EDE3-9AE492521B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2738"/>
                <a:ext cx="10515600" cy="470058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TW" altLang="en-US" sz="24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考慮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TW" sz="2400" b="0" i="1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𝑎</m:t>
                        </m:r>
                      </m:sup>
                    </m:sSup>
                    <m:d>
                      <m:dPr>
                        <m:ctrlPr>
                          <a:rPr lang="en-US" altLang="zh-TW" sz="2400" b="0" i="1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sz="24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的離散形式：</a:t>
                </a:r>
                <a:br>
                  <a:rPr lang="en-US" altLang="zh-TW" sz="24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sup>
                      </m:sSup>
                      <m:d>
                        <m:dPr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24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TW" altLang="zh-TW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en-US" altLang="zh-TW" sz="24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≅</m:t>
                      </m:r>
                      <m:nary>
                        <m:naryPr>
                          <m:chr m:val="∑"/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𝑁𝑃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TW" altLang="zh-TW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zh-TW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TW" sz="24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≡</m:t>
                      </m:r>
                      <m:nary>
                        <m:naryPr>
                          <m:chr m:val="∑"/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𝑁𝑃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sz="24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2400" dirty="0"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𝑁𝑃</m:t>
                    </m:r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為節點數量，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則為對應節點之形狀函數：</a:t>
                </a:r>
                <a:endParaRPr lang="en-US" altLang="zh-TW" sz="2400" dirty="0"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Φ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TW" sz="24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TW" sz="24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sz="24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zh-TW" altLang="zh-TW" sz="24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TW" altLang="zh-TW" sz="24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𝑴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1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𝑯</m:t>
                      </m:r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TW" sz="24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TW" altLang="zh-TW" sz="2400" kern="1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zh-TW" altLang="en-US" sz="24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利用</a:t>
                </a:r>
                <a:r>
                  <a:rPr lang="en-US" altLang="zh-TW" sz="24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chain rule</a:t>
                </a:r>
                <a:r>
                  <a:rPr lang="zh-TW" altLang="en-US" sz="24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：</a:t>
                </a:r>
                <a:endParaRPr lang="zh-TW" altLang="zh-TW" sz="2400" kern="1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sz="24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​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24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zh-TW" altLang="zh-TW" sz="24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TW" altLang="zh-TW" sz="2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zh-TW" altLang="zh-TW" sz="2400" b="1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b="1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𝑴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zh-TW" altLang="zh-TW" sz="2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TW" sz="24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  <m:d>
                            <m:d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TW" altLang="zh-TW" sz="24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zh-TW" altLang="zh-TW" sz="24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𝑴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zh-TW" altLang="zh-TW" sz="24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𝑯</m:t>
                                  </m:r>
                                  <m:d>
                                    <m:dPr>
                                      <m:ctrlPr>
                                        <a:rPr lang="zh-TW" altLang="zh-TW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TW" altLang="zh-TW" sz="2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𝐼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TW" altLang="zh-TW" sz="24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zh-TW" altLang="zh-TW" sz="24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𝑴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  <m:d>
                            <m:d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zh-TW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zh-TW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400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 altLang="zh-TW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TW" altLang="zh-TW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TW" altLang="zh-TW" sz="2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𝐼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TW" sz="24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TW" altLang="zh-TW" sz="2400" kern="1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DDE7E204-11FB-8E9F-EDE3-9AE492521B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2738"/>
                <a:ext cx="10515600" cy="4700587"/>
              </a:xfrm>
              <a:blipFill>
                <a:blip r:embed="rId2"/>
                <a:stretch>
                  <a:fillRect l="-928" t="-1686" b="-9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372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133BC7-0B3E-7707-CB37-490972C9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再生核粒子法的意義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71AE433-0FEF-E7EB-9C35-10DD5427EB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2728"/>
                <a:ext cx="7889111" cy="470084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TW" altLang="en-US" sz="2800" dirty="0">
                    <a:effectLst/>
                    <a:latin typeface="微軟正黑體" panose="020B0604030504040204" pitchFamily="34" charset="-120"/>
                  </a:rPr>
                  <a:t>一維情況下</a:t>
                </a:r>
                <a:endParaRPr lang="en-US" altLang="zh-TW" sz="2800" dirty="0">
                  <a:effectLst/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𝑁𝑃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𝑁𝑃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000" b="0" i="1" smtClean="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TW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0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TW" sz="2000" b="0" i="1" smtClean="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TW" sz="2000" b="0" i="1" smtClean="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800" dirty="0">
                    <a:latin typeface="微軟正黑體" panose="020B0604030504040204" pitchFamily="34" charset="-120"/>
                  </a:rPr>
                  <a:t>高維情況下</a:t>
                </a:r>
                <a:endParaRPr lang="en-US" altLang="zh-TW" sz="28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TW" sz="2000" b="1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𝑁𝑃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TW" sz="2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TW" sz="2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en-US" altLang="zh-TW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20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TW" sz="2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</m:d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TW" sz="2000" b="1" i="1" smtClean="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TW" sz="2000" b="1" i="0" smtClean="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r</m:t>
                              </m:r>
                            </m:e>
                          </m:d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⊗</m:t>
                          </m:r>
                          <m:r>
                            <m:rPr>
                              <m:sty m:val="p"/>
                            </m:rPr>
                            <a:rPr lang="en-US" altLang="zh-TW" sz="2000" b="0" i="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∇</m:t>
                          </m:r>
                        </m:e>
                      </m:d>
                      <m:r>
                        <a:rPr lang="en-US" altLang="zh-TW" sz="2000" b="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𝑁𝑃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TW" sz="2000" b="0" i="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zh-TW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TW" sz="2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zh-TW" altLang="en-US" sz="2000" dirty="0">
                  <a:latin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71AE433-0FEF-E7EB-9C35-10DD5427EB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2728"/>
                <a:ext cx="7889111" cy="4700846"/>
              </a:xfrm>
              <a:blipFill>
                <a:blip r:embed="rId2"/>
                <a:stretch>
                  <a:fillRect l="-1391" t="-20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B747C6-0A01-0141-9E6E-8744685D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6F67D0-D734-6AE9-3F11-B8FCB9F7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2025/1/15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35BDA5D-3522-12E1-D175-277AB5654B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85474EF-DDBF-7020-E074-78DA89DFE6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8740"/>
          <a:stretch/>
        </p:blipFill>
        <p:spPr>
          <a:xfrm>
            <a:off x="8201359" y="1556948"/>
            <a:ext cx="3259122" cy="21841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D79419B-8FCF-DCC8-D834-3064F1DB48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740"/>
          <a:stretch/>
        </p:blipFill>
        <p:spPr>
          <a:xfrm>
            <a:off x="8201359" y="3933151"/>
            <a:ext cx="3259122" cy="218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23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一張含有 文字, 螢幕擷取畫面, 時鐘, 字型 的圖片&#10;&#10;自動產生的描述">
            <a:extLst>
              <a:ext uri="{FF2B5EF4-FFF2-40B4-BE49-F238E27FC236}">
                <a16:creationId xmlns:a16="http://schemas.microsoft.com/office/drawing/2014/main" id="{ADEAAFED-95C0-28ED-365F-1B7D9B352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683" y="3349179"/>
            <a:ext cx="7166317" cy="301391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AB70236-626D-3589-8B78-179F3C25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基本張量運算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20B3F4-A274-9F80-60B8-EF974E1CD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物理意義</a:t>
            </a:r>
            <a:endParaRPr lang="en-US" altLang="zh-TW" dirty="0"/>
          </a:p>
          <a:p>
            <a:pPr lvl="1"/>
            <a:r>
              <a:rPr lang="zh-TW" altLang="zh-TW" dirty="0"/>
              <a:t>維度</a:t>
            </a:r>
            <a:r>
              <a:rPr lang="en-US" altLang="zh-TW" dirty="0"/>
              <a:t>(Dimension)</a:t>
            </a:r>
            <a:r>
              <a:rPr lang="zh-TW" altLang="en-US" dirty="0"/>
              <a:t>：</a:t>
            </a:r>
            <a:r>
              <a:rPr lang="en-US" altLang="zh-TW" dirty="0"/>
              <a:t>	</a:t>
            </a:r>
            <a:r>
              <a:rPr lang="zh-TW" altLang="en-US" dirty="0"/>
              <a:t>張量</a:t>
            </a:r>
            <a:r>
              <a:rPr lang="zh-TW" altLang="zh-TW" dirty="0"/>
              <a:t>的長寬高由幾個數字組成。</a:t>
            </a:r>
          </a:p>
          <a:p>
            <a:pPr lvl="1"/>
            <a:r>
              <a:rPr lang="zh-TW" altLang="zh-TW" dirty="0"/>
              <a:t>秩、階</a:t>
            </a:r>
            <a:r>
              <a:rPr lang="en-US" altLang="zh-TW" dirty="0"/>
              <a:t>(Rank)</a:t>
            </a:r>
            <a:r>
              <a:rPr lang="zh-TW" altLang="en-US" dirty="0"/>
              <a:t>：</a:t>
            </a:r>
            <a:r>
              <a:rPr lang="en-US" altLang="zh-TW" dirty="0"/>
              <a:t>	</a:t>
            </a:r>
            <a:r>
              <a:rPr lang="zh-TW" altLang="zh-TW" dirty="0"/>
              <a:t>要描述該物理量需要幾個</a:t>
            </a:r>
            <a:r>
              <a:rPr lang="en-US" altLang="zh-TW" dirty="0"/>
              <a:t>n-</a:t>
            </a:r>
            <a:r>
              <a:rPr lang="zh-TW" altLang="en-US" dirty="0"/>
              <a:t>維</a:t>
            </a:r>
            <a:r>
              <a:rPr lang="zh-TW" altLang="zh-TW" dirty="0"/>
              <a:t>資料。</a:t>
            </a:r>
          </a:p>
          <a:p>
            <a:endParaRPr lang="en-US" altLang="zh-TW" dirty="0"/>
          </a:p>
          <a:p>
            <a:r>
              <a:rPr lang="zh-TW" altLang="en-US" dirty="0"/>
              <a:t>應力張量：三維二階張量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E51F2A-6C5D-447B-182A-4AE98A88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0A29B1-29A3-EE6A-E25E-78DE3ED3A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2025/1/15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C98CA9B-D2D7-60E5-1A1A-79EB529766F1}"/>
                  </a:ext>
                </a:extLst>
              </p:cNvPr>
              <p:cNvSpPr txBox="1"/>
              <p:nvPr/>
            </p:nvSpPr>
            <p:spPr>
              <a:xfrm>
                <a:off x="594544" y="4313892"/>
                <a:ext cx="4338710" cy="1392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zh-TW" altLang="en-US" sz="32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sz="3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3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C98CA9B-D2D7-60E5-1A1A-79EB52976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44" y="4313892"/>
                <a:ext cx="4338710" cy="13924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8C9E5771-7422-0B19-453B-F166642C1F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606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940590-8D57-ADC4-B6E4-F53BB55D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Index notation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F42D1F1-28DD-4809-921C-33B2125480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800" dirty="0"/>
                  <a:t>Free Index</a:t>
                </a:r>
                <a:r>
                  <a:rPr lang="zh-TW" altLang="en-US" sz="2800" dirty="0"/>
                  <a:t>：利用下標表示該階所有資料</a:t>
                </a:r>
                <a:endParaRPr lang="en-US" altLang="zh-TW" sz="2800" dirty="0"/>
              </a:p>
              <a:p>
                <a:pPr lvl="1"/>
                <a:r>
                  <a:rPr lang="zh-TW" altLang="en-US" sz="2400" dirty="0"/>
                  <a:t>如下，若</a:t>
                </a:r>
                <a:r>
                  <a:rPr lang="zh-TW" altLang="zh-TW" sz="2400" dirty="0"/>
                  <a:t>是二維則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∈1,2</m:t>
                    </m:r>
                  </m:oMath>
                </a14:m>
                <a:r>
                  <a:rPr lang="zh-TW" altLang="zh-TW" sz="2400" dirty="0"/>
                  <a:t>，三維則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∈1,2,3</m:t>
                    </m:r>
                  </m:oMath>
                </a14:m>
                <a:endParaRPr lang="en-US" altLang="zh-TW" sz="2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zh-TW" sz="2400" dirty="0"/>
              </a:p>
              <a:p>
                <a:pPr marL="457200" lvl="1" indent="0">
                  <a:buNone/>
                </a:pPr>
                <a:endParaRPr lang="en-US" altLang="zh-TW" sz="2400" dirty="0"/>
              </a:p>
              <a:p>
                <a:r>
                  <a:rPr lang="en-US" altLang="zh-TW" sz="2800" dirty="0"/>
                  <a:t>Tummy index</a:t>
                </a:r>
                <a:r>
                  <a:rPr lang="zh-TW" altLang="en-US" sz="2800" dirty="0"/>
                  <a:t>：</a:t>
                </a:r>
                <a:r>
                  <a:rPr lang="zh-TW" altLang="zh-TW" sz="2800" dirty="0"/>
                  <a:t>表達式中重複的指標（下式</a:t>
                </a:r>
                <a14:m>
                  <m:oMath xmlns:m="http://schemas.openxmlformats.org/officeDocument/2006/math">
                    <m:r>
                      <a:rPr lang="en-US" altLang="zh-TW" sz="280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zh-TW" altLang="zh-TW" sz="2800" dirty="0"/>
                  <a:t>）</a:t>
                </a:r>
                <a:endParaRPr lang="en-US" altLang="zh-TW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zh-TW" sz="24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lvl="1"/>
                <a:endParaRPr lang="en-US" altLang="zh-TW" sz="2400" dirty="0"/>
              </a:p>
              <a:p>
                <a:r>
                  <a:rPr lang="en-US" altLang="zh-TW" sz="2800" dirty="0"/>
                  <a:t>Einstein summation rule</a:t>
                </a:r>
                <a:r>
                  <a:rPr lang="zh-TW" altLang="en-US" sz="2800" dirty="0"/>
                  <a:t>：將</a:t>
                </a:r>
                <a:r>
                  <a:rPr lang="en-US" altLang="zh-TW" sz="2800" dirty="0"/>
                  <a:t>Tummy index</a:t>
                </a:r>
                <a:r>
                  <a:rPr lang="zh-TW" altLang="en-US" sz="2800" dirty="0"/>
                  <a:t>求和</a:t>
                </a:r>
                <a:endParaRPr lang="en-US" altLang="zh-TW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TW" altLang="zh-TW" sz="2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 </m:t>
                      </m:r>
                      <m:r>
                        <a:rPr lang="en-US" altLang="zh-TW" sz="24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TW" sz="2400" b="0" i="1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 </m:t>
                      </m:r>
                      <m:nary>
                        <m:naryPr>
                          <m:chr m:val="∑"/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TW" sz="24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 </m:t>
                      </m:r>
                      <m:r>
                        <a:rPr lang="en-US" altLang="zh-TW" sz="24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TW" sz="2400" b="0" i="1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 </m:t>
                      </m:r>
                      <m:sSub>
                        <m:sSubPr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24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F42D1F1-28DD-4809-921C-33B2125480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4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C6C001-304E-A7F6-3134-BE24EEA42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BB3F49-C28C-2291-381F-3BCD984A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2025/1/15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F3FAC0E-A1DC-C8A1-D88D-AB5E23E2A3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673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A9B48F-3CA3-FECC-2705-26189A2B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statement (strong form)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DD18153-DFC3-BF13-A11D-3345720644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TW" altLang="zh-TW" sz="2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TW" altLang="zh-TW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𝑖𝑗</m:t>
                                </m:r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,</m:t>
                                </m:r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sz="2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TW" altLang="zh-TW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2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=0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TW" sz="2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in</m:t>
                            </m:r>
                            <m:r>
                              <a:rPr lang="en-US" altLang="zh-TW" sz="2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 </m:t>
                            </m:r>
                            <m:r>
                              <m:rPr>
                                <m:sty m:val="p"/>
                              </m:rPr>
                              <a:rPr lang="en-US" altLang="zh-TW" sz="2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Ω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TW" altLang="zh-TW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2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TW" altLang="zh-TW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TW" sz="2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on</m:t>
                            </m:r>
                            <m:sSub>
                              <m:sSubPr>
                                <m:ctrlPr>
                                  <a:rPr lang="zh-TW" altLang="zh-TW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8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𝑔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TW" altLang="zh-TW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TW" altLang="zh-TW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sz="2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TW" altLang="zh-TW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TW" sz="2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on</m:t>
                            </m:r>
                            <m:sSub>
                              <m:sSubPr>
                                <m:ctrlPr>
                                  <a:rPr lang="zh-TW" altLang="zh-TW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8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h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altLang="zh-TW" sz="28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 </m:t>
                      </m:r>
                    </m:oMath>
                  </m:oMathPara>
                </a14:m>
                <a:endParaRPr lang="en-US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where:</a:t>
                </a:r>
                <a:endParaRPr lang="zh-TW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𝜎</m:t>
                        </m:r>
                      </m:e>
                      <m:sub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𝑖𝑗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 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stress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tensor</m:t>
                    </m:r>
                  </m:oMath>
                </a14:m>
                <a:endParaRPr lang="zh-TW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Ω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 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domain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of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body</m:t>
                    </m:r>
                  </m:oMath>
                </a14:m>
                <a:endParaRPr lang="zh-TW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Γ</m:t>
                        </m:r>
                      </m:e>
                      <m:sub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𝑔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 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essential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boundary</m:t>
                    </m:r>
                  </m:oMath>
                </a14:m>
                <a:endParaRPr lang="zh-TW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Γ</m:t>
                        </m:r>
                      </m:e>
                      <m:sub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h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 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natural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boundary</m:t>
                    </m:r>
                  </m:oMath>
                </a14:m>
                <a:endParaRPr lang="en-US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𝑏</m:t>
                        </m:r>
                      </m:e>
                      <m:sub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 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body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force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per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unit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volume</m:t>
                    </m:r>
                  </m:oMath>
                </a14:m>
                <a:endParaRPr lang="zh-TW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𝑔</m:t>
                        </m:r>
                      </m:e>
                      <m:sub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 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displacement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boundary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condition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on</m:t>
                    </m:r>
                    <m:sSub>
                      <m:sSubPr>
                        <m:ctrlPr>
                          <a:rPr lang="zh-TW" altLang="zh-TW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Γ</m:t>
                        </m:r>
                      </m:e>
                      <m:sub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𝑔</m:t>
                        </m:r>
                      </m:sub>
                    </m:sSub>
                  </m:oMath>
                </a14:m>
                <a:endParaRPr lang="zh-TW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𝑡</m:t>
                        </m:r>
                      </m:e>
                      <m:sub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 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traction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boundary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condition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on</m:t>
                    </m:r>
                    <m:sSub>
                      <m:sSubPr>
                        <m:ctrlPr>
                          <a:rPr lang="zh-TW" altLang="zh-TW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Γ</m:t>
                        </m:r>
                      </m:e>
                      <m:sub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h</m:t>
                        </m:r>
                      </m:sub>
                    </m:sSub>
                  </m:oMath>
                </a14:m>
                <a:endParaRPr lang="zh-TW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endParaRPr lang="zh-TW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endParaRPr lang="zh-TW" altLang="en-US" sz="28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DD18153-DFC3-BF13-A11D-3345720644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CC0AC5-C586-CCD3-091B-D082340E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033DCF-70BD-A4C8-83DA-B18AD2F8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2025/1/15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7038E83-ABB4-B5DE-428A-5E1A64303F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5397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E005FA-A0D0-E6D0-E3DD-91D369D83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Derive the weak form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E847C86-B6B6-1720-9B47-23BC54532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24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zh-TW" altLang="zh-TW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zh-TW" altLang="zh-TW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altLang="zh-TW" sz="24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TW" altLang="zh-TW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│</m:t>
                        </m:r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on</m:t>
                        </m:r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TW" sz="24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, </a:t>
                </a:r>
                <a:br>
                  <a:rPr lang="en-US" altLang="zh-TW" sz="24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</a:br>
                <a:r>
                  <a:rPr lang="en-US" altLang="zh-TW" sz="24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∀</m:t>
                    </m:r>
                    <m:sSub>
                      <m:sSubPr>
                        <m:ctrlPr>
                          <a:rPr lang="zh-TW" altLang="zh-TW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TW" altLang="zh-TW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│</m:t>
                        </m:r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=0 </m:t>
                        </m:r>
                        <m:r>
                          <m:rPr>
                            <m:nor/>
                          </m:rPr>
                          <a:rPr lang="en-US" altLang="zh-TW" sz="24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on</m:t>
                        </m:r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sz="24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200" b="0" i="1" smtClean="0">
                        <a:latin typeface="Cambria Math" panose="020405030504060302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en-US" altLang="zh-TW" sz="2200" b="0" i="0" smtClean="0">
                        <a:latin typeface="Cambria Math" panose="02040503050406030204" pitchFamily="18" charset="0"/>
                      </a:rPr>
                      <m:t>here</m:t>
                    </m:r>
                  </m:oMath>
                </a14:m>
                <a:r>
                  <a:rPr lang="en-US" altLang="zh-TW" sz="22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𝑢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 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displacement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tensor</m:t>
                    </m:r>
                  </m:oMath>
                </a14:m>
                <a:endParaRPr lang="zh-TW" altLang="zh-TW" sz="24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 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trial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function</m:t>
                    </m:r>
                  </m:oMath>
                </a14:m>
                <a:endParaRPr lang="en-US" altLang="zh-TW" sz="24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200" b="1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p>
                        <m:r>
                          <a:rPr lang="en-US" altLang="zh-TW" sz="2200" b="1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zh-TW" altLang="zh-TW" sz="2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TW" altLang="zh-TW" sz="22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200" b="1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𝛀</m:t>
                            </m:r>
                          </m:e>
                        </m:d>
                      </m:e>
                      <m:sup>
                        <m:r>
                          <a:rPr lang="en-US" altLang="zh-TW" sz="2200" b="1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zh-TW" sz="22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sz="22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is Sobolev Space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𝐻</m:t>
                        </m:r>
                      </m:e>
                      <m:sup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space: n-</a:t>
                </a:r>
                <a:r>
                  <a:rPr lang="en-US" altLang="zh-TW" sz="1800" dirty="0" err="1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th</a:t>
                </a:r>
                <a:r>
                  <a:rPr lang="en-US" altLang="zh-TW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derivatives exist, and it and its derivatives are square-integrable.</a:t>
                </a:r>
                <a:endParaRPr lang="zh-TW" altLang="zh-TW" sz="20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endParaRPr lang="zh-TW" altLang="en-US" sz="40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E847C86-B6B6-1720-9B47-23BC54532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156993-49FD-D22A-98CC-ACA6BEB2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4E487E-F9E5-4F49-3F0C-7D574626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2025/1/15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DC69B47-24E7-B30E-9CDF-02EAFDFFFC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076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0B275C-1882-B3B0-CA2C-BC9558F97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35E4630-38FB-EDD3-57B3-8EE61BEAA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0" indent="-342900">
                  <a:buFont typeface="+mj-lt"/>
                  <a:buAutoNum type="arabicPeriod"/>
                </a:pPr>
                <a:r>
                  <a:rPr lang="en-US" altLang="zh-TW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Multiply the governing equation by a trial function</a:t>
                </a:r>
                <a:br>
                  <a:rPr lang="en-US" altLang="zh-TW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</a:b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𝑖𝑗</m:t>
                                </m:r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,</m:t>
                                </m:r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+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𝑏</m:t>
                            </m:r>
                          </m:e>
                        </m:d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=0</m:t>
                    </m:r>
                  </m:oMath>
                </a14:m>
                <a:endParaRPr lang="zh-TW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→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𝑖𝑗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,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=0</m:t>
                    </m:r>
                  </m:oMath>
                </a14:m>
                <a:endParaRPr lang="zh-TW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altLang="zh-TW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Integration by part</a:t>
                </a:r>
                <a:endParaRPr lang="zh-TW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→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zh-TW" altLang="zh-TW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,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−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,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=0</m:t>
                    </m:r>
                  </m:oMath>
                </a14:m>
                <a:endParaRPr lang="zh-TW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altLang="zh-TW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Divergence theorem</a:t>
                </a:r>
                <a:endParaRPr lang="zh-TW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∵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zh-TW" altLang="zh-TW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,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Γ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Γ</m:t>
                        </m:r>
                      </m:e>
                    </m:nary>
                  </m:oMath>
                </a14:m>
                <a:endParaRPr lang="zh-TW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→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Γ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Γ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−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,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=0</m:t>
                    </m:r>
                  </m:oMath>
                </a14:m>
                <a:endParaRPr lang="zh-TW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→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g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g</m:t>
                            </m:r>
                          </m:sub>
                        </m:sSub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h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h</m:t>
                            </m:r>
                          </m:sub>
                        </m:sSub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−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,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=0</m:t>
                    </m:r>
                  </m:oMath>
                </a14:m>
                <a:endParaRPr lang="zh-TW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35E4630-38FB-EDD3-57B3-8EE61BEAA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20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E6B33D-B76C-F474-5B55-3856A6A7C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AF3581-D11A-4FB2-081F-2F81FDA9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2025/1/15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D37F03A-A28F-1F4F-4C36-742AD710663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681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381E3C-7607-98ED-CDCA-08D61452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Voigt notation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FE168E-ACFF-468B-8401-E161F4C8C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對稱張量的矩陣轉寫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B6ACF2-EA70-09CD-88A3-550977BB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653D22-C687-2D21-CC5A-0AF4D5C9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2025/1/15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CC28023-9365-4F27-F305-B95D41EA68B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F183644-C01D-E2F9-4B48-F07F6D07F484}"/>
                  </a:ext>
                </a:extLst>
              </p:cNvPr>
              <p:cNvSpPr txBox="1"/>
              <p:nvPr/>
            </p:nvSpPr>
            <p:spPr>
              <a:xfrm>
                <a:off x="1351437" y="3243699"/>
                <a:ext cx="4508812" cy="1278107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𝑚𝑎𝑡𝑟𝑖𝑥</m:t>
                          </m:r>
                        </m:sub>
                      </m:sSub>
                      <m:r>
                        <a:rPr lang="en-US" altLang="zh-TW" sz="28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zh-TW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𝑥𝑧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𝑦𝑥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𝑦𝑧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𝑧𝑥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𝑧𝑦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𝑧𝑧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F183644-C01D-E2F9-4B48-F07F6D07F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437" y="3243699"/>
                <a:ext cx="4508812" cy="1278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F6A32569-E0F5-FF5F-FAF3-7E1E58F7577E}"/>
                  </a:ext>
                </a:extLst>
              </p:cNvPr>
              <p:cNvSpPr txBox="1"/>
              <p:nvPr/>
            </p:nvSpPr>
            <p:spPr>
              <a:xfrm>
                <a:off x="6950730" y="2612276"/>
                <a:ext cx="3726650" cy="2540952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𝑣𝑒𝑐𝑡𝑜𝑟</m:t>
                          </m:r>
                        </m:sub>
                      </m:sSub>
                      <m:r>
                        <a:rPr lang="en-US" altLang="zh-TW" sz="28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zh-TW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𝑧𝑧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𝑦𝑧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𝑥𝑧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F6A32569-E0F5-FF5F-FAF3-7E1E58F75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730" y="2612276"/>
                <a:ext cx="3726650" cy="25409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1EF9904-86F5-79AC-DA5C-3200DB3B3F0F}"/>
              </a:ext>
            </a:extLst>
          </p:cNvPr>
          <p:cNvCxnSpPr>
            <a:cxnSpLocks/>
          </p:cNvCxnSpPr>
          <p:nvPr/>
        </p:nvCxnSpPr>
        <p:spPr>
          <a:xfrm>
            <a:off x="3108960" y="3515403"/>
            <a:ext cx="2364871" cy="11587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776B03B-B892-52A0-C1F5-4ED13CACC202}"/>
              </a:ext>
            </a:extLst>
          </p:cNvPr>
          <p:cNvCxnSpPr>
            <a:cxnSpLocks/>
          </p:cNvCxnSpPr>
          <p:nvPr/>
        </p:nvCxnSpPr>
        <p:spPr>
          <a:xfrm flipH="1" flipV="1">
            <a:off x="3894059" y="3373613"/>
            <a:ext cx="1579772" cy="7740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C81BDE1-D9EA-0F70-564C-040F5D2815B2}"/>
              </a:ext>
            </a:extLst>
          </p:cNvPr>
          <p:cNvCxnSpPr>
            <a:cxnSpLocks/>
          </p:cNvCxnSpPr>
          <p:nvPr/>
        </p:nvCxnSpPr>
        <p:spPr>
          <a:xfrm>
            <a:off x="4770668" y="3369237"/>
            <a:ext cx="657438" cy="3221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DD287D7-CB89-6989-8A0C-C9AC4066889D}"/>
              </a:ext>
            </a:extLst>
          </p:cNvPr>
          <p:cNvCxnSpPr>
            <a:cxnSpLocks/>
          </p:cNvCxnSpPr>
          <p:nvPr/>
        </p:nvCxnSpPr>
        <p:spPr>
          <a:xfrm flipV="1">
            <a:off x="5473831" y="4147701"/>
            <a:ext cx="0" cy="5264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8357A54-46D0-D440-AB9A-3B3A8E7B88A4}"/>
              </a:ext>
            </a:extLst>
          </p:cNvPr>
          <p:cNvCxnSpPr>
            <a:cxnSpLocks/>
          </p:cNvCxnSpPr>
          <p:nvPr/>
        </p:nvCxnSpPr>
        <p:spPr>
          <a:xfrm>
            <a:off x="4028150" y="3323761"/>
            <a:ext cx="655797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60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94CD85-FF9E-4DF0-8D51-36B76D5EE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/>
          <a:p>
            <a:r>
              <a:rPr lang="zh-TW" altLang="en-US"/>
              <a:t>背景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C3F7A4-7A35-4F33-B50E-3449B6134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>
            <a:normAutofit/>
          </a:bodyPr>
          <a:lstStyle/>
          <a:p>
            <a:pPr algn="just"/>
            <a:r>
              <a:rPr lang="zh-TW" altLang="en-US" sz="2800" dirty="0"/>
              <a:t>正顎手術旨在改善顏面形態、咬合不良、呼吸困難或顳顎關節功能障礙等問題。</a:t>
            </a:r>
            <a:endParaRPr lang="en-US" altLang="zh-TW" sz="2800" dirty="0"/>
          </a:p>
          <a:p>
            <a:pPr algn="just"/>
            <a:r>
              <a:rPr lang="zh-TW" altLang="en-US" sz="2800" dirty="0"/>
              <a:t>這些身體症狀往往伴隨著由其外表引發的心理症狀，例如自尊心低、缺乏自信，以及對社會和情緒未來的負面態度*。</a:t>
            </a:r>
            <a:endParaRPr lang="en-US" altLang="zh-TW" sz="2800" dirty="0"/>
          </a:p>
          <a:p>
            <a:pPr algn="just"/>
            <a:r>
              <a:rPr lang="zh-TW" altLang="en-US" sz="2800" dirty="0"/>
              <a:t>在計劃手術時不僅要解決功能性問題，應同時考慮美觀，與心理層面的需求**。</a:t>
            </a:r>
            <a:endParaRPr lang="en-US" altLang="zh-TW" sz="2800" dirty="0"/>
          </a:p>
          <a:p>
            <a:pPr algn="just"/>
            <a:r>
              <a:rPr lang="zh-TW" altLang="en-US" sz="2800" dirty="0"/>
              <a:t>缺乏準確的術後變化展示使得患者難以預期術後成果，導致難以達成有效的術前溝通，進而降低患者滿意度***。</a:t>
            </a:r>
            <a:endParaRPr lang="en-US" altLang="zh-TW" sz="2800" dirty="0"/>
          </a:p>
          <a:p>
            <a:pPr algn="just"/>
            <a:endParaRPr lang="en-US" altLang="zh-TW" sz="2800" dirty="0"/>
          </a:p>
          <a:p>
            <a:pPr algn="just"/>
            <a:endParaRPr lang="en-US" altLang="zh-TW" sz="28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FD7FD3-399C-4A4C-B579-9E56DFD5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/>
          <a:p>
            <a:fld id="{D13F7900-E1F7-43D0-8336-CC0C4AD34BAF}" type="datetime1">
              <a:rPr lang="zh-TW" altLang="en-US" smtClean="0"/>
              <a:pPr/>
              <a:t>2025/1/15</a:t>
            </a:fld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3558223-A64F-411F-9E01-A55D467D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/>
          <a:p>
            <a:fld id="{B790246A-83E7-473D-A2DA-EC1719E0CEB5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8" name="內容版面配置區 17">
            <a:extLst>
              <a:ext uri="{FF2B5EF4-FFF2-40B4-BE49-F238E27FC236}">
                <a16:creationId xmlns:a16="http://schemas.microsoft.com/office/drawing/2014/main" id="{5E96DB93-9D1F-8627-D911-16BAC07D14D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463291" y="-1"/>
            <a:ext cx="8728710" cy="1510131"/>
          </a:xfrm>
        </p:spPr>
        <p:txBody>
          <a:bodyPr>
            <a:normAutofit lnSpcReduction="10000"/>
          </a:bodyPr>
          <a:lstStyle/>
          <a:p>
            <a:pPr marL="439738" indent="-439738" algn="just">
              <a:lnSpc>
                <a:spcPct val="100000"/>
              </a:lnSpc>
              <a:spcBef>
                <a:spcPts val="100"/>
              </a:spcBef>
              <a:buNone/>
            </a:pPr>
            <a:r>
              <a:rPr lang="zh-TW" altLang="en-US" sz="1400" dirty="0"/>
              <a:t>*</a:t>
            </a:r>
            <a:r>
              <a:rPr lang="en-US" altLang="zh-TW" sz="1400" dirty="0"/>
              <a:t>	P </a:t>
            </a:r>
            <a:r>
              <a:rPr lang="en-US" altLang="zh-TW" sz="1400" dirty="0" err="1"/>
              <a:t>Cariati</a:t>
            </a:r>
            <a:r>
              <a:rPr lang="en-US" altLang="zh-TW" sz="1400" dirty="0"/>
              <a:t>, R. Martinez, and I Martinez-Lara, “Psycho-social impact of </a:t>
            </a:r>
            <a:r>
              <a:rPr lang="en-US" altLang="zh-TW" sz="1400" dirty="0" err="1"/>
              <a:t>orthogathic</a:t>
            </a:r>
            <a:r>
              <a:rPr lang="en-US" altLang="zh-TW" sz="1400" dirty="0"/>
              <a:t> </a:t>
            </a:r>
            <a:r>
              <a:rPr lang="en-US" altLang="zh-TW" sz="1400" dirty="0" err="1"/>
              <a:t>sugery</a:t>
            </a:r>
            <a:r>
              <a:rPr lang="en-US" altLang="zh-TW" sz="1400" dirty="0"/>
              <a:t>,” Journal of Clinical and Experimental Dentistry, Jan. 2016, </a:t>
            </a:r>
            <a:r>
              <a:rPr lang="en-US" altLang="zh-TW" sz="1400" dirty="0" err="1"/>
              <a:t>doi</a:t>
            </a:r>
            <a:r>
              <a:rPr lang="en-US" altLang="zh-TW" sz="1400" dirty="0"/>
              <a:t>: https://</a:t>
            </a:r>
            <a:r>
              <a:rPr lang="en-US" altLang="zh-TW" sz="1400" dirty="0" err="1"/>
              <a:t>doi.org</a:t>
            </a:r>
            <a:r>
              <a:rPr lang="en-US" altLang="zh-TW" sz="1400" dirty="0"/>
              <a:t>/10.4317/jced.53007.</a:t>
            </a:r>
          </a:p>
          <a:p>
            <a:pPr marL="439738" indent="-439738" algn="just">
              <a:lnSpc>
                <a:spcPct val="100000"/>
              </a:lnSpc>
              <a:spcBef>
                <a:spcPts val="100"/>
              </a:spcBef>
              <a:buNone/>
            </a:pPr>
            <a:r>
              <a:rPr lang="zh-TW" altLang="en-US" sz="1400" dirty="0"/>
              <a:t>**</a:t>
            </a:r>
            <a:r>
              <a:rPr lang="en-US" altLang="zh-TW" sz="1400" dirty="0"/>
              <a:t>	J. </a:t>
            </a:r>
            <a:r>
              <a:rPr lang="en-US" altLang="zh-TW" sz="1400" dirty="0" err="1"/>
              <a:t>Rustemeyer</a:t>
            </a:r>
            <a:r>
              <a:rPr lang="en-US" altLang="zh-TW" sz="1400" dirty="0"/>
              <a:t>, Z. Eke, and A. </a:t>
            </a:r>
            <a:r>
              <a:rPr lang="en-US" altLang="zh-TW" sz="1400" dirty="0" err="1"/>
              <a:t>Bremerich</a:t>
            </a:r>
            <a:r>
              <a:rPr lang="en-US" altLang="zh-TW" sz="1400" dirty="0"/>
              <a:t>, “Perception of improvement after orthognathic surgery: the important variables affecting patient satisfaction,” Oral and Maxillofacial Surgery, vol. 14, no. 3, pp. 155–162, Mar. 2010, </a:t>
            </a:r>
            <a:r>
              <a:rPr lang="en-US" altLang="zh-TW" sz="1400" dirty="0" err="1"/>
              <a:t>doi</a:t>
            </a:r>
            <a:r>
              <a:rPr lang="en-US" altLang="zh-TW" sz="1400" dirty="0"/>
              <a:t>: https://</a:t>
            </a:r>
            <a:r>
              <a:rPr lang="en-US" altLang="zh-TW" sz="1400" dirty="0" err="1"/>
              <a:t>doi.org</a:t>
            </a:r>
            <a:r>
              <a:rPr lang="en-US" altLang="zh-TW" sz="1400" dirty="0"/>
              <a:t>/10.1007/s10006-010-0212-2.</a:t>
            </a:r>
          </a:p>
          <a:p>
            <a:pPr marL="439738" indent="-439738" algn="just">
              <a:lnSpc>
                <a:spcPct val="100000"/>
              </a:lnSpc>
              <a:spcBef>
                <a:spcPts val="100"/>
              </a:spcBef>
              <a:buNone/>
            </a:pPr>
            <a:r>
              <a:rPr lang="zh-TW" altLang="en-US" sz="1400" dirty="0"/>
              <a:t>***</a:t>
            </a:r>
            <a:r>
              <a:rPr lang="en-US" altLang="zh-TW" sz="1400" dirty="0"/>
              <a:t>	</a:t>
            </a:r>
            <a:r>
              <a:rPr lang="en-US" altLang="zh-TW" sz="1400" dirty="0" err="1"/>
              <a:t>Uppada</a:t>
            </a:r>
            <a:r>
              <a:rPr lang="en-US" altLang="zh-TW" sz="1400" dirty="0"/>
              <a:t> UK, Tauro D, </a:t>
            </a:r>
            <a:r>
              <a:rPr lang="en-US" altLang="zh-TW" sz="1400" dirty="0" err="1"/>
              <a:t>Senthilnathan</a:t>
            </a:r>
            <a:r>
              <a:rPr lang="en-US" altLang="zh-TW" sz="1400" dirty="0"/>
              <a:t> </a:t>
            </a:r>
            <a:r>
              <a:rPr lang="en-US" altLang="zh-TW" sz="1400" dirty="0" err="1"/>
              <a:t>KP</a:t>
            </a:r>
            <a:r>
              <a:rPr lang="en-US" altLang="zh-TW" sz="1400" dirty="0"/>
              <a:t>. Patient Satisfaction Following Orthognathic Surgery: A Systematic Review. J </a:t>
            </a:r>
            <a:r>
              <a:rPr lang="en-US" altLang="zh-TW" sz="1400" dirty="0" err="1"/>
              <a:t>Maxillofac</a:t>
            </a:r>
            <a:r>
              <a:rPr lang="en-US" altLang="zh-TW" sz="1400" dirty="0"/>
              <a:t> Oral Surg. 2023;22(4):762-769. doi:10.1007/s12663-023-02066-4</a:t>
            </a:r>
          </a:p>
        </p:txBody>
      </p:sp>
    </p:spTree>
    <p:extLst>
      <p:ext uri="{BB962C8B-B14F-4D97-AF65-F5344CB8AC3E}">
        <p14:creationId xmlns:p14="http://schemas.microsoft.com/office/powerpoint/2010/main" val="817003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D598A-225B-FB77-61E4-57D70CA3C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7F03D3-9530-148E-0E0B-0F73C180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軟、硬組織比例法*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98B00E7-5314-2769-8BF6-FD2892E0F8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演算法：事先定義軟</a:t>
                </a:r>
                <a:r>
                  <a:rPr lang="en-US" altLang="zh-TW" dirty="0"/>
                  <a:t>/</a:t>
                </a:r>
                <a:r>
                  <a:rPr lang="zh-TW" altLang="en-US" dirty="0"/>
                  <a:t>硬組織變化比率，以骨組織在測顱分析的變化量外插軟組織變化量。 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32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TW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TW" sz="32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TW" sz="32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altLang="zh-TW" dirty="0"/>
              </a:p>
              <a:p>
                <a:r>
                  <a:rPr lang="zh-TW" altLang="en-US" dirty="0"/>
                  <a:t>代表軟體：</a:t>
                </a:r>
                <a:r>
                  <a:rPr lang="en-US" altLang="zh-TW" dirty="0" err="1"/>
                  <a:t>TIOPS</a:t>
                </a:r>
                <a:r>
                  <a:rPr lang="zh-TW" altLang="en-US" dirty="0"/>
                  <a:t>**</a:t>
                </a:r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98B00E7-5314-2769-8BF6-FD2892E0F8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4CCBEE-6014-681F-362A-31BBB8B10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777E4E-6997-A547-6F78-62F4B4C1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2025/1/15</a:t>
            </a:fld>
            <a:endParaRPr lang="zh-TW" altLang="en-US" dirty="0"/>
          </a:p>
        </p:txBody>
      </p:sp>
      <p:sp>
        <p:nvSpPr>
          <p:cNvPr id="7" name="內容版面配置區 5">
            <a:extLst>
              <a:ext uri="{FF2B5EF4-FFF2-40B4-BE49-F238E27FC236}">
                <a16:creationId xmlns:a16="http://schemas.microsoft.com/office/drawing/2014/main" id="{A8C698B0-1CEE-B218-2A8F-659C53A925B6}"/>
              </a:ext>
            </a:extLst>
          </p:cNvPr>
          <p:cNvSpPr txBox="1">
            <a:spLocks/>
          </p:cNvSpPr>
          <p:nvPr/>
        </p:nvSpPr>
        <p:spPr>
          <a:xfrm>
            <a:off x="838200" y="5450126"/>
            <a:ext cx="10821716" cy="10255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400" dirty="0"/>
              <a:t>*</a:t>
            </a:r>
            <a:r>
              <a:rPr lang="en-US" altLang="zh-TW" sz="1400" dirty="0"/>
              <a:t>	Lo LJ, Weng </a:t>
            </a:r>
            <a:r>
              <a:rPr lang="en-US" altLang="zh-TW" sz="1400" dirty="0" err="1"/>
              <a:t>JL</a:t>
            </a:r>
            <a:r>
              <a:rPr lang="en-US" altLang="zh-TW" sz="1400" dirty="0"/>
              <a:t>, Ho CT, Lin HH. Three-dimensional region-based study on the relationship between soft and hard tissue changes after orthognathic surgery in patients with prognathism. </a:t>
            </a:r>
            <a:r>
              <a:rPr lang="en-US" altLang="zh-TW" sz="1400" dirty="0" err="1"/>
              <a:t>PLoS</a:t>
            </a:r>
            <a:r>
              <a:rPr lang="en-US" altLang="zh-TW" sz="1400" dirty="0"/>
              <a:t> One. 2018;13(8):e0200589. Published 2018 Aug 1. doi:10.1371/journal.pone.0200589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400" dirty="0"/>
              <a:t>**</a:t>
            </a:r>
            <a:r>
              <a:rPr lang="en-US" altLang="zh-TW" sz="1400" dirty="0"/>
              <a:t>	</a:t>
            </a:r>
            <a:r>
              <a:rPr lang="en-US" altLang="zh-TW" sz="1400" dirty="0" err="1"/>
              <a:t>Donatsky</a:t>
            </a:r>
            <a:r>
              <a:rPr lang="en-US" altLang="zh-TW" sz="1400" dirty="0"/>
              <a:t>, O.; Bjorn-Jorgensen, J.; </a:t>
            </a:r>
            <a:r>
              <a:rPr lang="en-US" altLang="zh-TW" sz="1400" dirty="0" err="1"/>
              <a:t>Hermund</a:t>
            </a:r>
            <a:r>
              <a:rPr lang="en-US" altLang="zh-TW" sz="1400" dirty="0"/>
              <a:t>, U.; Nielsen, H.; </a:t>
            </a:r>
            <a:r>
              <a:rPr lang="en-US" altLang="zh-TW" sz="1400" dirty="0" err="1"/>
              <a:t>Holmqvist</a:t>
            </a:r>
            <a:r>
              <a:rPr lang="en-US" altLang="zh-TW" sz="1400" dirty="0"/>
              <a:t>-Larsen, M.; </a:t>
            </a:r>
            <a:r>
              <a:rPr lang="en-US" altLang="zh-TW" sz="1400" dirty="0" err="1"/>
              <a:t>Nerder</a:t>
            </a:r>
            <a:r>
              <a:rPr lang="en-US" altLang="zh-TW" sz="1400" dirty="0"/>
              <a:t>, P. Accuracy of combined maxillary and mandibular repositioning and of soft tissue prediction in relation to maxillary antero-superior repositioning combined with mandibular set-back. J. Cranio-</a:t>
            </a:r>
            <a:r>
              <a:rPr lang="en-US" altLang="zh-TW" sz="1400" dirty="0" err="1"/>
              <a:t>Maxillofac</a:t>
            </a:r>
            <a:r>
              <a:rPr lang="en-US" altLang="zh-TW" sz="1400" dirty="0"/>
              <a:t>. Surg. 2009, 37, 279–284.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1400" dirty="0"/>
          </a:p>
        </p:txBody>
      </p:sp>
      <p:sp>
        <p:nvSpPr>
          <p:cNvPr id="11" name="內容版面配置區 5">
            <a:extLst>
              <a:ext uri="{FF2B5EF4-FFF2-40B4-BE49-F238E27FC236}">
                <a16:creationId xmlns:a16="http://schemas.microsoft.com/office/drawing/2014/main" id="{F0EE5B65-0C25-5DAD-AB7A-1167317E084E}"/>
              </a:ext>
            </a:extLst>
          </p:cNvPr>
          <p:cNvSpPr txBox="1">
            <a:spLocks/>
          </p:cNvSpPr>
          <p:nvPr/>
        </p:nvSpPr>
        <p:spPr>
          <a:xfrm>
            <a:off x="2221230" y="3807958"/>
            <a:ext cx="10821716" cy="102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1400" b="1" dirty="0"/>
          </a:p>
        </p:txBody>
      </p:sp>
    </p:spTree>
    <p:extLst>
      <p:ext uri="{BB962C8B-B14F-4D97-AF65-F5344CB8AC3E}">
        <p14:creationId xmlns:p14="http://schemas.microsoft.com/office/powerpoint/2010/main" val="1104649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CC02B-0350-336D-A9F0-70CF54D8A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9A8EB3-6004-EA29-D559-DCE5833E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資料庫擬合方法（線性回歸）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B3F2C9-334A-91D4-C24F-4A7E82E5E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990" y="1582728"/>
            <a:ext cx="10828020" cy="4700846"/>
          </a:xfrm>
        </p:spPr>
        <p:txBody>
          <a:bodyPr/>
          <a:lstStyle/>
          <a:p>
            <a:r>
              <a:rPr lang="zh-TW" altLang="en-US" dirty="0"/>
              <a:t>演算法：在過去病例中尋找幾何上（包括硬組織、軟組織輪廓與手術計畫）最接近的幾個案例，將變化結果進行平均。</a:t>
            </a:r>
            <a:endParaRPr lang="en-US" altLang="zh-TW" dirty="0"/>
          </a:p>
          <a:p>
            <a:r>
              <a:rPr lang="zh-TW" altLang="en-US" dirty="0"/>
              <a:t>代表軟體：</a:t>
            </a:r>
            <a:r>
              <a:rPr lang="en-US" altLang="zh-TW" dirty="0" err="1"/>
              <a:t>OrthoForecast</a:t>
            </a:r>
            <a:r>
              <a:rPr lang="zh-TW" altLang="en-US" dirty="0"/>
              <a:t>*、</a:t>
            </a:r>
            <a:r>
              <a:rPr lang="en-US" altLang="zh-TW" dirty="0" err="1"/>
              <a:t>CASSOS</a:t>
            </a:r>
            <a:r>
              <a:rPr lang="zh-TW" altLang="en-US" dirty="0"/>
              <a:t>**、</a:t>
            </a:r>
            <a:r>
              <a:rPr lang="en-US" altLang="zh-TW" dirty="0" err="1"/>
              <a:t>SurgiCase_CMF</a:t>
            </a:r>
            <a:r>
              <a:rPr lang="zh-TW" altLang="en-US" dirty="0"/>
              <a:t>***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BADFC8-7B47-49BA-909F-296F6E4C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31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B0A4A7-46F0-8ACB-4209-1C63CAF2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2025/1/15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1C9353B-9D55-5F22-60C8-6A678F9A16D6}"/>
              </a:ext>
            </a:extLst>
          </p:cNvPr>
          <p:cNvSpPr txBox="1">
            <a:spLocks/>
          </p:cNvSpPr>
          <p:nvPr/>
        </p:nvSpPr>
        <p:spPr>
          <a:xfrm>
            <a:off x="446843" y="5275272"/>
            <a:ext cx="11213073" cy="12003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400" dirty="0"/>
              <a:t>*</a:t>
            </a:r>
            <a:r>
              <a:rPr lang="en-US" altLang="zh-TW" sz="1400" dirty="0"/>
              <a:t>	Abe, N.; Kuroda, S.; </a:t>
            </a:r>
            <a:r>
              <a:rPr lang="en-US" altLang="zh-TW" sz="1400" dirty="0" err="1"/>
              <a:t>Furutani</a:t>
            </a:r>
            <a:r>
              <a:rPr lang="en-US" altLang="zh-TW" sz="1400" dirty="0"/>
              <a:t>, M.; Tanaka, E. Data-based prediction of soft tissue changes after orthognathic surgery: Clinical assessment of new simulation software. Int. J. Oral </a:t>
            </a:r>
            <a:r>
              <a:rPr lang="en-US" altLang="zh-TW" sz="1400" dirty="0" err="1"/>
              <a:t>Maxillofac</a:t>
            </a:r>
            <a:r>
              <a:rPr lang="en-US" altLang="zh-TW" sz="1400" dirty="0"/>
              <a:t>. Surg. 2015, 3, 90–96.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400" dirty="0"/>
              <a:t>**</a:t>
            </a:r>
            <a:r>
              <a:rPr lang="en-US" altLang="zh-TW" sz="1400" dirty="0"/>
              <a:t>	Koh, C.H.; Chew, M.T. Predictability of soft tissue profile changes following bimaxillary surgery in skeletal class III </a:t>
            </a:r>
            <a:r>
              <a:rPr lang="en-US" altLang="zh-TW" sz="1400" dirty="0" err="1"/>
              <a:t>chinese</a:t>
            </a:r>
            <a:r>
              <a:rPr lang="en-US" altLang="zh-TW" sz="1400" dirty="0"/>
              <a:t> patients. J. Oral </a:t>
            </a:r>
            <a:r>
              <a:rPr lang="en-US" altLang="zh-TW" sz="1400" dirty="0" err="1"/>
              <a:t>Maxillofac</a:t>
            </a:r>
            <a:r>
              <a:rPr lang="en-US" altLang="zh-TW" sz="1400" dirty="0"/>
              <a:t>. Surg. 2004, 62, 1505–1509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400" dirty="0"/>
              <a:t>***</a:t>
            </a:r>
            <a:r>
              <a:rPr lang="en-US" altLang="zh-TW" sz="1400" dirty="0"/>
              <a:t>	Marchetti, C.; Bianchi, A.; di Martino, M.; Lancellotti, L.; Sarti, A. Validation of new soft tissue software in orthognathic surgery planning. Int. J. Oral </a:t>
            </a:r>
            <a:r>
              <a:rPr lang="en-US" altLang="zh-TW" sz="1400" dirty="0" err="1"/>
              <a:t>Maxillofac</a:t>
            </a:r>
            <a:r>
              <a:rPr lang="en-US" altLang="zh-TW" sz="1400" dirty="0"/>
              <a:t>. Surg. 2011, 40, 26–32.	</a:t>
            </a:r>
          </a:p>
        </p:txBody>
      </p:sp>
    </p:spTree>
    <p:extLst>
      <p:ext uri="{BB962C8B-B14F-4D97-AF65-F5344CB8AC3E}">
        <p14:creationId xmlns:p14="http://schemas.microsoft.com/office/powerpoint/2010/main" val="119208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AF13FB-EAE0-BF40-F92E-F854CC13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資料庫擬合法（非線性回歸）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03E3C1-ACBB-2DD5-79C8-A0700845D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演算法：依照過去病例，對特徵點的變化進行非線性回歸。</a:t>
            </a:r>
            <a:endParaRPr lang="en-US" altLang="zh-TW" dirty="0"/>
          </a:p>
          <a:p>
            <a:r>
              <a:rPr lang="zh-TW" altLang="en-US" dirty="0"/>
              <a:t>代表軟體：</a:t>
            </a:r>
            <a:r>
              <a:rPr lang="en-US" altLang="zh-TW" dirty="0"/>
              <a:t>Dolphin 3D*</a:t>
            </a:r>
            <a:r>
              <a:rPr lang="zh-TW" altLang="en-US" dirty="0"/>
              <a:t>、</a:t>
            </a:r>
            <a:r>
              <a:rPr lang="en-US" altLang="zh-TW" dirty="0"/>
              <a:t>Dentofacial planner plus(DFP)**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DFF194-A123-8005-0AB5-383AC10A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32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405D01-3835-2764-9302-E51F5CBF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2025/1/15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897B92B-F12E-59B2-3F56-B09B378F8CAD}"/>
              </a:ext>
            </a:extLst>
          </p:cNvPr>
          <p:cNvSpPr txBox="1">
            <a:spLocks/>
          </p:cNvSpPr>
          <p:nvPr/>
        </p:nvSpPr>
        <p:spPr>
          <a:xfrm>
            <a:off x="446843" y="5275272"/>
            <a:ext cx="11213073" cy="1200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400" dirty="0"/>
              <a:t>*</a:t>
            </a:r>
            <a:r>
              <a:rPr lang="en-US" altLang="zh-TW" sz="1400" dirty="0"/>
              <a:t>	Resnick, C.; Dang, R.; Glick, S.; </a:t>
            </a:r>
            <a:r>
              <a:rPr lang="en-US" altLang="zh-TW" sz="1400" dirty="0" err="1"/>
              <a:t>Padwa</a:t>
            </a:r>
            <a:r>
              <a:rPr lang="en-US" altLang="zh-TW" sz="1400" dirty="0"/>
              <a:t>, B. Accuracy of three-dimensional soft tissue prediction for Le Fort I osteotomy using Dolphin 3D software: A pilot study. Int. J. Oral </a:t>
            </a:r>
            <a:r>
              <a:rPr lang="en-US" altLang="zh-TW" sz="1400" dirty="0" err="1"/>
              <a:t>Maxillofac</a:t>
            </a:r>
            <a:r>
              <a:rPr lang="en-US" altLang="zh-TW" sz="1400" dirty="0"/>
              <a:t>. Surg. 2017, 46, 289–295. 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400" dirty="0"/>
              <a:t>**</a:t>
            </a:r>
            <a:r>
              <a:rPr lang="en-US" altLang="zh-TW" sz="1400" dirty="0"/>
              <a:t>	Magro-Filho, O.; Magro-</a:t>
            </a:r>
            <a:r>
              <a:rPr lang="en-US" altLang="zh-TW" sz="1400" dirty="0" err="1"/>
              <a:t>Hernica</a:t>
            </a:r>
            <a:r>
              <a:rPr lang="en-US" altLang="zh-TW" sz="1400" dirty="0"/>
              <a:t>, N.; Queiroz, T.P.; </a:t>
            </a:r>
            <a:r>
              <a:rPr lang="en-US" altLang="zh-TW" sz="1400" dirty="0" err="1"/>
              <a:t>Aranega</a:t>
            </a:r>
            <a:r>
              <a:rPr lang="en-US" altLang="zh-TW" sz="1400" dirty="0"/>
              <a:t>, A.M.; Garcia, I.R., Jr. Comparative study of 2 software programs for predicting profile changes in Class III patients having double-jaw orthognathic surgery. Am. J. </a:t>
            </a:r>
            <a:r>
              <a:rPr lang="en-US" altLang="zh-TW" sz="1400" dirty="0" err="1"/>
              <a:t>Orthod</a:t>
            </a:r>
            <a:r>
              <a:rPr lang="en-US" altLang="zh-TW" sz="1400" dirty="0"/>
              <a:t>. </a:t>
            </a:r>
            <a:r>
              <a:rPr lang="en-US" altLang="zh-TW" sz="1400" dirty="0" err="1"/>
              <a:t>Dentofac</a:t>
            </a:r>
            <a:r>
              <a:rPr lang="en-US" altLang="zh-TW" sz="1400" dirty="0"/>
              <a:t>. </a:t>
            </a:r>
            <a:r>
              <a:rPr lang="en-US" altLang="zh-TW" sz="1400" dirty="0" err="1"/>
              <a:t>Orthop</a:t>
            </a:r>
            <a:r>
              <a:rPr lang="en-US" altLang="zh-TW" sz="1400" dirty="0"/>
              <a:t>. 2010, 137, 452.e1–452.e5.</a:t>
            </a:r>
          </a:p>
        </p:txBody>
      </p:sp>
    </p:spTree>
    <p:extLst>
      <p:ext uri="{BB962C8B-B14F-4D97-AF65-F5344CB8AC3E}">
        <p14:creationId xmlns:p14="http://schemas.microsoft.com/office/powerpoint/2010/main" val="2053948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87586-3DF3-2B4D-91C7-11C26AF03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B59FA-AB49-28AD-7BA5-0A325281B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質點</a:t>
            </a:r>
            <a:r>
              <a:rPr lang="en-US" altLang="zh-TW" dirty="0"/>
              <a:t>-</a:t>
            </a:r>
            <a:r>
              <a:rPr lang="zh-TW" altLang="en-US" dirty="0"/>
              <a:t>彈簧模型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C0BB8B-6B38-E092-8262-6B995333E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演算法：將軟組織離散成大量質點</a:t>
            </a:r>
            <a:r>
              <a:rPr lang="en-US" altLang="zh-TW" dirty="0"/>
              <a:t>(Mass points)</a:t>
            </a:r>
            <a:r>
              <a:rPr lang="zh-TW" altLang="en-US" dirty="0"/>
              <a:t>，再用彈簧連接鄰近質點。</a:t>
            </a:r>
            <a:endParaRPr lang="en-US" altLang="zh-TW" dirty="0"/>
          </a:p>
          <a:p>
            <a:r>
              <a:rPr lang="zh-TW" altLang="en-US" dirty="0"/>
              <a:t>代表軟體：</a:t>
            </a:r>
            <a:r>
              <a:rPr lang="en-US" altLang="zh-TW" dirty="0"/>
              <a:t>3dMDvultus</a:t>
            </a:r>
            <a:r>
              <a:rPr lang="zh-TW" altLang="en-US" dirty="0"/>
              <a:t>*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2E8235-8A0A-0D46-C1E8-53B73CD42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33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6E299E-D18C-77F0-2CD4-CB9E4F9A4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2025/1/15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ED41AEF-D934-0E20-27E4-7CE60C08BD5D}"/>
              </a:ext>
            </a:extLst>
          </p:cNvPr>
          <p:cNvSpPr txBox="1">
            <a:spLocks/>
          </p:cNvSpPr>
          <p:nvPr/>
        </p:nvSpPr>
        <p:spPr>
          <a:xfrm>
            <a:off x="446843" y="5840730"/>
            <a:ext cx="11213073" cy="634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400" dirty="0"/>
              <a:t>*</a:t>
            </a:r>
            <a:r>
              <a:rPr lang="en-US" altLang="zh-TW" sz="1400" dirty="0"/>
              <a:t>	Ullah, R.; Turner, P.; </a:t>
            </a:r>
            <a:r>
              <a:rPr lang="en-US" altLang="zh-TW" sz="1400" dirty="0" err="1"/>
              <a:t>Khambay</a:t>
            </a:r>
            <a:r>
              <a:rPr lang="en-US" altLang="zh-TW" sz="1400" dirty="0"/>
              <a:t>, P. Accuracy of three-dimensional soft tissue predictions in orthognathic surgery after Le Fort I advancement osteotomies. Br. J. Oral </a:t>
            </a:r>
            <a:r>
              <a:rPr lang="en-US" altLang="zh-TW" sz="1400" dirty="0" err="1"/>
              <a:t>Maxillofac</a:t>
            </a:r>
            <a:r>
              <a:rPr lang="en-US" altLang="zh-TW" sz="1400" dirty="0"/>
              <a:t>. Surg. 2014, 53, 153–157.</a:t>
            </a:r>
          </a:p>
        </p:txBody>
      </p:sp>
      <p:pic>
        <p:nvPicPr>
          <p:cNvPr id="1026" name="Picture 2" descr="PDF] Non-linear mass-spring system for large soft tissue deformations  modeling | Semantic Scholar">
            <a:extLst>
              <a:ext uri="{FF2B5EF4-FFF2-40B4-BE49-F238E27FC236}">
                <a16:creationId xmlns:a16="http://schemas.microsoft.com/office/drawing/2014/main" id="{6309E4BF-3C5C-86B9-B11F-CB8C9B1C1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603" y="2715807"/>
            <a:ext cx="3441089" cy="287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414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9567E7-1734-F0BD-EC91-7DFC4D4F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質點</a:t>
            </a:r>
            <a:r>
              <a:rPr lang="en-US" altLang="zh-TW" dirty="0"/>
              <a:t>-</a:t>
            </a:r>
            <a:r>
              <a:rPr lang="zh-TW" altLang="en-US" dirty="0"/>
              <a:t>張量模型*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EED8A5-05C4-0732-1845-C81CA0789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演算法：類似質點</a:t>
            </a:r>
            <a:r>
              <a:rPr lang="en-US" altLang="zh-TW" dirty="0"/>
              <a:t>-</a:t>
            </a:r>
            <a:r>
              <a:rPr lang="zh-TW" altLang="en-US" dirty="0"/>
              <a:t>彈簧模型，但彈簧連續分布在質點周圍。用以引入材料的異向性。</a:t>
            </a:r>
            <a:endParaRPr lang="en-US" altLang="zh-TW" dirty="0"/>
          </a:p>
          <a:p>
            <a:r>
              <a:rPr lang="zh-TW" altLang="en-US" dirty="0"/>
              <a:t>代表軟體：</a:t>
            </a:r>
            <a:r>
              <a:rPr lang="en-US" altLang="zh-TW" dirty="0" err="1"/>
              <a:t>Maxilim</a:t>
            </a:r>
            <a:r>
              <a:rPr lang="zh-TW" altLang="en-US" dirty="0"/>
              <a:t>**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7574882-6D9D-01C8-5872-47DD106F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34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9D850E-054B-A778-87B1-D51122BB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2025/1/15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CD30D6B-A9F4-8DB3-23C1-2D6A9134488A}"/>
              </a:ext>
            </a:extLst>
          </p:cNvPr>
          <p:cNvSpPr txBox="1">
            <a:spLocks/>
          </p:cNvSpPr>
          <p:nvPr/>
        </p:nvSpPr>
        <p:spPr>
          <a:xfrm>
            <a:off x="446843" y="5706319"/>
            <a:ext cx="11213073" cy="7693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400" dirty="0"/>
              <a:t>*</a:t>
            </a:r>
            <a:r>
              <a:rPr lang="en-US" altLang="zh-TW" sz="1400" dirty="0"/>
              <a:t>	Wouter </a:t>
            </a:r>
            <a:r>
              <a:rPr lang="en-US" altLang="zh-TW" sz="1400" dirty="0" err="1"/>
              <a:t>Mollemans</a:t>
            </a:r>
            <a:r>
              <a:rPr lang="en-US" altLang="zh-TW" sz="1400" dirty="0"/>
              <a:t>, Filip </a:t>
            </a:r>
            <a:r>
              <a:rPr lang="en-US" altLang="zh-TW" sz="1400" dirty="0" err="1"/>
              <a:t>Schutyser</a:t>
            </a:r>
            <a:r>
              <a:rPr lang="en-US" altLang="zh-TW" sz="1400" dirty="0"/>
              <a:t>, Nasser </a:t>
            </a:r>
            <a:r>
              <a:rPr lang="en-US" altLang="zh-TW" sz="1400" dirty="0" err="1"/>
              <a:t>Nadjmi</a:t>
            </a:r>
            <a:r>
              <a:rPr lang="en-US" altLang="zh-TW" sz="1400" dirty="0"/>
              <a:t>, and P. </a:t>
            </a:r>
            <a:r>
              <a:rPr lang="en-US" altLang="zh-TW" sz="1400" dirty="0" err="1"/>
              <a:t>Suetens</a:t>
            </a:r>
            <a:r>
              <a:rPr lang="en-US" altLang="zh-TW" sz="1400" dirty="0"/>
              <a:t>, “Very fast soft tissue predictions with mass tensor model for maxillofacial surgery planning systems,” International Congress Series, vol. 1281, pp. 491–496, May 2005, </a:t>
            </a:r>
            <a:r>
              <a:rPr lang="en-US" altLang="zh-TW" sz="1400" dirty="0" err="1"/>
              <a:t>doi</a:t>
            </a:r>
            <a:r>
              <a:rPr lang="en-US" altLang="zh-TW" sz="1400" dirty="0"/>
              <a:t>: https://</a:t>
            </a:r>
            <a:r>
              <a:rPr lang="en-US" altLang="zh-TW" sz="1400" dirty="0" err="1"/>
              <a:t>doi.org</a:t>
            </a:r>
            <a:r>
              <a:rPr lang="en-US" altLang="zh-TW" sz="1400" dirty="0"/>
              <a:t>/10.1016/j.ics.2005.03.048.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400" dirty="0"/>
              <a:t>‌</a:t>
            </a:r>
            <a:r>
              <a:rPr lang="zh-TW" altLang="en-US" sz="1400" dirty="0"/>
              <a:t>**</a:t>
            </a:r>
            <a:r>
              <a:rPr lang="en-US" altLang="zh-TW" sz="1400" dirty="0"/>
              <a:t>	</a:t>
            </a:r>
            <a:r>
              <a:rPr lang="en-US" altLang="zh-TW" sz="1400" dirty="0" err="1"/>
              <a:t>Liebregts</a:t>
            </a:r>
            <a:r>
              <a:rPr lang="en-US" altLang="zh-TW" sz="1400" dirty="0"/>
              <a:t>, J.; Tong, X.; Timmermans, M.; de Konig, M.; </a:t>
            </a:r>
            <a:r>
              <a:rPr lang="en-US" altLang="zh-TW" sz="1400" dirty="0" err="1"/>
              <a:t>Bergè</a:t>
            </a:r>
            <a:r>
              <a:rPr lang="en-US" altLang="zh-TW" sz="1400" dirty="0"/>
              <a:t>, S.; </a:t>
            </a:r>
            <a:r>
              <a:rPr lang="en-US" altLang="zh-TW" sz="1400" dirty="0" err="1"/>
              <a:t>Hoppenreijs</a:t>
            </a:r>
            <a:r>
              <a:rPr lang="en-US" altLang="zh-TW" sz="1400" dirty="0"/>
              <a:t>, T.; Maal, T. Accuracy of three-dimensional soft tissue simulation in bimaxillary osteotomies. J. Cranio-Maxillo-Fac. Surg. 2015, 43, 329–335. </a:t>
            </a:r>
          </a:p>
        </p:txBody>
      </p:sp>
    </p:spTree>
    <p:extLst>
      <p:ext uri="{BB962C8B-B14F-4D97-AF65-F5344CB8AC3E}">
        <p14:creationId xmlns:p14="http://schemas.microsoft.com/office/powerpoint/2010/main" val="1290462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31CDD-E939-D61A-A94A-2EA0B9AB1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041995-AFF6-21EA-06E2-38EA872F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有限元素法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A98C65-3F65-B631-AC8F-9BB89129F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演算法：將求解區域分成多個小單元</a:t>
            </a:r>
            <a:r>
              <a:rPr lang="en-US" altLang="zh-TW" dirty="0"/>
              <a:t>(element)</a:t>
            </a:r>
            <a:r>
              <a:rPr lang="zh-TW" altLang="en-US" dirty="0"/>
              <a:t>，將每個單元視為一個新方程並求解，再將解進行組合。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666409-72A0-8377-F51B-597850778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35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95E762-34BE-2453-C8CB-5FC9009C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47367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9148E-9BC6-A51B-15B1-4B5F54E77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D675D0-0A03-8477-4F81-A4A95579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生體組織機械參數的取得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6E4956-2B58-F900-8F1D-A916335E9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有眾多研究整理相關參數。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A75A82-15C6-607D-47DC-2A708686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36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CFC110-525B-9C9C-3829-98CDEE03E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2025/1/15</a:t>
            </a:fld>
            <a:endParaRPr lang="zh-TW" altLang="en-US" dirty="0"/>
          </a:p>
        </p:txBody>
      </p:sp>
      <p:pic>
        <p:nvPicPr>
          <p:cNvPr id="6" name="圖片 5" descr="一張含有 文字, 圖表, 數字, 平行 的圖片&#10;&#10;自動產生的描述">
            <a:extLst>
              <a:ext uri="{FF2B5EF4-FFF2-40B4-BE49-F238E27FC236}">
                <a16:creationId xmlns:a16="http://schemas.microsoft.com/office/drawing/2014/main" id="{507FC541-B316-6A76-DB61-F5F4B7BC6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49671"/>
            <a:ext cx="4414487" cy="3133060"/>
          </a:xfrm>
          <a:prstGeom prst="rect">
            <a:avLst/>
          </a:prstGeom>
        </p:spPr>
      </p:pic>
      <p:sp>
        <p:nvSpPr>
          <p:cNvPr id="7" name="內容版面配置區 5">
            <a:extLst>
              <a:ext uri="{FF2B5EF4-FFF2-40B4-BE49-F238E27FC236}">
                <a16:creationId xmlns:a16="http://schemas.microsoft.com/office/drawing/2014/main" id="{6CE137FC-C507-FC4D-B256-2F935A2070E7}"/>
              </a:ext>
            </a:extLst>
          </p:cNvPr>
          <p:cNvSpPr txBox="1">
            <a:spLocks/>
          </p:cNvSpPr>
          <p:nvPr/>
        </p:nvSpPr>
        <p:spPr>
          <a:xfrm>
            <a:off x="838201" y="5849674"/>
            <a:ext cx="10515599" cy="50649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400" dirty="0"/>
              <a:t>*</a:t>
            </a:r>
            <a:r>
              <a:rPr lang="en-US" altLang="zh-TW" sz="1400" dirty="0"/>
              <a:t>	</a:t>
            </a:r>
            <a:r>
              <a:rPr lang="en-US" altLang="zh-TW" sz="1400" dirty="0" err="1"/>
              <a:t>Luboz</a:t>
            </a:r>
            <a:r>
              <a:rPr lang="en-US" altLang="zh-TW" sz="1400" dirty="0"/>
              <a:t> V, </a:t>
            </a:r>
            <a:r>
              <a:rPr lang="en-US" altLang="zh-TW" sz="1400" dirty="0" err="1"/>
              <a:t>Promayon</a:t>
            </a:r>
            <a:r>
              <a:rPr lang="en-US" altLang="zh-TW" sz="1400" dirty="0"/>
              <a:t> E, Payan Y. Linear elastic properties of the facial soft tissues using an aspiration device: towards patient specific characterization. Ann Biomed Eng. 2014 Nov;42(11):2369-78. </a:t>
            </a:r>
            <a:r>
              <a:rPr lang="en-US" altLang="zh-TW" sz="1400" dirty="0" err="1"/>
              <a:t>doi</a:t>
            </a:r>
            <a:r>
              <a:rPr lang="en-US" altLang="zh-TW" sz="1400" dirty="0"/>
              <a:t>: 10.1007/s10439-014-1098-1. </a:t>
            </a:r>
            <a:r>
              <a:rPr lang="en-US" altLang="zh-TW" sz="1400" dirty="0" err="1"/>
              <a:t>Epub</a:t>
            </a:r>
            <a:r>
              <a:rPr lang="en-US" altLang="zh-TW" sz="1400" dirty="0"/>
              <a:t> 2014 Sep 4. </a:t>
            </a:r>
            <a:r>
              <a:rPr lang="en-US" altLang="zh-TW" sz="1400" dirty="0" err="1"/>
              <a:t>PMID</a:t>
            </a:r>
            <a:r>
              <a:rPr lang="en-US" altLang="zh-TW" sz="1400" dirty="0"/>
              <a:t>: 25186433.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400" dirty="0"/>
              <a:t>**</a:t>
            </a:r>
            <a:r>
              <a:rPr lang="en-US" altLang="zh-TW" sz="1400" dirty="0"/>
              <a:t>	Chanda, Arnab &amp; Singh, Gurpreet. (2023). Mechanical Properties of Human Tissues. 10.1007/978-981-99-2225-3.</a:t>
            </a:r>
          </a:p>
        </p:txBody>
      </p:sp>
      <p:pic>
        <p:nvPicPr>
          <p:cNvPr id="8" name="圖片 7" descr="一張含有 文字, 數字, 字型, 螢幕擷取畫面 的圖片&#10;&#10;自動產生的描述">
            <a:extLst>
              <a:ext uri="{FF2B5EF4-FFF2-40B4-BE49-F238E27FC236}">
                <a16:creationId xmlns:a16="http://schemas.microsoft.com/office/drawing/2014/main" id="{9B2F2992-4A2B-FC36-7A4D-EFBF6BE7F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600" y="2159983"/>
            <a:ext cx="5761220" cy="3122748"/>
          </a:xfrm>
          <a:prstGeom prst="rect">
            <a:avLst/>
          </a:prstGeom>
        </p:spPr>
      </p:pic>
      <p:sp>
        <p:nvSpPr>
          <p:cNvPr id="9" name="內容版面配置區 5">
            <a:extLst>
              <a:ext uri="{FF2B5EF4-FFF2-40B4-BE49-F238E27FC236}">
                <a16:creationId xmlns:a16="http://schemas.microsoft.com/office/drawing/2014/main" id="{3475FB65-F76A-BDB5-ECA2-E10B5A3D5C8A}"/>
              </a:ext>
            </a:extLst>
          </p:cNvPr>
          <p:cNvSpPr txBox="1">
            <a:spLocks/>
          </p:cNvSpPr>
          <p:nvPr/>
        </p:nvSpPr>
        <p:spPr>
          <a:xfrm>
            <a:off x="1676960" y="5278611"/>
            <a:ext cx="2736964" cy="411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9738" indent="-439738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200" dirty="0">
                <a:latin typeface="+mj-ea"/>
                <a:ea typeface="+mj-ea"/>
              </a:rPr>
              <a:t>圖</a:t>
            </a:r>
            <a:r>
              <a:rPr lang="en-US" altLang="zh-TW" sz="1200" dirty="0">
                <a:latin typeface="+mj-ea"/>
                <a:ea typeface="+mj-ea"/>
              </a:rPr>
              <a:t>1</a:t>
            </a:r>
            <a:r>
              <a:rPr lang="zh-TW" altLang="en-US" sz="1200" dirty="0">
                <a:latin typeface="+mj-ea"/>
                <a:ea typeface="+mj-ea"/>
              </a:rPr>
              <a:t>臉部楊氏係數範圍示意圖*</a:t>
            </a:r>
            <a:endParaRPr lang="en-US" altLang="zh-TW" sz="1200" dirty="0">
              <a:latin typeface="+mj-ea"/>
              <a:ea typeface="+mj-ea"/>
            </a:endParaRPr>
          </a:p>
        </p:txBody>
      </p:sp>
      <p:sp>
        <p:nvSpPr>
          <p:cNvPr id="10" name="內容版面配置區 5">
            <a:extLst>
              <a:ext uri="{FF2B5EF4-FFF2-40B4-BE49-F238E27FC236}">
                <a16:creationId xmlns:a16="http://schemas.microsoft.com/office/drawing/2014/main" id="{4129A507-17E0-42E3-0828-F8E711A6DE94}"/>
              </a:ext>
            </a:extLst>
          </p:cNvPr>
          <p:cNvSpPr txBox="1">
            <a:spLocks/>
          </p:cNvSpPr>
          <p:nvPr/>
        </p:nvSpPr>
        <p:spPr>
          <a:xfrm>
            <a:off x="7204728" y="5278611"/>
            <a:ext cx="2736964" cy="411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9738" indent="-439738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200" dirty="0">
                <a:latin typeface="+mj-ea"/>
                <a:ea typeface="+mj-ea"/>
              </a:rPr>
              <a:t>圖</a:t>
            </a:r>
            <a:r>
              <a:rPr lang="en-US" altLang="zh-TW" sz="1200" dirty="0">
                <a:latin typeface="+mj-ea"/>
                <a:ea typeface="+mj-ea"/>
              </a:rPr>
              <a:t>2</a:t>
            </a:r>
            <a:r>
              <a:rPr lang="zh-TW" altLang="en-US" sz="1200" dirty="0">
                <a:latin typeface="+mj-ea"/>
                <a:ea typeface="+mj-ea"/>
              </a:rPr>
              <a:t>口內楊氏係數範圍示意圖**</a:t>
            </a:r>
            <a:endParaRPr lang="en-US" altLang="zh-TW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189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C5E7E9-0FBA-45C6-8615-6EAD3C94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背景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BD28C-33C4-47EF-A574-F25DA2089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目前已有多種方法被提出為模擬術後變化*：</a:t>
            </a:r>
            <a:endParaRPr lang="en-US" altLang="zh-TW" dirty="0"/>
          </a:p>
          <a:p>
            <a:pPr lvl="1"/>
            <a:r>
              <a:rPr lang="zh-TW" altLang="en-US" dirty="0"/>
              <a:t>基於幾何模型</a:t>
            </a:r>
            <a:r>
              <a:rPr lang="en-US" altLang="zh-TW" dirty="0"/>
              <a:t>(Geometry-based)</a:t>
            </a:r>
          </a:p>
          <a:p>
            <a:pPr lvl="2"/>
            <a:r>
              <a:rPr lang="zh-TW" altLang="en-US" dirty="0"/>
              <a:t>軟</a:t>
            </a:r>
            <a:r>
              <a:rPr lang="en-US" altLang="zh-TW" dirty="0"/>
              <a:t>-</a:t>
            </a:r>
            <a:r>
              <a:rPr lang="zh-TW" altLang="en-US" dirty="0"/>
              <a:t>硬組織移動比例法</a:t>
            </a:r>
            <a:r>
              <a:rPr lang="en-US" altLang="zh-TW" dirty="0"/>
              <a:t>(Soft-and-Hard tissue ratio method)</a:t>
            </a:r>
          </a:p>
          <a:p>
            <a:pPr lvl="2"/>
            <a:r>
              <a:rPr lang="zh-TW" altLang="en-US" dirty="0"/>
              <a:t>資料庫方法 </a:t>
            </a:r>
            <a:r>
              <a:rPr lang="en-US" altLang="zh-TW" dirty="0"/>
              <a:t>(Database-based Method)</a:t>
            </a:r>
          </a:p>
          <a:p>
            <a:pPr lvl="2"/>
            <a:r>
              <a:rPr lang="zh-TW" altLang="en-US" dirty="0"/>
              <a:t>機器學習 </a:t>
            </a:r>
            <a:r>
              <a:rPr lang="en-US" altLang="zh-TW" dirty="0"/>
              <a:t>(Machine Learning,</a:t>
            </a:r>
            <a:r>
              <a:rPr lang="zh-TW" altLang="en-US" dirty="0"/>
              <a:t> </a:t>
            </a:r>
            <a:r>
              <a:rPr lang="en-US" altLang="zh-TW" dirty="0"/>
              <a:t>ML)</a:t>
            </a:r>
          </a:p>
          <a:p>
            <a:pPr lvl="1"/>
            <a:r>
              <a:rPr lang="zh-TW" altLang="en-US" dirty="0"/>
              <a:t>基於力學模型</a:t>
            </a:r>
            <a:r>
              <a:rPr lang="en-US" altLang="zh-TW" dirty="0"/>
              <a:t>(Physics-based)</a:t>
            </a:r>
            <a:r>
              <a:rPr lang="zh-TW" altLang="en-US" dirty="0"/>
              <a:t>**</a:t>
            </a:r>
            <a:endParaRPr lang="en-US" altLang="zh-TW" dirty="0"/>
          </a:p>
          <a:p>
            <a:pPr lvl="2"/>
            <a:r>
              <a:rPr lang="zh-TW" altLang="en-US" dirty="0"/>
              <a:t>質點</a:t>
            </a:r>
            <a:r>
              <a:rPr lang="en-US" altLang="zh-TW" dirty="0"/>
              <a:t>-</a:t>
            </a:r>
            <a:r>
              <a:rPr lang="zh-TW" altLang="en-US" dirty="0"/>
              <a:t>彈簧模型 </a:t>
            </a:r>
            <a:r>
              <a:rPr lang="en-US" altLang="zh-TW" dirty="0"/>
              <a:t>(Mass-Spring Model, </a:t>
            </a:r>
            <a:r>
              <a:rPr lang="en-US" altLang="zh-TW" dirty="0" err="1"/>
              <a:t>MSM</a:t>
            </a:r>
            <a:r>
              <a:rPr lang="en-US" altLang="zh-TW" dirty="0"/>
              <a:t>) </a:t>
            </a:r>
          </a:p>
          <a:p>
            <a:pPr lvl="2"/>
            <a:r>
              <a:rPr lang="zh-TW" altLang="en-US" dirty="0"/>
              <a:t>質點張量模型 </a:t>
            </a:r>
            <a:r>
              <a:rPr lang="en-US" altLang="zh-TW" dirty="0"/>
              <a:t>(Mass Tensor Model,</a:t>
            </a:r>
            <a:r>
              <a:rPr lang="zh-TW" altLang="en-US" dirty="0"/>
              <a:t> </a:t>
            </a:r>
            <a:r>
              <a:rPr lang="en-US" altLang="zh-TW" dirty="0" err="1"/>
              <a:t>MTM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邊界元素法 </a:t>
            </a:r>
            <a:r>
              <a:rPr lang="en-US" altLang="zh-TW" dirty="0"/>
              <a:t>(Boundary Element Method, BEM)</a:t>
            </a:r>
          </a:p>
          <a:p>
            <a:pPr lvl="2"/>
            <a:r>
              <a:rPr lang="zh-TW" altLang="en-US" dirty="0"/>
              <a:t>有限元素法 </a:t>
            </a:r>
            <a:r>
              <a:rPr lang="en-US" altLang="zh-TW" dirty="0"/>
              <a:t>(Finite Element Method, FEM)</a:t>
            </a:r>
          </a:p>
          <a:p>
            <a:r>
              <a:rPr lang="zh-TW" altLang="en-US" dirty="0"/>
              <a:t>在力學模擬方面，有限元素法是目前最廣泛使用的技術。</a:t>
            </a:r>
            <a:endParaRPr lang="en-US" altLang="zh-TW" dirty="0"/>
          </a:p>
          <a:p>
            <a:pPr lvl="2"/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BFE64B-8CA3-45F5-AF96-2BD43993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2025/1/15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6E923D-23CE-4290-841B-E108DB59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8F258351-9007-ADF1-BFD7-2F90C4444B1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400" dirty="0"/>
              <a:t>*</a:t>
            </a:r>
            <a:r>
              <a:rPr lang="en-US" altLang="zh-TW" sz="1400" dirty="0"/>
              <a:t>	 Olivetti, E.C.; </a:t>
            </a:r>
            <a:r>
              <a:rPr lang="en-US" altLang="zh-TW" sz="1400" dirty="0" err="1"/>
              <a:t>Nicotera</a:t>
            </a:r>
            <a:r>
              <a:rPr lang="en-US" altLang="zh-TW" sz="1400" dirty="0"/>
              <a:t>, S.; </a:t>
            </a:r>
            <a:r>
              <a:rPr lang="en-US" altLang="zh-TW" sz="1400" dirty="0" err="1"/>
              <a:t>Marcolin</a:t>
            </a:r>
            <a:r>
              <a:rPr lang="en-US" altLang="zh-TW" sz="1400" dirty="0"/>
              <a:t>, F.; </a:t>
            </a:r>
            <a:r>
              <a:rPr lang="en-US" altLang="zh-TW" sz="1400" dirty="0" err="1"/>
              <a:t>Vezzetti</a:t>
            </a:r>
            <a:r>
              <a:rPr lang="en-US" altLang="zh-TW" sz="1400" dirty="0"/>
              <a:t>, E.; </a:t>
            </a:r>
            <a:r>
              <a:rPr lang="en-US" altLang="zh-TW" sz="1400" dirty="0" err="1"/>
              <a:t>Sotong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J.P.A</a:t>
            </a:r>
            <a:r>
              <a:rPr lang="en-US" altLang="zh-TW" sz="1400" dirty="0"/>
              <a:t>.; </a:t>
            </a:r>
            <a:r>
              <a:rPr lang="en-US" altLang="zh-TW" sz="1400" dirty="0" err="1"/>
              <a:t>Zavattero</a:t>
            </a:r>
            <a:r>
              <a:rPr lang="en-US" altLang="zh-TW" sz="1400" dirty="0"/>
              <a:t>, E.; </a:t>
            </a:r>
            <a:r>
              <a:rPr lang="en-US" altLang="zh-TW" sz="1400" dirty="0" err="1"/>
              <a:t>Ramieri</a:t>
            </a:r>
            <a:r>
              <a:rPr lang="en-US" altLang="zh-TW" sz="1400" dirty="0"/>
              <a:t>, G. 3D Soft-Tissue Prediction Methodologies for Orthognathic Surgery—A Literature Review. Appl. Sci. 2019, 9, 4550. 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400" dirty="0"/>
              <a:t>**</a:t>
            </a:r>
            <a:r>
              <a:rPr lang="en-US" altLang="zh-TW" sz="1400" dirty="0"/>
              <a:t>	</a:t>
            </a:r>
            <a:r>
              <a:rPr lang="en-US" altLang="zh-TW" sz="1400" dirty="0" err="1"/>
              <a:t>Joldes</a:t>
            </a:r>
            <a:r>
              <a:rPr lang="en-US" altLang="zh-TW" sz="1400" dirty="0"/>
              <a:t>, Grand Roman et al. “Suite of Meshless Algorithms for Accurate Computation of Soft Tissue Deformation for Surgical Simulation.” Medical image analysis 56 (2019): 152-171 .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0372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91BA0-BEB9-6FF0-0B61-D5365AA2F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8FE998-8695-DADB-ECD5-64BC8F2F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背景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521365-67A5-0605-FDBD-F17CA00E2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目前有多種商業軟體可模擬術後變形*：</a:t>
            </a:r>
            <a:endParaRPr lang="en-US" altLang="zh-TW" dirty="0"/>
          </a:p>
          <a:p>
            <a:pPr lvl="1"/>
            <a:r>
              <a:rPr lang="zh-TW" altLang="en-US" dirty="0"/>
              <a:t>基於幾何方法</a:t>
            </a:r>
            <a:r>
              <a:rPr lang="en-US" altLang="zh-TW" dirty="0"/>
              <a:t>(Geometry-based)</a:t>
            </a:r>
          </a:p>
          <a:p>
            <a:pPr lvl="2"/>
            <a:r>
              <a:rPr lang="zh-TW" altLang="en-US" dirty="0"/>
              <a:t>軟</a:t>
            </a:r>
            <a:r>
              <a:rPr lang="en-US" altLang="zh-TW" dirty="0"/>
              <a:t>-</a:t>
            </a:r>
            <a:r>
              <a:rPr lang="zh-TW" altLang="en-US" dirty="0"/>
              <a:t>硬組織比例法： </a:t>
            </a:r>
            <a:r>
              <a:rPr lang="en-US" altLang="zh-TW" dirty="0" err="1"/>
              <a:t>TIOPS</a:t>
            </a:r>
            <a:endParaRPr lang="en-US" altLang="zh-TW" dirty="0"/>
          </a:p>
          <a:p>
            <a:pPr lvl="2"/>
            <a:r>
              <a:rPr lang="zh-TW" altLang="en-US" dirty="0"/>
              <a:t>二維數據擬合法：  </a:t>
            </a:r>
            <a:r>
              <a:rPr lang="en-US" altLang="zh-TW" dirty="0" err="1"/>
              <a:t>OrthoForecast</a:t>
            </a:r>
            <a:r>
              <a:rPr lang="zh-TW" altLang="en-US" dirty="0"/>
              <a:t>、</a:t>
            </a:r>
            <a:r>
              <a:rPr lang="en-US" altLang="zh-TW" dirty="0" err="1"/>
              <a:t>CASSOS</a:t>
            </a:r>
            <a:r>
              <a:rPr lang="zh-TW" altLang="en-US" dirty="0"/>
              <a:t>、</a:t>
            </a:r>
            <a:r>
              <a:rPr lang="en-US" altLang="zh-TW" dirty="0" err="1"/>
              <a:t>SurgiCase_CMF</a:t>
            </a:r>
            <a:endParaRPr lang="en-US" altLang="zh-TW" dirty="0"/>
          </a:p>
          <a:p>
            <a:pPr lvl="2"/>
            <a:r>
              <a:rPr lang="zh-TW" altLang="en-US" dirty="0"/>
              <a:t>三維數據擬合法：  </a:t>
            </a:r>
            <a:r>
              <a:rPr lang="en-US" altLang="zh-TW" dirty="0"/>
              <a:t>Dolphin 3D</a:t>
            </a:r>
            <a:r>
              <a:rPr lang="zh-TW" altLang="en-US" dirty="0"/>
              <a:t>、</a:t>
            </a:r>
            <a:r>
              <a:rPr lang="en-US" altLang="zh-TW" dirty="0"/>
              <a:t>Dentofacial planner plus (DFP)</a:t>
            </a:r>
          </a:p>
          <a:p>
            <a:pPr lvl="1"/>
            <a:r>
              <a:rPr lang="zh-TW" altLang="en-US" dirty="0"/>
              <a:t>基於簡化力學模型</a:t>
            </a:r>
            <a:r>
              <a:rPr lang="en-US" altLang="zh-TW" dirty="0"/>
              <a:t>(Simplified physical model)</a:t>
            </a:r>
            <a:r>
              <a:rPr lang="zh-TW" altLang="en-US" dirty="0"/>
              <a:t>**</a:t>
            </a:r>
            <a:endParaRPr lang="en-US" altLang="zh-TW" dirty="0"/>
          </a:p>
          <a:p>
            <a:pPr lvl="2"/>
            <a:r>
              <a:rPr lang="zh-TW" altLang="en-US" dirty="0"/>
              <a:t>質點</a:t>
            </a:r>
            <a:r>
              <a:rPr lang="en-US" altLang="zh-TW" dirty="0"/>
              <a:t>-</a:t>
            </a:r>
            <a:r>
              <a:rPr lang="zh-TW" altLang="en-US" dirty="0"/>
              <a:t>彈簧模型：</a:t>
            </a:r>
            <a:r>
              <a:rPr lang="en-US" altLang="zh-TW" dirty="0"/>
              <a:t>	3dMDvultus</a:t>
            </a:r>
          </a:p>
          <a:p>
            <a:pPr lvl="2"/>
            <a:r>
              <a:rPr lang="zh-TW" altLang="en-US" dirty="0"/>
              <a:t>質點</a:t>
            </a:r>
            <a:r>
              <a:rPr lang="en-US" altLang="zh-TW" dirty="0"/>
              <a:t>-</a:t>
            </a:r>
            <a:r>
              <a:rPr lang="zh-TW" altLang="en-US" dirty="0"/>
              <a:t>張量模型：</a:t>
            </a:r>
            <a:r>
              <a:rPr lang="en-US" altLang="zh-TW" dirty="0"/>
              <a:t>	</a:t>
            </a:r>
            <a:r>
              <a:rPr lang="en-US" altLang="zh-TW" dirty="0" err="1"/>
              <a:t>Maxilim</a:t>
            </a: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C6A483-CA11-6918-D86D-7764D1CE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2025/1/15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F1F6FF3-66C8-EE0F-F6BD-590928B9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BDDCEACC-CB02-3D47-51BE-EDA606D948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400" dirty="0"/>
              <a:t>*</a:t>
            </a:r>
            <a:r>
              <a:rPr lang="en-US" altLang="zh-TW" sz="1400" dirty="0"/>
              <a:t>	 Olivetti, E.C.; </a:t>
            </a:r>
            <a:r>
              <a:rPr lang="en-US" altLang="zh-TW" sz="1400" dirty="0" err="1"/>
              <a:t>Nicotera</a:t>
            </a:r>
            <a:r>
              <a:rPr lang="en-US" altLang="zh-TW" sz="1400" dirty="0"/>
              <a:t>, S.; </a:t>
            </a:r>
            <a:r>
              <a:rPr lang="en-US" altLang="zh-TW" sz="1400" dirty="0" err="1"/>
              <a:t>Marcolin</a:t>
            </a:r>
            <a:r>
              <a:rPr lang="en-US" altLang="zh-TW" sz="1400" dirty="0"/>
              <a:t>, F.; </a:t>
            </a:r>
            <a:r>
              <a:rPr lang="en-US" altLang="zh-TW" sz="1400" dirty="0" err="1"/>
              <a:t>Vezzetti</a:t>
            </a:r>
            <a:r>
              <a:rPr lang="en-US" altLang="zh-TW" sz="1400" dirty="0"/>
              <a:t>, E.; </a:t>
            </a:r>
            <a:r>
              <a:rPr lang="en-US" altLang="zh-TW" sz="1400" dirty="0" err="1"/>
              <a:t>Sotong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J.P.A</a:t>
            </a:r>
            <a:r>
              <a:rPr lang="en-US" altLang="zh-TW" sz="1400" dirty="0"/>
              <a:t>.; </a:t>
            </a:r>
            <a:r>
              <a:rPr lang="en-US" altLang="zh-TW" sz="1400" dirty="0" err="1"/>
              <a:t>Zavattero</a:t>
            </a:r>
            <a:r>
              <a:rPr lang="en-US" altLang="zh-TW" sz="1400" dirty="0"/>
              <a:t>, E.; </a:t>
            </a:r>
            <a:r>
              <a:rPr lang="en-US" altLang="zh-TW" sz="1400" dirty="0" err="1"/>
              <a:t>Ramieri</a:t>
            </a:r>
            <a:r>
              <a:rPr lang="en-US" altLang="zh-TW" sz="1400" dirty="0"/>
              <a:t>, G. 3D Soft-Tissue Prediction Methodologies for Orthognathic Surgery—A Literature Review. Appl. Sci. 2019, 9, 4550. 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400" dirty="0"/>
              <a:t>**</a:t>
            </a:r>
            <a:r>
              <a:rPr lang="en-US" altLang="zh-TW" sz="1400" dirty="0"/>
              <a:t>	</a:t>
            </a:r>
            <a:r>
              <a:rPr lang="en-US" altLang="zh-TW" sz="1400" dirty="0" err="1"/>
              <a:t>Joldes</a:t>
            </a:r>
            <a:r>
              <a:rPr lang="en-US" altLang="zh-TW" sz="1400" dirty="0"/>
              <a:t>, Grand Roman et al. “Suite of Meshless Algorithms for Accurate Computation of Soft Tissue Deformation for Surgical Simulation.” Medical image analysis 56 (2019): 152-171 .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533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AD5B51-EABD-44CB-B821-3E461743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2ECF0B-EDCF-4505-88F3-37210DECD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2728"/>
            <a:ext cx="10821718" cy="4700846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為預測顏面變化，需準確計算軟組織變化。</a:t>
            </a:r>
            <a:endParaRPr lang="en-US" altLang="zh-TW" sz="2800" dirty="0"/>
          </a:p>
          <a:p>
            <a:pPr lvl="1"/>
            <a:r>
              <a:rPr lang="zh-TW" altLang="en-US" sz="2400" dirty="0"/>
              <a:t>傳統手術計畫只涉及骨骼位移，需將硬組織變化映射至軟組織變化。</a:t>
            </a:r>
            <a:endParaRPr lang="en-US" altLang="zh-TW" sz="2400" dirty="0"/>
          </a:p>
          <a:p>
            <a:r>
              <a:rPr lang="zh-TW" altLang="en-US" sz="2800" dirty="0"/>
              <a:t>使用幾何方法預測軟組織變化有下列缺點：</a:t>
            </a:r>
            <a:endParaRPr lang="en-US" altLang="zh-TW" sz="2800" dirty="0"/>
          </a:p>
          <a:p>
            <a:pPr lvl="1"/>
            <a:r>
              <a:rPr lang="zh-TW" altLang="en-US" sz="2400" dirty="0"/>
              <a:t>需要大量術前與術後資料。</a:t>
            </a:r>
            <a:endParaRPr lang="en-US" altLang="zh-TW" sz="2400" dirty="0"/>
          </a:p>
          <a:p>
            <a:pPr lvl="1"/>
            <a:r>
              <a:rPr lang="zh-TW" altLang="en-US" sz="2400" dirty="0"/>
              <a:t>無法分析誤差原因。</a:t>
            </a:r>
            <a:endParaRPr lang="en-US" altLang="zh-TW" sz="2400" dirty="0"/>
          </a:p>
          <a:p>
            <a:pPr lvl="1"/>
            <a:r>
              <a:rPr lang="zh-TW" altLang="en-US" sz="2400" dirty="0"/>
              <a:t>無法針對個別病患進行客製化調整。</a:t>
            </a:r>
            <a:endParaRPr lang="en-US" altLang="zh-TW" sz="2400" dirty="0"/>
          </a:p>
          <a:p>
            <a:pPr lvl="1"/>
            <a:r>
              <a:rPr lang="zh-TW" altLang="en-US" sz="2400" dirty="0"/>
              <a:t>無法預測病患與資料庫偏差過大的情況。</a:t>
            </a:r>
            <a:endParaRPr lang="en-US" altLang="zh-TW" sz="2400" dirty="0"/>
          </a:p>
          <a:p>
            <a:r>
              <a:rPr lang="zh-TW" altLang="en-US" sz="2800" dirty="0"/>
              <a:t>使用簡化力學模型預測軟組織變化有下列缺點：</a:t>
            </a:r>
            <a:endParaRPr lang="en-US" altLang="zh-TW" sz="2800" dirty="0"/>
          </a:p>
          <a:p>
            <a:pPr lvl="1"/>
            <a:r>
              <a:rPr lang="zh-TW" altLang="en-US" sz="2400" dirty="0"/>
              <a:t>無法準確模擬異向性與非線性力學行為。</a:t>
            </a:r>
            <a:endParaRPr lang="en-US" altLang="zh-TW" sz="2400" dirty="0"/>
          </a:p>
          <a:p>
            <a:pPr lvl="1"/>
            <a:r>
              <a:rPr lang="zh-TW" altLang="en-US" sz="2400" dirty="0"/>
              <a:t>模型易出現數值解不穩定導致模擬結果失真。</a:t>
            </a:r>
            <a:endParaRPr lang="en-US" altLang="zh-TW" sz="2400" dirty="0"/>
          </a:p>
          <a:p>
            <a:pPr lvl="1"/>
            <a:endParaRPr lang="en-US" altLang="zh-TW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DD5C4F-79FE-41C5-AFFD-E050B61D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FAE6A8-E8AE-47E9-B773-56D07AD5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2025/1/15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0AEFBC9-7CE2-4234-AF8A-EF60B7BA59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756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9B4AEE-E1C4-18E8-6AA1-1D101E38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61EC9E-81BA-F63E-47A7-33A88A2E3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有限元素法為目前主流生物力學模擬方式，但有下列缺點*</a:t>
            </a:r>
            <a:r>
              <a:rPr lang="en-US" altLang="zh-TW" sz="2800" baseline="30000" dirty="0"/>
              <a:t>,</a:t>
            </a:r>
            <a:r>
              <a:rPr lang="zh-TW" altLang="en-US" sz="2800" dirty="0"/>
              <a:t>**</a:t>
            </a:r>
            <a:endParaRPr lang="en-US" altLang="zh-TW" sz="2800" dirty="0"/>
          </a:p>
          <a:p>
            <a:pPr lvl="1"/>
            <a:r>
              <a:rPr lang="zh-TW" altLang="en-US" sz="2400" dirty="0"/>
              <a:t>生成客製化網格人力及時間成本高</a:t>
            </a:r>
            <a:endParaRPr lang="en-US" altLang="zh-TW" sz="2400" dirty="0"/>
          </a:p>
          <a:p>
            <a:pPr lvl="1"/>
            <a:r>
              <a:rPr lang="zh-TW" altLang="en-US" sz="2400" dirty="0"/>
              <a:t>為準確模擬，操作者需同時對數值模擬及解剖學有深刻理解</a:t>
            </a:r>
            <a:endParaRPr lang="en-US" altLang="zh-TW" sz="2400" dirty="0"/>
          </a:p>
          <a:p>
            <a:pPr lvl="1"/>
            <a:r>
              <a:rPr lang="zh-TW" altLang="en-US" sz="2400" dirty="0"/>
              <a:t>難以模擬大形變問題</a:t>
            </a:r>
            <a:endParaRPr lang="en-US" altLang="zh-TW" sz="2400" dirty="0"/>
          </a:p>
          <a:p>
            <a:pPr lvl="1"/>
            <a:r>
              <a:rPr lang="zh-TW" altLang="en-US" sz="2400" dirty="0"/>
              <a:t>異質性與非線性材料求解困難</a:t>
            </a:r>
            <a:endParaRPr lang="en-US" altLang="zh-TW" sz="2400" dirty="0"/>
          </a:p>
          <a:p>
            <a:r>
              <a:rPr lang="zh-TW" altLang="en-US" sz="2800" dirty="0"/>
              <a:t>以無網格法</a:t>
            </a:r>
            <a:r>
              <a:rPr lang="en-US" altLang="zh-TW" sz="2800" dirty="0"/>
              <a:t>(Meshless Methods, </a:t>
            </a:r>
            <a:r>
              <a:rPr lang="en-US" altLang="zh-TW" sz="2800" dirty="0" err="1"/>
              <a:t>MMs</a:t>
            </a:r>
            <a:r>
              <a:rPr lang="en-US" altLang="zh-TW" sz="2800" dirty="0"/>
              <a:t>)</a:t>
            </a:r>
            <a:r>
              <a:rPr lang="zh-TW" altLang="en-US" sz="2800" dirty="0"/>
              <a:t>模擬軟組織形變</a:t>
            </a:r>
            <a:r>
              <a:rPr lang="en-US" altLang="zh-TW" sz="2800" dirty="0"/>
              <a:t>***</a:t>
            </a:r>
          </a:p>
          <a:p>
            <a:pPr lvl="1"/>
            <a:r>
              <a:rPr lang="zh-TW" altLang="en-US" sz="2400" dirty="0"/>
              <a:t>無須劃分網格</a:t>
            </a:r>
            <a:r>
              <a:rPr lang="en-US" altLang="zh-TW" sz="2400" dirty="0"/>
              <a:t>(Mesh generation)</a:t>
            </a:r>
            <a:r>
              <a:rPr lang="zh-TW" altLang="en-US" sz="2400" dirty="0"/>
              <a:t>與連接節點</a:t>
            </a:r>
            <a:r>
              <a:rPr lang="en-US" altLang="zh-TW" sz="2400" dirty="0"/>
              <a:t>(Node connection)</a:t>
            </a:r>
          </a:p>
          <a:p>
            <a:pPr lvl="1"/>
            <a:r>
              <a:rPr lang="zh-TW" altLang="en-US" sz="2400" dirty="0"/>
              <a:t>不會有網格畸變</a:t>
            </a:r>
            <a:r>
              <a:rPr lang="en-US" altLang="zh-TW" sz="2400" dirty="0"/>
              <a:t>(Mesh distortion)</a:t>
            </a:r>
            <a:r>
              <a:rPr lang="zh-TW" altLang="en-US" sz="2400" dirty="0"/>
              <a:t>或奇異解</a:t>
            </a:r>
            <a:r>
              <a:rPr lang="en-US" altLang="zh-TW" sz="2400" dirty="0"/>
              <a:t>(Iii-condition)</a:t>
            </a:r>
            <a:r>
              <a:rPr lang="zh-TW" altLang="en-US" sz="2400" dirty="0"/>
              <a:t>問題</a:t>
            </a:r>
            <a:endParaRPr lang="en-US" altLang="zh-TW" sz="2400" dirty="0"/>
          </a:p>
          <a:p>
            <a:pPr lvl="1"/>
            <a:r>
              <a:rPr lang="zh-TW" altLang="en-US" sz="2400" dirty="0"/>
              <a:t>求解精度的改善方式較為直觀且易於施加。</a:t>
            </a:r>
            <a:endParaRPr lang="en-US" altLang="zh-TW" sz="2400" dirty="0"/>
          </a:p>
          <a:p>
            <a:r>
              <a:rPr lang="zh-TW" altLang="en-US" sz="2800" dirty="0"/>
              <a:t>尚未有基於無網格法預測術後顏面變化的研究</a:t>
            </a:r>
            <a:endParaRPr lang="en-US" altLang="zh-TW" sz="2800" dirty="0"/>
          </a:p>
          <a:p>
            <a:endParaRPr lang="en-US" altLang="zh-TW" sz="2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85476E-9315-D254-B8A3-9700DCE2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ABFFF5-3BDE-6E9E-B81E-C6A67571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2025/1/15</a:t>
            </a:fld>
            <a:endParaRPr lang="zh-TW" altLang="en-US" dirty="0"/>
          </a:p>
        </p:txBody>
      </p:sp>
      <p:sp>
        <p:nvSpPr>
          <p:cNvPr id="7" name="內容版面配置區 5">
            <a:extLst>
              <a:ext uri="{FF2B5EF4-FFF2-40B4-BE49-F238E27FC236}">
                <a16:creationId xmlns:a16="http://schemas.microsoft.com/office/drawing/2014/main" id="{D3413EAB-A3D6-BB48-8037-6F1F5876CAFB}"/>
              </a:ext>
            </a:extLst>
          </p:cNvPr>
          <p:cNvSpPr txBox="1">
            <a:spLocks/>
          </p:cNvSpPr>
          <p:nvPr/>
        </p:nvSpPr>
        <p:spPr>
          <a:xfrm>
            <a:off x="3909515" y="0"/>
            <a:ext cx="8282485" cy="13734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400" dirty="0"/>
              <a:t>*</a:t>
            </a:r>
            <a:r>
              <a:rPr lang="en-US" altLang="zh-TW" sz="1400" dirty="0"/>
              <a:t>	</a:t>
            </a:r>
            <a:r>
              <a:rPr lang="en-US" altLang="zh-TW" sz="1400" dirty="0" err="1"/>
              <a:t>Kirchhelle</a:t>
            </a:r>
            <a:r>
              <a:rPr lang="en-US" altLang="zh-TW" sz="1400" dirty="0"/>
              <a:t>, C., </a:t>
            </a:r>
            <a:r>
              <a:rPr lang="en-US" altLang="zh-TW" sz="1400" dirty="0" err="1"/>
              <a:t>Abdollahi</a:t>
            </a:r>
            <a:r>
              <a:rPr lang="en-US" altLang="zh-TW" sz="1400" dirty="0"/>
              <a:t>, A., Grajales, J. A. G., Li, D., </a:t>
            </a:r>
            <a:r>
              <a:rPr lang="en-US" altLang="zh-TW" sz="1400" dirty="0" err="1"/>
              <a:t>Benatia</a:t>
            </a:r>
            <a:r>
              <a:rPr lang="en-US" altLang="zh-TW" sz="1400" dirty="0"/>
              <a:t>, K., Gorbunov, K., ... &amp; </a:t>
            </a:r>
            <a:r>
              <a:rPr lang="en-US" altLang="zh-TW" sz="1400" dirty="0" err="1"/>
              <a:t>Jérusalem</a:t>
            </a:r>
            <a:r>
              <a:rPr lang="en-US" altLang="zh-TW" sz="1400" dirty="0"/>
              <a:t>, A. (2023). A numerical framework coupling finite element and meshless methods in sequential and parallel simulations. Finite Elements in Analysis and Design, 219, 103927.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400" dirty="0"/>
              <a:t>**</a:t>
            </a:r>
            <a:r>
              <a:rPr lang="en-US" altLang="zh-TW" sz="1400" dirty="0"/>
              <a:t>	Wittek, A., </a:t>
            </a:r>
            <a:r>
              <a:rPr lang="en-US" altLang="zh-TW" sz="1400" dirty="0" err="1"/>
              <a:t>Grosland</a:t>
            </a:r>
            <a:r>
              <a:rPr lang="en-US" altLang="zh-TW" sz="1400" dirty="0"/>
              <a:t>, N. M., </a:t>
            </a:r>
            <a:r>
              <a:rPr lang="en-US" altLang="zh-TW" sz="1400" dirty="0" err="1"/>
              <a:t>Joldes</a:t>
            </a:r>
            <a:r>
              <a:rPr lang="en-US" altLang="zh-TW" sz="1400" dirty="0"/>
              <a:t>, G. R., Magnotta, V., &amp; Miller, K. (2016). From finite element meshes to clouds of points: a review of methods for generation of computational biomechanics models for patient-specific applications. Annals of biomedical engineering, 44, 3-15.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400" dirty="0"/>
              <a:t>***</a:t>
            </a:r>
            <a:r>
              <a:rPr lang="en-US" altLang="zh-TW" sz="1400" dirty="0"/>
              <a:t>	Chen, </a:t>
            </a:r>
            <a:r>
              <a:rPr lang="en-US" altLang="zh-TW" sz="1400" dirty="0" err="1"/>
              <a:t>Jiun-Shyan</a:t>
            </a:r>
            <a:r>
              <a:rPr lang="en-US" altLang="zh-TW" sz="1400" dirty="0"/>
              <a:t> &amp; Hillman, Mike &amp; Chi, Sheng-Wei. (2017). Meshfree Methods: Progress Made after 20 Years. Engineering Mechanics. 143. 04017001. 10.1061/(ASCE)EM.1943-7889.0001176. </a:t>
            </a:r>
          </a:p>
        </p:txBody>
      </p:sp>
    </p:spTree>
    <p:extLst>
      <p:ext uri="{BB962C8B-B14F-4D97-AF65-F5344CB8AC3E}">
        <p14:creationId xmlns:p14="http://schemas.microsoft.com/office/powerpoint/2010/main" val="368666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DE540-FBEA-D4EF-46A2-3DD99CE39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2D4690-865E-C479-BDFA-6A262D9F7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預測方式比較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1FFF9E-60BD-0471-BCA3-89A016B6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0ADAF9-0CB0-844B-D0CF-437FA96E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2025/1/15</a:t>
            </a:fld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8CADF52-5241-9B88-5CA4-ADA3CEA35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041963"/>
              </p:ext>
            </p:extLst>
          </p:nvPr>
        </p:nvGraphicFramePr>
        <p:xfrm>
          <a:off x="1341882" y="1670820"/>
          <a:ext cx="9508236" cy="396466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3924000">
                  <a:extLst>
                    <a:ext uri="{9D8B030D-6E8A-4147-A177-3AD203B41FA5}">
                      <a16:colId xmlns:a16="http://schemas.microsoft.com/office/drawing/2014/main" val="3979334843"/>
                    </a:ext>
                  </a:extLst>
                </a:gridCol>
                <a:gridCol w="1861412">
                  <a:extLst>
                    <a:ext uri="{9D8B030D-6E8A-4147-A177-3AD203B41FA5}">
                      <a16:colId xmlns:a16="http://schemas.microsoft.com/office/drawing/2014/main" val="1570842398"/>
                    </a:ext>
                  </a:extLst>
                </a:gridCol>
                <a:gridCol w="1861412">
                  <a:extLst>
                    <a:ext uri="{9D8B030D-6E8A-4147-A177-3AD203B41FA5}">
                      <a16:colId xmlns:a16="http://schemas.microsoft.com/office/drawing/2014/main" val="1590702913"/>
                    </a:ext>
                  </a:extLst>
                </a:gridCol>
                <a:gridCol w="1861412">
                  <a:extLst>
                    <a:ext uri="{9D8B030D-6E8A-4147-A177-3AD203B41FA5}">
                      <a16:colId xmlns:a16="http://schemas.microsoft.com/office/drawing/2014/main" val="110276067"/>
                    </a:ext>
                  </a:extLst>
                </a:gridCol>
              </a:tblGrid>
              <a:tr h="44051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>
                          <a:effectLst/>
                        </a:rPr>
                        <a:t>性能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>
                          <a:effectLst/>
                        </a:rPr>
                        <a:t>幾何方法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>
                          <a:effectLst/>
                        </a:rPr>
                        <a:t>機器學習法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>
                          <a:effectLst/>
                        </a:rPr>
                        <a:t>力學方法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799907"/>
                  </a:ext>
                </a:extLst>
              </a:tr>
              <a:tr h="440518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u="none" strike="noStrike" dirty="0">
                          <a:effectLst/>
                        </a:rPr>
                        <a:t>考慮軟組織異向性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</a:rPr>
                        <a:t>無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>
                          <a:effectLst/>
                        </a:rPr>
                        <a:t>無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</a:rPr>
                        <a:t>有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165322"/>
                  </a:ext>
                </a:extLst>
              </a:tr>
              <a:tr h="440518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u="none" strike="noStrike" dirty="0">
                          <a:effectLst/>
                        </a:rPr>
                        <a:t>考慮病患組織差異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</a:rPr>
                        <a:t>無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</a:rPr>
                        <a:t>無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>
                          <a:effectLst/>
                        </a:rPr>
                        <a:t>有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722662"/>
                  </a:ext>
                </a:extLst>
              </a:tr>
              <a:tr h="440518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u="none" strike="noStrike" dirty="0">
                          <a:effectLst/>
                        </a:rPr>
                        <a:t>需要術前、術後資料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>
                          <a:effectLst/>
                        </a:rPr>
                        <a:t>是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</a:rPr>
                        <a:t>是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</a:rPr>
                        <a:t>否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777544"/>
                  </a:ext>
                </a:extLst>
              </a:tr>
              <a:tr h="440518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u="none" strike="noStrike">
                          <a:effectLst/>
                        </a:rPr>
                        <a:t>求解效率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>
                          <a:effectLst/>
                        </a:rPr>
                        <a:t>快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</a:rPr>
                        <a:t>快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</a:rPr>
                        <a:t>慢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320199"/>
                  </a:ext>
                </a:extLst>
              </a:tr>
              <a:tr h="440518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u="none" strike="noStrike">
                          <a:effectLst/>
                        </a:rPr>
                        <a:t>準確度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>
                          <a:effectLst/>
                        </a:rPr>
                        <a:t>低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>
                          <a:effectLst/>
                        </a:rPr>
                        <a:t>低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>
                          <a:effectLst/>
                        </a:rPr>
                        <a:t>高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337271"/>
                  </a:ext>
                </a:extLst>
              </a:tr>
              <a:tr h="440518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u="none" strike="noStrike">
                          <a:effectLst/>
                        </a:rPr>
                        <a:t>模型建立的難易度</a:t>
                      </a:r>
                      <a:r>
                        <a:rPr lang="en-US" altLang="zh-TW" sz="2400" u="none" strike="noStrike">
                          <a:effectLst/>
                        </a:rPr>
                        <a:t>/</a:t>
                      </a:r>
                      <a:r>
                        <a:rPr lang="zh-TW" altLang="en-US" sz="2400" u="none" strike="noStrike">
                          <a:effectLst/>
                        </a:rPr>
                        <a:t>成本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</a:rPr>
                        <a:t>低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</a:rPr>
                        <a:t>高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</a:rPr>
                        <a:t>中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295986"/>
                  </a:ext>
                </a:extLst>
              </a:tr>
              <a:tr h="440518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u="none" strike="noStrike">
                          <a:effectLst/>
                        </a:rPr>
                        <a:t>軟體成熟度</a:t>
                      </a:r>
                      <a:r>
                        <a:rPr lang="en-US" altLang="zh-TW" sz="2400" u="none" strike="noStrike">
                          <a:effectLst/>
                        </a:rPr>
                        <a:t>/</a:t>
                      </a:r>
                      <a:r>
                        <a:rPr lang="zh-TW" altLang="en-US" sz="2400" u="none" strike="noStrike">
                          <a:effectLst/>
                        </a:rPr>
                        <a:t>臨床應用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</a:rPr>
                        <a:t>成熟廣泛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</a:rPr>
                        <a:t>發展中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</a:rPr>
                        <a:t>發展中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610095"/>
                  </a:ext>
                </a:extLst>
              </a:tr>
              <a:tr h="440518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u="none" strike="noStrike">
                          <a:effectLst/>
                        </a:rPr>
                        <a:t>個人化</a:t>
                      </a:r>
                      <a:r>
                        <a:rPr lang="en-US" altLang="zh-TW" sz="2400" u="none" strike="noStrike">
                          <a:effectLst/>
                        </a:rPr>
                        <a:t>/</a:t>
                      </a:r>
                      <a:r>
                        <a:rPr lang="zh-TW" altLang="en-US" sz="2400" u="none" strike="noStrike">
                          <a:effectLst/>
                        </a:rPr>
                        <a:t>客製化程度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</a:rPr>
                        <a:t>低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>
                          <a:effectLst/>
                        </a:rPr>
                        <a:t>低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</a:rPr>
                        <a:t>高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461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076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C5E7E9-0FBA-45C6-8615-6EAD3C94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>
            <a:normAutofit/>
          </a:bodyPr>
          <a:lstStyle/>
          <a:p>
            <a:r>
              <a:rPr lang="zh-TW" altLang="en-US"/>
              <a:t>目的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BD28C-33C4-47EF-A574-F25DA2089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>
            <a:normAutofit/>
          </a:bodyPr>
          <a:lstStyle/>
          <a:p>
            <a:r>
              <a:rPr lang="zh-TW" altLang="en-US" dirty="0"/>
              <a:t>利用力學方法預測正顎手術後之顏面變化。</a:t>
            </a:r>
            <a:endParaRPr lang="en-US" altLang="zh-TW" dirty="0"/>
          </a:p>
          <a:p>
            <a:pPr lvl="1"/>
            <a:r>
              <a:rPr lang="zh-TW" altLang="en-US" dirty="0"/>
              <a:t>無須具備數值模擬專業知識。</a:t>
            </a:r>
            <a:endParaRPr lang="en-US" altLang="zh-TW" dirty="0"/>
          </a:p>
          <a:p>
            <a:pPr lvl="1"/>
            <a:r>
              <a:rPr lang="zh-TW" altLang="en-US" dirty="0"/>
              <a:t>利用病患掃描模型與手術計畫模型生成術後預測模型。</a:t>
            </a:r>
            <a:endParaRPr lang="en-US" altLang="zh-TW" dirty="0"/>
          </a:p>
          <a:p>
            <a:pPr lvl="1"/>
            <a:r>
              <a:rPr lang="zh-TW" altLang="zh-TW" dirty="0"/>
              <a:t>提供更加精確且高效的數值解決方案，使醫師能在術前預估顏面變化，並輔助決策。</a:t>
            </a:r>
          </a:p>
          <a:p>
            <a:pPr lvl="1"/>
            <a:r>
              <a:rPr lang="zh-TW" altLang="en-US" dirty="0"/>
              <a:t>提高術前模擬準確性，幫助醫師更好地制定手術計劃，進而減少病患術後的不確定性和心理負擔。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建立一基於</a:t>
            </a:r>
            <a:r>
              <a:rPr lang="en-US" altLang="zh-TW" dirty="0"/>
              <a:t>C++</a:t>
            </a:r>
            <a:r>
              <a:rPr lang="zh-TW" altLang="en-US" dirty="0"/>
              <a:t>之無網格法函式庫以求解生物力學問題。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6E923D-23CE-4290-841B-E108DB59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/>
          <a:p>
            <a:fld id="{B790246A-83E7-473D-A2DA-EC1719E0CEB5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BFE64B-8CA3-45F5-AF96-2BD43993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/>
          <a:p>
            <a:fld id="{D13F7900-E1F7-43D0-8336-CC0C4AD34BAF}" type="datetime1">
              <a:rPr lang="zh-TW" altLang="en-US" smtClean="0"/>
              <a:pPr/>
              <a:t>2025/1/15</a:t>
            </a:fld>
            <a:endParaRPr lang="zh-TW" altLang="en-US"/>
          </a:p>
        </p:txBody>
      </p:sp>
      <p:sp>
        <p:nvSpPr>
          <p:cNvPr id="18" name="內容版面配置區 17">
            <a:extLst>
              <a:ext uri="{FF2B5EF4-FFF2-40B4-BE49-F238E27FC236}">
                <a16:creationId xmlns:a16="http://schemas.microsoft.com/office/drawing/2014/main" id="{4FD66D46-C271-BAE5-CCDA-D2D0C2A7F02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817086" y="136704"/>
            <a:ext cx="8282485" cy="127263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236321"/>
      </p:ext>
    </p:extLst>
  </p:cSld>
  <p:clrMapOvr>
    <a:masterClrMapping/>
  </p:clrMapOvr>
</p:sld>
</file>

<file path=ppt/theme/theme1.xml><?xml version="1.0" encoding="utf-8"?>
<a:theme xmlns:a="http://schemas.openxmlformats.org/drawingml/2006/main" name="VR_template_black_updated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自訂 7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marL="0"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R_template_black_updated" id="{8175DB72-3C2E-4EAB-B4D1-8312D675AF58}" vid="{A4FFD83A-122E-4B5B-B6A2-EB5A7710B19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VR_template_black_updated</Template>
  <TotalTime>5941</TotalTime>
  <Words>3866</Words>
  <Application>Microsoft Office PowerPoint</Application>
  <PresentationFormat>寬螢幕</PresentationFormat>
  <Paragraphs>387</Paragraphs>
  <Slides>36</Slides>
  <Notes>11</Notes>
  <HiddenSlides>11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4" baseType="lpstr">
      <vt:lpstr>微軟正黑體</vt:lpstr>
      <vt:lpstr>新細明體</vt:lpstr>
      <vt:lpstr>Aptos</vt:lpstr>
      <vt:lpstr>Arial</vt:lpstr>
      <vt:lpstr>Calibri</vt:lpstr>
      <vt:lpstr>Cambria Math</vt:lpstr>
      <vt:lpstr>Times New Roman</vt:lpstr>
      <vt:lpstr>VR_template_black_updated</vt:lpstr>
      <vt:lpstr>正顎手術後之顏面變化預測方法</vt:lpstr>
      <vt:lpstr>無網格法預測 正顎手術後之顏面變化 Facial Morphological Deformation Prediction  after Orthognathic Surgery using Meshless Method</vt:lpstr>
      <vt:lpstr>背景</vt:lpstr>
      <vt:lpstr>背景(cont.)</vt:lpstr>
      <vt:lpstr>背景(cont.)</vt:lpstr>
      <vt:lpstr>動機</vt:lpstr>
      <vt:lpstr>動機</vt:lpstr>
      <vt:lpstr>預測方式比較</vt:lpstr>
      <vt:lpstr>目的</vt:lpstr>
      <vt:lpstr>研究方法</vt:lpstr>
      <vt:lpstr>次月預期進度</vt:lpstr>
      <vt:lpstr>問題描述</vt:lpstr>
      <vt:lpstr>問題描述</vt:lpstr>
      <vt:lpstr>問題描述</vt:lpstr>
      <vt:lpstr>有限元素法簡介</vt:lpstr>
      <vt:lpstr>有限元素法簡介(cont.)</vt:lpstr>
      <vt:lpstr>無網格法簡介</vt:lpstr>
      <vt:lpstr>無網格法簡介</vt:lpstr>
      <vt:lpstr>再生核粒子法推導</vt:lpstr>
      <vt:lpstr>再生核粒子法推導(cont.)</vt:lpstr>
      <vt:lpstr>再生核粒子法推導(cont. 2)</vt:lpstr>
      <vt:lpstr>再生核粒子法推導(cont. 3)</vt:lpstr>
      <vt:lpstr>再生核粒子法的意義</vt:lpstr>
      <vt:lpstr>基本張量運算</vt:lpstr>
      <vt:lpstr>Index notation</vt:lpstr>
      <vt:lpstr>Problem statement (strong form)</vt:lpstr>
      <vt:lpstr>Derive the weak form</vt:lpstr>
      <vt:lpstr>PowerPoint 簡報</vt:lpstr>
      <vt:lpstr>Voigt notation</vt:lpstr>
      <vt:lpstr>軟、硬組織比例法*</vt:lpstr>
      <vt:lpstr>資料庫擬合方法（線性回歸）</vt:lpstr>
      <vt:lpstr>資料庫擬合法（非線性回歸）</vt:lpstr>
      <vt:lpstr>質點-彈簧模型</vt:lpstr>
      <vt:lpstr>質點-張量模型*</vt:lpstr>
      <vt:lpstr>有限元素法</vt:lpstr>
      <vt:lpstr>生體組織機械參數的取得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Yu-Ching Hsiao</dc:creator>
  <cp:lastModifiedBy>陳艾揚 CHEN AIYUNG</cp:lastModifiedBy>
  <cp:revision>49</cp:revision>
  <dcterms:created xsi:type="dcterms:W3CDTF">2024-07-11T02:56:39Z</dcterms:created>
  <dcterms:modified xsi:type="dcterms:W3CDTF">2025-01-15T17:42:19Z</dcterms:modified>
</cp:coreProperties>
</file>