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7"/>
  </p:notesMasterIdLst>
  <p:sldIdLst>
    <p:sldId id="256" r:id="rId2"/>
    <p:sldId id="437" r:id="rId3"/>
    <p:sldId id="257" r:id="rId4"/>
    <p:sldId id="258" r:id="rId5"/>
    <p:sldId id="439" r:id="rId6"/>
    <p:sldId id="445" r:id="rId7"/>
    <p:sldId id="435" r:id="rId8"/>
    <p:sldId id="268" r:id="rId9"/>
    <p:sldId id="432" r:id="rId10"/>
    <p:sldId id="264" r:id="rId11"/>
    <p:sldId id="418" r:id="rId12"/>
    <p:sldId id="444" r:id="rId13"/>
    <p:sldId id="441" r:id="rId14"/>
    <p:sldId id="442" r:id="rId15"/>
    <p:sldId id="443" r:id="rId16"/>
    <p:sldId id="440" r:id="rId17"/>
    <p:sldId id="434" r:id="rId18"/>
    <p:sldId id="421" r:id="rId19"/>
    <p:sldId id="424" r:id="rId20"/>
    <p:sldId id="423" r:id="rId21"/>
    <p:sldId id="306" r:id="rId22"/>
    <p:sldId id="307" r:id="rId23"/>
    <p:sldId id="308" r:id="rId24"/>
    <p:sldId id="446" r:id="rId25"/>
    <p:sldId id="404" r:id="rId26"/>
    <p:sldId id="417" r:id="rId27"/>
    <p:sldId id="410" r:id="rId28"/>
    <p:sldId id="411" r:id="rId29"/>
    <p:sldId id="409" r:id="rId30"/>
    <p:sldId id="412" r:id="rId31"/>
    <p:sldId id="413" r:id="rId32"/>
    <p:sldId id="447" r:id="rId33"/>
    <p:sldId id="449" r:id="rId34"/>
    <p:sldId id="448" r:id="rId35"/>
    <p:sldId id="303" r:id="rId36"/>
    <p:sldId id="304" r:id="rId37"/>
    <p:sldId id="305" r:id="rId38"/>
    <p:sldId id="422" r:id="rId39"/>
    <p:sldId id="425" r:id="rId40"/>
    <p:sldId id="430" r:id="rId41"/>
    <p:sldId id="426" r:id="rId42"/>
    <p:sldId id="427" r:id="rId43"/>
    <p:sldId id="431" r:id="rId44"/>
    <p:sldId id="405" r:id="rId45"/>
    <p:sldId id="40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標題" id="{736229A4-2C75-4BE2-AD7B-8ADE3658C9A8}">
          <p14:sldIdLst>
            <p14:sldId id="256"/>
            <p14:sldId id="437"/>
          </p14:sldIdLst>
        </p14:section>
        <p14:section name="研究背景" id="{1FB9092F-7082-4916-9EA8-C575D0800DBF}">
          <p14:sldIdLst>
            <p14:sldId id="257"/>
            <p14:sldId id="258"/>
            <p14:sldId id="439"/>
            <p14:sldId id="445"/>
            <p14:sldId id="435"/>
            <p14:sldId id="268"/>
            <p14:sldId id="432"/>
            <p14:sldId id="264"/>
          </p14:sldIdLst>
        </p14:section>
        <p14:section name="研究方法" id="{010081BB-9939-48AC-95B4-BA038B0E178E}">
          <p14:sldIdLst>
            <p14:sldId id="418"/>
            <p14:sldId id="444"/>
            <p14:sldId id="441"/>
            <p14:sldId id="442"/>
            <p14:sldId id="443"/>
            <p14:sldId id="440"/>
            <p14:sldId id="434"/>
          </p14:sldIdLst>
        </p14:section>
        <p14:section name="力學基礎" id="{D2196F42-CDEA-44FB-A76C-6BB49BA00D4B}">
          <p14:sldIdLst>
            <p14:sldId id="421"/>
            <p14:sldId id="424"/>
            <p14:sldId id="423"/>
            <p14:sldId id="306"/>
            <p14:sldId id="307"/>
            <p14:sldId id="308"/>
            <p14:sldId id="446"/>
          </p14:sldIdLst>
        </p14:section>
        <p14:section name="無網格法" id="{8B92DE30-AA48-4BAE-BDDF-B556A18CD98D}">
          <p14:sldIdLst>
            <p14:sldId id="404"/>
            <p14:sldId id="417"/>
            <p14:sldId id="410"/>
            <p14:sldId id="411"/>
            <p14:sldId id="409"/>
            <p14:sldId id="412"/>
            <p14:sldId id="413"/>
            <p14:sldId id="447"/>
            <p14:sldId id="449"/>
            <p14:sldId id="448"/>
            <p14:sldId id="303"/>
            <p14:sldId id="304"/>
            <p14:sldId id="305"/>
          </p14:sldIdLst>
        </p14:section>
        <p14:section name="商用軟體(單獨頁面)" id="{1087B1AD-2B62-4C8E-987E-9DEB5DBFDCE7}">
          <p14:sldIdLst>
            <p14:sldId id="422"/>
            <p14:sldId id="425"/>
            <p14:sldId id="430"/>
            <p14:sldId id="426"/>
            <p14:sldId id="427"/>
            <p14:sldId id="431"/>
            <p14:sldId id="405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8927" autoAdjust="0"/>
  </p:normalViewPr>
  <p:slideViewPr>
    <p:cSldViewPr snapToGrid="0">
      <p:cViewPr>
        <p:scale>
          <a:sx n="60" d="100"/>
          <a:sy n="60" d="100"/>
        </p:scale>
        <p:origin x="1339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16F81-7923-3301-AF50-45E24984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0F4B40F-AD33-543C-7612-C840B30F6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BDC77F-BF0D-6556-E322-02BC23C86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547D4AA-F71B-23CF-AF8A-9D12279DC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88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61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159FE-17C2-669C-A1B5-43181C01B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811E0C1-C973-1D1B-DF5B-8F2F82D5E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CFF696B-A2DE-4992-F8FD-74CDE61AF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A2FA51-F3E2-28BE-C339-BE10815B5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844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/>
              <a:t>Kiyak</a:t>
            </a:r>
            <a:r>
              <a:rPr lang="en-US" altLang="zh-TW" sz="1200" dirty="0"/>
              <a:t>, H. A., Vitaliano, P. P., &amp; </a:t>
            </a:r>
            <a:r>
              <a:rPr lang="en-US" altLang="zh-TW" sz="1200" dirty="0" err="1"/>
              <a:t>Crinean</a:t>
            </a:r>
            <a:r>
              <a:rPr lang="en-US" altLang="zh-TW" sz="1200" dirty="0"/>
              <a:t>, J. (1988). Patients' expectations as predictors of orthognathic surgery outcomes. Health Psychology, 7(3), 251–268.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828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無生物力學基礎，僅考慮形狀相似。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976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進步性與改良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** 直觀的</a:t>
            </a:r>
            <a:r>
              <a:rPr lang="en-US" altLang="zh-TW" sz="1200" dirty="0"/>
              <a:t>h-refinement</a:t>
            </a:r>
            <a:r>
              <a:rPr lang="zh-TW" altLang="en-US" sz="1200" dirty="0"/>
              <a:t>、</a:t>
            </a:r>
            <a:r>
              <a:rPr lang="en-US" altLang="zh-TW" sz="1200" dirty="0"/>
              <a:t>p-refinement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5DD5-5196-438B-1043-DD0EA51B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A14117-6408-3886-1995-B2C4ABFB1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993EA5-0AF1-FE58-AB96-3C1D521AE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9DECF-7254-2AA4-133E-E705D8AE3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428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2BFA-307D-352D-E425-209B6D8A7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F8C5868-EB08-458C-8BA8-D12D4930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8936EFE-BF7B-183D-58F1-A8363B5DB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比較術後掃描模型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C12430-F6ED-C9BB-9D2D-1DF3EEE79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052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737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5BEB-7E9A-ACE6-9678-34E53D3B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EEDB7BC-9757-8649-3779-06C336D85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5BEA96-E90C-9FCC-73E2-4FE8B0C2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828A13-AA6D-30BE-FD17-53D826684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7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2025/1/21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11" Type="http://schemas.openxmlformats.org/officeDocument/2006/relationships/image" Target="../media/image14.png"/><Relationship Id="rId5" Type="http://schemas.openxmlformats.org/officeDocument/2006/relationships/image" Target="../media/image23.svg"/><Relationship Id="rId10" Type="http://schemas.openxmlformats.org/officeDocument/2006/relationships/image" Target="../media/image13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/>
          </a:bodyPr>
          <a:lstStyle/>
          <a:p>
            <a:r>
              <a:rPr lang="zh-TW" altLang="en-US" dirty="0"/>
              <a:t>正顎手術後之顏面變化預測方法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利用力學方法預測正顎手術後之顏面變化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</a:t>
            </a:r>
            <a:endParaRPr lang="en-US" altLang="zh-TW" dirty="0"/>
          </a:p>
          <a:p>
            <a:pPr lvl="1"/>
            <a:r>
              <a:rPr lang="zh-TW" altLang="en-US" dirty="0"/>
              <a:t>利用病患掃描模型與手術計畫模型生成術後預測模型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</a:t>
            </a:r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D85C3-FE60-7139-21E5-D88D817F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內容版面配置區 125">
            <a:extLst>
              <a:ext uri="{FF2B5EF4-FFF2-40B4-BE49-F238E27FC236}">
                <a16:creationId xmlns:a16="http://schemas.microsoft.com/office/drawing/2014/main" id="{0E7C1F17-F379-B7D5-E6D8-7B1A022D0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53" y="1582728"/>
            <a:ext cx="7797086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影像處理及分割</a:t>
            </a:r>
            <a:endParaRPr lang="en-US" altLang="zh-TW" dirty="0"/>
          </a:p>
          <a:p>
            <a:pPr lvl="1"/>
            <a:r>
              <a:rPr lang="zh-TW" altLang="en-US" sz="2800" dirty="0"/>
              <a:t>生成術前頭骨、術前軟組織與手術計畫模型</a:t>
            </a:r>
            <a:endParaRPr lang="en-US" altLang="zh-TW" dirty="0"/>
          </a:p>
          <a:p>
            <a:r>
              <a:rPr lang="zh-TW" altLang="en-US" dirty="0"/>
              <a:t>轉換模型為生物力學方程</a:t>
            </a:r>
            <a:endParaRPr lang="en-US" altLang="zh-TW" dirty="0"/>
          </a:p>
          <a:p>
            <a:pPr lvl="1"/>
            <a:r>
              <a:rPr lang="zh-TW" altLang="en-US" dirty="0"/>
              <a:t>定義域</a:t>
            </a:r>
            <a:endParaRPr lang="en-US" altLang="zh-TW" dirty="0"/>
          </a:p>
          <a:p>
            <a:pPr lvl="1"/>
            <a:r>
              <a:rPr lang="zh-TW" altLang="en-US" dirty="0"/>
              <a:t>邊界條件</a:t>
            </a:r>
            <a:endParaRPr lang="en-US" altLang="zh-TW" dirty="0"/>
          </a:p>
          <a:p>
            <a:r>
              <a:rPr lang="zh-TW" altLang="en-US" dirty="0"/>
              <a:t>利用無網格法求解偏微分方程</a:t>
            </a:r>
            <a:endParaRPr lang="en-US" altLang="zh-TW" dirty="0"/>
          </a:p>
          <a:p>
            <a:r>
              <a:rPr lang="zh-TW" altLang="en-US" dirty="0"/>
              <a:t>生成術後軟組織預測模型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F14EDD-CBC8-3408-2102-91487C8D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436B02D-414E-DB0E-AE5F-2C201D5A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8AFB82-48E7-A72A-C531-14DE50C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356007E4-F879-B30C-A2CA-2F32329462D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CD349A-AA9A-4F0C-9CF1-55576E347516}"/>
              </a:ext>
            </a:extLst>
          </p:cNvPr>
          <p:cNvSpPr>
            <a:spLocks/>
          </p:cNvSpPr>
          <p:nvPr/>
        </p:nvSpPr>
        <p:spPr>
          <a:xfrm>
            <a:off x="8685856" y="7024243"/>
            <a:ext cx="2727641" cy="4356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Verification &amp; Validation</a:t>
            </a: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C40C6E7D-0B1C-E37C-4CE7-CF2490C97426}"/>
              </a:ext>
            </a:extLst>
          </p:cNvPr>
          <p:cNvGrpSpPr/>
          <p:nvPr/>
        </p:nvGrpSpPr>
        <p:grpSpPr>
          <a:xfrm>
            <a:off x="8152141" y="1582728"/>
            <a:ext cx="3947430" cy="4698541"/>
            <a:chOff x="8152141" y="1670824"/>
            <a:chExt cx="3947430" cy="4610445"/>
          </a:xfrm>
        </p:grpSpPr>
        <p:sp>
          <p:nvSpPr>
            <p:cNvPr id="12" name="流程圖: 資料 11">
              <a:extLst>
                <a:ext uri="{FF2B5EF4-FFF2-40B4-BE49-F238E27FC236}">
                  <a16:creationId xmlns:a16="http://schemas.microsoft.com/office/drawing/2014/main" id="{4FADF9A0-9EBA-CB3C-AF5C-5D4FC9121C60}"/>
                </a:ext>
              </a:extLst>
            </p:cNvPr>
            <p:cNvSpPr/>
            <p:nvPr/>
          </p:nvSpPr>
          <p:spPr>
            <a:xfrm>
              <a:off x="8976129" y="1670824"/>
              <a:ext cx="2299455" cy="290957"/>
            </a:xfrm>
            <a:prstGeom prst="flowChartInputOutpu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CT Image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DCF05D-29B6-8D4A-D50D-B35952CCCAC3}"/>
                </a:ext>
              </a:extLst>
            </p:cNvPr>
            <p:cNvSpPr/>
            <p:nvPr/>
          </p:nvSpPr>
          <p:spPr>
            <a:xfrm>
              <a:off x="8492600" y="4592877"/>
              <a:ext cx="326651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Solve Partial Differential Equation by Meshfree Method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流程圖: 文件 24">
              <a:extLst>
                <a:ext uri="{FF2B5EF4-FFF2-40B4-BE49-F238E27FC236}">
                  <a16:creationId xmlns:a16="http://schemas.microsoft.com/office/drawing/2014/main" id="{60A2A273-45CC-0D0A-9E18-16893CA13B30}"/>
                </a:ext>
              </a:extLst>
            </p:cNvPr>
            <p:cNvSpPr/>
            <p:nvPr/>
          </p:nvSpPr>
          <p:spPr>
            <a:xfrm>
              <a:off x="8762035" y="5475650"/>
              <a:ext cx="2727642" cy="805619"/>
            </a:xfrm>
            <a:prstGeom prst="flowChartDocumen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Post-surgical Outcome Prediction Model (.ply)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5" name="群組 134">
              <a:extLst>
                <a:ext uri="{FF2B5EF4-FFF2-40B4-BE49-F238E27FC236}">
                  <a16:creationId xmlns:a16="http://schemas.microsoft.com/office/drawing/2014/main" id="{3EB9FCA8-A479-E54E-82C6-4DCF68EB78F8}"/>
                </a:ext>
              </a:extLst>
            </p:cNvPr>
            <p:cNvGrpSpPr/>
            <p:nvPr/>
          </p:nvGrpSpPr>
          <p:grpSpPr>
            <a:xfrm>
              <a:off x="8152141" y="2899329"/>
              <a:ext cx="3947430" cy="504000"/>
              <a:chOff x="7935131" y="2899329"/>
              <a:chExt cx="3947430" cy="504000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F59E08F-6334-84EA-1376-53DEDE511644}"/>
                  </a:ext>
                </a:extLst>
              </p:cNvPr>
              <p:cNvSpPr/>
              <p:nvPr/>
            </p:nvSpPr>
            <p:spPr>
              <a:xfrm>
                <a:off x="9242846" y="2899329"/>
                <a:ext cx="1332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Modified </a:t>
                </a:r>
              </a:p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415FCDF-ECFC-91AB-80CA-911983071D50}"/>
                  </a:ext>
                </a:extLst>
              </p:cNvPr>
              <p:cNvSpPr/>
              <p:nvPr/>
            </p:nvSpPr>
            <p:spPr>
              <a:xfrm>
                <a:off x="1069456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Soft Tissue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AC9792B-2300-2B57-D0F0-6F0E5F199B06}"/>
                  </a:ext>
                </a:extLst>
              </p:cNvPr>
              <p:cNvSpPr/>
              <p:nvPr/>
            </p:nvSpPr>
            <p:spPr>
              <a:xfrm>
                <a:off x="7935131" y="2899329"/>
                <a:ext cx="1188000" cy="504000"/>
              </a:xfrm>
              <a:prstGeom prst="rect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Bone model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45EE573-097D-FF5D-BCF7-9081218BDF53}"/>
                </a:ext>
              </a:extLst>
            </p:cNvPr>
            <p:cNvSpPr>
              <a:spLocks/>
            </p:cNvSpPr>
            <p:nvPr/>
          </p:nvSpPr>
          <p:spPr>
            <a:xfrm>
              <a:off x="8685856" y="2268555"/>
              <a:ext cx="2880000" cy="324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Imaging Processing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3C0BC4-340C-C2C7-E669-1E8D21FAF750}"/>
                </a:ext>
              </a:extLst>
            </p:cNvPr>
            <p:cNvSpPr>
              <a:spLocks/>
            </p:cNvSpPr>
            <p:nvPr/>
          </p:nvSpPr>
          <p:spPr>
            <a:xfrm>
              <a:off x="8250260" y="3710103"/>
              <a:ext cx="3751192" cy="576000"/>
            </a:xfrm>
            <a:prstGeom prst="rect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Convert Model to Domain and Boundary of Biomechanics Problem</a:t>
              </a:r>
            </a:p>
          </p:txBody>
        </p:sp>
        <p:cxnSp>
          <p:nvCxnSpPr>
            <p:cNvPr id="195" name="直線單箭頭接點 194">
              <a:extLst>
                <a:ext uri="{FF2B5EF4-FFF2-40B4-BE49-F238E27FC236}">
                  <a16:creationId xmlns:a16="http://schemas.microsoft.com/office/drawing/2014/main" id="{078965B1-E137-4AAF-7263-587CC4EBCA2D}"/>
                </a:ext>
              </a:extLst>
            </p:cNvPr>
            <p:cNvCxnSpPr>
              <a:cxnSpLocks/>
              <a:stCxn id="22" idx="2"/>
              <a:endCxn id="14" idx="0"/>
            </p:cNvCxnSpPr>
            <p:nvPr/>
          </p:nvCxnSpPr>
          <p:spPr>
            <a:xfrm>
              <a:off x="10125856" y="4286103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>
              <a:extLst>
                <a:ext uri="{FF2B5EF4-FFF2-40B4-BE49-F238E27FC236}">
                  <a16:creationId xmlns:a16="http://schemas.microsoft.com/office/drawing/2014/main" id="{EFE885AE-EDF4-98BA-9461-583A7A13E6A4}"/>
                </a:ext>
              </a:extLst>
            </p:cNvPr>
            <p:cNvCxnSpPr>
              <a:cxnSpLocks/>
              <a:stCxn id="14" idx="2"/>
              <a:endCxn id="25" idx="0"/>
            </p:cNvCxnSpPr>
            <p:nvPr/>
          </p:nvCxnSpPr>
          <p:spPr>
            <a:xfrm>
              <a:off x="10125856" y="5168877"/>
              <a:ext cx="0" cy="3067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FE827DEE-0E75-4066-9ADC-21C4C22999F6}"/>
                </a:ext>
              </a:extLst>
            </p:cNvPr>
            <p:cNvCxnSpPr>
              <a:cxnSpLocks/>
              <a:stCxn id="12" idx="4"/>
              <a:endCxn id="10" idx="0"/>
            </p:cNvCxnSpPr>
            <p:nvPr/>
          </p:nvCxnSpPr>
          <p:spPr>
            <a:xfrm flipH="1">
              <a:off x="10125856" y="1961781"/>
              <a:ext cx="1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接點: 肘形 91">
              <a:extLst>
                <a:ext uri="{FF2B5EF4-FFF2-40B4-BE49-F238E27FC236}">
                  <a16:creationId xmlns:a16="http://schemas.microsoft.com/office/drawing/2014/main" id="{F08C656F-69E3-D205-B9CB-6C83F694C639}"/>
                </a:ext>
              </a:extLst>
            </p:cNvPr>
            <p:cNvCxnSpPr>
              <a:cxnSpLocks/>
              <a:stCxn id="10" idx="2"/>
              <a:endCxn id="44" idx="0"/>
            </p:cNvCxnSpPr>
            <p:nvPr/>
          </p:nvCxnSpPr>
          <p:spPr>
            <a:xfrm rot="5400000">
              <a:off x="9282612" y="2056085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接點: 肘形 100">
              <a:extLst>
                <a:ext uri="{FF2B5EF4-FFF2-40B4-BE49-F238E27FC236}">
                  <a16:creationId xmlns:a16="http://schemas.microsoft.com/office/drawing/2014/main" id="{6AA8018B-900D-2B7E-84F1-E09A638EBA6B}"/>
                </a:ext>
              </a:extLst>
            </p:cNvPr>
            <p:cNvCxnSpPr>
              <a:cxnSpLocks/>
              <a:stCxn id="44" idx="2"/>
              <a:endCxn id="22" idx="0"/>
            </p:cNvCxnSpPr>
            <p:nvPr/>
          </p:nvCxnSpPr>
          <p:spPr>
            <a:xfrm rot="16200000" flipH="1">
              <a:off x="9282611" y="2866858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接點: 肘形 101">
              <a:extLst>
                <a:ext uri="{FF2B5EF4-FFF2-40B4-BE49-F238E27FC236}">
                  <a16:creationId xmlns:a16="http://schemas.microsoft.com/office/drawing/2014/main" id="{5C5A7430-A009-AB4C-4BA7-D8A7F216240A}"/>
                </a:ext>
              </a:extLst>
            </p:cNvPr>
            <p:cNvCxnSpPr>
              <a:cxnSpLocks/>
              <a:stCxn id="10" idx="2"/>
              <a:endCxn id="50" idx="0"/>
            </p:cNvCxnSpPr>
            <p:nvPr/>
          </p:nvCxnSpPr>
          <p:spPr>
            <a:xfrm rot="16200000" flipH="1">
              <a:off x="10662326" y="2056084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BAB753F3-024B-FB8C-2BFC-7147E567017E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10125856" y="2592555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肘形 110">
              <a:extLst>
                <a:ext uri="{FF2B5EF4-FFF2-40B4-BE49-F238E27FC236}">
                  <a16:creationId xmlns:a16="http://schemas.microsoft.com/office/drawing/2014/main" id="{6D3DE805-4BBA-D667-CBC8-8CC343EF2FE5}"/>
                </a:ext>
              </a:extLst>
            </p:cNvPr>
            <p:cNvCxnSpPr>
              <a:cxnSpLocks/>
              <a:stCxn id="50" idx="2"/>
              <a:endCxn id="22" idx="0"/>
            </p:cNvCxnSpPr>
            <p:nvPr/>
          </p:nvCxnSpPr>
          <p:spPr>
            <a:xfrm rot="5400000">
              <a:off x="10662327" y="2866859"/>
              <a:ext cx="306774" cy="1379715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0473AF17-A437-AF2F-0001-DD5EDBAB355E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10125856" y="3403329"/>
              <a:ext cx="0" cy="3067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90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21B69-A379-6FD0-1F62-44535AA2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誤差分析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05C893-1E1F-BB3D-D0F1-6BBA5191DA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dirty="0"/>
                  <a:t>位移範數 </a:t>
                </a:r>
                <a:r>
                  <a:rPr lang="en-US" altLang="zh-TW" dirty="0"/>
                  <a:t>(Displacement Norm)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zh-TW" sz="2000" b="1" i="1" smtClean="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𝒉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supHide m:val="on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h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exact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h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𝒖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exact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supHide m:val="on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exact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exact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TW" sz="2000" dirty="0"/>
              </a:p>
              <a:p>
                <a:pPr marL="0" indent="0">
                  <a:buNone/>
                </a:pPr>
                <a:endParaRPr lang="en-US" altLang="zh-TW" sz="2000" dirty="0"/>
              </a:p>
              <a:p>
                <a:r>
                  <a:rPr lang="zh-TW" altLang="en-US" dirty="0"/>
                  <a:t>能量誤差範數 </a:t>
                </a:r>
                <a:r>
                  <a:rPr lang="en-US" altLang="zh-TW" dirty="0"/>
                  <a:t>(Energy Error Norm)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b="1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sz="20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1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supHide m:val="on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𝜺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h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𝜺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en-US" altLang="zh-TW" sz="200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exact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zh-TW" altLang="zh-TW" sz="20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sz="2000" b="1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標楷體" panose="03000509000000000000" pitchFamily="65" charset="-120"/>
                                                      <a:cs typeface="Times New Roman" panose="020206030504050203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h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𝝈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altLang="zh-TW" sz="20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exact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supHide m:val="on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𝜺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exact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zh-TW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sz="2000" b="1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標楷體" panose="03000509000000000000" pitchFamily="65" charset="-120"/>
                                                  <a:cs typeface="Times New Roman" panose="020206030504050203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𝝈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nor/>
                                            </m:rPr>
                                            <a:rPr lang="en-US" altLang="zh-TW" sz="2000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exact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zh-TW" altLang="zh-TW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標楷體" panose="03000509000000000000" pitchFamily="65" charset="-120"/>
                                              <a:cs typeface="Times New Roman" panose="020206030504050203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  <a:cs typeface="Times New Roman" panose="020206030504050203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605C893-1E1F-BB3D-D0F1-6BBA5191D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F5271E-CD0A-F562-FC01-7D955D06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EA6F1-65AC-28A0-D21F-302F8891B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28790A-670B-CCA5-1AE7-D2873EF96A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B71B9-2BE7-50D2-C317-DDCEF5ED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拚片試驗 </a:t>
            </a:r>
            <a:r>
              <a:rPr lang="en-US" altLang="zh-TW" dirty="0"/>
              <a:t>(Patch Test)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8B5B14-F59D-79CA-B4C7-F464417B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FDF2F8-EDC6-2BAA-3F47-FDF49522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44409B4-9C1C-2E03-BD79-B93B4DC7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給定已知解，測試單一單元復原解的能力。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A4DEA693-2EF9-CA92-5D20-36FDB7EB4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7" name="內容版面配置區 7" descr="一張含有 文字, 螢幕擷取畫面, 陳列, 鮮豔 的圖片&#10;&#10;自動產生的描述">
            <a:extLst>
              <a:ext uri="{FF2B5EF4-FFF2-40B4-BE49-F238E27FC236}">
                <a16:creationId xmlns:a16="http://schemas.microsoft.com/office/drawing/2014/main" id="{DE75D364-3624-0F4B-16B2-FC520F3B5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125" y="3403574"/>
            <a:ext cx="3841463" cy="2880000"/>
          </a:xfrm>
          <a:prstGeom prst="rect">
            <a:avLst/>
          </a:prstGeom>
        </p:spPr>
      </p:pic>
      <p:pic>
        <p:nvPicPr>
          <p:cNvPr id="18" name="內容版面配置區 9" descr="一張含有 文字, 螢幕擷取畫面, 陳列, 鮮豔 的圖片&#10;&#10;自動產生的描述">
            <a:extLst>
              <a:ext uri="{FF2B5EF4-FFF2-40B4-BE49-F238E27FC236}">
                <a16:creationId xmlns:a16="http://schemas.microsoft.com/office/drawing/2014/main" id="{DFD53C11-B45F-D0A3-A5DF-29EB9C2D9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69" y="3403574"/>
            <a:ext cx="3841462" cy="2880000"/>
          </a:xfrm>
          <a:prstGeom prst="rect">
            <a:avLst/>
          </a:prstGeom>
        </p:spPr>
      </p:pic>
      <p:pic>
        <p:nvPicPr>
          <p:cNvPr id="19" name="圖片 18" descr="一張含有 文字, 樣式, 螢幕擷取畫面, 設計 的圖片&#10;&#10;自動產生的描述">
            <a:extLst>
              <a:ext uri="{FF2B5EF4-FFF2-40B4-BE49-F238E27FC236}">
                <a16:creationId xmlns:a16="http://schemas.microsoft.com/office/drawing/2014/main" id="{617F3103-C353-14C8-FC24-B46377ACE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" y="3403574"/>
            <a:ext cx="3841463" cy="288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D8C6FA9-E669-C149-0C70-26747719CA91}"/>
                  </a:ext>
                </a:extLst>
              </p:cNvPr>
              <p:cNvSpPr txBox="1"/>
              <p:nvPr/>
            </p:nvSpPr>
            <p:spPr>
              <a:xfrm>
                <a:off x="2614756" y="2547173"/>
                <a:ext cx="753110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TW" sz="2400" b="1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exact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0.1+0.1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0.05+0.15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+0.1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D8C6FA9-E669-C149-0C70-26747719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56" y="2547173"/>
                <a:ext cx="7531100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34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CB447-89CD-0B86-B66C-FD09BF39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基準測試問題 </a:t>
            </a:r>
            <a:r>
              <a:rPr lang="en-US" altLang="zh-TW" dirty="0"/>
              <a:t>(Benchmark Problem)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9BB60-36CB-3D36-8A37-2D0AC1BE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給定已知解，測試模型求解的能力。</a:t>
            </a:r>
            <a:endParaRPr lang="en-US" altLang="zh-TW" dirty="0"/>
          </a:p>
          <a:p>
            <a:pPr lvl="1"/>
            <a:r>
              <a:rPr lang="zh-TW" altLang="en-US" dirty="0"/>
              <a:t>邊界條件：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解析解：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2E23F-FD8F-397F-4A84-AECF65CF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8951EE-4F5B-8719-35A1-E0D0C73E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0C91C5-B4BD-0612-11DE-A2B019601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49622CD-06C5-2EC6-5B9C-0DE6879B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" r="3998"/>
          <a:stretch/>
        </p:blipFill>
        <p:spPr bwMode="auto">
          <a:xfrm>
            <a:off x="7251827" y="2433947"/>
            <a:ext cx="4940173" cy="21929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9BD290-86B5-C03E-E670-75805AD7141D}"/>
                  </a:ext>
                </a:extLst>
              </p:cNvPr>
              <p:cNvSpPr txBox="1"/>
              <p:nvPr/>
            </p:nvSpPr>
            <p:spPr>
              <a:xfrm>
                <a:off x="838200" y="2531257"/>
                <a:ext cx="6096000" cy="7751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TW" alt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TW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TW" altLang="en-US" b="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zh-TW" altLang="en-US" b="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TW" alt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TW" altLang="en-US" b="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num>
                                      <m:den>
                                        <m:r>
                                          <a:rPr lang="zh-TW" altLang="en-US" b="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zh-TW" altLang="en-US" b="0" i="1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zh-TW" altLang="en-US" b="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zh-TW" altLang="en-US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zh-TW" altLang="en-US" b="0" i="1">
                                                    <a:solidFill>
                                                      <a:srgbClr val="836967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zh-TW" altLang="en-US" b="0" i="1">
                                                    <a:latin typeface="Cambria Math" panose="02040503050406030204" pitchFamily="18" charset="0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zh-TW" altLang="en-US" b="0" i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zh-TW" altLang="en-US" b="0" i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  <m:r>
                                          <a:rPr lang="zh-TW" altLang="en-US" b="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zh-TW" altLang="en-US" b="0" i="1">
                                                <a:solidFill>
                                                  <a:srgbClr val="836967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zh-TW" altLang="en-US" b="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zh-TW" altLang="en-US" b="0" i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TW" altLang="en-US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zh-TW" altLang="en-US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=0.1, </m:t>
                      </m:r>
                      <m:r>
                        <a:rPr lang="zh-TW" altLang="en-US" b="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zh-TW" altLang="en-US" b="0" i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C9BD290-86B5-C03E-E670-75805AD71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31257"/>
                <a:ext cx="6096000" cy="775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CB98AA1-CAF8-F821-8812-3C603D7A6C3F}"/>
                  </a:ext>
                </a:extLst>
              </p:cNvPr>
              <p:cNvSpPr txBox="1"/>
              <p:nvPr/>
            </p:nvSpPr>
            <p:spPr>
              <a:xfrm>
                <a:off x="838200" y="4460473"/>
                <a:ext cx="6800722" cy="1345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exact</m:t>
                          </m:r>
                        </m:sup>
                      </m:sSubSup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𝑃</m:t>
                          </m:r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6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𝐸𝐼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6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𝐿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𝜈</m:t>
                              </m:r>
                            </m:e>
                          </m:d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exact</m:t>
                          </m:r>
                        </m:sup>
                      </m:sSubSup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f>
                        <m:f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𝑃</m:t>
                          </m:r>
                        </m:num>
                        <m:den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6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𝐸𝐼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3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𝜈</m:t>
                          </m:r>
                          <m:sSubSup>
                            <m:sSub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𝐿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4+5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𝜈</m:t>
                              </m:r>
                            </m:e>
                          </m:d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3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𝐿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CB98AA1-CAF8-F821-8812-3C603D7A6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473"/>
                <a:ext cx="6800722" cy="1345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1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EBFA23-072B-9D7C-CB05-EC48EF5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基準測試問題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97107-5E57-A186-88A0-03B098EDC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8CD99F-CFB8-26FC-7AD1-7A397626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664B26-AE08-4B4F-1D08-4C7C3B42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EE3083-199E-19AA-357D-C7A37D44B2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endParaRPr lang="zh-TW" altLang="en-US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3E3A1260-F006-4054-7981-79ABAAEF5822}"/>
              </a:ext>
            </a:extLst>
          </p:cNvPr>
          <p:cNvGrpSpPr/>
          <p:nvPr/>
        </p:nvGrpSpPr>
        <p:grpSpPr>
          <a:xfrm>
            <a:off x="540569" y="1257300"/>
            <a:ext cx="11157003" cy="5586801"/>
            <a:chOff x="713533" y="1453626"/>
            <a:chExt cx="10764934" cy="5390475"/>
          </a:xfrm>
        </p:grpSpPr>
        <p:pic>
          <p:nvPicPr>
            <p:cNvPr id="22" name="圖片 21" descr="一張含有 文字, 螢幕擷取畫面, 繪圖, 圖表 的圖片&#10;&#10;自動產生的描述">
              <a:extLst>
                <a:ext uri="{FF2B5EF4-FFF2-40B4-BE49-F238E27FC236}">
                  <a16:creationId xmlns:a16="http://schemas.microsoft.com/office/drawing/2014/main" id="{1F867156-50D7-DAD0-7C48-DD41C6DB2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63" y="1453626"/>
              <a:ext cx="3546604" cy="2658939"/>
            </a:xfrm>
            <a:prstGeom prst="rect">
              <a:avLst/>
            </a:prstGeom>
          </p:spPr>
        </p:pic>
        <p:pic>
          <p:nvPicPr>
            <p:cNvPr id="18" name="圖片 17" descr="一張含有 文字, 鮮豔, 螢幕擷取畫面, 彩虹 的圖片&#10;&#10;自動產生的描述">
              <a:extLst>
                <a:ext uri="{FF2B5EF4-FFF2-40B4-BE49-F238E27FC236}">
                  <a16:creationId xmlns:a16="http://schemas.microsoft.com/office/drawing/2014/main" id="{4CBE2311-B611-EB07-C8A7-C3B23BB24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33" y="1453626"/>
              <a:ext cx="3546604" cy="2658939"/>
            </a:xfrm>
            <a:prstGeom prst="rect">
              <a:avLst/>
            </a:prstGeom>
          </p:spPr>
        </p:pic>
        <p:pic>
          <p:nvPicPr>
            <p:cNvPr id="20" name="圖片 19" descr="一張含有 文字, 螢幕擷取畫面, 圖表, 繪圖 的圖片&#10;&#10;自動產生的描述">
              <a:extLst>
                <a:ext uri="{FF2B5EF4-FFF2-40B4-BE49-F238E27FC236}">
                  <a16:creationId xmlns:a16="http://schemas.microsoft.com/office/drawing/2014/main" id="{07A3488F-6AA9-3009-F403-1539AAA7F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698" y="1453626"/>
              <a:ext cx="3546604" cy="2658939"/>
            </a:xfrm>
            <a:prstGeom prst="rect">
              <a:avLst/>
            </a:prstGeom>
          </p:spPr>
        </p:pic>
        <p:pic>
          <p:nvPicPr>
            <p:cNvPr id="24" name="圖片 23" descr="一張含有 文字, 螢幕擷取畫面, 繪圖, 圖表 的圖片&#10;&#10;自動產生的描述">
              <a:extLst>
                <a:ext uri="{FF2B5EF4-FFF2-40B4-BE49-F238E27FC236}">
                  <a16:creationId xmlns:a16="http://schemas.microsoft.com/office/drawing/2014/main" id="{E183F662-8441-5BD0-FDAE-D0D244C55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863" y="4185162"/>
              <a:ext cx="3546604" cy="2658939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56D3E067-DECC-8E74-8A0C-A88DF91C8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2698" y="4185162"/>
              <a:ext cx="3546604" cy="2658939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949DC10-F37F-5CF1-CBF9-D310EC614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533" y="4185162"/>
              <a:ext cx="3546604" cy="2658939"/>
            </a:xfrm>
            <a:prstGeom prst="rect">
              <a:avLst/>
            </a:prstGeom>
          </p:spPr>
        </p:pic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A86838D5-EA5D-FD2E-B684-8C795DDFA5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1098" y="4698000"/>
            <a:ext cx="2881098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96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CFB2-9C27-E473-B1A1-3343F6753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BD17C30D-44F7-8DDB-C433-46EE1024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B41D55AB-CB45-9C8C-D1F1-2513D833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利用自行編寫之函式庫模擬軟組織</a:t>
            </a:r>
            <a:r>
              <a:rPr lang="en-US" altLang="zh-TW" dirty="0"/>
              <a:t>(</a:t>
            </a:r>
            <a:r>
              <a:rPr lang="zh-TW" altLang="en-US" dirty="0"/>
              <a:t>如肌肉</a:t>
            </a:r>
            <a:r>
              <a:rPr lang="en-US" altLang="zh-TW" dirty="0"/>
              <a:t>)</a:t>
            </a:r>
            <a:r>
              <a:rPr lang="zh-TW" altLang="en-US" dirty="0"/>
              <a:t>變形</a:t>
            </a:r>
            <a:endParaRPr lang="en-US" altLang="zh-TW" dirty="0"/>
          </a:p>
          <a:p>
            <a:r>
              <a:rPr lang="zh-TW" altLang="en-US" dirty="0"/>
              <a:t>與</a:t>
            </a:r>
            <a:r>
              <a:rPr lang="en-US" altLang="zh-TW" dirty="0"/>
              <a:t>ANSYS</a:t>
            </a:r>
            <a:r>
              <a:rPr lang="zh-TW" altLang="en-US" dirty="0"/>
              <a:t>、</a:t>
            </a:r>
            <a:r>
              <a:rPr lang="en-US" altLang="zh-TW" dirty="0"/>
              <a:t>ABAQUS</a:t>
            </a:r>
            <a:r>
              <a:rPr lang="zh-TW" altLang="en-US" dirty="0"/>
              <a:t>等商用力學分析軟體比較目前模擬之正確性。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89B380-1E66-44CA-7B06-6960859B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92319C-27F6-395B-8242-525318C1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98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148E-9BC6-A51B-15B1-4B5F54E7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675D0-0A03-8477-4F81-A4A95579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生體組織機械參數的取得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E4956-2B58-F900-8F1D-A916335E9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有眾多研究整理相關參數。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75A82-15C6-607D-47DC-2A7086869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CFC110-525B-9C9C-3829-98CDEE03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pic>
        <p:nvPicPr>
          <p:cNvPr id="6" name="圖片 5" descr="一張含有 文字, 圖表, 數字, 平行 的圖片&#10;&#10;自動產生的描述">
            <a:extLst>
              <a:ext uri="{FF2B5EF4-FFF2-40B4-BE49-F238E27FC236}">
                <a16:creationId xmlns:a16="http://schemas.microsoft.com/office/drawing/2014/main" id="{507FC541-B316-6A76-DB61-F5F4B7BC6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9671"/>
            <a:ext cx="4414487" cy="3133060"/>
          </a:xfrm>
          <a:prstGeom prst="rect">
            <a:avLst/>
          </a:prstGeom>
        </p:spPr>
      </p:pic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6CE137FC-C507-FC4D-B256-2F935A2070E7}"/>
              </a:ext>
            </a:extLst>
          </p:cNvPr>
          <p:cNvSpPr txBox="1">
            <a:spLocks/>
          </p:cNvSpPr>
          <p:nvPr/>
        </p:nvSpPr>
        <p:spPr>
          <a:xfrm>
            <a:off x="838201" y="5849674"/>
            <a:ext cx="10515599" cy="5064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Luboz</a:t>
            </a:r>
            <a:r>
              <a:rPr lang="en-US" altLang="zh-TW" sz="1400" dirty="0"/>
              <a:t> V, </a:t>
            </a:r>
            <a:r>
              <a:rPr lang="en-US" altLang="zh-TW" sz="1400" dirty="0" err="1"/>
              <a:t>Promayon</a:t>
            </a:r>
            <a:r>
              <a:rPr lang="en-US" altLang="zh-TW" sz="1400" dirty="0"/>
              <a:t> E, Payan Y. Linear elastic properties of the facial soft tissues using an aspiration device: towards patient specific characterization. Ann Biomed Eng. 2014 Nov;42(11):2369-78.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10.1007/s10439-014-1098-1. </a:t>
            </a:r>
            <a:r>
              <a:rPr lang="en-US" altLang="zh-TW" sz="1400" dirty="0" err="1"/>
              <a:t>Epub</a:t>
            </a:r>
            <a:r>
              <a:rPr lang="en-US" altLang="zh-TW" sz="1400" dirty="0"/>
              <a:t> 2014 Sep 4. </a:t>
            </a:r>
            <a:r>
              <a:rPr lang="en-US" altLang="zh-TW" sz="1400" dirty="0" err="1"/>
              <a:t>PMID</a:t>
            </a:r>
            <a:r>
              <a:rPr lang="en-US" altLang="zh-TW" sz="1400" dirty="0"/>
              <a:t>: 25186433.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Chanda, Arnab &amp; Singh, Gurpreet. (2023). Mechanical Properties of Human Tissues. 10.1007/978-981-99-2225-3.</a:t>
            </a:r>
          </a:p>
        </p:txBody>
      </p:sp>
      <p:pic>
        <p:nvPicPr>
          <p:cNvPr id="8" name="圖片 7" descr="一張含有 文字, 數字, 字型, 螢幕擷取畫面 的圖片&#10;&#10;自動產生的描述">
            <a:extLst>
              <a:ext uri="{FF2B5EF4-FFF2-40B4-BE49-F238E27FC236}">
                <a16:creationId xmlns:a16="http://schemas.microsoft.com/office/drawing/2014/main" id="{9B2F2992-4A2B-FC36-7A4D-EFBF6BE7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600" y="2159983"/>
            <a:ext cx="5761220" cy="3122748"/>
          </a:xfrm>
          <a:prstGeom prst="rect">
            <a:avLst/>
          </a:prstGeom>
        </p:spPr>
      </p:pic>
      <p:sp>
        <p:nvSpPr>
          <p:cNvPr id="9" name="內容版面配置區 5">
            <a:extLst>
              <a:ext uri="{FF2B5EF4-FFF2-40B4-BE49-F238E27FC236}">
                <a16:creationId xmlns:a16="http://schemas.microsoft.com/office/drawing/2014/main" id="{3475FB65-F76A-BDB5-ECA2-E10B5A3D5C8A}"/>
              </a:ext>
            </a:extLst>
          </p:cNvPr>
          <p:cNvSpPr txBox="1">
            <a:spLocks/>
          </p:cNvSpPr>
          <p:nvPr/>
        </p:nvSpPr>
        <p:spPr>
          <a:xfrm>
            <a:off x="1676960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1</a:t>
            </a:r>
            <a:r>
              <a:rPr lang="zh-TW" altLang="en-US" sz="1200" dirty="0">
                <a:latin typeface="+mj-ea"/>
                <a:ea typeface="+mj-ea"/>
              </a:rPr>
              <a:t>臉部楊氏係數範圍示意圖*</a:t>
            </a:r>
            <a:endParaRPr lang="en-US" altLang="zh-TW" sz="1200" dirty="0">
              <a:latin typeface="+mj-ea"/>
              <a:ea typeface="+mj-ea"/>
            </a:endParaRPr>
          </a:p>
        </p:txBody>
      </p:sp>
      <p:sp>
        <p:nvSpPr>
          <p:cNvPr id="10" name="內容版面配置區 5">
            <a:extLst>
              <a:ext uri="{FF2B5EF4-FFF2-40B4-BE49-F238E27FC236}">
                <a16:creationId xmlns:a16="http://schemas.microsoft.com/office/drawing/2014/main" id="{4129A507-17E0-42E3-0828-F8E711A6DE94}"/>
              </a:ext>
            </a:extLst>
          </p:cNvPr>
          <p:cNvSpPr txBox="1">
            <a:spLocks/>
          </p:cNvSpPr>
          <p:nvPr/>
        </p:nvSpPr>
        <p:spPr>
          <a:xfrm>
            <a:off x="7204728" y="5278611"/>
            <a:ext cx="2736964" cy="41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200" dirty="0">
                <a:latin typeface="+mj-ea"/>
                <a:ea typeface="+mj-ea"/>
              </a:rPr>
              <a:t>圖</a:t>
            </a:r>
            <a:r>
              <a:rPr lang="en-US" altLang="zh-TW" sz="1200" dirty="0">
                <a:latin typeface="+mj-ea"/>
                <a:ea typeface="+mj-ea"/>
              </a:rPr>
              <a:t>2</a:t>
            </a:r>
            <a:r>
              <a:rPr lang="zh-TW" altLang="en-US" sz="1200" dirty="0">
                <a:latin typeface="+mj-ea"/>
                <a:ea typeface="+mj-ea"/>
              </a:rPr>
              <a:t>口內楊氏係數範圍示意圖**</a:t>
            </a:r>
            <a:endParaRPr lang="en-US" altLang="zh-TW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189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AA59-A843-2E4C-2782-B1AF310EC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26DA4-34C2-4B4B-F789-D3125315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在連續體力學</a:t>
                </a:r>
                <a:r>
                  <a:rPr lang="en-US" altLang="zh-TW" sz="2800" dirty="0">
                    <a:latin typeface="+mj-lt"/>
                  </a:rPr>
                  <a:t>(Continuum Mechanics)</a:t>
                </a:r>
                <a:r>
                  <a:rPr lang="zh-TW" altLang="en-US" sz="2800" dirty="0">
                    <a:latin typeface="微軟正黑體" panose="020B0604030504040204" pitchFamily="34" charset="-120"/>
                  </a:rPr>
                  <a:t>中，物體變形關係可用下式表示：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TW" sz="2800" i="0" smtClean="0">
                              <a:latin typeface="Cambria Math" panose="02040503050406030204" pitchFamily="18" charset="0"/>
                            </a:rPr>
                            <m:t>independent</m:t>
                          </m:r>
                        </m:e>
                      </m:groupCh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TW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2800" dirty="0"/>
                  <a:t>其中，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為物體變形前座標向量；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為物體變形後座標向量；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sz="2800" b="0" dirty="0"/>
                  <a:t>	</a:t>
                </a:r>
                <a:r>
                  <a:rPr lang="zh-TW" altLang="en-US" sz="2800" b="0" dirty="0"/>
                  <a:t>為座標映射函數；</a:t>
                </a:r>
                <a:endParaRPr lang="en-US" altLang="zh-TW" sz="2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TW" sz="2800" dirty="0"/>
                  <a:t>	</a:t>
                </a:r>
                <a:r>
                  <a:rPr lang="zh-TW" altLang="en-US" sz="2800" dirty="0"/>
                  <a:t>為位移向量。</a:t>
                </a:r>
                <a:endParaRPr lang="en-US" altLang="zh-TW" sz="2800" dirty="0"/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7858C911-0706-2E15-409A-445143EAF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6F2FD4-91A7-B1AB-0B3F-E75D0835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B3087E-8B2E-E404-CC37-E01752AF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pic>
        <p:nvPicPr>
          <p:cNvPr id="1026" name="Picture 2" descr="Basic Equations of Continuum Mechanics | SpringerLink">
            <a:extLst>
              <a:ext uri="{FF2B5EF4-FFF2-40B4-BE49-F238E27FC236}">
                <a16:creationId xmlns:a16="http://schemas.microsoft.com/office/drawing/2014/main" id="{55181FEC-180C-9B72-B088-F8AC17CB6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803" y="3541837"/>
            <a:ext cx="4315997" cy="2388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24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2C90-C44F-3D28-9A00-BCB4D052C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C4970-FFF7-DFD9-A5E7-3BBB7D4B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2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28" name="內容版面配置區 27">
                <a:extLst>
                  <a:ext uri="{FF2B5EF4-FFF2-40B4-BE49-F238E27FC236}">
                    <a16:creationId xmlns:a16="http://schemas.microsoft.com/office/drawing/2014/main" id="{096A6EC1-1888-966D-926A-568BCEB3C1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4E0640-3476-01DA-68A4-2106BC19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0CF6E0-7B98-9842-D98D-D6006964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DD00F115-1A19-8EE6-D546-3717137DB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236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D7C7F10A-5646-B901-E18A-264FCE3FE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4614" y="2809611"/>
            <a:ext cx="1509713" cy="2364772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B729D491-B514-52C8-B5C3-CE1F5627A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5481" t="65774"/>
          <a:stretch/>
        </p:blipFill>
        <p:spPr>
          <a:xfrm>
            <a:off x="6908002" y="2809611"/>
            <a:ext cx="2807672" cy="2666533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81DB52A-2E5D-6F31-CE87-16FD572BB926}"/>
              </a:ext>
            </a:extLst>
          </p:cNvPr>
          <p:cNvSpPr txBox="1"/>
          <p:nvPr/>
        </p:nvSpPr>
        <p:spPr>
          <a:xfrm>
            <a:off x="1189236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759FB03-CF58-8023-90BB-218B3AB9BB2F}"/>
              </a:ext>
            </a:extLst>
          </p:cNvPr>
          <p:cNvSpPr txBox="1"/>
          <p:nvPr/>
        </p:nvSpPr>
        <p:spPr>
          <a:xfrm>
            <a:off x="3696265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45C06C-55EB-BDF4-3E0A-3A45F417965B}"/>
              </a:ext>
            </a:extLst>
          </p:cNvPr>
          <p:cNvSpPr/>
          <p:nvPr/>
        </p:nvSpPr>
        <p:spPr>
          <a:xfrm flipV="1">
            <a:off x="2667853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EE1BA71D-1404-D639-18BA-AC494E636A1E}"/>
              </a:ext>
            </a:extLst>
          </p:cNvPr>
          <p:cNvSpPr/>
          <p:nvPr/>
        </p:nvSpPr>
        <p:spPr>
          <a:xfrm flipV="1">
            <a:off x="4932214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36220A05-FC91-D1BD-8448-0314CEEE6636}"/>
              </a:ext>
            </a:extLst>
          </p:cNvPr>
          <p:cNvSpPr/>
          <p:nvPr/>
        </p:nvSpPr>
        <p:spPr>
          <a:xfrm flipV="1">
            <a:off x="8955950" y="4828649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5E6346F-FB2E-B3F0-0645-386E984F4EA6}"/>
              </a:ext>
            </a:extLst>
          </p:cNvPr>
          <p:cNvSpPr/>
          <p:nvPr/>
        </p:nvSpPr>
        <p:spPr>
          <a:xfrm flipV="1">
            <a:off x="9446043" y="4875541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63500">
              <a:schemeClr val="tx1">
                <a:alpha val="52000"/>
              </a:schemeClr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759AFDB2-AD42-E72B-B5EA-6C1E0B953658}"/>
              </a:ext>
            </a:extLst>
          </p:cNvPr>
          <p:cNvCxnSpPr>
            <a:cxnSpLocks/>
            <a:stCxn id="6" idx="2"/>
            <a:endCxn id="3" idx="6"/>
          </p:cNvCxnSpPr>
          <p:nvPr/>
        </p:nvCxnSpPr>
        <p:spPr>
          <a:xfrm flipH="1" flipV="1">
            <a:off x="9049734" y="4875541"/>
            <a:ext cx="396309" cy="46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55CFE5F-60AC-6864-F0D9-EDB2D7FB4928}"/>
              </a:ext>
            </a:extLst>
          </p:cNvPr>
          <p:cNvCxnSpPr>
            <a:cxnSpLocks/>
            <a:stCxn id="14" idx="0"/>
            <a:endCxn id="26" idx="0"/>
          </p:cNvCxnSpPr>
          <p:nvPr/>
        </p:nvCxnSpPr>
        <p:spPr>
          <a:xfrm flipH="1" flipV="1">
            <a:off x="2714745" y="5016302"/>
            <a:ext cx="46892" cy="4368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/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𝑿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0747278-D8BD-5028-E737-D60AAB6B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432" y="5453104"/>
                <a:ext cx="134640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1FBB536-0283-9EEE-751E-9821AD6D4BF2}"/>
              </a:ext>
            </a:extLst>
          </p:cNvPr>
          <p:cNvCxnSpPr>
            <a:cxnSpLocks/>
            <a:stCxn id="18" idx="0"/>
            <a:endCxn id="27" idx="7"/>
          </p:cNvCxnSpPr>
          <p:nvPr/>
        </p:nvCxnSpPr>
        <p:spPr>
          <a:xfrm flipH="1" flipV="1">
            <a:off x="5012264" y="5002568"/>
            <a:ext cx="243091" cy="5136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/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𝒙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6DD2393F-E031-4BAA-187E-5B7000FC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150" y="5516175"/>
                <a:ext cx="134640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C3A57E7-98FD-CBF9-60CF-CF4CAA819AC9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049734" y="4922433"/>
            <a:ext cx="220462" cy="657676"/>
          </a:xfrm>
          <a:prstGeom prst="straightConnector1">
            <a:avLst/>
          </a:prstGeom>
          <a:ln w="38100">
            <a:tailEnd type="triangle"/>
          </a:ln>
          <a:effectLst>
            <a:glow rad="63500">
              <a:schemeClr val="bg1">
                <a:alpha val="96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/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𝒖</m:t>
                      </m:r>
                    </m:oMath>
                  </m:oMathPara>
                </a14:m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23510572-A18E-A05D-3277-B36A148EB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529" y="5580109"/>
                <a:ext cx="134640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996D1-1B1D-17F2-FD7B-0A5CA9168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83BE34-EB7A-E646-9812-764B40269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E4C12B-7157-F9BD-76AA-A9DEBCC6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930185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3C15DC-23C3-40B5-2013-67FD58B5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D33EA-AB19-7A6A-0F2D-8CB7A663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問題描述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649F7E-FDEC-EA4D-18DC-73B8AE07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CCDA39-188B-1AEB-13DA-D804A4E0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pic>
        <p:nvPicPr>
          <p:cNvPr id="17" name="圖形 16">
            <a:extLst>
              <a:ext uri="{FF2B5EF4-FFF2-40B4-BE49-F238E27FC236}">
                <a16:creationId xmlns:a16="http://schemas.microsoft.com/office/drawing/2014/main" id="{1A7736B1-E386-57E8-8C0B-F5A0DF82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5231" y="2809611"/>
            <a:ext cx="1563154" cy="2364771"/>
          </a:xfrm>
          <a:prstGeom prst="rect">
            <a:avLst/>
          </a:prstGeom>
        </p:spPr>
      </p:pic>
      <p:pic>
        <p:nvPicPr>
          <p:cNvPr id="19" name="圖形 18">
            <a:extLst>
              <a:ext uri="{FF2B5EF4-FFF2-40B4-BE49-F238E27FC236}">
                <a16:creationId xmlns:a16="http://schemas.microsoft.com/office/drawing/2014/main" id="{9B640D02-E3AE-6113-0B37-5CCE28F2C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2358" y="2809611"/>
            <a:ext cx="1509713" cy="2364772"/>
          </a:xfrm>
          <a:prstGeom prst="rect">
            <a:avLst/>
          </a:prstGeom>
        </p:spPr>
      </p:pic>
      <p:pic>
        <p:nvPicPr>
          <p:cNvPr id="21" name="圖形 20">
            <a:extLst>
              <a:ext uri="{FF2B5EF4-FFF2-40B4-BE49-F238E27FC236}">
                <a16:creationId xmlns:a16="http://schemas.microsoft.com/office/drawing/2014/main" id="{DD3DAADC-CC16-43D7-EAB1-3FAB7DE0B1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34998" y="2106478"/>
            <a:ext cx="2508827" cy="3834245"/>
          </a:xfrm>
          <a:prstGeom prst="rect">
            <a:avLst/>
          </a:prstGeom>
        </p:spPr>
      </p:pic>
      <p:pic>
        <p:nvPicPr>
          <p:cNvPr id="23" name="圖形 22">
            <a:extLst>
              <a:ext uri="{FF2B5EF4-FFF2-40B4-BE49-F238E27FC236}">
                <a16:creationId xmlns:a16="http://schemas.microsoft.com/office/drawing/2014/main" id="{D06A27DD-3B48-4D08-36E4-5295D3A54E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584623" y="1928966"/>
            <a:ext cx="2769177" cy="4189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1FE2530-BDBF-1CB0-0BCF-54958BC6658E}"/>
              </a:ext>
            </a:extLst>
          </p:cNvPr>
          <p:cNvSpPr txBox="1"/>
          <p:nvPr/>
        </p:nvSpPr>
        <p:spPr>
          <a:xfrm>
            <a:off x="345231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74FFCB9-D636-809C-6F92-442766C1D18B}"/>
              </a:ext>
            </a:extLst>
          </p:cNvPr>
          <p:cNvSpPr txBox="1"/>
          <p:nvPr/>
        </p:nvSpPr>
        <p:spPr>
          <a:xfrm>
            <a:off x="3124009" y="5275271"/>
            <a:ext cx="134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術後</a:t>
            </a: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60F2252-8867-B575-562D-D2044BC9C09D}"/>
              </a:ext>
            </a:extLst>
          </p:cNvPr>
          <p:cNvSpPr/>
          <p:nvPr/>
        </p:nvSpPr>
        <p:spPr>
          <a:xfrm flipV="1">
            <a:off x="1823848" y="4922518"/>
            <a:ext cx="93784" cy="9378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077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35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35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35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35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35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35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35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35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r>
                              <a:rPr lang="zh-TW" altLang="en-US" sz="35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35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5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35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35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r>
                              <a:rPr lang="zh-TW" altLang="en-US" sz="35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r>
                              <a:rPr lang="zh-TW" altLang="en-US" sz="3500" i="1"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TW" altLang="zh-TW" sz="35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35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35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35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zh-TW" sz="2400" dirty="0">
                    <a:ea typeface="標楷體" panose="03000509000000000000" pitchFamily="65" charset="-12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200" b="0" i="0" dirty="0">
                    <a:latin typeface="+mj-lt"/>
                  </a:rPr>
                  <a:t>Where</a:t>
                </a:r>
                <a:r>
                  <a:rPr lang="en-US" altLang="zh-TW" sz="2200" i="0" dirty="0">
                    <a:latin typeface="+mj-lt"/>
                  </a:rPr>
                  <a:t>:</a:t>
                </a:r>
                <a:endParaRPr lang="en-US" altLang="zh-TW" sz="2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1.</a:t>
                </a:r>
                <a:r>
                  <a:rPr lang="zh-TW" altLang="en-US" sz="1800" i="0" dirty="0">
                    <a:effectLst/>
                    <a:latin typeface="+mj-lt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𝑖𝑗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,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標楷體" panose="03000509000000000000" pitchFamily="65" charset="-12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</m:t>
                      </m:r>
                    </m:oMath>
                  </m:oMathPara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2.</a:t>
                </a:r>
                <a:r>
                  <a:rPr lang="zh-TW" altLang="en-US" sz="1800" i="0" dirty="0">
                    <a:effectLst/>
                    <a:latin typeface="+mj-lt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</m:t>
                      </m:r>
                    </m:oMath>
                  </m:oMathPara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3.</a:t>
                </a:r>
                <a:r>
                  <a:rPr lang="zh-TW" altLang="en-US" sz="1800" i="0" dirty="0">
                    <a:effectLst/>
                    <a:latin typeface="+mj-lt"/>
                    <a:ea typeface="標楷體" panose="03000509000000000000" pitchFamily="65" charset="-120"/>
                  </a:rPr>
                  <a:t> </a:t>
                </a:r>
                <a:r>
                  <a:rPr lang="en-US" altLang="zh-TW" sz="1800" i="0" dirty="0">
                    <a:effectLst/>
                    <a:latin typeface="+mj-lt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∵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標楷體" panose="03000509000000000000" pitchFamily="65" charset="-12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Γ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Γ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Γ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g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g</m:t>
                              </m:r>
                            </m:sub>
                          </m:sSub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,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=0</m:t>
                      </m:r>
                    </m:oMath>
                  </m:oMathPara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5ADD0-E2A1-FA7F-E04F-423AE1D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r>
              <a:rPr lang="zh-TW" altLang="en-US" dirty="0"/>
              <a:t>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6F633E-D83A-7A08-C302-B760D7FEB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4.</a:t>
                </a:r>
                <a:r>
                  <a:rPr lang="zh-TW" altLang="en-US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Substitute the boundary: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,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=0 “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𝑜𝑛</m:t>
                    </m:r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” </m:t>
                    </m:r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→</m:t>
                      </m:r>
                      <m:nary>
                        <m:naryPr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1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1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TW" altLang="zh-TW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8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5.</a:t>
                </a:r>
                <a:r>
                  <a:rPr lang="zh-TW" altLang="en-US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Constitutive relationship of material</a:t>
                </a:r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sz="1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𝑖𝑗𝑘𝑙</m:t>
                          </m:r>
                        </m:sub>
                      </m:sSub>
                      <m:sSub>
                        <m:sSubPr>
                          <m:ctrlPr>
                            <a:rPr lang="zh-TW" altLang="zh-TW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TW" sz="1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𝑘𝑙</m:t>
                          </m:r>
                        </m:sub>
                      </m:sSub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18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where</a:t>
                </a:r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d>
                      </m:sub>
                    </m:sSub>
                  </m:oMath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sz="18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𝑖𝑗𝑘𝑙</m:t>
                        </m:r>
                      </m:sub>
                    </m:sSub>
                    <m:sSub>
                      <m:sSubPr>
                        <m:ctrlPr>
                          <a:rPr lang="zh-TW" altLang="zh-TW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8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d>
                          <m:dPr>
                            <m:ctrlPr>
                              <a:rPr lang="zh-TW" altLang="zh-TW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TW" sz="1800" i="1" kern="1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46F633E-D83A-7A08-C302-B760D7FEB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2D7E45-3297-D4C3-2E9F-F618EF03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B824F-191E-A4D3-F878-94952E60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CB0EAE4-1496-294F-170D-4FC81A2B5A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6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228599"/>
            <a:ext cx="7476771" cy="1281531"/>
          </a:xfrm>
        </p:spPr>
        <p:txBody>
          <a:bodyPr>
            <a:normAutofit/>
          </a:bodyPr>
          <a:lstStyle/>
          <a:p>
            <a:r>
              <a:rPr lang="zh-TW" altLang="en-US" sz="1100" dirty="0"/>
              <a:t>*</a:t>
            </a:r>
            <a:r>
              <a:rPr lang="en-US" altLang="zh-TW" sz="1100" dirty="0"/>
              <a:t>	Chen, </a:t>
            </a:r>
            <a:r>
              <a:rPr lang="en-US" altLang="zh-TW" sz="1100" dirty="0" err="1"/>
              <a:t>Jiun-Shyan</a:t>
            </a:r>
            <a:r>
              <a:rPr lang="en-US" altLang="zh-TW" sz="1100" dirty="0"/>
              <a:t> &amp; Hillman, Mike &amp; Chi, Sheng-Wei. (2017). "Meshfree Methods: Progress Made after 20 Years". Engineering Mechanics. 143. 04017001. 10.1061/(ASCE)EM.1943-7889.0001176.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/>
          </a:bodyPr>
          <a:lstStyle/>
          <a:p>
            <a:r>
              <a:rPr lang="zh-TW" altLang="en-US" dirty="0"/>
              <a:t>無網格法優勢*</a:t>
            </a:r>
            <a:endParaRPr lang="en-US" altLang="zh-TW" dirty="0"/>
          </a:p>
          <a:p>
            <a:pPr lvl="1"/>
            <a:r>
              <a:rPr lang="zh-TW" altLang="en-US" dirty="0"/>
              <a:t>無須生成網格，直接以節點求解。</a:t>
            </a:r>
            <a:endParaRPr lang="en-US" altLang="zh-TW" dirty="0"/>
          </a:p>
          <a:p>
            <a:pPr lvl="1"/>
            <a:r>
              <a:rPr lang="zh-TW" altLang="en-US" dirty="0"/>
              <a:t>不會有網格畸變或交錯，適合處理大變形、裂紋擴展、破片及切割等問題。</a:t>
            </a:r>
            <a:endParaRPr lang="en-US" altLang="zh-TW" dirty="0"/>
          </a:p>
          <a:p>
            <a:pPr lvl="1"/>
            <a:r>
              <a:rPr lang="zh-TW" altLang="en-US" dirty="0"/>
              <a:t>方便地構造高階基函數，從而提高計算精度。</a:t>
            </a:r>
            <a:endParaRPr lang="en-US" altLang="zh-TW" dirty="0"/>
          </a:p>
          <a:p>
            <a:pPr lvl="1"/>
            <a:r>
              <a:rPr lang="zh-TW" altLang="en-US" dirty="0"/>
              <a:t>易於自適應分析，可以方便地增加或刪除節點，以適應求解域的變化。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BCED-6BDB-3F38-80F1-FFA281C1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B63A5C-0F0E-F568-188C-7800FF32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CAEF07-133C-C064-7B9A-23F38DAA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5EEE0E-4C8B-971B-9A4D-CBE0EB62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35DC10-7874-B19F-3D17-6E703CDD6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/>
          </a:bodyPr>
          <a:lstStyle/>
          <a:p>
            <a:r>
              <a:rPr lang="zh-TW" altLang="en-US" dirty="0"/>
              <a:t>*</a:t>
            </a:r>
            <a:r>
              <a:rPr lang="en-US" altLang="zh-TW" dirty="0"/>
              <a:t>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zh-TW" altLang="en-US" dirty="0"/>
              <a:t>**</a:t>
            </a:r>
            <a:r>
              <a:rPr lang="en-US" altLang="zh-TW" dirty="0"/>
              <a:t>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zh-TW" altLang="en-US" dirty="0"/>
              <a:t>***</a:t>
            </a:r>
            <a:r>
              <a:rPr lang="en-US" altLang="zh-TW" dirty="0"/>
              <a:t>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zh-TW" altLang="en-US" dirty="0"/>
              <a:t>****</a:t>
            </a:r>
            <a:r>
              <a:rPr lang="en-US" altLang="zh-TW" dirty="0"/>
              <a:t>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EB0AFACC-4801-F861-E1CF-75CA057D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7"/>
            <a:ext cx="10515600" cy="4773443"/>
          </a:xfrm>
        </p:spPr>
        <p:txBody>
          <a:bodyPr bIns="0">
            <a:normAutofit fontScale="92500"/>
          </a:bodyPr>
          <a:lstStyle/>
          <a:p>
            <a:r>
              <a:rPr lang="zh-TW" altLang="en-US" dirty="0"/>
              <a:t>常見的無網格法：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光滑粒子流體動力學法（</a:t>
            </a:r>
            <a:r>
              <a:rPr lang="en-US" altLang="zh-TW" dirty="0"/>
              <a:t>Smoothed Particle Hydrodynamic</a:t>
            </a:r>
            <a:r>
              <a:rPr lang="zh-TW" altLang="en-US" dirty="0"/>
              <a:t>，</a:t>
            </a:r>
            <a:r>
              <a:rPr lang="en-US" altLang="zh-TW" dirty="0" err="1"/>
              <a:t>SPH</a:t>
            </a:r>
            <a:r>
              <a:rPr lang="zh-TW" altLang="en-US" dirty="0"/>
              <a:t>）*：</a:t>
            </a:r>
            <a:r>
              <a:rPr lang="en-US" altLang="zh-TW" dirty="0"/>
              <a:t>	</a:t>
            </a:r>
            <a:r>
              <a:rPr lang="zh-TW" altLang="en-US" dirty="0"/>
              <a:t>基於拉格朗日方法的無網格法，常用於模擬流體流動。</a:t>
            </a:r>
            <a:endParaRPr lang="en-US" altLang="zh-TW" sz="2400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無元素伽遼金法（</a:t>
            </a:r>
            <a:r>
              <a:rPr lang="en-US" altLang="zh-TW" dirty="0"/>
              <a:t>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</a:t>
            </a:r>
            <a:r>
              <a:rPr lang="zh-TW" altLang="en-US" dirty="0"/>
              <a:t>，</a:t>
            </a:r>
            <a:r>
              <a:rPr lang="en-US" altLang="zh-TW" dirty="0" err="1"/>
              <a:t>EFG</a:t>
            </a:r>
            <a:r>
              <a:rPr lang="zh-TW" altLang="en-US" dirty="0"/>
              <a:t>）**：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基於伽遼金方法的無網格法，精度較高，常用於固體力學分析。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有限點法（</a:t>
            </a:r>
            <a:r>
              <a:rPr lang="en-US" altLang="zh-TW" dirty="0"/>
              <a:t>Finite Point Method</a:t>
            </a:r>
            <a:r>
              <a:rPr lang="zh-TW" altLang="en-US" dirty="0"/>
              <a:t>，</a:t>
            </a:r>
            <a:r>
              <a:rPr lang="en-US" altLang="zh-TW" dirty="0"/>
              <a:t>FPM</a:t>
            </a:r>
            <a:r>
              <a:rPr lang="zh-TW" altLang="en-US" dirty="0"/>
              <a:t>）***：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基於強形式的無網格法，計算效率高，常用於求解大規模問題。</a:t>
            </a:r>
            <a:endParaRPr lang="en-US" altLang="zh-TW" dirty="0"/>
          </a:p>
          <a:p>
            <a:pPr lvl="1">
              <a:spcBef>
                <a:spcPts val="1200"/>
              </a:spcBef>
            </a:pPr>
            <a:r>
              <a:rPr lang="zh-TW" altLang="en-US" dirty="0"/>
              <a:t>再生核粒子法（</a:t>
            </a:r>
            <a:r>
              <a:rPr lang="en-US" altLang="zh-TW" dirty="0"/>
              <a:t>Reproducing Kernel Particles Method</a:t>
            </a:r>
            <a:r>
              <a:rPr lang="zh-TW" altLang="en-US" dirty="0"/>
              <a:t>，</a:t>
            </a:r>
            <a:r>
              <a:rPr lang="en-US" altLang="zh-TW" dirty="0" err="1"/>
              <a:t>RKPM</a:t>
            </a:r>
            <a:r>
              <a:rPr lang="zh-TW" altLang="en-US" dirty="0"/>
              <a:t>）****：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利用再生核函數來構造形狀函數，使其具有更高的精度和更好的逼近能力。由於其精確性與穩定性，成為主流的模擬方式。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2083805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為校正函數。分別定義如下：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為待求取之基函數分別權重。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pPr algn="just"/>
            <a:r>
              <a:rPr lang="zh-TW" altLang="en-US" sz="2800" dirty="0"/>
              <a:t>正顎手術旨在改善顏面形態、咬合不良、呼吸困難或顳顎關節功能障礙等問題</a:t>
            </a:r>
            <a:endParaRPr lang="en-US" altLang="zh-TW" sz="2800" dirty="0"/>
          </a:p>
          <a:p>
            <a:pPr algn="just"/>
            <a:r>
              <a:rPr lang="zh-TW" altLang="en-US" sz="2800" dirty="0"/>
              <a:t>這些身體症狀往往伴隨著由其外表引發的心理症狀，例如自尊心低、缺乏自信，以及對社會和情緒未來的負面態度*</a:t>
            </a:r>
            <a:endParaRPr lang="en-US" altLang="zh-TW" sz="2800" dirty="0"/>
          </a:p>
          <a:p>
            <a:pPr algn="just"/>
            <a:r>
              <a:rPr lang="zh-TW" altLang="en-US" sz="2800" dirty="0"/>
              <a:t>在計劃手術時不僅要解決功能性問題，應同時考慮美觀，與心理層面的需求**</a:t>
            </a:r>
            <a:endParaRPr lang="en-US" altLang="zh-TW" sz="2800" dirty="0"/>
          </a:p>
          <a:p>
            <a:pPr algn="just"/>
            <a:r>
              <a:rPr lang="zh-TW" altLang="en-US" sz="2800" dirty="0"/>
              <a:t>缺乏準確的術後變化展示使得患者難以預期術後成果，導致難以達成有效的術前溝通，進而降低患者滿意度***</a:t>
            </a:r>
            <a:endParaRPr lang="en-US" altLang="zh-TW" sz="2800" dirty="0"/>
          </a:p>
          <a:p>
            <a:pPr algn="just"/>
            <a:endParaRPr lang="en-US" altLang="zh-TW" sz="2800" dirty="0"/>
          </a:p>
          <a:p>
            <a:pPr algn="just"/>
            <a:endParaRPr lang="en-US" altLang="zh-TW" sz="28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463291" y="-1"/>
            <a:ext cx="8728710" cy="1510131"/>
          </a:xfrm>
        </p:spPr>
        <p:txBody>
          <a:bodyPr>
            <a:normAutofit lnSpcReduction="10000"/>
          </a:bodyPr>
          <a:lstStyle/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P </a:t>
            </a:r>
            <a:r>
              <a:rPr lang="en-US" altLang="zh-TW" sz="1400" dirty="0" err="1"/>
              <a:t>Cariati</a:t>
            </a:r>
            <a:r>
              <a:rPr lang="en-US" altLang="zh-TW" sz="1400" dirty="0"/>
              <a:t>, R. Martinez, and I Martinez-Lara, “Psycho-social impact of </a:t>
            </a:r>
            <a:r>
              <a:rPr lang="en-US" altLang="zh-TW" sz="1400" dirty="0" err="1"/>
              <a:t>orthogathic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sugery</a:t>
            </a:r>
            <a:r>
              <a:rPr lang="en-US" altLang="zh-TW" sz="1400" dirty="0"/>
              <a:t>,” Journal of Clinical and Experimental Dentistry, Jan. 2016,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/10.4317/jced.53007.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J. </a:t>
            </a:r>
            <a:r>
              <a:rPr lang="en-US" altLang="zh-TW" sz="1400" dirty="0" err="1"/>
              <a:t>Rustemeyer</a:t>
            </a:r>
            <a:r>
              <a:rPr lang="en-US" altLang="zh-TW" sz="1400" dirty="0"/>
              <a:t>, Z. Eke, and A. </a:t>
            </a:r>
            <a:r>
              <a:rPr lang="en-US" altLang="zh-TW" sz="1400" dirty="0" err="1"/>
              <a:t>Bremerich</a:t>
            </a:r>
            <a:r>
              <a:rPr lang="en-US" altLang="zh-TW" sz="1400" dirty="0"/>
              <a:t>, “Perception of improvement after orthognathic surgery: the important variables affecting patient satisfaction,” Oral and Maxillofacial Surgery, vol. 14, no. 3, pp. 155–162, Mar. 2010,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/10.1007/s10006-010-0212-2.</a:t>
            </a:r>
          </a:p>
          <a:p>
            <a:pPr marL="439738" indent="-439738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17F37-488F-24EC-53FE-29E6A37E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施加本質邊界條件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9B8070-E129-62C9-21EB-6107BCAF23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Consider the weak form formulation without substitute the natural boundary condition:</a:t>
                </a:r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zh-TW" altLang="zh-TW" sz="1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We add the red term to recovery the symmetry of bilinear form (consistency) of the left-hand side:</a:t>
                </a:r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8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8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8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</m:oMath>
                  </m:oMathPara>
                </a14:m>
                <a:endParaRPr lang="zh-TW" altLang="zh-TW" sz="28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A9B8070-E129-62C9-21EB-6107BCAF2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038" r="-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C0DFFA-9227-CA92-B8C0-9A7BA31D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3896A5-70D0-D3B7-9B3E-B45FDD90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7311FE-FA70-5CAE-390D-0F80CA33F8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019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73647C-2A10-E4BA-0467-5BDCDD47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施加本質邊界條件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F1C1A3-ED5E-5B6A-6F51-B41491EB6F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And add blue term to ensure the equation is coercive:</a:t>
                </a:r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𝛽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altLang="zh-TW" sz="2400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Γ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𝛽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TW" sz="2400" i="1" kern="10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is a constant scalar parameter serve as penalty parameter.</a:t>
                </a:r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TW" sz="2400" kern="100" dirty="0">
                    <a:effectLst/>
                    <a:latin typeface="Aptos" panose="020B0004020202020204" pitchFamily="34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Rearrange the equation:</a:t>
                </a:r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𝛺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TW" sz="2400" i="1" kern="10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𝛽</m:t>
                      </m:r>
                      <m:nary>
                        <m:naryPr>
                          <m:supHide m:val="on"/>
                          <m:ctrlPr>
                            <a:rPr lang="zh-TW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 kern="100">
                                  <a:solidFill>
                                    <a:srgbClr val="00B0F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solidFill>
                                        <a:srgbClr val="00B0F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TW" sz="2400" i="1" kern="100">
                              <a:solidFill>
                                <a:srgbClr val="00B0F0"/>
                              </a:solidFill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𝛤</m:t>
                          </m:r>
                        </m:e>
                      </m:nary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zh-TW" altLang="en-US" sz="40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F1C1A3-ED5E-5B6A-6F51-B41491EB6F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856BC0-DD19-692F-5716-0ACC53BB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165407-DF65-2698-591A-B8BE116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D0FA0D5-B19B-5C2D-22D2-31D7B56611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3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FC391-E6DB-7413-4559-642FCF03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施加本質邊界條件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C5D02-D16F-8763-4D34-CD0818CA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FC45A4-84CE-CFB9-115D-DFAFA115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84F0F1-2492-29C5-B071-DC75DF3B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F34918-4C4C-382C-675C-A3EAFB984E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652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D598A-225B-FB77-61E4-57D70CA3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F03D3-9530-148E-0E0B-0F73C18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軟、硬組織比例法*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演算法：事先定義軟</a:t>
                </a:r>
                <a:r>
                  <a:rPr lang="en-US" altLang="zh-TW" dirty="0"/>
                  <a:t>/</a:t>
                </a:r>
                <a:r>
                  <a:rPr lang="zh-TW" altLang="en-US" dirty="0"/>
                  <a:t>硬組織變化比率，以骨組織在測顱分析的變化量外插軟組織變化量。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sz="32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TW" dirty="0"/>
              </a:p>
              <a:p>
                <a:r>
                  <a:rPr lang="zh-TW" altLang="en-US" dirty="0"/>
                  <a:t>代表軟體：</a:t>
                </a:r>
                <a:r>
                  <a:rPr lang="en-US" altLang="zh-TW" dirty="0" err="1"/>
                  <a:t>TIOPS</a:t>
                </a:r>
                <a:r>
                  <a:rPr lang="zh-TW" altLang="en-US" dirty="0"/>
                  <a:t>**</a:t>
                </a:r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98B00E7-5314-2769-8BF6-FD2892E0F8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4CCBEE-6014-681F-362A-31BBB8B1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777E4E-6997-A547-6F78-62F4B4C1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A8C698B0-1CEE-B218-2A8F-659C53A925B6}"/>
              </a:ext>
            </a:extLst>
          </p:cNvPr>
          <p:cNvSpPr txBox="1">
            <a:spLocks/>
          </p:cNvSpPr>
          <p:nvPr/>
        </p:nvSpPr>
        <p:spPr>
          <a:xfrm>
            <a:off x="838200" y="5450126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Donatsky</a:t>
            </a:r>
            <a:r>
              <a:rPr lang="en-US" altLang="zh-TW" sz="1400" dirty="0"/>
              <a:t>, O.; Bjorn-Jorgensen, J.; </a:t>
            </a:r>
            <a:r>
              <a:rPr lang="en-US" altLang="zh-TW" sz="1400" dirty="0" err="1"/>
              <a:t>Hermund</a:t>
            </a:r>
            <a:r>
              <a:rPr lang="en-US" altLang="zh-TW" sz="1400" dirty="0"/>
              <a:t>, U.; Nielsen, H.; </a:t>
            </a:r>
            <a:r>
              <a:rPr lang="en-US" altLang="zh-TW" sz="1400" dirty="0" err="1"/>
              <a:t>Holmqvist</a:t>
            </a:r>
            <a:r>
              <a:rPr lang="en-US" altLang="zh-TW" sz="1400" dirty="0"/>
              <a:t>-Larsen, M.; </a:t>
            </a:r>
            <a:r>
              <a:rPr lang="en-US" altLang="zh-TW" sz="1400" dirty="0" err="1"/>
              <a:t>Nerder</a:t>
            </a:r>
            <a:r>
              <a:rPr lang="en-US" altLang="zh-TW" sz="1400" dirty="0"/>
              <a:t>, P. Accuracy of combined maxillary and mandibular repositioning and of soft tissue prediction in relation to maxillary antero-superior repositioning combined with mandibular set-back. J. Cranio-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2009, 37, 279–284.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dirty="0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F0EE5B65-0C25-5DAD-AB7A-1167317E084E}"/>
              </a:ext>
            </a:extLst>
          </p:cNvPr>
          <p:cNvSpPr txBox="1">
            <a:spLocks/>
          </p:cNvSpPr>
          <p:nvPr/>
        </p:nvSpPr>
        <p:spPr>
          <a:xfrm>
            <a:off x="2221230" y="3807958"/>
            <a:ext cx="10821716" cy="102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zh-TW" sz="1400" b="1" dirty="0"/>
          </a:p>
        </p:txBody>
      </p:sp>
    </p:spTree>
    <p:extLst>
      <p:ext uri="{BB962C8B-B14F-4D97-AF65-F5344CB8AC3E}">
        <p14:creationId xmlns:p14="http://schemas.microsoft.com/office/powerpoint/2010/main" val="1104649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CC02B-0350-336D-A9F0-70CF54D8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A8EB3-6004-EA29-D559-DCE5833E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資料庫擬合方法（線性回歸）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3F2C9-334A-91D4-C24F-4A7E82E5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" y="1582728"/>
            <a:ext cx="10828020" cy="4700846"/>
          </a:xfrm>
        </p:spPr>
        <p:txBody>
          <a:bodyPr/>
          <a:lstStyle/>
          <a:p>
            <a:r>
              <a:rPr lang="zh-TW" altLang="en-US" dirty="0"/>
              <a:t>演算法：在過去病例中尋找幾何上（包括硬組織、軟組織輪廓與手術計畫）最接近的幾個案例，將變化結果進行平均。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OrthoForecast</a:t>
            </a:r>
            <a:r>
              <a:rPr lang="zh-TW" altLang="en-US" dirty="0"/>
              <a:t>*、</a:t>
            </a:r>
            <a:r>
              <a:rPr lang="en-US" altLang="zh-TW" dirty="0" err="1"/>
              <a:t>CASSOS</a:t>
            </a:r>
            <a:r>
              <a:rPr lang="zh-TW" altLang="en-US" dirty="0"/>
              <a:t>**、</a:t>
            </a:r>
            <a:r>
              <a:rPr lang="en-US" altLang="zh-TW" dirty="0" err="1"/>
              <a:t>SurgiCase_CMF</a:t>
            </a:r>
            <a:r>
              <a:rPr lang="zh-TW" altLang="en-US" dirty="0"/>
              <a:t>***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BADFC8-7B47-49BA-909F-296F6E4C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B0A4A7-46F0-8ACB-4209-1C63CAF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1C9353B-9D55-5F22-60C8-6A678F9A16D6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Abe, N.; Kuroda, S.; </a:t>
            </a:r>
            <a:r>
              <a:rPr lang="en-US" altLang="zh-TW" sz="1400" dirty="0" err="1"/>
              <a:t>Furutani</a:t>
            </a:r>
            <a:r>
              <a:rPr lang="en-US" altLang="zh-TW" sz="1400" dirty="0"/>
              <a:t>, M.; Tanaka, E. Data-based prediction of soft tissue changes after orthognathic surgery: Clinical assessment of new simulation software.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2015, 3, 90–96.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Koh, C.H.; Chew, M.T. Predictability of soft tissue profile changes following bimaxillary surgery in skeletal class III </a:t>
            </a:r>
            <a:r>
              <a:rPr lang="en-US" altLang="zh-TW" sz="1400" dirty="0" err="1"/>
              <a:t>chinese</a:t>
            </a:r>
            <a:r>
              <a:rPr lang="en-US" altLang="zh-TW" sz="1400" dirty="0"/>
              <a:t> patients.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2004, 62, 1505–1509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Marchetti, C.; Bianchi, A.; di Martino, M.; Lancellotti, L.; Sarti, A. Validation of new soft tissue software in orthognathic surgery planning.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2011, 40, 26–32.	</a:t>
            </a:r>
          </a:p>
        </p:txBody>
      </p:sp>
    </p:spTree>
    <p:extLst>
      <p:ext uri="{BB962C8B-B14F-4D97-AF65-F5344CB8AC3E}">
        <p14:creationId xmlns:p14="http://schemas.microsoft.com/office/powerpoint/2010/main" val="11920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目前已有多種方法被提出為模擬術後變化*：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機器學習 </a:t>
            </a:r>
            <a:r>
              <a:rPr lang="en-US" altLang="zh-TW" dirty="0"/>
              <a:t>(Machine Learning,</a:t>
            </a:r>
            <a:r>
              <a:rPr lang="zh-TW" altLang="en-US" dirty="0"/>
              <a:t> </a:t>
            </a:r>
            <a:r>
              <a:rPr lang="en-US" altLang="zh-TW" dirty="0"/>
              <a:t>ML)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</a:t>
            </a:r>
            <a:r>
              <a:rPr lang="zh-TW" altLang="en-US" dirty="0"/>
              <a:t>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在力學模擬方面，有限元素法是目前最廣泛使用的技術。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F13FB-EAE0-BF40-F92E-F854CC13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資料庫擬合法（非線性回歸）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03E3C1-ACBB-2DD5-79C8-A0700845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演算法：依照過去病例，對特徵點的變化進行非線性回歸。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Dolphin 3D*</a:t>
            </a:r>
            <a:r>
              <a:rPr lang="zh-TW" altLang="en-US" dirty="0"/>
              <a:t>、</a:t>
            </a:r>
            <a:r>
              <a:rPr lang="en-US" altLang="zh-TW" dirty="0"/>
              <a:t>Dentofacial planner plus(DFP)**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DFF194-A123-8005-0AB5-383AC10A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405D01-3835-2764-9302-E51F5CBF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97B92B-F12E-59B2-3F56-B09B378F8CAD}"/>
              </a:ext>
            </a:extLst>
          </p:cNvPr>
          <p:cNvSpPr txBox="1">
            <a:spLocks/>
          </p:cNvSpPr>
          <p:nvPr/>
        </p:nvSpPr>
        <p:spPr>
          <a:xfrm>
            <a:off x="446843" y="5275272"/>
            <a:ext cx="11213073" cy="1200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Resnick, C.; Dang, R.; Glick, S.; </a:t>
            </a:r>
            <a:r>
              <a:rPr lang="en-US" altLang="zh-TW" sz="1400" dirty="0" err="1"/>
              <a:t>Padwa</a:t>
            </a:r>
            <a:r>
              <a:rPr lang="en-US" altLang="zh-TW" sz="1400" dirty="0"/>
              <a:t>, B. Accuracy of three-dimensional soft tissue prediction for Le Fort I osteotomy using Dolphin 3D software: A pilot study. Int.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2017, 46, 289–295.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Magro-Filho, O.; Magro-</a:t>
            </a:r>
            <a:r>
              <a:rPr lang="en-US" altLang="zh-TW" sz="1400" dirty="0" err="1"/>
              <a:t>Hernica</a:t>
            </a:r>
            <a:r>
              <a:rPr lang="en-US" altLang="zh-TW" sz="1400" dirty="0"/>
              <a:t>, N.; Queiroz, T.P.; </a:t>
            </a:r>
            <a:r>
              <a:rPr lang="en-US" altLang="zh-TW" sz="1400" dirty="0" err="1"/>
              <a:t>Aranega</a:t>
            </a:r>
            <a:r>
              <a:rPr lang="en-US" altLang="zh-TW" sz="1400" dirty="0"/>
              <a:t>, A.M.; Garcia, I.R., Jr. Comparative study of 2 software programs for predicting profile changes in Class III patients having double-jaw orthognathic surgery. Am. J. </a:t>
            </a:r>
            <a:r>
              <a:rPr lang="en-US" altLang="zh-TW" sz="1400" dirty="0" err="1"/>
              <a:t>Orthod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Dentofac</a:t>
            </a:r>
            <a:r>
              <a:rPr lang="en-US" altLang="zh-TW" sz="1400" dirty="0"/>
              <a:t>. </a:t>
            </a:r>
            <a:r>
              <a:rPr lang="en-US" altLang="zh-TW" sz="1400" dirty="0" err="1"/>
              <a:t>Orthop</a:t>
            </a:r>
            <a:r>
              <a:rPr lang="en-US" altLang="zh-TW" sz="1400" dirty="0"/>
              <a:t>. 2010, 137, 452.e1–452.e5.</a:t>
            </a:r>
          </a:p>
        </p:txBody>
      </p:sp>
    </p:spTree>
    <p:extLst>
      <p:ext uri="{BB962C8B-B14F-4D97-AF65-F5344CB8AC3E}">
        <p14:creationId xmlns:p14="http://schemas.microsoft.com/office/powerpoint/2010/main" val="20539484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87586-3DF3-2B4D-91C7-11C26AF0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B59FA-AB49-28AD-7BA5-0A325281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0BB8B-6B38-E092-8262-6B99533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演算法：將軟組織離散成大量質點</a:t>
            </a:r>
            <a:r>
              <a:rPr lang="en-US" altLang="zh-TW" dirty="0"/>
              <a:t>(Mass points)</a:t>
            </a:r>
            <a:r>
              <a:rPr lang="zh-TW" altLang="en-US" dirty="0"/>
              <a:t>，再用彈簧連接鄰近質點。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/>
              <a:t>3dMDvultus</a:t>
            </a:r>
            <a:r>
              <a:rPr lang="zh-TW" altLang="en-US" dirty="0"/>
              <a:t>*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2E8235-8A0A-0D46-C1E8-53B73CD4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6E299E-D18C-77F0-2CD4-CB9E4F9A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D41AEF-D934-0E20-27E4-7CE60C08BD5D}"/>
              </a:ext>
            </a:extLst>
          </p:cNvPr>
          <p:cNvSpPr txBox="1">
            <a:spLocks/>
          </p:cNvSpPr>
          <p:nvPr/>
        </p:nvSpPr>
        <p:spPr>
          <a:xfrm>
            <a:off x="446843" y="5840730"/>
            <a:ext cx="11213073" cy="634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Ullah, R.; Turner, P.; </a:t>
            </a:r>
            <a:r>
              <a:rPr lang="en-US" altLang="zh-TW" sz="1400" dirty="0" err="1"/>
              <a:t>Khambay</a:t>
            </a:r>
            <a:r>
              <a:rPr lang="en-US" altLang="zh-TW" sz="1400" dirty="0"/>
              <a:t>, P. Accuracy of three-dimensional soft tissue predictions in orthognathic surgery after Le Fort I advancement osteotomies. Br. J.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. Surg. 2014, 53, 153–157.</a:t>
            </a:r>
          </a:p>
        </p:txBody>
      </p:sp>
      <p:pic>
        <p:nvPicPr>
          <p:cNvPr id="1026" name="Picture 2" descr="PDF] Non-linear mass-spring system for large soft tissue deformations  modeling | Semantic Scholar">
            <a:extLst>
              <a:ext uri="{FF2B5EF4-FFF2-40B4-BE49-F238E27FC236}">
                <a16:creationId xmlns:a16="http://schemas.microsoft.com/office/drawing/2014/main" id="{6309E4BF-3C5C-86B9-B11F-CB8C9B1C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603" y="2715807"/>
            <a:ext cx="3441089" cy="287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14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567E7-1734-F0BD-EC91-7DFC4D4F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張量模型*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EED8A5-05C4-0732-1845-C81CA078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演算法：類似質點</a:t>
            </a:r>
            <a:r>
              <a:rPr lang="en-US" altLang="zh-TW" dirty="0"/>
              <a:t>-</a:t>
            </a:r>
            <a:r>
              <a:rPr lang="zh-TW" altLang="en-US" dirty="0"/>
              <a:t>彈簧模型，但彈簧連續分布在質點周圍。用以引入材料的異向性。</a:t>
            </a:r>
            <a:endParaRPr lang="en-US" altLang="zh-TW" dirty="0"/>
          </a:p>
          <a:p>
            <a:r>
              <a:rPr lang="zh-TW" altLang="en-US" dirty="0"/>
              <a:t>代表軟體：</a:t>
            </a:r>
            <a:r>
              <a:rPr lang="en-US" altLang="zh-TW" dirty="0" err="1"/>
              <a:t>Maxilim</a:t>
            </a:r>
            <a:r>
              <a:rPr lang="zh-TW" altLang="en-US" dirty="0"/>
              <a:t>**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574882-6D9D-01C8-5872-47DD106F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9D850E-054B-A778-87B1-D51122BB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CD30D6B-A9F4-8DB3-23C1-2D6A9134488A}"/>
              </a:ext>
            </a:extLst>
          </p:cNvPr>
          <p:cNvSpPr txBox="1">
            <a:spLocks/>
          </p:cNvSpPr>
          <p:nvPr/>
        </p:nvSpPr>
        <p:spPr>
          <a:xfrm>
            <a:off x="446843" y="5706319"/>
            <a:ext cx="11213073" cy="7693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Wouter </a:t>
            </a:r>
            <a:r>
              <a:rPr lang="en-US" altLang="zh-TW" sz="1400" dirty="0" err="1"/>
              <a:t>Mollemans</a:t>
            </a:r>
            <a:r>
              <a:rPr lang="en-US" altLang="zh-TW" sz="1400" dirty="0"/>
              <a:t>, Filip </a:t>
            </a:r>
            <a:r>
              <a:rPr lang="en-US" altLang="zh-TW" sz="1400" dirty="0" err="1"/>
              <a:t>Schutyser</a:t>
            </a:r>
            <a:r>
              <a:rPr lang="en-US" altLang="zh-TW" sz="1400" dirty="0"/>
              <a:t>, Nasser </a:t>
            </a:r>
            <a:r>
              <a:rPr lang="en-US" altLang="zh-TW" sz="1400" dirty="0" err="1"/>
              <a:t>Nadjmi</a:t>
            </a:r>
            <a:r>
              <a:rPr lang="en-US" altLang="zh-TW" sz="1400" dirty="0"/>
              <a:t>, and P. </a:t>
            </a:r>
            <a:r>
              <a:rPr lang="en-US" altLang="zh-TW" sz="1400" dirty="0" err="1"/>
              <a:t>Suetens</a:t>
            </a:r>
            <a:r>
              <a:rPr lang="en-US" altLang="zh-TW" sz="1400" dirty="0"/>
              <a:t>, “Very fast soft tissue predictions with mass tensor model for maxillofacial surgery planning systems,” International Congress Series, vol. 1281, pp. 491–496, May 2005,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/10.1016/j.ics.2005.03.048.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‌</a:t>
            </a: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Liebregts</a:t>
            </a:r>
            <a:r>
              <a:rPr lang="en-US" altLang="zh-TW" sz="1400" dirty="0"/>
              <a:t>, J.; Tong, X.; Timmermans, M.; de Konig, M.; </a:t>
            </a:r>
            <a:r>
              <a:rPr lang="en-US" altLang="zh-TW" sz="1400" dirty="0" err="1"/>
              <a:t>Bergè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Hoppenreijs</a:t>
            </a:r>
            <a:r>
              <a:rPr lang="en-US" altLang="zh-TW" sz="1400" dirty="0"/>
              <a:t>, T.; Maal, T. Accuracy of three-dimensional soft tissue simulation in bimaxillary osteotomies. J. Cranio-Maxillo-Fac. Surg. 2015, 43, 329–335. </a:t>
            </a:r>
          </a:p>
        </p:txBody>
      </p:sp>
    </p:spTree>
    <p:extLst>
      <p:ext uri="{BB962C8B-B14F-4D97-AF65-F5344CB8AC3E}">
        <p14:creationId xmlns:p14="http://schemas.microsoft.com/office/powerpoint/2010/main" val="129046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31CDD-E939-D61A-A94A-2EA0B9AB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41995-AFF6-21EA-06E2-38EA872F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A98C65-3F65-B631-AC8F-9BB89129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演算法：將求解區域分成多個小單元</a:t>
            </a:r>
            <a:r>
              <a:rPr lang="en-US" altLang="zh-TW" dirty="0"/>
              <a:t>(element)</a:t>
            </a:r>
            <a:r>
              <a:rPr lang="zh-TW" altLang="en-US" dirty="0"/>
              <a:t>，將每個單元視為一個新方程並求解，再將解進行組合。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666409-72A0-8377-F51B-59785077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95E762-34BE-2453-C8CB-5FC9009C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4736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0A4-8845-9C4B-F2DB-6A9CB9F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在連續體力學中，物體變形關係可用下式表示：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dirty="0"/>
                  <a:t>為位移函數。</a:t>
                </a:r>
                <a:endParaRPr lang="en-US" altLang="zh-TW" b="1" dirty="0"/>
              </a:p>
              <a:p>
                <a:r>
                  <a:rPr lang="zh-TW" altLang="en-US" dirty="0"/>
                  <a:t>位移函數可以用有限個函數近似：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TW" altLang="en-US" dirty="0"/>
                  <a:t>為節點</a:t>
                </a:r>
                <a:r>
                  <a:rPr lang="en-US" altLang="zh-TW" dirty="0"/>
                  <a:t>(node)</a:t>
                </a:r>
                <a:r>
                  <a:rPr lang="zh-TW" altLang="en-US" dirty="0"/>
                  <a:t>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為節點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座標，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為對應節點之形狀函數</a:t>
                </a:r>
                <a:r>
                  <a:rPr lang="en-US" altLang="zh-TW" dirty="0"/>
                  <a:t>(shape function)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14A65-1A61-9522-EABF-60C2CAC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60BC3-1010-3B2C-6030-024D369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F6BF1B-9A8C-F2F8-B178-05B0FD1DA7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0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033B-549B-4ED7-D37E-6E32077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6A71-4935-64B6-4602-A7572591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是局部內插法</a:t>
            </a:r>
            <a:endParaRPr lang="en-US" altLang="zh-TW" dirty="0"/>
          </a:p>
          <a:p>
            <a:r>
              <a:rPr lang="zh-TW" altLang="en-US" dirty="0"/>
              <a:t>近似精度依賴網格品質</a:t>
            </a:r>
            <a:endParaRPr lang="en-US" altLang="zh-TW" dirty="0"/>
          </a:p>
          <a:p>
            <a:r>
              <a:rPr lang="en-US" altLang="zh-TW" dirty="0"/>
              <a:t>P-refinement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1F999-222C-74B0-79A2-5802C5F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357E7A-8545-A7E8-3DED-ABEA487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706E1-65B0-E48C-524C-8DA150E77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有限元法（FEM）详解">
            <a:extLst>
              <a:ext uri="{FF2B5EF4-FFF2-40B4-BE49-F238E27FC236}">
                <a16:creationId xmlns:a16="http://schemas.microsoft.com/office/drawing/2014/main" id="{D42AB8AE-22A8-9DA4-4ED9-2C77185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3" y="1740768"/>
            <a:ext cx="5174144" cy="42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4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91BA0-BEB9-6FF0-0B61-D5365AA2F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FE998-8695-DADB-ECD5-64BC8F2F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21365-67A5-0605-FDBD-F17CA00E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目前有多種商業軟體可模擬術後變形*：</a:t>
            </a:r>
            <a:endParaRPr lang="en-US" altLang="zh-TW" dirty="0"/>
          </a:p>
          <a:p>
            <a:pPr lvl="1"/>
            <a:r>
              <a:rPr lang="zh-TW" altLang="en-US" dirty="0"/>
              <a:t>基於幾何方法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硬組織比例法： </a:t>
            </a:r>
            <a:r>
              <a:rPr lang="en-US" altLang="zh-TW" dirty="0" err="1"/>
              <a:t>TIOPS</a:t>
            </a:r>
            <a:endParaRPr lang="en-US" altLang="zh-TW" dirty="0"/>
          </a:p>
          <a:p>
            <a:pPr lvl="2"/>
            <a:r>
              <a:rPr lang="zh-TW" altLang="en-US" dirty="0"/>
              <a:t>二維數據擬合法：  </a:t>
            </a:r>
            <a:r>
              <a:rPr lang="en-US" altLang="zh-TW" dirty="0" err="1"/>
              <a:t>OrthoForecast</a:t>
            </a:r>
            <a:r>
              <a:rPr lang="zh-TW" altLang="en-US" dirty="0"/>
              <a:t>、</a:t>
            </a:r>
            <a:r>
              <a:rPr lang="en-US" altLang="zh-TW" dirty="0" err="1"/>
              <a:t>CASSOS</a:t>
            </a:r>
            <a:r>
              <a:rPr lang="zh-TW" altLang="en-US" dirty="0"/>
              <a:t>、</a:t>
            </a:r>
            <a:r>
              <a:rPr lang="en-US" altLang="zh-TW" dirty="0" err="1"/>
              <a:t>SurgiCase_CMF</a:t>
            </a:r>
            <a:endParaRPr lang="en-US" altLang="zh-TW" dirty="0"/>
          </a:p>
          <a:p>
            <a:pPr lvl="2"/>
            <a:r>
              <a:rPr lang="zh-TW" altLang="en-US" dirty="0"/>
              <a:t>三維數據擬合法：  </a:t>
            </a:r>
            <a:r>
              <a:rPr lang="en-US" altLang="zh-TW" dirty="0"/>
              <a:t>Dolphin 3D</a:t>
            </a:r>
            <a:r>
              <a:rPr lang="zh-TW" altLang="en-US" dirty="0"/>
              <a:t>、</a:t>
            </a:r>
            <a:r>
              <a:rPr lang="en-US" altLang="zh-TW" dirty="0"/>
              <a:t>Dentofacial planner plus (DFP)</a:t>
            </a:r>
          </a:p>
          <a:p>
            <a:pPr lvl="1"/>
            <a:r>
              <a:rPr lang="zh-TW" altLang="en-US" dirty="0"/>
              <a:t>基於簡化力學模型</a:t>
            </a:r>
            <a:r>
              <a:rPr lang="en-US" altLang="zh-TW" dirty="0"/>
              <a:t>(Simplified physical model)</a:t>
            </a:r>
            <a:r>
              <a:rPr lang="zh-TW" altLang="en-US" dirty="0"/>
              <a:t>**</a:t>
            </a:r>
            <a:endParaRPr lang="en-US" altLang="zh-TW" dirty="0"/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彈簧模型：</a:t>
            </a:r>
            <a:r>
              <a:rPr lang="en-US" altLang="zh-TW" dirty="0"/>
              <a:t>	3dMDvultus</a:t>
            </a:r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張量模型：</a:t>
            </a:r>
            <a:r>
              <a:rPr lang="en-US" altLang="zh-TW" dirty="0"/>
              <a:t>	</a:t>
            </a:r>
            <a:r>
              <a:rPr lang="en-US" altLang="zh-TW" dirty="0" err="1"/>
              <a:t>Maxilim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C6A483-CA11-6918-D86D-7764D1CE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1F6FF3-66C8-EE0F-F6BD-590928B9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DDCEACC-CB02-3D47-51BE-EDA606D948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33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74768-51D4-32A8-E68D-ED387DDD7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2202A-DD9B-80A6-BAC2-42008A34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2DA22-DCF5-58E8-5E1D-8D1B0DF20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為近一步提高準確性，研究上採取不同手段：</a:t>
            </a:r>
            <a:endParaRPr lang="en-US" altLang="zh-TW" dirty="0"/>
          </a:p>
          <a:p>
            <a:pPr lvl="1"/>
            <a:r>
              <a:rPr lang="zh-TW" altLang="en-US" dirty="0"/>
              <a:t>提升術前</a:t>
            </a:r>
            <a:r>
              <a:rPr lang="en-US" altLang="zh-TW" dirty="0"/>
              <a:t>/</a:t>
            </a:r>
            <a:r>
              <a:rPr lang="zh-TW" altLang="en-US" dirty="0"/>
              <a:t>術後資料總量</a:t>
            </a:r>
            <a:endParaRPr lang="en-US" altLang="zh-TW" dirty="0"/>
          </a:p>
          <a:p>
            <a:pPr lvl="2"/>
            <a:r>
              <a:rPr lang="zh-TW" altLang="en-US" dirty="0"/>
              <a:t>機器學習法*</a:t>
            </a:r>
            <a:endParaRPr lang="en-US" altLang="zh-TW" dirty="0"/>
          </a:p>
          <a:p>
            <a:pPr lvl="2"/>
            <a:r>
              <a:rPr lang="zh-TW" altLang="en-US" dirty="0"/>
              <a:t>機率有限元素法</a:t>
            </a:r>
            <a:r>
              <a:rPr lang="en-US" altLang="zh-TW" dirty="0"/>
              <a:t>(probabilistic finite element method)**</a:t>
            </a:r>
          </a:p>
          <a:p>
            <a:pPr lvl="1"/>
            <a:r>
              <a:rPr lang="zh-TW" altLang="en-US" dirty="0"/>
              <a:t>使用精確力學模型</a:t>
            </a:r>
            <a:endParaRPr lang="en-US" altLang="zh-TW" dirty="0"/>
          </a:p>
          <a:p>
            <a:pPr lvl="2"/>
            <a:r>
              <a:rPr lang="zh-TW" altLang="en-US" dirty="0"/>
              <a:t>有限元素法***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631CB7-3775-D03C-8DB8-93DC55EB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2025/1/22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047668-F100-4C5A-CAA6-DD6A5080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E7C4899F-208D-C49D-8293-EB1265A3E9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 X. Fang et al., “Deep Learning-Based Facial Appearance Simulation Driven by Surgically Planned Craniomaxillofacial Bony Movement,” Lecture notes in computer science, pp. 565–574, Jan. 2022,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/10.1007/978-3-031-16449-1_54.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Paul et al., “A novel soft tissue prediction methodology for orthognathic surgery based on probabilistic finite element modelling,”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ONE, vol. 13, no. 5, pp. e0197209–e0197209, May 2018,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/10.1371/journal.pone.0197209.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Chabanas</a:t>
            </a:r>
            <a:r>
              <a:rPr lang="en-US" altLang="zh-TW" sz="1400" dirty="0"/>
              <a:t> M., </a:t>
            </a:r>
            <a:r>
              <a:rPr lang="en-US" altLang="zh-TW" sz="1400" dirty="0" err="1"/>
              <a:t>Luboz</a:t>
            </a:r>
            <a:r>
              <a:rPr lang="en-US" altLang="zh-TW" sz="1400" dirty="0"/>
              <a:t> V., Payan Y. Patient specific Finite Element model of the face soft tissue for computer-assisted maxillofacial surgery. Med. Image Anal. 2003;7:131–151. </a:t>
            </a:r>
            <a:r>
              <a:rPr lang="en-US" altLang="zh-TW" sz="1400" dirty="0" err="1"/>
              <a:t>doi</a:t>
            </a:r>
            <a:r>
              <a:rPr lang="en-US" altLang="zh-TW" sz="1400" dirty="0"/>
              <a:t>: 10.1016/S1361-8415(02)00108-1.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87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D5B51-EABD-44CB-B821-3E461743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ECF0B-EDCF-4505-88F3-37210DEC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2728"/>
            <a:ext cx="10821718" cy="470084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為預測顏面變化，需準確計算軟組織變化</a:t>
            </a:r>
            <a:endParaRPr lang="en-US" altLang="zh-TW" sz="2800" dirty="0"/>
          </a:p>
          <a:p>
            <a:pPr lvl="1"/>
            <a:r>
              <a:rPr lang="zh-TW" altLang="en-US" sz="2400" dirty="0"/>
              <a:t>傳統手術計畫只涉及骨骼位移，需將硬組織變化映射至軟組織變化</a:t>
            </a:r>
            <a:endParaRPr lang="en-US" altLang="zh-TW" sz="2400" dirty="0"/>
          </a:p>
          <a:p>
            <a:r>
              <a:rPr lang="zh-TW" altLang="en-US" sz="2800" dirty="0"/>
              <a:t>使用幾何方法預測軟組織變化有下列缺點：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需要大量術前與術後資料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無法分析誤差原因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無法針對個別病患進行客製化調整</a:t>
            </a:r>
            <a:endParaRPr lang="en-US" altLang="zh-TW" sz="2400" dirty="0"/>
          </a:p>
          <a:p>
            <a:pPr lvl="1"/>
            <a:r>
              <a:rPr lang="zh-TW" altLang="en-US" sz="2400" dirty="0"/>
              <a:t>無法預測病患與資料庫偏差過大的情況</a:t>
            </a:r>
            <a:endParaRPr lang="en-US" altLang="zh-TW" sz="2400" dirty="0"/>
          </a:p>
          <a:p>
            <a:r>
              <a:rPr lang="zh-TW" altLang="en-US" sz="2800" dirty="0"/>
              <a:t>使用簡化力學模型預測軟組織變化有下列缺點：</a:t>
            </a:r>
            <a:endParaRPr lang="en-US" altLang="zh-TW" sz="2800" dirty="0"/>
          </a:p>
          <a:p>
            <a:pPr lvl="1"/>
            <a:r>
              <a:rPr lang="zh-TW" altLang="en-US" sz="2400" dirty="0"/>
              <a:t>無法準確模擬異向性與非線性力學行為</a:t>
            </a:r>
            <a:endParaRPr lang="en-US" altLang="zh-TW" sz="2400" dirty="0"/>
          </a:p>
          <a:p>
            <a:pPr lvl="1"/>
            <a:r>
              <a:rPr lang="zh-TW" altLang="en-US" sz="2400" dirty="0"/>
              <a:t>模型易出現數值解不穩定導致模擬結果失真</a:t>
            </a:r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DD5C4F-79FE-41C5-AFFD-E050B61D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FAE6A8-E8AE-47E9-B773-56D07AD5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AEFBC9-7CE2-4234-AF8A-EF60B7BA59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756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有限元素法為目前主流生物力學模擬方式，但有下列缺點*</a:t>
            </a:r>
            <a:r>
              <a:rPr lang="en-US" altLang="zh-TW" sz="2800" baseline="30000" dirty="0"/>
              <a:t>,</a:t>
            </a:r>
            <a:r>
              <a:rPr lang="zh-TW" altLang="en-US" sz="2800" dirty="0"/>
              <a:t>**</a:t>
            </a:r>
            <a:endParaRPr lang="en-US" altLang="zh-TW" sz="2800" dirty="0"/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為準確模擬，操作者需同時對數值模擬及解剖學有深刻理解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異質性與非線性材料求解困難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***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或奇異解</a:t>
            </a:r>
            <a:r>
              <a:rPr lang="en-US" altLang="zh-TW" sz="2400" dirty="0"/>
              <a:t>(Iii-condition)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求解精度的改善方式較為直觀且易於施加</a:t>
            </a:r>
            <a:endParaRPr lang="en-US" altLang="zh-TW" sz="2400" dirty="0"/>
          </a:p>
          <a:p>
            <a:r>
              <a:rPr lang="zh-TW" altLang="en-US" sz="2800" dirty="0"/>
              <a:t>尚未有基於無網格法預測術後顏面變化的研究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</a:t>
            </a:r>
            <a:r>
              <a:rPr lang="en-US" altLang="zh-TW" sz="1400" dirty="0"/>
              <a:t>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</a:t>
            </a:r>
            <a:r>
              <a:rPr lang="en-US" altLang="zh-TW" sz="1400" dirty="0"/>
              <a:t>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sz="1400" dirty="0"/>
              <a:t>***</a:t>
            </a:r>
            <a:r>
              <a:rPr lang="en-US" altLang="zh-TW" sz="1400" dirty="0"/>
              <a:t>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E540-FBEA-D4EF-46A2-3DD99CE39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2D4690-865E-C479-BDFA-6A262D9F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預測方式比較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1FFF9E-60BD-0471-BCA3-89A016B6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0ADAF9-0CB0-844B-D0CF-437FA96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2025/1/21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CADF52-5241-9B88-5CA4-ADA3CEA35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041963"/>
              </p:ext>
            </p:extLst>
          </p:nvPr>
        </p:nvGraphicFramePr>
        <p:xfrm>
          <a:off x="1341882" y="1670820"/>
          <a:ext cx="9508236" cy="396466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924000">
                  <a:extLst>
                    <a:ext uri="{9D8B030D-6E8A-4147-A177-3AD203B41FA5}">
                      <a16:colId xmlns:a16="http://schemas.microsoft.com/office/drawing/2014/main" val="397933484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70842398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590702913"/>
                    </a:ext>
                  </a:extLst>
                </a:gridCol>
                <a:gridCol w="1861412">
                  <a:extLst>
                    <a:ext uri="{9D8B030D-6E8A-4147-A177-3AD203B41FA5}">
                      <a16:colId xmlns:a16="http://schemas.microsoft.com/office/drawing/2014/main" val="110276067"/>
                    </a:ext>
                  </a:extLst>
                </a:gridCol>
              </a:tblGrid>
              <a:tr h="440518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性能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幾何方法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機器學習法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800" u="none" strike="noStrike" dirty="0">
                          <a:effectLst/>
                        </a:rPr>
                        <a:t>力學方法</a:t>
                      </a:r>
                      <a:endParaRPr lang="zh-TW" alt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99907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考慮軟組織異向性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無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有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16532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考慮病患組織差異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無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有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722662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 dirty="0">
                          <a:effectLst/>
                        </a:rPr>
                        <a:t>需要術前、術後資料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是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是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否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77754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求解效率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快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快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慢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2019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準確度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高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337271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模型建立的難易度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成本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295986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軟體成熟度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臨床應用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成熟廣泛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發展中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10095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400" u="none" strike="noStrike">
                          <a:effectLst/>
                        </a:rPr>
                        <a:t>個人化</a:t>
                      </a:r>
                      <a:r>
                        <a:rPr lang="en-US" altLang="zh-TW" sz="2400" u="none" strike="noStrike">
                          <a:effectLst/>
                        </a:rPr>
                        <a:t>/</a:t>
                      </a:r>
                      <a:r>
                        <a:rPr lang="zh-TW" altLang="en-US" sz="2400" u="none" strike="noStrike">
                          <a:effectLst/>
                        </a:rPr>
                        <a:t>客製化程度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低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>
                          <a:effectLst/>
                        </a:rPr>
                        <a:t>低</a:t>
                      </a:r>
                      <a:endParaRPr lang="zh-TW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400" u="none" strike="noStrike" dirty="0">
                          <a:effectLst/>
                        </a:rPr>
                        <a:t>高</a:t>
                      </a:r>
                      <a:endParaRPr lang="zh-TW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6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076257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訂 7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6325</TotalTime>
  <Words>4373</Words>
  <Application>Microsoft Office PowerPoint</Application>
  <PresentationFormat>寬螢幕</PresentationFormat>
  <Paragraphs>454</Paragraphs>
  <Slides>45</Slides>
  <Notes>11</Notes>
  <HiddenSlides>8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微軟正黑體</vt:lpstr>
      <vt:lpstr>新細明體</vt:lpstr>
      <vt:lpstr>標楷體</vt:lpstr>
      <vt:lpstr>Aptos</vt:lpstr>
      <vt:lpstr>Arial</vt:lpstr>
      <vt:lpstr>Calibri</vt:lpstr>
      <vt:lpstr>Cambria Math</vt:lpstr>
      <vt:lpstr>Times New Roman</vt:lpstr>
      <vt:lpstr>VR_template_black_updated</vt:lpstr>
      <vt:lpstr>正顎手術後之顏面變化預測方法</vt:lpstr>
      <vt:lpstr>無網格法預測 正顎手術後之顏面變化 Facial Morphological Deformation Prediction  after Orthognathic Surgery using Meshless Method</vt:lpstr>
      <vt:lpstr>背景</vt:lpstr>
      <vt:lpstr>背景(cont.)</vt:lpstr>
      <vt:lpstr>背景(cont.)</vt:lpstr>
      <vt:lpstr>背景(cont.)</vt:lpstr>
      <vt:lpstr>動機</vt:lpstr>
      <vt:lpstr>動機</vt:lpstr>
      <vt:lpstr>預測方式比較</vt:lpstr>
      <vt:lpstr>目的</vt:lpstr>
      <vt:lpstr>研究方法</vt:lpstr>
      <vt:lpstr>誤差分析</vt:lpstr>
      <vt:lpstr>拚片試驗 (Patch Test)</vt:lpstr>
      <vt:lpstr>基準測試問題 (Benchmark Problem)</vt:lpstr>
      <vt:lpstr>基準測試問題 (Cont.)</vt:lpstr>
      <vt:lpstr>次月預期進度</vt:lpstr>
      <vt:lpstr>生體組織機械參數的取得</vt:lpstr>
      <vt:lpstr>問題描述</vt:lpstr>
      <vt:lpstr>問題描述</vt:lpstr>
      <vt:lpstr>問題描述</vt:lpstr>
      <vt:lpstr>Problem statement (strong form)</vt:lpstr>
      <vt:lpstr>Derive the weak form</vt:lpstr>
      <vt:lpstr>Derive the weak form (cont.)</vt:lpstr>
      <vt:lpstr>Derive the weak form (cont.)</vt:lpstr>
      <vt:lpstr>無網格法簡介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施加本質邊界條件</vt:lpstr>
      <vt:lpstr>施加本質邊界條件 (cont.)</vt:lpstr>
      <vt:lpstr>施加本質邊界條件 (cont.)</vt:lpstr>
      <vt:lpstr>基本張量運算</vt:lpstr>
      <vt:lpstr>Index notation</vt:lpstr>
      <vt:lpstr>Voigt notation</vt:lpstr>
      <vt:lpstr>軟、硬組織比例法*</vt:lpstr>
      <vt:lpstr>資料庫擬合方法（線性回歸）</vt:lpstr>
      <vt:lpstr>資料庫擬合法（非線性回歸）</vt:lpstr>
      <vt:lpstr>質點-彈簧模型</vt:lpstr>
      <vt:lpstr>質點-張量模型*</vt:lpstr>
      <vt:lpstr>有限元素法</vt:lpstr>
      <vt:lpstr>有限元素法簡介</vt:lpstr>
      <vt:lpstr>有限元素法簡介(cont.)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52</cp:revision>
  <dcterms:created xsi:type="dcterms:W3CDTF">2024-07-11T02:56:39Z</dcterms:created>
  <dcterms:modified xsi:type="dcterms:W3CDTF">2025-01-21T22:16:24Z</dcterms:modified>
</cp:coreProperties>
</file>