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1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1322705"/>
            <a:ext cx="9982200" cy="2186940"/>
          </a:xfrm>
        </p:spPr>
        <p:txBody>
          <a:bodyPr anchor="ctr" anchorCtr="0">
            <a:normAutofit fontScale="90000"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上海个人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住房公积金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提取方法</a:t>
            </a:r>
            <a:b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</a:br>
            <a:r>
              <a:rPr lang="zh-CN" altLang="en-US" dirty="0">
                <a:effectLst/>
                <a:latin typeface="汉仪君黑" panose="020B0604020202020204" charset="-122"/>
                <a:ea typeface="汉仪君黑" panose="020B0604020202020204" charset="-122"/>
              </a:rPr>
              <a:t>和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注意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事项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君黑" panose="020B0604020202020204" charset="-122"/>
              <a:ea typeface="汉仪君黑" panose="020B0604020202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zh-CN" altLang="en-US" dirty="0">
                <a:latin typeface="+mn-lt"/>
              </a:rPr>
              <a:t>（收藏不</a:t>
            </a:r>
            <a:r>
              <a:rPr lang="zh-CN" altLang="en-US" dirty="0">
                <a:latin typeface="+mn-lt"/>
              </a:rPr>
              <a:t>踩坑）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9144000" cy="1513840"/>
          </a:xfrm>
        </p:spPr>
        <p:txBody>
          <a:bodyPr anchor="ctr" anchorCtr="0"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前提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君黑" panose="020B0604020202020204" charset="-122"/>
              <a:ea typeface="汉仪君黑" panose="020B0604020202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716145" y="3232150"/>
            <a:ext cx="3380740" cy="1655445"/>
          </a:xfrm>
        </p:spPr>
        <p:txBody>
          <a:bodyPr anchor="ctr" anchorCtr="0"/>
          <a:lstStyle/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1. 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新产证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在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五年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之内</a:t>
            </a:r>
            <a:endParaRPr lang="en-US" altLang="zh-CN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2.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公积金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没有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贷款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3.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公积金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没有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按揭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冲贷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2495" y="968375"/>
            <a:ext cx="10382885" cy="1332865"/>
          </a:xfrm>
        </p:spPr>
        <p:txBody>
          <a:bodyPr anchor="ctr" anchorCtr="0"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方式一：网上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办理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君黑" panose="020B0604020202020204" charset="-122"/>
              <a:ea typeface="汉仪君黑" panose="020B0604020202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12495" y="2301240"/>
            <a:ext cx="10382885" cy="3745865"/>
          </a:xfrm>
        </p:spPr>
        <p:txBody>
          <a:bodyPr anchor="ctr" anchorCtr="0"/>
          <a:lstStyle/>
          <a:p>
            <a:pPr algn="l" fontAlgn="auto">
              <a:spcAft>
                <a:spcPts val="1000"/>
              </a:spcAft>
            </a:pP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长三角一网通办：</a:t>
            </a:r>
            <a:r>
              <a:rPr lang="zh-CN" altLang="en-US" sz="2000" dirty="0">
                <a:solidFill>
                  <a:srgbClr val="00B050"/>
                </a:solidFill>
                <a:latin typeface="汉仪君黑" panose="020B0604020202020204" charset="-122"/>
                <a:ea typeface="汉仪君黑" panose="020B0604020202020204" charset="-122"/>
              </a:rPr>
              <a:t>https://csj.sh.gov.cn/govService/column/zfgjj/index.html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办理过程中</a:t>
            </a:r>
            <a:r>
              <a:rPr lang="zh-CN" altLang="en-US" dirty="0">
                <a:solidFill>
                  <a:srgbClr val="C00000"/>
                </a:solidFill>
                <a:latin typeface="汉仪君黑" panose="020B0604020202020204" charset="-122"/>
                <a:ea typeface="汉仪君黑" panose="020B0604020202020204" charset="-122"/>
              </a:rPr>
              <a:t>各种报错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，我最终失败放弃（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不推荐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），遇到的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报错：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1.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婚姻关系校验出错：多试几次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可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成功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2.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申请人视频核身无法弹出二维码：多试几次可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成功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3.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配偶视频核实无法弹出二维码：继续多试几次可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成功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4.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房产信息查询失败，提示不支持在线办理：我多次尝试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仍失败而</a:t>
            </a:r>
            <a:r>
              <a:rPr lang="zh-CN" altLang="en-US" dirty="0">
                <a:solidFill>
                  <a:srgbClr val="FF0000"/>
                </a:solidFill>
                <a:latin typeface="汉仪君黑" panose="020B0604020202020204" charset="-122"/>
                <a:ea typeface="汉仪君黑" panose="020B0604020202020204" charset="-122"/>
              </a:rPr>
              <a:t>放弃</a:t>
            </a:r>
            <a:endParaRPr lang="zh-CN" altLang="en-US" dirty="0">
              <a:solidFill>
                <a:srgbClr val="FF0000"/>
              </a:solidFill>
              <a:latin typeface="汉仪君黑" panose="020B0604020202020204" charset="-122"/>
              <a:ea typeface="汉仪君黑" panose="020B0604020202020204" charset="-122"/>
            </a:endParaRPr>
          </a:p>
        </p:txBody>
      </p:sp>
      <p:pic>
        <p:nvPicPr>
          <p:cNvPr id="6" name="图片 5" descr="363313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2090" y="47561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2495" y="968375"/>
            <a:ext cx="10382885" cy="1332865"/>
          </a:xfrm>
        </p:spPr>
        <p:txBody>
          <a:bodyPr anchor="ctr" anchorCtr="0"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方式二：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线下办理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君黑" panose="020B0604020202020204" charset="-122"/>
              <a:ea typeface="汉仪君黑" panose="020B0604020202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12495" y="2301240"/>
            <a:ext cx="10382885" cy="3745865"/>
          </a:xfrm>
        </p:spPr>
        <p:txBody>
          <a:bodyPr anchor="ctr" anchorCtr="0">
            <a:normAutofit lnSpcReduction="10000"/>
          </a:bodyPr>
          <a:lstStyle/>
          <a:p>
            <a:pPr algn="l" fontAlgn="auto">
              <a:spcAft>
                <a:spcPts val="1000"/>
              </a:spcAft>
            </a:pP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一、公积金管理中心：网点较少，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且周六不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上班（不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推荐）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汉仪君黑" panose="020B0604020202020204" charset="-122"/>
                <a:ea typeface="汉仪君黑" panose="020B0604020202020204" charset="-122"/>
              </a:rPr>
              <a:t>二、建设银行业务网点（网点较多，部分</a:t>
            </a:r>
            <a:r>
              <a:rPr lang="zh-CN" altLang="en-US" dirty="0">
                <a:solidFill>
                  <a:srgbClr val="FF0000"/>
                </a:solidFill>
                <a:latin typeface="汉仪君黑" panose="020B0604020202020204" charset="-122"/>
                <a:ea typeface="汉仪君黑" panose="020B0604020202020204" charset="-122"/>
              </a:rPr>
              <a:t>周六上班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  <a:sym typeface="+mn-ea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  <a:sym typeface="+mn-ea"/>
              </a:rPr>
              <a:t>推荐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）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建行支持网点：</a:t>
            </a:r>
            <a:r>
              <a:rPr lang="zh-CN" altLang="en-US" sz="2000" dirty="0">
                <a:solidFill>
                  <a:srgbClr val="00B050"/>
                </a:solidFill>
                <a:latin typeface="汉仪君黑" panose="020B0604020202020204" charset="-122"/>
                <a:ea typeface="汉仪君黑" panose="020B0604020202020204" charset="-122"/>
              </a:rPr>
              <a:t>https://m.shgjj.com/html/newxxgk/ywwd/208101.html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周六上班网点：</a:t>
            </a:r>
            <a:endParaRPr lang="en-US" altLang="zh-CN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1.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黄浦：福州路725号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2.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浦东：东方路</a:t>
            </a: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818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号（我就是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这个网点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办理）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3.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徐汇：肇嘉浜路608号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</p:txBody>
      </p:sp>
      <p:pic>
        <p:nvPicPr>
          <p:cNvPr id="3" name="图片 2" descr="333438303937343b333633333030303be58bb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690" y="48958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2495" y="968375"/>
            <a:ext cx="10382885" cy="1332865"/>
          </a:xfrm>
        </p:spPr>
        <p:txBody>
          <a:bodyPr anchor="ctr" anchorCtr="0"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材料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清单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君黑" panose="020B0604020202020204" charset="-122"/>
              <a:ea typeface="汉仪君黑" panose="020B0604020202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12495" y="2301240"/>
            <a:ext cx="10382885" cy="3745865"/>
          </a:xfrm>
        </p:spPr>
        <p:txBody>
          <a:bodyPr anchor="ctr" anchorCtr="0">
            <a:normAutofit lnSpcReduction="10000"/>
          </a:bodyPr>
          <a:lstStyle/>
          <a:p>
            <a:pPr algn="l" fontAlgn="auto">
              <a:spcAft>
                <a:spcPts val="1000"/>
              </a:spcAft>
            </a:pP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所有材料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均为</a:t>
            </a:r>
            <a:r>
              <a:rPr lang="zh-CN" altLang="en-US" dirty="0">
                <a:solidFill>
                  <a:srgbClr val="FF0000"/>
                </a:solidFill>
                <a:latin typeface="汉仪君黑" panose="020B0604020202020204" charset="-122"/>
                <a:ea typeface="汉仪君黑" panose="020B0604020202020204" charset="-122"/>
              </a:rPr>
              <a:t>原件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（无需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复印件）：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1.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夫妻双方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身份证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2.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结婚证（包括</a:t>
            </a:r>
            <a:r>
              <a:rPr lang="zh-CN" altLang="en-US" b="1" dirty="0">
                <a:solidFill>
                  <a:schemeClr val="tx1"/>
                </a:solidFill>
                <a:latin typeface="汉仪君黑" panose="020B0604020202020204" charset="-122"/>
                <a:ea typeface="汉仪君黑" panose="020B0604020202020204" charset="-122"/>
              </a:rPr>
              <a:t>婚史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，在哪个民政局办理就去哪里打印，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不互通）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3.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购房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合同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4.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二手房契税完税证明（或：全额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发票）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5.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房产证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6.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夫妻双方中资一类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借记卡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2495" y="968375"/>
            <a:ext cx="10382885" cy="1332865"/>
          </a:xfrm>
        </p:spPr>
        <p:txBody>
          <a:bodyPr anchor="ctr" anchorCtr="0"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注意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事项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君黑" panose="020B0604020202020204" charset="-122"/>
              <a:ea typeface="汉仪君黑" panose="020B0604020202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12495" y="2301240"/>
            <a:ext cx="10382885" cy="3745865"/>
          </a:xfrm>
        </p:spPr>
        <p:txBody>
          <a:bodyPr anchor="ctr" anchorCtr="0">
            <a:normAutofit lnSpcReduction="10000"/>
          </a:bodyPr>
          <a:lstStyle/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1.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公积金无贷款、无冲贷（</a:t>
            </a: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Tips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：先提取，然后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在办理冲贷）</a:t>
            </a:r>
            <a:endParaRPr lang="en-US" altLang="zh-CN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2.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夫妻双方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一起去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，因为一套房仅可办理一次提取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业务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3.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若有</a:t>
            </a:r>
            <a:r>
              <a:rPr lang="zh-CN" altLang="en-US" b="1" dirty="0">
                <a:solidFill>
                  <a:schemeClr val="tx1"/>
                </a:solidFill>
                <a:latin typeface="汉仪君黑" panose="020B0604020202020204" charset="-122"/>
                <a:ea typeface="汉仪君黑" panose="020B0604020202020204" charset="-122"/>
              </a:rPr>
              <a:t>婚史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，需要去民政局打印婚史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材料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4.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夫妻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双方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中资一类借记卡，提取的资金夫妻双方打到各自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卡中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5.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建行网点，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受理的业务类型需要包含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提取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，不能仅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归集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2495" y="968375"/>
            <a:ext cx="10382885" cy="1332865"/>
          </a:xfrm>
        </p:spPr>
        <p:txBody>
          <a:bodyPr anchor="ctr" anchorCtr="0">
            <a:normAutofit fontScale="90000"/>
          </a:bodyPr>
          <a:lstStyle/>
          <a:p>
            <a:b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</a:b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资金到账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时间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君黑" panose="020B0604020202020204" charset="-122"/>
              <a:ea typeface="汉仪君黑" panose="020B0604020202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12495" y="2925445"/>
            <a:ext cx="10382885" cy="2313940"/>
          </a:xfrm>
        </p:spPr>
        <p:txBody>
          <a:bodyPr anchor="ctr" anchorCtr="0">
            <a:normAutofit/>
          </a:bodyPr>
          <a:lstStyle/>
          <a:p>
            <a:pPr algn="ctr" fontAlgn="auto">
              <a:spcAft>
                <a:spcPts val="1000"/>
              </a:spcAft>
            </a:pP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材料齐全，顺利办理，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分钟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左右资金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到账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2495" y="968375"/>
            <a:ext cx="10382885" cy="1651635"/>
          </a:xfrm>
        </p:spPr>
        <p:txBody>
          <a:bodyPr anchor="ctr" anchorCtr="0"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最后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君黑" panose="020B0604020202020204" charset="-122"/>
              <a:ea typeface="汉仪君黑" panose="020B0604020202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12495" y="2460625"/>
            <a:ext cx="10382885" cy="2092960"/>
          </a:xfrm>
        </p:spPr>
        <p:txBody>
          <a:bodyPr anchor="ctr" anchorCtr="0">
            <a:normAutofit/>
          </a:bodyPr>
          <a:lstStyle/>
          <a:p>
            <a:pPr algn="ctr" fontAlgn="auto">
              <a:spcAft>
                <a:spcPts val="1000"/>
              </a:spcAft>
            </a:pP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愿：大家办理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  <a:sym typeface="+mn-ea"/>
              </a:rPr>
              <a:t>顺利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分钟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左右资金到账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落袋为安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ctr" fontAlgn="auto">
              <a:spcAft>
                <a:spcPts val="1000"/>
              </a:spcAft>
            </a:pP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  <a:p>
            <a:pPr algn="ctr" fontAlgn="auto">
              <a:spcAft>
                <a:spcPts val="1000"/>
              </a:spcAft>
            </a:pP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若有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其他疑问，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请微信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留言：</a:t>
            </a:r>
            <a:endParaRPr lang="zh-CN" altLang="en-US" dirty="0">
              <a:latin typeface="汉仪君黑" panose="020B0604020202020204" charset="-122"/>
              <a:ea typeface="汉仪君黑" panose="020B0604020202020204" charset="-122"/>
            </a:endParaRPr>
          </a:p>
        </p:txBody>
      </p:sp>
      <p:pic>
        <p:nvPicPr>
          <p:cNvPr id="3" name="图片 2" descr="LOGO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90" y="4553585"/>
            <a:ext cx="5303520" cy="13989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WPS 演示</Application>
  <PresentationFormat>宽屏</PresentationFormat>
  <Paragraphs>57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汉仪君黑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WPS</vt:lpstr>
      <vt:lpstr>上海个人住房公积金提取方法</vt:lpstr>
      <vt:lpstr>前提</vt:lpstr>
      <vt:lpstr>方式一：网上办理</vt:lpstr>
      <vt:lpstr>方式二：线下办理</vt:lpstr>
      <vt:lpstr>材料清单</vt:lpstr>
      <vt:lpstr>注意事项</vt:lpstr>
      <vt:lpstr>办理时机</vt:lpstr>
      <vt:lpstr> 资金到账时间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老牛啊</cp:lastModifiedBy>
  <cp:revision>74</cp:revision>
  <dcterms:created xsi:type="dcterms:W3CDTF">2024-05-07T12:09:13Z</dcterms:created>
  <dcterms:modified xsi:type="dcterms:W3CDTF">2024-05-07T12:09:13Z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8A5B7C960D19DA1E53DD3866F379A895_41</vt:lpwstr>
  </property>
</Properties>
</file>