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84" r:id="rId3"/>
    <p:sldId id="286" r:id="rId4"/>
  </p:sldIdLst>
  <p:sldSz cx="9144000" cy="6858000" type="screen4x3"/>
  <p:notesSz cx="6858000" cy="9144000"/>
  <p:embeddedFontLst>
    <p:embeddedFont>
      <p:font typeface="Roboto Slab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F48A75-DD2A-4689-899D-3600175A4E14}">
  <a:tblStyle styleId="{17F48A75-DD2A-4689-899D-3600175A4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9"/>
  </p:normalViewPr>
  <p:slideViewPr>
    <p:cSldViewPr snapToGrid="0" snapToObjects="1">
      <p:cViewPr varScale="1">
        <p:scale>
          <a:sx n="87" d="100"/>
          <a:sy n="87" d="100"/>
        </p:scale>
        <p:origin x="1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17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169100" y="533390"/>
            <a:ext cx="74415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33400" y="3337825"/>
            <a:ext cx="5325600" cy="29868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169100" y="961800"/>
            <a:ext cx="7441500" cy="536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106600" cy="130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106600" cy="1309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Slab"/>
              <a:buNone/>
              <a:defRPr sz="2400">
                <a:solidFill>
                  <a:srgbClr val="999999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203050" y="1205250"/>
            <a:ext cx="5185200" cy="4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Char char="□"/>
              <a:defRPr sz="30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●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○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Georgia"/>
              <a:buChar char="■"/>
              <a:defRPr sz="18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533400" y="4306529"/>
            <a:ext cx="5325600" cy="2018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Предсказание дефолта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1066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Обработка данных</a:t>
            </a:r>
            <a:endParaRPr dirty="0"/>
          </a:p>
        </p:txBody>
      </p:sp>
      <p:sp>
        <p:nvSpPr>
          <p:cNvPr id="172" name="Shape 172"/>
          <p:cNvSpPr/>
          <p:nvPr/>
        </p:nvSpPr>
        <p:spPr>
          <a:xfrm>
            <a:off x="309716" y="1604892"/>
            <a:ext cx="2875936" cy="192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Пропущеные</a:t>
            </a:r>
            <a:r>
              <a:rPr lang="ru-RU"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 данные</a:t>
            </a: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523050" y="1604892"/>
            <a:ext cx="2445300" cy="192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Дамми</a:t>
            </a:r>
            <a:r>
              <a:rPr lang="ru-RU"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-переменные</a:t>
            </a: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6413550" y="1604892"/>
            <a:ext cx="2445300" cy="192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11111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Новые предикторы</a:t>
            </a:r>
            <a:endParaRPr sz="24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Shape 234">
            <a:extLst>
              <a:ext uri="{FF2B5EF4-FFF2-40B4-BE49-F238E27FC236}">
                <a16:creationId xmlns:a16="http://schemas.microsoft.com/office/drawing/2014/main" id="{B0687D82-1463-C04C-9717-B38CEB303B63}"/>
              </a:ext>
            </a:extLst>
          </p:cNvPr>
          <p:cNvSpPr txBox="1">
            <a:spLocks/>
          </p:cNvSpPr>
          <p:nvPr/>
        </p:nvSpPr>
        <p:spPr>
          <a:xfrm>
            <a:off x="533400" y="3657932"/>
            <a:ext cx="2820300" cy="779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close_loans_cnt</a:t>
            </a:r>
            <a:r>
              <a:rPr lang="ru-RU" dirty="0"/>
              <a:t> – среднее</a:t>
            </a:r>
          </a:p>
          <a:p>
            <a:pPr marL="2857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past_billings_cnt</a:t>
            </a:r>
            <a:r>
              <a:rPr lang="ru-RU" dirty="0"/>
              <a:t> - нулями</a:t>
            </a:r>
            <a:endParaRPr lang="en-GB" dirty="0"/>
          </a:p>
        </p:txBody>
      </p:sp>
      <p:sp>
        <p:nvSpPr>
          <p:cNvPr id="7" name="Shape 234">
            <a:extLst>
              <a:ext uri="{FF2B5EF4-FFF2-40B4-BE49-F238E27FC236}">
                <a16:creationId xmlns:a16="http://schemas.microsoft.com/office/drawing/2014/main" id="{04AE3A5C-8301-4743-BF75-23BB16168F91}"/>
              </a:ext>
            </a:extLst>
          </p:cNvPr>
          <p:cNvSpPr txBox="1">
            <a:spLocks/>
          </p:cNvSpPr>
          <p:nvPr/>
        </p:nvSpPr>
        <p:spPr>
          <a:xfrm>
            <a:off x="3353700" y="3657932"/>
            <a:ext cx="2614650" cy="12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GB" dirty="0"/>
              <a:t>dpd_5_cnt</a:t>
            </a:r>
            <a:endParaRPr lang="ru-RU" dirty="0"/>
          </a:p>
          <a:p>
            <a:pPr marL="2857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dpd</a:t>
            </a:r>
            <a:r>
              <a:rPr lang="en-GB" dirty="0"/>
              <a:t>_</a:t>
            </a:r>
            <a:r>
              <a:rPr lang="ru-RU" dirty="0"/>
              <a:t>1</a:t>
            </a:r>
            <a:r>
              <a:rPr lang="en-GB" dirty="0"/>
              <a:t>5_cnt</a:t>
            </a:r>
            <a:endParaRPr lang="ru-RU" dirty="0"/>
          </a:p>
          <a:p>
            <a:pPr marL="2857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dpd</a:t>
            </a:r>
            <a:r>
              <a:rPr lang="en-GB" dirty="0"/>
              <a:t>_</a:t>
            </a:r>
            <a:r>
              <a:rPr lang="ru-RU" dirty="0"/>
              <a:t>30</a:t>
            </a:r>
            <a:r>
              <a:rPr lang="en-GB" dirty="0"/>
              <a:t>_cnt</a:t>
            </a:r>
            <a:endParaRPr lang="ru-RU" dirty="0"/>
          </a:p>
          <a:p>
            <a:pPr marL="2857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federal_district_nm</a:t>
            </a:r>
            <a:endParaRPr lang="en-GB" dirty="0"/>
          </a:p>
        </p:txBody>
      </p:sp>
      <p:sp>
        <p:nvSpPr>
          <p:cNvPr id="9" name="Shape 234">
            <a:extLst>
              <a:ext uri="{FF2B5EF4-FFF2-40B4-BE49-F238E27FC236}">
                <a16:creationId xmlns:a16="http://schemas.microsoft.com/office/drawing/2014/main" id="{CD09D42A-E979-7146-890F-EF11D36B4418}"/>
              </a:ext>
            </a:extLst>
          </p:cNvPr>
          <p:cNvSpPr txBox="1">
            <a:spLocks/>
          </p:cNvSpPr>
          <p:nvPr/>
        </p:nvSpPr>
        <p:spPr>
          <a:xfrm>
            <a:off x="6174000" y="3815790"/>
            <a:ext cx="2541896" cy="12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Парсинг</a:t>
            </a:r>
            <a:r>
              <a:rPr lang="ru-RU" dirty="0"/>
              <a:t> года, месяца и дня из дат</a:t>
            </a:r>
          </a:p>
          <a:p>
            <a:pPr marL="2857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ru-RU" dirty="0"/>
              <a:t>Время с первого займа до просрочки</a:t>
            </a:r>
          </a:p>
          <a:p>
            <a:pPr marL="285750" indent="-28575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ru-RU" dirty="0"/>
              <a:t>Время по</a:t>
            </a:r>
            <a:r>
              <a:rPr lang="en-GB" dirty="0"/>
              <a:t>d</a:t>
            </a:r>
            <a:r>
              <a:rPr lang="ru-RU" dirty="0"/>
              <a:t>торного взятия займа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FED09-13DC-714D-A4A8-F709A26AA583}"/>
              </a:ext>
            </a:extLst>
          </p:cNvPr>
          <p:cNvSpPr/>
          <p:nvPr/>
        </p:nvSpPr>
        <p:spPr>
          <a:xfrm>
            <a:off x="1135578" y="5220230"/>
            <a:ext cx="72202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Классы были сбалансированы методом </a:t>
            </a:r>
            <a:r>
              <a:rPr lang="en-GB" sz="2000" dirty="0" err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upsampling</a:t>
            </a:r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algn="ctr"/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Переменные </a:t>
            </a:r>
            <a:r>
              <a:rPr lang="en-GB" sz="2000" dirty="0" err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rep_loan_date</a:t>
            </a:r>
            <a:r>
              <a:rPr lang="en-GB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2000" dirty="0" err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first_overdue_date</a:t>
            </a:r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2000" dirty="0" err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first_loan</a:t>
            </a:r>
            <a:r>
              <a:rPr lang="en-GB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endParaRPr lang="ru-RU" sz="20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/>
            <a:r>
              <a:rPr lang="en-GB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score_1, score_2, </a:t>
            </a:r>
            <a:r>
              <a:rPr lang="en-GB" sz="2000" dirty="0" err="1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past_billings_cnt</a:t>
            </a:r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 не учитывались.</a:t>
            </a:r>
          </a:p>
        </p:txBody>
      </p:sp>
    </p:spTree>
    <p:extLst>
      <p:ext uri="{BB962C8B-B14F-4D97-AF65-F5344CB8AC3E}">
        <p14:creationId xmlns:p14="http://schemas.microsoft.com/office/powerpoint/2010/main" val="107052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F42-6ADA-A54A-99DC-1A7D1E3F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DD10C-4052-3C42-9DD4-C322E9CD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891" y="331839"/>
            <a:ext cx="54864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FEDEDE-C17D-BE46-BECD-58C35ABE823C}"/>
              </a:ext>
            </a:extLst>
          </p:cNvPr>
          <p:cNvSpPr/>
          <p:nvPr/>
        </p:nvSpPr>
        <p:spPr>
          <a:xfrm>
            <a:off x="899652" y="3989439"/>
            <a:ext cx="80526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В качестве метрики оценки классификатора была выбрана метрика </a:t>
            </a:r>
            <a:r>
              <a:rPr lang="en-GB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AUC</a:t>
            </a:r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. Лучше всего себя показала модель </a:t>
            </a:r>
            <a:r>
              <a:rPr lang="en-GB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random forest</a:t>
            </a:r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lvl="0" algn="ctr"/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Варьирование порога решающего правила:</a:t>
            </a:r>
          </a:p>
          <a:p>
            <a:pPr lvl="0" algn="ctr"/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0.8 – </a:t>
            </a:r>
            <a:r>
              <a:rPr lang="en-GB" sz="2000" dirty="0"/>
              <a:t>99%</a:t>
            </a:r>
            <a:r>
              <a:rPr lang="ru-RU" sz="2000" dirty="0"/>
              <a:t> корректно определенных дефолтов, </a:t>
            </a:r>
            <a:r>
              <a:rPr lang="en-GB" sz="2000" dirty="0"/>
              <a:t>100% </a:t>
            </a:r>
            <a:r>
              <a:rPr lang="ru-RU" sz="2000" dirty="0"/>
              <a:t>корректно определенных </a:t>
            </a:r>
            <a:r>
              <a:rPr lang="ru-RU" sz="2000" dirty="0" err="1"/>
              <a:t>недефолтов</a:t>
            </a:r>
            <a:endParaRPr lang="ru-RU" sz="2000" dirty="0"/>
          </a:p>
          <a:p>
            <a:pPr lvl="0" algn="ctr"/>
            <a:r>
              <a:rPr lang="ru-RU" sz="2000" dirty="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0.33 - 100</a:t>
            </a:r>
            <a:r>
              <a:rPr lang="en-GB" sz="2000" dirty="0"/>
              <a:t>%</a:t>
            </a:r>
            <a:r>
              <a:rPr lang="ru-RU" sz="2000" dirty="0"/>
              <a:t> корректно определенных дефолтов, 88</a:t>
            </a:r>
            <a:r>
              <a:rPr lang="en-GB" sz="2000" dirty="0"/>
              <a:t>% </a:t>
            </a:r>
            <a:r>
              <a:rPr lang="ru-RU" sz="2000" dirty="0"/>
              <a:t>корректно определенных </a:t>
            </a:r>
            <a:r>
              <a:rPr lang="ru-RU" sz="2000" dirty="0" err="1"/>
              <a:t>недефолтов</a:t>
            </a:r>
            <a:endParaRPr lang="ru-RU" sz="2000" dirty="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92436818"/>
      </p:ext>
    </p:extLst>
  </p:cSld>
  <p:clrMapOvr>
    <a:masterClrMapping/>
  </p:clrMapOvr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153</Words>
  <Application>Microsoft Macintosh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Georgia</vt:lpstr>
      <vt:lpstr>Roboto Slab</vt:lpstr>
      <vt:lpstr>Arial</vt:lpstr>
      <vt:lpstr>Lysander template</vt:lpstr>
      <vt:lpstr>Предсказание дефолта</vt:lpstr>
      <vt:lpstr>Обработка данных</vt:lpstr>
      <vt:lpstr>Результаты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дефолта</dc:title>
  <cp:lastModifiedBy>Ekaterina Lyapina</cp:lastModifiedBy>
  <cp:revision>2</cp:revision>
  <dcterms:modified xsi:type="dcterms:W3CDTF">2018-07-19T04:31:32Z</dcterms:modified>
</cp:coreProperties>
</file>