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426" r:id="rId2"/>
    <p:sldId id="447" r:id="rId3"/>
    <p:sldId id="448" r:id="rId4"/>
    <p:sldId id="449" r:id="rId5"/>
    <p:sldId id="450" r:id="rId6"/>
    <p:sldId id="451" r:id="rId7"/>
    <p:sldId id="452" r:id="rId8"/>
    <p:sldId id="454" r:id="rId9"/>
    <p:sldId id="453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FF99"/>
    <a:srgbClr val="0000FF"/>
    <a:srgbClr val="FF3300"/>
    <a:srgbClr val="666699"/>
    <a:srgbClr val="CCECFF"/>
    <a:srgbClr val="333399"/>
    <a:srgbClr val="3333CC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75485" autoAdjust="0"/>
  </p:normalViewPr>
  <p:slideViewPr>
    <p:cSldViewPr>
      <p:cViewPr varScale="1">
        <p:scale>
          <a:sx n="78" d="100"/>
          <a:sy n="78" d="100"/>
        </p:scale>
        <p:origin x="-8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326" y="-96"/>
      </p:cViewPr>
      <p:guideLst>
        <p:guide orient="horz" pos="2928"/>
        <p:guide pos="2208"/>
      </p:guideLst>
    </p:cSldViewPr>
  </p:notesViewPr>
  <p:gridSpacing cx="46816963" cy="468169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/>
            </a:lvl1pPr>
          </a:lstStyle>
          <a:p>
            <a:pPr>
              <a:defRPr/>
            </a:pPr>
            <a:fld id="{0D941B29-D1D2-46A9-ADD9-2E0022D25EDD}" type="datetimeFigureOut">
              <a:rPr lang="en-US"/>
              <a:pPr>
                <a:defRPr/>
              </a:pPr>
              <a:t>4/12/2012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/>
            </a:lvl1pPr>
          </a:lstStyle>
          <a:p>
            <a:pPr>
              <a:defRPr/>
            </a:pPr>
            <a:fld id="{01A311E5-47C2-4E8B-A655-A1EC318F5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2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2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D05344A-7C1D-4C11-B645-D666D65DFF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smtClean="0"/>
          </a:p>
        </p:txBody>
      </p:sp>
      <p:pic>
        <p:nvPicPr>
          <p:cNvPr id="21508" name="Picture 4" descr="niu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5238" y="1936750"/>
            <a:ext cx="4479925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228600" y="3227388"/>
            <a:ext cx="8594725" cy="201612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SimSun" pitchFamily="2" charset="-122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228600" y="411163"/>
            <a:ext cx="8594725" cy="201612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SimSun" pitchFamily="2" charset="-122"/>
            </a:endParaRPr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77875"/>
            <a:ext cx="7772400" cy="22860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25563" y="373380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2563"/>
            <a:ext cx="2057400" cy="63547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563"/>
            <a:ext cx="6019800" cy="635476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823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35075"/>
            <a:ext cx="4038600" cy="530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5075"/>
            <a:ext cx="4038600" cy="530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823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35075"/>
            <a:ext cx="8229600" cy="530225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5075"/>
            <a:ext cx="4038600" cy="5302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5075"/>
            <a:ext cx="4038600" cy="5302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563"/>
            <a:ext cx="82296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5075"/>
            <a:ext cx="8229600" cy="530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3351" name="Rectangle 7"/>
          <p:cNvSpPr>
            <a:spLocks noChangeArrowheads="1"/>
          </p:cNvSpPr>
          <p:nvPr/>
        </p:nvSpPr>
        <p:spPr bwMode="auto">
          <a:xfrm>
            <a:off x="0" y="0"/>
            <a:ext cx="228600" cy="6858000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13352" name="Line 8"/>
          <p:cNvSpPr>
            <a:spLocks noChangeShapeType="1"/>
          </p:cNvSpPr>
          <p:nvPr/>
        </p:nvSpPr>
        <p:spPr bwMode="auto">
          <a:xfrm>
            <a:off x="457200" y="1050925"/>
            <a:ext cx="8077200" cy="0"/>
          </a:xfrm>
          <a:prstGeom prst="line">
            <a:avLst/>
          </a:prstGeom>
          <a:noFill/>
          <a:ln w="76200">
            <a:solidFill>
              <a:srgbClr val="CC99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313355" name="Rectangle 11"/>
          <p:cNvSpPr>
            <a:spLocks noChangeArrowheads="1"/>
          </p:cNvSpPr>
          <p:nvPr userDrawn="1"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SimSun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482600"/>
            <a:ext cx="7772400" cy="2286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INTRODUCTION TO DESIGN PATTERNS – A Running Example</a:t>
            </a:r>
            <a:endParaRPr lang="en-US" altLang="zh-CN" sz="4400" dirty="0" smtClean="0">
              <a:ea typeface="SimSun" pitchFamily="2" charset="-122"/>
            </a:endParaRPr>
          </a:p>
        </p:txBody>
      </p:sp>
      <p:sp>
        <p:nvSpPr>
          <p:cNvPr id="3075" name="Rectangle 9"/>
          <p:cNvSpPr>
            <a:spLocks noChangeArrowheads="1"/>
          </p:cNvSpPr>
          <p:nvPr/>
        </p:nvSpPr>
        <p:spPr bwMode="auto">
          <a:xfrm>
            <a:off x="0" y="4165600"/>
            <a:ext cx="91440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900" b="1" dirty="0">
              <a:latin typeface="Times New Roman" pitchFamily="18" charset="0"/>
            </a:endParaRP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900" b="1" dirty="0" smtClean="0">
                <a:latin typeface="Times New Roman" pitchFamily="18" charset="0"/>
              </a:rPr>
              <a:t>Dr. Jicheng </a:t>
            </a:r>
            <a:r>
              <a:rPr lang="en-US" sz="2900" b="1" dirty="0">
                <a:latin typeface="Times New Roman" pitchFamily="18" charset="0"/>
              </a:rPr>
              <a:t>Fu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29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advTm="7287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 – General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36" y="1909746"/>
            <a:ext cx="6587740" cy="29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of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b="1" dirty="0" smtClean="0"/>
              <a:t>Strategy</a:t>
            </a:r>
            <a:r>
              <a:rPr lang="en-US" dirty="0" smtClean="0"/>
              <a:t>: declares an interface common to all supported algorithm. Context uses this interface to call the algorithm defined by a Concrete Strategy.</a:t>
            </a:r>
          </a:p>
          <a:p>
            <a:pPr>
              <a:buClr>
                <a:srgbClr val="FF0000"/>
              </a:buClr>
            </a:pPr>
            <a:r>
              <a:rPr lang="en-US" b="1" dirty="0" err="1" smtClean="0"/>
              <a:t>ConcreteStrategy</a:t>
            </a:r>
            <a:r>
              <a:rPr lang="en-US" dirty="0" smtClean="0"/>
              <a:t>: implements the algorithm using the Strategy interface</a:t>
            </a:r>
          </a:p>
          <a:p>
            <a:pPr>
              <a:buClr>
                <a:srgbClr val="FF0000"/>
              </a:buClr>
            </a:pPr>
            <a:r>
              <a:rPr lang="en-US" b="1" dirty="0" smtClean="0"/>
              <a:t>Context</a:t>
            </a:r>
            <a:r>
              <a:rPr lang="en-US" dirty="0" smtClean="0"/>
              <a:t>: maintains a reference to a Strategy object and defines an interface that let Strategy access its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dirty="0" smtClean="0"/>
              <a:t>How to control operator creation?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302" y="1719263"/>
            <a:ext cx="5178425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5758" y="688975"/>
            <a:ext cx="5178425" cy="616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dirty="0" smtClean="0"/>
              <a:t>Intent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Provides an interface for creating families of related or dependent objects without specifying their concrete classes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Motivation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Sometimes we have systems that support different representations depending on external factors.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The factory provides an interface for the client. In this way the client can obtain a specific object through this abstract interface.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dirty="0" smtClean="0"/>
              <a:t>Can we do better?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What about complex operations with several atomic or composite operations?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E.g., a </a:t>
            </a:r>
            <a:r>
              <a:rPr lang="en-US" smtClean="0"/>
              <a:t>special operation with + first and then *</a:t>
            </a:r>
            <a:endParaRPr lang="en-US" dirty="0" smtClean="0"/>
          </a:p>
          <a:p>
            <a:pPr>
              <a:buClr>
                <a:srgbClr val="FF0000"/>
              </a:buClr>
            </a:pPr>
            <a:r>
              <a:rPr lang="en-US" dirty="0" smtClean="0"/>
              <a:t>Solution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Composite Pattern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0" y="-96838"/>
            <a:ext cx="9399588" cy="705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 – General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188" y="1357290"/>
            <a:ext cx="6868995" cy="46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dirty="0" smtClean="0"/>
              <a:t>Intent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Compose objects into tree structures to represent part-whole hierarchies. Composite lets clients treat individual objects and compositions of objects uniformly.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Motivation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If the composite pattern is not used, client code must treat primitive and container classes differently, making the application more complex than is necessary.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of Composite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dirty="0" smtClean="0"/>
              <a:t>Component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Declares the interface for objects in the composition.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Implements default behavior for the interface common to all classes.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Declares an interface for accessing and managing its child components.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Defines an interface for accessing a component’s parent in the recursive structure (optional).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RPN – Reverse Polish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dirty="0" smtClean="0"/>
              <a:t>HP first used this concept to develop a RPN calculator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Example</a:t>
            </a:r>
          </a:p>
          <a:p>
            <a:pPr lvl="1">
              <a:buClr>
                <a:srgbClr val="FF0000"/>
              </a:buClr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(4 + 5) × 6 could be expressed as</a:t>
            </a:r>
          </a:p>
          <a:p>
            <a:pPr lvl="1">
              <a:buClr>
                <a:srgbClr val="FF0000"/>
              </a:buClr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4 5 + </a:t>
            </a:r>
            <a:r>
              <a:rPr lang="en-US" dirty="0" smtClean="0"/>
              <a:t>6 ×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dirty="0" smtClean="0"/>
              <a:t>Used a stack</a:t>
            </a:r>
            <a:endParaRPr lang="en-US" dirty="0"/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of Composite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dirty="0" smtClean="0"/>
              <a:t>Composite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Defines behavior for components having children.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Stores child components.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Implements child-related operations in the component interface.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dirty="0" smtClean="0"/>
              <a:t>Design patterns enable large-scale reuse of software architecture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They also help document systems to enhance understanding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Patterns explicitly capture expert knowledge and design tradeoffs, and make this expertise more widely available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Patterns help improve developer communication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Pattern names forms a vocabulary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Patterns help ease the transition to object-oriented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to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dirty="0" smtClean="0"/>
              <a:t>Patterns do not lead to direct code reuse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Patterns are deceptively simple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Teams may suffer from pattern overload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Patterns are validated by experience and discussion rather than by automated testing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Integrating patterns into a software development process is a human-intensive activity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8770" y="1219176"/>
          <a:ext cx="7964571" cy="5386446"/>
        </p:xfrm>
        <a:graphic>
          <a:graphicData uri="http://schemas.openxmlformats.org/drawingml/2006/table">
            <a:tbl>
              <a:tblPr/>
              <a:tblGrid>
                <a:gridCol w="832757"/>
                <a:gridCol w="911050"/>
                <a:gridCol w="911050"/>
                <a:gridCol w="832757"/>
                <a:gridCol w="911050"/>
                <a:gridCol w="911050"/>
                <a:gridCol w="832757"/>
                <a:gridCol w="911050"/>
                <a:gridCol w="911050"/>
              </a:tblGrid>
              <a:tr h="1317464">
                <a:tc gridSpan="3">
                  <a:txBody>
                    <a:bodyPr/>
                    <a:lstStyle/>
                    <a:p>
                      <a:r>
                        <a:rPr lang="en-US" sz="2000" dirty="0"/>
                        <a:t>Initial Stack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000"/>
                        <a:t>After 5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000"/>
                        <a:t>After ENTER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8018">
                <a:tc rowSpan="4">
                  <a:txBody>
                    <a:bodyPr/>
                    <a:lstStyle/>
                    <a:p>
                      <a:endParaRPr lang="en-US" sz="200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 sz="200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 sz="200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Z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Z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Z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X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X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X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910">
                <a:tc gridSpan="2">
                  <a:txBody>
                    <a:bodyPr/>
                    <a:lstStyle/>
                    <a:p>
                      <a:r>
                        <a:rPr lang="en-US" sz="2000"/>
                        <a:t>Press: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ENTER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182563"/>
            <a:ext cx="8229600" cy="8239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(cont.)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2542" y="1863708"/>
          <a:ext cx="7918536" cy="4994292"/>
        </p:xfrm>
        <a:graphic>
          <a:graphicData uri="http://schemas.openxmlformats.org/drawingml/2006/table">
            <a:tbl>
              <a:tblPr/>
              <a:tblGrid>
                <a:gridCol w="827944"/>
                <a:gridCol w="905784"/>
                <a:gridCol w="905784"/>
                <a:gridCol w="827944"/>
                <a:gridCol w="905784"/>
                <a:gridCol w="905784"/>
                <a:gridCol w="827944"/>
                <a:gridCol w="905784"/>
                <a:gridCol w="905784"/>
              </a:tblGrid>
              <a:tr h="1774702">
                <a:tc gridSpan="3">
                  <a:txBody>
                    <a:bodyPr/>
                    <a:lstStyle/>
                    <a:p>
                      <a:r>
                        <a:rPr lang="en-US" dirty="0"/>
                        <a:t>Stack from above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After 8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After +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3918"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endParaRPr lang="en-US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 dirty="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9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Z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Z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Z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9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9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918">
                <a:tc gridSpan="2">
                  <a:txBody>
                    <a:bodyPr/>
                    <a:lstStyle/>
                    <a:p>
                      <a:r>
                        <a:rPr lang="en-US"/>
                        <a:t>Press: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658770" y="1127100"/>
            <a:ext cx="59362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Now to add 8 to the 5 already entered, see the example below: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When the 8 was pressed, it overwrote the 5 in the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Clr>
                <a:srgbClr val="FF0000"/>
              </a:buClr>
            </a:pPr>
            <a:r>
              <a:rPr lang="en-US" dirty="0" smtClean="0"/>
              <a:t>Issues?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Too many conditional checking in the code?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Solution?</a:t>
            </a:r>
          </a:p>
          <a:p>
            <a:pPr lvl="2">
              <a:buClr>
                <a:srgbClr val="FF0000"/>
              </a:buClr>
            </a:pPr>
            <a:r>
              <a:rPr lang="en-US" dirty="0" smtClean="0"/>
              <a:t>Build our own stack</a:t>
            </a:r>
          </a:p>
          <a:p>
            <a:pPr lvl="2">
              <a:buClr>
                <a:srgbClr val="FF0000"/>
              </a:buClr>
            </a:pPr>
            <a:r>
              <a:rPr lang="en-US" dirty="0" smtClean="0"/>
              <a:t>Make necessary checks inside the stack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8214" y="1311252"/>
            <a:ext cx="2259030" cy="2541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Clr>
                <a:srgbClr val="FF0000"/>
              </a:buClr>
            </a:pPr>
            <a:r>
              <a:rPr lang="en-US" dirty="0" smtClean="0"/>
              <a:t>Issues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Number of operators may go infinitely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The action list in </a:t>
            </a:r>
            <a:r>
              <a:rPr lang="en-US" dirty="0" err="1" smtClean="0"/>
              <a:t>RpnCalculator</a:t>
            </a:r>
            <a:r>
              <a:rPr lang="en-US" dirty="0" smtClean="0"/>
              <a:t> class may become very long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4822" y="1219176"/>
            <a:ext cx="2255862" cy="426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378" y="1265214"/>
            <a:ext cx="5178425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 – 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dirty="0" smtClean="0"/>
              <a:t>Sorting algorithms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40" y="2324088"/>
            <a:ext cx="58959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dirty="0" smtClean="0"/>
              <a:t>Intent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defines a family of algorithms/operations, encapsulate each one, and make them interchangeable. Strategy lets the algorithm vary independently from clients that use it.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Motivation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when there are many algorithms/operations for solving a problem, hard-wiring all algorithms in client’s code may have several problems</a:t>
            </a:r>
          </a:p>
          <a:p>
            <a:pPr lvl="2">
              <a:buClr>
                <a:srgbClr val="FF0000"/>
              </a:buClr>
            </a:pPr>
            <a:r>
              <a:rPr lang="en-US" dirty="0" smtClean="0"/>
              <a:t>Clients get fat and harder to maintain</a:t>
            </a:r>
          </a:p>
          <a:p>
            <a:pPr lvl="2">
              <a:buClr>
                <a:srgbClr val="FF0000"/>
              </a:buClr>
            </a:pPr>
            <a:r>
              <a:rPr lang="en-US" dirty="0" smtClean="0"/>
              <a:t>Different algorithms may be appropriate at different time</a:t>
            </a:r>
          </a:p>
          <a:p>
            <a:pPr lvl="2">
              <a:buClr>
                <a:srgbClr val="FF0000"/>
              </a:buClr>
            </a:pPr>
            <a:r>
              <a:rPr lang="en-US" dirty="0" smtClean="0"/>
              <a:t>It is difficult to add new algorithms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Calibri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30043</TotalTime>
  <Words>662</Words>
  <Application>Microsoft Office PowerPoint</Application>
  <PresentationFormat>On-screen Show (4:3)</PresentationFormat>
  <Paragraphs>159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Level</vt:lpstr>
      <vt:lpstr>INTRODUCTION TO DESIGN PATTERNS – A Running Example</vt:lpstr>
      <vt:lpstr>RPN – Reverse Polish Calculator</vt:lpstr>
      <vt:lpstr>Slide 3</vt:lpstr>
      <vt:lpstr>Example (cont.)</vt:lpstr>
      <vt:lpstr>Initial Design</vt:lpstr>
      <vt:lpstr>Improvement</vt:lpstr>
      <vt:lpstr>Strategy Pattern</vt:lpstr>
      <vt:lpstr>Strategy Pattern – Another Example</vt:lpstr>
      <vt:lpstr>Strategy Pattern</vt:lpstr>
      <vt:lpstr>Strategy Pattern – General From</vt:lpstr>
      <vt:lpstr>Participants of Strategy</vt:lpstr>
      <vt:lpstr>Improvement</vt:lpstr>
      <vt:lpstr>Factory Pattern</vt:lpstr>
      <vt:lpstr>Factory Pattern</vt:lpstr>
      <vt:lpstr>Improvement</vt:lpstr>
      <vt:lpstr>Composite Pattern</vt:lpstr>
      <vt:lpstr>Composite Pattern – General Form</vt:lpstr>
      <vt:lpstr>Composite Pattern</vt:lpstr>
      <vt:lpstr>Participants of Composite</vt:lpstr>
      <vt:lpstr>Participants of Composite</vt:lpstr>
      <vt:lpstr>Benefits of Design Patterns</vt:lpstr>
      <vt:lpstr>Drawbacks to Patterns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for SDD</dc:title>
  <dc:creator>Jicheng Fu</dc:creator>
  <cp:lastModifiedBy>jfu</cp:lastModifiedBy>
  <cp:revision>2006</cp:revision>
  <dcterms:created xsi:type="dcterms:W3CDTF">2004-12-01T06:34:13Z</dcterms:created>
  <dcterms:modified xsi:type="dcterms:W3CDTF">2012-04-12T23:53:01Z</dcterms:modified>
</cp:coreProperties>
</file>