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6" r:id="rId4"/>
    <p:sldId id="270" r:id="rId5"/>
    <p:sldId id="257" r:id="rId6"/>
    <p:sldId id="258" r:id="rId7"/>
    <p:sldId id="305" r:id="rId8"/>
    <p:sldId id="259" r:id="rId9"/>
    <p:sldId id="306" r:id="rId10"/>
    <p:sldId id="275" r:id="rId11"/>
    <p:sldId id="260" r:id="rId12"/>
    <p:sldId id="261" r:id="rId13"/>
    <p:sldId id="301" r:id="rId14"/>
    <p:sldId id="302" r:id="rId15"/>
    <p:sldId id="303" r:id="rId16"/>
    <p:sldId id="263" r:id="rId17"/>
    <p:sldId id="304" r:id="rId18"/>
    <p:sldId id="308" r:id="rId19"/>
    <p:sldId id="309" r:id="rId20"/>
    <p:sldId id="264" r:id="rId21"/>
    <p:sldId id="310" r:id="rId22"/>
    <p:sldId id="311" r:id="rId23"/>
    <p:sldId id="265" r:id="rId24"/>
    <p:sldId id="314" r:id="rId25"/>
    <p:sldId id="315" r:id="rId26"/>
    <p:sldId id="313" r:id="rId27"/>
    <p:sldId id="312" r:id="rId28"/>
    <p:sldId id="267" r:id="rId29"/>
    <p:sldId id="316" r:id="rId30"/>
    <p:sldId id="317" r:id="rId31"/>
    <p:sldId id="268" r:id="rId32"/>
    <p:sldId id="307" r:id="rId33"/>
    <p:sldId id="274" r:id="rId34"/>
    <p:sldId id="324" r:id="rId35"/>
    <p:sldId id="323" r:id="rId36"/>
    <p:sldId id="325" r:id="rId37"/>
    <p:sldId id="326" r:id="rId38"/>
    <p:sldId id="322" r:id="rId39"/>
    <p:sldId id="327" r:id="rId40"/>
    <p:sldId id="328" r:id="rId41"/>
    <p:sldId id="329" r:id="rId42"/>
    <p:sldId id="330" r:id="rId43"/>
    <p:sldId id="331" r:id="rId44"/>
    <p:sldId id="332" r:id="rId45"/>
    <p:sldId id="333" r:id="rId46"/>
    <p:sldId id="334" r:id="rId47"/>
    <p:sldId id="335" r:id="rId48"/>
    <p:sldId id="319" r:id="rId49"/>
    <p:sldId id="320" r:id="rId50"/>
    <p:sldId id="321" r:id="rId51"/>
    <p:sldId id="278" r:id="rId52"/>
    <p:sldId id="277" r:id="rId53"/>
    <p:sldId id="279" r:id="rId54"/>
    <p:sldId id="280" r:id="rId55"/>
    <p:sldId id="281" r:id="rId56"/>
    <p:sldId id="282" r:id="rId57"/>
    <p:sldId id="283" r:id="rId58"/>
    <p:sldId id="284" r:id="rId59"/>
    <p:sldId id="285" r:id="rId60"/>
    <p:sldId id="286" r:id="rId61"/>
    <p:sldId id="296" r:id="rId62"/>
    <p:sldId id="336" r:id="rId63"/>
    <p:sldId id="337" r:id="rId64"/>
    <p:sldId id="273" r:id="rId65"/>
    <p:sldId id="276"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282828"/>
    <a:srgbClr val="343434"/>
    <a:srgbClr val="1F1F1F"/>
    <a:srgbClr val="363636"/>
    <a:srgbClr val="242424"/>
    <a:srgbClr val="4D4D4D"/>
    <a:srgbClr val="5F5F5F"/>
    <a:srgbClr val="3333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3" autoAdjust="0"/>
    <p:restoredTop sz="94660"/>
  </p:normalViewPr>
  <p:slideViewPr>
    <p:cSldViewPr>
      <p:cViewPr varScale="1">
        <p:scale>
          <a:sx n="70" d="100"/>
          <a:sy n="70" d="100"/>
        </p:scale>
        <p:origin x="-1398"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B311CB-8B2F-4904-AC0F-E499A46B0067}" type="datetimeFigureOut">
              <a:rPr lang="en-US"/>
              <a:pPr>
                <a:defRPr/>
              </a:pPr>
              <a:t>9/25/2012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BEE94D-A747-4FD3-AB17-C027BD69BA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D83AF7-3DF1-428F-9509-FCE7555F229F}" type="datetimeFigureOut">
              <a:rPr lang="en-US"/>
              <a:pPr>
                <a:defRPr/>
              </a:pPr>
              <a:t>9/25/2012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47AC68-F3B1-469D-90AE-340B8E1761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56D204-68F6-4150-BD43-45DE13D3A368}" type="datetimeFigureOut">
              <a:rPr lang="en-US"/>
              <a:pPr>
                <a:defRPr/>
              </a:pPr>
              <a:t>9/25/2012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C973F4-1DD7-44F5-B25F-1AB59B073D2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6"/>
          <p:cNvCxnSpPr/>
          <p:nvPr userDrawn="1"/>
        </p:nvCxnSpPr>
        <p:spPr>
          <a:xfrm>
            <a:off x="195263" y="1371600"/>
            <a:ext cx="8686800"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6FF75E9-2F13-4C59-A75C-9EEA90157114}" type="datetimeFigureOut">
              <a:rPr lang="en-US"/>
              <a:pPr>
                <a:defRPr/>
              </a:pPr>
              <a:t>9/25/2012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129EFA-F601-4E5C-A4F1-B1C46A51E0B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033D397-7017-4FDC-B5DF-671B96287531}" type="datetimeFigureOut">
              <a:rPr lang="en-US"/>
              <a:pPr>
                <a:defRPr/>
              </a:pPr>
              <a:t>9/25/2012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873176-C669-45D1-8F20-32FDEC5C827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C96171E-1FEA-40D9-8EB8-CC6F1DF648A5}" type="datetimeFigureOut">
              <a:rPr lang="en-US"/>
              <a:pPr>
                <a:defRPr/>
              </a:pPr>
              <a:t>9/25/2012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F39021-7E4B-40C6-8B3C-4F1DCDC41E0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63A5E2A-7B21-4A7A-BC6D-71B52FF4D432}" type="datetimeFigureOut">
              <a:rPr lang="en-US"/>
              <a:pPr>
                <a:defRPr/>
              </a:pPr>
              <a:t>9/25/2012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1BCD5ED-06B6-4371-98EE-37B57E46CE5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3C11001-794B-4A2E-A405-0459BFAE684A}" type="datetimeFigureOut">
              <a:rPr lang="en-US"/>
              <a:pPr>
                <a:defRPr/>
              </a:pPr>
              <a:t>9/25/2012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B27F7C-F788-4957-B9B4-83D746443C2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2DE1C58-B0B0-459B-BE7C-9DB7B817D953}" type="datetimeFigureOut">
              <a:rPr lang="en-US"/>
              <a:pPr>
                <a:defRPr/>
              </a:pPr>
              <a:t>9/25/2012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5778577-DF20-4DE2-AF10-E70F7FD3DB9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CFD195-6693-462D-AC0B-8CA6CA307BF7}" type="datetimeFigureOut">
              <a:rPr lang="en-US"/>
              <a:pPr>
                <a:defRPr/>
              </a:pPr>
              <a:t>9/25/2012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255FC5-C1A5-4F99-A446-D589AE16E6A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2AD211-3467-4050-87E0-B20C08E15D05}" type="datetimeFigureOut">
              <a:rPr lang="en-US"/>
              <a:pPr>
                <a:defRPr/>
              </a:pPr>
              <a:t>9/25/2012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C7D5084-1DEF-4C07-A4C9-4D492BCFC4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rgbClr val="242424"/>
            </a:gs>
            <a:gs pos="69000">
              <a:srgbClr val="282828"/>
            </a:gs>
            <a:gs pos="0">
              <a:schemeClr val="tx1">
                <a:lumMod val="85000"/>
                <a:lumOff val="15000"/>
              </a:schemeClr>
            </a:gs>
            <a:gs pos="16000">
              <a:srgbClr val="343434"/>
            </a:gs>
          </a:gsLst>
          <a:lin ang="189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4C35271-6E71-4A7E-B7F1-496EC60C8E89}" type="datetimeFigureOut">
              <a:rPr lang="en-US"/>
              <a:pPr>
                <a:defRPr/>
              </a:pPr>
              <a:t>9/25/2012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22C258F-5012-4327-A30C-DC5BF2F9CA9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txStyles>
    <p:titleStyle>
      <a:lvl1pPr algn="ctr" rtl="0" eaLnBrk="0" fontAlgn="base" hangingPunct="0">
        <a:spcBef>
          <a:spcPct val="0"/>
        </a:spcBef>
        <a:spcAft>
          <a:spcPct val="0"/>
        </a:spcAft>
        <a:defRPr sz="4000" kern="1200">
          <a:solidFill>
            <a:schemeClr val="bg1"/>
          </a:solidFill>
          <a:latin typeface="Arial" pitchFamily="34" charset="0"/>
          <a:ea typeface="+mj-ea"/>
          <a:cs typeface="Arial" pitchFamily="34" charset="0"/>
        </a:defRPr>
      </a:lvl1pPr>
      <a:lvl2pPr algn="ctr" rtl="0" eaLnBrk="0" fontAlgn="base" hangingPunct="0">
        <a:spcBef>
          <a:spcPct val="0"/>
        </a:spcBef>
        <a:spcAft>
          <a:spcPct val="0"/>
        </a:spcAft>
        <a:defRPr sz="4000">
          <a:solidFill>
            <a:schemeClr val="bg1"/>
          </a:solidFill>
          <a:latin typeface="Arial" charset="0"/>
          <a:cs typeface="Arial" charset="0"/>
        </a:defRPr>
      </a:lvl2pPr>
      <a:lvl3pPr algn="ctr" rtl="0" eaLnBrk="0" fontAlgn="base" hangingPunct="0">
        <a:spcBef>
          <a:spcPct val="0"/>
        </a:spcBef>
        <a:spcAft>
          <a:spcPct val="0"/>
        </a:spcAft>
        <a:defRPr sz="4000">
          <a:solidFill>
            <a:schemeClr val="bg1"/>
          </a:solidFill>
          <a:latin typeface="Arial" charset="0"/>
          <a:cs typeface="Arial" charset="0"/>
        </a:defRPr>
      </a:lvl3pPr>
      <a:lvl4pPr algn="ctr" rtl="0" eaLnBrk="0" fontAlgn="base" hangingPunct="0">
        <a:spcBef>
          <a:spcPct val="0"/>
        </a:spcBef>
        <a:spcAft>
          <a:spcPct val="0"/>
        </a:spcAft>
        <a:defRPr sz="4000">
          <a:solidFill>
            <a:schemeClr val="bg1"/>
          </a:solidFill>
          <a:latin typeface="Arial" charset="0"/>
          <a:cs typeface="Arial" charset="0"/>
        </a:defRPr>
      </a:lvl4pPr>
      <a:lvl5pPr algn="ctr" rtl="0" eaLnBrk="0" fontAlgn="base" hangingPunct="0">
        <a:spcBef>
          <a:spcPct val="0"/>
        </a:spcBef>
        <a:spcAft>
          <a:spcPct val="0"/>
        </a:spcAft>
        <a:defRPr sz="4000">
          <a:solidFill>
            <a:schemeClr val="bg1"/>
          </a:solidFill>
          <a:latin typeface="Arial" charset="0"/>
          <a:cs typeface="Arial" charset="0"/>
        </a:defRPr>
      </a:lvl5pPr>
      <a:lvl6pPr marL="457200" algn="ctr" rtl="0" fontAlgn="base">
        <a:spcBef>
          <a:spcPct val="0"/>
        </a:spcBef>
        <a:spcAft>
          <a:spcPct val="0"/>
        </a:spcAft>
        <a:defRPr sz="4000">
          <a:solidFill>
            <a:schemeClr val="bg1"/>
          </a:solidFill>
          <a:latin typeface="Arial" charset="0"/>
          <a:cs typeface="Arial" charset="0"/>
        </a:defRPr>
      </a:lvl6pPr>
      <a:lvl7pPr marL="914400" algn="ctr" rtl="0" fontAlgn="base">
        <a:spcBef>
          <a:spcPct val="0"/>
        </a:spcBef>
        <a:spcAft>
          <a:spcPct val="0"/>
        </a:spcAft>
        <a:defRPr sz="4000">
          <a:solidFill>
            <a:schemeClr val="bg1"/>
          </a:solidFill>
          <a:latin typeface="Arial" charset="0"/>
          <a:cs typeface="Arial" charset="0"/>
        </a:defRPr>
      </a:lvl7pPr>
      <a:lvl8pPr marL="1371600" algn="ctr" rtl="0" fontAlgn="base">
        <a:spcBef>
          <a:spcPct val="0"/>
        </a:spcBef>
        <a:spcAft>
          <a:spcPct val="0"/>
        </a:spcAft>
        <a:defRPr sz="4000">
          <a:solidFill>
            <a:schemeClr val="bg1"/>
          </a:solidFill>
          <a:latin typeface="Arial" charset="0"/>
          <a:cs typeface="Arial" charset="0"/>
        </a:defRPr>
      </a:lvl8pPr>
      <a:lvl9pPr marL="1828800" algn="ctr" rtl="0" fontAlgn="base">
        <a:spcBef>
          <a:spcPct val="0"/>
        </a:spcBef>
        <a:spcAft>
          <a:spcPct val="0"/>
        </a:spcAft>
        <a:defRPr sz="4000">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600" kern="120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Office_Word_Document1111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Office_Word_Document22222.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730375"/>
            <a:ext cx="7772400" cy="1470025"/>
          </a:xfrm>
        </p:spPr>
        <p:txBody>
          <a:bodyPr/>
          <a:lstStyle/>
          <a:p>
            <a:pPr eaLnBrk="1" hangingPunct="1"/>
            <a:r>
              <a:rPr lang="en-US" sz="7000" smtClean="0">
                <a:latin typeface="Arial" charset="0"/>
                <a:cs typeface="Arial" charset="0"/>
              </a:rPr>
              <a:t>Volunteer Management System Project Proposal</a:t>
            </a:r>
          </a:p>
        </p:txBody>
      </p:sp>
      <p:sp>
        <p:nvSpPr>
          <p:cNvPr id="3" name="Subtitle 2"/>
          <p:cNvSpPr>
            <a:spLocks noGrp="1"/>
          </p:cNvSpPr>
          <p:nvPr>
            <p:ph type="subTitle" idx="1"/>
          </p:nvPr>
        </p:nvSpPr>
        <p:spPr>
          <a:xfrm>
            <a:off x="34925" y="4343400"/>
            <a:ext cx="9144000" cy="1295400"/>
          </a:xfrm>
        </p:spPr>
        <p:txBody>
          <a:bodyPr rtlCol="0">
            <a:noAutofit/>
          </a:bodyPr>
          <a:lstStyle/>
          <a:p>
            <a:pPr eaLnBrk="1" fontAlgn="auto" hangingPunct="1">
              <a:spcAft>
                <a:spcPts val="0"/>
              </a:spcAft>
              <a:buFont typeface="Arial" pitchFamily="34" charset="0"/>
              <a:buNone/>
              <a:defRPr/>
            </a:pPr>
            <a:endParaRPr lang="en-US" sz="4000" dirty="0" smtClean="0">
              <a:solidFill>
                <a:schemeClr val="accent3">
                  <a:lumMod val="40000"/>
                  <a:lumOff val="60000"/>
                </a:schemeClr>
              </a:solidFill>
            </a:endParaRPr>
          </a:p>
          <a:p>
            <a:pPr eaLnBrk="1" fontAlgn="auto" hangingPunct="1">
              <a:spcAft>
                <a:spcPts val="0"/>
              </a:spcAft>
              <a:buFont typeface="Arial" pitchFamily="34" charset="0"/>
              <a:buNone/>
              <a:defRPr/>
            </a:pPr>
            <a:r>
              <a:rPr lang="en-US" sz="4000" dirty="0" smtClean="0">
                <a:solidFill>
                  <a:schemeClr val="accent3">
                    <a:lumMod val="40000"/>
                    <a:lumOff val="60000"/>
                  </a:schemeClr>
                </a:solidFill>
              </a:rPr>
              <a:t>Team Quartz</a:t>
            </a:r>
          </a:p>
          <a:p>
            <a:pPr eaLnBrk="1" fontAlgn="auto" hangingPunct="1">
              <a:spcAft>
                <a:spcPts val="0"/>
              </a:spcAft>
              <a:buFont typeface="Arial" pitchFamily="34" charset="0"/>
              <a:buNone/>
              <a:defRPr/>
            </a:pPr>
            <a:r>
              <a:rPr lang="en-US" sz="3200" dirty="0" smtClean="0">
                <a:solidFill>
                  <a:schemeClr val="accent3">
                    <a:lumMod val="40000"/>
                    <a:lumOff val="60000"/>
                  </a:schemeClr>
                </a:solidFill>
              </a:rPr>
              <a:t>Aaron Bourne, Owen Burnett, Travis McMichael</a:t>
            </a:r>
            <a:endParaRPr lang="en-US" sz="3200" dirty="0">
              <a:solidFill>
                <a:schemeClr val="accent3">
                  <a:lumMod val="40000"/>
                  <a:lumOff val="60000"/>
                </a:schemeClr>
              </a:solidFill>
            </a:endParaRPr>
          </a:p>
        </p:txBody>
      </p:sp>
      <p:cxnSp>
        <p:nvCxnSpPr>
          <p:cNvPr id="5" name="Straight Connector 4"/>
          <p:cNvCxnSpPr/>
          <p:nvPr/>
        </p:nvCxnSpPr>
        <p:spPr>
          <a:xfrm>
            <a:off x="195263" y="4800600"/>
            <a:ext cx="8686800"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mtClean="0">
                <a:latin typeface="Arial" charset="0"/>
                <a:cs typeface="Arial" charset="0"/>
              </a:rPr>
              <a:t>System Overall Description</a:t>
            </a:r>
          </a:p>
        </p:txBody>
      </p:sp>
      <p:sp>
        <p:nvSpPr>
          <p:cNvPr id="22530" name="Content Placeholder 2"/>
          <p:cNvSpPr>
            <a:spLocks noGrp="1"/>
          </p:cNvSpPr>
          <p:nvPr>
            <p:ph idx="1"/>
          </p:nvPr>
        </p:nvSpPr>
        <p:spPr/>
        <p:txBody>
          <a:bodyPr/>
          <a:lstStyle/>
          <a:p>
            <a:pPr eaLnBrk="1" hangingPunct="1"/>
            <a:r>
              <a:rPr lang="en-US" smtClean="0">
                <a:latin typeface="Arial" charset="0"/>
                <a:cs typeface="Arial" charset="0"/>
              </a:rPr>
              <a:t>Major Components of System</a:t>
            </a:r>
          </a:p>
          <a:p>
            <a:pPr eaLnBrk="1" hangingPunct="1"/>
            <a:r>
              <a:rPr lang="en-US" smtClean="0">
                <a:latin typeface="Arial" charset="0"/>
                <a:cs typeface="Arial" charset="0"/>
              </a:rPr>
              <a:t>User Classes</a:t>
            </a:r>
          </a:p>
          <a:p>
            <a:pPr eaLnBrk="1" hangingPunct="1"/>
            <a:r>
              <a:rPr lang="en-US" smtClean="0">
                <a:latin typeface="Arial" charset="0"/>
                <a:cs typeface="Arial" charset="0"/>
              </a:rPr>
              <a:t>System Constraints</a:t>
            </a:r>
          </a:p>
          <a:p>
            <a:pPr eaLnBrk="1" hangingPunct="1"/>
            <a:r>
              <a:rPr lang="en-US" smtClean="0">
                <a:latin typeface="Arial" charset="0"/>
                <a:cs typeface="Arial" charset="0"/>
              </a:rPr>
              <a:t>System Assumptions</a:t>
            </a:r>
          </a:p>
          <a:p>
            <a:pPr eaLnBrk="1" hangingPunct="1"/>
            <a:r>
              <a:rPr lang="en-US" smtClean="0">
                <a:latin typeface="Arial" charset="0"/>
                <a:cs typeface="Arial" charset="0"/>
              </a:rPr>
              <a:t>Dependencies of System</a:t>
            </a:r>
          </a:p>
          <a:p>
            <a:pPr eaLnBrk="1" hangingPunct="1"/>
            <a:endParaRPr lang="en-US" smtClean="0">
              <a:latin typeface="Arial" charset="0"/>
              <a:cs typeface="Arial" charset="0"/>
            </a:endParaRPr>
          </a:p>
        </p:txBody>
      </p:sp>
      <p:pic>
        <p:nvPicPr>
          <p:cNvPr id="22531" name="Picture 4" descr="C:\Documents and Settings\mcs126\Local Settings\Temporary Internet Files\Content.IE5\5BELR7F6\MP900382735[1].jpg"/>
          <p:cNvPicPr>
            <a:picLocks noChangeAspect="1" noChangeArrowheads="1"/>
          </p:cNvPicPr>
          <p:nvPr/>
        </p:nvPicPr>
        <p:blipFill>
          <a:blip r:embed="rId2"/>
          <a:srcRect/>
          <a:stretch>
            <a:fillRect/>
          </a:stretch>
        </p:blipFill>
        <p:spPr bwMode="auto">
          <a:xfrm>
            <a:off x="6858000" y="3657600"/>
            <a:ext cx="2286000" cy="3200400"/>
          </a:xfrm>
          <a:prstGeom prst="rect">
            <a:avLst/>
          </a:prstGeom>
          <a:noFill/>
          <a:ln w="9525">
            <a:noFill/>
            <a:miter lim="800000"/>
            <a:headEnd/>
            <a:tailEnd/>
          </a:ln>
        </p:spPr>
      </p:pic>
      <p:cxnSp>
        <p:nvCxnSpPr>
          <p:cNvPr id="8" name="Straight Connector 7"/>
          <p:cNvCxnSpPr/>
          <p:nvPr/>
        </p:nvCxnSpPr>
        <p:spPr>
          <a:xfrm flipV="1">
            <a:off x="7162800" y="6248400"/>
            <a:ext cx="1524000" cy="304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62800" y="5715000"/>
            <a:ext cx="1524000" cy="533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162800" y="4267200"/>
            <a:ext cx="1752600" cy="1447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91400" y="4114800"/>
            <a:ext cx="1524000" cy="76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536" name="TextBox 20"/>
          <p:cNvSpPr txBox="1">
            <a:spLocks noChangeArrowheads="1"/>
          </p:cNvSpPr>
          <p:nvPr/>
        </p:nvSpPr>
        <p:spPr bwMode="auto">
          <a:xfrm>
            <a:off x="7162800" y="3733800"/>
            <a:ext cx="457200" cy="769938"/>
          </a:xfrm>
          <a:prstGeom prst="rect">
            <a:avLst/>
          </a:prstGeom>
          <a:noFill/>
          <a:ln w="9525">
            <a:noFill/>
            <a:miter lim="800000"/>
            <a:headEnd/>
            <a:tailEnd/>
          </a:ln>
        </p:spPr>
        <p:txBody>
          <a:bodyPr>
            <a:spAutoFit/>
          </a:bodyPr>
          <a:lstStyle/>
          <a:p>
            <a:r>
              <a:rPr lang="en-US" sz="4400">
                <a:solidFill>
                  <a:srgbClr val="FF0000"/>
                </a:solidFill>
                <a:latin typeface="Calibri" pitchFamily="34" charset="0"/>
              </a:rPr>
              <a:t>X</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latin typeface="Arial" charset="0"/>
                <a:cs typeface="Arial" charset="0"/>
              </a:rPr>
              <a:t>Major Components of System</a:t>
            </a:r>
          </a:p>
        </p:txBody>
      </p:sp>
      <p:sp>
        <p:nvSpPr>
          <p:cNvPr id="23554" name="Content Placeholder 2"/>
          <p:cNvSpPr>
            <a:spLocks noGrp="1"/>
          </p:cNvSpPr>
          <p:nvPr>
            <p:ph idx="1"/>
          </p:nvPr>
        </p:nvSpPr>
        <p:spPr/>
        <p:txBody>
          <a:bodyPr/>
          <a:lstStyle/>
          <a:p>
            <a:pPr eaLnBrk="1" hangingPunct="1"/>
            <a:r>
              <a:rPr lang="en-US" sz="4000" smtClean="0">
                <a:latin typeface="Arial" charset="0"/>
                <a:cs typeface="Arial" charset="0"/>
              </a:rPr>
              <a:t>Volunteer Registration</a:t>
            </a:r>
          </a:p>
          <a:p>
            <a:pPr eaLnBrk="1" hangingPunct="1"/>
            <a:r>
              <a:rPr lang="en-US" sz="4000" smtClean="0">
                <a:latin typeface="Arial" charset="0"/>
                <a:cs typeface="Arial" charset="0"/>
              </a:rPr>
              <a:t>Event Management</a:t>
            </a:r>
          </a:p>
          <a:p>
            <a:pPr eaLnBrk="1" hangingPunct="1"/>
            <a:r>
              <a:rPr lang="en-US" sz="4000" smtClean="0">
                <a:latin typeface="Arial" charset="0"/>
                <a:cs typeface="Arial" charset="0"/>
              </a:rPr>
              <a:t>Event-Volunteer Pairing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latin typeface="Arial" charset="0"/>
                <a:cs typeface="Arial" charset="0"/>
              </a:rPr>
              <a:t>Volunteer Registration</a:t>
            </a:r>
          </a:p>
        </p:txBody>
      </p:sp>
      <p:sp>
        <p:nvSpPr>
          <p:cNvPr id="3" name="Content Placeholder 2"/>
          <p:cNvSpPr>
            <a:spLocks noGrp="1"/>
          </p:cNvSpPr>
          <p:nvPr>
            <p:ph idx="1"/>
          </p:nvPr>
        </p:nvSpPr>
        <p:spPr>
          <a:xfrm>
            <a:off x="457200" y="1600200"/>
            <a:ext cx="8229600" cy="5100474"/>
          </a:xfrm>
        </p:spPr>
        <p:txBody>
          <a:bodyPr rtlCol="0">
            <a:normAutofit lnSpcReduction="10000"/>
          </a:bodyPr>
          <a:lstStyle/>
          <a:p>
            <a:pPr marL="342900" lvl="3" indent="-342900" eaLnBrk="1" fontAlgn="auto" hangingPunct="1">
              <a:spcAft>
                <a:spcPts val="0"/>
              </a:spcAft>
              <a:buFont typeface="Arial" pitchFamily="34" charset="0"/>
              <a:buChar char="•"/>
              <a:defRPr/>
            </a:pPr>
            <a:r>
              <a:rPr lang="en-US" sz="3600" dirty="0" smtClean="0"/>
              <a:t>Users are prompted to </a:t>
            </a:r>
            <a:r>
              <a:rPr lang="en-US" sz="3600" dirty="0"/>
              <a:t>provide basic </a:t>
            </a:r>
            <a:r>
              <a:rPr lang="en-US" sz="3600" dirty="0" smtClean="0"/>
              <a:t>information about themselves when registering:</a:t>
            </a:r>
          </a:p>
          <a:p>
            <a:pPr marL="1485900" lvl="5" indent="-571500">
              <a:buFont typeface="Wingdings" pitchFamily="2" charset="2"/>
              <a:buChar char="§"/>
              <a:defRPr/>
            </a:pPr>
            <a:r>
              <a:rPr lang="en-US" sz="3600" dirty="0" smtClean="0">
                <a:solidFill>
                  <a:schemeClr val="bg1"/>
                </a:solidFill>
              </a:rPr>
              <a:t>Name, gender, phone number, </a:t>
            </a:r>
          </a:p>
          <a:p>
            <a:pPr marL="1538288" lvl="5" indent="0">
              <a:buFont typeface="Arial" pitchFamily="34" charset="0"/>
              <a:buNone/>
              <a:defRPr/>
            </a:pPr>
            <a:r>
              <a:rPr lang="en-US" sz="3600" dirty="0" smtClean="0">
                <a:solidFill>
                  <a:schemeClr val="bg1"/>
                </a:solidFill>
              </a:rPr>
              <a:t>e-mail address, and mailing address. </a:t>
            </a:r>
          </a:p>
          <a:p>
            <a:pPr marL="457200" lvl="3" indent="-457200" eaLnBrk="1" fontAlgn="auto" hangingPunct="1">
              <a:spcAft>
                <a:spcPts val="0"/>
              </a:spcAft>
              <a:buFont typeface="Arial" pitchFamily="34" charset="0"/>
              <a:buChar char="•"/>
              <a:defRPr/>
            </a:pPr>
            <a:r>
              <a:rPr lang="en-US" sz="3600" dirty="0" smtClean="0"/>
              <a:t>Users are required to provide a list of their available time slots for volunteering at events.</a:t>
            </a:r>
          </a:p>
          <a:p>
            <a:pPr eaLnBrk="1" fontAlgn="auto" hangingPunct="1">
              <a:spcAft>
                <a:spcPts val="0"/>
              </a:spcAft>
              <a:buFont typeface="Arial" pitchFamily="34" charset="0"/>
              <a:buChar char="•"/>
              <a:defRPr/>
            </a:pPr>
            <a:endParaRPr lang="en-US" dirty="0"/>
          </a:p>
        </p:txBody>
      </p:sp>
      <p:sp>
        <p:nvSpPr>
          <p:cNvPr id="24579"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pic>
        <p:nvPicPr>
          <p:cNvPr id="24580" name="Picture 2" descr="C:\Documents and Settings\mcs126\Local Settings\Temporary Internet Files\Content.IE5\GKRXPJ6X\MC900290063[1].wmf"/>
          <p:cNvPicPr>
            <a:picLocks noChangeAspect="1" noChangeArrowheads="1"/>
          </p:cNvPicPr>
          <p:nvPr/>
        </p:nvPicPr>
        <p:blipFill>
          <a:blip r:embed="rId2"/>
          <a:srcRect/>
          <a:stretch>
            <a:fillRect/>
          </a:stretch>
        </p:blipFill>
        <p:spPr bwMode="auto">
          <a:xfrm>
            <a:off x="304800" y="3200400"/>
            <a:ext cx="1208088" cy="1544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mtClean="0">
                <a:latin typeface="Arial" charset="0"/>
                <a:cs typeface="Arial" charset="0"/>
              </a:rPr>
              <a:t>Volunteer Registration Continued</a:t>
            </a:r>
          </a:p>
        </p:txBody>
      </p:sp>
      <p:sp>
        <p:nvSpPr>
          <p:cNvPr id="3" name="Content Placeholder 2"/>
          <p:cNvSpPr>
            <a:spLocks noGrp="1"/>
          </p:cNvSpPr>
          <p:nvPr>
            <p:ph idx="1"/>
          </p:nvPr>
        </p:nvSpPr>
        <p:spPr/>
        <p:txBody>
          <a:bodyPr rtlCol="0">
            <a:normAutofit lnSpcReduction="10000"/>
          </a:bodyPr>
          <a:lstStyle/>
          <a:p>
            <a:pPr marL="342900" lvl="3" indent="-342900" eaLnBrk="1" fontAlgn="auto" hangingPunct="1">
              <a:spcAft>
                <a:spcPts val="0"/>
              </a:spcAft>
              <a:buFont typeface="Arial" pitchFamily="34" charset="0"/>
              <a:buChar char="•"/>
              <a:defRPr/>
            </a:pPr>
            <a:r>
              <a:rPr lang="en-US" sz="3600" dirty="0"/>
              <a:t>The volunteer registration process will also allow the </a:t>
            </a:r>
            <a:r>
              <a:rPr lang="en-US" sz="3600" dirty="0" smtClean="0"/>
              <a:t>volunteer </a:t>
            </a:r>
            <a:r>
              <a:rPr lang="en-US" sz="3600" dirty="0"/>
              <a:t>to select any number of skills </a:t>
            </a:r>
            <a:r>
              <a:rPr lang="en-US" sz="3600" dirty="0" smtClean="0"/>
              <a:t>that they possess from a list.</a:t>
            </a:r>
          </a:p>
          <a:p>
            <a:pPr marL="342900" lvl="3" indent="-342900" eaLnBrk="1" fontAlgn="auto" hangingPunct="1">
              <a:spcAft>
                <a:spcPts val="0"/>
              </a:spcAft>
              <a:buFont typeface="Arial" pitchFamily="34" charset="0"/>
              <a:buChar char="•"/>
              <a:defRPr/>
            </a:pPr>
            <a:r>
              <a:rPr lang="en-US" sz="3600" dirty="0" smtClean="0"/>
              <a:t>After the user has completed registration they will be able to change their registration information at any time.</a:t>
            </a:r>
          </a:p>
        </p:txBody>
      </p:sp>
      <p:sp>
        <p:nvSpPr>
          <p:cNvPr id="25603"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pic>
        <p:nvPicPr>
          <p:cNvPr id="25604" name="Picture 2" descr="C:\Program Files\Microsoft Office\MEDIA\CAGCAT10\j0252349.wmf"/>
          <p:cNvPicPr>
            <a:picLocks noChangeAspect="1" noChangeArrowheads="1"/>
          </p:cNvPicPr>
          <p:nvPr/>
        </p:nvPicPr>
        <p:blipFill>
          <a:blip r:embed="rId2"/>
          <a:srcRect/>
          <a:stretch>
            <a:fillRect/>
          </a:stretch>
        </p:blipFill>
        <p:spPr bwMode="auto">
          <a:xfrm>
            <a:off x="2819400" y="5638800"/>
            <a:ext cx="1371600" cy="833438"/>
          </a:xfrm>
          <a:prstGeom prst="rect">
            <a:avLst/>
          </a:prstGeom>
          <a:noFill/>
          <a:ln w="9525">
            <a:noFill/>
            <a:miter lim="800000"/>
            <a:headEnd/>
            <a:tailEnd/>
          </a:ln>
        </p:spPr>
      </p:pic>
      <p:pic>
        <p:nvPicPr>
          <p:cNvPr id="25605" name="Picture 3" descr="C:\Documents and Settings\mcs126\Local Settings\Temporary Internet Files\Content.IE5\GKRXPJ6X\MP900305779[1].jpg"/>
          <p:cNvPicPr>
            <a:picLocks noChangeAspect="1" noChangeArrowheads="1"/>
          </p:cNvPicPr>
          <p:nvPr/>
        </p:nvPicPr>
        <p:blipFill>
          <a:blip r:embed="rId3"/>
          <a:srcRect/>
          <a:stretch>
            <a:fillRect/>
          </a:stretch>
        </p:blipFill>
        <p:spPr bwMode="auto">
          <a:xfrm>
            <a:off x="7696200" y="3124200"/>
            <a:ext cx="1271588" cy="1504950"/>
          </a:xfrm>
          <a:prstGeom prst="rect">
            <a:avLst/>
          </a:prstGeom>
          <a:noFill/>
          <a:ln w="9525">
            <a:noFill/>
            <a:miter lim="800000"/>
            <a:headEnd/>
            <a:tailEnd/>
          </a:ln>
        </p:spPr>
      </p:pic>
      <p:pic>
        <p:nvPicPr>
          <p:cNvPr id="25606" name="Picture 4" descr="C:\Documents and Settings\mcs126\Local Settings\Temporary Internet Files\Content.IE5\5BELR7F6\MP900316519[1].jpg"/>
          <p:cNvPicPr>
            <a:picLocks noChangeAspect="1" noChangeArrowheads="1"/>
          </p:cNvPicPr>
          <p:nvPr/>
        </p:nvPicPr>
        <p:blipFill>
          <a:blip r:embed="rId4"/>
          <a:srcRect/>
          <a:stretch>
            <a:fillRect/>
          </a:stretch>
        </p:blipFill>
        <p:spPr bwMode="auto">
          <a:xfrm>
            <a:off x="5791200" y="5845175"/>
            <a:ext cx="1524000" cy="101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latin typeface="Arial" charset="0"/>
                <a:cs typeface="Arial" charset="0"/>
              </a:rPr>
              <a:t>Volunteer Registration Continued</a:t>
            </a:r>
          </a:p>
        </p:txBody>
      </p:sp>
      <p:sp>
        <p:nvSpPr>
          <p:cNvPr id="26626" name="Content Placeholder 2"/>
          <p:cNvSpPr>
            <a:spLocks noGrp="1"/>
          </p:cNvSpPr>
          <p:nvPr>
            <p:ph idx="1"/>
          </p:nvPr>
        </p:nvSpPr>
        <p:spPr/>
        <p:txBody>
          <a:bodyPr/>
          <a:lstStyle/>
          <a:p>
            <a:pPr marL="342900" lvl="3" indent="-342900" eaLnBrk="1" hangingPunct="1">
              <a:buFont typeface="Arial" charset="0"/>
              <a:buChar char="•"/>
            </a:pPr>
            <a:r>
              <a:rPr lang="en-US" sz="3600" smtClean="0">
                <a:latin typeface="Arial" charset="0"/>
                <a:cs typeface="Arial" charset="0"/>
              </a:rPr>
              <a:t>Once registered as a user in the system volunteers have the option of registering for specific events.</a:t>
            </a:r>
          </a:p>
          <a:p>
            <a:pPr marL="342900" lvl="3" indent="-342900" eaLnBrk="1" hangingPunct="1">
              <a:buFont typeface="Arial" charset="0"/>
              <a:buChar char="•"/>
            </a:pPr>
            <a:r>
              <a:rPr lang="en-US" sz="3600" smtClean="0">
                <a:latin typeface="Arial" charset="0"/>
                <a:cs typeface="Arial" charset="0"/>
              </a:rPr>
              <a:t>Volunteers can cancel their participation in individual events.</a:t>
            </a:r>
          </a:p>
          <a:p>
            <a:pPr eaLnBrk="1" hangingPunct="1"/>
            <a:endParaRPr lang="en-US" smtClean="0">
              <a:latin typeface="Arial" charset="0"/>
              <a:cs typeface="Arial" charset="0"/>
            </a:endParaRPr>
          </a:p>
        </p:txBody>
      </p:sp>
      <p:sp>
        <p:nvSpPr>
          <p:cNvPr id="26627"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pic>
        <p:nvPicPr>
          <p:cNvPr id="26628" name="Picture 2" descr="C:\Users\Don\AppData\Local\Microsoft\Windows\Temporary Internet Files\Content.IE5\QGV38T0G\MC900104708[1].wmf"/>
          <p:cNvPicPr>
            <a:picLocks noChangeAspect="1" noChangeArrowheads="1"/>
          </p:cNvPicPr>
          <p:nvPr/>
        </p:nvPicPr>
        <p:blipFill>
          <a:blip r:embed="rId2"/>
          <a:srcRect/>
          <a:stretch>
            <a:fillRect/>
          </a:stretch>
        </p:blipFill>
        <p:spPr bwMode="auto">
          <a:xfrm>
            <a:off x="5562600" y="4692650"/>
            <a:ext cx="1819275" cy="154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latin typeface="Arial" charset="0"/>
                <a:cs typeface="Arial" charset="0"/>
              </a:rPr>
              <a:t>Volunteer Registration Continued</a:t>
            </a:r>
          </a:p>
        </p:txBody>
      </p:sp>
      <p:sp>
        <p:nvSpPr>
          <p:cNvPr id="27650" name="Content Placeholder 2"/>
          <p:cNvSpPr>
            <a:spLocks noGrp="1"/>
          </p:cNvSpPr>
          <p:nvPr>
            <p:ph idx="1"/>
          </p:nvPr>
        </p:nvSpPr>
        <p:spPr>
          <a:xfrm>
            <a:off x="76200" y="1600200"/>
            <a:ext cx="8915400" cy="5029200"/>
          </a:xfrm>
        </p:spPr>
        <p:txBody>
          <a:bodyPr/>
          <a:lstStyle/>
          <a:p>
            <a:pPr marL="342900" lvl="3" indent="-342900" eaLnBrk="1" hangingPunct="1">
              <a:buFont typeface="Arial" charset="0"/>
              <a:buChar char="•"/>
            </a:pPr>
            <a:r>
              <a:rPr lang="en-US" sz="3600" smtClean="0">
                <a:latin typeface="Arial" charset="0"/>
                <a:cs typeface="Arial" charset="0"/>
              </a:rPr>
              <a:t>Volunteers will be able to accept or reject requests for their participation at an event.</a:t>
            </a:r>
          </a:p>
          <a:p>
            <a:pPr marL="342900" lvl="3" indent="-342900" eaLnBrk="1" hangingPunct="1">
              <a:buFont typeface="Arial" charset="0"/>
              <a:buChar char="•"/>
            </a:pPr>
            <a:r>
              <a:rPr lang="en-US" sz="3600" smtClean="0">
                <a:latin typeface="Arial" charset="0"/>
                <a:cs typeface="Arial" charset="0"/>
              </a:rPr>
              <a:t>When a volunteer has been matched to a volunteer position at an event they can:</a:t>
            </a:r>
          </a:p>
          <a:p>
            <a:pPr marL="800100" lvl="4" indent="-342900" eaLnBrk="1" hangingPunct="1">
              <a:buFont typeface="Arial" charset="0"/>
              <a:buChar char="•"/>
            </a:pPr>
            <a:r>
              <a:rPr lang="en-US" sz="3600" smtClean="0">
                <a:latin typeface="Arial" charset="0"/>
                <a:cs typeface="Arial" charset="0"/>
              </a:rPr>
              <a:t>Accept the position</a:t>
            </a:r>
          </a:p>
          <a:p>
            <a:pPr marL="800100" lvl="4" indent="-342900" eaLnBrk="1" hangingPunct="1">
              <a:buFont typeface="Arial" charset="0"/>
              <a:buChar char="•"/>
            </a:pPr>
            <a:r>
              <a:rPr lang="en-US" sz="3600" smtClean="0">
                <a:latin typeface="Arial" charset="0"/>
                <a:cs typeface="Arial" charset="0"/>
              </a:rPr>
              <a:t>Reject the position</a:t>
            </a:r>
          </a:p>
          <a:p>
            <a:pPr marL="800100" lvl="4" indent="-342900" eaLnBrk="1" hangingPunct="1">
              <a:buFont typeface="Arial" charset="0"/>
              <a:buChar char="•"/>
            </a:pPr>
            <a:r>
              <a:rPr lang="en-US" sz="3600" smtClean="0">
                <a:latin typeface="Arial" charset="0"/>
                <a:cs typeface="Arial" charset="0"/>
              </a:rPr>
              <a:t>Request a different position</a:t>
            </a:r>
          </a:p>
          <a:p>
            <a:pPr eaLnBrk="1" hangingPunct="1"/>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152400"/>
            <a:ext cx="8229600" cy="1143000"/>
          </a:xfrm>
        </p:spPr>
        <p:txBody>
          <a:bodyPr/>
          <a:lstStyle/>
          <a:p>
            <a:pPr eaLnBrk="1" hangingPunct="1"/>
            <a:r>
              <a:rPr lang="en-US" smtClean="0">
                <a:latin typeface="Arial" charset="0"/>
                <a:cs typeface="Arial" charset="0"/>
              </a:rPr>
              <a:t>Event Management</a:t>
            </a:r>
          </a:p>
        </p:txBody>
      </p:sp>
      <p:sp>
        <p:nvSpPr>
          <p:cNvPr id="28674" name="Content Placeholder 2"/>
          <p:cNvSpPr>
            <a:spLocks noGrp="1"/>
          </p:cNvSpPr>
          <p:nvPr>
            <p:ph idx="1"/>
          </p:nvPr>
        </p:nvSpPr>
        <p:spPr>
          <a:xfrm>
            <a:off x="0" y="1600200"/>
            <a:ext cx="8229600" cy="5791200"/>
          </a:xfrm>
        </p:spPr>
        <p:txBody>
          <a:bodyPr/>
          <a:lstStyle/>
          <a:p>
            <a:pPr eaLnBrk="1" hangingPunct="1"/>
            <a:r>
              <a:rPr lang="en-US" smtClean="0">
                <a:latin typeface="Arial" charset="0"/>
                <a:cs typeface="Arial" charset="0"/>
              </a:rPr>
              <a:t>Stakeholders can post events to the system and provide the following:</a:t>
            </a:r>
          </a:p>
          <a:p>
            <a:pPr lvl="1" eaLnBrk="1" hangingPunct="1">
              <a:buFont typeface="Wingdings" pitchFamily="2" charset="2"/>
              <a:buChar char="§"/>
            </a:pPr>
            <a:r>
              <a:rPr lang="en-US" sz="3600" smtClean="0">
                <a:latin typeface="Arial" charset="0"/>
                <a:cs typeface="Arial" charset="0"/>
              </a:rPr>
              <a:t>Event title</a:t>
            </a:r>
          </a:p>
          <a:p>
            <a:pPr lvl="1" eaLnBrk="1" hangingPunct="1">
              <a:buFont typeface="Wingdings" pitchFamily="2" charset="2"/>
              <a:buChar char="§"/>
            </a:pPr>
            <a:r>
              <a:rPr lang="en-US" sz="3600" smtClean="0">
                <a:latin typeface="Arial" charset="0"/>
                <a:cs typeface="Arial" charset="0"/>
              </a:rPr>
              <a:t>Description of event</a:t>
            </a:r>
          </a:p>
          <a:p>
            <a:pPr lvl="1" eaLnBrk="1" hangingPunct="1">
              <a:buFont typeface="Wingdings" pitchFamily="2" charset="2"/>
              <a:buChar char="§"/>
            </a:pPr>
            <a:r>
              <a:rPr lang="en-US" sz="3600" smtClean="0">
                <a:latin typeface="Arial" charset="0"/>
                <a:cs typeface="Arial" charset="0"/>
              </a:rPr>
              <a:t>Location(s) with directions</a:t>
            </a:r>
          </a:p>
          <a:p>
            <a:pPr lvl="1" eaLnBrk="1" hangingPunct="1">
              <a:buFont typeface="Wingdings" pitchFamily="2" charset="2"/>
              <a:buChar char="§"/>
            </a:pPr>
            <a:r>
              <a:rPr lang="en-US" sz="3600" smtClean="0">
                <a:latin typeface="Arial" charset="0"/>
                <a:cs typeface="Arial" charset="0"/>
              </a:rPr>
              <a:t>List of volunteer positions available</a:t>
            </a:r>
          </a:p>
          <a:p>
            <a:pPr lvl="1" eaLnBrk="1" hangingPunct="1">
              <a:buFont typeface="Wingdings" pitchFamily="2" charset="2"/>
              <a:buChar char="§"/>
            </a:pPr>
            <a:r>
              <a:rPr lang="en-US" sz="3600" smtClean="0">
                <a:latin typeface="Arial" charset="0"/>
                <a:cs typeface="Arial" charset="0"/>
              </a:rPr>
              <a:t>Equipment that volunteers can help provide</a:t>
            </a:r>
            <a:endParaRPr lang="en-US" sz="2400" smtClean="0">
              <a:latin typeface="Arial" charset="0"/>
              <a:cs typeface="Arial" charset="0"/>
            </a:endParaRPr>
          </a:p>
        </p:txBody>
      </p:sp>
      <p:sp>
        <p:nvSpPr>
          <p:cNvPr id="28675"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pic>
        <p:nvPicPr>
          <p:cNvPr id="28676" name="Picture 2" descr="C:\Users\Don\AppData\Local\Microsoft\Windows\Temporary Internet Files\Content.IE5\35QPBL1Q\MP900424364[1].jpg"/>
          <p:cNvPicPr>
            <a:picLocks noChangeAspect="1" noChangeArrowheads="1"/>
          </p:cNvPicPr>
          <p:nvPr/>
        </p:nvPicPr>
        <p:blipFill>
          <a:blip r:embed="rId2"/>
          <a:srcRect l="5225" t="-262" r="30249" b="2"/>
          <a:stretch>
            <a:fillRect/>
          </a:stretch>
        </p:blipFill>
        <p:spPr bwMode="auto">
          <a:xfrm>
            <a:off x="7440613" y="2382838"/>
            <a:ext cx="1550987"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latin typeface="Arial" charset="0"/>
                <a:cs typeface="Arial" charset="0"/>
              </a:rPr>
              <a:t>Event Management Continued</a:t>
            </a:r>
          </a:p>
        </p:txBody>
      </p:sp>
      <p:sp>
        <p:nvSpPr>
          <p:cNvPr id="3" name="Content Placeholder 2"/>
          <p:cNvSpPr>
            <a:spLocks noGrp="1"/>
          </p:cNvSpPr>
          <p:nvPr>
            <p:ph idx="1"/>
          </p:nvPr>
        </p:nvSpPr>
        <p:spPr>
          <a:xfrm>
            <a:off x="533400" y="1600200"/>
            <a:ext cx="8229600" cy="4267200"/>
          </a:xfrm>
        </p:spPr>
        <p:txBody>
          <a:bodyPr rtlCol="0">
            <a:normAutofit fontScale="62500" lnSpcReduction="20000"/>
          </a:bodyPr>
          <a:lstStyle/>
          <a:p>
            <a:pPr lvl="1" eaLnBrk="1" fontAlgn="auto" hangingPunct="1">
              <a:spcAft>
                <a:spcPts val="0"/>
              </a:spcAft>
              <a:buFont typeface="Wingdings" pitchFamily="2" charset="2"/>
              <a:buChar char="§"/>
              <a:defRPr/>
            </a:pPr>
            <a:r>
              <a:rPr lang="en-US" sz="5800" dirty="0"/>
              <a:t>Event dates with start times, finish times, and </a:t>
            </a:r>
            <a:r>
              <a:rPr lang="en-US" sz="5800" dirty="0" smtClean="0"/>
              <a:t>duration</a:t>
            </a:r>
          </a:p>
          <a:p>
            <a:pPr eaLnBrk="1" fontAlgn="auto" hangingPunct="1">
              <a:spcAft>
                <a:spcPts val="0"/>
              </a:spcAft>
              <a:buFont typeface="Arial" pitchFamily="34" charset="0"/>
              <a:buChar char="•"/>
              <a:defRPr/>
            </a:pPr>
            <a:r>
              <a:rPr lang="en-US" sz="5800" dirty="0" smtClean="0"/>
              <a:t>Stakeholders can also</a:t>
            </a:r>
          </a:p>
          <a:p>
            <a:pPr lvl="1" eaLnBrk="1" fontAlgn="auto" hangingPunct="1">
              <a:spcAft>
                <a:spcPts val="0"/>
              </a:spcAft>
              <a:buFont typeface="Wingdings" pitchFamily="2" charset="2"/>
              <a:buChar char="§"/>
              <a:defRPr/>
            </a:pPr>
            <a:r>
              <a:rPr lang="en-US" sz="5800" dirty="0" smtClean="0"/>
              <a:t>Cancel events</a:t>
            </a:r>
          </a:p>
          <a:p>
            <a:pPr lvl="1" eaLnBrk="1" fontAlgn="auto" hangingPunct="1">
              <a:spcAft>
                <a:spcPts val="0"/>
              </a:spcAft>
              <a:buFont typeface="Wingdings" pitchFamily="2" charset="2"/>
              <a:buChar char="§"/>
              <a:defRPr/>
            </a:pPr>
            <a:r>
              <a:rPr lang="en-US" sz="5800" dirty="0" smtClean="0"/>
              <a:t>Request additional or fewer volunteers</a:t>
            </a:r>
          </a:p>
          <a:p>
            <a:pPr lvl="1" eaLnBrk="1" fontAlgn="auto" hangingPunct="1">
              <a:spcAft>
                <a:spcPts val="0"/>
              </a:spcAft>
              <a:buFont typeface="Wingdings" pitchFamily="2" charset="2"/>
              <a:buChar char="§"/>
              <a:defRPr/>
            </a:pPr>
            <a:r>
              <a:rPr lang="en-US" sz="5800" dirty="0" smtClean="0"/>
              <a:t>Change posted event information</a:t>
            </a:r>
          </a:p>
          <a:p>
            <a:pPr lvl="2" eaLnBrk="1" fontAlgn="auto" hangingPunct="1">
              <a:spcAft>
                <a:spcPts val="0"/>
              </a:spcAft>
              <a:buFont typeface="Courier New" pitchFamily="49" charset="0"/>
              <a:buChar char="o"/>
              <a:defRPr/>
            </a:pPr>
            <a:endParaRPr lang="en-US" dirty="0"/>
          </a:p>
          <a:p>
            <a:pPr lvl="1" eaLnBrk="1" fontAlgn="auto" hangingPunct="1">
              <a:spcAft>
                <a:spcPts val="0"/>
              </a:spcAft>
              <a:buFont typeface="Arial" pitchFamily="34" charset="0"/>
              <a:buChar char="•"/>
              <a:defRPr/>
            </a:pPr>
            <a:endParaRPr lang="en-US" dirty="0"/>
          </a:p>
        </p:txBody>
      </p:sp>
      <p:sp>
        <p:nvSpPr>
          <p:cNvPr id="29699"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pic>
        <p:nvPicPr>
          <p:cNvPr id="29700" name="Picture 2" descr="C:\Users\Don\AppData\Local\Microsoft\Windows\Temporary Internet Files\Content.IE5\RT7A2FI8\MP900401807[1].jpg"/>
          <p:cNvPicPr>
            <a:picLocks noChangeAspect="1" noChangeArrowheads="1"/>
          </p:cNvPicPr>
          <p:nvPr/>
        </p:nvPicPr>
        <p:blipFill>
          <a:blip r:embed="rId2"/>
          <a:srcRect/>
          <a:stretch>
            <a:fillRect/>
          </a:stretch>
        </p:blipFill>
        <p:spPr bwMode="auto">
          <a:xfrm>
            <a:off x="7543800" y="2209800"/>
            <a:ext cx="1600200" cy="2398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latin typeface="Arial" charset="0"/>
                <a:cs typeface="Arial" charset="0"/>
              </a:rPr>
              <a:t>Event Management Continued</a:t>
            </a:r>
          </a:p>
        </p:txBody>
      </p:sp>
      <p:sp>
        <p:nvSpPr>
          <p:cNvPr id="3" name="Content Placeholder 2"/>
          <p:cNvSpPr>
            <a:spLocks noGrp="1"/>
          </p:cNvSpPr>
          <p:nvPr>
            <p:ph idx="1"/>
          </p:nvPr>
        </p:nvSpPr>
        <p:spPr>
          <a:xfrm>
            <a:off x="457200" y="1600200"/>
            <a:ext cx="8229600" cy="5257800"/>
          </a:xfrm>
        </p:spPr>
        <p:txBody>
          <a:bodyPr rtlCol="0">
            <a:normAutofit fontScale="32500" lnSpcReduction="20000"/>
          </a:bodyPr>
          <a:lstStyle/>
          <a:p>
            <a:pPr lvl="1" eaLnBrk="1" fontAlgn="auto" hangingPunct="1">
              <a:spcAft>
                <a:spcPts val="0"/>
              </a:spcAft>
              <a:buFont typeface="Wingdings" pitchFamily="2" charset="2"/>
              <a:buChar char="§"/>
              <a:defRPr/>
            </a:pPr>
            <a:endParaRPr lang="en-US" dirty="0" smtClean="0"/>
          </a:p>
          <a:p>
            <a:pPr lvl="1" eaLnBrk="1" fontAlgn="auto" hangingPunct="1">
              <a:spcAft>
                <a:spcPts val="0"/>
              </a:spcAft>
              <a:buFont typeface="Wingdings" pitchFamily="2" charset="2"/>
              <a:buChar char="§"/>
              <a:defRPr/>
            </a:pPr>
            <a:r>
              <a:rPr lang="en-US" sz="9800" dirty="0"/>
              <a:t>View list of volunteers who have registered for the event with the volunteers’</a:t>
            </a:r>
          </a:p>
          <a:p>
            <a:pPr lvl="2" eaLnBrk="1" fontAlgn="auto" hangingPunct="1">
              <a:spcAft>
                <a:spcPts val="0"/>
              </a:spcAft>
              <a:buFont typeface="Courier New" pitchFamily="49" charset="0"/>
              <a:buChar char="o"/>
              <a:defRPr/>
            </a:pPr>
            <a:r>
              <a:rPr lang="en-US" sz="9800" dirty="0"/>
              <a:t>Basic information</a:t>
            </a:r>
          </a:p>
          <a:p>
            <a:pPr lvl="2" eaLnBrk="1" fontAlgn="auto" hangingPunct="1">
              <a:spcAft>
                <a:spcPts val="0"/>
              </a:spcAft>
              <a:buFont typeface="Courier New" pitchFamily="49" charset="0"/>
              <a:buChar char="o"/>
              <a:defRPr/>
            </a:pPr>
            <a:r>
              <a:rPr lang="en-US" sz="9800" dirty="0"/>
              <a:t>Available time slots</a:t>
            </a:r>
          </a:p>
          <a:p>
            <a:pPr lvl="2" eaLnBrk="1" fontAlgn="auto" hangingPunct="1">
              <a:spcAft>
                <a:spcPts val="0"/>
              </a:spcAft>
              <a:buFont typeface="Courier New" pitchFamily="49" charset="0"/>
              <a:buChar char="o"/>
              <a:defRPr/>
            </a:pPr>
            <a:r>
              <a:rPr lang="en-US" sz="9800" dirty="0" smtClean="0"/>
              <a:t>Skills</a:t>
            </a:r>
            <a:endParaRPr lang="en-US" sz="9800" dirty="0"/>
          </a:p>
          <a:p>
            <a:pPr lvl="1" eaLnBrk="1" fontAlgn="auto" hangingPunct="1">
              <a:spcAft>
                <a:spcPts val="0"/>
              </a:spcAft>
              <a:buFont typeface="Wingdings" pitchFamily="2" charset="2"/>
              <a:buChar char="§"/>
              <a:defRPr/>
            </a:pPr>
            <a:r>
              <a:rPr lang="en-US" sz="9800" dirty="0" smtClean="0"/>
              <a:t>Open </a:t>
            </a:r>
            <a:r>
              <a:rPr lang="en-US" sz="9800" dirty="0"/>
              <a:t>Registration when</a:t>
            </a:r>
          </a:p>
          <a:p>
            <a:pPr lvl="2" eaLnBrk="1" fontAlgn="auto" hangingPunct="1">
              <a:spcAft>
                <a:spcPts val="0"/>
              </a:spcAft>
              <a:buFont typeface="Courier New" pitchFamily="49" charset="0"/>
              <a:buChar char="o"/>
              <a:defRPr/>
            </a:pPr>
            <a:r>
              <a:rPr lang="en-US" sz="9800" dirty="0"/>
              <a:t>It is time to allow users to register for the event</a:t>
            </a:r>
          </a:p>
          <a:p>
            <a:pPr lvl="2" eaLnBrk="1" fontAlgn="auto" hangingPunct="1">
              <a:spcAft>
                <a:spcPts val="0"/>
              </a:spcAft>
              <a:buFont typeface="Courier New" pitchFamily="49" charset="0"/>
              <a:buChar char="o"/>
              <a:defRPr/>
            </a:pPr>
            <a:r>
              <a:rPr lang="en-US" sz="9800" dirty="0"/>
              <a:t>They decide more volunteers are needed</a:t>
            </a:r>
          </a:p>
          <a:p>
            <a:pPr eaLnBrk="1" fontAlgn="auto" hangingPunct="1">
              <a:spcAft>
                <a:spcPts val="0"/>
              </a:spcAft>
              <a:buFont typeface="Arial" pitchFamily="34" charset="0"/>
              <a:buChar char="•"/>
              <a:defRPr/>
            </a:pPr>
            <a:endParaRPr lang="en-US" dirty="0"/>
          </a:p>
        </p:txBody>
      </p:sp>
      <p:sp>
        <p:nvSpPr>
          <p:cNvPr id="30723"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latin typeface="Arial" charset="0"/>
                <a:cs typeface="Arial" charset="0"/>
              </a:rPr>
              <a:t>Event Management Continued</a:t>
            </a:r>
          </a:p>
        </p:txBody>
      </p:sp>
      <p:sp>
        <p:nvSpPr>
          <p:cNvPr id="31746" name="Content Placeholder 2"/>
          <p:cNvSpPr>
            <a:spLocks noGrp="1"/>
          </p:cNvSpPr>
          <p:nvPr>
            <p:ph idx="1"/>
          </p:nvPr>
        </p:nvSpPr>
        <p:spPr>
          <a:xfrm>
            <a:off x="457200" y="1600200"/>
            <a:ext cx="8229600" cy="2743200"/>
          </a:xfrm>
        </p:spPr>
        <p:txBody>
          <a:bodyPr/>
          <a:lstStyle/>
          <a:p>
            <a:pPr marL="1085850" lvl="2" indent="-685800" eaLnBrk="1" hangingPunct="1">
              <a:buFont typeface="Wingdings" pitchFamily="2" charset="2"/>
              <a:buChar char="§"/>
            </a:pPr>
            <a:r>
              <a:rPr lang="en-US" sz="3600" smtClean="0">
                <a:latin typeface="Arial" charset="0"/>
                <a:cs typeface="Arial" charset="0"/>
              </a:rPr>
              <a:t>Close registration when they decide enough volunteers have registered for the event</a:t>
            </a:r>
          </a:p>
        </p:txBody>
      </p:sp>
      <p:pic>
        <p:nvPicPr>
          <p:cNvPr id="31747" name="Picture 2" descr="C:\Users\Don\AppData\Local\Microsoft\Windows\Temporary Internet Files\Content.IE5\QGV38T0G\MP900406955[1].jpg"/>
          <p:cNvPicPr>
            <a:picLocks noChangeAspect="1" noChangeArrowheads="1"/>
          </p:cNvPicPr>
          <p:nvPr/>
        </p:nvPicPr>
        <p:blipFill>
          <a:blip r:embed="rId2"/>
          <a:srcRect t="5563" r="51971"/>
          <a:stretch>
            <a:fillRect/>
          </a:stretch>
        </p:blipFill>
        <p:spPr bwMode="auto">
          <a:xfrm>
            <a:off x="6019800" y="3409950"/>
            <a:ext cx="2286000" cy="299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smtClean="0">
                <a:latin typeface="Arial" charset="0"/>
                <a:cs typeface="Arial" charset="0"/>
              </a:rPr>
              <a:t>Presentation Outline</a:t>
            </a:r>
          </a:p>
        </p:txBody>
      </p:sp>
      <p:sp>
        <p:nvSpPr>
          <p:cNvPr id="14338" name="Content Placeholder 2"/>
          <p:cNvSpPr>
            <a:spLocks noGrp="1"/>
          </p:cNvSpPr>
          <p:nvPr>
            <p:ph idx="1"/>
          </p:nvPr>
        </p:nvSpPr>
        <p:spPr>
          <a:xfrm>
            <a:off x="0" y="1600200"/>
            <a:ext cx="8839200" cy="4953000"/>
          </a:xfrm>
        </p:spPr>
        <p:txBody>
          <a:bodyPr/>
          <a:lstStyle/>
          <a:p>
            <a:pPr marL="0" indent="0" eaLnBrk="1" hangingPunct="1">
              <a:buFont typeface="Arial" charset="0"/>
              <a:buNone/>
            </a:pPr>
            <a:r>
              <a:rPr lang="en-US" sz="3500" smtClean="0">
                <a:latin typeface="Arial" charset="0"/>
                <a:cs typeface="Arial" charset="0"/>
              </a:rPr>
              <a:t>I. Purpose of System</a:t>
            </a:r>
          </a:p>
          <a:p>
            <a:pPr marL="0" indent="0" eaLnBrk="1" hangingPunct="1">
              <a:buFont typeface="Arial" charset="0"/>
              <a:buNone/>
            </a:pPr>
            <a:r>
              <a:rPr lang="en-US" sz="3500" smtClean="0">
                <a:latin typeface="Arial" charset="0"/>
                <a:cs typeface="Arial" charset="0"/>
              </a:rPr>
              <a:t>II. System-Related Definitions</a:t>
            </a:r>
          </a:p>
          <a:p>
            <a:pPr marL="0" indent="0" eaLnBrk="1" hangingPunct="1">
              <a:buFont typeface="Arial" charset="0"/>
              <a:buNone/>
            </a:pPr>
            <a:r>
              <a:rPr lang="en-US" sz="3500" smtClean="0">
                <a:latin typeface="Arial" charset="0"/>
                <a:cs typeface="Arial" charset="0"/>
              </a:rPr>
              <a:t>III. Overall Description of System</a:t>
            </a:r>
          </a:p>
          <a:p>
            <a:pPr marL="400050" lvl="1" indent="0" eaLnBrk="1" hangingPunct="1">
              <a:buFont typeface="Arial" charset="0"/>
              <a:buNone/>
            </a:pPr>
            <a:r>
              <a:rPr lang="en-US" sz="2700" smtClean="0">
                <a:latin typeface="Arial" charset="0"/>
                <a:cs typeface="Arial" charset="0"/>
              </a:rPr>
              <a:t>A. Major Components of System</a:t>
            </a:r>
          </a:p>
          <a:p>
            <a:pPr marL="800100" lvl="2" indent="0" eaLnBrk="1" hangingPunct="1">
              <a:buFont typeface="Arial" charset="0"/>
              <a:buNone/>
            </a:pPr>
            <a:r>
              <a:rPr lang="en-US" sz="3500" smtClean="0">
                <a:latin typeface="Arial" charset="0"/>
                <a:cs typeface="Arial" charset="0"/>
              </a:rPr>
              <a:t>1. Volunteer Registration</a:t>
            </a:r>
          </a:p>
          <a:p>
            <a:pPr marL="800100" lvl="2" indent="0" eaLnBrk="1" hangingPunct="1">
              <a:buFont typeface="Arial" charset="0"/>
              <a:buNone/>
            </a:pPr>
            <a:r>
              <a:rPr lang="en-US" sz="3500" smtClean="0">
                <a:latin typeface="Arial" charset="0"/>
                <a:cs typeface="Arial" charset="0"/>
              </a:rPr>
              <a:t>2. Event Management</a:t>
            </a:r>
          </a:p>
          <a:p>
            <a:pPr marL="800100" lvl="2" indent="0" eaLnBrk="1" hangingPunct="1">
              <a:buFont typeface="Arial" charset="0"/>
              <a:buNone/>
            </a:pPr>
            <a:r>
              <a:rPr lang="en-US" sz="3500" smtClean="0">
                <a:latin typeface="Arial" charset="0"/>
                <a:cs typeface="Arial" charset="0"/>
              </a:rPr>
              <a:t>3. Event-Volunteer Pairing</a:t>
            </a:r>
          </a:p>
          <a:p>
            <a:pPr marL="400050" lvl="1" indent="0" eaLnBrk="1" hangingPunct="1">
              <a:buFont typeface="Arial" charset="0"/>
              <a:buNone/>
            </a:pPr>
            <a:r>
              <a:rPr lang="en-US" sz="2700" smtClean="0">
                <a:latin typeface="Arial" charset="0"/>
                <a:cs typeface="Arial" charset="0"/>
              </a:rPr>
              <a:t>B. User Classes</a:t>
            </a:r>
          </a:p>
        </p:txBody>
      </p:sp>
      <p:sp>
        <p:nvSpPr>
          <p:cNvPr id="14339" name="Rectangle 3"/>
          <p:cNvSpPr>
            <a:spLocks noChangeArrowheads="1"/>
          </p:cNvSpPr>
          <p:nvPr/>
        </p:nvSpPr>
        <p:spPr bwMode="auto">
          <a:xfrm>
            <a:off x="7612063" y="6176963"/>
            <a:ext cx="1379537" cy="461962"/>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latin typeface="Arial" charset="0"/>
                <a:cs typeface="Arial" charset="0"/>
              </a:rPr>
              <a:t>Event-Volunteer Pairing</a:t>
            </a:r>
          </a:p>
        </p:txBody>
      </p:sp>
      <p:sp>
        <p:nvSpPr>
          <p:cNvPr id="3" name="Content Placeholder 2"/>
          <p:cNvSpPr>
            <a:spLocks noGrp="1"/>
          </p:cNvSpPr>
          <p:nvPr>
            <p:ph idx="1"/>
          </p:nvPr>
        </p:nvSpPr>
        <p:spPr/>
        <p:txBody>
          <a:bodyPr rtlCol="0">
            <a:normAutofit fontScale="77500" lnSpcReduction="20000"/>
          </a:bodyPr>
          <a:lstStyle/>
          <a:p>
            <a:pPr marL="685800" lvl="1" indent="-685800" eaLnBrk="1" fontAlgn="auto" hangingPunct="1">
              <a:spcAft>
                <a:spcPts val="0"/>
              </a:spcAft>
              <a:buFont typeface="Arial" pitchFamily="34" charset="0"/>
              <a:buChar char="•"/>
              <a:defRPr/>
            </a:pPr>
            <a:r>
              <a:rPr lang="en-US" sz="4600" dirty="0"/>
              <a:t>Stakeholders will match volunteers to open positions using</a:t>
            </a:r>
          </a:p>
          <a:p>
            <a:pPr marL="1085850" lvl="2" indent="-685800" eaLnBrk="1" fontAlgn="auto" hangingPunct="1">
              <a:spcAft>
                <a:spcPts val="0"/>
              </a:spcAft>
              <a:buFont typeface="Wingdings" pitchFamily="2" charset="2"/>
              <a:buChar char="§"/>
              <a:defRPr/>
            </a:pPr>
            <a:r>
              <a:rPr lang="en-US" sz="4600" dirty="0"/>
              <a:t>New volunteers registering after event is posted</a:t>
            </a:r>
          </a:p>
          <a:p>
            <a:pPr marL="1085850" lvl="2" indent="-685800" eaLnBrk="1" fontAlgn="auto" hangingPunct="1">
              <a:spcAft>
                <a:spcPts val="0"/>
              </a:spcAft>
              <a:buFont typeface="Wingdings" pitchFamily="2" charset="2"/>
              <a:buChar char="§"/>
              <a:defRPr/>
            </a:pPr>
            <a:r>
              <a:rPr lang="en-US" sz="4600" dirty="0"/>
              <a:t>E</a:t>
            </a:r>
            <a:r>
              <a:rPr lang="en-US" sz="4600" dirty="0" smtClean="0"/>
              <a:t>xisting </a:t>
            </a:r>
            <a:r>
              <a:rPr lang="en-US" sz="4600" dirty="0"/>
              <a:t>pool of </a:t>
            </a:r>
            <a:r>
              <a:rPr lang="en-US" sz="4600" dirty="0" smtClean="0"/>
              <a:t>volunteers</a:t>
            </a:r>
          </a:p>
          <a:p>
            <a:pPr marL="1085850" lvl="2" indent="-685800" eaLnBrk="1" fontAlgn="auto" hangingPunct="1">
              <a:spcAft>
                <a:spcPts val="0"/>
              </a:spcAft>
              <a:buFont typeface="Wingdings" pitchFamily="2" charset="2"/>
              <a:buChar char="§"/>
              <a:defRPr/>
            </a:pPr>
            <a:r>
              <a:rPr lang="en-US" sz="4600" dirty="0"/>
              <a:t>A</a:t>
            </a:r>
            <a:r>
              <a:rPr lang="en-US" sz="4600" dirty="0" smtClean="0"/>
              <a:t>vailable time slots of volunteers</a:t>
            </a:r>
          </a:p>
          <a:p>
            <a:pPr marL="1085850" lvl="2" indent="-685800" eaLnBrk="1" fontAlgn="auto" hangingPunct="1">
              <a:spcAft>
                <a:spcPts val="0"/>
              </a:spcAft>
              <a:buFont typeface="Wingdings" pitchFamily="2" charset="2"/>
              <a:buChar char="§"/>
              <a:defRPr/>
            </a:pPr>
            <a:r>
              <a:rPr lang="en-US" sz="4600" dirty="0"/>
              <a:t>S</a:t>
            </a:r>
            <a:r>
              <a:rPr lang="en-US" sz="4600" dirty="0" smtClean="0"/>
              <a:t>kills listed by volunteers</a:t>
            </a:r>
            <a:endParaRPr lang="en-US" sz="4600" dirty="0"/>
          </a:p>
          <a:p>
            <a:pPr eaLnBrk="1" fontAlgn="auto" hangingPunct="1">
              <a:spcAft>
                <a:spcPts val="0"/>
              </a:spcAft>
              <a:buFont typeface="Arial" pitchFamily="34" charset="0"/>
              <a:buChar char="•"/>
              <a:defRPr/>
            </a:pPr>
            <a:endParaRPr lang="en-US" dirty="0"/>
          </a:p>
        </p:txBody>
      </p:sp>
      <p:sp>
        <p:nvSpPr>
          <p:cNvPr id="32771"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pic>
        <p:nvPicPr>
          <p:cNvPr id="32772" name="Picture 2" descr="C:\Documents and Settings\mcs126\Local Settings\Temporary Internet Files\Content.IE5\5BELR7F6\MC900440060[1].wmf"/>
          <p:cNvPicPr>
            <a:picLocks noChangeAspect="1" noChangeArrowheads="1"/>
          </p:cNvPicPr>
          <p:nvPr/>
        </p:nvPicPr>
        <p:blipFill>
          <a:blip r:embed="rId2"/>
          <a:srcRect/>
          <a:stretch>
            <a:fillRect/>
          </a:stretch>
        </p:blipFill>
        <p:spPr bwMode="auto">
          <a:xfrm rot="-1854017">
            <a:off x="1344613" y="5348288"/>
            <a:ext cx="1317625" cy="877887"/>
          </a:xfrm>
          <a:prstGeom prst="rect">
            <a:avLst/>
          </a:prstGeom>
          <a:noFill/>
          <a:ln w="9525">
            <a:noFill/>
            <a:miter lim="800000"/>
            <a:headEnd/>
            <a:tailEnd/>
          </a:ln>
        </p:spPr>
      </p:pic>
      <p:pic>
        <p:nvPicPr>
          <p:cNvPr id="32773" name="Picture 4" descr="C:\Documents and Settings\mcs126\Local Settings\Temporary Internet Files\Content.IE5\5BELR7F6\MC900440060[1].wmf"/>
          <p:cNvPicPr>
            <a:picLocks noChangeAspect="1" noChangeArrowheads="1"/>
          </p:cNvPicPr>
          <p:nvPr/>
        </p:nvPicPr>
        <p:blipFill>
          <a:blip r:embed="rId2"/>
          <a:srcRect/>
          <a:stretch>
            <a:fillRect/>
          </a:stretch>
        </p:blipFill>
        <p:spPr bwMode="auto">
          <a:xfrm rot="2156632">
            <a:off x="360363" y="5686425"/>
            <a:ext cx="1306512" cy="871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latin typeface="Arial" charset="0"/>
                <a:cs typeface="Arial" charset="0"/>
              </a:rPr>
              <a:t>Event-Volunteer Pairing Continued</a:t>
            </a:r>
          </a:p>
        </p:txBody>
      </p:sp>
      <p:sp>
        <p:nvSpPr>
          <p:cNvPr id="33794" name="Content Placeholder 2"/>
          <p:cNvSpPr>
            <a:spLocks noGrp="1"/>
          </p:cNvSpPr>
          <p:nvPr>
            <p:ph idx="1"/>
          </p:nvPr>
        </p:nvSpPr>
        <p:spPr>
          <a:xfrm>
            <a:off x="457200" y="1600200"/>
            <a:ext cx="8229600" cy="5638800"/>
          </a:xfrm>
        </p:spPr>
        <p:txBody>
          <a:bodyPr/>
          <a:lstStyle/>
          <a:p>
            <a:pPr eaLnBrk="1" hangingPunct="1"/>
            <a:r>
              <a:rPr lang="en-US" sz="3200" smtClean="0">
                <a:latin typeface="Arial" charset="0"/>
                <a:cs typeface="Arial" charset="0"/>
              </a:rPr>
              <a:t>The system will send reminders to volunteers periodically about events for which they have registered</a:t>
            </a:r>
          </a:p>
        </p:txBody>
      </p:sp>
      <p:sp>
        <p:nvSpPr>
          <p:cNvPr id="33795"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pic>
        <p:nvPicPr>
          <p:cNvPr id="33796" name="Picture 2" descr="C:\Users\Don\AppData\Local\Microsoft\Windows\Temporary Internet Files\Content.IE5\35QPBL1Q\MP900449092[1].jpg"/>
          <p:cNvPicPr>
            <a:picLocks noChangeAspect="1" noChangeArrowheads="1"/>
          </p:cNvPicPr>
          <p:nvPr/>
        </p:nvPicPr>
        <p:blipFill>
          <a:blip r:embed="rId2"/>
          <a:srcRect/>
          <a:stretch>
            <a:fillRect/>
          </a:stretch>
        </p:blipFill>
        <p:spPr bwMode="auto">
          <a:xfrm>
            <a:off x="914400" y="3762375"/>
            <a:ext cx="2667000" cy="2667000"/>
          </a:xfrm>
          <a:prstGeom prst="rect">
            <a:avLst/>
          </a:prstGeom>
          <a:noFill/>
          <a:ln w="9525">
            <a:noFill/>
            <a:miter lim="800000"/>
            <a:headEnd/>
            <a:tailEnd/>
          </a:ln>
        </p:spPr>
      </p:pic>
      <p:pic>
        <p:nvPicPr>
          <p:cNvPr id="33797" name="Picture 4" descr="C:\Users\Don\AppData\Local\Microsoft\Windows\Temporary Internet Files\Content.IE5\9NBQRYL4\MC900432648[1].png"/>
          <p:cNvPicPr>
            <a:picLocks noChangeAspect="1" noChangeArrowheads="1"/>
          </p:cNvPicPr>
          <p:nvPr/>
        </p:nvPicPr>
        <p:blipFill>
          <a:blip r:embed="rId3"/>
          <a:srcRect/>
          <a:stretch>
            <a:fillRect/>
          </a:stretch>
        </p:blipFill>
        <p:spPr bwMode="auto">
          <a:xfrm>
            <a:off x="5867400" y="2819400"/>
            <a:ext cx="29718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latin typeface="Arial" charset="0"/>
                <a:cs typeface="Arial" charset="0"/>
              </a:rPr>
              <a:t>Event-Volunteer Pairing Continued</a:t>
            </a:r>
          </a:p>
        </p:txBody>
      </p:sp>
      <p:sp>
        <p:nvSpPr>
          <p:cNvPr id="34818" name="Content Placeholder 2"/>
          <p:cNvSpPr>
            <a:spLocks noGrp="1"/>
          </p:cNvSpPr>
          <p:nvPr>
            <p:ph idx="1"/>
          </p:nvPr>
        </p:nvSpPr>
        <p:spPr/>
        <p:txBody>
          <a:bodyPr/>
          <a:lstStyle/>
          <a:p>
            <a:pPr eaLnBrk="1" hangingPunct="1"/>
            <a:r>
              <a:rPr lang="en-US" sz="3200" smtClean="0">
                <a:latin typeface="Arial" charset="0"/>
                <a:cs typeface="Arial" charset="0"/>
              </a:rPr>
              <a:t>Volunteers will be excluded from the list of volunteers to choose from for event positions if the volunteer</a:t>
            </a:r>
          </a:p>
          <a:p>
            <a:pPr lvl="1" eaLnBrk="1" hangingPunct="1">
              <a:buFont typeface="Wingdings" pitchFamily="2" charset="2"/>
              <a:buChar char="§"/>
            </a:pPr>
            <a:r>
              <a:rPr lang="en-US" sz="3200" smtClean="0">
                <a:latin typeface="Arial" charset="0"/>
                <a:cs typeface="Arial" charset="0"/>
              </a:rPr>
              <a:t>Is not able to participate</a:t>
            </a:r>
          </a:p>
          <a:p>
            <a:pPr lvl="1" eaLnBrk="1" hangingPunct="1">
              <a:buFont typeface="Wingdings" pitchFamily="2" charset="2"/>
              <a:buChar char="§"/>
            </a:pPr>
            <a:r>
              <a:rPr lang="en-US" sz="3200" smtClean="0">
                <a:latin typeface="Arial" charset="0"/>
                <a:cs typeface="Arial" charset="0"/>
              </a:rPr>
              <a:t>Does not respond to requests for participation or participation confirmation requests</a:t>
            </a:r>
          </a:p>
          <a:p>
            <a:pPr lvl="1" eaLnBrk="1" hangingPunct="1">
              <a:buFont typeface="Wingdings" pitchFamily="2" charset="2"/>
              <a:buChar char="§"/>
            </a:pPr>
            <a:r>
              <a:rPr lang="en-US" sz="3200" smtClean="0">
                <a:latin typeface="Arial" charset="0"/>
                <a:cs typeface="Arial" charset="0"/>
              </a:rPr>
              <a:t>Cannot be contacted</a:t>
            </a:r>
          </a:p>
          <a:p>
            <a:pPr eaLnBrk="1" hangingPunct="1"/>
            <a:endParaRPr lang="en-US" smtClean="0">
              <a:latin typeface="Arial" charset="0"/>
              <a:cs typeface="Arial" charset="0"/>
            </a:endParaRPr>
          </a:p>
        </p:txBody>
      </p:sp>
      <p:pic>
        <p:nvPicPr>
          <p:cNvPr id="34819" name="Picture 2" descr="C:\Documents and Settings\mcs126\Local Settings\Temporary Internet Files\Content.IE5\GKRXPJ6X\MP900305768[1].jpg"/>
          <p:cNvPicPr>
            <a:picLocks noChangeAspect="1" noChangeArrowheads="1"/>
          </p:cNvPicPr>
          <p:nvPr/>
        </p:nvPicPr>
        <p:blipFill>
          <a:blip r:embed="rId2"/>
          <a:srcRect/>
          <a:stretch>
            <a:fillRect/>
          </a:stretch>
        </p:blipFill>
        <p:spPr bwMode="auto">
          <a:xfrm>
            <a:off x="5562600" y="4953000"/>
            <a:ext cx="1219200" cy="1717675"/>
          </a:xfrm>
          <a:prstGeom prst="rect">
            <a:avLst/>
          </a:prstGeom>
          <a:noFill/>
          <a:ln w="9525">
            <a:noFill/>
            <a:miter lim="800000"/>
            <a:headEnd/>
            <a:tailEnd/>
          </a:ln>
        </p:spPr>
      </p:pic>
      <p:sp>
        <p:nvSpPr>
          <p:cNvPr id="6" name="Rectangle 5"/>
          <p:cNvSpPr/>
          <p:nvPr/>
        </p:nvSpPr>
        <p:spPr>
          <a:xfrm>
            <a:off x="5257800" y="4831140"/>
            <a:ext cx="1143000" cy="1569660"/>
          </a:xfrm>
          <a:prstGeom prst="rect">
            <a:avLst/>
          </a:prstGeom>
          <a:noFill/>
        </p:spPr>
        <p:txBody>
          <a:bodyPr>
            <a:spAutoFit/>
          </a:bodyPr>
          <a:lstStyle/>
          <a:p>
            <a:pPr algn="ctr" fontAlgn="auto">
              <a:spcBef>
                <a:spcPts val="0"/>
              </a:spcBef>
              <a:spcAft>
                <a:spcPts val="0"/>
              </a:spcAft>
              <a:defRPr/>
            </a:pPr>
            <a:r>
              <a:rPr lang="en-US" sz="9600" dirty="0">
                <a:ln w="10541" cmpd="sng">
                  <a:solidFill>
                    <a:schemeClr val="accent1">
                      <a:shade val="88000"/>
                      <a:satMod val="110000"/>
                    </a:schemeClr>
                  </a:solidFill>
                  <a:prstDash val="solid"/>
                </a:ln>
                <a:solidFill>
                  <a:srgbClr val="FF0000"/>
                </a:solidFill>
                <a:latin typeface="+mn-lt"/>
                <a:cs typeface="+mn-cs"/>
              </a:rPr>
              <a:t>X</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smtClean="0">
                <a:latin typeface="Arial" charset="0"/>
                <a:cs typeface="Arial" charset="0"/>
              </a:rPr>
              <a:t>User Classes</a:t>
            </a:r>
          </a:p>
        </p:txBody>
      </p:sp>
      <p:sp>
        <p:nvSpPr>
          <p:cNvPr id="35842" name="Content Placeholder 2"/>
          <p:cNvSpPr>
            <a:spLocks noGrp="1"/>
          </p:cNvSpPr>
          <p:nvPr>
            <p:ph idx="1"/>
          </p:nvPr>
        </p:nvSpPr>
        <p:spPr>
          <a:xfrm>
            <a:off x="457200" y="1447800"/>
            <a:ext cx="8229600" cy="5486400"/>
          </a:xfrm>
        </p:spPr>
        <p:txBody>
          <a:bodyPr/>
          <a:lstStyle/>
          <a:p>
            <a:pPr eaLnBrk="1" hangingPunct="1"/>
            <a:r>
              <a:rPr lang="en-US" sz="3200" smtClean="0">
                <a:latin typeface="Arial" charset="0"/>
                <a:cs typeface="Arial" charset="0"/>
              </a:rPr>
              <a:t>Two user classes: volunteer and stakeholder</a:t>
            </a:r>
          </a:p>
          <a:p>
            <a:pPr lvl="1" eaLnBrk="1" hangingPunct="1">
              <a:buFont typeface="Wingdings" pitchFamily="2" charset="2"/>
              <a:buChar char="§"/>
            </a:pPr>
            <a:r>
              <a:rPr lang="en-US" sz="3200" smtClean="0">
                <a:latin typeface="Arial" charset="0"/>
                <a:cs typeface="Arial" charset="0"/>
              </a:rPr>
              <a:t>Volunteers</a:t>
            </a:r>
          </a:p>
          <a:p>
            <a:pPr lvl="2" eaLnBrk="1" hangingPunct="1">
              <a:buFont typeface="Courier New" pitchFamily="49" charset="0"/>
              <a:buChar char="o"/>
            </a:pPr>
            <a:r>
              <a:rPr lang="en-US" sz="3200" smtClean="0">
                <a:latin typeface="Arial" charset="0"/>
                <a:cs typeface="Arial" charset="0"/>
              </a:rPr>
              <a:t>Typically log in only a few times a week.</a:t>
            </a:r>
          </a:p>
          <a:p>
            <a:pPr lvl="2" eaLnBrk="1" hangingPunct="1">
              <a:buFont typeface="Courier New" pitchFamily="49" charset="0"/>
              <a:buChar char="o"/>
            </a:pPr>
            <a:r>
              <a:rPr lang="en-US" sz="3200" smtClean="0">
                <a:latin typeface="Arial" charset="0"/>
                <a:cs typeface="Arial" charset="0"/>
              </a:rPr>
              <a:t>Register for events</a:t>
            </a:r>
          </a:p>
          <a:p>
            <a:pPr lvl="2" eaLnBrk="1" hangingPunct="1">
              <a:buFont typeface="Courier New" pitchFamily="49" charset="0"/>
              <a:buChar char="o"/>
            </a:pPr>
            <a:r>
              <a:rPr lang="en-US" sz="3200" smtClean="0">
                <a:latin typeface="Arial" charset="0"/>
                <a:cs typeface="Arial" charset="0"/>
              </a:rPr>
              <a:t>Can cancel their individual event registrations</a:t>
            </a:r>
          </a:p>
          <a:p>
            <a:pPr lvl="2" eaLnBrk="1" hangingPunct="1">
              <a:buFont typeface="Courier New" pitchFamily="49" charset="0"/>
              <a:buChar char="o"/>
            </a:pPr>
            <a:r>
              <a:rPr lang="en-US" sz="3200" smtClean="0">
                <a:latin typeface="Arial" charset="0"/>
                <a:cs typeface="Arial" charset="0"/>
              </a:rPr>
              <a:t>View event reminders</a:t>
            </a:r>
          </a:p>
          <a:p>
            <a:pPr lvl="2" eaLnBrk="1" hangingPunct="1">
              <a:buFont typeface="Courier New" pitchFamily="49" charset="0"/>
              <a:buChar char="o"/>
            </a:pPr>
            <a:endParaRPr lang="en-US" sz="3200" smtClean="0">
              <a:latin typeface="Arial" charset="0"/>
              <a:cs typeface="Arial" charset="0"/>
            </a:endParaRPr>
          </a:p>
        </p:txBody>
      </p:sp>
      <p:sp>
        <p:nvSpPr>
          <p:cNvPr id="35843"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latin typeface="Arial" charset="0"/>
                <a:cs typeface="Arial" charset="0"/>
              </a:rPr>
              <a:t>User Classes Continued</a:t>
            </a:r>
          </a:p>
        </p:txBody>
      </p:sp>
      <p:sp>
        <p:nvSpPr>
          <p:cNvPr id="36866" name="Content Placeholder 2"/>
          <p:cNvSpPr>
            <a:spLocks noGrp="1"/>
          </p:cNvSpPr>
          <p:nvPr>
            <p:ph idx="1"/>
          </p:nvPr>
        </p:nvSpPr>
        <p:spPr>
          <a:xfrm>
            <a:off x="457200" y="1600200"/>
            <a:ext cx="8229600" cy="5638800"/>
          </a:xfrm>
        </p:spPr>
        <p:txBody>
          <a:bodyPr/>
          <a:lstStyle/>
          <a:p>
            <a:pPr lvl="1" eaLnBrk="1" hangingPunct="1">
              <a:buFont typeface="Wingdings" pitchFamily="2" charset="2"/>
              <a:buChar char="§"/>
            </a:pPr>
            <a:r>
              <a:rPr lang="en-US" sz="3200" smtClean="0">
                <a:latin typeface="Arial" charset="0"/>
                <a:cs typeface="Arial" charset="0"/>
              </a:rPr>
              <a:t>Stakeholders</a:t>
            </a:r>
          </a:p>
          <a:p>
            <a:pPr lvl="2" eaLnBrk="1" hangingPunct="1">
              <a:buFont typeface="Courier New" pitchFamily="49" charset="0"/>
              <a:buChar char="o"/>
            </a:pPr>
            <a:r>
              <a:rPr lang="en-US" sz="3200" smtClean="0">
                <a:latin typeface="Arial" charset="0"/>
                <a:cs typeface="Arial" charset="0"/>
              </a:rPr>
              <a:t>Typically log in several/many times a week</a:t>
            </a:r>
          </a:p>
          <a:p>
            <a:pPr lvl="2" eaLnBrk="1" hangingPunct="1">
              <a:buFont typeface="Courier New" pitchFamily="49" charset="0"/>
              <a:buChar char="o"/>
            </a:pPr>
            <a:r>
              <a:rPr lang="en-US" sz="3200" smtClean="0">
                <a:latin typeface="Arial" charset="0"/>
                <a:cs typeface="Arial" charset="0"/>
              </a:rPr>
              <a:t>Post new events</a:t>
            </a:r>
          </a:p>
          <a:p>
            <a:pPr lvl="2" eaLnBrk="1" hangingPunct="1">
              <a:buFont typeface="Courier New" pitchFamily="49" charset="0"/>
              <a:buChar char="o"/>
            </a:pPr>
            <a:r>
              <a:rPr lang="en-US" sz="3200" smtClean="0">
                <a:latin typeface="Arial" charset="0"/>
                <a:cs typeface="Arial" charset="0"/>
              </a:rPr>
              <a:t>Change event information</a:t>
            </a:r>
          </a:p>
          <a:p>
            <a:pPr lvl="2" eaLnBrk="1" hangingPunct="1">
              <a:buFont typeface="Courier New" pitchFamily="49" charset="0"/>
              <a:buChar char="o"/>
            </a:pPr>
            <a:r>
              <a:rPr lang="en-US" sz="3200" smtClean="0">
                <a:latin typeface="Arial" charset="0"/>
                <a:cs typeface="Arial" charset="0"/>
              </a:rPr>
              <a:t>Cancel events</a:t>
            </a:r>
          </a:p>
          <a:p>
            <a:pPr lvl="2" eaLnBrk="1" hangingPunct="1">
              <a:buFont typeface="Courier New" pitchFamily="49" charset="0"/>
              <a:buChar char="o"/>
            </a:pPr>
            <a:r>
              <a:rPr lang="en-US" sz="3200" smtClean="0">
                <a:latin typeface="Arial" charset="0"/>
                <a:cs typeface="Arial" charset="0"/>
              </a:rPr>
              <a:t>Select volunteers from the existing pool</a:t>
            </a:r>
          </a:p>
          <a:p>
            <a:pPr lvl="2" eaLnBrk="1" hangingPunct="1">
              <a:buFont typeface="Courier New" pitchFamily="49" charset="0"/>
              <a:buChar char="o"/>
            </a:pPr>
            <a:endParaRPr lang="en-US" sz="3200" smtClean="0">
              <a:latin typeface="Arial" charset="0"/>
              <a:cs typeface="Arial" charset="0"/>
            </a:endParaRPr>
          </a:p>
          <a:p>
            <a:pPr eaLnBrk="1" hangingPunct="1"/>
            <a:endParaRPr lang="en-US" smtClean="0">
              <a:latin typeface="Arial" charset="0"/>
              <a:cs typeface="Arial" charset="0"/>
            </a:endParaRPr>
          </a:p>
        </p:txBody>
      </p:sp>
      <p:sp>
        <p:nvSpPr>
          <p:cNvPr id="36867"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smtClean="0">
                <a:latin typeface="Arial" charset="0"/>
                <a:cs typeface="Arial" charset="0"/>
              </a:rPr>
              <a:t>User Classes Continued</a:t>
            </a:r>
          </a:p>
        </p:txBody>
      </p:sp>
      <p:sp>
        <p:nvSpPr>
          <p:cNvPr id="3" name="Content Placeholder 2"/>
          <p:cNvSpPr>
            <a:spLocks noGrp="1"/>
          </p:cNvSpPr>
          <p:nvPr>
            <p:ph idx="1"/>
          </p:nvPr>
        </p:nvSpPr>
        <p:spPr/>
        <p:txBody>
          <a:bodyPr rtlCol="0">
            <a:normAutofit lnSpcReduction="10000"/>
          </a:bodyPr>
          <a:lstStyle/>
          <a:p>
            <a:pPr lvl="2" eaLnBrk="1" fontAlgn="auto" hangingPunct="1">
              <a:spcAft>
                <a:spcPts val="0"/>
              </a:spcAft>
              <a:buFont typeface="Courier New" pitchFamily="49" charset="0"/>
              <a:buChar char="o"/>
              <a:defRPr/>
            </a:pPr>
            <a:r>
              <a:rPr lang="en-US" sz="3200" dirty="0"/>
              <a:t>Assign newly registered volunteers to </a:t>
            </a:r>
            <a:r>
              <a:rPr lang="en-US" sz="3200" dirty="0" smtClean="0"/>
              <a:t>positions</a:t>
            </a:r>
          </a:p>
          <a:p>
            <a:pPr lvl="2" eaLnBrk="1" fontAlgn="auto" hangingPunct="1">
              <a:spcAft>
                <a:spcPts val="0"/>
              </a:spcAft>
              <a:buFont typeface="Courier New" pitchFamily="49" charset="0"/>
              <a:buChar char="o"/>
              <a:defRPr/>
            </a:pPr>
            <a:r>
              <a:rPr lang="en-US" sz="3200" dirty="0" smtClean="0"/>
              <a:t>Approve and deny volunteer </a:t>
            </a:r>
            <a:r>
              <a:rPr lang="en-US" sz="3200" dirty="0"/>
              <a:t>position assignment </a:t>
            </a:r>
            <a:r>
              <a:rPr lang="en-US" sz="3200" dirty="0" smtClean="0"/>
              <a:t>requests made by volunteers</a:t>
            </a:r>
            <a:endParaRPr lang="en-US" sz="3200" dirty="0"/>
          </a:p>
          <a:p>
            <a:pPr lvl="2" eaLnBrk="1" fontAlgn="auto" hangingPunct="1">
              <a:spcAft>
                <a:spcPts val="0"/>
              </a:spcAft>
              <a:buFont typeface="Courier New" pitchFamily="49" charset="0"/>
              <a:buChar char="o"/>
              <a:defRPr/>
            </a:pPr>
            <a:r>
              <a:rPr lang="en-US" sz="3200" dirty="0"/>
              <a:t>Change number of volunteers </a:t>
            </a:r>
            <a:r>
              <a:rPr lang="en-US" sz="3200" dirty="0" smtClean="0"/>
              <a:t>needed for event</a:t>
            </a:r>
          </a:p>
          <a:p>
            <a:pPr lvl="2" eaLnBrk="1" fontAlgn="auto" hangingPunct="1">
              <a:spcAft>
                <a:spcPts val="0"/>
              </a:spcAft>
              <a:buFont typeface="Courier New" pitchFamily="49" charset="0"/>
              <a:buChar char="o"/>
              <a:defRPr/>
            </a:pPr>
            <a:r>
              <a:rPr lang="en-US" sz="3200" dirty="0" smtClean="0"/>
              <a:t>Send requests to registered volunteers to accept a position</a:t>
            </a:r>
            <a:endParaRPr lang="en-US" sz="3200" dirty="0"/>
          </a:p>
          <a:p>
            <a:pPr eaLnBrk="1" fontAlgn="auto" hangingPunct="1">
              <a:spcAft>
                <a:spcPts val="0"/>
              </a:spcAft>
              <a:buFont typeface="Arial" pitchFamily="34" charset="0"/>
              <a:buChar char="•"/>
              <a:defRPr/>
            </a:pPr>
            <a:endParaRPr lang="en-US" dirty="0"/>
          </a:p>
        </p:txBody>
      </p:sp>
      <p:sp>
        <p:nvSpPr>
          <p:cNvPr id="37891"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pic>
        <p:nvPicPr>
          <p:cNvPr id="37892" name="Picture 2" descr="C:\Users\Don\AppData\Local\Microsoft\Windows\Temporary Internet Files\Content.IE5\0JZ0EJ4R\MC900432681[1].png"/>
          <p:cNvPicPr>
            <a:picLocks noChangeAspect="1" noChangeArrowheads="1"/>
          </p:cNvPicPr>
          <p:nvPr/>
        </p:nvPicPr>
        <p:blipFill>
          <a:blip r:embed="rId2"/>
          <a:srcRect/>
          <a:stretch>
            <a:fillRect/>
          </a:stretch>
        </p:blipFill>
        <p:spPr bwMode="auto">
          <a:xfrm>
            <a:off x="7315200" y="4922838"/>
            <a:ext cx="1524000" cy="1524000"/>
          </a:xfrm>
          <a:prstGeom prst="rect">
            <a:avLst/>
          </a:prstGeom>
          <a:noFill/>
          <a:ln w="9525">
            <a:noFill/>
            <a:miter lim="800000"/>
            <a:headEnd/>
            <a:tailEnd/>
          </a:ln>
        </p:spPr>
      </p:pic>
      <p:pic>
        <p:nvPicPr>
          <p:cNvPr id="37893" name="Picture 3" descr="C:\Users\Don\AppData\Local\Microsoft\Windows\Temporary Internet Files\Content.IE5\QVKE1D83\MC900431585[1].png"/>
          <p:cNvPicPr>
            <a:picLocks noChangeAspect="1" noChangeArrowheads="1"/>
          </p:cNvPicPr>
          <p:nvPr/>
        </p:nvPicPr>
        <p:blipFill>
          <a:blip r:embed="rId3"/>
          <a:srcRect/>
          <a:stretch>
            <a:fillRect/>
          </a:stretch>
        </p:blipFill>
        <p:spPr bwMode="auto">
          <a:xfrm>
            <a:off x="107950" y="2590800"/>
            <a:ext cx="12954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latin typeface="Arial" charset="0"/>
                <a:cs typeface="Arial" charset="0"/>
              </a:rPr>
              <a:t>User Classes Continued</a:t>
            </a:r>
          </a:p>
        </p:txBody>
      </p:sp>
      <p:sp>
        <p:nvSpPr>
          <p:cNvPr id="3" name="Content Placeholder 2"/>
          <p:cNvSpPr>
            <a:spLocks noGrp="1"/>
          </p:cNvSpPr>
          <p:nvPr>
            <p:ph idx="1"/>
          </p:nvPr>
        </p:nvSpPr>
        <p:spPr/>
        <p:txBody>
          <a:bodyPr rtlCol="0">
            <a:normAutofit/>
          </a:bodyPr>
          <a:lstStyle/>
          <a:p>
            <a:pPr marL="628650" indent="-571500" eaLnBrk="1" fontAlgn="auto" hangingPunct="1">
              <a:spcAft>
                <a:spcPts val="0"/>
              </a:spcAft>
              <a:buFont typeface="Arial" pitchFamily="34" charset="0"/>
              <a:buChar char="•"/>
              <a:defRPr/>
            </a:pPr>
            <a:r>
              <a:rPr lang="en-US" sz="3500" dirty="0"/>
              <a:t>Stakeholders are more important to satisfy because</a:t>
            </a:r>
          </a:p>
          <a:p>
            <a:pPr lvl="1" eaLnBrk="1" fontAlgn="auto" hangingPunct="1">
              <a:spcAft>
                <a:spcPts val="0"/>
              </a:spcAft>
              <a:buFont typeface="Wingdings" pitchFamily="2" charset="2"/>
              <a:buChar char="§"/>
              <a:defRPr/>
            </a:pPr>
            <a:r>
              <a:rPr lang="en-US" sz="3500" dirty="0"/>
              <a:t>The success of an event will depend largely on how well the system allows the stakeholder to manage the event.</a:t>
            </a:r>
          </a:p>
          <a:p>
            <a:pPr eaLnBrk="1" fontAlgn="auto" hangingPunct="1">
              <a:spcAft>
                <a:spcPts val="0"/>
              </a:spcAft>
              <a:buFont typeface="Arial" pitchFamily="34" charset="0"/>
              <a:buChar char="•"/>
              <a:defRPr/>
            </a:pPr>
            <a:endParaRPr lang="en-US" dirty="0"/>
          </a:p>
        </p:txBody>
      </p:sp>
      <p:sp>
        <p:nvSpPr>
          <p:cNvPr id="38915"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latin typeface="Arial" charset="0"/>
                <a:cs typeface="Arial" charset="0"/>
              </a:rPr>
              <a:t>User Classes Continued</a:t>
            </a:r>
          </a:p>
        </p:txBody>
      </p:sp>
      <p:sp>
        <p:nvSpPr>
          <p:cNvPr id="3" name="Content Placeholder 2"/>
          <p:cNvSpPr>
            <a:spLocks noGrp="1"/>
          </p:cNvSpPr>
          <p:nvPr>
            <p:ph idx="1"/>
          </p:nvPr>
        </p:nvSpPr>
        <p:spPr>
          <a:xfrm>
            <a:off x="457200" y="1600200"/>
            <a:ext cx="8229600" cy="5029200"/>
          </a:xfrm>
        </p:spPr>
        <p:txBody>
          <a:bodyPr rtlCol="0">
            <a:normAutofit fontScale="85000" lnSpcReduction="20000"/>
          </a:bodyPr>
          <a:lstStyle/>
          <a:p>
            <a:pPr marL="857250" lvl="2" indent="-457200" eaLnBrk="1" fontAlgn="auto" hangingPunct="1">
              <a:spcAft>
                <a:spcPts val="0"/>
              </a:spcAft>
              <a:buFont typeface="Wingdings" pitchFamily="2" charset="2"/>
              <a:buChar char="§"/>
              <a:defRPr/>
            </a:pPr>
            <a:r>
              <a:rPr lang="en-US" sz="3800" dirty="0" smtClean="0"/>
              <a:t>It </a:t>
            </a:r>
            <a:r>
              <a:rPr lang="en-US" sz="3800" dirty="0"/>
              <a:t>is the stakeholder who will make the decision of whether to use the system for future events that they manage</a:t>
            </a:r>
            <a:r>
              <a:rPr lang="en-US" sz="3800" dirty="0" smtClean="0"/>
              <a:t>. If no stakeholders use the system there will be no events for volunteers to register for.</a:t>
            </a:r>
          </a:p>
          <a:p>
            <a:pPr marL="857250" lvl="2" indent="-457200" eaLnBrk="1" fontAlgn="auto" hangingPunct="1">
              <a:spcAft>
                <a:spcPts val="0"/>
              </a:spcAft>
              <a:buFont typeface="Wingdings" pitchFamily="2" charset="2"/>
              <a:buChar char="§"/>
              <a:defRPr/>
            </a:pPr>
            <a:r>
              <a:rPr lang="en-US" sz="3800" dirty="0" smtClean="0"/>
              <a:t>The stakeholders spend considerably more time using the system than volunteers on average.</a:t>
            </a:r>
          </a:p>
          <a:p>
            <a:pPr marL="857250" lvl="2" indent="-457200" eaLnBrk="1" fontAlgn="auto" hangingPunct="1">
              <a:spcAft>
                <a:spcPts val="0"/>
              </a:spcAft>
              <a:buFont typeface="Wingdings" pitchFamily="2" charset="2"/>
              <a:buChar char="§"/>
              <a:defRPr/>
            </a:pPr>
            <a:endParaRPr lang="en-US" sz="3500" dirty="0"/>
          </a:p>
          <a:p>
            <a:pPr marL="0" indent="0" eaLnBrk="1" fontAlgn="auto" hangingPunct="1">
              <a:spcAft>
                <a:spcPts val="0"/>
              </a:spcAft>
              <a:buFont typeface="Arial" pitchFamily="34" charset="0"/>
              <a:buNone/>
              <a:defRPr/>
            </a:pPr>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latin typeface="Arial" charset="0"/>
                <a:cs typeface="Arial" charset="0"/>
              </a:rPr>
              <a:t>System Constraints</a:t>
            </a:r>
          </a:p>
        </p:txBody>
      </p:sp>
      <p:sp>
        <p:nvSpPr>
          <p:cNvPr id="40962" name="Content Placeholder 2"/>
          <p:cNvSpPr>
            <a:spLocks noGrp="1"/>
          </p:cNvSpPr>
          <p:nvPr>
            <p:ph idx="1"/>
          </p:nvPr>
        </p:nvSpPr>
        <p:spPr/>
        <p:txBody>
          <a:bodyPr/>
          <a:lstStyle/>
          <a:p>
            <a:pPr eaLnBrk="1" hangingPunct="1"/>
            <a:r>
              <a:rPr lang="en-US" sz="3200" smtClean="0">
                <a:latin typeface="Arial" charset="0"/>
                <a:cs typeface="Arial" charset="0"/>
              </a:rPr>
              <a:t>Limit placed on number of simultaneous connections to the system by web server</a:t>
            </a:r>
          </a:p>
          <a:p>
            <a:pPr lvl="1" eaLnBrk="1" hangingPunct="1">
              <a:buFont typeface="Wingdings" pitchFamily="2" charset="2"/>
              <a:buChar char="§"/>
            </a:pPr>
            <a:r>
              <a:rPr lang="en-US" sz="3200" smtClean="0">
                <a:latin typeface="Arial" charset="0"/>
                <a:cs typeface="Arial" charset="0"/>
              </a:rPr>
              <a:t>Will require that a connection timeout limit be set low enough to ensure active use of all connections</a:t>
            </a:r>
          </a:p>
          <a:p>
            <a:pPr eaLnBrk="1" hangingPunct="1"/>
            <a:endParaRPr lang="en-US" smtClean="0">
              <a:latin typeface="Arial" charset="0"/>
              <a:cs typeface="Arial" charset="0"/>
            </a:endParaRPr>
          </a:p>
        </p:txBody>
      </p:sp>
      <p:pic>
        <p:nvPicPr>
          <p:cNvPr id="40963" name="Picture 2" descr="C:\Users\Don\AppData\Local\Microsoft\Windows\Temporary Internet Files\Content.IE5\QGV38T0G\MP900407061[1].jpg"/>
          <p:cNvPicPr>
            <a:picLocks noChangeAspect="1" noChangeArrowheads="1"/>
          </p:cNvPicPr>
          <p:nvPr/>
        </p:nvPicPr>
        <p:blipFill>
          <a:blip r:embed="rId2"/>
          <a:srcRect/>
          <a:stretch>
            <a:fillRect/>
          </a:stretch>
        </p:blipFill>
        <p:spPr bwMode="auto">
          <a:xfrm>
            <a:off x="5257800" y="4268788"/>
            <a:ext cx="3886200" cy="2589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latin typeface="Arial" charset="0"/>
                <a:cs typeface="Arial" charset="0"/>
              </a:rPr>
              <a:t>System Constraints Continued</a:t>
            </a:r>
          </a:p>
        </p:txBody>
      </p:sp>
      <p:sp>
        <p:nvSpPr>
          <p:cNvPr id="41986" name="Content Placeholder 2"/>
          <p:cNvSpPr>
            <a:spLocks noGrp="1"/>
          </p:cNvSpPr>
          <p:nvPr>
            <p:ph idx="1"/>
          </p:nvPr>
        </p:nvSpPr>
        <p:spPr/>
        <p:txBody>
          <a:bodyPr/>
          <a:lstStyle/>
          <a:p>
            <a:pPr eaLnBrk="1" hangingPunct="1"/>
            <a:r>
              <a:rPr lang="en-US" sz="3200" smtClean="0">
                <a:latin typeface="Arial" charset="0"/>
                <a:cs typeface="Arial" charset="0"/>
              </a:rPr>
              <a:t>Limit on the amount of memory the system may consume on the web server</a:t>
            </a:r>
          </a:p>
          <a:p>
            <a:pPr lvl="1" eaLnBrk="1" hangingPunct="1">
              <a:buFont typeface="Wingdings" pitchFamily="2" charset="2"/>
              <a:buChar char="§"/>
            </a:pPr>
            <a:r>
              <a:rPr lang="en-US" sz="3200" smtClean="0">
                <a:latin typeface="Arial" charset="0"/>
                <a:cs typeface="Arial" charset="0"/>
              </a:rPr>
              <a:t>May prevent the use of server-side web controls which require a significant amount of memory</a:t>
            </a:r>
          </a:p>
        </p:txBody>
      </p:sp>
      <p:pic>
        <p:nvPicPr>
          <p:cNvPr id="41987" name="Picture 4" descr="C:\Users\Don\AppData\Local\Microsoft\Windows\Temporary Internet Files\Content.IE5\RT7A2FI8\MP900316372[1].jpg"/>
          <p:cNvPicPr>
            <a:picLocks noChangeAspect="1" noChangeArrowheads="1"/>
          </p:cNvPicPr>
          <p:nvPr/>
        </p:nvPicPr>
        <p:blipFill>
          <a:blip r:embed="rId2"/>
          <a:srcRect/>
          <a:stretch>
            <a:fillRect/>
          </a:stretch>
        </p:blipFill>
        <p:spPr bwMode="auto">
          <a:xfrm>
            <a:off x="0" y="4427538"/>
            <a:ext cx="3505200" cy="2430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smtClean="0">
                <a:latin typeface="Arial" charset="0"/>
                <a:cs typeface="Arial" charset="0"/>
              </a:rPr>
              <a:t>Presentation Outline Continued</a:t>
            </a:r>
          </a:p>
        </p:txBody>
      </p:sp>
      <p:sp>
        <p:nvSpPr>
          <p:cNvPr id="15362" name="Content Placeholder 2"/>
          <p:cNvSpPr>
            <a:spLocks noGrp="1"/>
          </p:cNvSpPr>
          <p:nvPr>
            <p:ph idx="1"/>
          </p:nvPr>
        </p:nvSpPr>
        <p:spPr/>
        <p:txBody>
          <a:bodyPr/>
          <a:lstStyle/>
          <a:p>
            <a:pPr marL="400050" lvl="1" indent="0" eaLnBrk="1" hangingPunct="1">
              <a:lnSpc>
                <a:spcPct val="90000"/>
              </a:lnSpc>
              <a:buFont typeface="Arial" charset="0"/>
              <a:buNone/>
            </a:pPr>
            <a:r>
              <a:rPr lang="en-US" sz="2600" smtClean="0">
                <a:latin typeface="Arial" charset="0"/>
                <a:cs typeface="Arial" charset="0"/>
              </a:rPr>
              <a:t>C. System Constraints</a:t>
            </a:r>
          </a:p>
          <a:p>
            <a:pPr marL="400050" lvl="1" indent="0" eaLnBrk="1" hangingPunct="1">
              <a:lnSpc>
                <a:spcPct val="90000"/>
              </a:lnSpc>
              <a:buFont typeface="Arial" charset="0"/>
              <a:buNone/>
            </a:pPr>
            <a:r>
              <a:rPr lang="en-US" sz="2600" smtClean="0">
                <a:latin typeface="Arial" charset="0"/>
                <a:cs typeface="Arial" charset="0"/>
              </a:rPr>
              <a:t>D. System Assumptions</a:t>
            </a:r>
          </a:p>
          <a:p>
            <a:pPr marL="400050" lvl="1" indent="0" eaLnBrk="1" hangingPunct="1">
              <a:lnSpc>
                <a:spcPct val="90000"/>
              </a:lnSpc>
              <a:buFont typeface="Arial" charset="0"/>
              <a:buNone/>
            </a:pPr>
            <a:r>
              <a:rPr lang="en-US" sz="2600" smtClean="0">
                <a:latin typeface="Arial" charset="0"/>
                <a:cs typeface="Arial" charset="0"/>
              </a:rPr>
              <a:t>E. Dependencies of System</a:t>
            </a:r>
          </a:p>
          <a:p>
            <a:pPr marL="0" indent="0" eaLnBrk="1" hangingPunct="1">
              <a:lnSpc>
                <a:spcPct val="90000"/>
              </a:lnSpc>
              <a:buFont typeface="Arial" charset="0"/>
              <a:buNone/>
            </a:pPr>
            <a:r>
              <a:rPr lang="en-US" sz="3300" smtClean="0">
                <a:latin typeface="Arial" charset="0"/>
                <a:cs typeface="Arial" charset="0"/>
              </a:rPr>
              <a:t>IV. External Interface Requirements</a:t>
            </a:r>
          </a:p>
          <a:p>
            <a:pPr marL="400050" lvl="1" indent="0" eaLnBrk="1" hangingPunct="1">
              <a:lnSpc>
                <a:spcPct val="90000"/>
              </a:lnSpc>
              <a:buFont typeface="Arial" charset="0"/>
              <a:buAutoNum type="alphaUcPeriod"/>
            </a:pPr>
            <a:r>
              <a:rPr lang="en-US" sz="2600" smtClean="0">
                <a:latin typeface="Arial" charset="0"/>
                <a:cs typeface="Arial" charset="0"/>
              </a:rPr>
              <a:t>User Interfaces</a:t>
            </a:r>
          </a:p>
          <a:p>
            <a:pPr marL="400050" lvl="1" indent="0" eaLnBrk="1" hangingPunct="1">
              <a:lnSpc>
                <a:spcPct val="90000"/>
              </a:lnSpc>
              <a:buFont typeface="Arial" charset="0"/>
              <a:buAutoNum type="alphaUcPeriod"/>
            </a:pPr>
            <a:r>
              <a:rPr lang="en-US" sz="2600" smtClean="0">
                <a:latin typeface="Arial" charset="0"/>
                <a:cs typeface="Arial" charset="0"/>
              </a:rPr>
              <a:t>Hardware Interfaces</a:t>
            </a:r>
          </a:p>
          <a:p>
            <a:pPr marL="400050" lvl="1" indent="0" eaLnBrk="1" hangingPunct="1">
              <a:lnSpc>
                <a:spcPct val="90000"/>
              </a:lnSpc>
              <a:buFont typeface="Arial" charset="0"/>
              <a:buAutoNum type="alphaUcPeriod"/>
            </a:pPr>
            <a:r>
              <a:rPr lang="en-US" sz="2600" smtClean="0">
                <a:latin typeface="Arial" charset="0"/>
                <a:cs typeface="Arial" charset="0"/>
              </a:rPr>
              <a:t>Software Interfaces</a:t>
            </a:r>
          </a:p>
          <a:p>
            <a:pPr marL="400050" lvl="1" indent="0" eaLnBrk="1" hangingPunct="1">
              <a:lnSpc>
                <a:spcPct val="90000"/>
              </a:lnSpc>
              <a:buFont typeface="Arial" charset="0"/>
              <a:buAutoNum type="alphaUcPeriod"/>
            </a:pPr>
            <a:r>
              <a:rPr lang="en-US" sz="2600" smtClean="0">
                <a:latin typeface="Arial" charset="0"/>
                <a:cs typeface="Arial" charset="0"/>
              </a:rPr>
              <a:t>Communications Interfaces</a:t>
            </a:r>
          </a:p>
          <a:p>
            <a:pPr marL="0" indent="0" eaLnBrk="1" hangingPunct="1">
              <a:lnSpc>
                <a:spcPct val="90000"/>
              </a:lnSpc>
              <a:buFont typeface="Arial" charset="0"/>
              <a:buNone/>
            </a:pPr>
            <a:r>
              <a:rPr lang="en-US" sz="3300" smtClean="0">
                <a:latin typeface="Arial" charset="0"/>
                <a:cs typeface="Arial" charset="0"/>
              </a:rPr>
              <a:t>V. Functional Requirements</a:t>
            </a:r>
          </a:p>
        </p:txBody>
      </p:sp>
      <p:sp>
        <p:nvSpPr>
          <p:cNvPr id="15363" name="Rectangle 3"/>
          <p:cNvSpPr>
            <a:spLocks noChangeArrowheads="1"/>
          </p:cNvSpPr>
          <p:nvPr/>
        </p:nvSpPr>
        <p:spPr bwMode="auto">
          <a:xfrm>
            <a:off x="7620000" y="6176963"/>
            <a:ext cx="1379538" cy="461962"/>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latin typeface="Arial" charset="0"/>
                <a:cs typeface="Arial" charset="0"/>
              </a:rPr>
              <a:t>System Constraints Continued </a:t>
            </a:r>
          </a:p>
        </p:txBody>
      </p:sp>
      <p:sp>
        <p:nvSpPr>
          <p:cNvPr id="3" name="Content Placeholder 2"/>
          <p:cNvSpPr>
            <a:spLocks noGrp="1"/>
          </p:cNvSpPr>
          <p:nvPr>
            <p:ph idx="1"/>
          </p:nvPr>
        </p:nvSpPr>
        <p:spPr>
          <a:xfrm>
            <a:off x="457200" y="1600200"/>
            <a:ext cx="8229600" cy="5105400"/>
          </a:xfrm>
        </p:spPr>
        <p:txBody>
          <a:bodyPr rtlCol="0">
            <a:normAutofit lnSpcReduction="10000"/>
          </a:bodyPr>
          <a:lstStyle/>
          <a:p>
            <a:pPr eaLnBrk="1" fontAlgn="auto" hangingPunct="1">
              <a:spcAft>
                <a:spcPts val="0"/>
              </a:spcAft>
              <a:buFont typeface="Arial" pitchFamily="34" charset="0"/>
              <a:buChar char="•"/>
              <a:defRPr/>
            </a:pPr>
            <a:r>
              <a:rPr lang="en-US" dirty="0" smtClean="0"/>
              <a:t>Connections made to the database may be automatically closed.</a:t>
            </a:r>
          </a:p>
          <a:p>
            <a:pPr eaLnBrk="1" fontAlgn="auto" hangingPunct="1">
              <a:spcAft>
                <a:spcPts val="0"/>
              </a:spcAft>
              <a:buFont typeface="Arial" pitchFamily="34" charset="0"/>
              <a:buChar char="•"/>
              <a:defRPr/>
            </a:pPr>
            <a:r>
              <a:rPr lang="en-US" dirty="0" smtClean="0"/>
              <a:t>The database system must prevent one stakeholder from writing over changes made by another stakeholder for the same event.</a:t>
            </a:r>
          </a:p>
          <a:p>
            <a:pPr eaLnBrk="1" fontAlgn="auto" hangingPunct="1">
              <a:spcAft>
                <a:spcPts val="0"/>
              </a:spcAft>
              <a:buFont typeface="Arial" pitchFamily="34" charset="0"/>
              <a:buChar char="•"/>
              <a:defRPr/>
            </a:pPr>
            <a:r>
              <a:rPr lang="en-US" dirty="0" smtClean="0"/>
              <a:t>Database system used must allow two volunteers to register for same event at same time.</a:t>
            </a:r>
            <a:endParaRPr lang="en-US" dirty="0"/>
          </a:p>
        </p:txBody>
      </p:sp>
      <p:pic>
        <p:nvPicPr>
          <p:cNvPr id="43011" name="Picture 2" descr="C:\Users\Don\AppData\Local\Microsoft\Windows\Temporary Internet Files\Content.IE5\9NBQRYL4\MP900443579[1].jpg"/>
          <p:cNvPicPr>
            <a:picLocks noChangeAspect="1" noChangeArrowheads="1"/>
          </p:cNvPicPr>
          <p:nvPr/>
        </p:nvPicPr>
        <p:blipFill>
          <a:blip r:embed="rId2"/>
          <a:srcRect/>
          <a:stretch>
            <a:fillRect/>
          </a:stretch>
        </p:blipFill>
        <p:spPr bwMode="auto">
          <a:xfrm>
            <a:off x="7239000" y="6172200"/>
            <a:ext cx="990600" cy="547688"/>
          </a:xfrm>
          <a:prstGeom prst="rect">
            <a:avLst/>
          </a:prstGeom>
          <a:solidFill>
            <a:schemeClr val="tx1"/>
          </a:solidFill>
          <a:ln w="9525">
            <a:noFill/>
            <a:miter lim="800000"/>
            <a:headEnd/>
            <a:tailEnd/>
          </a:ln>
        </p:spPr>
      </p:pic>
      <p:pic>
        <p:nvPicPr>
          <p:cNvPr id="43012" name="Picture 3" descr="C:\Users\Don\AppData\Local\Microsoft\Windows\Temporary Internet Files\Content.IE5\KI8DJVLC\MC900435242[1].png"/>
          <p:cNvPicPr>
            <a:picLocks noChangeAspect="1" noChangeArrowheads="1"/>
          </p:cNvPicPr>
          <p:nvPr/>
        </p:nvPicPr>
        <p:blipFill>
          <a:blip r:embed="rId3"/>
          <a:srcRect/>
          <a:stretch>
            <a:fillRect/>
          </a:stretch>
        </p:blipFill>
        <p:spPr bwMode="auto">
          <a:xfrm>
            <a:off x="6477000" y="5826125"/>
            <a:ext cx="600075" cy="1185863"/>
          </a:xfrm>
          <a:prstGeom prst="rect">
            <a:avLst/>
          </a:prstGeom>
          <a:noFill/>
          <a:ln w="9525">
            <a:noFill/>
            <a:miter lim="800000"/>
            <a:headEnd/>
            <a:tailEnd/>
          </a:ln>
        </p:spPr>
      </p:pic>
      <p:sp>
        <p:nvSpPr>
          <p:cNvPr id="5" name="Oval 4"/>
          <p:cNvSpPr/>
          <p:nvPr/>
        </p:nvSpPr>
        <p:spPr>
          <a:xfrm>
            <a:off x="8305800" y="6127750"/>
            <a:ext cx="609600" cy="5921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latin typeface="Arial" charset="0"/>
                <a:cs typeface="Arial" charset="0"/>
              </a:rPr>
              <a:t>System Assumptions</a:t>
            </a:r>
          </a:p>
        </p:txBody>
      </p:sp>
      <p:sp>
        <p:nvSpPr>
          <p:cNvPr id="44034" name="Content Placeholder 2"/>
          <p:cNvSpPr>
            <a:spLocks noGrp="1"/>
          </p:cNvSpPr>
          <p:nvPr>
            <p:ph idx="1"/>
          </p:nvPr>
        </p:nvSpPr>
        <p:spPr/>
        <p:txBody>
          <a:bodyPr/>
          <a:lstStyle/>
          <a:p>
            <a:pPr eaLnBrk="1" hangingPunct="1"/>
            <a:r>
              <a:rPr lang="en-US" smtClean="0">
                <a:latin typeface="Arial" charset="0"/>
                <a:cs typeface="Arial" charset="0"/>
              </a:rPr>
              <a:t>It is assumed that the only two user types in the system will be volunteers and stakeholders.  </a:t>
            </a:r>
          </a:p>
        </p:txBody>
      </p:sp>
      <p:pic>
        <p:nvPicPr>
          <p:cNvPr id="44035" name="Picture 3" descr="C:\Users\Don\AppData\Local\Microsoft\Windows\Temporary Internet Files\Content.IE5\35QPBL1Q\MC900434888[1].png"/>
          <p:cNvPicPr>
            <a:picLocks noChangeAspect="1" noChangeArrowheads="1"/>
          </p:cNvPicPr>
          <p:nvPr/>
        </p:nvPicPr>
        <p:blipFill>
          <a:blip r:embed="rId2"/>
          <a:srcRect/>
          <a:stretch>
            <a:fillRect/>
          </a:stretch>
        </p:blipFill>
        <p:spPr bwMode="auto">
          <a:xfrm>
            <a:off x="228600" y="4419600"/>
            <a:ext cx="2286000" cy="2286000"/>
          </a:xfrm>
          <a:prstGeom prst="rect">
            <a:avLst/>
          </a:prstGeom>
          <a:noFill/>
          <a:ln w="9525">
            <a:noFill/>
            <a:miter lim="800000"/>
            <a:headEnd/>
            <a:tailEnd/>
          </a:ln>
        </p:spPr>
      </p:pic>
      <p:pic>
        <p:nvPicPr>
          <p:cNvPr id="44036" name="Picture 4" descr="C:\Users\Don\AppData\Local\Microsoft\Windows\Temporary Internet Files\Content.IE5\KI8DJVLC\MC900432625[1].png"/>
          <p:cNvPicPr>
            <a:picLocks noChangeAspect="1" noChangeArrowheads="1"/>
          </p:cNvPicPr>
          <p:nvPr/>
        </p:nvPicPr>
        <p:blipFill>
          <a:blip r:embed="rId3"/>
          <a:srcRect/>
          <a:stretch>
            <a:fillRect/>
          </a:stretch>
        </p:blipFill>
        <p:spPr bwMode="auto">
          <a:xfrm>
            <a:off x="6705600" y="4419600"/>
            <a:ext cx="2286000" cy="2286000"/>
          </a:xfrm>
          <a:prstGeom prst="rect">
            <a:avLst/>
          </a:prstGeom>
          <a:noFill/>
          <a:ln w="9525">
            <a:noFill/>
            <a:miter lim="800000"/>
            <a:headEnd/>
            <a:tailEnd/>
          </a:ln>
        </p:spPr>
      </p:pic>
      <p:sp>
        <p:nvSpPr>
          <p:cNvPr id="44037" name="TextBox 3"/>
          <p:cNvSpPr txBox="1">
            <a:spLocks noChangeArrowheads="1"/>
          </p:cNvSpPr>
          <p:nvPr/>
        </p:nvSpPr>
        <p:spPr bwMode="auto">
          <a:xfrm>
            <a:off x="228600" y="3673475"/>
            <a:ext cx="2476500" cy="584200"/>
          </a:xfrm>
          <a:prstGeom prst="rect">
            <a:avLst/>
          </a:prstGeom>
          <a:noFill/>
          <a:ln w="9525">
            <a:noFill/>
            <a:miter lim="800000"/>
            <a:headEnd/>
            <a:tailEnd/>
          </a:ln>
        </p:spPr>
        <p:txBody>
          <a:bodyPr>
            <a:spAutoFit/>
          </a:bodyPr>
          <a:lstStyle/>
          <a:p>
            <a:r>
              <a:rPr lang="en-US" sz="3200">
                <a:solidFill>
                  <a:schemeClr val="bg1"/>
                </a:solidFill>
                <a:latin typeface="Calibri" pitchFamily="34" charset="0"/>
              </a:rPr>
              <a:t>Stakeholders</a:t>
            </a:r>
          </a:p>
        </p:txBody>
      </p:sp>
      <p:sp>
        <p:nvSpPr>
          <p:cNvPr id="44038" name="TextBox 7"/>
          <p:cNvSpPr txBox="1">
            <a:spLocks noChangeArrowheads="1"/>
          </p:cNvSpPr>
          <p:nvPr/>
        </p:nvSpPr>
        <p:spPr bwMode="auto">
          <a:xfrm>
            <a:off x="6934200" y="3673475"/>
            <a:ext cx="2514600" cy="584200"/>
          </a:xfrm>
          <a:prstGeom prst="rect">
            <a:avLst/>
          </a:prstGeom>
          <a:noFill/>
          <a:ln w="9525">
            <a:noFill/>
            <a:miter lim="800000"/>
            <a:headEnd/>
            <a:tailEnd/>
          </a:ln>
        </p:spPr>
        <p:txBody>
          <a:bodyPr>
            <a:spAutoFit/>
          </a:bodyPr>
          <a:lstStyle/>
          <a:p>
            <a:r>
              <a:rPr lang="en-US" sz="3200">
                <a:solidFill>
                  <a:schemeClr val="bg1"/>
                </a:solidFill>
                <a:latin typeface="Calibri" pitchFamily="34" charset="0"/>
              </a:rPr>
              <a:t>Volunteers</a:t>
            </a:r>
          </a:p>
        </p:txBody>
      </p:sp>
      <p:pic>
        <p:nvPicPr>
          <p:cNvPr id="44039" name="Picture 5" descr="C:\Users\Don\AppData\Local\Microsoft\Windows\Temporary Internet Files\Content.IE5\0JZ0EJ4R\MC900441428[1].png"/>
          <p:cNvPicPr>
            <a:picLocks noChangeAspect="1" noChangeArrowheads="1"/>
          </p:cNvPicPr>
          <p:nvPr/>
        </p:nvPicPr>
        <p:blipFill>
          <a:blip r:embed="rId4"/>
          <a:srcRect/>
          <a:stretch>
            <a:fillRect/>
          </a:stretch>
        </p:blipFill>
        <p:spPr bwMode="auto">
          <a:xfrm>
            <a:off x="3505200" y="3810000"/>
            <a:ext cx="25146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latin typeface="Arial" charset="0"/>
                <a:cs typeface="Arial" charset="0"/>
              </a:rPr>
              <a:t>Dependencies of System</a:t>
            </a:r>
          </a:p>
        </p:txBody>
      </p:sp>
      <p:sp>
        <p:nvSpPr>
          <p:cNvPr id="3" name="Content Placeholder 2"/>
          <p:cNvSpPr>
            <a:spLocks noGrp="1"/>
          </p:cNvSpPr>
          <p:nvPr>
            <p:ph idx="1"/>
          </p:nvPr>
        </p:nvSpPr>
        <p:spPr>
          <a:xfrm>
            <a:off x="457200" y="1600200"/>
            <a:ext cx="8229600" cy="5105400"/>
          </a:xfrm>
        </p:spPr>
        <p:txBody>
          <a:bodyPr rtlCol="0">
            <a:normAutofit lnSpcReduction="10000"/>
          </a:bodyPr>
          <a:lstStyle/>
          <a:p>
            <a:pPr eaLnBrk="1" fontAlgn="auto" hangingPunct="1">
              <a:spcAft>
                <a:spcPts val="0"/>
              </a:spcAft>
              <a:buFont typeface="Arial" pitchFamily="34" charset="0"/>
              <a:buChar char="•"/>
              <a:defRPr/>
            </a:pPr>
            <a:r>
              <a:rPr lang="en-US" dirty="0" smtClean="0"/>
              <a:t>Possible reuse of software components from an enrollment management system which contains two types of users</a:t>
            </a:r>
          </a:p>
          <a:p>
            <a:pPr lvl="1" eaLnBrk="1" fontAlgn="auto" hangingPunct="1">
              <a:spcAft>
                <a:spcPts val="0"/>
              </a:spcAft>
              <a:buFont typeface="Courier New" pitchFamily="49" charset="0"/>
              <a:buChar char="o"/>
              <a:defRPr/>
            </a:pPr>
            <a:r>
              <a:rPr lang="en-US" sz="3600" dirty="0" smtClean="0"/>
              <a:t>Students – Would become volunteers in the proposed system</a:t>
            </a:r>
          </a:p>
          <a:p>
            <a:pPr lvl="1" eaLnBrk="1" fontAlgn="auto" hangingPunct="1">
              <a:spcAft>
                <a:spcPts val="0"/>
              </a:spcAft>
              <a:buFont typeface="Courier New" pitchFamily="49" charset="0"/>
              <a:buChar char="o"/>
              <a:defRPr/>
            </a:pPr>
            <a:r>
              <a:rPr lang="en-US" sz="3600" dirty="0" smtClean="0"/>
              <a:t>Administrators – Would become stakeholders in the proposed system.</a:t>
            </a:r>
          </a:p>
          <a:p>
            <a:pPr lvl="1" eaLnBrk="1" fontAlgn="auto" hangingPunct="1">
              <a:spcAft>
                <a:spcPts val="0"/>
              </a:spcAft>
              <a:buFont typeface="Courier New" pitchFamily="49" charset="0"/>
              <a:buChar char="o"/>
              <a:defRPr/>
            </a:pPr>
            <a:endParaRPr lang="en-US" dirty="0"/>
          </a:p>
        </p:txBody>
      </p:sp>
      <p:pic>
        <p:nvPicPr>
          <p:cNvPr id="45059" name="Picture 2" descr="C:\Users\Don\AppData\Local\Microsoft\Windows\Temporary Internet Files\Content.IE5\0JZ0EJ4R\MC900440104[1].png"/>
          <p:cNvPicPr>
            <a:picLocks noChangeAspect="1" noChangeArrowheads="1"/>
          </p:cNvPicPr>
          <p:nvPr/>
        </p:nvPicPr>
        <p:blipFill>
          <a:blip r:embed="rId2"/>
          <a:srcRect/>
          <a:stretch>
            <a:fillRect/>
          </a:stretch>
        </p:blipFill>
        <p:spPr bwMode="auto">
          <a:xfrm>
            <a:off x="7696200" y="5370513"/>
            <a:ext cx="12192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smtClean="0">
                <a:latin typeface="Arial" charset="0"/>
                <a:cs typeface="Arial" charset="0"/>
              </a:rPr>
              <a:t>External Interface Requirements</a:t>
            </a:r>
          </a:p>
        </p:txBody>
      </p:sp>
      <p:sp>
        <p:nvSpPr>
          <p:cNvPr id="46082" name="Content Placeholder 2"/>
          <p:cNvSpPr>
            <a:spLocks noGrp="1"/>
          </p:cNvSpPr>
          <p:nvPr>
            <p:ph idx="1"/>
          </p:nvPr>
        </p:nvSpPr>
        <p:spPr/>
        <p:txBody>
          <a:bodyPr/>
          <a:lstStyle/>
          <a:p>
            <a:pPr eaLnBrk="1" hangingPunct="1"/>
            <a:r>
              <a:rPr lang="en-US" smtClean="0">
                <a:latin typeface="Arial" charset="0"/>
                <a:cs typeface="Arial" charset="0"/>
              </a:rPr>
              <a:t>User Interfaces</a:t>
            </a:r>
          </a:p>
          <a:p>
            <a:pPr eaLnBrk="1" hangingPunct="1"/>
            <a:r>
              <a:rPr lang="en-US" smtClean="0">
                <a:latin typeface="Arial" charset="0"/>
                <a:cs typeface="Arial" charset="0"/>
              </a:rPr>
              <a:t>Hardware Interfaces</a:t>
            </a:r>
          </a:p>
          <a:p>
            <a:pPr eaLnBrk="1" hangingPunct="1"/>
            <a:r>
              <a:rPr lang="en-US" smtClean="0">
                <a:latin typeface="Arial" charset="0"/>
                <a:cs typeface="Arial" charset="0"/>
              </a:rPr>
              <a:t>Software Interfaces</a:t>
            </a:r>
          </a:p>
          <a:p>
            <a:pPr eaLnBrk="1" hangingPunct="1"/>
            <a:r>
              <a:rPr lang="en-US" smtClean="0">
                <a:latin typeface="Arial" charset="0"/>
                <a:cs typeface="Arial" charset="0"/>
              </a:rPr>
              <a:t>Communications Interfaces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latin typeface="Arial" charset="0"/>
                <a:cs typeface="Arial" charset="0"/>
              </a:rPr>
              <a:t>User Interfaces</a:t>
            </a:r>
          </a:p>
        </p:txBody>
      </p:sp>
      <p:sp>
        <p:nvSpPr>
          <p:cNvPr id="47106" name="Content Placeholder 2"/>
          <p:cNvSpPr>
            <a:spLocks noGrp="1"/>
          </p:cNvSpPr>
          <p:nvPr>
            <p:ph idx="1"/>
          </p:nvPr>
        </p:nvSpPr>
        <p:spPr/>
        <p:txBody>
          <a:bodyPr/>
          <a:lstStyle/>
          <a:p>
            <a:pPr marL="457200" lvl="3" indent="-457200" eaLnBrk="1" hangingPunct="1">
              <a:buFont typeface="Arial" charset="0"/>
              <a:buChar char="•"/>
            </a:pPr>
            <a:r>
              <a:rPr lang="en-US" sz="3600" smtClean="0">
                <a:latin typeface="Arial" charset="0"/>
                <a:cs typeface="Arial" charset="0"/>
              </a:rPr>
              <a:t>The login page of the proposed system will have the following:</a:t>
            </a:r>
          </a:p>
          <a:p>
            <a:pPr marL="914400" lvl="4" indent="-457200" eaLnBrk="1" hangingPunct="1">
              <a:buFont typeface="Courier New" pitchFamily="49" charset="0"/>
              <a:buChar char="o"/>
            </a:pPr>
            <a:r>
              <a:rPr lang="en-US" sz="3600" smtClean="0">
                <a:latin typeface="Arial" charset="0"/>
                <a:cs typeface="Arial" charset="0"/>
              </a:rPr>
              <a:t>username and password field</a:t>
            </a:r>
          </a:p>
          <a:p>
            <a:pPr marL="914400" lvl="4" indent="-457200" eaLnBrk="1" hangingPunct="1">
              <a:buFont typeface="Courier New" pitchFamily="49" charset="0"/>
              <a:buChar char="o"/>
            </a:pPr>
            <a:r>
              <a:rPr lang="en-US" sz="3600" smtClean="0">
                <a:latin typeface="Arial" charset="0"/>
                <a:cs typeface="Arial" charset="0"/>
              </a:rPr>
              <a:t>link to a new user registration page</a:t>
            </a:r>
          </a:p>
          <a:p>
            <a:pPr marL="914400" lvl="4" indent="-457200" eaLnBrk="1" hangingPunct="1">
              <a:buFont typeface="Courier New" pitchFamily="49" charset="0"/>
              <a:buChar char="o"/>
            </a:pPr>
            <a:r>
              <a:rPr lang="en-US" sz="3600" smtClean="0">
                <a:latin typeface="Arial" charset="0"/>
                <a:cs typeface="Arial" charset="0"/>
              </a:rPr>
              <a:t>link to click if the user has forgotten their password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 name="Title 1"/>
          <p:cNvSpPr>
            <a:spLocks noGrp="1"/>
          </p:cNvSpPr>
          <p:nvPr>
            <p:ph type="title"/>
          </p:nvPr>
        </p:nvSpPr>
        <p:spPr/>
        <p:txBody>
          <a:bodyPr/>
          <a:lstStyle/>
          <a:p>
            <a:pPr eaLnBrk="1" hangingPunct="1"/>
            <a:r>
              <a:rPr lang="en-US" smtClean="0">
                <a:latin typeface="Arial" charset="0"/>
                <a:cs typeface="Arial" charset="0"/>
              </a:rPr>
              <a:t>User Interfaces</a:t>
            </a:r>
          </a:p>
        </p:txBody>
      </p:sp>
      <p:graphicFrame>
        <p:nvGraphicFramePr>
          <p:cNvPr id="3088" name="Object 16"/>
          <p:cNvGraphicFramePr>
            <a:graphicFrameLocks noChangeAspect="1"/>
          </p:cNvGraphicFramePr>
          <p:nvPr/>
        </p:nvGraphicFramePr>
        <p:xfrm>
          <a:off x="596900" y="1408113"/>
          <a:ext cx="9766300" cy="5526087"/>
        </p:xfrm>
        <a:graphic>
          <a:graphicData uri="http://schemas.openxmlformats.org/presentationml/2006/ole">
            <p:oleObj spid="_x0000_s3088" name="Document" r:id="rId3" imgW="7291505" imgH="4125906" progId="">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latin typeface="Arial" charset="0"/>
                <a:cs typeface="Arial" charset="0"/>
              </a:rPr>
              <a:t>User Interfaces</a:t>
            </a:r>
          </a:p>
        </p:txBody>
      </p:sp>
      <p:sp>
        <p:nvSpPr>
          <p:cNvPr id="50178" name="Content Placeholder 2"/>
          <p:cNvSpPr>
            <a:spLocks noGrp="1"/>
          </p:cNvSpPr>
          <p:nvPr>
            <p:ph idx="1"/>
          </p:nvPr>
        </p:nvSpPr>
        <p:spPr>
          <a:xfrm>
            <a:off x="457200" y="1447800"/>
            <a:ext cx="8229600" cy="5105400"/>
          </a:xfrm>
        </p:spPr>
        <p:txBody>
          <a:bodyPr/>
          <a:lstStyle/>
          <a:p>
            <a:pPr eaLnBrk="1" hangingPunct="1"/>
            <a:r>
              <a:rPr lang="en-US" sz="3000" smtClean="0">
                <a:latin typeface="Arial" charset="0"/>
                <a:cs typeface="Arial" charset="0"/>
              </a:rPr>
              <a:t>The New User Registration page will prompt the user for:</a:t>
            </a:r>
          </a:p>
          <a:p>
            <a:pPr lvl="1" eaLnBrk="1" hangingPunct="1">
              <a:buFont typeface="Courier New" pitchFamily="49" charset="0"/>
              <a:buChar char="o"/>
            </a:pPr>
            <a:r>
              <a:rPr lang="en-US" sz="3000" smtClean="0">
                <a:latin typeface="Arial" charset="0"/>
                <a:cs typeface="Arial" charset="0"/>
              </a:rPr>
              <a:t>Name</a:t>
            </a:r>
          </a:p>
          <a:p>
            <a:pPr lvl="1" eaLnBrk="1" hangingPunct="1">
              <a:buFont typeface="Courier New" pitchFamily="49" charset="0"/>
              <a:buChar char="o"/>
            </a:pPr>
            <a:r>
              <a:rPr lang="en-US" sz="3000" smtClean="0">
                <a:latin typeface="Arial" charset="0"/>
                <a:cs typeface="Arial" charset="0"/>
              </a:rPr>
              <a:t>Gender</a:t>
            </a:r>
          </a:p>
          <a:p>
            <a:pPr lvl="1" eaLnBrk="1" hangingPunct="1">
              <a:buFont typeface="Courier New" pitchFamily="49" charset="0"/>
              <a:buChar char="o"/>
            </a:pPr>
            <a:r>
              <a:rPr lang="en-US" sz="3000" smtClean="0">
                <a:latin typeface="Arial" charset="0"/>
                <a:cs typeface="Arial" charset="0"/>
              </a:rPr>
              <a:t>Mailing address</a:t>
            </a:r>
          </a:p>
          <a:p>
            <a:pPr lvl="1" eaLnBrk="1" hangingPunct="1">
              <a:buFont typeface="Courier New" pitchFamily="49" charset="0"/>
              <a:buChar char="o"/>
            </a:pPr>
            <a:r>
              <a:rPr lang="en-US" sz="3000" smtClean="0">
                <a:latin typeface="Arial" charset="0"/>
                <a:cs typeface="Arial" charset="0"/>
              </a:rPr>
              <a:t>E-mail address</a:t>
            </a:r>
          </a:p>
          <a:p>
            <a:pPr lvl="1" eaLnBrk="1" hangingPunct="1">
              <a:buFont typeface="Courier New" pitchFamily="49" charset="0"/>
              <a:buChar char="o"/>
            </a:pPr>
            <a:r>
              <a:rPr lang="en-US" sz="3000" smtClean="0">
                <a:latin typeface="Arial" charset="0"/>
                <a:cs typeface="Arial" charset="0"/>
              </a:rPr>
              <a:t>Phone number</a:t>
            </a:r>
          </a:p>
          <a:p>
            <a:pPr lvl="1" eaLnBrk="1" hangingPunct="1">
              <a:buFont typeface="Courier New" pitchFamily="49" charset="0"/>
              <a:buChar char="o"/>
            </a:pPr>
            <a:r>
              <a:rPr lang="en-US" sz="3000" smtClean="0">
                <a:latin typeface="Arial" charset="0"/>
                <a:cs typeface="Arial" charset="0"/>
              </a:rPr>
              <a:t>Account type selection – volunteer or stakeholder</a:t>
            </a:r>
          </a:p>
          <a:p>
            <a:pPr lvl="1" eaLnBrk="1" hangingPunct="1">
              <a:buFont typeface="Courier New" pitchFamily="49" charset="0"/>
              <a:buChar char="o"/>
            </a:pPr>
            <a:r>
              <a:rPr lang="en-US" sz="3000" smtClean="0">
                <a:latin typeface="Arial" charset="0"/>
                <a:cs typeface="Arial" charset="0"/>
              </a:rPr>
              <a:t>Username and password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latin typeface="Arial" charset="0"/>
                <a:cs typeface="Arial" charset="0"/>
              </a:rPr>
              <a:t>User Interfaces Continued</a:t>
            </a:r>
          </a:p>
        </p:txBody>
      </p:sp>
      <p:sp>
        <p:nvSpPr>
          <p:cNvPr id="3" name="Content Placeholder 2"/>
          <p:cNvSpPr>
            <a:spLocks noGrp="1"/>
          </p:cNvSpPr>
          <p:nvPr>
            <p:ph idx="1"/>
          </p:nvPr>
        </p:nvSpPr>
        <p:spPr>
          <a:xfrm>
            <a:off x="457200" y="1600200"/>
            <a:ext cx="8229600" cy="5410200"/>
          </a:xfrm>
        </p:spPr>
        <p:txBody>
          <a:bodyPr rtlCol="0">
            <a:normAutofit fontScale="92500" lnSpcReduction="20000"/>
          </a:bodyPr>
          <a:lstStyle/>
          <a:p>
            <a:pPr eaLnBrk="1" fontAlgn="auto" hangingPunct="1">
              <a:spcAft>
                <a:spcPts val="0"/>
              </a:spcAft>
              <a:buFont typeface="Arial" pitchFamily="34" charset="0"/>
              <a:buChar char="•"/>
              <a:defRPr/>
            </a:pPr>
            <a:r>
              <a:rPr lang="en-US" sz="3200" dirty="0"/>
              <a:t>If the user selected the volunteer account type they are prompted to select all skills that they possess from a list.</a:t>
            </a:r>
          </a:p>
          <a:p>
            <a:pPr lvl="1" eaLnBrk="1" fontAlgn="auto" hangingPunct="1">
              <a:spcAft>
                <a:spcPts val="0"/>
              </a:spcAft>
              <a:buFont typeface="Courier New" pitchFamily="49" charset="0"/>
              <a:buChar char="o"/>
              <a:defRPr/>
            </a:pPr>
            <a:r>
              <a:rPr lang="en-US" sz="3200" dirty="0"/>
              <a:t>Skills not found in the list may be entered by the user in the “Other skills” textbox</a:t>
            </a:r>
            <a:r>
              <a:rPr lang="en-US" sz="3200" dirty="0" smtClean="0"/>
              <a:t>.</a:t>
            </a:r>
          </a:p>
          <a:p>
            <a:pPr eaLnBrk="1" fontAlgn="auto" hangingPunct="1">
              <a:spcAft>
                <a:spcPts val="0"/>
              </a:spcAft>
              <a:buFont typeface="Arial" pitchFamily="34" charset="0"/>
              <a:buChar char="•"/>
              <a:defRPr/>
            </a:pPr>
            <a:r>
              <a:rPr lang="en-US" sz="3200" dirty="0" smtClean="0"/>
              <a:t>User can choose to save all inputs by clicking the “Register” button.</a:t>
            </a:r>
          </a:p>
          <a:p>
            <a:pPr lvl="1" eaLnBrk="1" fontAlgn="auto" hangingPunct="1">
              <a:spcAft>
                <a:spcPts val="0"/>
              </a:spcAft>
              <a:buFont typeface="Courier New" pitchFamily="49" charset="0"/>
              <a:buChar char="o"/>
              <a:defRPr/>
            </a:pPr>
            <a:r>
              <a:rPr lang="en-US" sz="3200" dirty="0"/>
              <a:t>S</a:t>
            </a:r>
            <a:r>
              <a:rPr lang="en-US" sz="3200" dirty="0" smtClean="0"/>
              <a:t>ystem </a:t>
            </a:r>
            <a:r>
              <a:rPr lang="en-US" sz="3200" dirty="0"/>
              <a:t>will verify all fields have </a:t>
            </a:r>
            <a:r>
              <a:rPr lang="en-US" sz="3200" dirty="0" smtClean="0"/>
              <a:t>inputs</a:t>
            </a:r>
          </a:p>
          <a:p>
            <a:pPr lvl="1" eaLnBrk="1" fontAlgn="auto" hangingPunct="1">
              <a:spcAft>
                <a:spcPts val="0"/>
              </a:spcAft>
              <a:buFont typeface="Courier New" pitchFamily="49" charset="0"/>
              <a:buChar char="o"/>
              <a:defRPr/>
            </a:pPr>
            <a:r>
              <a:rPr lang="en-US" sz="3200" dirty="0"/>
              <a:t>T</a:t>
            </a:r>
            <a:r>
              <a:rPr lang="en-US" sz="3200" dirty="0" smtClean="0"/>
              <a:t>he </a:t>
            </a:r>
            <a:r>
              <a:rPr lang="en-US" sz="3200" dirty="0"/>
              <a:t>username has not yet been </a:t>
            </a:r>
            <a:r>
              <a:rPr lang="en-US" sz="3200" dirty="0" smtClean="0"/>
              <a:t>used</a:t>
            </a:r>
          </a:p>
          <a:p>
            <a:pPr lvl="1" eaLnBrk="1" fontAlgn="auto" hangingPunct="1">
              <a:spcAft>
                <a:spcPts val="0"/>
              </a:spcAft>
              <a:buFont typeface="Courier New" pitchFamily="49" charset="0"/>
              <a:buChar char="o"/>
              <a:defRPr/>
            </a:pPr>
            <a:r>
              <a:rPr lang="en-US" sz="3200" dirty="0"/>
              <a:t>T</a:t>
            </a:r>
            <a:r>
              <a:rPr lang="en-US" sz="3200" dirty="0" smtClean="0"/>
              <a:t>he </a:t>
            </a:r>
            <a:r>
              <a:rPr lang="en-US" sz="3200" dirty="0"/>
              <a:t>password meets minimum complexity </a:t>
            </a:r>
            <a:r>
              <a:rPr lang="en-US" sz="3200" dirty="0" smtClean="0"/>
              <a:t>requirements</a:t>
            </a:r>
          </a:p>
          <a:p>
            <a:pPr lvl="1" eaLnBrk="1" fontAlgn="auto" hangingPunct="1">
              <a:spcAft>
                <a:spcPts val="0"/>
              </a:spcAft>
              <a:buFont typeface="Courier New" pitchFamily="49" charset="0"/>
              <a:buChar char="o"/>
              <a:defRPr/>
            </a:pPr>
            <a:r>
              <a:rPr lang="en-US" sz="3200" dirty="0"/>
              <a:t>A</a:t>
            </a:r>
            <a:r>
              <a:rPr lang="en-US" sz="3200" dirty="0" smtClean="0"/>
              <a:t>ll </a:t>
            </a:r>
            <a:r>
              <a:rPr lang="en-US" sz="3200" dirty="0"/>
              <a:t>inputs contain valid </a:t>
            </a:r>
            <a:r>
              <a:rPr lang="en-US" sz="3200" dirty="0" smtClean="0"/>
              <a:t>data</a:t>
            </a:r>
            <a:endParaRPr lang="en-US" sz="3200" dirty="0"/>
          </a:p>
          <a:p>
            <a:pPr lvl="1" eaLnBrk="1" fontAlgn="auto" hangingPunct="1">
              <a:spcAft>
                <a:spcPts val="0"/>
              </a:spcAft>
              <a:buFont typeface="Courier New" pitchFamily="49" charset="0"/>
              <a:buChar char="o"/>
              <a:defRPr/>
            </a:pPr>
            <a:endParaRPr lang="en-US" sz="3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 name="Title 1"/>
          <p:cNvSpPr>
            <a:spLocks noGrp="1"/>
          </p:cNvSpPr>
          <p:nvPr>
            <p:ph type="title"/>
          </p:nvPr>
        </p:nvSpPr>
        <p:spPr/>
        <p:txBody>
          <a:bodyPr/>
          <a:lstStyle/>
          <a:p>
            <a:pPr eaLnBrk="1" hangingPunct="1"/>
            <a:r>
              <a:rPr lang="en-US" smtClean="0">
                <a:latin typeface="Arial" charset="0"/>
                <a:cs typeface="Arial" charset="0"/>
              </a:rPr>
              <a:t>User Interfaces Continued</a:t>
            </a:r>
          </a:p>
        </p:txBody>
      </p:sp>
      <p:graphicFrame>
        <p:nvGraphicFramePr>
          <p:cNvPr id="2067" name="Object 19"/>
          <p:cNvGraphicFramePr>
            <a:graphicFrameLocks noChangeAspect="1"/>
          </p:cNvGraphicFramePr>
          <p:nvPr/>
        </p:nvGraphicFramePr>
        <p:xfrm>
          <a:off x="1295400" y="1600200"/>
          <a:ext cx="8328025" cy="5562600"/>
        </p:xfrm>
        <a:graphic>
          <a:graphicData uri="http://schemas.openxmlformats.org/presentationml/2006/ole">
            <p:oleObj spid="_x0000_s2067" name="Document" r:id="rId3" imgW="6094318" imgH="4070024" progId="">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latin typeface="Arial" charset="0"/>
                <a:cs typeface="Arial" charset="0"/>
              </a:rPr>
              <a:t>User Interfaces Continued</a:t>
            </a:r>
          </a:p>
        </p:txBody>
      </p:sp>
      <p:sp>
        <p:nvSpPr>
          <p:cNvPr id="54274" name="Content Placeholder 2"/>
          <p:cNvSpPr>
            <a:spLocks noGrp="1"/>
          </p:cNvSpPr>
          <p:nvPr>
            <p:ph idx="1"/>
          </p:nvPr>
        </p:nvSpPr>
        <p:spPr/>
        <p:txBody>
          <a:bodyPr/>
          <a:lstStyle/>
          <a:p>
            <a:pPr eaLnBrk="1" hangingPunct="1"/>
            <a:r>
              <a:rPr lang="en-US" sz="3200" smtClean="0">
                <a:latin typeface="Arial" charset="0"/>
                <a:cs typeface="Arial" charset="0"/>
              </a:rPr>
              <a:t>Volunteer homepage</a:t>
            </a:r>
          </a:p>
          <a:p>
            <a:pPr lvl="1" eaLnBrk="1" hangingPunct="1">
              <a:buFont typeface="Courier New" pitchFamily="49" charset="0"/>
              <a:buChar char="o"/>
            </a:pPr>
            <a:r>
              <a:rPr lang="en-US" sz="3200" smtClean="0">
                <a:latin typeface="Arial" charset="0"/>
                <a:cs typeface="Arial" charset="0"/>
              </a:rPr>
              <a:t>If the user successfully logs in as a volunteer, he/she is taken to the volunteer homepage.</a:t>
            </a:r>
          </a:p>
          <a:p>
            <a:pPr lvl="1" eaLnBrk="1" hangingPunct="1">
              <a:buFont typeface="Courier New" pitchFamily="49" charset="0"/>
              <a:buChar char="o"/>
            </a:pPr>
            <a:r>
              <a:rPr lang="en-US" sz="3200" smtClean="0">
                <a:latin typeface="Arial" charset="0"/>
                <a:cs typeface="Arial" charset="0"/>
              </a:rPr>
              <a:t>Homepage contains links to</a:t>
            </a:r>
          </a:p>
          <a:p>
            <a:pPr lvl="2" eaLnBrk="1" hangingPunct="1">
              <a:buFont typeface="Courier New" pitchFamily="49" charset="0"/>
              <a:buChar char="o"/>
            </a:pPr>
            <a:r>
              <a:rPr lang="en-US" sz="3200" smtClean="0">
                <a:latin typeface="Arial" charset="0"/>
                <a:cs typeface="Arial" charset="0"/>
              </a:rPr>
              <a:t>Volunteer My Events page</a:t>
            </a:r>
          </a:p>
          <a:p>
            <a:pPr lvl="2" eaLnBrk="1" hangingPunct="1">
              <a:buFont typeface="Courier New" pitchFamily="49" charset="0"/>
              <a:buChar char="o"/>
            </a:pPr>
            <a:r>
              <a:rPr lang="en-US" sz="3200" smtClean="0">
                <a:latin typeface="Arial" charset="0"/>
                <a:cs typeface="Arial" charset="0"/>
              </a:rPr>
              <a:t>Edit My Information page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latin typeface="Arial" charset="0"/>
                <a:cs typeface="Arial" charset="0"/>
              </a:rPr>
              <a:t>Presentation Outline Continued</a:t>
            </a:r>
          </a:p>
        </p:txBody>
      </p:sp>
      <p:sp>
        <p:nvSpPr>
          <p:cNvPr id="16386" name="Content Placeholder 2"/>
          <p:cNvSpPr>
            <a:spLocks noGrp="1"/>
          </p:cNvSpPr>
          <p:nvPr>
            <p:ph idx="1"/>
          </p:nvPr>
        </p:nvSpPr>
        <p:spPr/>
        <p:txBody>
          <a:bodyPr/>
          <a:lstStyle/>
          <a:p>
            <a:pPr marL="914400" lvl="1" indent="-514350" eaLnBrk="1" hangingPunct="1">
              <a:buFont typeface="Arial" charset="0"/>
              <a:buNone/>
            </a:pPr>
            <a:endParaRPr lang="en-US" smtClean="0">
              <a:latin typeface="Arial" charset="0"/>
              <a:cs typeface="Arial" charset="0"/>
            </a:endParaRPr>
          </a:p>
        </p:txBody>
      </p:sp>
      <p:sp>
        <p:nvSpPr>
          <p:cNvPr id="16387" name="Rectangle 3"/>
          <p:cNvSpPr>
            <a:spLocks noChangeArrowheads="1"/>
          </p:cNvSpPr>
          <p:nvPr/>
        </p:nvSpPr>
        <p:spPr bwMode="auto">
          <a:xfrm>
            <a:off x="7612063" y="6172200"/>
            <a:ext cx="1379537"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sp>
        <p:nvSpPr>
          <p:cNvPr id="16388" name="Content Placeholder 2"/>
          <p:cNvSpPr>
            <a:spLocks/>
          </p:cNvSpPr>
          <p:nvPr/>
        </p:nvSpPr>
        <p:spPr bwMode="auto">
          <a:xfrm>
            <a:off x="609600" y="1752600"/>
            <a:ext cx="8229600" cy="4525963"/>
          </a:xfrm>
          <a:prstGeom prst="rect">
            <a:avLst/>
          </a:prstGeom>
          <a:noFill/>
          <a:ln w="9525">
            <a:noFill/>
            <a:miter lim="800000"/>
            <a:headEnd/>
            <a:tailEnd/>
          </a:ln>
        </p:spPr>
        <p:txBody>
          <a:bodyPr/>
          <a:lstStyle/>
          <a:p>
            <a:pPr marL="342900" indent="-342900">
              <a:lnSpc>
                <a:spcPct val="90000"/>
              </a:lnSpc>
              <a:spcBef>
                <a:spcPct val="20000"/>
              </a:spcBef>
              <a:buFont typeface="Arial" charset="0"/>
              <a:buNone/>
            </a:pPr>
            <a:r>
              <a:rPr lang="en-US" sz="2600">
                <a:solidFill>
                  <a:schemeClr val="bg1"/>
                </a:solidFill>
              </a:rPr>
              <a:t>VI. Security</a:t>
            </a:r>
          </a:p>
          <a:p>
            <a:pPr marL="342900" indent="-342900">
              <a:lnSpc>
                <a:spcPct val="90000"/>
              </a:lnSpc>
              <a:spcBef>
                <a:spcPct val="20000"/>
              </a:spcBef>
              <a:buFont typeface="Arial" charset="0"/>
              <a:buNone/>
            </a:pPr>
            <a:r>
              <a:rPr lang="en-US" sz="2600">
                <a:solidFill>
                  <a:schemeClr val="bg1"/>
                </a:solidFill>
              </a:rPr>
              <a:t>VII. Conclusion</a:t>
            </a:r>
          </a:p>
          <a:p>
            <a:pPr marL="342900" indent="-342900">
              <a:lnSpc>
                <a:spcPct val="90000"/>
              </a:lnSpc>
              <a:spcBef>
                <a:spcPct val="20000"/>
              </a:spcBef>
              <a:buFont typeface="Arial" charset="0"/>
              <a:buNone/>
            </a:pPr>
            <a:r>
              <a:rPr lang="en-US" sz="2600">
                <a:solidFill>
                  <a:schemeClr val="bg1"/>
                </a:solidFill>
              </a:rPr>
              <a:t>VIII. Questions</a:t>
            </a:r>
          </a:p>
          <a:p>
            <a:pPr marL="400050" lvl="1">
              <a:lnSpc>
                <a:spcPct val="90000"/>
              </a:lnSpc>
              <a:spcBef>
                <a:spcPct val="20000"/>
              </a:spcBef>
              <a:buFont typeface="Arial" charset="0"/>
              <a:buNone/>
            </a:pPr>
            <a:endParaRPr lang="en-US" sz="250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latin typeface="Arial" charset="0"/>
                <a:cs typeface="Arial" charset="0"/>
              </a:rPr>
              <a:t>User Interfaces Continued</a:t>
            </a:r>
          </a:p>
        </p:txBody>
      </p:sp>
      <p:sp>
        <p:nvSpPr>
          <p:cNvPr id="3" name="Content Placeholder 2"/>
          <p:cNvSpPr>
            <a:spLocks noGrp="1"/>
          </p:cNvSpPr>
          <p:nvPr>
            <p:ph idx="1"/>
          </p:nvPr>
        </p:nvSpPr>
        <p:spPr>
          <a:xfrm>
            <a:off x="457200" y="1600200"/>
            <a:ext cx="8229600" cy="5105400"/>
          </a:xfrm>
        </p:spPr>
        <p:txBody>
          <a:bodyPr rtlCol="0">
            <a:normAutofit fontScale="92500" lnSpcReduction="10000"/>
          </a:bodyPr>
          <a:lstStyle/>
          <a:p>
            <a:pPr marL="342900" lvl="4" indent="-342900" eaLnBrk="1" fontAlgn="auto" hangingPunct="1">
              <a:spcAft>
                <a:spcPts val="0"/>
              </a:spcAft>
              <a:buFont typeface="Arial" pitchFamily="34" charset="0"/>
              <a:buChar char="•"/>
              <a:defRPr/>
            </a:pPr>
            <a:r>
              <a:rPr lang="en-US" sz="3400" dirty="0"/>
              <a:t>Volunteer </a:t>
            </a:r>
            <a:r>
              <a:rPr lang="en-US" sz="3400" dirty="0" smtClean="0"/>
              <a:t>My Events page</a:t>
            </a:r>
          </a:p>
          <a:p>
            <a:pPr marL="914400" lvl="5" indent="-457200">
              <a:buFont typeface="Courier New" pitchFamily="49" charset="0"/>
              <a:buChar char="o"/>
              <a:defRPr/>
            </a:pPr>
            <a:r>
              <a:rPr lang="en-US" sz="3400" dirty="0">
                <a:solidFill>
                  <a:schemeClr val="bg1"/>
                </a:solidFill>
              </a:rPr>
              <a:t>A</a:t>
            </a:r>
            <a:r>
              <a:rPr lang="en-US" sz="3400" dirty="0" smtClean="0">
                <a:solidFill>
                  <a:schemeClr val="bg1"/>
                </a:solidFill>
              </a:rPr>
              <a:t>llows </a:t>
            </a:r>
            <a:r>
              <a:rPr lang="en-US" sz="3400" dirty="0">
                <a:solidFill>
                  <a:schemeClr val="bg1"/>
                </a:solidFill>
              </a:rPr>
              <a:t>user to manage </a:t>
            </a:r>
            <a:r>
              <a:rPr lang="en-US" sz="3400" dirty="0" smtClean="0">
                <a:solidFill>
                  <a:schemeClr val="bg1"/>
                </a:solidFill>
              </a:rPr>
              <a:t>participation</a:t>
            </a:r>
          </a:p>
          <a:p>
            <a:pPr marL="1371600" lvl="6" indent="-457200">
              <a:buFont typeface="Wingdings" pitchFamily="2" charset="2"/>
              <a:buChar char="§"/>
              <a:defRPr/>
            </a:pPr>
            <a:r>
              <a:rPr lang="en-US" sz="3400" dirty="0">
                <a:solidFill>
                  <a:schemeClr val="bg1"/>
                </a:solidFill>
              </a:rPr>
              <a:t>V</a:t>
            </a:r>
            <a:r>
              <a:rPr lang="en-US" sz="3400" dirty="0" smtClean="0">
                <a:solidFill>
                  <a:schemeClr val="bg1"/>
                </a:solidFill>
              </a:rPr>
              <a:t>iew events for which they have registered</a:t>
            </a:r>
          </a:p>
          <a:p>
            <a:pPr marL="1371600" lvl="6" indent="-457200">
              <a:buFont typeface="Wingdings" pitchFamily="2" charset="2"/>
              <a:buChar char="§"/>
              <a:defRPr/>
            </a:pPr>
            <a:r>
              <a:rPr lang="en-US" sz="3400" dirty="0">
                <a:solidFill>
                  <a:schemeClr val="bg1"/>
                </a:solidFill>
              </a:rPr>
              <a:t>C</a:t>
            </a:r>
            <a:r>
              <a:rPr lang="en-US" sz="3400" dirty="0" smtClean="0">
                <a:solidFill>
                  <a:schemeClr val="bg1"/>
                </a:solidFill>
              </a:rPr>
              <a:t>ancel participation </a:t>
            </a:r>
            <a:r>
              <a:rPr lang="en-US" sz="3400" dirty="0">
                <a:solidFill>
                  <a:schemeClr val="bg1"/>
                </a:solidFill>
              </a:rPr>
              <a:t>in </a:t>
            </a:r>
            <a:r>
              <a:rPr lang="en-US" sz="3400" dirty="0" smtClean="0">
                <a:solidFill>
                  <a:schemeClr val="bg1"/>
                </a:solidFill>
              </a:rPr>
              <a:t>events</a:t>
            </a:r>
          </a:p>
          <a:p>
            <a:pPr marL="1371600" lvl="6" indent="-457200">
              <a:buFont typeface="Wingdings" pitchFamily="2" charset="2"/>
              <a:buChar char="§"/>
              <a:defRPr/>
            </a:pPr>
            <a:r>
              <a:rPr lang="en-US" sz="3400" dirty="0">
                <a:solidFill>
                  <a:schemeClr val="bg1"/>
                </a:solidFill>
              </a:rPr>
              <a:t>V</a:t>
            </a:r>
            <a:r>
              <a:rPr lang="en-US" sz="3400" dirty="0" smtClean="0">
                <a:solidFill>
                  <a:schemeClr val="bg1"/>
                </a:solidFill>
              </a:rPr>
              <a:t>iew </a:t>
            </a:r>
            <a:r>
              <a:rPr lang="en-US" sz="3400" dirty="0">
                <a:solidFill>
                  <a:schemeClr val="bg1"/>
                </a:solidFill>
              </a:rPr>
              <a:t>any pending requests for </a:t>
            </a:r>
            <a:r>
              <a:rPr lang="en-US" sz="3400" dirty="0" smtClean="0">
                <a:solidFill>
                  <a:schemeClr val="bg1"/>
                </a:solidFill>
              </a:rPr>
              <a:t>participation in events</a:t>
            </a:r>
          </a:p>
          <a:p>
            <a:pPr marL="914400" lvl="5" indent="-457200">
              <a:buFont typeface="Courier New" pitchFamily="49" charset="0"/>
              <a:buChar char="o"/>
              <a:defRPr/>
            </a:pPr>
            <a:r>
              <a:rPr lang="en-US" sz="3400" dirty="0" smtClean="0">
                <a:solidFill>
                  <a:schemeClr val="bg1"/>
                </a:solidFill>
              </a:rPr>
              <a:t>When an event is clicked </a:t>
            </a:r>
            <a:r>
              <a:rPr lang="en-US" sz="3400" dirty="0">
                <a:solidFill>
                  <a:schemeClr val="bg1"/>
                </a:solidFill>
              </a:rPr>
              <a:t>system will display </a:t>
            </a:r>
            <a:r>
              <a:rPr lang="en-US" sz="3400" dirty="0" smtClean="0">
                <a:solidFill>
                  <a:schemeClr val="bg1"/>
                </a:solidFill>
              </a:rPr>
              <a:t>event </a:t>
            </a:r>
            <a:r>
              <a:rPr lang="en-US" sz="3400" dirty="0">
                <a:solidFill>
                  <a:schemeClr val="bg1"/>
                </a:solidFill>
              </a:rPr>
              <a:t>information and </a:t>
            </a:r>
            <a:r>
              <a:rPr lang="en-US" sz="3400" dirty="0" smtClean="0">
                <a:solidFill>
                  <a:schemeClr val="bg1"/>
                </a:solidFill>
              </a:rPr>
              <a:t>give user the option </a:t>
            </a:r>
            <a:r>
              <a:rPr lang="en-US" sz="3400" dirty="0">
                <a:solidFill>
                  <a:schemeClr val="bg1"/>
                </a:solidFill>
              </a:rPr>
              <a:t>to request a different position for the event.</a:t>
            </a:r>
          </a:p>
          <a:p>
            <a:pPr marL="914400" lvl="5" indent="-457200">
              <a:buFont typeface="Courier New" pitchFamily="49" charset="0"/>
              <a:buChar char="o"/>
              <a:defRPr/>
            </a:pPr>
            <a:endParaRPr lang="en-US" sz="3200" dirty="0">
              <a:solidFill>
                <a:schemeClr val="bg1"/>
              </a:solidFill>
            </a:endParaRP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latin typeface="Arial" charset="0"/>
                <a:cs typeface="Arial" charset="0"/>
              </a:rPr>
              <a:t>User Interfaces Continued</a:t>
            </a:r>
          </a:p>
        </p:txBody>
      </p:sp>
      <p:sp>
        <p:nvSpPr>
          <p:cNvPr id="56322" name="Content Placeholder 2"/>
          <p:cNvSpPr>
            <a:spLocks noGrp="1"/>
          </p:cNvSpPr>
          <p:nvPr>
            <p:ph idx="1"/>
          </p:nvPr>
        </p:nvSpPr>
        <p:spPr/>
        <p:txBody>
          <a:bodyPr/>
          <a:lstStyle/>
          <a:p>
            <a:pPr marL="342900" lvl="4" indent="-342900" eaLnBrk="1" hangingPunct="1">
              <a:buFont typeface="Arial" charset="0"/>
              <a:buChar char="•"/>
            </a:pPr>
            <a:r>
              <a:rPr lang="en-US" sz="3400" smtClean="0">
                <a:latin typeface="Arial" charset="0"/>
                <a:cs typeface="Arial" charset="0"/>
              </a:rPr>
              <a:t>Volunteer My Events page</a:t>
            </a:r>
          </a:p>
          <a:p>
            <a:pPr lvl="1" eaLnBrk="1" hangingPunct="1">
              <a:buFont typeface="Courier New" pitchFamily="49" charset="0"/>
              <a:buChar char="o"/>
            </a:pPr>
            <a:r>
              <a:rPr lang="en-US" smtClean="0">
                <a:latin typeface="Arial" charset="0"/>
                <a:cs typeface="Arial" charset="0"/>
              </a:rPr>
              <a:t>If user selects a request for their participation in an event, system will give an option to accept or decline the request. </a:t>
            </a:r>
          </a:p>
          <a:p>
            <a:pPr lvl="2" eaLnBrk="1" hangingPunct="1">
              <a:buFont typeface="Wingdings" pitchFamily="2" charset="2"/>
              <a:buChar char="§"/>
            </a:pPr>
            <a:r>
              <a:rPr lang="en-US" smtClean="0">
                <a:latin typeface="Arial" charset="0"/>
                <a:cs typeface="Arial" charset="0"/>
              </a:rPr>
              <a:t>If the user accepts, the system enrolls the user in the event for the position listed in the request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latin typeface="Arial" charset="0"/>
                <a:cs typeface="Arial" charset="0"/>
              </a:rPr>
              <a:t>User Interfaces Continued</a:t>
            </a:r>
          </a:p>
        </p:txBody>
      </p:sp>
      <p:sp>
        <p:nvSpPr>
          <p:cNvPr id="57346" name="Content Placeholder 2"/>
          <p:cNvSpPr>
            <a:spLocks noGrp="1"/>
          </p:cNvSpPr>
          <p:nvPr>
            <p:ph idx="1"/>
          </p:nvPr>
        </p:nvSpPr>
        <p:spPr>
          <a:xfrm>
            <a:off x="457200" y="1600200"/>
            <a:ext cx="8229600" cy="5257800"/>
          </a:xfrm>
        </p:spPr>
        <p:txBody>
          <a:bodyPr/>
          <a:lstStyle/>
          <a:p>
            <a:pPr eaLnBrk="1" hangingPunct="1"/>
            <a:r>
              <a:rPr lang="en-US" sz="3000" smtClean="0">
                <a:latin typeface="Arial" charset="0"/>
                <a:cs typeface="Arial" charset="0"/>
              </a:rPr>
              <a:t>Edit My Information page</a:t>
            </a:r>
          </a:p>
          <a:p>
            <a:pPr lvl="1" eaLnBrk="1" hangingPunct="1">
              <a:buFont typeface="Courier New" pitchFamily="49" charset="0"/>
              <a:buChar char="o"/>
            </a:pPr>
            <a:r>
              <a:rPr lang="en-US" sz="3000" smtClean="0">
                <a:latin typeface="Arial" charset="0"/>
                <a:cs typeface="Arial" charset="0"/>
              </a:rPr>
              <a:t>Allows user to update personal information previously saved in the system.  </a:t>
            </a:r>
          </a:p>
          <a:p>
            <a:pPr lvl="1" eaLnBrk="1" hangingPunct="1">
              <a:buFont typeface="Courier New" pitchFamily="49" charset="0"/>
              <a:buChar char="o"/>
            </a:pPr>
            <a:r>
              <a:rPr lang="en-US" sz="3000" smtClean="0">
                <a:latin typeface="Arial" charset="0"/>
                <a:cs typeface="Arial" charset="0"/>
              </a:rPr>
              <a:t>Displays all the same fields displayed during the New User Registration page, with preexisting values in each field to allow the user to only edit information that needs to be updated.</a:t>
            </a:r>
          </a:p>
          <a:p>
            <a:pPr lvl="1" eaLnBrk="1" hangingPunct="1">
              <a:buFont typeface="Courier New" pitchFamily="49" charset="0"/>
              <a:buChar char="o"/>
            </a:pPr>
            <a:r>
              <a:rPr lang="en-US" sz="3000" smtClean="0">
                <a:latin typeface="Arial" charset="0"/>
                <a:cs typeface="Arial" charset="0"/>
              </a:rPr>
              <a:t>Once changes are saved, the user will be redirected to the Volunteer Home page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latin typeface="Arial" charset="0"/>
                <a:cs typeface="Arial" charset="0"/>
              </a:rPr>
              <a:t>User Interfaces Continued</a:t>
            </a:r>
          </a:p>
        </p:txBody>
      </p:sp>
      <p:sp>
        <p:nvSpPr>
          <p:cNvPr id="3" name="Content Placeholder 2"/>
          <p:cNvSpPr>
            <a:spLocks noGrp="1"/>
          </p:cNvSpPr>
          <p:nvPr>
            <p:ph idx="1"/>
          </p:nvPr>
        </p:nvSpPr>
        <p:spPr>
          <a:xfrm>
            <a:off x="457200" y="1524000"/>
            <a:ext cx="8229600" cy="6096000"/>
          </a:xfrm>
        </p:spPr>
        <p:txBody>
          <a:bodyPr rtlCol="0">
            <a:normAutofit/>
          </a:bodyPr>
          <a:lstStyle/>
          <a:p>
            <a:pPr eaLnBrk="1" fontAlgn="auto" hangingPunct="1">
              <a:spcAft>
                <a:spcPts val="0"/>
              </a:spcAft>
              <a:buFont typeface="Arial" pitchFamily="34" charset="0"/>
              <a:buChar char="•"/>
              <a:defRPr/>
            </a:pPr>
            <a:r>
              <a:rPr lang="en-US" sz="3100" dirty="0" smtClean="0"/>
              <a:t>Stakeholder homepage</a:t>
            </a:r>
          </a:p>
          <a:p>
            <a:pPr lvl="1" eaLnBrk="1" fontAlgn="auto" hangingPunct="1">
              <a:spcAft>
                <a:spcPts val="0"/>
              </a:spcAft>
              <a:buFont typeface="Courier New" pitchFamily="49" charset="0"/>
              <a:buChar char="o"/>
              <a:defRPr/>
            </a:pPr>
            <a:r>
              <a:rPr lang="en-US" sz="3100" dirty="0"/>
              <a:t>If the user successfully logs in as a stakeholder,  the user will be redirected to the Stakeholder Home </a:t>
            </a:r>
            <a:r>
              <a:rPr lang="en-US" sz="3100" dirty="0" smtClean="0"/>
              <a:t>page.</a:t>
            </a:r>
          </a:p>
          <a:p>
            <a:pPr lvl="1" eaLnBrk="1" fontAlgn="auto" hangingPunct="1">
              <a:spcAft>
                <a:spcPts val="0"/>
              </a:spcAft>
              <a:buFont typeface="Courier New" pitchFamily="49" charset="0"/>
              <a:buChar char="o"/>
              <a:defRPr/>
            </a:pPr>
            <a:r>
              <a:rPr lang="en-US" sz="3100" dirty="0"/>
              <a:t>W</a:t>
            </a:r>
            <a:r>
              <a:rPr lang="en-US" sz="3100" dirty="0" smtClean="0"/>
              <a:t>ill </a:t>
            </a:r>
            <a:r>
              <a:rPr lang="en-US" sz="3100" dirty="0"/>
              <a:t>contain links </a:t>
            </a:r>
            <a:r>
              <a:rPr lang="en-US" sz="3100" dirty="0" smtClean="0"/>
              <a:t>to</a:t>
            </a:r>
          </a:p>
          <a:p>
            <a:pPr lvl="2" eaLnBrk="1" fontAlgn="auto" hangingPunct="1">
              <a:spcAft>
                <a:spcPts val="0"/>
              </a:spcAft>
              <a:buFont typeface="Wingdings" pitchFamily="2" charset="2"/>
              <a:buChar char="§"/>
              <a:defRPr/>
            </a:pPr>
            <a:r>
              <a:rPr lang="en-US" sz="3100" dirty="0" smtClean="0"/>
              <a:t>Edit My </a:t>
            </a:r>
            <a:r>
              <a:rPr lang="en-US" sz="3100" dirty="0"/>
              <a:t>Information </a:t>
            </a:r>
            <a:r>
              <a:rPr lang="en-US" sz="3100" dirty="0" smtClean="0"/>
              <a:t>page</a:t>
            </a:r>
          </a:p>
          <a:p>
            <a:pPr lvl="2" eaLnBrk="1" fontAlgn="auto" hangingPunct="1">
              <a:spcAft>
                <a:spcPts val="0"/>
              </a:spcAft>
              <a:buFont typeface="Wingdings" pitchFamily="2" charset="2"/>
              <a:buChar char="§"/>
              <a:defRPr/>
            </a:pPr>
            <a:r>
              <a:rPr lang="en-US" sz="3100" dirty="0" smtClean="0"/>
              <a:t>Stakeholder </a:t>
            </a:r>
            <a:r>
              <a:rPr lang="en-US" sz="3100" dirty="0"/>
              <a:t>Event Management page</a:t>
            </a:r>
            <a:r>
              <a:rPr lang="en-US" sz="3100" dirty="0" smtClean="0"/>
              <a:t>.</a:t>
            </a:r>
          </a:p>
          <a:p>
            <a:pPr lvl="1" eaLnBrk="1" fontAlgn="auto" hangingPunct="1">
              <a:spcAft>
                <a:spcPts val="0"/>
              </a:spcAft>
              <a:buFont typeface="Courier New" pitchFamily="49" charset="0"/>
              <a:buChar char="o"/>
              <a:defRPr/>
            </a:pPr>
            <a:r>
              <a:rPr lang="en-US" sz="3100" dirty="0"/>
              <a:t>D</a:t>
            </a:r>
            <a:r>
              <a:rPr lang="en-US" sz="3100" dirty="0" smtClean="0"/>
              <a:t>isplays events scheduled by the stakeholder </a:t>
            </a:r>
            <a:r>
              <a:rPr lang="en-US" sz="3100" dirty="0"/>
              <a:t>and any notifications from the </a:t>
            </a:r>
            <a:r>
              <a:rPr lang="en-US" sz="3100" dirty="0" smtClean="0"/>
              <a:t>system</a:t>
            </a:r>
          </a:p>
          <a:p>
            <a:pPr marL="457200" lvl="1" indent="0"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latin typeface="Arial" charset="0"/>
                <a:cs typeface="Arial" charset="0"/>
              </a:rPr>
              <a:t>User Interfaces</a:t>
            </a:r>
          </a:p>
        </p:txBody>
      </p:sp>
      <p:sp>
        <p:nvSpPr>
          <p:cNvPr id="59394" name="Content Placeholder 2"/>
          <p:cNvSpPr>
            <a:spLocks noGrp="1"/>
          </p:cNvSpPr>
          <p:nvPr>
            <p:ph idx="1"/>
          </p:nvPr>
        </p:nvSpPr>
        <p:spPr>
          <a:xfrm>
            <a:off x="457200" y="1371600"/>
            <a:ext cx="8229600" cy="8382000"/>
          </a:xfrm>
        </p:spPr>
        <p:txBody>
          <a:bodyPr/>
          <a:lstStyle/>
          <a:p>
            <a:pPr lvl="1" eaLnBrk="1" hangingPunct="1">
              <a:buFont typeface="Courier New" pitchFamily="49" charset="0"/>
              <a:buChar char="o"/>
            </a:pPr>
            <a:r>
              <a:rPr lang="en-US" sz="2900" smtClean="0">
                <a:latin typeface="Arial" charset="0"/>
                <a:cs typeface="Arial" charset="0"/>
              </a:rPr>
              <a:t>Contains link to create new event</a:t>
            </a:r>
          </a:p>
          <a:p>
            <a:pPr lvl="2" eaLnBrk="1" hangingPunct="1">
              <a:buFont typeface="Wingdings" pitchFamily="2" charset="2"/>
              <a:buChar char="§"/>
            </a:pPr>
            <a:r>
              <a:rPr lang="en-US" sz="2900" smtClean="0">
                <a:latin typeface="Arial" charset="0"/>
                <a:cs typeface="Arial" charset="0"/>
              </a:rPr>
              <a:t>When clicked stakeholder is redirected to the Create Event page which prompts the user for</a:t>
            </a:r>
          </a:p>
          <a:p>
            <a:pPr lvl="3" eaLnBrk="1" hangingPunct="1">
              <a:buFont typeface="Courier New" pitchFamily="49" charset="0"/>
              <a:buChar char="o"/>
            </a:pPr>
            <a:r>
              <a:rPr lang="en-US" sz="2900" smtClean="0">
                <a:latin typeface="Arial" charset="0"/>
                <a:cs typeface="Arial" charset="0"/>
              </a:rPr>
              <a:t>Event start and finish times</a:t>
            </a:r>
          </a:p>
          <a:p>
            <a:pPr lvl="3" eaLnBrk="1" hangingPunct="1">
              <a:buFont typeface="Courier New" pitchFamily="49" charset="0"/>
              <a:buChar char="o"/>
            </a:pPr>
            <a:r>
              <a:rPr lang="en-US" sz="2900" smtClean="0">
                <a:latin typeface="Arial" charset="0"/>
                <a:cs typeface="Arial" charset="0"/>
              </a:rPr>
              <a:t>Description of event</a:t>
            </a:r>
          </a:p>
          <a:p>
            <a:pPr lvl="3" eaLnBrk="1" hangingPunct="1">
              <a:buFont typeface="Courier New" pitchFamily="49" charset="0"/>
              <a:buChar char="o"/>
            </a:pPr>
            <a:r>
              <a:rPr lang="en-US" sz="2900" smtClean="0">
                <a:latin typeface="Arial" charset="0"/>
                <a:cs typeface="Arial" charset="0"/>
              </a:rPr>
              <a:t>List of Volunteer Positions</a:t>
            </a:r>
          </a:p>
          <a:p>
            <a:pPr lvl="3" eaLnBrk="1" hangingPunct="1">
              <a:buFont typeface="Courier New" pitchFamily="49" charset="0"/>
              <a:buChar char="o"/>
            </a:pPr>
            <a:r>
              <a:rPr lang="en-US" sz="2900" smtClean="0">
                <a:latin typeface="Arial" charset="0"/>
                <a:cs typeface="Arial" charset="0"/>
              </a:rPr>
              <a:t>Event locations</a:t>
            </a:r>
          </a:p>
          <a:p>
            <a:pPr lvl="2" eaLnBrk="1" hangingPunct="1">
              <a:buFont typeface="Wingdings" pitchFamily="2" charset="2"/>
              <a:buChar char="§"/>
            </a:pPr>
            <a:r>
              <a:rPr lang="en-US" sz="2900" smtClean="0">
                <a:latin typeface="Arial" charset="0"/>
                <a:cs typeface="Arial" charset="0"/>
              </a:rPr>
              <a:t>When the event is saved the system will verify that all input fields have been filled with valid data.</a:t>
            </a:r>
          </a:p>
          <a:p>
            <a:pPr lvl="2" eaLnBrk="1" hangingPunct="1">
              <a:buFont typeface="Courier New" pitchFamily="49" charset="0"/>
              <a:buChar char="o"/>
            </a:pPr>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latin typeface="Arial" charset="0"/>
                <a:cs typeface="Arial" charset="0"/>
              </a:rPr>
              <a:t>User Interfaces Continued</a:t>
            </a:r>
          </a:p>
        </p:txBody>
      </p:sp>
      <p:sp>
        <p:nvSpPr>
          <p:cNvPr id="3" name="Content Placeholder 2"/>
          <p:cNvSpPr>
            <a:spLocks noGrp="1"/>
          </p:cNvSpPr>
          <p:nvPr>
            <p:ph idx="1"/>
          </p:nvPr>
        </p:nvSpPr>
        <p:spPr/>
        <p:txBody>
          <a:bodyPr rtlCol="0">
            <a:normAutofit/>
          </a:bodyPr>
          <a:lstStyle/>
          <a:p>
            <a:pPr marL="1371600" lvl="5" indent="-457200">
              <a:buFont typeface="Wingdings" pitchFamily="2" charset="2"/>
              <a:buChar char="§"/>
              <a:defRPr/>
            </a:pPr>
            <a:r>
              <a:rPr lang="en-US" sz="3200" dirty="0">
                <a:solidFill>
                  <a:schemeClr val="bg1"/>
                </a:solidFill>
                <a:latin typeface="Arial" pitchFamily="34" charset="0"/>
                <a:cs typeface="Arial" pitchFamily="34" charset="0"/>
              </a:rPr>
              <a:t>If errors are detected </a:t>
            </a:r>
            <a:r>
              <a:rPr lang="en-US" sz="3200" dirty="0" smtClean="0">
                <a:solidFill>
                  <a:schemeClr val="bg1"/>
                </a:solidFill>
                <a:latin typeface="Arial" pitchFamily="34" charset="0"/>
                <a:cs typeface="Arial" pitchFamily="34" charset="0"/>
              </a:rPr>
              <a:t>an error message </a:t>
            </a:r>
            <a:r>
              <a:rPr lang="en-US" sz="3200" dirty="0">
                <a:solidFill>
                  <a:schemeClr val="bg1"/>
                </a:solidFill>
                <a:latin typeface="Arial" pitchFamily="34" charset="0"/>
                <a:cs typeface="Arial" pitchFamily="34" charset="0"/>
              </a:rPr>
              <a:t>is displayed indicating what information is missing or incorrect and fields are reset</a:t>
            </a:r>
            <a:r>
              <a:rPr lang="en-US" sz="3200" dirty="0" smtClean="0">
                <a:solidFill>
                  <a:schemeClr val="bg1"/>
                </a:solidFill>
                <a:latin typeface="Arial" pitchFamily="34" charset="0"/>
                <a:cs typeface="Arial" pitchFamily="34" charset="0"/>
              </a:rPr>
              <a:t>.</a:t>
            </a:r>
          </a:p>
          <a:p>
            <a:pPr marL="1371600" lvl="5" indent="-457200">
              <a:buFont typeface="Wingdings" pitchFamily="2" charset="2"/>
              <a:buChar char="§"/>
              <a:defRPr/>
            </a:pPr>
            <a:r>
              <a:rPr lang="en-US" sz="3200" dirty="0">
                <a:solidFill>
                  <a:schemeClr val="bg1"/>
                </a:solidFill>
                <a:latin typeface="Arial" pitchFamily="34" charset="0"/>
                <a:cs typeface="Arial" pitchFamily="34" charset="0"/>
              </a:rPr>
              <a:t>Once the user successfully saves the new </a:t>
            </a:r>
            <a:r>
              <a:rPr lang="en-US" sz="3200" dirty="0" smtClean="0">
                <a:solidFill>
                  <a:schemeClr val="bg1"/>
                </a:solidFill>
                <a:latin typeface="Arial" pitchFamily="34" charset="0"/>
                <a:cs typeface="Arial" pitchFamily="34" charset="0"/>
              </a:rPr>
              <a:t>event they </a:t>
            </a:r>
            <a:r>
              <a:rPr lang="en-US" sz="3200" dirty="0">
                <a:solidFill>
                  <a:schemeClr val="bg1"/>
                </a:solidFill>
                <a:latin typeface="Arial" pitchFamily="34" charset="0"/>
                <a:cs typeface="Arial" pitchFamily="34" charset="0"/>
              </a:rPr>
              <a:t>will be redirected to </a:t>
            </a:r>
            <a:r>
              <a:rPr lang="en-US" sz="3200" dirty="0" smtClean="0">
                <a:solidFill>
                  <a:schemeClr val="bg1"/>
                </a:solidFill>
                <a:latin typeface="Arial" pitchFamily="34" charset="0"/>
                <a:cs typeface="Arial" pitchFamily="34" charset="0"/>
              </a:rPr>
              <a:t>the stakeholder homepage</a:t>
            </a:r>
            <a:r>
              <a:rPr lang="en-US" sz="3200" dirty="0">
                <a:solidFill>
                  <a:schemeClr val="bg1"/>
                </a:solidFill>
                <a:latin typeface="Arial" pitchFamily="34" charset="0"/>
                <a:cs typeface="Arial" pitchFamily="34" charset="0"/>
              </a:rPr>
              <a:t>.</a:t>
            </a:r>
          </a:p>
          <a:p>
            <a:pPr marL="1257300" lvl="5" indent="-342900">
              <a:defRPr/>
            </a:pPr>
            <a:endParaRPr lang="en-US" sz="3200" dirty="0">
              <a:solidFill>
                <a:schemeClr val="bg1"/>
              </a:solidFill>
            </a:endParaRP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latin typeface="Arial" charset="0"/>
                <a:cs typeface="Arial" charset="0"/>
              </a:rPr>
              <a:t>User Interfaces Continued</a:t>
            </a:r>
          </a:p>
        </p:txBody>
      </p:sp>
      <p:sp>
        <p:nvSpPr>
          <p:cNvPr id="61442" name="Content Placeholder 2"/>
          <p:cNvSpPr>
            <a:spLocks noGrp="1"/>
          </p:cNvSpPr>
          <p:nvPr>
            <p:ph idx="1"/>
          </p:nvPr>
        </p:nvSpPr>
        <p:spPr/>
        <p:txBody>
          <a:bodyPr/>
          <a:lstStyle/>
          <a:p>
            <a:pPr lvl="1" eaLnBrk="1" hangingPunct="1">
              <a:buFont typeface="Courier New" pitchFamily="49" charset="0"/>
              <a:buChar char="o"/>
            </a:pPr>
            <a:r>
              <a:rPr lang="en-US" sz="3200" smtClean="0">
                <a:latin typeface="Arial" charset="0"/>
                <a:cs typeface="Arial" charset="0"/>
              </a:rPr>
              <a:t>Allows stakeholder to manage existing events. Once a scheduled event has been selected the event information will be displayed.  The stakeholder has the following options:</a:t>
            </a:r>
          </a:p>
          <a:p>
            <a:pPr lvl="2" eaLnBrk="1" hangingPunct="1">
              <a:buFont typeface="Wingdings" pitchFamily="2" charset="2"/>
              <a:buChar char="§"/>
            </a:pPr>
            <a:r>
              <a:rPr lang="en-US" sz="3200" smtClean="0">
                <a:latin typeface="Arial" charset="0"/>
                <a:cs typeface="Arial" charset="0"/>
              </a:rPr>
              <a:t>Edit event information</a:t>
            </a:r>
          </a:p>
          <a:p>
            <a:pPr lvl="2" eaLnBrk="1" hangingPunct="1">
              <a:buFont typeface="Wingdings" pitchFamily="2" charset="2"/>
              <a:buChar char="§"/>
            </a:pPr>
            <a:r>
              <a:rPr lang="en-US" sz="3200" smtClean="0">
                <a:latin typeface="Arial" charset="0"/>
                <a:cs typeface="Arial" charset="0"/>
              </a:rPr>
              <a:t>Manage volunteers</a:t>
            </a:r>
          </a:p>
          <a:p>
            <a:pPr lvl="2" eaLnBrk="1" hangingPunct="1">
              <a:buFont typeface="Wingdings" pitchFamily="2" charset="2"/>
              <a:buChar char="§"/>
            </a:pPr>
            <a:r>
              <a:rPr lang="en-US" sz="3200" smtClean="0">
                <a:latin typeface="Arial" charset="0"/>
                <a:cs typeface="Arial" charset="0"/>
              </a:rPr>
              <a:t>Cancel the event</a:t>
            </a:r>
          </a:p>
          <a:p>
            <a:pPr lvl="2" eaLnBrk="1" hangingPunct="1">
              <a:buFont typeface="Wingdings" pitchFamily="2" charset="2"/>
              <a:buChar char="§"/>
            </a:pPr>
            <a:endParaRPr lang="en-US" sz="3200" smtClean="0">
              <a:latin typeface="Arial" charset="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smtClean="0">
                <a:latin typeface="Arial" charset="0"/>
                <a:cs typeface="Arial" charset="0"/>
              </a:rPr>
              <a:t>User Interfaces Continued</a:t>
            </a:r>
          </a:p>
        </p:txBody>
      </p:sp>
      <p:sp>
        <p:nvSpPr>
          <p:cNvPr id="3" name="Content Placeholder 2"/>
          <p:cNvSpPr>
            <a:spLocks noGrp="1"/>
          </p:cNvSpPr>
          <p:nvPr>
            <p:ph idx="1"/>
          </p:nvPr>
        </p:nvSpPr>
        <p:spPr/>
        <p:txBody>
          <a:bodyPr rtlCol="0">
            <a:normAutofit/>
          </a:bodyPr>
          <a:lstStyle/>
          <a:p>
            <a:pPr marL="800100" lvl="6" indent="-342900">
              <a:buFont typeface="Courier New" pitchFamily="49" charset="0"/>
              <a:buChar char="o"/>
              <a:defRPr/>
            </a:pPr>
            <a:r>
              <a:rPr lang="en-US" sz="3200" dirty="0" smtClean="0">
                <a:solidFill>
                  <a:schemeClr val="bg1"/>
                </a:solidFill>
              </a:rPr>
              <a:t>Displays list of notifications.  When a notification is selected</a:t>
            </a:r>
          </a:p>
          <a:p>
            <a:pPr marL="1371600" lvl="7" indent="-457200">
              <a:buFont typeface="Wingdings" pitchFamily="2" charset="2"/>
              <a:buChar char="§"/>
              <a:defRPr/>
            </a:pPr>
            <a:r>
              <a:rPr lang="en-US" sz="3200" dirty="0" smtClean="0">
                <a:solidFill>
                  <a:schemeClr val="bg1"/>
                </a:solidFill>
              </a:rPr>
              <a:t>Full </a:t>
            </a:r>
            <a:r>
              <a:rPr lang="en-US" sz="3200" dirty="0">
                <a:solidFill>
                  <a:schemeClr val="bg1"/>
                </a:solidFill>
              </a:rPr>
              <a:t>notification </a:t>
            </a:r>
            <a:r>
              <a:rPr lang="en-US" sz="3200" dirty="0" smtClean="0">
                <a:solidFill>
                  <a:schemeClr val="bg1"/>
                </a:solidFill>
              </a:rPr>
              <a:t>is displayed as </a:t>
            </a:r>
            <a:r>
              <a:rPr lang="en-US" sz="3200" dirty="0">
                <a:solidFill>
                  <a:schemeClr val="bg1"/>
                </a:solidFill>
              </a:rPr>
              <a:t>well as the originator(system or person</a:t>
            </a:r>
            <a:r>
              <a:rPr lang="en-US" sz="3200" dirty="0" smtClean="0">
                <a:solidFill>
                  <a:schemeClr val="bg1"/>
                </a:solidFill>
              </a:rPr>
              <a:t>).</a:t>
            </a:r>
          </a:p>
          <a:p>
            <a:pPr marL="1371600" lvl="7" indent="-457200">
              <a:buFont typeface="Wingdings" pitchFamily="2" charset="2"/>
              <a:buChar char="§"/>
              <a:defRPr/>
            </a:pPr>
            <a:r>
              <a:rPr lang="en-US" sz="3200" dirty="0" smtClean="0">
                <a:solidFill>
                  <a:schemeClr val="bg1"/>
                </a:solidFill>
              </a:rPr>
              <a:t>If </a:t>
            </a:r>
            <a:r>
              <a:rPr lang="en-US" sz="3200" dirty="0">
                <a:solidFill>
                  <a:schemeClr val="bg1"/>
                </a:solidFill>
              </a:rPr>
              <a:t>the notification is a request from a person to change volunteer position, the user will have the option to accept or deny this request.</a:t>
            </a:r>
          </a:p>
          <a:p>
            <a:pPr eaLnBrk="1" fontAlgn="auto" hangingPunct="1">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latin typeface="Arial" charset="0"/>
                <a:cs typeface="Arial" charset="0"/>
              </a:rPr>
              <a:t>Hardware Interfaces</a:t>
            </a:r>
          </a:p>
        </p:txBody>
      </p:sp>
      <p:sp>
        <p:nvSpPr>
          <p:cNvPr id="3" name="Content Placeholder 2"/>
          <p:cNvSpPr>
            <a:spLocks noGrp="1"/>
          </p:cNvSpPr>
          <p:nvPr>
            <p:ph idx="1"/>
          </p:nvPr>
        </p:nvSpPr>
        <p:spPr/>
        <p:txBody>
          <a:bodyPr rtlCol="0">
            <a:normAutofit fontScale="92500"/>
          </a:bodyPr>
          <a:lstStyle/>
          <a:p>
            <a:pPr eaLnBrk="1" fontAlgn="auto" hangingPunct="1">
              <a:spcAft>
                <a:spcPts val="0"/>
              </a:spcAft>
              <a:buFont typeface="Arial" pitchFamily="34" charset="0"/>
              <a:buChar char="•"/>
              <a:defRPr/>
            </a:pPr>
            <a:r>
              <a:rPr lang="en-US" dirty="0" smtClean="0"/>
              <a:t>Hardware needed to access the system: </a:t>
            </a:r>
          </a:p>
          <a:p>
            <a:pPr lvl="2" eaLnBrk="1" fontAlgn="auto" hangingPunct="1">
              <a:spcAft>
                <a:spcPts val="0"/>
              </a:spcAft>
              <a:buFont typeface="Arial" pitchFamily="34" charset="0"/>
              <a:buChar char="•"/>
              <a:defRPr/>
            </a:pPr>
            <a:r>
              <a:rPr lang="en-US" dirty="0" smtClean="0"/>
              <a:t>working computer </a:t>
            </a:r>
          </a:p>
          <a:p>
            <a:pPr lvl="2" eaLnBrk="1" fontAlgn="auto" hangingPunct="1">
              <a:spcAft>
                <a:spcPts val="0"/>
              </a:spcAft>
              <a:buFont typeface="Arial" pitchFamily="34" charset="0"/>
              <a:buChar char="•"/>
              <a:defRPr/>
            </a:pPr>
            <a:r>
              <a:rPr lang="en-US" dirty="0"/>
              <a:t>k</a:t>
            </a:r>
            <a:r>
              <a:rPr lang="en-US" dirty="0" smtClean="0"/>
              <a:t>eyboard</a:t>
            </a:r>
          </a:p>
          <a:p>
            <a:pPr lvl="2" eaLnBrk="1" fontAlgn="auto" hangingPunct="1">
              <a:spcAft>
                <a:spcPts val="0"/>
              </a:spcAft>
              <a:buFont typeface="Arial" pitchFamily="34" charset="0"/>
              <a:buChar char="•"/>
              <a:defRPr/>
            </a:pPr>
            <a:r>
              <a:rPr lang="en-US" dirty="0" smtClean="0"/>
              <a:t>mouse.</a:t>
            </a:r>
          </a:p>
          <a:p>
            <a:pPr eaLnBrk="1" fontAlgn="auto" hangingPunct="1">
              <a:spcAft>
                <a:spcPts val="0"/>
              </a:spcAft>
              <a:buFont typeface="Arial" pitchFamily="34" charset="0"/>
              <a:buChar char="•"/>
              <a:defRPr/>
            </a:pPr>
            <a:r>
              <a:rPr lang="en-US" dirty="0" smtClean="0"/>
              <a:t>This hardware will allow user to interact with the software by selecting the fields required to log-in/register as a volunteer or stakeholder.</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smtClean="0">
                <a:latin typeface="Arial" charset="0"/>
                <a:cs typeface="Arial" charset="0"/>
              </a:rPr>
              <a:t>Software Interfaces</a:t>
            </a:r>
          </a:p>
        </p:txBody>
      </p:sp>
      <p:sp>
        <p:nvSpPr>
          <p:cNvPr id="64514" name="Content Placeholder 2"/>
          <p:cNvSpPr>
            <a:spLocks noGrp="1"/>
          </p:cNvSpPr>
          <p:nvPr>
            <p:ph idx="1"/>
          </p:nvPr>
        </p:nvSpPr>
        <p:spPr/>
        <p:txBody>
          <a:bodyPr/>
          <a:lstStyle/>
          <a:p>
            <a:pPr eaLnBrk="1" hangingPunct="1"/>
            <a:r>
              <a:rPr lang="en-US" smtClean="0">
                <a:latin typeface="Arial" charset="0"/>
                <a:cs typeface="Arial" charset="0"/>
              </a:rPr>
              <a:t>Software interface includes:</a:t>
            </a:r>
          </a:p>
          <a:p>
            <a:pPr lvl="2" eaLnBrk="1" hangingPunct="1"/>
            <a:r>
              <a:rPr lang="en-US" smtClean="0">
                <a:latin typeface="Arial" charset="0"/>
                <a:cs typeface="Arial" charset="0"/>
              </a:rPr>
              <a:t>Browser such as FireFox, Internet Explorer, Safari, etc.</a:t>
            </a:r>
          </a:p>
          <a:p>
            <a:pPr lvl="2" eaLnBrk="1" hangingPunct="1"/>
            <a:r>
              <a:rPr lang="en-US" smtClean="0">
                <a:latin typeface="Arial" charset="0"/>
                <a:cs typeface="Arial" charset="0"/>
              </a:rPr>
              <a:t>Database tools include PHP and mySQL</a:t>
            </a:r>
          </a:p>
          <a:p>
            <a:pPr lvl="2" eaLnBrk="1" hangingPunct="1"/>
            <a:r>
              <a:rPr lang="en-US" smtClean="0">
                <a:latin typeface="Arial" charset="0"/>
                <a:cs typeface="Arial" charset="0"/>
              </a:rPr>
              <a:t>Signals being sent out would be prompts to the user in filling out forms</a:t>
            </a:r>
          </a:p>
          <a:p>
            <a:pPr lvl="2" eaLnBrk="1" hangingPunct="1"/>
            <a:r>
              <a:rPr lang="en-US" smtClean="0">
                <a:latin typeface="Arial" charset="0"/>
                <a:cs typeface="Arial" charset="0"/>
              </a:rPr>
              <a:t>Signals being inputted would be the data received from the user from prompts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rgbClr val="242424"/>
            </a:gs>
            <a:gs pos="69000">
              <a:srgbClr val="363636"/>
            </a:gs>
            <a:gs pos="0">
              <a:schemeClr val="tx1">
                <a:lumMod val="85000"/>
                <a:lumOff val="15000"/>
              </a:schemeClr>
            </a:gs>
            <a:gs pos="16000">
              <a:srgbClr val="1F1F1F"/>
            </a:gs>
          </a:gsLst>
          <a:lin ang="18900000" scaled="1"/>
          <a:tileRect/>
        </a:gradFill>
        <a:effectLst/>
      </p:bgPr>
    </p:bg>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latin typeface="Arial" charset="0"/>
                <a:cs typeface="Arial" charset="0"/>
              </a:rPr>
              <a:t>Purpose of System</a:t>
            </a:r>
          </a:p>
        </p:txBody>
      </p:sp>
      <p:sp>
        <p:nvSpPr>
          <p:cNvPr id="17411" name="Content Placeholder 2"/>
          <p:cNvSpPr>
            <a:spLocks noGrp="1"/>
          </p:cNvSpPr>
          <p:nvPr>
            <p:ph idx="1"/>
          </p:nvPr>
        </p:nvSpPr>
        <p:spPr/>
        <p:txBody>
          <a:bodyPr/>
          <a:lstStyle/>
          <a:p>
            <a:pPr marL="342900" lvl="2" indent="-342900" eaLnBrk="1" hangingPunct="1"/>
            <a:r>
              <a:rPr lang="en-US" sz="3600" smtClean="0">
                <a:latin typeface="Arial" charset="0"/>
                <a:cs typeface="Arial" charset="0"/>
              </a:rPr>
              <a:t>Proposed system is a means of pairing volunteers with events.  </a:t>
            </a:r>
          </a:p>
          <a:p>
            <a:pPr marL="342900" lvl="2" indent="-342900" eaLnBrk="1" hangingPunct="1"/>
            <a:r>
              <a:rPr lang="en-US" sz="3600" smtClean="0">
                <a:latin typeface="Arial" charset="0"/>
                <a:cs typeface="Arial" charset="0"/>
              </a:rPr>
              <a:t>System allows volunteers to sign up for events.</a:t>
            </a:r>
          </a:p>
          <a:p>
            <a:pPr marL="342900" lvl="2" indent="-342900" eaLnBrk="1" hangingPunct="1"/>
            <a:r>
              <a:rPr lang="en-US" sz="3600" smtClean="0">
                <a:latin typeface="Arial" charset="0"/>
                <a:cs typeface="Arial" charset="0"/>
              </a:rPr>
              <a:t>Lets event coordinators post information and manage participation for events.</a:t>
            </a:r>
          </a:p>
          <a:p>
            <a:pPr eaLnBrk="1" hangingPunct="1"/>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latin typeface="Arial" charset="0"/>
                <a:cs typeface="Arial" charset="0"/>
              </a:rPr>
              <a:t>Communication Interfaces</a:t>
            </a:r>
          </a:p>
        </p:txBody>
      </p:sp>
      <p:sp>
        <p:nvSpPr>
          <p:cNvPr id="65538" name="Content Placeholder 2"/>
          <p:cNvSpPr>
            <a:spLocks noGrp="1"/>
          </p:cNvSpPr>
          <p:nvPr>
            <p:ph idx="1"/>
          </p:nvPr>
        </p:nvSpPr>
        <p:spPr/>
        <p:txBody>
          <a:bodyPr/>
          <a:lstStyle/>
          <a:p>
            <a:pPr eaLnBrk="1" hangingPunct="1"/>
            <a:r>
              <a:rPr lang="en-US" smtClean="0">
                <a:latin typeface="Arial" charset="0"/>
                <a:cs typeface="Arial" charset="0"/>
              </a:rPr>
              <a:t>Interfaces involving communication include:</a:t>
            </a:r>
          </a:p>
          <a:p>
            <a:pPr lvl="2" eaLnBrk="1" hangingPunct="1"/>
            <a:r>
              <a:rPr lang="en-US" smtClean="0">
                <a:latin typeface="Arial" charset="0"/>
                <a:cs typeface="Arial" charset="0"/>
              </a:rPr>
              <a:t>Browser of the user accessing the system</a:t>
            </a:r>
          </a:p>
          <a:p>
            <a:pPr lvl="2" eaLnBrk="1" hangingPunct="1"/>
            <a:r>
              <a:rPr lang="en-US" smtClean="0">
                <a:latin typeface="Arial" charset="0"/>
                <a:cs typeface="Arial" charset="0"/>
              </a:rPr>
              <a:t>Connection to internet by user in order to utilize system</a:t>
            </a:r>
          </a:p>
          <a:p>
            <a:pPr lvl="2" eaLnBrk="1" hangingPunct="1"/>
            <a:r>
              <a:rPr lang="en-US" smtClean="0">
                <a:latin typeface="Arial" charset="0"/>
                <a:cs typeface="Arial" charset="0"/>
              </a:rPr>
              <a:t>Connection to database to update it as per user’s editing/registration.</a:t>
            </a:r>
          </a:p>
          <a:p>
            <a:pPr lvl="2" eaLnBrk="1" hangingPunct="1"/>
            <a:r>
              <a:rPr lang="en-US" smtClean="0">
                <a:latin typeface="Arial" charset="0"/>
                <a:cs typeface="Arial" charset="0"/>
              </a:rPr>
              <a:t>FTP/HTTP</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endParaRPr lang="en-US" smtClean="0">
              <a:latin typeface="Arial" charset="0"/>
              <a:cs typeface="Arial" charset="0"/>
            </a:endParaRPr>
          </a:p>
        </p:txBody>
      </p:sp>
      <p:sp>
        <p:nvSpPr>
          <p:cNvPr id="66562" name="Content Placeholder 2"/>
          <p:cNvSpPr>
            <a:spLocks noGrp="1"/>
          </p:cNvSpPr>
          <p:nvPr>
            <p:ph idx="1"/>
          </p:nvPr>
        </p:nvSpPr>
        <p:spPr/>
        <p:txBody>
          <a:bodyPr/>
          <a:lstStyle/>
          <a:p>
            <a:pPr marL="0" indent="0" algn="ctr" eaLnBrk="1" hangingPunct="1">
              <a:buFont typeface="Arial" charset="0"/>
              <a:buNone/>
            </a:pPr>
            <a:r>
              <a:rPr lang="en-US" sz="7200" smtClean="0">
                <a:latin typeface="Arial" charset="0"/>
                <a:cs typeface="Arial" charset="0"/>
              </a:rPr>
              <a:t>Functional Requirements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latin typeface="Arial" charset="0"/>
                <a:cs typeface="Arial" charset="0"/>
              </a:rPr>
              <a:t>Functional Requirements</a:t>
            </a:r>
          </a:p>
        </p:txBody>
      </p:sp>
      <p:sp>
        <p:nvSpPr>
          <p:cNvPr id="67586" name="Content Placeholder 2"/>
          <p:cNvSpPr>
            <a:spLocks noGrp="1"/>
          </p:cNvSpPr>
          <p:nvPr>
            <p:ph idx="1"/>
          </p:nvPr>
        </p:nvSpPr>
        <p:spPr/>
        <p:txBody>
          <a:bodyPr/>
          <a:lstStyle/>
          <a:p>
            <a:pPr marL="742950" indent="-742950" eaLnBrk="1" hangingPunct="1">
              <a:buFont typeface="Arial" charset="0"/>
              <a:buAutoNum type="arabicPeriod"/>
            </a:pPr>
            <a:r>
              <a:rPr lang="en-US" smtClean="0">
                <a:latin typeface="Arial" charset="0"/>
                <a:cs typeface="Arial" charset="0"/>
              </a:rPr>
              <a:t>Register volunteer for event</a:t>
            </a:r>
          </a:p>
          <a:p>
            <a:pPr marL="1143000" lvl="1" indent="-742950" eaLnBrk="1" hangingPunct="1">
              <a:buFont typeface="Courier New" pitchFamily="49" charset="0"/>
              <a:buChar char="o"/>
            </a:pPr>
            <a:r>
              <a:rPr lang="en-US" smtClean="0">
                <a:latin typeface="Arial" charset="0"/>
                <a:cs typeface="Arial" charset="0"/>
              </a:rPr>
              <a:t>Enable volunteers to register for events that have been posted on the system.</a:t>
            </a:r>
          </a:p>
          <a:p>
            <a:pPr marL="742950" indent="-742950" eaLnBrk="1" hangingPunct="1">
              <a:buFont typeface="Arial" charset="0"/>
              <a:buAutoNum type="arabicPeriod"/>
            </a:pPr>
            <a:r>
              <a:rPr lang="en-US" smtClean="0">
                <a:latin typeface="Arial" charset="0"/>
                <a:cs typeface="Arial" charset="0"/>
              </a:rPr>
              <a:t>Volunteer for event</a:t>
            </a:r>
          </a:p>
          <a:p>
            <a:pPr marL="1143000" lvl="1" indent="-742950" eaLnBrk="1" hangingPunct="1">
              <a:buFont typeface="Courier New" pitchFamily="49" charset="0"/>
              <a:buChar char="o"/>
            </a:pPr>
            <a:r>
              <a:rPr lang="en-US" smtClean="0">
                <a:latin typeface="Arial" charset="0"/>
                <a:cs typeface="Arial" charset="0"/>
              </a:rPr>
              <a:t>Allows volunteer to volunteer for an event and adds him/her to list of participating volunteers.</a:t>
            </a:r>
          </a:p>
          <a:p>
            <a:pPr marL="742950" indent="-742950" eaLnBrk="1" hangingPunct="1">
              <a:buFont typeface="Courier New" pitchFamily="49" charset="0"/>
              <a:buChar char="o"/>
            </a:pPr>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mtClean="0">
                <a:latin typeface="Arial" charset="0"/>
                <a:cs typeface="Arial" charset="0"/>
              </a:rPr>
              <a:t>Functional Requirements</a:t>
            </a:r>
          </a:p>
        </p:txBody>
      </p:sp>
      <p:sp>
        <p:nvSpPr>
          <p:cNvPr id="68610" name="Content Placeholder 2"/>
          <p:cNvSpPr>
            <a:spLocks noGrp="1"/>
          </p:cNvSpPr>
          <p:nvPr>
            <p:ph idx="1"/>
          </p:nvPr>
        </p:nvSpPr>
        <p:spPr/>
        <p:txBody>
          <a:bodyPr/>
          <a:lstStyle/>
          <a:p>
            <a:pPr marL="742950" indent="-742950" eaLnBrk="1" hangingPunct="1">
              <a:buFont typeface="Calibri" pitchFamily="34" charset="0"/>
              <a:buAutoNum type="arabicPeriod" startAt="3"/>
            </a:pPr>
            <a:r>
              <a:rPr lang="en-US" smtClean="0">
                <a:latin typeface="Arial" charset="0"/>
                <a:cs typeface="Arial" charset="0"/>
              </a:rPr>
              <a:t>Request different volunteer position</a:t>
            </a:r>
          </a:p>
          <a:p>
            <a:pPr marL="1143000" lvl="1" indent="-742950" eaLnBrk="1" hangingPunct="1">
              <a:buFont typeface="Courier New" pitchFamily="49" charset="0"/>
              <a:buChar char="o"/>
            </a:pPr>
            <a:r>
              <a:rPr lang="en-US" smtClean="0">
                <a:latin typeface="Arial" charset="0"/>
                <a:cs typeface="Arial" charset="0"/>
              </a:rPr>
              <a:t>Allows a volunteer to request a different position assignment for an event.</a:t>
            </a:r>
          </a:p>
          <a:p>
            <a:pPr marL="742950" indent="-742950" eaLnBrk="1" hangingPunct="1">
              <a:buFont typeface="Calibri" pitchFamily="34" charset="0"/>
              <a:buAutoNum type="arabicPeriod" startAt="3"/>
            </a:pPr>
            <a:r>
              <a:rPr lang="en-US" smtClean="0">
                <a:latin typeface="Arial" charset="0"/>
                <a:cs typeface="Arial" charset="0"/>
              </a:rPr>
              <a:t>Cancel volunteer participation</a:t>
            </a:r>
          </a:p>
          <a:p>
            <a:pPr marL="1143000" lvl="1" indent="-742950" eaLnBrk="1" hangingPunct="1">
              <a:buFont typeface="Courier New" pitchFamily="49" charset="0"/>
              <a:buChar char="o"/>
            </a:pPr>
            <a:r>
              <a:rPr lang="en-US" smtClean="0">
                <a:latin typeface="Arial" charset="0"/>
                <a:cs typeface="Arial" charset="0"/>
              </a:rPr>
              <a:t>Allows a volunteer to cancel his/her participation in an event.  This removes the user’s information from the list of participating volunteers.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latin typeface="Arial" charset="0"/>
                <a:cs typeface="Arial" charset="0"/>
              </a:rPr>
              <a:t>Functional Requirements</a:t>
            </a:r>
          </a:p>
        </p:txBody>
      </p:sp>
      <p:sp>
        <p:nvSpPr>
          <p:cNvPr id="69634" name="Content Placeholder 2"/>
          <p:cNvSpPr>
            <a:spLocks noGrp="1"/>
          </p:cNvSpPr>
          <p:nvPr>
            <p:ph idx="1"/>
          </p:nvPr>
        </p:nvSpPr>
        <p:spPr/>
        <p:txBody>
          <a:bodyPr/>
          <a:lstStyle/>
          <a:p>
            <a:pPr marL="742950" indent="-742950" eaLnBrk="1" hangingPunct="1">
              <a:buFont typeface="Calibri" pitchFamily="34" charset="0"/>
              <a:buAutoNum type="arabicPeriod" startAt="5"/>
            </a:pPr>
            <a:r>
              <a:rPr lang="en-US" smtClean="0">
                <a:latin typeface="Arial" charset="0"/>
                <a:cs typeface="Arial" charset="0"/>
              </a:rPr>
              <a:t>Edit Volunteer Information</a:t>
            </a:r>
          </a:p>
          <a:p>
            <a:pPr marL="1143000" lvl="1" indent="-742950" eaLnBrk="1" hangingPunct="1">
              <a:buFont typeface="Courier New" pitchFamily="49" charset="0"/>
              <a:buChar char="o"/>
            </a:pPr>
            <a:r>
              <a:rPr lang="en-US" smtClean="0">
                <a:latin typeface="Arial" charset="0"/>
                <a:cs typeface="Arial" charset="0"/>
              </a:rPr>
              <a:t>Allows volunteers to change personal and contact information, including relevant skills they possess.</a:t>
            </a:r>
          </a:p>
          <a:p>
            <a:pPr marL="742950" indent="-742950" eaLnBrk="1" hangingPunct="1">
              <a:buFont typeface="Calibri" pitchFamily="34" charset="0"/>
              <a:buAutoNum type="arabicPeriod" startAt="5"/>
            </a:pPr>
            <a:r>
              <a:rPr lang="en-US" smtClean="0">
                <a:latin typeface="Arial" charset="0"/>
                <a:cs typeface="Arial" charset="0"/>
              </a:rPr>
              <a:t>Post Event</a:t>
            </a:r>
          </a:p>
          <a:p>
            <a:pPr marL="1143000" lvl="1" indent="-742950" eaLnBrk="1" hangingPunct="1">
              <a:buFont typeface="Courier New" pitchFamily="49" charset="0"/>
              <a:buChar char="o"/>
            </a:pPr>
            <a:r>
              <a:rPr lang="en-US" smtClean="0">
                <a:latin typeface="Arial" charset="0"/>
                <a:cs typeface="Arial" charset="0"/>
              </a:rPr>
              <a:t>Allows event managers to post new events into the system.  Once the event is posted, volunteers will be able to view the event’s information and register for it.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mtClean="0">
                <a:latin typeface="Arial" charset="0"/>
                <a:cs typeface="Arial" charset="0"/>
              </a:rPr>
              <a:t>Functional Requirements</a:t>
            </a:r>
          </a:p>
        </p:txBody>
      </p:sp>
      <p:sp>
        <p:nvSpPr>
          <p:cNvPr id="3" name="Content Placeholder 2"/>
          <p:cNvSpPr>
            <a:spLocks noGrp="1"/>
          </p:cNvSpPr>
          <p:nvPr>
            <p:ph idx="1"/>
          </p:nvPr>
        </p:nvSpPr>
        <p:spPr/>
        <p:txBody>
          <a:bodyPr rtlCol="0">
            <a:normAutofit fontScale="92500" lnSpcReduction="10000"/>
          </a:bodyPr>
          <a:lstStyle/>
          <a:p>
            <a:pPr marL="742950" indent="-742950" eaLnBrk="1" fontAlgn="auto" hangingPunct="1">
              <a:spcAft>
                <a:spcPts val="0"/>
              </a:spcAft>
              <a:buFont typeface="+mj-lt"/>
              <a:buAutoNum type="arabicPeriod" startAt="7"/>
              <a:defRPr/>
            </a:pPr>
            <a:r>
              <a:rPr lang="en-US" dirty="0" smtClean="0"/>
              <a:t>Cancel event</a:t>
            </a:r>
          </a:p>
          <a:p>
            <a:pPr marL="1143000" lvl="1" indent="-742950" eaLnBrk="1" fontAlgn="auto" hangingPunct="1">
              <a:spcAft>
                <a:spcPts val="0"/>
              </a:spcAft>
              <a:buFont typeface="Courier New" pitchFamily="49" charset="0"/>
              <a:buChar char="o"/>
              <a:defRPr/>
            </a:pPr>
            <a:r>
              <a:rPr lang="en-US" dirty="0" smtClean="0"/>
              <a:t>Allows event managers to cancel an event.   This will remove the event from the system and send a notification to all participating volunteers.</a:t>
            </a:r>
          </a:p>
          <a:p>
            <a:pPr marL="742950" indent="-742950" eaLnBrk="1" fontAlgn="auto" hangingPunct="1">
              <a:spcAft>
                <a:spcPts val="0"/>
              </a:spcAft>
              <a:buFont typeface="+mj-lt"/>
              <a:buAutoNum type="arabicPeriod" startAt="7"/>
              <a:defRPr/>
            </a:pPr>
            <a:r>
              <a:rPr lang="en-US" dirty="0" smtClean="0"/>
              <a:t>Change event information</a:t>
            </a:r>
          </a:p>
          <a:p>
            <a:pPr marL="1143000" lvl="1" indent="-742950" eaLnBrk="1" fontAlgn="auto" hangingPunct="1">
              <a:spcAft>
                <a:spcPts val="0"/>
              </a:spcAft>
              <a:buFont typeface="Courier New" pitchFamily="49" charset="0"/>
              <a:buChar char="o"/>
              <a:defRPr/>
            </a:pPr>
            <a:r>
              <a:rPr lang="en-US" dirty="0" smtClean="0"/>
              <a:t>This allows event coordinators to edit information about the event.  When event information is edited successfully, the system will send a notification to all participating volunteers.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457200" y="304800"/>
            <a:ext cx="8229600" cy="1143000"/>
          </a:xfrm>
        </p:spPr>
        <p:txBody>
          <a:bodyPr/>
          <a:lstStyle/>
          <a:p>
            <a:pPr eaLnBrk="1" hangingPunct="1"/>
            <a:r>
              <a:rPr lang="en-US" smtClean="0">
                <a:latin typeface="Arial" charset="0"/>
                <a:cs typeface="Arial" charset="0"/>
              </a:rPr>
              <a:t>Functional Requirements</a:t>
            </a:r>
          </a:p>
        </p:txBody>
      </p:sp>
      <p:sp>
        <p:nvSpPr>
          <p:cNvPr id="3" name="Content Placeholder 2"/>
          <p:cNvSpPr>
            <a:spLocks noGrp="1"/>
          </p:cNvSpPr>
          <p:nvPr>
            <p:ph idx="1"/>
          </p:nvPr>
        </p:nvSpPr>
        <p:spPr/>
        <p:txBody>
          <a:bodyPr rtlCol="0">
            <a:normAutofit fontScale="85000" lnSpcReduction="10000"/>
          </a:bodyPr>
          <a:lstStyle/>
          <a:p>
            <a:pPr marL="742950" indent="-742950" eaLnBrk="1" fontAlgn="auto" hangingPunct="1">
              <a:spcAft>
                <a:spcPts val="0"/>
              </a:spcAft>
              <a:buFont typeface="+mj-lt"/>
              <a:buAutoNum type="arabicPeriod" startAt="9"/>
              <a:defRPr/>
            </a:pPr>
            <a:r>
              <a:rPr lang="en-US" dirty="0" smtClean="0"/>
              <a:t>Pair event volunteer</a:t>
            </a:r>
          </a:p>
          <a:p>
            <a:pPr marL="1143000" lvl="1" indent="-742950" eaLnBrk="1" fontAlgn="auto" hangingPunct="1">
              <a:spcAft>
                <a:spcPts val="0"/>
              </a:spcAft>
              <a:buFont typeface="Courier New" pitchFamily="49" charset="0"/>
              <a:buChar char="o"/>
              <a:defRPr/>
            </a:pPr>
            <a:r>
              <a:rPr lang="en-US" dirty="0" smtClean="0"/>
              <a:t>The system will recommend new events to volunteers by comparing available volunteer positions with the skills the user saved in their Volunteer Information.   Once an event is recommended to the volunteer, the event will display in the Volunteer Event Management page.</a:t>
            </a:r>
          </a:p>
          <a:p>
            <a:pPr marL="742950" indent="-742950" eaLnBrk="1" fontAlgn="auto" hangingPunct="1">
              <a:spcAft>
                <a:spcPts val="0"/>
              </a:spcAft>
              <a:buFont typeface="+mj-lt"/>
              <a:buAutoNum type="arabicPeriod" startAt="9"/>
              <a:defRPr/>
            </a:pPr>
            <a:r>
              <a:rPr lang="en-US" dirty="0" smtClean="0"/>
              <a:t>Confirm volunteer</a:t>
            </a:r>
          </a:p>
          <a:p>
            <a:pPr marL="1143000" lvl="1" indent="-742950" eaLnBrk="1" fontAlgn="auto" hangingPunct="1">
              <a:spcAft>
                <a:spcPts val="0"/>
              </a:spcAft>
              <a:buFont typeface="Courier New" pitchFamily="49" charset="0"/>
              <a:buChar char="o"/>
              <a:defRPr/>
            </a:pPr>
            <a:r>
              <a:rPr lang="en-US" dirty="0" smtClean="0"/>
              <a:t>When a volunteer registers for an event on their Volunteer Event Management page, the system will send a notification to confirm the volunteer’s participation.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latin typeface="Arial" charset="0"/>
                <a:cs typeface="Arial" charset="0"/>
              </a:rPr>
              <a:t>Functional Requirements</a:t>
            </a:r>
          </a:p>
        </p:txBody>
      </p:sp>
      <p:sp>
        <p:nvSpPr>
          <p:cNvPr id="3" name="Content Placeholder 2"/>
          <p:cNvSpPr>
            <a:spLocks noGrp="1"/>
          </p:cNvSpPr>
          <p:nvPr>
            <p:ph idx="1"/>
          </p:nvPr>
        </p:nvSpPr>
        <p:spPr/>
        <p:txBody>
          <a:bodyPr rtlCol="0">
            <a:normAutofit fontScale="85000" lnSpcReduction="20000"/>
          </a:bodyPr>
          <a:lstStyle/>
          <a:p>
            <a:pPr marL="742950" indent="-742950" eaLnBrk="1" fontAlgn="auto" hangingPunct="1">
              <a:spcAft>
                <a:spcPts val="0"/>
              </a:spcAft>
              <a:buFont typeface="+mj-lt"/>
              <a:buAutoNum type="arabicPeriod" startAt="11"/>
              <a:defRPr/>
            </a:pPr>
            <a:r>
              <a:rPr lang="en-US" dirty="0" smtClean="0"/>
              <a:t>Send reminder</a:t>
            </a:r>
          </a:p>
          <a:p>
            <a:pPr marL="1143000" lvl="1" indent="-742950" eaLnBrk="1" fontAlgn="auto" hangingPunct="1">
              <a:spcAft>
                <a:spcPts val="0"/>
              </a:spcAft>
              <a:buFont typeface="Courier New" pitchFamily="49" charset="0"/>
              <a:buChar char="o"/>
              <a:defRPr/>
            </a:pPr>
            <a:r>
              <a:rPr lang="en-US" dirty="0" smtClean="0"/>
              <a:t>Sends a notification reminding the volunteer of his/her participation in an event.  The notification will contain reminders of event location, start and end times, as well as the position the volunteer is expected to fill.</a:t>
            </a:r>
          </a:p>
          <a:p>
            <a:pPr marL="742950" indent="-742950" eaLnBrk="1" fontAlgn="auto" hangingPunct="1">
              <a:spcAft>
                <a:spcPts val="0"/>
              </a:spcAft>
              <a:buFont typeface="+mj-lt"/>
              <a:buAutoNum type="arabicPeriod" startAt="11"/>
              <a:defRPr/>
            </a:pPr>
            <a:r>
              <a:rPr lang="en-US" dirty="0" smtClean="0"/>
              <a:t>Filter inactive volunteers</a:t>
            </a:r>
          </a:p>
          <a:p>
            <a:pPr marL="1143000" lvl="1" indent="-742950" eaLnBrk="1" fontAlgn="auto" hangingPunct="1">
              <a:spcAft>
                <a:spcPts val="0"/>
              </a:spcAft>
              <a:buFont typeface="Courier New" pitchFamily="49" charset="0"/>
              <a:buChar char="o"/>
              <a:defRPr/>
            </a:pPr>
            <a:r>
              <a:rPr lang="en-US" dirty="0" smtClean="0"/>
              <a:t>removes volunteers from list of eligible recipients for new volunteer notifications if the user has not logged on within the last six months.  Also removes volunteer from event registry if the volunteer fails to respond to event registration confirmation within three days of event registration.</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latin typeface="Arial" charset="0"/>
                <a:cs typeface="Arial" charset="0"/>
              </a:rPr>
              <a:t>Functional Requirements</a:t>
            </a:r>
          </a:p>
        </p:txBody>
      </p:sp>
      <p:sp>
        <p:nvSpPr>
          <p:cNvPr id="3" name="Content Placeholder 2"/>
          <p:cNvSpPr>
            <a:spLocks noGrp="1"/>
          </p:cNvSpPr>
          <p:nvPr>
            <p:ph idx="1"/>
          </p:nvPr>
        </p:nvSpPr>
        <p:spPr/>
        <p:txBody>
          <a:bodyPr rtlCol="0">
            <a:normAutofit lnSpcReduction="10000"/>
          </a:bodyPr>
          <a:lstStyle/>
          <a:p>
            <a:pPr marL="742950" indent="-742950" eaLnBrk="1" fontAlgn="auto" hangingPunct="1">
              <a:spcAft>
                <a:spcPts val="0"/>
              </a:spcAft>
              <a:buFont typeface="+mj-lt"/>
              <a:buAutoNum type="arabicPeriod" startAt="13"/>
              <a:defRPr/>
            </a:pPr>
            <a:r>
              <a:rPr lang="en-US" dirty="0" smtClean="0"/>
              <a:t>Assign volunteers</a:t>
            </a:r>
          </a:p>
          <a:p>
            <a:pPr marL="1143000" lvl="1" indent="-742950" eaLnBrk="1" fontAlgn="auto" hangingPunct="1">
              <a:spcAft>
                <a:spcPts val="0"/>
              </a:spcAft>
              <a:buFont typeface="Courier New" pitchFamily="49" charset="0"/>
              <a:buChar char="o"/>
              <a:defRPr/>
            </a:pPr>
            <a:r>
              <a:rPr lang="en-US" dirty="0" smtClean="0"/>
              <a:t>Allows stakeholders to assign available positions to volunteers who have registered for an event.</a:t>
            </a:r>
          </a:p>
          <a:p>
            <a:pPr marL="742950" indent="-742950" eaLnBrk="1" fontAlgn="auto" hangingPunct="1">
              <a:spcAft>
                <a:spcPts val="0"/>
              </a:spcAft>
              <a:buFont typeface="+mj-lt"/>
              <a:buAutoNum type="arabicPeriod" startAt="13"/>
              <a:defRPr/>
            </a:pPr>
            <a:r>
              <a:rPr lang="en-US" dirty="0" smtClean="0"/>
              <a:t>Send volunteer assignment notification</a:t>
            </a:r>
          </a:p>
          <a:p>
            <a:pPr marL="1143000" lvl="1" indent="-742950" eaLnBrk="1" fontAlgn="auto" hangingPunct="1">
              <a:spcAft>
                <a:spcPts val="0"/>
              </a:spcAft>
              <a:buFont typeface="Courier New" pitchFamily="49" charset="0"/>
              <a:buChar char="o"/>
              <a:defRPr/>
            </a:pPr>
            <a:r>
              <a:rPr lang="en-US" dirty="0" smtClean="0"/>
              <a:t> Whenever a stakeholder assigns a position to a volunteer, the system sends a notification of the update to the volunteer.</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smtClean="0">
                <a:latin typeface="Arial" charset="0"/>
                <a:cs typeface="Arial" charset="0"/>
              </a:rPr>
              <a:t>Functional Requirements</a:t>
            </a:r>
          </a:p>
        </p:txBody>
      </p:sp>
      <p:sp>
        <p:nvSpPr>
          <p:cNvPr id="3" name="Content Placeholder 2"/>
          <p:cNvSpPr>
            <a:spLocks noGrp="1"/>
          </p:cNvSpPr>
          <p:nvPr>
            <p:ph idx="1"/>
          </p:nvPr>
        </p:nvSpPr>
        <p:spPr/>
        <p:txBody>
          <a:bodyPr rtlCol="0">
            <a:normAutofit lnSpcReduction="10000"/>
          </a:bodyPr>
          <a:lstStyle/>
          <a:p>
            <a:pPr marL="742950" indent="-742950" eaLnBrk="1" fontAlgn="auto" hangingPunct="1">
              <a:spcAft>
                <a:spcPts val="0"/>
              </a:spcAft>
              <a:buFont typeface="+mj-lt"/>
              <a:buAutoNum type="arabicPeriod" startAt="15"/>
              <a:defRPr/>
            </a:pPr>
            <a:r>
              <a:rPr lang="en-US" dirty="0" smtClean="0"/>
              <a:t>Register stakeholder</a:t>
            </a:r>
          </a:p>
          <a:p>
            <a:pPr marL="1143000" lvl="1" indent="-742950" eaLnBrk="1" fontAlgn="auto" hangingPunct="1">
              <a:spcAft>
                <a:spcPts val="0"/>
              </a:spcAft>
              <a:buFont typeface="Courier New" pitchFamily="49" charset="0"/>
              <a:buChar char="o"/>
              <a:defRPr/>
            </a:pPr>
            <a:r>
              <a:rPr lang="en-US" dirty="0" smtClean="0"/>
              <a:t>Takes user information and allows user to create and manage events in the system</a:t>
            </a:r>
          </a:p>
          <a:p>
            <a:pPr marL="742950" indent="-742950" eaLnBrk="1" fontAlgn="auto" hangingPunct="1">
              <a:spcAft>
                <a:spcPts val="0"/>
              </a:spcAft>
              <a:buFont typeface="+mj-lt"/>
              <a:buAutoNum type="arabicPeriod" startAt="15"/>
              <a:defRPr/>
            </a:pPr>
            <a:r>
              <a:rPr lang="en-US" dirty="0" smtClean="0"/>
              <a:t>Delete user account</a:t>
            </a:r>
          </a:p>
          <a:p>
            <a:pPr marL="1143000" lvl="1" indent="-742950" eaLnBrk="1" fontAlgn="auto" hangingPunct="1">
              <a:spcAft>
                <a:spcPts val="0"/>
              </a:spcAft>
              <a:buFont typeface="Courier New" pitchFamily="49" charset="0"/>
              <a:buChar char="o"/>
              <a:defRPr/>
            </a:pPr>
            <a:r>
              <a:rPr lang="en-US" dirty="0" smtClean="0"/>
              <a:t>Allows user to remove all personal information saved in the system.  When a user account is deleted, the username associated with that account becomes available to be registered under a new user.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latin typeface="Arial" charset="0"/>
                <a:cs typeface="Arial" charset="0"/>
              </a:rPr>
              <a:t>Definitions</a:t>
            </a:r>
          </a:p>
        </p:txBody>
      </p:sp>
      <p:sp>
        <p:nvSpPr>
          <p:cNvPr id="3" name="Content Placeholder 2"/>
          <p:cNvSpPr>
            <a:spLocks noGrp="1"/>
          </p:cNvSpPr>
          <p:nvPr>
            <p:ph idx="1"/>
          </p:nvPr>
        </p:nvSpPr>
        <p:spPr>
          <a:xfrm>
            <a:off x="457200" y="1524000"/>
            <a:ext cx="8229600" cy="6934200"/>
          </a:xfrm>
        </p:spPr>
        <p:txBody>
          <a:bodyPr rtlCol="0">
            <a:normAutofit fontScale="40000" lnSpcReduction="20000"/>
          </a:bodyPr>
          <a:lstStyle/>
          <a:p>
            <a:pPr eaLnBrk="1" fontAlgn="auto" hangingPunct="1">
              <a:spcAft>
                <a:spcPts val="0"/>
              </a:spcAft>
              <a:buFont typeface="Arial" pitchFamily="34" charset="0"/>
              <a:buChar char="•"/>
              <a:defRPr/>
            </a:pPr>
            <a:r>
              <a:rPr lang="en-US" sz="9000" dirty="0"/>
              <a:t>Stakeholder </a:t>
            </a:r>
            <a:endParaRPr lang="en-US" sz="9000" dirty="0" smtClean="0"/>
          </a:p>
          <a:p>
            <a:pPr lvl="1" eaLnBrk="1" fontAlgn="auto" hangingPunct="1">
              <a:spcAft>
                <a:spcPts val="0"/>
              </a:spcAft>
              <a:buFont typeface="Wingdings" pitchFamily="2" charset="2"/>
              <a:buChar char="§"/>
              <a:defRPr/>
            </a:pPr>
            <a:r>
              <a:rPr lang="en-US" sz="9000" dirty="0" smtClean="0"/>
              <a:t>Event </a:t>
            </a:r>
            <a:r>
              <a:rPr lang="en-US" sz="9000" dirty="0"/>
              <a:t>manager who </a:t>
            </a:r>
            <a:r>
              <a:rPr lang="en-US" sz="9000" dirty="0" smtClean="0"/>
              <a:t>can </a:t>
            </a:r>
            <a:r>
              <a:rPr lang="en-US" sz="9000" dirty="0"/>
              <a:t>post </a:t>
            </a:r>
            <a:r>
              <a:rPr lang="en-US" sz="9000" dirty="0" smtClean="0"/>
              <a:t>information about an event -  location, event dates, start time, finish time, duration, etc.</a:t>
            </a:r>
          </a:p>
          <a:p>
            <a:pPr lvl="1" eaLnBrk="1" fontAlgn="auto" hangingPunct="1">
              <a:spcAft>
                <a:spcPts val="0"/>
              </a:spcAft>
              <a:buFont typeface="Wingdings" pitchFamily="2" charset="2"/>
              <a:buChar char="§"/>
              <a:defRPr/>
            </a:pPr>
            <a:r>
              <a:rPr lang="en-US" sz="9000" dirty="0" smtClean="0"/>
              <a:t>Lists </a:t>
            </a:r>
            <a:r>
              <a:rPr lang="en-US" sz="9000" dirty="0"/>
              <a:t>volunteer positions </a:t>
            </a:r>
            <a:r>
              <a:rPr lang="en-US" sz="9000" dirty="0" smtClean="0"/>
              <a:t>that need </a:t>
            </a:r>
            <a:r>
              <a:rPr lang="en-US" sz="9000" dirty="0"/>
              <a:t>to be filled for an </a:t>
            </a:r>
            <a:r>
              <a:rPr lang="en-US" sz="9000" dirty="0" smtClean="0"/>
              <a:t>event</a:t>
            </a:r>
          </a:p>
          <a:p>
            <a:pPr lvl="2" eaLnBrk="1" fontAlgn="auto" hangingPunct="1">
              <a:spcAft>
                <a:spcPts val="0"/>
              </a:spcAft>
              <a:buFont typeface="Courier New" pitchFamily="49" charset="0"/>
              <a:buChar char="o"/>
              <a:defRPr/>
            </a:pPr>
            <a:r>
              <a:rPr lang="en-US" sz="9000" dirty="0" smtClean="0"/>
              <a:t>Times and dates volunteer is  needed</a:t>
            </a:r>
          </a:p>
          <a:p>
            <a:pPr lvl="2" eaLnBrk="1" fontAlgn="auto" hangingPunct="1">
              <a:spcAft>
                <a:spcPts val="0"/>
              </a:spcAft>
              <a:buFont typeface="Courier New" pitchFamily="49" charset="0"/>
              <a:buChar char="o"/>
              <a:defRPr/>
            </a:pPr>
            <a:r>
              <a:rPr lang="en-US" sz="9000" dirty="0" smtClean="0"/>
              <a:t>Required/desired skills for position</a:t>
            </a:r>
          </a:p>
          <a:p>
            <a:pPr eaLnBrk="1" fontAlgn="auto" hangingPunct="1">
              <a:spcAft>
                <a:spcPts val="0"/>
              </a:spcAft>
              <a:buFont typeface="Arial" pitchFamily="34" charset="0"/>
              <a:buChar char="•"/>
              <a:defRPr/>
            </a:pPr>
            <a:endParaRPr lang="en-US" sz="7500" i="1" dirty="0"/>
          </a:p>
          <a:p>
            <a:pPr marL="0" indent="0" eaLnBrk="1" fontAlgn="auto" hangingPunct="1">
              <a:spcAft>
                <a:spcPts val="0"/>
              </a:spcAft>
              <a:buFont typeface="Arial" pitchFamily="34" charset="0"/>
              <a:buNone/>
              <a:defRPr/>
            </a:pPr>
            <a:r>
              <a:rPr lang="en-US" sz="6700" dirty="0"/>
              <a:t> </a:t>
            </a:r>
            <a:endParaRPr lang="en-US" dirty="0"/>
          </a:p>
        </p:txBody>
      </p:sp>
      <p:sp>
        <p:nvSpPr>
          <p:cNvPr id="18435"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pic>
        <p:nvPicPr>
          <p:cNvPr id="18436" name="Picture 6" descr="C:\Users\Don\AppData\Local\Microsoft\Windows\Temporary Internet Files\Content.IE5\QGV38T0G\MP900309636[1].jpg"/>
          <p:cNvPicPr>
            <a:picLocks noChangeAspect="1" noChangeArrowheads="1"/>
          </p:cNvPicPr>
          <p:nvPr/>
        </p:nvPicPr>
        <p:blipFill>
          <a:blip r:embed="rId2"/>
          <a:srcRect/>
          <a:stretch>
            <a:fillRect/>
          </a:stretch>
        </p:blipFill>
        <p:spPr bwMode="auto">
          <a:xfrm>
            <a:off x="7315200" y="5530850"/>
            <a:ext cx="1752600" cy="1250950"/>
          </a:xfrm>
          <a:prstGeom prst="rect">
            <a:avLst/>
          </a:prstGeom>
          <a:noFill/>
          <a:ln w="9525">
            <a:noFill/>
            <a:miter lim="800000"/>
            <a:headEnd/>
            <a:tailEnd/>
          </a:ln>
        </p:spPr>
      </p:pic>
      <p:pic>
        <p:nvPicPr>
          <p:cNvPr id="18437" name="Picture 7" descr="C:\Users\Don\AppData\Local\Microsoft\Windows\Temporary Internet Files\Content.IE5\35QPBL1Q\MP900385237[1].jpg"/>
          <p:cNvPicPr>
            <a:picLocks noChangeAspect="1" noChangeArrowheads="1"/>
          </p:cNvPicPr>
          <p:nvPr/>
        </p:nvPicPr>
        <p:blipFill>
          <a:blip r:embed="rId3"/>
          <a:srcRect/>
          <a:stretch>
            <a:fillRect/>
          </a:stretch>
        </p:blipFill>
        <p:spPr bwMode="auto">
          <a:xfrm>
            <a:off x="304800" y="5410200"/>
            <a:ext cx="990600" cy="1387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latin typeface="Arial" charset="0"/>
                <a:cs typeface="Arial" charset="0"/>
              </a:rPr>
              <a:t>Functional Requirements</a:t>
            </a:r>
          </a:p>
        </p:txBody>
      </p:sp>
      <p:sp>
        <p:nvSpPr>
          <p:cNvPr id="75778" name="Content Placeholder 2"/>
          <p:cNvSpPr>
            <a:spLocks noGrp="1"/>
          </p:cNvSpPr>
          <p:nvPr>
            <p:ph idx="1"/>
          </p:nvPr>
        </p:nvSpPr>
        <p:spPr/>
        <p:txBody>
          <a:bodyPr/>
          <a:lstStyle/>
          <a:p>
            <a:pPr marL="742950" indent="-742950" eaLnBrk="1" hangingPunct="1">
              <a:buFont typeface="Calibri" pitchFamily="34" charset="0"/>
              <a:buAutoNum type="arabicPeriod" startAt="17"/>
            </a:pPr>
            <a:r>
              <a:rPr lang="en-US" smtClean="0">
                <a:latin typeface="Arial" charset="0"/>
                <a:cs typeface="Arial" charset="0"/>
              </a:rPr>
              <a:t>Edit stakeholder information</a:t>
            </a:r>
          </a:p>
          <a:p>
            <a:pPr marL="1143000" lvl="1" indent="-742950" eaLnBrk="1" hangingPunct="1">
              <a:buFont typeface="Courier New" pitchFamily="49" charset="0"/>
              <a:buChar char="o"/>
            </a:pPr>
            <a:r>
              <a:rPr lang="en-US" smtClean="0">
                <a:latin typeface="Arial" charset="0"/>
                <a:cs typeface="Arial" charset="0"/>
              </a:rPr>
              <a:t>Allows user to edit all personal  and contact information and save changes in system. </a:t>
            </a:r>
          </a:p>
          <a:p>
            <a:pPr marL="742950" indent="-742950" eaLnBrk="1" hangingPunct="1">
              <a:buFont typeface="Calibri" pitchFamily="34" charset="0"/>
              <a:buAutoNum type="arabicPeriod" startAt="17"/>
            </a:pPr>
            <a:r>
              <a:rPr lang="en-US" smtClean="0">
                <a:latin typeface="Arial" charset="0"/>
                <a:cs typeface="Arial" charset="0"/>
              </a:rPr>
              <a:t>Verify user</a:t>
            </a:r>
          </a:p>
          <a:p>
            <a:pPr marL="1143000" lvl="1" indent="-742950" eaLnBrk="1" hangingPunct="1">
              <a:buFont typeface="Courier New" pitchFamily="49" charset="0"/>
              <a:buChar char="o"/>
            </a:pPr>
            <a:r>
              <a:rPr lang="en-US" smtClean="0">
                <a:latin typeface="Arial" charset="0"/>
                <a:cs typeface="Arial" charset="0"/>
              </a:rPr>
              <a:t>Verifies username and password are correct upon input into login screen.</a:t>
            </a:r>
          </a:p>
          <a:p>
            <a:pPr marL="742950" indent="-742950" eaLnBrk="1" hangingPunct="1">
              <a:buFont typeface="Arial" charset="0"/>
              <a:buNone/>
            </a:pPr>
            <a:endParaRPr lang="en-US" smtClean="0">
              <a:latin typeface="Arial" charset="0"/>
              <a:cs typeface="Arial"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mtClean="0">
                <a:latin typeface="Arial" charset="0"/>
                <a:cs typeface="Arial" charset="0"/>
              </a:rPr>
              <a:t>Security</a:t>
            </a:r>
          </a:p>
        </p:txBody>
      </p:sp>
      <p:sp>
        <p:nvSpPr>
          <p:cNvPr id="76802" name="Content Placeholder 2"/>
          <p:cNvSpPr>
            <a:spLocks noGrp="1"/>
          </p:cNvSpPr>
          <p:nvPr>
            <p:ph idx="1"/>
          </p:nvPr>
        </p:nvSpPr>
        <p:spPr/>
        <p:txBody>
          <a:bodyPr/>
          <a:lstStyle/>
          <a:p>
            <a:pPr eaLnBrk="1" hangingPunct="1"/>
            <a:r>
              <a:rPr lang="en-US" smtClean="0">
                <a:latin typeface="Arial" charset="0"/>
                <a:cs typeface="Arial" charset="0"/>
              </a:rPr>
              <a:t>The following types of information will be stored in the system:</a:t>
            </a:r>
          </a:p>
          <a:p>
            <a:pPr lvl="1" eaLnBrk="1" hangingPunct="1">
              <a:buFont typeface="Courier New" pitchFamily="49" charset="0"/>
              <a:buChar char="o"/>
            </a:pPr>
            <a:r>
              <a:rPr lang="en-US" smtClean="0">
                <a:latin typeface="Arial" charset="0"/>
                <a:cs typeface="Arial" charset="0"/>
              </a:rPr>
              <a:t>Volunteer registration information</a:t>
            </a:r>
          </a:p>
          <a:p>
            <a:pPr lvl="1" eaLnBrk="1" hangingPunct="1">
              <a:buFont typeface="Courier New" pitchFamily="49" charset="0"/>
              <a:buChar char="o"/>
            </a:pPr>
            <a:r>
              <a:rPr lang="en-US" smtClean="0">
                <a:latin typeface="Arial" charset="0"/>
                <a:cs typeface="Arial" charset="0"/>
              </a:rPr>
              <a:t>Stakeholder information</a:t>
            </a:r>
          </a:p>
          <a:p>
            <a:pPr lvl="1" eaLnBrk="1" hangingPunct="1">
              <a:buFont typeface="Courier New" pitchFamily="49" charset="0"/>
              <a:buChar char="o"/>
            </a:pPr>
            <a:r>
              <a:rPr lang="en-US" smtClean="0">
                <a:latin typeface="Arial" charset="0"/>
                <a:cs typeface="Arial" charset="0"/>
              </a:rPr>
              <a:t>Event information</a:t>
            </a:r>
          </a:p>
          <a:p>
            <a:pPr eaLnBrk="1" hangingPunct="1"/>
            <a:r>
              <a:rPr lang="en-US" smtClean="0">
                <a:latin typeface="Arial" charset="0"/>
                <a:cs typeface="Arial" charset="0"/>
              </a:rPr>
              <a:t>The information must be protected from unauthorized access and modifications.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latin typeface="Arial" charset="0"/>
                <a:cs typeface="Arial" charset="0"/>
              </a:rPr>
              <a:t>Security Continued</a:t>
            </a:r>
          </a:p>
        </p:txBody>
      </p:sp>
      <p:sp>
        <p:nvSpPr>
          <p:cNvPr id="77826" name="Content Placeholder 2"/>
          <p:cNvSpPr>
            <a:spLocks noGrp="1"/>
          </p:cNvSpPr>
          <p:nvPr>
            <p:ph idx="1"/>
          </p:nvPr>
        </p:nvSpPr>
        <p:spPr/>
        <p:txBody>
          <a:bodyPr/>
          <a:lstStyle/>
          <a:p>
            <a:pPr eaLnBrk="1" hangingPunct="1"/>
            <a:r>
              <a:rPr lang="en-US" sz="3200" smtClean="0">
                <a:latin typeface="Arial" charset="0"/>
                <a:cs typeface="Arial" charset="0"/>
              </a:rPr>
              <a:t>Password features</a:t>
            </a:r>
          </a:p>
          <a:p>
            <a:pPr lvl="1" eaLnBrk="1" hangingPunct="1">
              <a:buFont typeface="Courier New" pitchFamily="49" charset="0"/>
              <a:buChar char="o"/>
            </a:pPr>
            <a:r>
              <a:rPr lang="en-US" sz="3200" smtClean="0">
                <a:latin typeface="Arial" charset="0"/>
                <a:cs typeface="Arial" charset="0"/>
              </a:rPr>
              <a:t>Passwords will be mandatory for all user accounts.</a:t>
            </a:r>
          </a:p>
          <a:p>
            <a:pPr lvl="1" eaLnBrk="1" hangingPunct="1">
              <a:buFont typeface="Courier New" pitchFamily="49" charset="0"/>
              <a:buChar char="o"/>
            </a:pPr>
            <a:r>
              <a:rPr lang="en-US" sz="3200" smtClean="0">
                <a:latin typeface="Arial" charset="0"/>
                <a:cs typeface="Arial" charset="0"/>
              </a:rPr>
              <a:t>Password complexity requirements will be enforced on all user accounts.</a:t>
            </a:r>
          </a:p>
          <a:p>
            <a:pPr lvl="1" eaLnBrk="1" hangingPunct="1">
              <a:buFont typeface="Courier New" pitchFamily="49" charset="0"/>
              <a:buChar char="o"/>
            </a:pPr>
            <a:r>
              <a:rPr lang="en-US" sz="3200" smtClean="0">
                <a:latin typeface="Arial" charset="0"/>
                <a:cs typeface="Arial" charset="0"/>
              </a:rPr>
              <a:t>User passwords entered on the login screen will not be readable.</a:t>
            </a:r>
          </a:p>
          <a:p>
            <a:pPr eaLnBrk="1" hangingPunct="1"/>
            <a:endParaRPr lang="en-US" smtClean="0">
              <a:latin typeface="Arial" charset="0"/>
              <a:cs typeface="Arial"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latin typeface="Arial" charset="0"/>
                <a:cs typeface="Arial" charset="0"/>
              </a:rPr>
              <a:t>Security Continued</a:t>
            </a:r>
          </a:p>
        </p:txBody>
      </p:sp>
      <p:sp>
        <p:nvSpPr>
          <p:cNvPr id="78850" name="Content Placeholder 2"/>
          <p:cNvSpPr>
            <a:spLocks noGrp="1"/>
          </p:cNvSpPr>
          <p:nvPr>
            <p:ph idx="1"/>
          </p:nvPr>
        </p:nvSpPr>
        <p:spPr/>
        <p:txBody>
          <a:bodyPr/>
          <a:lstStyle/>
          <a:p>
            <a:pPr eaLnBrk="1" hangingPunct="1"/>
            <a:r>
              <a:rPr lang="en-US" smtClean="0">
                <a:latin typeface="Arial" charset="0"/>
                <a:cs typeface="Arial" charset="0"/>
              </a:rPr>
              <a:t>System Operations Interference</a:t>
            </a:r>
          </a:p>
          <a:p>
            <a:pPr lvl="1" eaLnBrk="1" hangingPunct="1">
              <a:buFont typeface="Courier New" pitchFamily="49" charset="0"/>
              <a:buChar char="o"/>
            </a:pPr>
            <a:r>
              <a:rPr lang="en-US" sz="3200" smtClean="0">
                <a:latin typeface="Arial" charset="0"/>
                <a:cs typeface="Arial" charset="0"/>
              </a:rPr>
              <a:t>All attempts originating from outside the system to use the system for sending e-mails will be blocked.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smtClean="0">
                <a:latin typeface="Arial" charset="0"/>
                <a:cs typeface="Arial" charset="0"/>
              </a:rPr>
              <a:t>Questions</a:t>
            </a:r>
          </a:p>
        </p:txBody>
      </p:sp>
      <p:sp>
        <p:nvSpPr>
          <p:cNvPr id="79874" name="Content Placeholder 2"/>
          <p:cNvSpPr>
            <a:spLocks noGrp="1"/>
          </p:cNvSpPr>
          <p:nvPr>
            <p:ph idx="1"/>
          </p:nvPr>
        </p:nvSpPr>
        <p:spPr/>
        <p:txBody>
          <a:bodyPr/>
          <a:lstStyle/>
          <a:p>
            <a:pPr marL="0" indent="0" algn="ctr" eaLnBrk="1" hangingPunct="1">
              <a:buFont typeface="Arial" charset="0"/>
              <a:buNone/>
            </a:pPr>
            <a:r>
              <a:rPr lang="en-US" sz="6000" smtClean="0">
                <a:latin typeface="Arial" charset="0"/>
                <a:cs typeface="Arial" charset="0"/>
              </a:rPr>
              <a:t>Please Ask Questions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smtClean="0">
                <a:latin typeface="Arial" charset="0"/>
                <a:cs typeface="Arial" charset="0"/>
              </a:rPr>
              <a:t>Thank You</a:t>
            </a:r>
          </a:p>
        </p:txBody>
      </p:sp>
      <p:sp>
        <p:nvSpPr>
          <p:cNvPr id="80898" name="Content Placeholder 2"/>
          <p:cNvSpPr>
            <a:spLocks noGrp="1"/>
          </p:cNvSpPr>
          <p:nvPr>
            <p:ph idx="1"/>
          </p:nvPr>
        </p:nvSpPr>
        <p:spPr/>
        <p:txBody>
          <a:bodyPr/>
          <a:lstStyle/>
          <a:p>
            <a:pPr marL="0" indent="0" algn="ctr" eaLnBrk="1" hangingPunct="1">
              <a:buFont typeface="Arial" charset="0"/>
              <a:buNone/>
            </a:pPr>
            <a:r>
              <a:rPr lang="en-US" sz="4400" smtClean="0">
                <a:latin typeface="Arial" charset="0"/>
                <a:cs typeface="Arial" charset="0"/>
              </a:rPr>
              <a:t>Thank you for listening to our system proposal.  We hope you enjoyed the presentation!</a:t>
            </a:r>
          </a:p>
        </p:txBody>
      </p:sp>
      <p:sp>
        <p:nvSpPr>
          <p:cNvPr id="5" name="Subtitle 2"/>
          <p:cNvSpPr txBox="1">
            <a:spLocks/>
          </p:cNvSpPr>
          <p:nvPr/>
        </p:nvSpPr>
        <p:spPr>
          <a:xfrm>
            <a:off x="0" y="3505200"/>
            <a:ext cx="9144000" cy="1295400"/>
          </a:xfrm>
          <a:prstGeom prst="rect">
            <a:avLst/>
          </a:prstGeom>
        </p:spPr>
        <p:txBody>
          <a:bodyPr/>
          <a:lstStyle>
            <a:lvl1pPr marL="342900" indent="-342900" algn="l" defTabSz="914400" rtl="0" eaLnBrk="1" latinLnBrk="0" hangingPunct="1">
              <a:spcBef>
                <a:spcPct val="20000"/>
              </a:spcBef>
              <a:buFont typeface="Arial" pitchFamily="34" charset="0"/>
              <a:buChar char="•"/>
              <a:defRPr sz="36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800" kern="1200">
                <a:solidFill>
                  <a:schemeClr val="bg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800" kern="1200">
                <a:solidFill>
                  <a:schemeClr val="bg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8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endParaRPr lang="en-US" sz="4000" dirty="0" smtClean="0">
              <a:solidFill>
                <a:schemeClr val="accent3">
                  <a:lumMod val="40000"/>
                  <a:lumOff val="60000"/>
                </a:schemeClr>
              </a:solidFill>
            </a:endParaRPr>
          </a:p>
          <a:p>
            <a:pPr marL="0" indent="0" algn="ctr" fontAlgn="auto">
              <a:spcAft>
                <a:spcPts val="0"/>
              </a:spcAft>
              <a:buFont typeface="Arial" pitchFamily="34" charset="0"/>
              <a:buNone/>
              <a:defRPr/>
            </a:pPr>
            <a:r>
              <a:rPr lang="en-US" sz="4000" dirty="0" smtClean="0">
                <a:solidFill>
                  <a:schemeClr val="accent3">
                    <a:lumMod val="40000"/>
                    <a:lumOff val="60000"/>
                  </a:schemeClr>
                </a:solidFill>
              </a:rPr>
              <a:t>Team Quartz</a:t>
            </a:r>
          </a:p>
          <a:p>
            <a:pPr marL="0" indent="0" algn="ctr" fontAlgn="auto">
              <a:spcAft>
                <a:spcPts val="0"/>
              </a:spcAft>
              <a:buFont typeface="Arial" pitchFamily="34" charset="0"/>
              <a:buNone/>
              <a:defRPr/>
            </a:pPr>
            <a:r>
              <a:rPr lang="en-US" sz="3200" dirty="0" smtClean="0">
                <a:solidFill>
                  <a:schemeClr val="accent3">
                    <a:lumMod val="40000"/>
                    <a:lumOff val="60000"/>
                  </a:schemeClr>
                </a:solidFill>
              </a:rPr>
              <a:t>Aaron Bourne, Owen Burnett, Travis McMichael</a:t>
            </a:r>
            <a:endParaRPr lang="en-US" sz="3200" dirty="0">
              <a:solidFill>
                <a:schemeClr val="accent3">
                  <a:lumMod val="40000"/>
                  <a:lumOff val="60000"/>
                </a:schemeClr>
              </a:solidFill>
            </a:endParaRPr>
          </a:p>
        </p:txBody>
      </p:sp>
      <p:cxnSp>
        <p:nvCxnSpPr>
          <p:cNvPr id="6" name="Straight Connector 5"/>
          <p:cNvCxnSpPr/>
          <p:nvPr/>
        </p:nvCxnSpPr>
        <p:spPr>
          <a:xfrm>
            <a:off x="195263" y="4038600"/>
            <a:ext cx="8686800"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latin typeface="Arial" charset="0"/>
                <a:cs typeface="Arial" charset="0"/>
              </a:rPr>
              <a:t>Definitions Continued</a:t>
            </a:r>
          </a:p>
        </p:txBody>
      </p:sp>
      <p:sp>
        <p:nvSpPr>
          <p:cNvPr id="19458" name="Content Placeholder 2"/>
          <p:cNvSpPr>
            <a:spLocks noGrp="1"/>
          </p:cNvSpPr>
          <p:nvPr>
            <p:ph idx="1"/>
          </p:nvPr>
        </p:nvSpPr>
        <p:spPr>
          <a:xfrm>
            <a:off x="457200" y="1600200"/>
            <a:ext cx="8229600" cy="6019800"/>
          </a:xfrm>
        </p:spPr>
        <p:txBody>
          <a:bodyPr/>
          <a:lstStyle/>
          <a:p>
            <a:pPr eaLnBrk="1" hangingPunct="1"/>
            <a:r>
              <a:rPr lang="en-US" smtClean="0">
                <a:latin typeface="Arial" charset="0"/>
                <a:cs typeface="Arial" charset="0"/>
              </a:rPr>
              <a:t>Volunteer</a:t>
            </a:r>
          </a:p>
          <a:p>
            <a:pPr lvl="1" eaLnBrk="1" hangingPunct="1">
              <a:buFont typeface="Wingdings" pitchFamily="2" charset="2"/>
              <a:buChar char="§"/>
            </a:pPr>
            <a:r>
              <a:rPr lang="en-US" sz="3600" smtClean="0">
                <a:latin typeface="Arial" charset="0"/>
                <a:cs typeface="Arial" charset="0"/>
              </a:rPr>
              <a:t>A user who can volunteer for positions at specific events or can be selected for an event position by the event manager.</a:t>
            </a:r>
          </a:p>
          <a:p>
            <a:pPr lvl="1" eaLnBrk="1" hangingPunct="1">
              <a:buFont typeface="Wingdings" pitchFamily="2" charset="2"/>
              <a:buChar char="§"/>
            </a:pPr>
            <a:r>
              <a:rPr lang="en-US" sz="3600" smtClean="0">
                <a:latin typeface="Arial" charset="0"/>
                <a:cs typeface="Arial" charset="0"/>
              </a:rPr>
              <a:t>Post information about themselves including name, gender, availability, contact information, and skills.</a:t>
            </a:r>
            <a:endParaRPr lang="en-US" sz="3600" i="1" smtClean="0">
              <a:latin typeface="Arial" charset="0"/>
              <a:cs typeface="Arial" charset="0"/>
            </a:endParaRPr>
          </a:p>
          <a:p>
            <a:pPr eaLnBrk="1" hangingPunct="1"/>
            <a:endParaRPr lang="en-US" smtClean="0">
              <a:latin typeface="Arial" charset="0"/>
              <a:cs typeface="Arial" charset="0"/>
            </a:endParaRPr>
          </a:p>
        </p:txBody>
      </p:sp>
      <p:sp>
        <p:nvSpPr>
          <p:cNvPr id="19459"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pic>
        <p:nvPicPr>
          <p:cNvPr id="19460" name="Picture 2" descr="C:\Users\Don\AppData\Local\Microsoft\Windows\Temporary Internet Files\Content.IE5\35QPBL1Q\MP910220897[1].jpg"/>
          <p:cNvPicPr>
            <a:picLocks noChangeAspect="1" noChangeArrowheads="1"/>
          </p:cNvPicPr>
          <p:nvPr/>
        </p:nvPicPr>
        <p:blipFill>
          <a:blip r:embed="rId2"/>
          <a:srcRect/>
          <a:stretch>
            <a:fillRect/>
          </a:stretch>
        </p:blipFill>
        <p:spPr bwMode="auto">
          <a:xfrm>
            <a:off x="7342188" y="1524000"/>
            <a:ext cx="1573212"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latin typeface="Arial" charset="0"/>
                <a:cs typeface="Arial" charset="0"/>
              </a:rPr>
              <a:t>Definitions Continued</a:t>
            </a:r>
          </a:p>
        </p:txBody>
      </p:sp>
      <p:sp>
        <p:nvSpPr>
          <p:cNvPr id="3" name="Content Placeholder 2"/>
          <p:cNvSpPr>
            <a:spLocks noGrp="1"/>
          </p:cNvSpPr>
          <p:nvPr>
            <p:ph idx="1"/>
          </p:nvPr>
        </p:nvSpPr>
        <p:spPr>
          <a:xfrm>
            <a:off x="457200" y="1600200"/>
            <a:ext cx="8686800" cy="4114800"/>
          </a:xfrm>
        </p:spPr>
        <p:txBody>
          <a:bodyPr rtlCol="0">
            <a:normAutofit fontScale="47500" lnSpcReduction="20000"/>
          </a:bodyPr>
          <a:lstStyle/>
          <a:p>
            <a:pPr eaLnBrk="1" fontAlgn="auto" hangingPunct="1">
              <a:spcAft>
                <a:spcPts val="0"/>
              </a:spcAft>
              <a:buFont typeface="Arial" pitchFamily="34" charset="0"/>
              <a:buChar char="•"/>
              <a:defRPr/>
            </a:pPr>
            <a:r>
              <a:rPr lang="en-US" sz="7600" dirty="0" smtClean="0"/>
              <a:t>System</a:t>
            </a:r>
          </a:p>
          <a:p>
            <a:pPr lvl="1" eaLnBrk="1" fontAlgn="auto" hangingPunct="1">
              <a:spcAft>
                <a:spcPts val="0"/>
              </a:spcAft>
              <a:buFont typeface="Wingdings" pitchFamily="2" charset="2"/>
              <a:buChar char="§"/>
              <a:defRPr/>
            </a:pPr>
            <a:r>
              <a:rPr lang="en-US" sz="7600" dirty="0" smtClean="0"/>
              <a:t>The implementation of our matching operations which will notify a volunteer when they have been selected for an event position by a stakeholder.  This system will also perform other database-maintenance functions.</a:t>
            </a:r>
          </a:p>
          <a:p>
            <a:pPr marL="0" indent="0" eaLnBrk="1" fontAlgn="auto" hangingPunct="1">
              <a:spcAft>
                <a:spcPts val="0"/>
              </a:spcAft>
              <a:buFont typeface="Arial" pitchFamily="34" charset="0"/>
              <a:buNone/>
              <a:defRPr/>
            </a:pPr>
            <a:endParaRPr lang="en-US" sz="9800" i="1"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p:txBody>
      </p:sp>
      <p:sp>
        <p:nvSpPr>
          <p:cNvPr id="20483" name="Rectangle 3"/>
          <p:cNvSpPr>
            <a:spLocks noChangeArrowheads="1"/>
          </p:cNvSpPr>
          <p:nvPr/>
        </p:nvSpPr>
        <p:spPr bwMode="auto">
          <a:xfrm>
            <a:off x="7696200" y="6238875"/>
            <a:ext cx="1379538" cy="461963"/>
          </a:xfrm>
          <a:prstGeom prst="rect">
            <a:avLst/>
          </a:prstGeom>
          <a:noFill/>
          <a:ln w="9525">
            <a:noFill/>
            <a:miter lim="800000"/>
            <a:headEnd/>
            <a:tailEnd/>
          </a:ln>
        </p:spPr>
        <p:txBody>
          <a:bodyPr wrap="none">
            <a:spAutoFit/>
          </a:bodyPr>
          <a:lstStyle/>
          <a:p>
            <a:pPr lvl="1"/>
            <a:r>
              <a:rPr lang="en-US" sz="2400">
                <a:solidFill>
                  <a:schemeClr val="bg1"/>
                </a:solidFill>
                <a:latin typeface="Calibri" pitchFamily="34" charset="0"/>
              </a:rPr>
              <a:t>(next)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latin typeface="Arial" charset="0"/>
                <a:cs typeface="Arial" charset="0"/>
              </a:rPr>
              <a:t>Definitions Continued</a:t>
            </a:r>
          </a:p>
        </p:txBody>
      </p:sp>
      <p:sp>
        <p:nvSpPr>
          <p:cNvPr id="3" name="Content Placeholder 2"/>
          <p:cNvSpPr>
            <a:spLocks noGrp="1"/>
          </p:cNvSpPr>
          <p:nvPr>
            <p:ph idx="1"/>
          </p:nvPr>
        </p:nvSpPr>
        <p:spPr>
          <a:xfrm>
            <a:off x="457200" y="1600200"/>
            <a:ext cx="8229600" cy="4953000"/>
          </a:xfrm>
        </p:spPr>
        <p:txBody>
          <a:bodyPr rtlCol="0">
            <a:normAutofit fontScale="40000" lnSpcReduction="20000"/>
          </a:bodyPr>
          <a:lstStyle/>
          <a:p>
            <a:pPr eaLnBrk="1" fontAlgn="auto" hangingPunct="1">
              <a:spcAft>
                <a:spcPts val="0"/>
              </a:spcAft>
              <a:buFont typeface="Arial" pitchFamily="34" charset="0"/>
              <a:buChar char="•"/>
              <a:defRPr/>
            </a:pPr>
            <a:r>
              <a:rPr lang="en-US" sz="9000" dirty="0" smtClean="0"/>
              <a:t>Database</a:t>
            </a:r>
          </a:p>
          <a:p>
            <a:pPr lvl="1" eaLnBrk="1" fontAlgn="auto" hangingPunct="1">
              <a:spcAft>
                <a:spcPts val="0"/>
              </a:spcAft>
              <a:buFont typeface="Wingdings" pitchFamily="2" charset="2"/>
              <a:buChar char="§"/>
              <a:defRPr/>
            </a:pPr>
            <a:r>
              <a:rPr lang="en-US" sz="8200" dirty="0" smtClean="0"/>
              <a:t>Collection </a:t>
            </a:r>
            <a:r>
              <a:rPr lang="en-US" sz="8200" dirty="0"/>
              <a:t>of items containing </a:t>
            </a:r>
            <a:r>
              <a:rPr lang="en-US" sz="8200" dirty="0" smtClean="0"/>
              <a:t>information</a:t>
            </a:r>
          </a:p>
          <a:p>
            <a:pPr lvl="2" eaLnBrk="1" fontAlgn="auto" hangingPunct="1">
              <a:spcAft>
                <a:spcPts val="0"/>
              </a:spcAft>
              <a:buFont typeface="Courier New" pitchFamily="49" charset="0"/>
              <a:buChar char="o"/>
              <a:defRPr/>
            </a:pPr>
            <a:r>
              <a:rPr lang="en-US" sz="8200" dirty="0" smtClean="0"/>
              <a:t>Time</a:t>
            </a:r>
          </a:p>
          <a:p>
            <a:pPr lvl="2" eaLnBrk="1" fontAlgn="auto" hangingPunct="1">
              <a:spcAft>
                <a:spcPts val="0"/>
              </a:spcAft>
              <a:buFont typeface="Courier New" pitchFamily="49" charset="0"/>
              <a:buChar char="o"/>
              <a:defRPr/>
            </a:pPr>
            <a:r>
              <a:rPr lang="en-US" sz="8200" dirty="0" smtClean="0"/>
              <a:t>Place</a:t>
            </a:r>
          </a:p>
          <a:p>
            <a:pPr lvl="2" eaLnBrk="1" fontAlgn="auto" hangingPunct="1">
              <a:spcAft>
                <a:spcPts val="0"/>
              </a:spcAft>
              <a:buFont typeface="Courier New" pitchFamily="49" charset="0"/>
              <a:buChar char="o"/>
              <a:defRPr/>
            </a:pPr>
            <a:r>
              <a:rPr lang="en-US" sz="8200" dirty="0" smtClean="0"/>
              <a:t>volunteer information</a:t>
            </a:r>
          </a:p>
          <a:p>
            <a:pPr lvl="3" eaLnBrk="1" fontAlgn="auto" hangingPunct="1">
              <a:spcAft>
                <a:spcPts val="0"/>
              </a:spcAft>
              <a:buFont typeface="Wingdings" pitchFamily="2" charset="2"/>
              <a:buChar char="Ø"/>
              <a:defRPr/>
            </a:pPr>
            <a:r>
              <a:rPr lang="en-US" sz="8200" dirty="0" smtClean="0"/>
              <a:t>Name</a:t>
            </a:r>
          </a:p>
          <a:p>
            <a:pPr lvl="3" eaLnBrk="1" fontAlgn="auto" hangingPunct="1">
              <a:spcAft>
                <a:spcPts val="0"/>
              </a:spcAft>
              <a:buFont typeface="Wingdings" pitchFamily="2" charset="2"/>
              <a:buChar char="Ø"/>
              <a:defRPr/>
            </a:pPr>
            <a:r>
              <a:rPr lang="en-US" sz="8200" dirty="0" smtClean="0"/>
              <a:t>phone number</a:t>
            </a:r>
          </a:p>
          <a:p>
            <a:pPr lvl="3" eaLnBrk="1" fontAlgn="auto" hangingPunct="1">
              <a:spcAft>
                <a:spcPts val="0"/>
              </a:spcAft>
              <a:buFont typeface="Wingdings" pitchFamily="2" charset="2"/>
              <a:buChar char="Ø"/>
              <a:defRPr/>
            </a:pPr>
            <a:r>
              <a:rPr lang="en-US" sz="8200" dirty="0" smtClean="0"/>
              <a:t>availability</a:t>
            </a:r>
            <a:endParaRPr lang="en-US" sz="8200" i="1" dirty="0"/>
          </a:p>
          <a:p>
            <a:pPr eaLnBrk="1" fontAlgn="auto" hangingPunct="1">
              <a:spcAft>
                <a:spcPts val="0"/>
              </a:spcAft>
              <a:buFont typeface="Arial" pitchFamily="34" charset="0"/>
              <a:buChar char="•"/>
              <a:defRPr/>
            </a:pPr>
            <a:endParaRPr lang="en-US" dirty="0"/>
          </a:p>
        </p:txBody>
      </p:sp>
      <p:pic>
        <p:nvPicPr>
          <p:cNvPr id="21507" name="Picture 3" descr="C:\Users\Don\AppData\Local\Microsoft\Windows\Temporary Internet Files\Content.IE5\9NBQRYL4\MP900430829[1].jpg"/>
          <p:cNvPicPr>
            <a:picLocks noChangeAspect="1" noChangeArrowheads="1"/>
          </p:cNvPicPr>
          <p:nvPr/>
        </p:nvPicPr>
        <p:blipFill>
          <a:blip r:embed="rId2"/>
          <a:srcRect/>
          <a:stretch>
            <a:fillRect/>
          </a:stretch>
        </p:blipFill>
        <p:spPr bwMode="auto">
          <a:xfrm>
            <a:off x="4800600" y="2743200"/>
            <a:ext cx="1447800" cy="962025"/>
          </a:xfrm>
          <a:prstGeom prst="rect">
            <a:avLst/>
          </a:prstGeom>
          <a:noFill/>
          <a:ln w="9525">
            <a:noFill/>
            <a:miter lim="800000"/>
            <a:headEnd/>
            <a:tailEnd/>
          </a:ln>
        </p:spPr>
      </p:pic>
      <p:pic>
        <p:nvPicPr>
          <p:cNvPr id="21508" name="Picture 4" descr="C:\Users\Don\AppData\Local\Microsoft\Windows\Temporary Internet Files\Content.IE5\QGV38T0G\MP900411693[1].jpg"/>
          <p:cNvPicPr>
            <a:picLocks noChangeAspect="1" noChangeArrowheads="1"/>
          </p:cNvPicPr>
          <p:nvPr/>
        </p:nvPicPr>
        <p:blipFill>
          <a:blip r:embed="rId3"/>
          <a:srcRect/>
          <a:stretch>
            <a:fillRect/>
          </a:stretch>
        </p:blipFill>
        <p:spPr bwMode="auto">
          <a:xfrm>
            <a:off x="5561013" y="4724400"/>
            <a:ext cx="957262" cy="143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TotalTime>
  <Words>2090</Words>
  <Application>Microsoft Office PowerPoint</Application>
  <PresentationFormat>On-screen Show (4:3)</PresentationFormat>
  <Paragraphs>332</Paragraphs>
  <Slides>65</Slides>
  <Notes>0</Notes>
  <HiddenSlides>0</HiddenSlides>
  <MMClips>0</MMClips>
  <ScaleCrop>false</ScaleCrop>
  <HeadingPairs>
    <vt:vector size="8" baseType="variant">
      <vt:variant>
        <vt:lpstr>Fonts Used</vt:lpstr>
      </vt:variant>
      <vt:variant>
        <vt:i4>4</vt:i4>
      </vt:variant>
      <vt:variant>
        <vt:lpstr>Design Template</vt:lpstr>
      </vt:variant>
      <vt:variant>
        <vt:i4>2</vt:i4>
      </vt:variant>
      <vt:variant>
        <vt:lpstr>Embedded OLE Servers</vt:lpstr>
      </vt:variant>
      <vt:variant>
        <vt:i4>1</vt:i4>
      </vt:variant>
      <vt:variant>
        <vt:lpstr>Slide Titles</vt:lpstr>
      </vt:variant>
      <vt:variant>
        <vt:i4>65</vt:i4>
      </vt:variant>
    </vt:vector>
  </HeadingPairs>
  <TitlesOfParts>
    <vt:vector size="72" baseType="lpstr">
      <vt:lpstr>Arial</vt:lpstr>
      <vt:lpstr>Calibri</vt:lpstr>
      <vt:lpstr>Wingdings</vt:lpstr>
      <vt:lpstr>Courier New</vt:lpstr>
      <vt:lpstr>Office Theme</vt:lpstr>
      <vt:lpstr>Office Theme</vt:lpstr>
      <vt:lpstr>Document</vt:lpstr>
      <vt:lpstr>Volunteer Management System Project Proposal</vt:lpstr>
      <vt:lpstr>Presentation Outline</vt:lpstr>
      <vt:lpstr>Presentation Outline Continued</vt:lpstr>
      <vt:lpstr>Presentation Outline Continued</vt:lpstr>
      <vt:lpstr>Purpose of System</vt:lpstr>
      <vt:lpstr>Definitions</vt:lpstr>
      <vt:lpstr>Definitions Continued</vt:lpstr>
      <vt:lpstr>Definitions Continued</vt:lpstr>
      <vt:lpstr>Definitions Continued</vt:lpstr>
      <vt:lpstr>System Overall Description</vt:lpstr>
      <vt:lpstr>Major Components of System</vt:lpstr>
      <vt:lpstr>Volunteer Registration</vt:lpstr>
      <vt:lpstr>Volunteer Registration Continued</vt:lpstr>
      <vt:lpstr>Volunteer Registration Continued</vt:lpstr>
      <vt:lpstr>Volunteer Registration Continued</vt:lpstr>
      <vt:lpstr>Event Management</vt:lpstr>
      <vt:lpstr>Event Management Continued</vt:lpstr>
      <vt:lpstr>Event Management Continued</vt:lpstr>
      <vt:lpstr>Event Management Continued</vt:lpstr>
      <vt:lpstr>Event-Volunteer Pairing</vt:lpstr>
      <vt:lpstr>Event-Volunteer Pairing Continued</vt:lpstr>
      <vt:lpstr>Event-Volunteer Pairing Continued</vt:lpstr>
      <vt:lpstr>User Classes</vt:lpstr>
      <vt:lpstr>User Classes Continued</vt:lpstr>
      <vt:lpstr>User Classes Continued</vt:lpstr>
      <vt:lpstr>User Classes Continued</vt:lpstr>
      <vt:lpstr>User Classes Continued</vt:lpstr>
      <vt:lpstr>System Constraints</vt:lpstr>
      <vt:lpstr>System Constraints Continued</vt:lpstr>
      <vt:lpstr>System Constraints Continued </vt:lpstr>
      <vt:lpstr>System Assumptions</vt:lpstr>
      <vt:lpstr>Dependencies of System</vt:lpstr>
      <vt:lpstr>External Interface Requirements</vt:lpstr>
      <vt:lpstr>User Interfaces</vt:lpstr>
      <vt:lpstr>User Interfaces</vt:lpstr>
      <vt:lpstr>User Interfaces</vt:lpstr>
      <vt:lpstr>User Interfaces Continued</vt:lpstr>
      <vt:lpstr>User Interfaces Continued</vt:lpstr>
      <vt:lpstr>User Interfaces Continued</vt:lpstr>
      <vt:lpstr>User Interfaces Continued</vt:lpstr>
      <vt:lpstr>User Interfaces Continued</vt:lpstr>
      <vt:lpstr>User Interfaces Continued</vt:lpstr>
      <vt:lpstr>User Interfaces Continued</vt:lpstr>
      <vt:lpstr>User Interfaces</vt:lpstr>
      <vt:lpstr>User Interfaces Continued</vt:lpstr>
      <vt:lpstr>User Interfaces Continued</vt:lpstr>
      <vt:lpstr>User Interfaces Continued</vt:lpstr>
      <vt:lpstr>Hardware Interfaces</vt:lpstr>
      <vt:lpstr>Software Interfaces</vt:lpstr>
      <vt:lpstr>Communication Interfaces</vt:lpstr>
      <vt:lpstr>Slide 51</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Security</vt:lpstr>
      <vt:lpstr>Security Continued</vt:lpstr>
      <vt:lpstr>Security Continued</vt:lpstr>
      <vt:lpstr>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Volunteer Management System Project Proposal</dc:title>
  <dc:creator>Don</dc:creator>
  <cp:lastModifiedBy>User</cp:lastModifiedBy>
  <cp:revision>90</cp:revision>
  <dcterms:created xsi:type="dcterms:W3CDTF">2012-09-22T17:04:15Z</dcterms:created>
  <dcterms:modified xsi:type="dcterms:W3CDTF">2012-09-25T19:26:37Z</dcterms:modified>
</cp:coreProperties>
</file>