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 bookmarkIdSeed="4">
  <p:sldMasterIdLst>
    <p:sldMasterId id="2147483659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309" r:id="rId3"/>
    <p:sldId id="311" r:id="rId4"/>
    <p:sldId id="312" r:id="rId5"/>
    <p:sldId id="313" r:id="rId6"/>
    <p:sldId id="314" r:id="rId7"/>
    <p:sldId id="315" r:id="rId8"/>
    <p:sldId id="323" r:id="rId9"/>
    <p:sldId id="322" r:id="rId10"/>
    <p:sldId id="326" r:id="rId11"/>
    <p:sldId id="319" r:id="rId12"/>
    <p:sldId id="320" r:id="rId13"/>
    <p:sldId id="325" r:id="rId14"/>
    <p:sldId id="321" r:id="rId15"/>
  </p:sldIdLst>
  <p:sldSz cx="9144000" cy="6858000" type="screen4x3"/>
  <p:notesSz cx="9928225" cy="6797675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A8A45D0-CD6A-41B5-A2F2-8970E7D2E51B}">
          <p14:sldIdLst>
            <p14:sldId id="309"/>
            <p14:sldId id="311"/>
            <p14:sldId id="312"/>
            <p14:sldId id="313"/>
            <p14:sldId id="314"/>
            <p14:sldId id="315"/>
            <p14:sldId id="323"/>
            <p14:sldId id="322"/>
            <p14:sldId id="326"/>
            <p14:sldId id="319"/>
            <p14:sldId id="320"/>
            <p14:sldId id="325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Özgün Kemal Günyeli" initials="ÖKG" lastIdx="3" clrIdx="0">
    <p:extLst>
      <p:ext uri="{19B8F6BF-5375-455C-9EA6-DF929625EA0E}">
        <p15:presenceInfo xmlns:p15="http://schemas.microsoft.com/office/powerpoint/2012/main" userId="062bb5fa315d0624" providerId="Windows Live"/>
      </p:ext>
    </p:extLst>
  </p:cmAuthor>
  <p:cmAuthor id="2" name="Sonia Bradai" initials="SB" lastIdx="2" clrIdx="1">
    <p:extLst>
      <p:ext uri="{19B8F6BF-5375-455C-9EA6-DF929625EA0E}">
        <p15:presenceInfo xmlns:p15="http://schemas.microsoft.com/office/powerpoint/2012/main" userId="Sonia Brad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E3"/>
    <a:srgbClr val="5E2902"/>
    <a:srgbClr val="F84A14"/>
    <a:srgbClr val="E27318"/>
    <a:srgbClr val="005F50"/>
    <a:srgbClr val="707070"/>
    <a:srgbClr val="006F5F"/>
    <a:srgbClr val="003E2F"/>
    <a:srgbClr val="E4B402"/>
    <a:srgbClr val="FF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140"/>
    </p:cViewPr>
  </p:sorterViewPr>
  <p:notesViewPr>
    <p:cSldViewPr snapToGrid="0">
      <p:cViewPr varScale="1">
        <p:scale>
          <a:sx n="75" d="100"/>
          <a:sy n="75" d="100"/>
        </p:scale>
        <p:origin x="1704" y="54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21.06.2023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02294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1828796"/>
            <a:ext cx="866775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9144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31" userDrawn="1">
          <p15:clr>
            <a:srgbClr val="9FCC3B"/>
          </p15:clr>
        </p15:guide>
        <p15:guide id="2" orient="horz" pos="210" userDrawn="1">
          <p15:clr>
            <a:srgbClr val="9FCC3B"/>
          </p15:clr>
        </p15:guide>
        <p15:guide id="3" orient="horz" pos="1525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092949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5"/>
            <a:ext cx="8426450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/>
          </p:nvPr>
        </p:nvSpPr>
        <p:spPr>
          <a:xfrm>
            <a:off x="358774" y="3497580"/>
            <a:ext cx="2772136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4" y="1376368"/>
            <a:ext cx="277213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3235164" y="3497580"/>
            <a:ext cx="2673671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7"/>
          </p:nvPr>
        </p:nvSpPr>
        <p:spPr>
          <a:xfrm>
            <a:off x="3235164" y="1376368"/>
            <a:ext cx="267367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8"/>
          </p:nvPr>
        </p:nvSpPr>
        <p:spPr>
          <a:xfrm>
            <a:off x="6007299" y="3497580"/>
            <a:ext cx="2777925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9"/>
          </p:nvPr>
        </p:nvSpPr>
        <p:spPr>
          <a:xfrm>
            <a:off x="6007299" y="1376368"/>
            <a:ext cx="2777926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2420938"/>
            <a:ext cx="237648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2420938"/>
            <a:ext cx="3719511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2420938"/>
            <a:ext cx="304800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743200" y="5163821"/>
            <a:ext cx="6042026" cy="100203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58775" y="5229225"/>
            <a:ext cx="1657350" cy="9366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173536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0" orient="horz" pos="3067" userDrawn="1">
          <p15:clr>
            <a:srgbClr val="5ACBF0"/>
          </p15:clr>
        </p15:guide>
        <p15:guide id="4" orient="horz" pos="329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35263" y="2420938"/>
            <a:ext cx="6049962" cy="374491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34598" y="1798609"/>
            <a:ext cx="6050628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8775" y="2421240"/>
            <a:ext cx="1657350" cy="15860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00237108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735263" y="290502"/>
            <a:ext cx="6049962" cy="86996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" y="1520824"/>
            <a:ext cx="2376488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376489" y="1520825"/>
            <a:ext cx="3719511" cy="334073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096000" y="1520824"/>
            <a:ext cx="3048000" cy="3340736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5229225"/>
            <a:ext cx="8426450" cy="936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1836637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3" orient="horz" pos="1525">
          <p15:clr>
            <a:srgbClr val="5ACBF0"/>
          </p15:clr>
        </p15:guide>
        <p15:guide id="4" orient="horz" pos="3067">
          <p15:clr>
            <a:srgbClr val="5ACBF0"/>
          </p15:clr>
        </p15:guide>
        <p15:guide id="5" orient="horz" pos="329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1996440"/>
            <a:ext cx="8426450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52965" y="2060579"/>
            <a:ext cx="4132260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58775" y="4618672"/>
            <a:ext cx="4132264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4132264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/>
          </p:nvPr>
        </p:nvSpPr>
        <p:spPr>
          <a:xfrm>
            <a:off x="4652962" y="4618672"/>
            <a:ext cx="4132263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4652965" y="2060580"/>
            <a:ext cx="4132260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2829" userDrawn="1">
          <p15:clr>
            <a:srgbClr val="5ACBF0"/>
          </p15:clr>
        </p15:guide>
        <p15:guide id="2" pos="2931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/>
          </p:nvPr>
        </p:nvSpPr>
        <p:spPr>
          <a:xfrm>
            <a:off x="1692275" y="152400"/>
            <a:ext cx="7307661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58775" y="908050"/>
            <a:ext cx="8426450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58775" y="2060580"/>
            <a:ext cx="2566593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3087291" y="2060579"/>
            <a:ext cx="5697934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1843" userDrawn="1">
          <p15:clr>
            <a:srgbClr val="5ACBF0"/>
          </p15:clr>
        </p15:guide>
        <p15:guide id="2" pos="1945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692275" y="1996440"/>
            <a:ext cx="7092951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358775" y="907487"/>
            <a:ext cx="973138" cy="92893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692276" y="152400"/>
            <a:ext cx="7092950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1692275" y="908050"/>
            <a:ext cx="7092951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5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erader Verbinder 9"/>
          <p:cNvCxnSpPr/>
          <p:nvPr userDrawn="1"/>
        </p:nvCxnSpPr>
        <p:spPr>
          <a:xfrm>
            <a:off x="0" y="6525349"/>
            <a:ext cx="9144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44067" y="6525345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kern="1200" dirty="0" smtClean="0">
                <a:solidFill>
                  <a:schemeClr val="tx1"/>
                </a:solidFill>
                <a:latin typeface="Calibri "/>
                <a:ea typeface="Roboto" panose="02000000000000000000" pitchFamily="2" charset="0"/>
                <a:cs typeface="Arial" charset="0"/>
              </a:rPr>
              <a:t>21st</a:t>
            </a:r>
            <a:r>
              <a:rPr lang="de-DE" sz="1050" kern="1200" baseline="0" dirty="0" smtClean="0">
                <a:solidFill>
                  <a:schemeClr val="tx1"/>
                </a:solidFill>
                <a:latin typeface="Calibri "/>
                <a:ea typeface="Roboto" panose="02000000000000000000" pitchFamily="2" charset="0"/>
                <a:cs typeface="Arial" charset="0"/>
              </a:rPr>
              <a:t> Jun </a:t>
            </a:r>
            <a:r>
              <a:rPr lang="de-DE" sz="1050" baseline="0" dirty="0" smtClean="0">
                <a:latin typeface="Calibri "/>
                <a:ea typeface="Roboto" panose="02000000000000000000" pitchFamily="2" charset="0"/>
              </a:rPr>
              <a:t>2023</a:t>
            </a:r>
            <a:r>
              <a:rPr lang="de-DE" sz="1050" kern="1200" dirty="0" smtClean="0">
                <a:solidFill>
                  <a:schemeClr val="tx1"/>
                </a:solidFill>
                <a:latin typeface="Calibri "/>
                <a:ea typeface="Roboto" panose="02000000000000000000" pitchFamily="2" charset="0"/>
                <a:cs typeface="Arial" charset="0"/>
              </a:rPr>
              <a:t>∙ Mohammad Obydur Rahman</a:t>
            </a:r>
            <a:endParaRPr lang="de-DE" sz="1050" kern="1200" dirty="0">
              <a:solidFill>
                <a:schemeClr val="tx1"/>
              </a:solidFill>
              <a:latin typeface="Calibri 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>
          <a:xfrm>
            <a:off x="0" y="2381"/>
            <a:ext cx="9144000" cy="151844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2376485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" t="787" r="642" b="-525"/>
          <a:stretch/>
        </p:blipFill>
        <p:spPr>
          <a:xfrm>
            <a:off x="2382" y="2381"/>
            <a:ext cx="2350294" cy="15073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8" r:id="rId2"/>
    <p:sldLayoutId id="2147483759" r:id="rId3"/>
    <p:sldLayoutId id="2147483760" r:id="rId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cs typeface="+mn-cs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+mn-cs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5pPr>
      <a:lvl6pPr marL="1885903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577" indent="-171446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26" userDrawn="1">
          <p15:clr>
            <a:srgbClr val="000000"/>
          </p15:clr>
        </p15:guide>
        <p15:guide id="2" orient="horz" pos="210" userDrawn="1">
          <p15:clr>
            <a:srgbClr val="9FCC3B"/>
          </p15:clr>
        </p15:guide>
        <p15:guide id="3" orient="horz" pos="731" userDrawn="1">
          <p15:clr>
            <a:srgbClr val="9FCC3B"/>
          </p15:clr>
        </p15:guide>
        <p15:guide id="4" pos="1270" userDrawn="1">
          <p15:clr>
            <a:srgbClr val="9FCC3B"/>
          </p15:clr>
        </p15:guide>
        <p15:guide id="5" pos="1497" userDrawn="1">
          <p15:clr>
            <a:srgbClr val="9FCC3B"/>
          </p15:clr>
        </p15:guide>
        <p15:guide id="6" pos="1723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3884" userDrawn="1">
          <p15:clr>
            <a:srgbClr val="000000"/>
          </p15:clr>
        </p15:guide>
        <p15:guide id="9" orient="horz" pos="1185" userDrawn="1">
          <p15:clr>
            <a:srgbClr val="000000"/>
          </p15:clr>
        </p15:guide>
        <p15:guide id="10" orient="horz" pos="958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9144000" cy="764704"/>
          </a:xfrm>
          <a:prstGeom prst="rect">
            <a:avLst/>
          </a:prstGeom>
          <a:solidFill>
            <a:srgbClr val="F84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6189345" y="6525345"/>
            <a:ext cx="2810590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05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cxnSp>
        <p:nvCxnSpPr>
          <p:cNvPr id="33" name="Gerader Verbinder 32"/>
          <p:cNvCxnSpPr/>
          <p:nvPr userDrawn="1"/>
        </p:nvCxnSpPr>
        <p:spPr>
          <a:xfrm>
            <a:off x="0" y="6525344"/>
            <a:ext cx="9144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3491882" y="6526933"/>
            <a:ext cx="4194795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05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‹#›</a:t>
            </a:fld>
            <a:endParaRPr lang="de-DE" sz="105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4" name="Gerader Verbinder 13"/>
          <p:cNvCxnSpPr/>
          <p:nvPr userDrawn="1"/>
        </p:nvCxnSpPr>
        <p:spPr>
          <a:xfrm>
            <a:off x="1511300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35" t="5839" r="641" b="7571"/>
          <a:stretch/>
        </p:blipFill>
        <p:spPr>
          <a:xfrm>
            <a:off x="0" y="3175"/>
            <a:ext cx="1516771" cy="76200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73837776-10D2-4765-9B2B-7038A685E1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4067" y="6551722"/>
            <a:ext cx="4319922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050" kern="1200" baseline="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charset="0"/>
              </a:rPr>
              <a:t>21st Jun 2023</a:t>
            </a:r>
            <a:r>
              <a:rPr lang="de-DE" sz="1050" kern="1200" dirty="0" smtClean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charset="0"/>
              </a:rPr>
              <a:t> ∙Mohammad Obydur Rahman</a:t>
            </a:r>
            <a:endParaRPr lang="de-DE" sz="1050" kern="1200" dirty="0">
              <a:solidFill>
                <a:schemeClr val="tx1"/>
              </a:solidFill>
              <a:latin typeface="+mn-lt"/>
              <a:ea typeface="Roboto" panose="02000000000000000000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iming>
    <p:tnLst>
      <p:par>
        <p:cTn id="1" dur="indefinite" restart="never" nodeType="tmRoot"/>
      </p:par>
    </p:tnLst>
  </p:timing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2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1066" userDrawn="1">
          <p15:clr>
            <a:srgbClr val="9FCC3B"/>
          </p15:clr>
        </p15:guide>
        <p15:guide id="5" pos="839" userDrawn="1">
          <p15:clr>
            <a:srgbClr val="9FCC3B"/>
          </p15:clr>
        </p15:guide>
        <p15:guide id="6" pos="952" userDrawn="1">
          <p15:clr>
            <a:srgbClr val="9FCC3B"/>
          </p15:clr>
        </p15:guide>
        <p15:guide id="7" pos="5534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  <p15:guide id="10" pos="226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ngle_of_view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ibereurope.com/en/product/CAM030-en_GB" TargetMode="External"/><Relationship Id="rId2" Type="http://schemas.openxmlformats.org/officeDocument/2006/relationships/hyperlink" Target="https://www.electronicspecifier.com/products/sensors/what-is-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681E51-986A-486A-AC19-274758C3B029}"/>
              </a:ext>
            </a:extLst>
          </p:cNvPr>
          <p:cNvSpPr/>
          <p:nvPr/>
        </p:nvSpPr>
        <p:spPr>
          <a:xfrm>
            <a:off x="0" y="1985111"/>
            <a:ext cx="8960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Blind-zones Detection using Wide-angle Camera and Distortion Correction of Image for Automotive Applications</a:t>
            </a:r>
            <a:endParaRPr lang="en-GB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0A544-116D-41E0-AC19-E189388E5DAD}"/>
              </a:ext>
            </a:extLst>
          </p:cNvPr>
          <p:cNvSpPr/>
          <p:nvPr/>
        </p:nvSpPr>
        <p:spPr>
          <a:xfrm>
            <a:off x="2308115" y="3631683"/>
            <a:ext cx="4066434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Mohammad Obydur Rahman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Master Automotive Software Engineering</a:t>
            </a:r>
          </a:p>
          <a:p>
            <a:pPr algn="ct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Technische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Universität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Chemnitz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aseline="30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Semester</a:t>
            </a:r>
          </a:p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Matrikel-Nr.:712589</a:t>
            </a:r>
          </a:p>
        </p:txBody>
      </p:sp>
      <p:pic>
        <p:nvPicPr>
          <p:cNvPr id="7" name="Grafik 16" descr="logo_mst_final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8" y="5732479"/>
            <a:ext cx="1237005" cy="575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911" y="5442496"/>
            <a:ext cx="1664352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1839571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Calibri" panose="020F0502020204030204" pitchFamily="34" charset="0"/>
              </a:rPr>
              <a:t>Conclusion</a:t>
            </a:r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n w="0"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00768" y="1146220"/>
                <a:ext cx="8808066" cy="5337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Wide-angle camera works like human vision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3D </a:t>
                </a:r>
                <a:r>
                  <a:rPr lang="en-US" dirty="0">
                    <a:latin typeface="Calibri" panose="020F0502020204030204" pitchFamily="34" charset="0"/>
                  </a:rPr>
                  <a:t>semantic </a:t>
                </a:r>
                <a:r>
                  <a:rPr lang="en-US" dirty="0" smtClean="0">
                    <a:latin typeface="Calibri" panose="020F0502020204030204" pitchFamily="34" charset="0"/>
                  </a:rPr>
                  <a:t>camera technology can detect the </a:t>
                </a:r>
                <a:r>
                  <a:rPr lang="en-US" dirty="0">
                    <a:latin typeface="Calibri" panose="020F0502020204030204" pitchFamily="34" charset="0"/>
                  </a:rPr>
                  <a:t>size, </a:t>
                </a:r>
                <a:r>
                  <a:rPr lang="en-US" dirty="0" smtClean="0">
                    <a:latin typeface="Calibri" panose="020F0502020204030204" pitchFamily="34" charset="0"/>
                  </a:rPr>
                  <a:t>position, </a:t>
                </a:r>
                <a:r>
                  <a:rPr lang="en-US" dirty="0">
                    <a:latin typeface="Calibri" panose="020F0502020204030204" pitchFamily="34" charset="0"/>
                  </a:rPr>
                  <a:t>and </a:t>
                </a:r>
                <a:r>
                  <a:rPr lang="en-US" dirty="0" smtClean="0">
                    <a:latin typeface="Calibri" panose="020F0502020204030204" pitchFamily="34" charset="0"/>
                  </a:rPr>
                  <a:t>composition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Calibri" panose="020F0502020204030204" pitchFamily="34" charset="0"/>
                  </a:rPr>
                  <a:t>      </a:t>
                </a:r>
                <a:r>
                  <a:rPr lang="en-US" dirty="0">
                    <a:latin typeface="Calibri" panose="020F0502020204030204" pitchFamily="34" charset="0"/>
                  </a:rPr>
                  <a:t>of objects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80% of accidents can be reduced 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Wide-angle view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libri" panose="020F0502020204030204" pitchFamily="34" charset="0"/>
                      </a:rPr>
                      <m:t>α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= 2arctan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baseline="-25000" dirty="0" smtClean="0">
                  <a:latin typeface="Calibri" panose="020F050202020403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Division model for distortion removal </a:t>
                </a: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r>
                  <a:rPr lang="en-US" dirty="0" smtClean="0">
                    <a:latin typeface="Calibri" panose="020F0502020204030204" pitchFamily="34" charset="0"/>
                  </a:rPr>
                  <a:t>95% distortion removed from the image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768" y="1146220"/>
                <a:ext cx="8808066" cy="5337615"/>
              </a:xfrm>
              <a:prstGeom prst="rect">
                <a:avLst/>
              </a:prstGeo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57796" y="4204381"/>
                <a:ext cx="3296991" cy="60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latin typeface="+mn-lt"/>
                  </a:rPr>
                  <a:t>R</a:t>
                </a:r>
                <a:r>
                  <a:rPr lang="en-US" b="0" baseline="-25000" dirty="0" smtClean="0">
                    <a:latin typeface="+mn-lt"/>
                  </a:rPr>
                  <a:t>u</a:t>
                </a:r>
                <a:r>
                  <a:rPr lang="en-US" b="0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brk m:alnAt="23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400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baseline="30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96" y="4204381"/>
                <a:ext cx="3296991" cy="604589"/>
              </a:xfrm>
              <a:prstGeom prst="rect">
                <a:avLst/>
              </a:prstGeom>
              <a:blipFill>
                <a:blip r:embed="rId3"/>
                <a:stretch>
                  <a:fillRect l="-4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1800934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References </a:t>
            </a:r>
            <a:endParaRPr lang="en-US" sz="2000" dirty="0">
              <a:ln w="0"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976" y="888643"/>
            <a:ext cx="83970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latin typeface="Calibri" panose="020F0502020204030204" pitchFamily="34" charset="0"/>
              </a:rPr>
              <a:t>[1]    	</a:t>
            </a:r>
            <a:r>
              <a:rPr lang="en-US" dirty="0" err="1">
                <a:latin typeface="Calibri" panose="020F0502020204030204" pitchFamily="34" charset="0"/>
              </a:rPr>
              <a:t>Brauer-Burchardt</a:t>
            </a:r>
            <a:r>
              <a:rPr lang="en-US" dirty="0">
                <a:latin typeface="Calibri" panose="020F0502020204030204" pitchFamily="34" charset="0"/>
              </a:rPr>
              <a:t>, C., and Voss, K.: ‘A new algorithm to correct fish-eye- and 	strong wide-angle-lens-distortion from single images’, Proceedings of the 	IEEE International Conference on Image Processing, Thessaloniki, Greece, 	October 	</a:t>
            </a:r>
            <a:r>
              <a:rPr lang="en-US" dirty="0" smtClean="0">
                <a:latin typeface="Calibri" panose="020F0502020204030204" pitchFamily="34" charset="0"/>
              </a:rPr>
              <a:t>2020, </a:t>
            </a:r>
            <a:r>
              <a:rPr lang="en-US" dirty="0">
                <a:latin typeface="Calibri" panose="020F0502020204030204" pitchFamily="34" charset="0"/>
              </a:rPr>
              <a:t>vol. 1, pp. </a:t>
            </a:r>
            <a:r>
              <a:rPr lang="en-US" dirty="0" smtClean="0">
                <a:latin typeface="Calibri" panose="020F0502020204030204" pitchFamily="34" charset="0"/>
              </a:rPr>
              <a:t>225–228</a:t>
            </a:r>
            <a:endParaRPr lang="en-GB" dirty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[2</a:t>
            </a:r>
            <a:r>
              <a:rPr lang="en-US" dirty="0">
                <a:latin typeface="Calibri" panose="020F0502020204030204" pitchFamily="34" charset="0"/>
              </a:rPr>
              <a:t>] </a:t>
            </a:r>
            <a:r>
              <a:rPr lang="en-US" dirty="0" smtClean="0">
                <a:latin typeface="Calibri" panose="020F0502020204030204" pitchFamily="34" charset="0"/>
              </a:rPr>
              <a:t>	</a:t>
            </a:r>
            <a:r>
              <a:rPr lang="en-GB" dirty="0">
                <a:latin typeface="Calibri" panose="020F0502020204030204" pitchFamily="34" charset="0"/>
              </a:rPr>
              <a:t> UNECE Working Party on General Safety Provisions (GRSG): ‘GRSG-83-Inf15e:                                              	Outline of Draft Amendment to ECE Regulation No.46’ (Draft Requirements 	for Driver’s Field of Vision of Immediate Frontward and Sideward</a:t>
            </a:r>
            <a:r>
              <a:rPr lang="en-GB">
                <a:latin typeface="Calibri" panose="020F0502020204030204" pitchFamily="34" charset="0"/>
              </a:rPr>
              <a:t>), </a:t>
            </a:r>
            <a:r>
              <a:rPr lang="en-GB" smtClean="0">
                <a:latin typeface="Calibri" panose="020F0502020204030204" pitchFamily="34" charset="0"/>
              </a:rPr>
              <a:t>2022</a:t>
            </a:r>
            <a:endParaRPr lang="en-US" dirty="0">
              <a:latin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</a:rPr>
              <a:t>[</a:t>
            </a:r>
            <a:r>
              <a:rPr lang="en-US" dirty="0" smtClean="0">
                <a:latin typeface="Calibri" panose="020F0502020204030204" pitchFamily="34" charset="0"/>
              </a:rPr>
              <a:t>3]	 </a:t>
            </a:r>
            <a:r>
              <a:rPr lang="en-US" dirty="0">
                <a:latin typeface="Calibri" panose="020F0502020204030204" pitchFamily="34" charset="0"/>
              </a:rPr>
              <a:t>Fitzgibbon, A.W.: ‘Simultaneous linear estimation of multiple view geometry </a:t>
            </a:r>
            <a:r>
              <a:rPr lang="en-US" dirty="0" smtClean="0">
                <a:latin typeface="Calibri" panose="020F0502020204030204" pitchFamily="34" charset="0"/>
              </a:rPr>
              <a:t>	and lens </a:t>
            </a:r>
            <a:r>
              <a:rPr lang="en-US" dirty="0">
                <a:latin typeface="Calibri" panose="020F0502020204030204" pitchFamily="34" charset="0"/>
              </a:rPr>
              <a:t>distortion’, Proceedings of the IEEE Computer Society </a:t>
            </a:r>
            <a:r>
              <a:rPr lang="en-US" dirty="0" smtClean="0">
                <a:latin typeface="Calibri" panose="020F0502020204030204" pitchFamily="34" charset="0"/>
              </a:rPr>
              <a:t>	Conference </a:t>
            </a:r>
            <a:r>
              <a:rPr lang="en-US" dirty="0">
                <a:latin typeface="Calibri" panose="020F0502020204030204" pitchFamily="34" charset="0"/>
              </a:rPr>
              <a:t>on </a:t>
            </a:r>
            <a:r>
              <a:rPr lang="en-US" dirty="0" smtClean="0">
                <a:latin typeface="Calibri" panose="020F0502020204030204" pitchFamily="34" charset="0"/>
              </a:rPr>
              <a:t>Computer </a:t>
            </a:r>
            <a:r>
              <a:rPr lang="en-US" dirty="0">
                <a:latin typeface="Calibri" panose="020F0502020204030204" pitchFamily="34" charset="0"/>
              </a:rPr>
              <a:t>Vision and Pattern Recognition, Kauai, Hawaii, </a:t>
            </a:r>
            <a:r>
              <a:rPr lang="en-US" dirty="0" smtClean="0">
                <a:latin typeface="Calibri" panose="020F0502020204030204" pitchFamily="34" charset="0"/>
              </a:rPr>
              <a:t>	United </a:t>
            </a:r>
            <a:r>
              <a:rPr lang="en-US" dirty="0">
                <a:latin typeface="Calibri" panose="020F0502020204030204" pitchFamily="34" charset="0"/>
              </a:rPr>
              <a:t>States, </a:t>
            </a:r>
            <a:r>
              <a:rPr lang="en-US" dirty="0" smtClean="0">
                <a:latin typeface="Calibri" panose="020F0502020204030204" pitchFamily="34" charset="0"/>
              </a:rPr>
              <a:t>December </a:t>
            </a:r>
            <a:r>
              <a:rPr lang="en-US" dirty="0">
                <a:latin typeface="Calibri" panose="020F0502020204030204" pitchFamily="34" charset="0"/>
              </a:rPr>
              <a:t>2001, vol. 1, pp. 125–132 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[4] 	</a:t>
            </a:r>
            <a:r>
              <a:rPr lang="en-US" dirty="0">
                <a:latin typeface="Calibri" panose="020F0502020204030204" pitchFamily="34" charset="0"/>
              </a:rPr>
              <a:t>BRAUER-BURCHARDT C., VOSS K.: ‘Automatic lens distortion calibration </a:t>
            </a:r>
            <a:r>
              <a:rPr lang="en-US" dirty="0" smtClean="0">
                <a:latin typeface="Calibri" panose="020F0502020204030204" pitchFamily="34" charset="0"/>
              </a:rPr>
              <a:t>using 	single </a:t>
            </a:r>
            <a:r>
              <a:rPr lang="en-US" dirty="0">
                <a:latin typeface="Calibri" panose="020F0502020204030204" pitchFamily="34" charset="0"/>
              </a:rPr>
              <a:t>views’. </a:t>
            </a:r>
            <a:r>
              <a:rPr lang="en-US" dirty="0" err="1">
                <a:latin typeface="Calibri" panose="020F0502020204030204" pitchFamily="34" charset="0"/>
              </a:rPr>
              <a:t>Mustererkennung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DAGMSymposium</a:t>
            </a:r>
            <a:r>
              <a:rPr lang="en-US" dirty="0">
                <a:latin typeface="Calibri" panose="020F0502020204030204" pitchFamily="34" charset="0"/>
              </a:rPr>
              <a:t>, Kiel, Germany, September </a:t>
            </a:r>
            <a:r>
              <a:rPr lang="en-US" dirty="0" smtClean="0">
                <a:latin typeface="Calibri" panose="020F0502020204030204" pitchFamily="34" charset="0"/>
              </a:rPr>
              <a:t>	2021, </a:t>
            </a:r>
            <a:r>
              <a:rPr lang="en-US" dirty="0">
                <a:latin typeface="Calibri" panose="020F0502020204030204" pitchFamily="34" charset="0"/>
              </a:rPr>
              <a:t>pp. 187– </a:t>
            </a:r>
            <a:r>
              <a:rPr lang="en-US" dirty="0" smtClean="0">
                <a:latin typeface="Calibri" panose="020F0502020204030204" pitchFamily="34" charset="0"/>
              </a:rPr>
              <a:t>194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[5] </a:t>
            </a:r>
            <a:r>
              <a:rPr lang="en-US" dirty="0">
                <a:latin typeface="Calibri" panose="020F0502020204030204" pitchFamily="34" charset="0"/>
              </a:rPr>
              <a:t>	</a:t>
            </a:r>
            <a:r>
              <a:rPr lang="en-US" dirty="0" smtClean="0">
                <a:latin typeface="Calibri" panose="020F0502020204030204" pitchFamily="34" charset="0"/>
              </a:rPr>
              <a:t>“</a:t>
            </a:r>
            <a:r>
              <a:rPr lang="en-US" dirty="0">
                <a:latin typeface="Calibri" panose="020F0502020204030204" pitchFamily="34" charset="0"/>
              </a:rPr>
              <a:t>Angle of </a:t>
            </a:r>
            <a:r>
              <a:rPr lang="en-US" dirty="0" smtClean="0">
                <a:latin typeface="Calibri" panose="020F0502020204030204" pitchFamily="34" charset="0"/>
              </a:rPr>
              <a:t>view</a:t>
            </a:r>
            <a:r>
              <a:rPr lang="pt-BR" dirty="0" smtClean="0">
                <a:latin typeface="Calibri" panose="020F0502020204030204" pitchFamily="34" charset="0"/>
              </a:rPr>
              <a:t>” 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https</a:t>
            </a:r>
            <a:r>
              <a:rPr lang="en-US" dirty="0">
                <a:latin typeface="Calibri" panose="020F0502020204030204" pitchFamily="34" charset="0"/>
                <a:hlinkClick r:id="rId2"/>
              </a:rPr>
              <a:t>://</a:t>
            </a:r>
            <a:r>
              <a:rPr lang="en-US" dirty="0" smtClean="0">
                <a:latin typeface="Calibri" panose="020F0502020204030204" pitchFamily="34" charset="0"/>
                <a:hlinkClick r:id="rId2"/>
              </a:rPr>
              <a:t>en.wikipedia.org/wiki/Angle_of_view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accessed </a:t>
            </a:r>
            <a:r>
              <a:rPr lang="en-US" dirty="0">
                <a:latin typeface="Calibri" panose="020F0502020204030204" pitchFamily="34" charset="0"/>
              </a:rPr>
              <a:t>on </a:t>
            </a:r>
            <a:r>
              <a:rPr lang="en-US" dirty="0" smtClean="0">
                <a:latin typeface="Calibri" panose="020F0502020204030204" pitchFamily="34" charset="0"/>
              </a:rPr>
              <a:t>	20</a:t>
            </a:r>
            <a:r>
              <a:rPr lang="en-US" baseline="30000" dirty="0" smtClean="0">
                <a:latin typeface="Calibri" panose="020F0502020204030204" pitchFamily="34" charset="0"/>
              </a:rPr>
              <a:t>th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May </a:t>
            </a:r>
            <a:r>
              <a:rPr lang="en-US" dirty="0" smtClean="0">
                <a:latin typeface="Calibri" panose="020F0502020204030204" pitchFamily="34" charset="0"/>
              </a:rPr>
              <a:t>2023</a:t>
            </a:r>
          </a:p>
          <a:p>
            <a:r>
              <a:rPr lang="en-GB" dirty="0">
                <a:latin typeface="Calibri" panose="020F0502020204030204" pitchFamily="34" charset="0"/>
              </a:rPr>
              <a:t>[6]    	</a:t>
            </a:r>
            <a:r>
              <a:rPr lang="en-US">
                <a:latin typeface="Calibri" panose="020F0502020204030204" pitchFamily="34" charset="0"/>
              </a:rPr>
              <a:t> Kakani V, Kim H, Kumbham M, Park D, Jin CB, Nguyen VH. </a:t>
            </a:r>
            <a:r>
              <a:rPr lang="en-US" dirty="0">
                <a:latin typeface="Calibri" panose="020F0502020204030204" pitchFamily="34" charset="0"/>
              </a:rPr>
              <a:t>Feasible self-	calibration of larger field-of-view (FOV) camera sensors for the advanced 	driver-assistance system (ADAS). Sensors. 2019 Jul 31;19(15):3369.</a:t>
            </a:r>
          </a:p>
          <a:p>
            <a:endParaRPr lang="en-US" dirty="0" smtClean="0">
              <a:latin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</a:rPr>
              <a:t>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3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1800934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atin typeface="+mn-lt"/>
              </a:rPr>
              <a:t>References </a:t>
            </a:r>
            <a:endParaRPr lang="en-US" sz="2000" dirty="0">
              <a:ln w="0"/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976" y="888643"/>
            <a:ext cx="839702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[</a:t>
            </a:r>
            <a:r>
              <a:rPr lang="en-US" dirty="0">
                <a:latin typeface="+mn-lt"/>
              </a:rPr>
              <a:t>7</a:t>
            </a:r>
            <a:r>
              <a:rPr lang="en-US" dirty="0" smtClean="0">
                <a:latin typeface="+mn-lt"/>
              </a:rPr>
              <a:t>] 	World </a:t>
            </a:r>
            <a:r>
              <a:rPr lang="en-US" dirty="0">
                <a:latin typeface="+mn-lt"/>
              </a:rPr>
              <a:t>Health Organization, Ed., “Global status report on road safety 2018,” </a:t>
            </a:r>
            <a:r>
              <a:rPr lang="en-US" dirty="0" smtClean="0">
                <a:latin typeface="+mn-lt"/>
              </a:rPr>
              <a:t>	World </a:t>
            </a:r>
            <a:r>
              <a:rPr lang="en-US" dirty="0">
                <a:latin typeface="+mn-lt"/>
              </a:rPr>
              <a:t>Health Organization, 17-Jun-2018. [Online]. Available: </a:t>
            </a:r>
            <a:r>
              <a:rPr lang="en-US" dirty="0" smtClean="0">
                <a:latin typeface="+mn-lt"/>
              </a:rPr>
              <a:t>	https</a:t>
            </a:r>
            <a:r>
              <a:rPr lang="en-US" dirty="0">
                <a:latin typeface="+mn-lt"/>
              </a:rPr>
              <a:t>://www.who.int/publications/i/item/9789241565684. [Accessed: </a:t>
            </a:r>
            <a:r>
              <a:rPr lang="en-US" dirty="0" smtClean="0">
                <a:latin typeface="+mn-lt"/>
              </a:rPr>
              <a:t>06-	May-2023</a:t>
            </a:r>
            <a:r>
              <a:rPr lang="en-US" dirty="0">
                <a:latin typeface="+mn-lt"/>
              </a:rPr>
              <a:t>]. </a:t>
            </a:r>
          </a:p>
          <a:p>
            <a:r>
              <a:rPr lang="en-US" dirty="0" smtClean="0">
                <a:latin typeface="+mn-lt"/>
              </a:rPr>
              <a:t>[</a:t>
            </a:r>
            <a:r>
              <a:rPr lang="en-US" dirty="0">
                <a:latin typeface="+mn-lt"/>
              </a:rPr>
              <a:t>8</a:t>
            </a:r>
            <a:r>
              <a:rPr lang="en-US" dirty="0" smtClean="0">
                <a:latin typeface="+mn-lt"/>
              </a:rPr>
              <a:t>]	J</a:t>
            </a:r>
            <a:r>
              <a:rPr lang="en-US" dirty="0">
                <a:latin typeface="+mn-lt"/>
              </a:rPr>
              <a:t>. Kumar, “What is driving the automotive </a:t>
            </a:r>
            <a:r>
              <a:rPr lang="en-US" dirty="0" err="1">
                <a:latin typeface="+mn-lt"/>
              </a:rPr>
              <a:t>lidar</a:t>
            </a:r>
            <a:r>
              <a:rPr lang="en-US" dirty="0">
                <a:latin typeface="+mn-lt"/>
              </a:rPr>
              <a:t> and radar market</a:t>
            </a:r>
            <a:r>
              <a:rPr lang="en-US" dirty="0" smtClean="0">
                <a:latin typeface="+mn-lt"/>
              </a:rPr>
              <a:t>?” </a:t>
            </a:r>
            <a:r>
              <a:rPr lang="en-US" dirty="0">
                <a:latin typeface="+mn-lt"/>
              </a:rPr>
              <a:t>What is </a:t>
            </a:r>
            <a:r>
              <a:rPr lang="en-US" dirty="0" smtClean="0">
                <a:latin typeface="+mn-lt"/>
              </a:rPr>
              <a:t>	driving </a:t>
            </a:r>
            <a:r>
              <a:rPr lang="en-US" dirty="0">
                <a:latin typeface="+mn-lt"/>
              </a:rPr>
              <a:t>the automotive LiDAR and RADAR market</a:t>
            </a:r>
            <a:r>
              <a:rPr lang="en-US" dirty="0" smtClean="0">
                <a:latin typeface="+mn-lt"/>
              </a:rPr>
              <a:t>? </a:t>
            </a:r>
            <a:r>
              <a:rPr lang="en-US" dirty="0">
                <a:latin typeface="+mn-lt"/>
              </a:rPr>
              <a:t>25-Jul-2017. [Online]. </a:t>
            </a:r>
            <a:r>
              <a:rPr lang="en-US" dirty="0" smtClean="0">
                <a:latin typeface="+mn-lt"/>
              </a:rPr>
              <a:t>	Available</a:t>
            </a:r>
            <a:r>
              <a:rPr lang="en-US" dirty="0">
                <a:latin typeface="+mn-lt"/>
              </a:rPr>
              <a:t>: </a:t>
            </a:r>
            <a:r>
              <a:rPr lang="en-US" dirty="0">
                <a:latin typeface="+mn-lt"/>
                <a:hlinkClick r:id="rId2"/>
              </a:rPr>
              <a:t>https://</a:t>
            </a:r>
            <a:r>
              <a:rPr lang="en-US" dirty="0" smtClean="0">
                <a:latin typeface="+mn-lt"/>
                <a:hlinkClick r:id="rId2"/>
              </a:rPr>
              <a:t>www.electronicspecifier.com/products/sensors/what-is-</a:t>
            </a:r>
            <a:r>
              <a:rPr lang="en-US" dirty="0" smtClean="0">
                <a:latin typeface="+mn-lt"/>
              </a:rPr>
              <a:t>	driving-the-automotive-</a:t>
            </a:r>
            <a:r>
              <a:rPr lang="en-US" dirty="0" err="1" smtClean="0">
                <a:latin typeface="+mn-lt"/>
              </a:rPr>
              <a:t>lidar</a:t>
            </a:r>
            <a:r>
              <a:rPr lang="en-US" dirty="0" smtClean="0">
                <a:latin typeface="+mn-lt"/>
              </a:rPr>
              <a:t>-and-radar-market</a:t>
            </a:r>
            <a:r>
              <a:rPr lang="en-US" dirty="0">
                <a:latin typeface="+mn-lt"/>
              </a:rPr>
              <a:t>. [Accessed: 06-May-2023</a:t>
            </a:r>
            <a:r>
              <a:rPr lang="en-US" dirty="0" smtClean="0">
                <a:latin typeface="+mn-lt"/>
              </a:rPr>
              <a:t>].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[9]</a:t>
            </a:r>
            <a:r>
              <a:rPr lang="en-US" dirty="0">
                <a:latin typeface="Calibri" panose="020F0502020204030204" pitchFamily="34" charset="0"/>
              </a:rPr>
              <a:t>	Wang P. Research on Comparison of LiDAR and Camera in Autonomous 	Driving. </a:t>
            </a:r>
            <a:r>
              <a:rPr lang="en-US" dirty="0" err="1">
                <a:latin typeface="Calibri" panose="020F0502020204030204" pitchFamily="34" charset="0"/>
              </a:rPr>
              <a:t>InJournal</a:t>
            </a:r>
            <a:r>
              <a:rPr lang="en-US" dirty="0">
                <a:latin typeface="Calibri" panose="020F0502020204030204" pitchFamily="34" charset="0"/>
              </a:rPr>
              <a:t> of Physics: Conference Series 2021 Nov 1 (Vol. 2093, No. 1, 	p. 012032). IOP Publishing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[10] </a:t>
            </a:r>
            <a:r>
              <a:rPr lang="en-US" dirty="0">
                <a:latin typeface="+mn-lt"/>
              </a:rPr>
              <a:t>	Reversing camera – wide angle – Night view – 3 housing options – For car and </a:t>
            </a:r>
            <a:r>
              <a:rPr lang="en-US" dirty="0" smtClean="0">
                <a:latin typeface="+mn-lt"/>
              </a:rPr>
              <a:t>	camper </a:t>
            </a:r>
            <a:r>
              <a:rPr lang="en-US" dirty="0">
                <a:latin typeface="+mn-lt"/>
              </a:rPr>
              <a:t>– 12V (CAM030</a:t>
            </a:r>
            <a:r>
              <a:rPr lang="en-US" dirty="0" smtClean="0">
                <a:latin typeface="+mn-lt"/>
              </a:rPr>
              <a:t>) [Online]. </a:t>
            </a:r>
            <a:r>
              <a:rPr lang="en-US" dirty="0">
                <a:latin typeface="+mn-lt"/>
              </a:rPr>
              <a:t>Available: </a:t>
            </a: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latin typeface="+mn-lt"/>
                <a:hlinkClick r:id="rId3"/>
              </a:rPr>
              <a:t>https</a:t>
            </a:r>
            <a:r>
              <a:rPr lang="en-US" dirty="0">
                <a:latin typeface="+mn-lt"/>
                <a:hlinkClick r:id="rId3"/>
              </a:rPr>
              <a:t>://</a:t>
            </a:r>
            <a:r>
              <a:rPr lang="en-US" dirty="0" smtClean="0">
                <a:latin typeface="+mn-lt"/>
                <a:hlinkClick r:id="rId3"/>
              </a:rPr>
              <a:t>www.calibereurope.com/en/product/CAM030-en_GB</a:t>
            </a:r>
            <a:r>
              <a:rPr lang="en-US" dirty="0" smtClean="0">
                <a:latin typeface="+mn-lt"/>
              </a:rPr>
              <a:t> [Accessed: 02-	06-2023]</a:t>
            </a:r>
          </a:p>
          <a:p>
            <a:r>
              <a:rPr lang="en-US" dirty="0">
                <a:latin typeface="+mn-lt"/>
              </a:rPr>
              <a:t>[11]	Toulouse A, </a:t>
            </a:r>
            <a:r>
              <a:rPr lang="en-US" dirty="0" err="1">
                <a:latin typeface="+mn-lt"/>
              </a:rPr>
              <a:t>Drozella</a:t>
            </a:r>
            <a:r>
              <a:rPr lang="en-US" dirty="0">
                <a:latin typeface="+mn-lt"/>
              </a:rPr>
              <a:t> J, </a:t>
            </a:r>
            <a:r>
              <a:rPr lang="en-US" dirty="0" err="1">
                <a:latin typeface="+mn-lt"/>
              </a:rPr>
              <a:t>Motzfeld</a:t>
            </a:r>
            <a:r>
              <a:rPr lang="en-US" dirty="0">
                <a:latin typeface="+mn-lt"/>
              </a:rPr>
              <a:t> P, </a:t>
            </a:r>
            <a:r>
              <a:rPr lang="en-US" dirty="0" err="1">
                <a:latin typeface="+mn-lt"/>
              </a:rPr>
              <a:t>Fahrbach</a:t>
            </a:r>
            <a:r>
              <a:rPr lang="en-US" dirty="0">
                <a:latin typeface="+mn-lt"/>
              </a:rPr>
              <a:t> N, </a:t>
            </a:r>
            <a:r>
              <a:rPr lang="en-US" dirty="0" err="1">
                <a:latin typeface="+mn-lt"/>
              </a:rPr>
              <a:t>Aslani</a:t>
            </a:r>
            <a:r>
              <a:rPr lang="en-US" dirty="0">
                <a:latin typeface="+mn-lt"/>
              </a:rPr>
              <a:t> V, Thiele S, Giessen H, </a:t>
            </a:r>
            <a:r>
              <a:rPr lang="en-US" dirty="0" smtClean="0">
                <a:latin typeface="+mn-lt"/>
              </a:rPr>
              <a:t>	</a:t>
            </a:r>
            <a:r>
              <a:rPr lang="en-US" dirty="0" err="1" smtClean="0">
                <a:latin typeface="+mn-lt"/>
              </a:rPr>
              <a:t>Herkommer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AM. Ultra-compact 3D-printed wide-angle cameras realized by </a:t>
            </a:r>
            <a:r>
              <a:rPr lang="en-US" dirty="0" smtClean="0">
                <a:latin typeface="+mn-lt"/>
              </a:rPr>
              <a:t>	multi-aperture </a:t>
            </a:r>
            <a:r>
              <a:rPr lang="en-US" dirty="0">
                <a:latin typeface="+mn-lt"/>
              </a:rPr>
              <a:t>freeform optical design. Optics Express. 2022 Jan 17;30(2</a:t>
            </a:r>
            <a:r>
              <a:rPr lang="en-US">
                <a:latin typeface="+mn-lt"/>
              </a:rPr>
              <a:t>):</a:t>
            </a:r>
            <a:r>
              <a:rPr lang="en-US" smtClean="0">
                <a:latin typeface="+mn-lt"/>
              </a:rPr>
              <a:t>707-	20</a:t>
            </a:r>
            <a:r>
              <a:rPr lang="en-US" dirty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</a:t>
            </a:r>
            <a:endParaRPr lang="pt-BR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GB" dirty="0" smtClean="0">
              <a:latin typeface="+mn-lt"/>
            </a:endParaRPr>
          </a:p>
          <a:p>
            <a:endParaRPr lang="en-GB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213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5172" y="2704564"/>
            <a:ext cx="276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latin typeface="Calibri" panose="020F0502020204030204" pitchFamily="34" charset="0"/>
              </a:rPr>
              <a:t>Thank you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9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1620630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n w="0"/>
                <a:latin typeface="Calibri "/>
              </a:rPr>
              <a:t>Outline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5577" y="1162596"/>
            <a:ext cx="8464732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Inspiration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Introduction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Modern </a:t>
            </a:r>
            <a:r>
              <a:rPr lang="en-US" dirty="0">
                <a:latin typeface="Calibri" panose="020F0502020204030204" pitchFamily="34" charset="0"/>
              </a:rPr>
              <a:t>wide-angle camera </a:t>
            </a:r>
            <a:r>
              <a:rPr lang="en-US" dirty="0" smtClean="0">
                <a:latin typeface="Calibri" panose="020F0502020204030204" pitchFamily="34" charset="0"/>
              </a:rPr>
              <a:t>technology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Principle of wide-angle camera operation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</a:rPr>
              <a:t>camera coverage from a distance </a:t>
            </a: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Distortion </a:t>
            </a:r>
            <a:r>
              <a:rPr lang="en-US" dirty="0">
                <a:latin typeface="Calibri" panose="020F0502020204030204" pitchFamily="34" charset="0"/>
              </a:rPr>
              <a:t>correction of wide-angle </a:t>
            </a:r>
            <a:r>
              <a:rPr lang="en-US" dirty="0" smtClean="0">
                <a:latin typeface="Calibri" panose="020F0502020204030204" pitchFamily="34" charset="0"/>
              </a:rPr>
              <a:t>camera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n w="0"/>
                <a:latin typeface="Calibri" panose="020F0502020204030204" pitchFamily="34" charset="0"/>
              </a:rPr>
              <a:t>Field of view of wide-angle camera reality 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Calibri" panose="020F0502020204030204" pitchFamily="34" charset="0"/>
              </a:rPr>
              <a:t>References 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5" y="225010"/>
            <a:ext cx="2174420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Calibri "/>
              </a:rPr>
              <a:t>Inspiration</a:t>
            </a:r>
            <a:endParaRPr lang="en-US" sz="2000" dirty="0">
              <a:ln w="0"/>
              <a:latin typeface="Calibri 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5593" y="786151"/>
            <a:ext cx="6868927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</a:rPr>
              <a:t>Approximately 80% of accidents are caused by objects in the blind </a:t>
            </a:r>
            <a:r>
              <a:rPr lang="en-US" dirty="0" smtClean="0">
                <a:latin typeface="Calibri" panose="020F0502020204030204" pitchFamily="34" charset="0"/>
              </a:rPr>
              <a:t>zone.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yearly economic loss of about 28.9 million dollars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</a:rPr>
              <a:t>Accidents </a:t>
            </a:r>
            <a:r>
              <a:rPr lang="en-US" dirty="0">
                <a:latin typeface="Calibri" panose="020F0502020204030204" pitchFamily="34" charset="0"/>
              </a:rPr>
              <a:t>and loss can be prevented and reduced through object detection in blind zones.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</a:rPr>
              <a:t>blind-zone </a:t>
            </a:r>
            <a:r>
              <a:rPr lang="en-US" dirty="0">
                <a:latin typeface="Calibri" panose="020F0502020204030204" pitchFamily="34" charset="0"/>
              </a:rPr>
              <a:t>wide-angle camera </a:t>
            </a:r>
            <a:r>
              <a:rPr lang="en-US" dirty="0" smtClean="0">
                <a:latin typeface="Calibri" panose="020F0502020204030204" pitchFamily="34" charset="0"/>
              </a:rPr>
              <a:t>sensor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Calibri" panose="020F0502020204030204" pitchFamily="34" charset="0"/>
              </a:rPr>
              <a:t>Wide-angle camera works like human vision 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049232"/>
              </p:ext>
            </p:extLst>
          </p:nvPr>
        </p:nvGraphicFramePr>
        <p:xfrm>
          <a:off x="1355039" y="3744012"/>
          <a:ext cx="6879942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38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Country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Total crashes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Injury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Death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Year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Europe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12,340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11,504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3,961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2005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United States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13,576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9,160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4,522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Japan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9,543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6,387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2,873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China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17,453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14,398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6,345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2005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46047" y="5696009"/>
            <a:ext cx="436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Motor vehicle crashes statistics in blind-zone</a:t>
            </a:r>
          </a:p>
        </p:txBody>
      </p:sp>
    </p:spTree>
    <p:extLst>
      <p:ext uri="{BB962C8B-B14F-4D97-AF65-F5344CB8AC3E}">
        <p14:creationId xmlns:p14="http://schemas.microsoft.com/office/powerpoint/2010/main" val="29295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2457757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Calibri "/>
              </a:rPr>
              <a:t>Introduction</a:t>
            </a:r>
            <a:endParaRPr lang="en-US" sz="2000" dirty="0">
              <a:ln w="0"/>
              <a:latin typeface="Calibri 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3834" y="894923"/>
            <a:ext cx="841634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Wide-angle camera uses a wider lens </a:t>
            </a:r>
            <a:r>
              <a:rPr lang="en-GB" dirty="0">
                <a:latin typeface="Calibri" panose="020F0502020204030204" pitchFamily="34" charset="0"/>
              </a:rPr>
              <a:t>to magnify </a:t>
            </a:r>
            <a:r>
              <a:rPr lang="en-GB" dirty="0" smtClean="0">
                <a:latin typeface="Calibri" panose="020F0502020204030204" pitchFamily="34" charset="0"/>
              </a:rPr>
              <a:t>the distance </a:t>
            </a:r>
            <a:r>
              <a:rPr lang="en-GB" dirty="0">
                <a:latin typeface="Calibri" panose="020F0502020204030204" pitchFamily="34" charset="0"/>
              </a:rPr>
              <a:t>between objects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Parallel </a:t>
            </a:r>
            <a:r>
              <a:rPr lang="en-GB" dirty="0">
                <a:latin typeface="Calibri" panose="020F0502020204030204" pitchFamily="34" charset="0"/>
              </a:rPr>
              <a:t>lines converge at the same rate as with a normal lens 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Shapes </a:t>
            </a:r>
            <a:r>
              <a:rPr lang="en-GB" dirty="0">
                <a:latin typeface="Calibri" panose="020F0502020204030204" pitchFamily="34" charset="0"/>
              </a:rPr>
              <a:t>are </a:t>
            </a:r>
            <a:r>
              <a:rPr lang="en-GB" dirty="0" smtClean="0">
                <a:latin typeface="Calibri" panose="020F0502020204030204" pitchFamily="34" charset="0"/>
              </a:rPr>
              <a:t>symmetrical </a:t>
            </a:r>
            <a:r>
              <a:rPr lang="en-GB" dirty="0">
                <a:latin typeface="Calibri" panose="020F0502020204030204" pitchFamily="34" charset="0"/>
              </a:rPr>
              <a:t>in front of and behind the diaphragm </a:t>
            </a:r>
            <a:endParaRPr lang="en-GB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</a:rPr>
              <a:t>Retro-focus lens solves proximity problem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Blind-zone detection using a wide-angle camera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555" y="3329557"/>
            <a:ext cx="2202090" cy="26425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03042" y="4158699"/>
            <a:ext cx="2382592" cy="3367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Driver’s ocular position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74287" y="4581939"/>
            <a:ext cx="1249251" cy="3377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Blind-zone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422006" y="4768731"/>
            <a:ext cx="1352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5739" y="6013683"/>
            <a:ext cx="497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Blind-zone areas (shown in gray) of left-hand car[1]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5" y="225010"/>
            <a:ext cx="5020652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n w="0"/>
                <a:latin typeface="Calibri "/>
              </a:rPr>
              <a:t>M</a:t>
            </a:r>
            <a:r>
              <a:rPr lang="en-US" sz="2000" dirty="0" smtClean="0">
                <a:ln w="0"/>
                <a:latin typeface="Calibri "/>
              </a:rPr>
              <a:t>odern wide-angle camera technology</a:t>
            </a:r>
            <a:endParaRPr lang="en-US" sz="2000" dirty="0">
              <a:ln w="0"/>
              <a:latin typeface="Calibri 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4339" y="810624"/>
            <a:ext cx="7920509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Object detection sensors in blind-zones are Camera, Radar, and Lidar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78277"/>
              </p:ext>
            </p:extLst>
          </p:nvPr>
        </p:nvGraphicFramePr>
        <p:xfrm>
          <a:off x="1324339" y="1555380"/>
          <a:ext cx="6531774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39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Camera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Radar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Lidar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$30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$70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$650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Noise detection 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High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 -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-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Resolution 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High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Low</a:t>
                      </a:r>
                      <a:r>
                        <a:rPr lang="en-US" sz="18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Medium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Classification 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High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Medium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High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Colors and shapes 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High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 -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-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24339" y="4304298"/>
            <a:ext cx="76988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Camera is </a:t>
            </a:r>
            <a:r>
              <a:rPr lang="en-US" dirty="0" smtClean="0">
                <a:latin typeface="Calibri" panose="020F0502020204030204" pitchFamily="34" charset="0"/>
              </a:rPr>
              <a:t>an essential</a:t>
            </a:r>
            <a:r>
              <a:rPr lang="en-US" dirty="0">
                <a:latin typeface="Calibri" panose="020F0502020204030204" pitchFamily="34" charset="0"/>
              </a:rPr>
              <a:t>, widely </a:t>
            </a:r>
            <a:r>
              <a:rPr lang="en-US" dirty="0" smtClean="0">
                <a:latin typeface="Calibri" panose="020F0502020204030204" pitchFamily="34" charset="0"/>
              </a:rPr>
              <a:t>used, </a:t>
            </a:r>
            <a:r>
              <a:rPr lang="en-US" dirty="0">
                <a:latin typeface="Calibri" panose="020F0502020204030204" pitchFamily="34" charset="0"/>
              </a:rPr>
              <a:t>and inexpensive sensor</a:t>
            </a:r>
            <a:endParaRPr lang="en-US" dirty="0" smtClean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Wide-angle camera </a:t>
            </a:r>
            <a:r>
              <a:rPr lang="en-US" dirty="0">
                <a:latin typeface="Calibri" panose="020F0502020204030204" pitchFamily="34" charset="0"/>
              </a:rPr>
              <a:t>cover &gt; </a:t>
            </a:r>
            <a:r>
              <a:rPr lang="en-US" dirty="0" smtClean="0">
                <a:latin typeface="Calibri" panose="020F0502020204030204" pitchFamily="34" charset="0"/>
              </a:rPr>
              <a:t>100° </a:t>
            </a:r>
            <a:r>
              <a:rPr lang="en-US" dirty="0">
                <a:latin typeface="Calibri" panose="020F0502020204030204" pitchFamily="34" charset="0"/>
              </a:rPr>
              <a:t>(Where standard lens camera cover </a:t>
            </a:r>
            <a:r>
              <a:rPr lang="en-US" dirty="0" smtClean="0">
                <a:latin typeface="Calibri" panose="020F0502020204030204" pitchFamily="34" charset="0"/>
              </a:rPr>
              <a:t>45°) 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</a:rPr>
              <a:t>Stereo </a:t>
            </a:r>
            <a:r>
              <a:rPr lang="en-US" dirty="0">
                <a:latin typeface="Calibri" panose="020F0502020204030204" pitchFamily="34" charset="0"/>
              </a:rPr>
              <a:t>vision </a:t>
            </a:r>
            <a:r>
              <a:rPr lang="en-US" dirty="0" smtClean="0">
                <a:latin typeface="Calibri" panose="020F0502020204030204" pitchFamily="34" charset="0"/>
              </a:rPr>
              <a:t>technology able </a:t>
            </a:r>
            <a:r>
              <a:rPr lang="en-US" dirty="0">
                <a:latin typeface="Calibri" panose="020F0502020204030204" pitchFamily="34" charset="0"/>
              </a:rPr>
              <a:t>to capture </a:t>
            </a:r>
            <a:r>
              <a:rPr lang="en-US" dirty="0" smtClean="0">
                <a:latin typeface="Calibri" panose="020F0502020204030204" pitchFamily="34" charset="0"/>
              </a:rPr>
              <a:t>a 3D image [11]</a:t>
            </a:r>
            <a:endParaRPr lang="en-US" dirty="0">
              <a:latin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3D semantic camera can detect the size, </a:t>
            </a:r>
            <a:r>
              <a:rPr lang="en-US" dirty="0" smtClean="0">
                <a:latin typeface="Calibri" panose="020F0502020204030204" pitchFamily="34" charset="0"/>
              </a:rPr>
              <a:t>position, </a:t>
            </a:r>
            <a:r>
              <a:rPr lang="en-US" dirty="0">
                <a:latin typeface="Calibri" panose="020F0502020204030204" pitchFamily="34" charset="0"/>
              </a:rPr>
              <a:t>and composition of objects 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5102" y="3813088"/>
            <a:ext cx="396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Comparison of Camera, Radar and Lidar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4" y="225010"/>
            <a:ext cx="5445655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Calibri "/>
              </a:rPr>
              <a:t>Principle of wide-angle camera operation</a:t>
            </a:r>
            <a:endParaRPr lang="en-US" sz="2000" dirty="0">
              <a:ln w="0"/>
              <a:latin typeface="Calibri 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47" y="850542"/>
            <a:ext cx="5288436" cy="34201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605307" y="4267850"/>
            <a:ext cx="3912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+mn-lt"/>
              </a:rPr>
              <a:t>Retro-focus </a:t>
            </a:r>
            <a:r>
              <a:rPr lang="en-GB" dirty="0" smtClean="0">
                <a:latin typeface="+mn-lt"/>
              </a:rPr>
              <a:t>lens </a:t>
            </a:r>
            <a:r>
              <a:rPr lang="en-US" dirty="0" smtClean="0">
                <a:latin typeface="+mn-lt"/>
              </a:rPr>
              <a:t>wide-angle camera[5]</a:t>
            </a:r>
            <a:endParaRPr lang="en-US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39057" y="1241870"/>
            <a:ext cx="3783792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= Distance of object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n-lt"/>
              </a:rPr>
              <a:t>S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= Distance of pinhole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n-lt"/>
              </a:rPr>
              <a:t>d = Dimension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+mn-lt"/>
              </a:rPr>
              <a:t>F = Focal length</a:t>
            </a:r>
          </a:p>
          <a:p>
            <a:pPr>
              <a:lnSpc>
                <a:spcPct val="150000"/>
              </a:lnSpc>
            </a:pPr>
            <a:r>
              <a:rPr lang="el-GR" sz="2000" dirty="0" smtClean="0">
                <a:latin typeface="+mn-lt"/>
              </a:rPr>
              <a:t>α</a:t>
            </a:r>
            <a:r>
              <a:rPr lang="en-US" dirty="0" smtClean="0">
                <a:latin typeface="+mn-lt"/>
              </a:rPr>
              <a:t>/2 = Angle </a:t>
            </a:r>
            <a:r>
              <a:rPr lang="en-US" dirty="0">
                <a:latin typeface="+mn-lt"/>
              </a:rPr>
              <a:t>between optical </a:t>
            </a:r>
            <a:r>
              <a:rPr lang="en-US" dirty="0" smtClean="0">
                <a:latin typeface="+mn-lt"/>
              </a:rPr>
              <a:t>axis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+mn-lt"/>
              </a:rPr>
              <a:t>          and ray </a:t>
            </a:r>
            <a:r>
              <a:rPr lang="en-GB" dirty="0">
                <a:latin typeface="+mn-lt"/>
              </a:rPr>
              <a:t>joining its optical </a:t>
            </a:r>
            <a:r>
              <a:rPr lang="en-GB" dirty="0" smtClean="0">
                <a:latin typeface="+mn-lt"/>
              </a:rPr>
              <a:t>centre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α</a:t>
            </a:r>
            <a:r>
              <a:rPr lang="en-US" dirty="0" smtClean="0"/>
              <a:t> = </a:t>
            </a:r>
            <a:r>
              <a:rPr lang="en-US" dirty="0" smtClean="0">
                <a:latin typeface="+mn-lt"/>
              </a:rPr>
              <a:t>Wide angle view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9968" y="5514989"/>
                <a:ext cx="7669333" cy="539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+mn-lt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latin typeface="+mn-lt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+mn-lt"/>
                          </a:rPr>
                          <m:t>/2</m:t>
                        </m:r>
                        <m:r>
                          <m:rPr>
                            <m:nor/>
                          </m:rPr>
                          <a:rPr lang="en-US" sz="2000" b="0" i="0" dirty="0" smtClean="0">
                            <a:latin typeface="+mn-lt"/>
                          </a:rPr>
                          <m:t>) =   </m:t>
                        </m:r>
                        <m:f>
                          <m:f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𝐝</m:t>
                            </m:r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1" i="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lang="en-US" sz="2000" b="1" i="1" baseline="-25000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sz="2000" dirty="0" smtClean="0">
                    <a:latin typeface="+mn-lt"/>
                  </a:rPr>
                  <a:t>=&gt;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 smtClean="0">
                        <a:latin typeface="+mn-lt"/>
                      </a:rPr>
                      <m:t>α</m:t>
                    </m:r>
                  </m:oMath>
                </a14:m>
                <a:r>
                  <a:rPr lang="en-US" sz="2000" dirty="0" smtClean="0">
                    <a:latin typeface="+mn-lt"/>
                  </a:rPr>
                  <a:t>= 2arctan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n-lt"/>
                  </a:rPr>
                  <a:t>	 (</a:t>
                </a:r>
                <a:r>
                  <a:rPr lang="en-US" dirty="0" smtClean="0">
                    <a:latin typeface="+mn-lt"/>
                  </a:rPr>
                  <a:t>Where</a:t>
                </a:r>
                <a:r>
                  <a:rPr lang="en-US" sz="2400" dirty="0" smtClean="0">
                    <a:latin typeface="+mn-lt"/>
                  </a:rPr>
                  <a:t> </a:t>
                </a:r>
                <a:r>
                  <a:rPr lang="en-US" dirty="0" smtClean="0">
                    <a:latin typeface="+mn-lt"/>
                  </a:rPr>
                  <a:t>S</a:t>
                </a:r>
                <a:r>
                  <a:rPr lang="en-US" baseline="-25000" dirty="0" smtClean="0">
                    <a:latin typeface="+mn-lt"/>
                  </a:rPr>
                  <a:t>2</a:t>
                </a:r>
                <a:r>
                  <a:rPr lang="en-US" sz="2400" dirty="0" smtClean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+mn-lt"/>
                  </a:rPr>
                  <a:t>)</a:t>
                </a:r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968" y="5514989"/>
                <a:ext cx="7669333" cy="539058"/>
              </a:xfrm>
              <a:prstGeom prst="rect">
                <a:avLst/>
              </a:prstGeom>
              <a:blipFill rotWithShape="0">
                <a:blip r:embed="rId3"/>
                <a:stretch>
                  <a:fillRect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53214" y="5145657"/>
            <a:ext cx="538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Determination of angle view </a:t>
            </a:r>
            <a:r>
              <a:rPr lang="el-GR" dirty="0">
                <a:latin typeface="Calibri" panose="020F0502020204030204" pitchFamily="34" charset="0"/>
              </a:rPr>
              <a:t>α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211" y="1313195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Wide-angle lens</a:t>
            </a:r>
            <a:endParaRPr lang="en-US" dirty="0">
              <a:latin typeface="+mn-l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042517" y="1682527"/>
            <a:ext cx="1151444" cy="50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34695" y="237889"/>
            <a:ext cx="4685802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Calibri "/>
              </a:rPr>
              <a:t>Camera coverage from a distance</a:t>
            </a:r>
            <a:endParaRPr lang="en-US" sz="2000" dirty="0">
              <a:ln w="0"/>
              <a:latin typeface="Calibri 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049" y="1429699"/>
            <a:ext cx="4686300" cy="962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829" y="3365348"/>
            <a:ext cx="4667250" cy="1152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12505" y="2782136"/>
            <a:ext cx="462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Coverage of standard lens camera (45° view)[2]</a:t>
            </a:r>
            <a:endParaRPr lang="en-US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37135" y="2315117"/>
            <a:ext cx="1609861" cy="37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Coverage area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736094" y="1215819"/>
            <a:ext cx="1373043" cy="30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Blind-spot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925511" y="1367413"/>
            <a:ext cx="804145" cy="632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354183" y="3854700"/>
            <a:ext cx="2588034" cy="348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Wide-angle coverage area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10625" y="4499830"/>
            <a:ext cx="1584102" cy="347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Blind-spot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314704" y="3678419"/>
            <a:ext cx="12879" cy="643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50657" y="4942605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of wide-angle lens camera ( &gt;100° view) [2]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747887" y="5693300"/>
            <a:ext cx="4398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</a:rPr>
              <a:t>135° Wide-angle camera cover blind-zone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36373" y="228139"/>
            <a:ext cx="7727323" cy="315652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Calibri "/>
              </a:rPr>
              <a:t>Radial lens distortion correction of wide-angle camera </a:t>
            </a:r>
            <a:endParaRPr lang="en-US" sz="2000" dirty="0">
              <a:ln w="0"/>
              <a:latin typeface="Calibri 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5314" y="1155439"/>
            <a:ext cx="683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Division model for radial distortion inversion </a:t>
            </a:r>
            <a:endParaRPr lang="en-GB" dirty="0" smtClean="0">
              <a:latin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75009" y="3648168"/>
            <a:ext cx="786899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latin typeface="Calibri" panose="020F0502020204030204" pitchFamily="34" charset="0"/>
              </a:rPr>
              <a:t>Where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	R</a:t>
            </a:r>
            <a:r>
              <a:rPr lang="en-US" baseline="-25000" dirty="0" smtClean="0">
                <a:latin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</a:rPr>
              <a:t> = distorted radius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	R</a:t>
            </a:r>
            <a:r>
              <a:rPr lang="en-US" baseline="-25000" dirty="0" smtClean="0">
                <a:latin typeface="Calibri" panose="020F0502020204030204" pitchFamily="34" charset="0"/>
              </a:rPr>
              <a:t>u </a:t>
            </a:r>
            <a:r>
              <a:rPr lang="en-US" dirty="0" smtClean="0">
                <a:latin typeface="Calibri" panose="020F0502020204030204" pitchFamily="34" charset="0"/>
              </a:rPr>
              <a:t>= undistorted radius 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Calibri" panose="020F0502020204030204" pitchFamily="34" charset="0"/>
              </a:rPr>
              <a:t>	K  = </a:t>
            </a:r>
            <a:r>
              <a:rPr lang="en-US" dirty="0">
                <a:latin typeface="Calibri" panose="020F0502020204030204" pitchFamily="34" charset="0"/>
              </a:rPr>
              <a:t>coefficients of the </a:t>
            </a:r>
            <a:r>
              <a:rPr lang="en-US" dirty="0" smtClean="0">
                <a:latin typeface="Calibri" panose="020F0502020204030204" pitchFamily="34" charset="0"/>
              </a:rPr>
              <a:t>polynomial</a:t>
            </a: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  <a:p>
            <a:pPr lvl="1"/>
            <a:endParaRPr lang="en-US" dirty="0" smtClean="0">
              <a:latin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2135" y="432741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03043" y="1902245"/>
                <a:ext cx="3296991" cy="60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latin typeface="+mn-lt"/>
                  </a:rPr>
                  <a:t>R</a:t>
                </a:r>
                <a:r>
                  <a:rPr lang="en-US" b="0" baseline="-25000" dirty="0" smtClean="0">
                    <a:latin typeface="+mn-lt"/>
                  </a:rPr>
                  <a:t>u</a:t>
                </a:r>
                <a:r>
                  <a:rPr lang="en-US" b="0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brk m:alnAt="23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2400" b="0" i="0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sty m:val="p"/>
                              </m:rPr>
                              <a:rPr lang="en-US" sz="2400" baseline="-25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400" baseline="30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400" baseline="3000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nary>
                      </m:den>
                    </m:f>
                  </m:oMath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43" y="1902245"/>
                <a:ext cx="3296991" cy="604589"/>
              </a:xfrm>
              <a:prstGeom prst="rect">
                <a:avLst/>
              </a:prstGeom>
              <a:blipFill rotWithShape="0">
                <a:blip r:embed="rId2"/>
                <a:stretch>
                  <a:fillRect l="-4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03043" y="2666105"/>
                <a:ext cx="4726546" cy="531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dirty="0" smtClean="0">
                    <a:latin typeface="+mn-lt"/>
                  </a:rPr>
                  <a:t>R</a:t>
                </a:r>
                <a:r>
                  <a:rPr lang="en-US" b="0" baseline="-25000" dirty="0" smtClean="0">
                    <a:latin typeface="+mn-lt"/>
                  </a:rPr>
                  <a:t>u</a:t>
                </a:r>
                <a:r>
                  <a:rPr lang="en-US" b="0" dirty="0" smtClean="0"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brk m:alnAt="23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="0" i="0" baseline="-25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="0" i="0" baseline="30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400" baseline="-25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 baseline="30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43" y="2666105"/>
                <a:ext cx="4726546" cy="531812"/>
              </a:xfrm>
              <a:prstGeom prst="rect">
                <a:avLst/>
              </a:prstGeom>
              <a:blipFill rotWithShape="0">
                <a:blip r:embed="rId3"/>
                <a:stretch>
                  <a:fillRect l="-309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5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54920" y="251135"/>
            <a:ext cx="4506245" cy="349755"/>
          </a:xfrm>
        </p:spPr>
        <p:txBody>
          <a:bodyPr>
            <a:noAutofit/>
          </a:bodyPr>
          <a:lstStyle/>
          <a:p>
            <a:pPr algn="ctr"/>
            <a:r>
              <a:rPr lang="en-US" sz="2000" dirty="0" smtClean="0">
                <a:ln w="0"/>
                <a:latin typeface="+mn-lt"/>
              </a:rPr>
              <a:t>Field of view of wide-angle </a:t>
            </a:r>
            <a:r>
              <a:rPr lang="en-US" sz="2000" dirty="0">
                <a:ln w="0"/>
                <a:latin typeface="+mn-lt"/>
              </a:rPr>
              <a:t>camera reality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5739" y="6013683"/>
            <a:ext cx="521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Wide-angle camera with FOV in different positions [6]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" y="1031909"/>
            <a:ext cx="8673738" cy="495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C Startfolie">
  <a:themeElements>
    <a:clrScheme name="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C_4-3.pptx" id="{27556CF4-E38B-43DA-8B5B-4CCF4D740753}" vid="{1BDE0A5D-9076-460F-8A09-AEE1FC7FE150}"/>
    </a:ext>
  </a:extLst>
</a:theme>
</file>

<file path=ppt/theme/theme2.xml><?xml version="1.0" encoding="utf-8"?>
<a:theme xmlns:a="http://schemas.openxmlformats.org/drawingml/2006/main" name="TUC Folgefolien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C_4-3.pptx" id="{27556CF4-E38B-43DA-8B5B-4CCF4D740753}" vid="{8645A5F2-17EC-44AB-BC89-25D84A4FED57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TUC_4-3</Template>
  <TotalTime>1811</TotalTime>
  <Words>1097</Words>
  <Application>Microsoft Office PowerPoint</Application>
  <PresentationFormat>On-screen Show (4:3)</PresentationFormat>
  <Paragraphs>155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Wingdings</vt:lpstr>
      <vt:lpstr>Roboto</vt:lpstr>
      <vt:lpstr>Times New Roman</vt:lpstr>
      <vt:lpstr>Cambria Math</vt:lpstr>
      <vt:lpstr>Calibri </vt:lpstr>
      <vt:lpstr>Calibri</vt:lpstr>
      <vt:lpstr>TUC Startfolie</vt:lpstr>
      <vt:lpstr>TUC Folgefolien </vt:lpstr>
      <vt:lpstr>PowerPoint Presentation</vt:lpstr>
      <vt:lpstr>Outline</vt:lpstr>
      <vt:lpstr>Inspiration</vt:lpstr>
      <vt:lpstr>Introduction</vt:lpstr>
      <vt:lpstr>Modern wide-angle camera technology</vt:lpstr>
      <vt:lpstr>Principle of wide-angle camera operation</vt:lpstr>
      <vt:lpstr>Camera coverage from a distance</vt:lpstr>
      <vt:lpstr>Radial lens distortion correction of wide-angle camera </vt:lpstr>
      <vt:lpstr>Field of view of wide-angle camera reality </vt:lpstr>
      <vt:lpstr>Conclusion </vt:lpstr>
      <vt:lpstr>References </vt:lpstr>
      <vt:lpstr>References </vt:lpstr>
      <vt:lpstr>PowerPoint Presentation</vt:lpstr>
    </vt:vector>
  </TitlesOfParts>
  <Company>TU Chemnitz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Özgün Kemal Günyeli</dc:creator>
  <cp:lastModifiedBy>OBYDUR</cp:lastModifiedBy>
  <cp:revision>506</cp:revision>
  <cp:lastPrinted>2015-10-30T11:33:42Z</cp:lastPrinted>
  <dcterms:created xsi:type="dcterms:W3CDTF">2019-04-24T07:00:38Z</dcterms:created>
  <dcterms:modified xsi:type="dcterms:W3CDTF">2023-06-20T23:03:37Z</dcterms:modified>
</cp:coreProperties>
</file>