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323" r:id="rId3"/>
    <p:sldId id="297" r:id="rId4"/>
    <p:sldId id="307" r:id="rId5"/>
    <p:sldId id="299" r:id="rId6"/>
    <p:sldId id="300" r:id="rId7"/>
    <p:sldId id="301" r:id="rId8"/>
    <p:sldId id="306" r:id="rId9"/>
    <p:sldId id="302" r:id="rId10"/>
    <p:sldId id="304" r:id="rId11"/>
    <p:sldId id="309" r:id="rId12"/>
    <p:sldId id="310" r:id="rId13"/>
    <p:sldId id="313" r:id="rId14"/>
    <p:sldId id="314" r:id="rId15"/>
    <p:sldId id="315" r:id="rId16"/>
    <p:sldId id="316" r:id="rId17"/>
    <p:sldId id="305" r:id="rId18"/>
    <p:sldId id="322" r:id="rId19"/>
    <p:sldId id="303" r:id="rId20"/>
    <p:sldId id="312" r:id="rId21"/>
    <p:sldId id="261" r:id="rId22"/>
    <p:sldId id="257" r:id="rId23"/>
    <p:sldId id="295" r:id="rId24"/>
    <p:sldId id="260" r:id="rId25"/>
    <p:sldId id="320" r:id="rId26"/>
    <p:sldId id="319" r:id="rId27"/>
    <p:sldId id="287" r:id="rId28"/>
    <p:sldId id="288" r:id="rId29"/>
    <p:sldId id="289" r:id="rId30"/>
    <p:sldId id="290" r:id="rId31"/>
    <p:sldId id="291" r:id="rId32"/>
    <p:sldId id="292" r:id="rId33"/>
    <p:sldId id="265" r:id="rId34"/>
    <p:sldId id="266" r:id="rId35"/>
    <p:sldId id="267" r:id="rId36"/>
    <p:sldId id="270" r:id="rId37"/>
    <p:sldId id="273" r:id="rId38"/>
    <p:sldId id="274" r:id="rId39"/>
    <p:sldId id="275" r:id="rId40"/>
    <p:sldId id="277" r:id="rId41"/>
    <p:sldId id="278"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434" autoAdjust="0"/>
  </p:normalViewPr>
  <p:slideViewPr>
    <p:cSldViewPr snapToGrid="0">
      <p:cViewPr varScale="1">
        <p:scale>
          <a:sx n="80" d="100"/>
          <a:sy n="80" d="100"/>
        </p:scale>
        <p:origin x="29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240608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AA03A-A5C6-448B-AC78-632ED00E89DD}"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285067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2253339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140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3084485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3668808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99753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3456384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11846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397658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58826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BAA03A-A5C6-448B-AC78-632ED00E89DD}"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36882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BAA03A-A5C6-448B-AC78-632ED00E89DD}" type="datetimeFigureOut">
              <a:rPr lang="en-US" smtClean="0"/>
              <a:t>4/3/2016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232733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312206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1273486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1BAA03A-A5C6-448B-AC78-632ED00E89DD}" type="datetimeFigureOut">
              <a:rPr lang="en-US" smtClean="0"/>
              <a:t>4/3/2016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224827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BAA03A-A5C6-448B-AC78-632ED00E89DD}" type="datetimeFigureOut">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B39FA-6833-47EA-A119-FAB391B95B03}" type="slidenum">
              <a:rPr lang="en-US" smtClean="0"/>
              <a:t>‹#›</a:t>
            </a:fld>
            <a:endParaRPr lang="en-US"/>
          </a:p>
        </p:txBody>
      </p:sp>
    </p:spTree>
    <p:extLst>
      <p:ext uri="{BB962C8B-B14F-4D97-AF65-F5344CB8AC3E}">
        <p14:creationId xmlns:p14="http://schemas.microsoft.com/office/powerpoint/2010/main" val="966793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BAA03A-A5C6-448B-AC78-632ED00E89DD}" type="datetimeFigureOut">
              <a:rPr lang="en-US" smtClean="0"/>
              <a:t>4/3/2016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EB39FA-6833-47EA-A119-FAB391B95B03}" type="slidenum">
              <a:rPr lang="en-US" smtClean="0"/>
              <a:t>‹#›</a:t>
            </a:fld>
            <a:endParaRPr lang="en-US"/>
          </a:p>
        </p:txBody>
      </p:sp>
    </p:spTree>
    <p:extLst>
      <p:ext uri="{BB962C8B-B14F-4D97-AF65-F5344CB8AC3E}">
        <p14:creationId xmlns:p14="http://schemas.microsoft.com/office/powerpoint/2010/main" val="71836368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8386" y="914057"/>
            <a:ext cx="6941713" cy="1307676"/>
          </a:xfrm>
        </p:spPr>
        <p:txBody>
          <a:bodyPr>
            <a:normAutofit fontScale="90000"/>
          </a:bodyPr>
          <a:lstStyle/>
          <a:p>
            <a:pPr algn="ctr"/>
            <a:r>
              <a:rPr lang="en-US" sz="3200" dirty="0" smtClean="0"/>
              <a:t> Assignment</a:t>
            </a:r>
            <a:br>
              <a:rPr lang="en-US" sz="3200" dirty="0" smtClean="0"/>
            </a:br>
            <a:r>
              <a:rPr lang="en-US" sz="3200" dirty="0" smtClean="0"/>
              <a:t>Of</a:t>
            </a:r>
            <a:br>
              <a:rPr lang="en-US" sz="3200" dirty="0" smtClean="0"/>
            </a:br>
            <a:r>
              <a:rPr lang="en-US" sz="3200" dirty="0" smtClean="0"/>
              <a:t>Database Management  </a:t>
            </a:r>
            <a:endParaRPr lang="en-US" sz="3200" dirty="0"/>
          </a:p>
        </p:txBody>
      </p:sp>
      <p:sp>
        <p:nvSpPr>
          <p:cNvPr id="3" name="Subtitle 2"/>
          <p:cNvSpPr>
            <a:spLocks noGrp="1"/>
          </p:cNvSpPr>
          <p:nvPr>
            <p:ph type="subTitle" idx="1"/>
          </p:nvPr>
        </p:nvSpPr>
        <p:spPr>
          <a:xfrm>
            <a:off x="2032000" y="3855878"/>
            <a:ext cx="8128000" cy="366556"/>
          </a:xfrm>
        </p:spPr>
        <p:txBody>
          <a:bodyPr>
            <a:normAutofit lnSpcReduction="10000"/>
          </a:bodyPr>
          <a:lstStyle/>
          <a:p>
            <a:r>
              <a:rPr lang="en-MY" b="1" dirty="0">
                <a:ln w="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Prepared </a:t>
            </a:r>
            <a:r>
              <a:rPr lang="en-MY" b="1" dirty="0" smtClean="0">
                <a:ln w="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r>
              <a:rPr lang="en-US" b="1" dirty="0" smtClean="0">
                <a:solidFill>
                  <a:srgbClr val="FFC000"/>
                </a:solidFill>
              </a:rPr>
              <a:t> </a:t>
            </a:r>
          </a:p>
          <a:p>
            <a:endParaRPr lang="en-US" dirty="0"/>
          </a:p>
        </p:txBody>
      </p:sp>
      <p:sp>
        <p:nvSpPr>
          <p:cNvPr id="4" name="Rectangle 3"/>
          <p:cNvSpPr/>
          <p:nvPr/>
        </p:nvSpPr>
        <p:spPr bwMode="auto">
          <a:xfrm>
            <a:off x="1524000" y="-6551"/>
            <a:ext cx="9144000" cy="90805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1600" b="1" dirty="0" smtClean="0">
                <a:solidFill>
                  <a:prstClr val="white"/>
                </a:solidFill>
              </a:rPr>
              <a:t>FACULTY </a:t>
            </a:r>
            <a:r>
              <a:rPr lang="en-US" sz="1600" b="1" dirty="0">
                <a:solidFill>
                  <a:prstClr val="white"/>
                </a:solidFill>
              </a:rPr>
              <a:t>OF CREATIVE MEDIA &amp; INNOVATIVE TECHNOLOGY (</a:t>
            </a:r>
            <a:r>
              <a:rPr lang="en-US" sz="1600" b="1" dirty="0" smtClean="0">
                <a:solidFill>
                  <a:prstClr val="white"/>
                </a:solidFill>
              </a:rPr>
              <a:t>FCMIT)          </a:t>
            </a:r>
            <a:endParaRPr lang="ms-MY" sz="1600" b="1" dirty="0">
              <a:solidFill>
                <a:prstClr val="white"/>
              </a:solidFill>
            </a:endParaRPr>
          </a:p>
        </p:txBody>
      </p:sp>
      <p:pic>
        <p:nvPicPr>
          <p:cNvPr id="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5401"/>
            <a:ext cx="1523999" cy="90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192372796"/>
              </p:ext>
            </p:extLst>
          </p:nvPr>
        </p:nvGraphicFramePr>
        <p:xfrm>
          <a:off x="1978386" y="4935606"/>
          <a:ext cx="8192393" cy="828040"/>
        </p:xfrm>
        <a:graphic>
          <a:graphicData uri="http://schemas.openxmlformats.org/drawingml/2006/table">
            <a:tbl>
              <a:tblPr firstRow="1" bandRow="1">
                <a:tableStyleId>{2D5ABB26-0587-4C30-8999-92F81FD0307C}</a:tableStyleId>
              </a:tblPr>
              <a:tblGrid>
                <a:gridCol w="8192393"/>
              </a:tblGrid>
              <a:tr h="309093">
                <a:tc>
                  <a:txBody>
                    <a:bodyPr/>
                    <a:lstStyle/>
                    <a:p>
                      <a:r>
                        <a:rPr lang="en-SG" sz="2400" dirty="0" smtClean="0">
                          <a:solidFill>
                            <a:srgbClr val="FFC000"/>
                          </a:solidFill>
                        </a:rPr>
                        <a:t>PRESENTED TO </a:t>
                      </a:r>
                      <a:endParaRPr lang="en-US" sz="2400" b="0" dirty="0">
                        <a:solidFill>
                          <a:srgbClr val="FFC000"/>
                        </a:solidFill>
                      </a:endParaRPr>
                    </a:p>
                  </a:txBody>
                  <a:tcPr/>
                </a:tc>
              </a:tr>
              <a:tr h="370840">
                <a:tc>
                  <a:txBody>
                    <a:bodyPr/>
                    <a:lstStyle/>
                    <a:p>
                      <a:r>
                        <a:rPr lang="en-SG" dirty="0" smtClean="0"/>
                        <a:t>LECTURER</a:t>
                      </a:r>
                      <a:r>
                        <a:rPr lang="en-SG" baseline="0" dirty="0" smtClean="0"/>
                        <a:t> :HASNANI HASSAN</a:t>
                      </a:r>
                      <a:endParaRPr lang="en-US" dirty="0"/>
                    </a:p>
                  </a:txBody>
                  <a:tcPr/>
                </a:tc>
              </a:tr>
            </a:tbl>
          </a:graphicData>
        </a:graphic>
      </p:graphicFrame>
      <p:pic>
        <p:nvPicPr>
          <p:cNvPr id="9" name="Picture 8"/>
          <p:cNvPicPr>
            <a:picLocks noChangeAspect="1"/>
          </p:cNvPicPr>
          <p:nvPr/>
        </p:nvPicPr>
        <p:blipFill>
          <a:blip r:embed="rId3"/>
          <a:stretch>
            <a:fillRect/>
          </a:stretch>
        </p:blipFill>
        <p:spPr>
          <a:xfrm>
            <a:off x="2829794" y="2181792"/>
            <a:ext cx="5238895" cy="1380952"/>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240751000"/>
              </p:ext>
            </p:extLst>
          </p:nvPr>
        </p:nvGraphicFramePr>
        <p:xfrm>
          <a:off x="2032000" y="4258980"/>
          <a:ext cx="8128000" cy="640080"/>
        </p:xfrm>
        <a:graphic>
          <a:graphicData uri="http://schemas.openxmlformats.org/drawingml/2006/table">
            <a:tbl>
              <a:tblPr firstRow="1" bandRow="1">
                <a:tableStyleId>{2D5ABB26-0587-4C30-8999-92F81FD0307C}</a:tableStyleId>
              </a:tblPr>
              <a:tblGrid>
                <a:gridCol w="4064000"/>
                <a:gridCol w="4064000"/>
              </a:tblGrid>
              <a:tr h="370840">
                <a:tc>
                  <a:txBody>
                    <a:bodyPr/>
                    <a:lstStyle/>
                    <a:p>
                      <a:r>
                        <a:rPr lang="en-MY" dirty="0" smtClean="0"/>
                        <a:t>MOHAMMAD</a:t>
                      </a:r>
                      <a:r>
                        <a:rPr lang="en-MY" baseline="0" dirty="0" smtClean="0"/>
                        <a:t> OBYDUR RAHMAN</a:t>
                      </a:r>
                    </a:p>
                    <a:p>
                      <a:r>
                        <a:rPr lang="en-MY" baseline="0" dirty="0" smtClean="0"/>
                        <a:t>MATRIC NO: 153915771</a:t>
                      </a:r>
                      <a:endParaRPr lang="en-MY" dirty="0"/>
                    </a:p>
                  </a:txBody>
                  <a:tcPr/>
                </a:tc>
                <a:tc>
                  <a:txBody>
                    <a:bodyPr/>
                    <a:lstStyle/>
                    <a:p>
                      <a:endParaRPr lang="en-MY" dirty="0" smtClean="0"/>
                    </a:p>
                    <a:p>
                      <a:endParaRPr lang="en-MY" dirty="0"/>
                    </a:p>
                  </a:txBody>
                  <a:tcPr/>
                </a:tc>
              </a:tr>
            </a:tbl>
          </a:graphicData>
        </a:graphic>
      </p:graphicFrame>
    </p:spTree>
    <p:extLst>
      <p:ext uri="{BB962C8B-B14F-4D97-AF65-F5344CB8AC3E}">
        <p14:creationId xmlns:p14="http://schemas.microsoft.com/office/powerpoint/2010/main" val="42349676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2606601" cy="474561"/>
          </a:xfrm>
        </p:spPr>
        <p:style>
          <a:lnRef idx="1">
            <a:schemeClr val="accent1"/>
          </a:lnRef>
          <a:fillRef idx="3">
            <a:schemeClr val="accent1"/>
          </a:fillRef>
          <a:effectRef idx="2">
            <a:schemeClr val="accent1"/>
          </a:effectRef>
          <a:fontRef idx="minor">
            <a:schemeClr val="lt1"/>
          </a:fontRef>
        </p:style>
        <p:txBody>
          <a:bodyPr>
            <a:normAutofit/>
          </a:bodyPr>
          <a:lstStyle/>
          <a:p>
            <a:r>
              <a:rPr lang="en-SG" sz="2000" b="1" dirty="0">
                <a:solidFill>
                  <a:schemeClr val="accent3"/>
                </a:solidFill>
              </a:rPr>
              <a:t>2.1 .1 </a:t>
            </a:r>
            <a:r>
              <a:rPr lang="en-SG" sz="2000" b="1" dirty="0" smtClean="0"/>
              <a:t>Normalization</a:t>
            </a:r>
            <a:endParaRPr lang="en-US" sz="2000" b="1" dirty="0"/>
          </a:p>
        </p:txBody>
      </p:sp>
      <p:sp>
        <p:nvSpPr>
          <p:cNvPr id="4" name="Rectangle 3"/>
          <p:cNvSpPr/>
          <p:nvPr/>
        </p:nvSpPr>
        <p:spPr>
          <a:xfrm>
            <a:off x="498634" y="2513357"/>
            <a:ext cx="2839239" cy="923330"/>
          </a:xfrm>
          <a:prstGeom prst="rect">
            <a:avLst/>
          </a:prstGeom>
        </p:spPr>
        <p:txBody>
          <a:bodyPr wrap="none">
            <a:spAutoFit/>
          </a:bodyPr>
          <a:lstStyle/>
          <a:p>
            <a:endParaRPr lang="en-US" b="1" dirty="0" smtClean="0">
              <a:latin typeface="Roboto"/>
            </a:endParaRPr>
          </a:p>
          <a:p>
            <a:endParaRPr lang="en-US" b="1" dirty="0">
              <a:latin typeface="Roboto"/>
            </a:endParaRPr>
          </a:p>
          <a:p>
            <a:r>
              <a:rPr lang="en-US" b="1" dirty="0" smtClean="0">
                <a:solidFill>
                  <a:schemeClr val="accent3"/>
                </a:solidFill>
                <a:latin typeface="Roboto"/>
              </a:rPr>
              <a:t>First </a:t>
            </a:r>
            <a:r>
              <a:rPr lang="en-US" b="1" dirty="0">
                <a:solidFill>
                  <a:schemeClr val="accent3"/>
                </a:solidFill>
                <a:latin typeface="Roboto"/>
              </a:rPr>
              <a:t>Normal Form (1NF)</a:t>
            </a:r>
            <a:endParaRPr lang="en-US" b="1" i="0" dirty="0">
              <a:solidFill>
                <a:schemeClr val="accent3"/>
              </a:solidFill>
              <a:effectLst/>
              <a:latin typeface="Roboto"/>
            </a:endParaRPr>
          </a:p>
        </p:txBody>
      </p:sp>
      <p:sp>
        <p:nvSpPr>
          <p:cNvPr id="5" name="Rectangle 4"/>
          <p:cNvSpPr/>
          <p:nvPr/>
        </p:nvSpPr>
        <p:spPr>
          <a:xfrm>
            <a:off x="646111" y="1483916"/>
            <a:ext cx="2146742" cy="369332"/>
          </a:xfrm>
          <a:prstGeom prst="rect">
            <a:avLst/>
          </a:prstGeom>
        </p:spPr>
        <p:txBody>
          <a:bodyPr wrap="none">
            <a:spAutoFit/>
          </a:bodyPr>
          <a:lstStyle/>
          <a:p>
            <a:r>
              <a:rPr lang="en-US" b="1" dirty="0" smtClean="0">
                <a:solidFill>
                  <a:schemeClr val="accent3"/>
                </a:solidFill>
                <a:latin typeface="Roboto"/>
              </a:rPr>
              <a:t>Normal </a:t>
            </a:r>
            <a:r>
              <a:rPr lang="en-US" b="1" dirty="0">
                <a:solidFill>
                  <a:schemeClr val="accent3"/>
                </a:solidFill>
                <a:latin typeface="Roboto"/>
              </a:rPr>
              <a:t>Form </a:t>
            </a:r>
            <a:r>
              <a:rPr lang="en-US" b="1" dirty="0" smtClean="0">
                <a:solidFill>
                  <a:schemeClr val="accent3"/>
                </a:solidFill>
                <a:latin typeface="Roboto"/>
              </a:rPr>
              <a:t>(NF</a:t>
            </a:r>
            <a:r>
              <a:rPr lang="en-US" b="1" dirty="0">
                <a:solidFill>
                  <a:schemeClr val="accent3"/>
                </a:solidFill>
                <a:latin typeface="Roboto"/>
              </a:rPr>
              <a:t>)</a:t>
            </a:r>
            <a:endParaRPr lang="en-US" b="1" i="0" dirty="0">
              <a:solidFill>
                <a:schemeClr val="accent3"/>
              </a:solidFill>
              <a:effectLst/>
              <a:latin typeface="Roboto"/>
            </a:endParaRPr>
          </a:p>
        </p:txBody>
      </p:sp>
      <p:sp>
        <p:nvSpPr>
          <p:cNvPr id="3" name="Rectangle 2"/>
          <p:cNvSpPr/>
          <p:nvPr/>
        </p:nvSpPr>
        <p:spPr>
          <a:xfrm>
            <a:off x="498634" y="1872448"/>
            <a:ext cx="11388566" cy="1154162"/>
          </a:xfrm>
          <a:prstGeom prst="rect">
            <a:avLst/>
          </a:prstGeom>
        </p:spPr>
        <p:txBody>
          <a:bodyPr wrap="square">
            <a:spAutoFit/>
          </a:bodyPr>
          <a:lstStyle/>
          <a:p>
            <a:pPr>
              <a:lnSpc>
                <a:spcPct val="115000"/>
              </a:lnSpc>
              <a:spcAft>
                <a:spcPts val="1000"/>
              </a:spcAft>
            </a:pPr>
            <a:r>
              <a:rPr lang="en-MY" sz="2400" b="1" dirty="0" smtClean="0">
                <a:latin typeface="Calibri" panose="020F0502020204030204" pitchFamily="34" charset="0"/>
                <a:ea typeface="Calibri" panose="020F0502020204030204" pitchFamily="34" charset="0"/>
                <a:cs typeface="Arial" panose="020B0604020202020204" pitchFamily="34" charset="0"/>
              </a:rPr>
              <a:t>Employees</a:t>
            </a:r>
            <a:r>
              <a:rPr lang="en-MY" dirty="0" smtClean="0">
                <a:latin typeface="Calibri" panose="020F0502020204030204" pitchFamily="34" charset="0"/>
                <a:ea typeface="Calibri" panose="020F0502020204030204" pitchFamily="34" charset="0"/>
                <a:cs typeface="Arial" panose="020B0604020202020204" pitchFamily="34" charset="0"/>
              </a:rPr>
              <a:t>= </a:t>
            </a:r>
            <a:r>
              <a:rPr lang="en-MY" b="1" u="sng" dirty="0" err="1">
                <a:latin typeface="Calibri" panose="020F0502020204030204" pitchFamily="34" charset="0"/>
                <a:ea typeface="Calibri" panose="020F0502020204030204" pitchFamily="34" charset="0"/>
                <a:cs typeface="Arial" panose="020B0604020202020204" pitchFamily="34" charset="0"/>
              </a:rPr>
              <a:t>nu_EM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name_EM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date_bir_EM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gender_EM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nat_EM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mar_EM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pass_EM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add_EM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pho_EM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qual_EM,Major,accou_EM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nu_ban</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name_ban</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add_ban</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phon_ban</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email_ban</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un_cont</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name_Dep</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phon_Dep</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addr_Dep</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date_st_work, date_end_work,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durat_cont</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salary,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date_pr_abs</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b="1" dirty="0" err="1">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case_pr_abs</a:t>
            </a:r>
            <a:r>
              <a:rPr lang="en-MY" b="1" dirty="0">
                <a:solidFill>
                  <a:schemeClr val="accent2">
                    <a:lumMod val="40000"/>
                    <a:lumOff val="60000"/>
                  </a:schemeClr>
                </a:solidFill>
                <a:latin typeface="Calibri" panose="020F0502020204030204" pitchFamily="34" charset="0"/>
                <a:ea typeface="Calibri" panose="020F0502020204030204" pitchFamily="34" charset="0"/>
                <a:cs typeface="Arial" panose="020B0604020202020204" pitchFamily="34" charset="0"/>
              </a:rPr>
              <a:t> }.</a:t>
            </a:r>
            <a:r>
              <a:rPr lang="en-MY" dirty="0">
                <a:latin typeface="Calibri" panose="020F0502020204030204" pitchFamily="34"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498633" y="3436687"/>
            <a:ext cx="11079473" cy="1154162"/>
          </a:xfrm>
          <a:prstGeom prst="rect">
            <a:avLst/>
          </a:prstGeom>
        </p:spPr>
        <p:txBody>
          <a:bodyPr wrap="square">
            <a:spAutoFit/>
          </a:bodyPr>
          <a:lstStyle/>
          <a:p>
            <a:pPr>
              <a:lnSpc>
                <a:spcPct val="115000"/>
              </a:lnSpc>
              <a:spcAft>
                <a:spcPts val="1000"/>
              </a:spcAft>
            </a:pPr>
            <a:r>
              <a:rPr lang="en-MY" sz="2400" b="1" dirty="0" smtClean="0">
                <a:latin typeface="Calibri" panose="020F0502020204030204" pitchFamily="34" charset="0"/>
                <a:ea typeface="Calibri" panose="020F0502020204030204" pitchFamily="34" charset="0"/>
                <a:cs typeface="Arial" panose="020B0604020202020204" pitchFamily="34" charset="0"/>
              </a:rPr>
              <a:t>Employees</a:t>
            </a:r>
            <a:r>
              <a:rPr lang="en-MY" dirty="0" smtClean="0">
                <a:latin typeface="Calibri" panose="020F0502020204030204" pitchFamily="34" charset="0"/>
                <a:ea typeface="Calibri" panose="020F0502020204030204" pitchFamily="34" charset="0"/>
                <a:cs typeface="Arial" panose="020B0604020202020204" pitchFamily="34" charset="0"/>
              </a:rPr>
              <a:t>= </a:t>
            </a:r>
            <a:r>
              <a:rPr lang="en-MY" b="1" dirty="0">
                <a:latin typeface="Calibri" panose="020F0502020204030204" pitchFamily="34" charset="0"/>
                <a:ea typeface="Calibri" panose="020F0502020204030204" pitchFamily="34" charset="0"/>
                <a:cs typeface="Arial" panose="020B0604020202020204" pitchFamily="34" charset="0"/>
              </a:rPr>
              <a:t>(</a:t>
            </a:r>
            <a:r>
              <a:rPr lang="en-MY" b="1" u="sng" dirty="0" err="1">
                <a:latin typeface="Calibri" panose="020F0502020204030204" pitchFamily="34" charset="0"/>
                <a:ea typeface="Calibri" panose="020F0502020204030204" pitchFamily="34" charset="0"/>
                <a:cs typeface="Arial" panose="020B0604020202020204" pitchFamily="34" charset="0"/>
              </a:rPr>
              <a:t>nu_EM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name_EM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date_bir_EM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gender_EM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nat_EM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mar_EM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pass_EM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add_EM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pho_EM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qual_EM</a:t>
            </a:r>
            <a:r>
              <a:rPr lang="en-MY" b="1" dirty="0">
                <a:latin typeface="Calibri" panose="020F0502020204030204" pitchFamily="34" charset="0"/>
                <a:ea typeface="Calibri" panose="020F0502020204030204" pitchFamily="34" charset="0"/>
                <a:cs typeface="Arial" panose="020B0604020202020204" pitchFamily="34" charset="0"/>
              </a:rPr>
              <a:t>, major, </a:t>
            </a:r>
            <a:r>
              <a:rPr lang="en-MY" b="1" dirty="0" err="1">
                <a:latin typeface="Calibri" panose="020F0502020204030204" pitchFamily="34" charset="0"/>
                <a:ea typeface="Calibri" panose="020F0502020204030204" pitchFamily="34" charset="0"/>
                <a:cs typeface="Arial" panose="020B0604020202020204" pitchFamily="34" charset="0"/>
              </a:rPr>
              <a:t>accou_EM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u="sng" dirty="0" err="1">
                <a:latin typeface="Calibri" panose="020F0502020204030204" pitchFamily="34" charset="0"/>
                <a:ea typeface="Calibri" panose="020F0502020204030204" pitchFamily="34" charset="0"/>
                <a:cs typeface="Arial" panose="020B0604020202020204" pitchFamily="34" charset="0"/>
              </a:rPr>
              <a:t>nu_ban</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name_ban</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add_ban</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phon_ban</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email_ban</a:t>
            </a:r>
            <a:r>
              <a:rPr lang="en-MY" b="1" dirty="0">
                <a:latin typeface="Calibri" panose="020F0502020204030204" pitchFamily="34" charset="0"/>
                <a:ea typeface="Calibri" panose="020F0502020204030204" pitchFamily="34" charset="0"/>
                <a:cs typeface="Arial" panose="020B0604020202020204" pitchFamily="34" charset="0"/>
              </a:rPr>
              <a:t>, </a:t>
            </a:r>
            <a:r>
              <a:rPr lang="en-MY" b="1" u="sng" dirty="0" err="1">
                <a:latin typeface="Calibri" panose="020F0502020204030204" pitchFamily="34" charset="0"/>
                <a:ea typeface="Calibri" panose="020F0502020204030204" pitchFamily="34" charset="0"/>
                <a:cs typeface="Arial" panose="020B0604020202020204" pitchFamily="34" charset="0"/>
              </a:rPr>
              <a:t>un_cont</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name_Dep</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phon_Dep</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addr_Dep</a:t>
            </a:r>
            <a:r>
              <a:rPr lang="en-MY" b="1" dirty="0">
                <a:latin typeface="Calibri" panose="020F0502020204030204" pitchFamily="34" charset="0"/>
                <a:ea typeface="Calibri" panose="020F0502020204030204" pitchFamily="34" charset="0"/>
                <a:cs typeface="Arial" panose="020B0604020202020204" pitchFamily="34" charset="0"/>
              </a:rPr>
              <a:t>, date_st_work, date_end_work, </a:t>
            </a:r>
            <a:r>
              <a:rPr lang="en-MY" b="1" dirty="0" err="1">
                <a:latin typeface="Calibri" panose="020F0502020204030204" pitchFamily="34" charset="0"/>
                <a:ea typeface="Calibri" panose="020F0502020204030204" pitchFamily="34" charset="0"/>
                <a:cs typeface="Arial" panose="020B0604020202020204" pitchFamily="34" charset="0"/>
              </a:rPr>
              <a:t>durat_cont</a:t>
            </a:r>
            <a:r>
              <a:rPr lang="en-MY" b="1" dirty="0">
                <a:latin typeface="Calibri" panose="020F0502020204030204" pitchFamily="34" charset="0"/>
                <a:ea typeface="Calibri" panose="020F0502020204030204" pitchFamily="34" charset="0"/>
                <a:cs typeface="Arial" panose="020B0604020202020204" pitchFamily="34" charset="0"/>
              </a:rPr>
              <a:t>, salary, </a:t>
            </a:r>
            <a:r>
              <a:rPr lang="en-MY" b="1" dirty="0" err="1">
                <a:latin typeface="Calibri" panose="020F0502020204030204" pitchFamily="34" charset="0"/>
                <a:ea typeface="Calibri" panose="020F0502020204030204" pitchFamily="34" charset="0"/>
                <a:cs typeface="Arial" panose="020B0604020202020204" pitchFamily="34" charset="0"/>
              </a:rPr>
              <a:t>date_pr_abs</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case_pr_abs</a:t>
            </a:r>
            <a:r>
              <a:rPr lang="en-MY" b="1" dirty="0">
                <a:latin typeface="Calibri" panose="020F0502020204030204" pitchFamily="34" charset="0"/>
                <a:ea typeface="Calibri" panose="020F0502020204030204" pitchFamily="34" charset="0"/>
                <a:cs typeface="Arial" panose="020B0604020202020204" pitchFamily="34" charset="0"/>
              </a:rPr>
              <a:t> ).</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8347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159" y="192433"/>
            <a:ext cx="3211135" cy="369332"/>
          </a:xfrm>
          <a:prstGeom prst="rect">
            <a:avLst/>
          </a:prstGeom>
        </p:spPr>
        <p:txBody>
          <a:bodyPr wrap="none">
            <a:spAutoFit/>
          </a:bodyPr>
          <a:lstStyle/>
          <a:p>
            <a:r>
              <a:rPr lang="en-US" b="1" dirty="0" smtClean="0">
                <a:solidFill>
                  <a:schemeClr val="accent3"/>
                </a:solidFill>
                <a:latin typeface="Roboto"/>
              </a:rPr>
              <a:t>Second  </a:t>
            </a:r>
            <a:r>
              <a:rPr lang="en-US" b="1" dirty="0">
                <a:solidFill>
                  <a:schemeClr val="accent3"/>
                </a:solidFill>
                <a:latin typeface="Roboto"/>
              </a:rPr>
              <a:t>Normal Form </a:t>
            </a:r>
            <a:r>
              <a:rPr lang="en-US" b="1" dirty="0" smtClean="0">
                <a:solidFill>
                  <a:schemeClr val="accent3"/>
                </a:solidFill>
                <a:latin typeface="Roboto"/>
              </a:rPr>
              <a:t>(2NF</a:t>
            </a:r>
            <a:r>
              <a:rPr lang="en-US" b="1" dirty="0">
                <a:solidFill>
                  <a:schemeClr val="accent3"/>
                </a:solidFill>
                <a:latin typeface="Roboto"/>
              </a:rPr>
              <a:t>)</a:t>
            </a:r>
          </a:p>
        </p:txBody>
      </p:sp>
      <p:sp>
        <p:nvSpPr>
          <p:cNvPr id="6" name="Rectangle 5"/>
          <p:cNvSpPr/>
          <p:nvPr/>
        </p:nvSpPr>
        <p:spPr>
          <a:xfrm>
            <a:off x="351159" y="652244"/>
            <a:ext cx="9990576" cy="2706895"/>
          </a:xfrm>
          <a:prstGeom prst="rect">
            <a:avLst/>
          </a:prstGeom>
        </p:spPr>
        <p:txBody>
          <a:bodyPr wrap="square">
            <a:spAutoFit/>
          </a:bodyPr>
          <a:lstStyle/>
          <a:p>
            <a:pPr>
              <a:lnSpc>
                <a:spcPct val="115000"/>
              </a:lnSpc>
              <a:spcAft>
                <a:spcPts val="1000"/>
              </a:spcAft>
            </a:pPr>
            <a:r>
              <a:rPr lang="en-MY" sz="2400" b="1" dirty="0" err="1" smtClean="0">
                <a:latin typeface="Calibri" panose="020F0502020204030204" pitchFamily="34" charset="0"/>
                <a:ea typeface="Calibri" panose="020F0502020204030204" pitchFamily="34" charset="0"/>
                <a:cs typeface="Arial" panose="020B0604020202020204" pitchFamily="34" charset="0"/>
              </a:rPr>
              <a:t>Data_employees</a:t>
            </a:r>
            <a:r>
              <a:rPr lang="en-MY" dirty="0" smtClean="0">
                <a:latin typeface="Calibri" panose="020F0502020204030204" pitchFamily="34" charset="0"/>
                <a:ea typeface="Calibri" panose="020F0502020204030204" pitchFamily="34" charset="0"/>
                <a:cs typeface="Arial" panose="020B0604020202020204" pitchFamily="34" charset="0"/>
              </a:rPr>
              <a:t>= </a:t>
            </a:r>
            <a:r>
              <a:rPr lang="en-MY" b="1" dirty="0" smtClean="0">
                <a:latin typeface="Calibri" panose="020F0502020204030204" pitchFamily="34" charset="0"/>
                <a:ea typeface="Calibri" panose="020F0502020204030204" pitchFamily="34" charset="0"/>
                <a:cs typeface="Arial" panose="020B0604020202020204" pitchFamily="34" charset="0"/>
              </a:rPr>
              <a:t>(</a:t>
            </a:r>
            <a:r>
              <a:rPr lang="en-MY" sz="1400" b="1" u="sng" dirty="0" smtClean="0"/>
              <a:t>EM_NUM</a:t>
            </a:r>
            <a:r>
              <a:rPr lang="en-US" sz="1400" b="1" dirty="0" smtClean="0"/>
              <a:t> </a:t>
            </a:r>
            <a:r>
              <a:rPr lang="en-MY" b="1" dirty="0" smtClean="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name_EM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date_bir_EM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gender_EM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u="sng" dirty="0" err="1">
                <a:latin typeface="Calibri" panose="020F0502020204030204" pitchFamily="34" charset="0"/>
                <a:ea typeface="Calibri" panose="020F0502020204030204" pitchFamily="34" charset="0"/>
                <a:cs typeface="Arial" panose="020B0604020202020204" pitchFamily="34" charset="0"/>
              </a:rPr>
              <a:t>nat_EM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mar_EM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pass_EM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add_EM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pho_EM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qual_EM</a:t>
            </a:r>
            <a:r>
              <a:rPr lang="en-MY" b="1" dirty="0">
                <a:latin typeface="Calibri" panose="020F0502020204030204" pitchFamily="34" charset="0"/>
                <a:ea typeface="Calibri" panose="020F0502020204030204" pitchFamily="34" charset="0"/>
                <a:cs typeface="Arial" panose="020B0604020202020204" pitchFamily="34" charset="0"/>
              </a:rPr>
              <a:t>, major, </a:t>
            </a:r>
            <a:r>
              <a:rPr lang="en-MY" b="1" dirty="0" err="1">
                <a:latin typeface="Calibri" panose="020F0502020204030204" pitchFamily="34" charset="0"/>
                <a:ea typeface="Calibri" panose="020F0502020204030204" pitchFamily="34" charset="0"/>
                <a:cs typeface="Arial" panose="020B0604020202020204" pitchFamily="34" charset="0"/>
              </a:rPr>
              <a:t>accou_EM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nu_ban</a:t>
            </a:r>
            <a:r>
              <a:rPr lang="en-MY" b="1" dirty="0">
                <a:latin typeface="Calibri" panose="020F0502020204030204" pitchFamily="34" charset="0"/>
                <a:ea typeface="Calibri" panose="020F0502020204030204" pitchFamily="34" charset="0"/>
                <a:cs typeface="Arial" panose="020B0604020202020204" pitchFamily="34" charset="0"/>
              </a:rPr>
              <a:t>)</a:t>
            </a:r>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MY" b="1" dirty="0">
                <a:latin typeface="Calibri" panose="020F0502020204030204" pitchFamily="34" charset="0"/>
                <a:ea typeface="Calibri" panose="020F0502020204030204" pitchFamily="34" charset="0"/>
                <a:cs typeface="Arial" panose="020B0604020202020204" pitchFamily="34" charset="0"/>
              </a:rPr>
              <a:t>Bank= (</a:t>
            </a:r>
            <a:r>
              <a:rPr lang="en-MY" b="1" u="sng" dirty="0" err="1">
                <a:latin typeface="Calibri" panose="020F0502020204030204" pitchFamily="34" charset="0"/>
                <a:ea typeface="Calibri" panose="020F0502020204030204" pitchFamily="34" charset="0"/>
                <a:cs typeface="Arial" panose="020B0604020202020204" pitchFamily="34" charset="0"/>
              </a:rPr>
              <a:t>nu_ban</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name_ban</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add_ban</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phon_ban</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email_ban</a:t>
            </a:r>
            <a:r>
              <a:rPr lang="en-MY" b="1" dirty="0">
                <a:latin typeface="Calibri" panose="020F0502020204030204" pitchFamily="34" charset="0"/>
                <a:ea typeface="Calibri" panose="020F0502020204030204" pitchFamily="34" charset="0"/>
                <a:cs typeface="Arial" panose="020B0604020202020204" pitchFamily="34" charset="0"/>
              </a:rPr>
              <a:t>,</a:t>
            </a:r>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MY" sz="2400" b="1" dirty="0" err="1">
                <a:latin typeface="Calibri" panose="020F0502020204030204" pitchFamily="34" charset="0"/>
                <a:ea typeface="Calibri" panose="020F0502020204030204" pitchFamily="34" charset="0"/>
                <a:cs typeface="Arial" panose="020B0604020202020204" pitchFamily="34" charset="0"/>
              </a:rPr>
              <a:t>Finance_EMPL</a:t>
            </a:r>
            <a:r>
              <a:rPr lang="en-MY" b="1" dirty="0">
                <a:latin typeface="Calibri" panose="020F0502020204030204" pitchFamily="34" charset="0"/>
                <a:ea typeface="Calibri" panose="020F0502020204030204" pitchFamily="34" charset="0"/>
                <a:cs typeface="Arial" panose="020B0604020202020204" pitchFamily="34" charset="0"/>
              </a:rPr>
              <a:t>= (</a:t>
            </a:r>
            <a:r>
              <a:rPr lang="en-MY" b="1" u="sng" dirty="0" err="1">
                <a:latin typeface="Calibri" panose="020F0502020204030204" pitchFamily="34" charset="0"/>
                <a:ea typeface="Calibri" panose="020F0502020204030204" pitchFamily="34" charset="0"/>
                <a:cs typeface="Arial" panose="020B0604020202020204" pitchFamily="34" charset="0"/>
              </a:rPr>
              <a:t>un_cont</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durat_cont</a:t>
            </a:r>
            <a:r>
              <a:rPr lang="en-MY" b="1" dirty="0">
                <a:latin typeface="Calibri" panose="020F0502020204030204" pitchFamily="34" charset="0"/>
                <a:ea typeface="Calibri" panose="020F0502020204030204" pitchFamily="34" charset="0"/>
                <a:cs typeface="Arial" panose="020B0604020202020204" pitchFamily="34" charset="0"/>
              </a:rPr>
              <a:t>, date_st_work, date_end_work, salary, </a:t>
            </a:r>
            <a:r>
              <a:rPr lang="en-MY" b="1" dirty="0" err="1">
                <a:latin typeface="Calibri" panose="020F0502020204030204" pitchFamily="34" charset="0"/>
                <a:ea typeface="Calibri" panose="020F0502020204030204" pitchFamily="34" charset="0"/>
                <a:cs typeface="Arial" panose="020B0604020202020204" pitchFamily="34" charset="0"/>
              </a:rPr>
              <a:t>data_cont</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un_EM</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date_pr_abs</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case_pr_abs</a:t>
            </a:r>
            <a:r>
              <a:rPr lang="en-MY" b="1" dirty="0">
                <a:latin typeface="Calibri" panose="020F0502020204030204" pitchFamily="34" charset="0"/>
                <a:ea typeface="Calibri" panose="020F0502020204030204" pitchFamily="34" charset="0"/>
                <a:cs typeface="Arial" panose="020B0604020202020204" pitchFamily="34" charset="0"/>
              </a:rPr>
              <a:t>)</a:t>
            </a:r>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MY" sz="2400" b="1" dirty="0">
                <a:latin typeface="Calibri" panose="020F0502020204030204" pitchFamily="34" charset="0"/>
                <a:ea typeface="Calibri" panose="020F0502020204030204" pitchFamily="34" charset="0"/>
                <a:cs typeface="Arial" panose="020B0604020202020204" pitchFamily="34" charset="0"/>
              </a:rPr>
              <a:t>Department</a:t>
            </a:r>
            <a:r>
              <a:rPr lang="en-MY" dirty="0">
                <a:latin typeface="Calibri" panose="020F0502020204030204" pitchFamily="34" charset="0"/>
                <a:ea typeface="Calibri" panose="020F0502020204030204" pitchFamily="34" charset="0"/>
                <a:cs typeface="Arial" panose="020B0604020202020204" pitchFamily="34" charset="0"/>
              </a:rPr>
              <a:t>= </a:t>
            </a:r>
            <a:r>
              <a:rPr lang="en-MY" b="1" dirty="0">
                <a:latin typeface="Calibri" panose="020F0502020204030204" pitchFamily="34" charset="0"/>
                <a:ea typeface="Calibri" panose="020F0502020204030204" pitchFamily="34" charset="0"/>
                <a:cs typeface="Arial" panose="020B0604020202020204" pitchFamily="34" charset="0"/>
              </a:rPr>
              <a:t>(</a:t>
            </a:r>
            <a:r>
              <a:rPr lang="en-MY" b="1" dirty="0" err="1">
                <a:latin typeface="Calibri" panose="020F0502020204030204" pitchFamily="34" charset="0"/>
                <a:ea typeface="Calibri" panose="020F0502020204030204" pitchFamily="34" charset="0"/>
                <a:cs typeface="Arial" panose="020B0604020202020204" pitchFamily="34" charset="0"/>
              </a:rPr>
              <a:t>nu_dep</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name_Dep</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phon_Dep</a:t>
            </a:r>
            <a:r>
              <a:rPr lang="en-MY" b="1" dirty="0">
                <a:latin typeface="Calibri" panose="020F0502020204030204" pitchFamily="34" charset="0"/>
                <a:ea typeface="Calibri" panose="020F0502020204030204" pitchFamily="34" charset="0"/>
                <a:cs typeface="Arial" panose="020B0604020202020204" pitchFamily="34" charset="0"/>
              </a:rPr>
              <a:t>, </a:t>
            </a:r>
            <a:r>
              <a:rPr lang="en-MY" b="1" dirty="0" err="1">
                <a:latin typeface="Calibri" panose="020F0502020204030204" pitchFamily="34" charset="0"/>
                <a:ea typeface="Calibri" panose="020F0502020204030204" pitchFamily="34" charset="0"/>
                <a:cs typeface="Arial" panose="020B0604020202020204" pitchFamily="34" charset="0"/>
              </a:rPr>
              <a:t>addr_Dep</a:t>
            </a:r>
            <a:r>
              <a:rPr lang="en-MY" b="1" dirty="0">
                <a:latin typeface="Calibri" panose="020F0502020204030204" pitchFamily="34" charset="0"/>
                <a:ea typeface="Calibri" panose="020F0502020204030204" pitchFamily="34" charset="0"/>
                <a:cs typeface="Arial" panose="020B0604020202020204" pitchFamily="34" charset="0"/>
              </a:rPr>
              <a:t>,).</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93762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8269" y="127410"/>
            <a:ext cx="2916183" cy="369332"/>
          </a:xfrm>
          <a:prstGeom prst="rect">
            <a:avLst/>
          </a:prstGeom>
        </p:spPr>
        <p:txBody>
          <a:bodyPr wrap="none">
            <a:spAutoFit/>
          </a:bodyPr>
          <a:lstStyle/>
          <a:p>
            <a:r>
              <a:rPr lang="en-US" b="1" dirty="0" smtClean="0">
                <a:latin typeface="Roboto"/>
              </a:rPr>
              <a:t>Third Normal </a:t>
            </a:r>
            <a:r>
              <a:rPr lang="en-US" b="1" dirty="0">
                <a:latin typeface="Roboto"/>
              </a:rPr>
              <a:t>Form </a:t>
            </a:r>
            <a:r>
              <a:rPr lang="en-US" b="1" dirty="0" smtClean="0">
                <a:latin typeface="Roboto"/>
              </a:rPr>
              <a:t>(3NF</a:t>
            </a:r>
            <a:r>
              <a:rPr lang="en-US" b="1" dirty="0">
                <a:latin typeface="Roboto"/>
              </a:rPr>
              <a:t>)</a:t>
            </a:r>
          </a:p>
        </p:txBody>
      </p:sp>
      <p:sp>
        <p:nvSpPr>
          <p:cNvPr id="2" name="Rectangle 1"/>
          <p:cNvSpPr/>
          <p:nvPr/>
        </p:nvSpPr>
        <p:spPr>
          <a:xfrm>
            <a:off x="329781" y="1046830"/>
            <a:ext cx="10241575" cy="3096489"/>
          </a:xfrm>
          <a:prstGeom prst="rect">
            <a:avLst/>
          </a:prstGeom>
        </p:spPr>
        <p:txBody>
          <a:bodyPr wrap="square">
            <a:spAutoFit/>
          </a:bodyPr>
          <a:lstStyle/>
          <a:p>
            <a:pPr>
              <a:lnSpc>
                <a:spcPct val="107000"/>
              </a:lnSpc>
              <a:spcAft>
                <a:spcPts val="800"/>
              </a:spcAft>
            </a:pPr>
            <a:r>
              <a:rPr lang="en-US" b="1" dirty="0" err="1" smtClean="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Data_employee</a:t>
            </a:r>
            <a:r>
              <a:rPr lang="en-US" dirty="0" smtClean="0">
                <a:latin typeface="Calibri" panose="020F0502020204030204" pitchFamily="34" charset="0"/>
                <a:ea typeface="Calibri" panose="020F0502020204030204" pitchFamily="34" charset="0"/>
                <a:cs typeface="Arial" panose="020B0604020202020204" pitchFamily="34" charset="0"/>
              </a:rPr>
              <a:t>= </a:t>
            </a:r>
            <a:r>
              <a:rPr lang="en-US" b="1" dirty="0" smtClean="0">
                <a:latin typeface="Calibri" panose="020F0502020204030204" pitchFamily="34" charset="0"/>
                <a:ea typeface="Calibri" panose="020F0502020204030204" pitchFamily="34" charset="0"/>
                <a:cs typeface="Arial" panose="020B0604020202020204" pitchFamily="34" charset="0"/>
              </a:rPr>
              <a:t>(</a:t>
            </a:r>
            <a:r>
              <a:rPr lang="en-US" b="1" u="sng" dirty="0" err="1" smtClean="0">
                <a:latin typeface="Calibri" panose="020F0502020204030204" pitchFamily="34" charset="0"/>
                <a:ea typeface="Calibri" panose="020F0502020204030204" pitchFamily="34" charset="0"/>
                <a:cs typeface="Arial" panose="020B0604020202020204" pitchFamily="34" charset="0"/>
              </a:rPr>
              <a:t>EM_nu</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a:t>EM_NAME</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a:t>EM_date_bir</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a:t>EM_gender</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US" b="1" dirty="0"/>
              <a:t>EM_NAT</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a:t>EM_MAR</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a:t>EM_pass</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a:t>EM_add</a:t>
            </a:r>
            <a:r>
              <a:rPr lang="en-MY" b="1" dirty="0"/>
              <a:t> </a:t>
            </a:r>
            <a:r>
              <a:rPr lang="en-US" dirty="0" smtClean="0">
                <a:latin typeface="Calibri" panose="020F0502020204030204" pitchFamily="34" charset="0"/>
                <a:ea typeface="Calibri" panose="020F0502020204030204" pitchFamily="34" charset="0"/>
                <a:cs typeface="Arial" panose="020B0604020202020204" pitchFamily="34" charset="0"/>
              </a:rPr>
              <a:t>, </a:t>
            </a:r>
            <a:r>
              <a:rPr lang="en-MY" b="1" dirty="0" err="1"/>
              <a:t>EM_phon</a:t>
            </a:r>
            <a:r>
              <a:rPr lang="en-US" dirty="0" smtClean="0">
                <a:latin typeface="Calibri" panose="020F0502020204030204" pitchFamily="34" charset="0"/>
                <a:ea typeface="Calibri" panose="020F0502020204030204" pitchFamily="34" charset="0"/>
                <a:cs typeface="Arial" panose="020B0604020202020204" pitchFamily="34" charset="0"/>
              </a:rPr>
              <a:t>, </a:t>
            </a:r>
            <a:r>
              <a:rPr lang="en-MY" b="1" dirty="0" err="1"/>
              <a:t>EM_qual</a:t>
            </a:r>
            <a:r>
              <a:rPr lang="en-US" dirty="0" smtClean="0">
                <a:latin typeface="Calibri" panose="020F0502020204030204" pitchFamily="34" charset="0"/>
                <a:ea typeface="Calibri" panose="020F0502020204030204" pitchFamily="34" charset="0"/>
                <a:cs typeface="Arial" panose="020B0604020202020204" pitchFamily="34" charset="0"/>
              </a:rPr>
              <a:t>, </a:t>
            </a:r>
            <a:r>
              <a:rPr lang="en-US" b="1" dirty="0"/>
              <a:t>BAN_NUM</a:t>
            </a:r>
            <a:r>
              <a:rPr lang="en-US" dirty="0" smtClean="0">
                <a:latin typeface="Calibri" panose="020F0502020204030204" pitchFamily="34" charset="0"/>
                <a:ea typeface="Calibri" panose="020F0502020204030204" pitchFamily="34" charset="0"/>
                <a:cs typeface="Arial" panose="020B0604020202020204" pitchFamily="34" charset="0"/>
              </a:rPr>
              <a:t>, </a:t>
            </a:r>
            <a:r>
              <a:rPr lang="en-MY" b="1" dirty="0" err="1"/>
              <a:t>EM_Accou</a:t>
            </a:r>
            <a:r>
              <a:rPr lang="en-US" dirty="0" smtClean="0">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pPr>
            <a:r>
              <a:rPr lang="en-US" b="1" dirty="0" smtClean="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Nationalit</a:t>
            </a:r>
            <a:r>
              <a:rPr lang="en-US" dirty="0" smtClean="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y</a:t>
            </a:r>
            <a:r>
              <a:rPr lang="en-US" dirty="0">
                <a:latin typeface="Calibri" panose="020F0502020204030204" pitchFamily="34" charset="0"/>
                <a:ea typeface="Calibri" panose="020F0502020204030204" pitchFamily="34" charset="0"/>
                <a:cs typeface="Arial" panose="020B0604020202020204" pitchFamily="34" charset="0"/>
              </a:rPr>
              <a:t>= </a:t>
            </a:r>
            <a:r>
              <a:rPr lang="en-US" u="sng" dirty="0" smtClean="0">
                <a:latin typeface="Calibri" panose="020F0502020204030204" pitchFamily="34" charset="0"/>
                <a:ea typeface="Calibri" panose="020F0502020204030204" pitchFamily="34" charset="0"/>
                <a:cs typeface="Arial" panose="020B0604020202020204" pitchFamily="34" charset="0"/>
              </a:rPr>
              <a:t>(</a:t>
            </a:r>
            <a:r>
              <a:rPr lang="en-MY" b="1" dirty="0" smtClean="0"/>
              <a:t>NAT_NUM</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smtClean="0"/>
              <a:t>NAT_NAME</a:t>
            </a:r>
            <a:r>
              <a:rPr lang="en-US" dirty="0" smtClean="0">
                <a:latin typeface="Calibri" panose="020F0502020204030204" pitchFamily="34" charset="0"/>
                <a:ea typeface="Calibri" panose="020F0502020204030204" pitchFamily="34"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Qualification</a:t>
            </a:r>
            <a:r>
              <a:rPr lang="en-US" dirty="0">
                <a:latin typeface="Calibri" panose="020F0502020204030204" pitchFamily="34" charset="0"/>
                <a:ea typeface="Calibri" panose="020F0502020204030204" pitchFamily="34" charset="0"/>
                <a:cs typeface="Arial" panose="020B0604020202020204" pitchFamily="34" charset="0"/>
              </a:rPr>
              <a:t>= </a:t>
            </a:r>
            <a:r>
              <a:rPr lang="en-US" u="sng" dirty="0" smtClean="0">
                <a:latin typeface="Calibri" panose="020F0502020204030204" pitchFamily="34" charset="0"/>
                <a:ea typeface="Calibri" panose="020F0502020204030204" pitchFamily="34" charset="0"/>
                <a:cs typeface="Arial" panose="020B0604020202020204" pitchFamily="34" charset="0"/>
              </a:rPr>
              <a:t>(</a:t>
            </a:r>
            <a:r>
              <a:rPr lang="en-MY" b="1" dirty="0" smtClean="0"/>
              <a:t>QUAL_NUM</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smtClean="0"/>
              <a:t>QUAL_NAME</a:t>
            </a:r>
            <a:r>
              <a:rPr lang="en-US" dirty="0" smtClean="0">
                <a:latin typeface="Calibri" panose="020F0502020204030204" pitchFamily="34" charset="0"/>
                <a:ea typeface="Calibri" panose="020F0502020204030204" pitchFamily="34" charset="0"/>
                <a:cs typeface="Arial" panose="020B0604020202020204" pitchFamily="34" charset="0"/>
              </a:rPr>
              <a:t>)</a:t>
            </a:r>
            <a:endParaRPr lang="en-US" dirty="0">
              <a:latin typeface="Calibri" panose="020F0502020204030204" pitchFamily="34" charset="0"/>
              <a:ea typeface="Calibri" panose="020F0502020204030204" pitchFamily="34" charset="0"/>
              <a:cs typeface="Arial" panose="020B0604020202020204" pitchFamily="34" charset="0"/>
            </a:endParaRPr>
          </a:p>
          <a:p>
            <a:r>
              <a:rPr lang="en-US" b="1" dirty="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Bank</a:t>
            </a:r>
            <a:r>
              <a:rPr lang="en-US" b="1" dirty="0">
                <a:latin typeface="Calibri" panose="020F0502020204030204" pitchFamily="34" charset="0"/>
                <a:ea typeface="Calibri" panose="020F0502020204030204" pitchFamily="34" charset="0"/>
                <a:cs typeface="Arial" panose="020B0604020202020204" pitchFamily="34" charset="0"/>
              </a:rPr>
              <a:t>= </a:t>
            </a:r>
            <a:r>
              <a:rPr lang="en-US" b="1" dirty="0" smtClean="0">
                <a:latin typeface="Calibri" panose="020F0502020204030204" pitchFamily="34" charset="0"/>
                <a:ea typeface="Calibri" panose="020F0502020204030204" pitchFamily="34" charset="0"/>
                <a:cs typeface="Arial" panose="020B0604020202020204" pitchFamily="34" charset="0"/>
              </a:rPr>
              <a:t>(</a:t>
            </a:r>
            <a:r>
              <a:rPr lang="en-MY" b="1" u="sng" dirty="0" smtClean="0"/>
              <a:t>BAN_NUM</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smtClean="0"/>
              <a:t>EM_NUM</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smtClean="0"/>
              <a:t>BAN_ADDR</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smtClean="0"/>
              <a:t>phon_ban</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smtClean="0"/>
              <a:t>Email_ban</a:t>
            </a:r>
            <a:r>
              <a:rPr lang="en-MY" b="1" dirty="0" smtClean="0"/>
              <a:t> )</a:t>
            </a:r>
            <a:endParaRPr lang="en-US" b="1" dirty="0"/>
          </a:p>
          <a:p>
            <a:r>
              <a:rPr lang="en-US" b="1" dirty="0" err="1" smtClean="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Finance</a:t>
            </a:r>
            <a:r>
              <a:rPr lang="en-US" dirty="0" err="1" smtClean="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_EMPL</a:t>
            </a:r>
            <a:r>
              <a:rPr lang="en-US" b="1" dirty="0">
                <a:latin typeface="Calibri" panose="020F0502020204030204" pitchFamily="34" charset="0"/>
                <a:ea typeface="Calibri" panose="020F0502020204030204" pitchFamily="34" charset="0"/>
                <a:cs typeface="Arial" panose="020B0604020202020204" pitchFamily="34" charset="0"/>
              </a:rPr>
              <a:t>= </a:t>
            </a:r>
            <a:r>
              <a:rPr lang="en-US" b="1" dirty="0" smtClean="0">
                <a:latin typeface="Calibri" panose="020F0502020204030204" pitchFamily="34" charset="0"/>
                <a:ea typeface="Calibri" panose="020F0502020204030204" pitchFamily="34" charset="0"/>
                <a:cs typeface="Arial" panose="020B0604020202020204" pitchFamily="34" charset="0"/>
              </a:rPr>
              <a:t>(</a:t>
            </a:r>
            <a:r>
              <a:rPr lang="en-MY" b="1" u="sng" dirty="0" err="1" smtClean="0"/>
              <a:t>Cont_NUM</a:t>
            </a:r>
            <a:r>
              <a:rPr lang="en-US" b="1" dirty="0" smtClean="0">
                <a:latin typeface="Calibri" panose="020F0502020204030204" pitchFamily="34" charset="0"/>
                <a:ea typeface="Calibri" panose="020F0502020204030204" pitchFamily="34" charset="0"/>
                <a:cs typeface="Arial" panose="020B0604020202020204" pitchFamily="34" charset="0"/>
              </a:rPr>
              <a:t>,</a:t>
            </a:r>
            <a:r>
              <a:rPr lang="en-MY" b="1" dirty="0"/>
              <a:t> </a:t>
            </a:r>
            <a:r>
              <a:rPr lang="en-MY" b="1" dirty="0" smtClean="0"/>
              <a:t>EM_NUM</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smtClean="0"/>
              <a:t>date_cont</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smtClean="0"/>
              <a:t>Dep_NU</a:t>
            </a:r>
            <a:r>
              <a:rPr lang="en-US" b="1" u="sng" dirty="0" smtClean="0">
                <a:latin typeface="Calibri" panose="020F0502020204030204" pitchFamily="34" charset="0"/>
                <a:ea typeface="Calibri" panose="020F0502020204030204" pitchFamily="34" charset="0"/>
                <a:cs typeface="Arial" panose="020B0604020202020204" pitchFamily="34" charset="0"/>
              </a:rPr>
              <a:t>, </a:t>
            </a:r>
            <a:r>
              <a:rPr lang="en-MY" b="1" dirty="0" smtClean="0"/>
              <a:t>date_st_work</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smtClean="0"/>
              <a:t>date_end_work,</a:t>
            </a:r>
            <a:r>
              <a:rPr lang="en-MY" b="1" dirty="0"/>
              <a:t> </a:t>
            </a:r>
            <a:r>
              <a:rPr lang="en-MY" b="1" dirty="0" smtClean="0"/>
              <a:t>salary )</a:t>
            </a:r>
            <a:endParaRPr lang="en-US" b="1" dirty="0"/>
          </a:p>
          <a:p>
            <a:pPr>
              <a:lnSpc>
                <a:spcPct val="107000"/>
              </a:lnSpc>
              <a:spcAft>
                <a:spcPts val="800"/>
              </a:spcAft>
            </a:pPr>
            <a:r>
              <a:rPr lang="en-US" b="1" dirty="0" err="1" smtClean="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Pres_absen</a:t>
            </a:r>
            <a:r>
              <a:rPr lang="en-US" dirty="0">
                <a:latin typeface="Calibri" panose="020F0502020204030204" pitchFamily="34" charset="0"/>
                <a:ea typeface="Calibri" panose="020F0502020204030204" pitchFamily="34" charset="0"/>
                <a:cs typeface="Arial" panose="020B0604020202020204" pitchFamily="34" charset="0"/>
              </a:rPr>
              <a:t>= </a:t>
            </a:r>
            <a:r>
              <a:rPr lang="en-US" b="1" dirty="0" smtClean="0">
                <a:latin typeface="Calibri" panose="020F0502020204030204" pitchFamily="34" charset="0"/>
                <a:ea typeface="Calibri" panose="020F0502020204030204" pitchFamily="34" charset="0"/>
                <a:cs typeface="Arial" panose="020B0604020202020204" pitchFamily="34" charset="0"/>
              </a:rPr>
              <a:t>(</a:t>
            </a:r>
            <a:r>
              <a:rPr lang="en-MY" b="1" dirty="0" smtClean="0"/>
              <a:t>EM_NUM</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smtClean="0"/>
              <a:t>Date_pr_ads</a:t>
            </a:r>
            <a:r>
              <a:rPr lang="en-US" b="1" dirty="0" smtClean="0">
                <a:latin typeface="Calibri" panose="020F0502020204030204" pitchFamily="34" charset="0"/>
                <a:ea typeface="Calibri" panose="020F0502020204030204" pitchFamily="34" charset="0"/>
                <a:cs typeface="Arial" panose="020B0604020202020204" pitchFamily="34" charset="0"/>
              </a:rPr>
              <a:t>,</a:t>
            </a:r>
            <a:r>
              <a:rPr lang="en-MY" b="1" dirty="0"/>
              <a:t> </a:t>
            </a:r>
            <a:r>
              <a:rPr lang="en-MY" b="1" dirty="0" err="1" smtClean="0"/>
              <a:t>Case_pr_abs</a:t>
            </a:r>
            <a:r>
              <a:rPr lang="en-US" b="1" dirty="0" smtClean="0">
                <a:latin typeface="Calibri" panose="020F0502020204030204" pitchFamily="34" charset="0"/>
                <a:ea typeface="Calibri" panose="020F0502020204030204" pitchFamily="34" charset="0"/>
                <a:cs typeface="Arial" panose="020B0604020202020204" pitchFamily="34" charset="0"/>
              </a:rPr>
              <a:t>)</a:t>
            </a:r>
            <a:endParaRPr lang="en-US"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b="1" dirty="0">
                <a:solidFill>
                  <a:schemeClr val="accent1">
                    <a:lumMod val="60000"/>
                    <a:lumOff val="40000"/>
                  </a:schemeClr>
                </a:solidFill>
                <a:latin typeface="Calibri" panose="020F0502020204030204" pitchFamily="34" charset="0"/>
                <a:ea typeface="Calibri" panose="020F0502020204030204" pitchFamily="34" charset="0"/>
                <a:cs typeface="Arial" panose="020B0604020202020204" pitchFamily="34" charset="0"/>
              </a:rPr>
              <a:t>Department</a:t>
            </a:r>
            <a:r>
              <a:rPr lang="en-US" dirty="0">
                <a:latin typeface="Calibri" panose="020F0502020204030204" pitchFamily="34" charset="0"/>
                <a:ea typeface="Calibri" panose="020F0502020204030204" pitchFamily="34" charset="0"/>
                <a:cs typeface="Arial" panose="020B0604020202020204" pitchFamily="34" charset="0"/>
              </a:rPr>
              <a:t>= </a:t>
            </a:r>
            <a:r>
              <a:rPr lang="en-US" b="1" dirty="0" smtClean="0">
                <a:latin typeface="Calibri" panose="020F0502020204030204" pitchFamily="34" charset="0"/>
                <a:ea typeface="Calibri" panose="020F0502020204030204" pitchFamily="34" charset="0"/>
                <a:cs typeface="Arial" panose="020B0604020202020204" pitchFamily="34" charset="0"/>
              </a:rPr>
              <a:t>(</a:t>
            </a:r>
            <a:r>
              <a:rPr lang="en-MY" b="1" dirty="0" err="1" smtClean="0"/>
              <a:t>Dep_NUM</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smtClean="0"/>
              <a:t>Dep_NAM</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smtClean="0"/>
              <a:t>Dep_phon</a:t>
            </a:r>
            <a:r>
              <a:rPr lang="en-US" b="1" dirty="0" smtClean="0">
                <a:latin typeface="Calibri" panose="020F0502020204030204" pitchFamily="34" charset="0"/>
                <a:ea typeface="Calibri" panose="020F0502020204030204" pitchFamily="34" charset="0"/>
                <a:cs typeface="Arial" panose="020B0604020202020204" pitchFamily="34" charset="0"/>
              </a:rPr>
              <a:t>, </a:t>
            </a:r>
            <a:r>
              <a:rPr lang="en-MY" b="1" dirty="0" err="1" smtClean="0"/>
              <a:t>Dep_ADDR</a:t>
            </a:r>
            <a:r>
              <a:rPr lang="en-US" b="1" dirty="0" smtClean="0">
                <a:latin typeface="Calibri" panose="020F0502020204030204" pitchFamily="34" charset="0"/>
                <a:ea typeface="Calibri" panose="020F0502020204030204" pitchFamily="34" charset="0"/>
                <a:cs typeface="Arial" panose="020B0604020202020204" pitchFamily="34" charset="0"/>
              </a:rPr>
              <a:t>).</a:t>
            </a:r>
            <a:endParaRPr lang="en-US"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13485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33837801"/>
              </p:ext>
            </p:extLst>
          </p:nvPr>
        </p:nvGraphicFramePr>
        <p:xfrm>
          <a:off x="171330" y="1237739"/>
          <a:ext cx="9423430" cy="4964531"/>
        </p:xfrm>
        <a:graphic>
          <a:graphicData uri="http://schemas.openxmlformats.org/drawingml/2006/table">
            <a:tbl>
              <a:tblPr firstRow="1" firstCol="1" bandRow="1">
                <a:tableStyleId>{5C22544A-7EE6-4342-B048-85BDC9FD1C3A}</a:tableStyleId>
              </a:tblPr>
              <a:tblGrid>
                <a:gridCol w="587167">
                  <a:extLst>
                    <a:ext uri="{9D8B030D-6E8A-4147-A177-3AD203B41FA5}">
                      <a16:colId xmlns="" xmlns:a16="http://schemas.microsoft.com/office/drawing/2014/main" val="1048732956"/>
                    </a:ext>
                  </a:extLst>
                </a:gridCol>
                <a:gridCol w="3289686">
                  <a:extLst>
                    <a:ext uri="{9D8B030D-6E8A-4147-A177-3AD203B41FA5}">
                      <a16:colId xmlns="" xmlns:a16="http://schemas.microsoft.com/office/drawing/2014/main" val="3715264364"/>
                    </a:ext>
                  </a:extLst>
                </a:gridCol>
                <a:gridCol w="1847753">
                  <a:extLst>
                    <a:ext uri="{9D8B030D-6E8A-4147-A177-3AD203B41FA5}">
                      <a16:colId xmlns="" xmlns:a16="http://schemas.microsoft.com/office/drawing/2014/main" val="3627798075"/>
                    </a:ext>
                  </a:extLst>
                </a:gridCol>
                <a:gridCol w="1854388">
                  <a:extLst>
                    <a:ext uri="{9D8B030D-6E8A-4147-A177-3AD203B41FA5}">
                      <a16:colId xmlns="" xmlns:a16="http://schemas.microsoft.com/office/drawing/2014/main" val="3322119177"/>
                    </a:ext>
                  </a:extLst>
                </a:gridCol>
                <a:gridCol w="1844436">
                  <a:extLst>
                    <a:ext uri="{9D8B030D-6E8A-4147-A177-3AD203B41FA5}">
                      <a16:colId xmlns="" xmlns:a16="http://schemas.microsoft.com/office/drawing/2014/main" val="1145263325"/>
                    </a:ext>
                  </a:extLst>
                </a:gridCol>
              </a:tblGrid>
              <a:tr h="701614">
                <a:tc>
                  <a:txBody>
                    <a:bodyPr/>
                    <a:lstStyle/>
                    <a:p>
                      <a:pPr algn="ctr">
                        <a:lnSpc>
                          <a:spcPct val="115000"/>
                        </a:lnSpc>
                        <a:spcAft>
                          <a:spcPts val="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Field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Type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Length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Key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33130558"/>
                  </a:ext>
                </a:extLst>
              </a:tr>
              <a:tr h="340200">
                <a:tc>
                  <a:txBody>
                    <a:bodyPr/>
                    <a:lstStyle/>
                    <a:p>
                      <a:pPr algn="ctr">
                        <a:lnSpc>
                          <a:spcPct val="115000"/>
                        </a:lnSpc>
                        <a:spcAft>
                          <a:spcPts val="0"/>
                        </a:spcAft>
                      </a:pPr>
                      <a:r>
                        <a:rPr lang="en-US" sz="1800">
                          <a:effectLst/>
                        </a:rPr>
                        <a:t>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u="sng" kern="1200" dirty="0" smtClean="0">
                          <a:solidFill>
                            <a:schemeClr val="dk1"/>
                          </a:solidFill>
                          <a:effectLst/>
                          <a:latin typeface="+mn-lt"/>
                          <a:ea typeface="+mn-ea"/>
                          <a:cs typeface="+mn-cs"/>
                        </a:rPr>
                        <a:t>EM_NUM</a:t>
                      </a:r>
                      <a:endParaRPr lang="en-US" dirty="0"/>
                    </a:p>
                  </a:txBody>
                  <a:tcPr marL="68580" marR="68580" marT="0" marB="0" anchor="ctr"/>
                </a:tc>
                <a:tc>
                  <a:txBody>
                    <a:bodyPr/>
                    <a:lstStyle/>
                    <a:p>
                      <a:pPr algn="ctr">
                        <a:lnSpc>
                          <a:spcPct val="115000"/>
                        </a:lnSpc>
                        <a:spcAft>
                          <a:spcPts val="0"/>
                        </a:spcAft>
                      </a:pPr>
                      <a:r>
                        <a:rPr lang="en-US" sz="1800" dirty="0">
                          <a:effectLst/>
                        </a:rPr>
                        <a:t>Auto 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Primary Key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078778136"/>
                  </a:ext>
                </a:extLst>
              </a:tr>
              <a:tr h="340200">
                <a:tc>
                  <a:txBody>
                    <a:bodyPr/>
                    <a:lstStyle/>
                    <a:p>
                      <a:pPr algn="ctr">
                        <a:lnSpc>
                          <a:spcPct val="115000"/>
                        </a:lnSpc>
                        <a:spcAft>
                          <a:spcPts val="0"/>
                        </a:spcAft>
                      </a:pPr>
                      <a:r>
                        <a:rPr lang="en-US" sz="1800" smtClean="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EM_NAME</a:t>
                      </a:r>
                      <a:endParaRPr lang="en-US" dirty="0"/>
                    </a:p>
                  </a:txBody>
                  <a:tcPr marL="68580" marR="68580" marT="0" marB="0" anchor="ctr"/>
                </a:tc>
                <a:tc>
                  <a:txBody>
                    <a:bodyPr/>
                    <a:lstStyle/>
                    <a:p>
                      <a:pPr algn="ctr">
                        <a:lnSpc>
                          <a:spcPct val="115000"/>
                        </a:lnSpc>
                        <a:spcAft>
                          <a:spcPts val="0"/>
                        </a:spcAft>
                      </a:pPr>
                      <a:r>
                        <a:rPr lang="en-US" sz="1800" dirty="0">
                          <a:effectLst/>
                        </a:rPr>
                        <a:t>Text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15000"/>
                        </a:lnSpc>
                        <a:spcAft>
                          <a:spcPts val="0"/>
                        </a:spcAft>
                      </a:pPr>
                      <a:r>
                        <a:rPr lang="en-US" sz="1800" dirty="0">
                          <a:effectLst/>
                        </a:rPr>
                        <a:t>50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92316489"/>
                  </a:ext>
                </a:extLst>
              </a:tr>
              <a:tr h="340200">
                <a:tc>
                  <a:txBody>
                    <a:bodyPr/>
                    <a:lstStyle/>
                    <a:p>
                      <a:pPr algn="ctr">
                        <a:lnSpc>
                          <a:spcPct val="115000"/>
                        </a:lnSpc>
                        <a:spcAft>
                          <a:spcPts val="0"/>
                        </a:spcAft>
                      </a:pPr>
                      <a:r>
                        <a:rPr lang="en-US" sz="1800">
                          <a:effectLst/>
                        </a:rPr>
                        <a:t>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EM_date_bir</a:t>
                      </a:r>
                      <a:endParaRPr lang="en-US" dirty="0"/>
                    </a:p>
                  </a:txBody>
                  <a:tcPr marL="68580" marR="68580" marT="0" marB="0" anchor="ctr"/>
                </a:tc>
                <a:tc>
                  <a:txBody>
                    <a:bodyPr/>
                    <a:lstStyle/>
                    <a:p>
                      <a:pPr algn="ctr">
                        <a:lnSpc>
                          <a:spcPct val="115000"/>
                        </a:lnSpc>
                        <a:spcAft>
                          <a:spcPts val="0"/>
                        </a:spcAft>
                      </a:pPr>
                      <a:r>
                        <a:rPr lang="en-US" sz="1800" dirty="0" smtClean="0">
                          <a:effectLst/>
                        </a:rPr>
                        <a:t>Date/Time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Short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312972914"/>
                  </a:ext>
                </a:extLst>
              </a:tr>
              <a:tr h="340200">
                <a:tc>
                  <a:txBody>
                    <a:bodyPr/>
                    <a:lstStyle/>
                    <a:p>
                      <a:pPr algn="ctr">
                        <a:lnSpc>
                          <a:spcPct val="115000"/>
                        </a:lnSpc>
                        <a:spcAft>
                          <a:spcPts val="0"/>
                        </a:spcAft>
                      </a:pPr>
                      <a:r>
                        <a:rPr lang="en-US" sz="1800">
                          <a:effectLst/>
                        </a:rPr>
                        <a:t>4</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EM_gender</a:t>
                      </a:r>
                      <a:endParaRPr lang="en-US" dirty="0"/>
                    </a:p>
                  </a:txBody>
                  <a:tcPr marL="68580" marR="68580" marT="0" marB="0" anchor="ctr"/>
                </a:tc>
                <a:tc>
                  <a:txBody>
                    <a:bodyPr/>
                    <a:lstStyle/>
                    <a:p>
                      <a:pPr algn="ctr">
                        <a:lnSpc>
                          <a:spcPct val="115000"/>
                        </a:lnSpc>
                        <a:spcAft>
                          <a:spcPts val="0"/>
                        </a:spcAft>
                      </a:pPr>
                      <a:r>
                        <a:rPr lang="en-US" sz="1800" dirty="0" smtClean="0">
                          <a:effectLst/>
                        </a:rPr>
                        <a:t>Yes/No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662109291"/>
                  </a:ext>
                </a:extLst>
              </a:tr>
              <a:tr h="340200">
                <a:tc>
                  <a:txBody>
                    <a:bodyPr/>
                    <a:lstStyle/>
                    <a:p>
                      <a:pPr algn="ctr">
                        <a:lnSpc>
                          <a:spcPct val="115000"/>
                        </a:lnSpc>
                        <a:spcAft>
                          <a:spcPts val="0"/>
                        </a:spcAft>
                      </a:pPr>
                      <a:r>
                        <a:rPr lang="en-US" sz="1800">
                          <a:effectLst/>
                        </a:rPr>
                        <a:t>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smtClean="0"/>
                        <a:t>EM_NAT</a:t>
                      </a:r>
                      <a:endParaRPr lang="en-US" dirty="0"/>
                    </a:p>
                  </a:txBody>
                  <a:tcPr marL="68580" marR="68580" marT="0" marB="0" anchor="ct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Short text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20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487757763"/>
                  </a:ext>
                </a:extLst>
              </a:tr>
              <a:tr h="340200">
                <a:tc>
                  <a:txBody>
                    <a:bodyPr/>
                    <a:lstStyle/>
                    <a:p>
                      <a:pPr algn="ctr">
                        <a:lnSpc>
                          <a:spcPct val="115000"/>
                        </a:lnSpc>
                        <a:spcAft>
                          <a:spcPts val="0"/>
                        </a:spcAft>
                      </a:pPr>
                      <a:r>
                        <a:rPr lang="en-US" sz="1800">
                          <a:effectLst/>
                        </a:rPr>
                        <a:t>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EM_MAR</a:t>
                      </a:r>
                      <a:endParaRPr lang="en-US" dirty="0"/>
                    </a:p>
                  </a:txBody>
                  <a:tcPr marL="68580" marR="68580" marT="0" marB="0" anchor="ct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800" dirty="0" smtClean="0">
                          <a:effectLst/>
                        </a:rPr>
                        <a:t>Yes/No</a:t>
                      </a:r>
                      <a:endParaRPr lang="en-US" sz="1800" dirty="0" smtClean="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628781613"/>
                  </a:ext>
                </a:extLst>
              </a:tr>
              <a:tr h="340200">
                <a:tc>
                  <a:txBody>
                    <a:bodyPr/>
                    <a:lstStyle/>
                    <a:p>
                      <a:pPr algn="ctr">
                        <a:lnSpc>
                          <a:spcPct val="115000"/>
                        </a:lnSpc>
                        <a:spcAft>
                          <a:spcPts val="0"/>
                        </a:spcAft>
                      </a:pPr>
                      <a:r>
                        <a:rPr lang="en-US" sz="1800">
                          <a:effectLst/>
                        </a:rPr>
                        <a:t>7</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EM_pass</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10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505796295"/>
                  </a:ext>
                </a:extLst>
              </a:tr>
              <a:tr h="340200">
                <a:tc>
                  <a:txBody>
                    <a:bodyPr/>
                    <a:lstStyle/>
                    <a:p>
                      <a:pPr algn="ctr">
                        <a:lnSpc>
                          <a:spcPct val="115000"/>
                        </a:lnSpc>
                        <a:spcAft>
                          <a:spcPts val="0"/>
                        </a:spcAft>
                      </a:pPr>
                      <a:r>
                        <a:rPr lang="en-US" sz="1800">
                          <a:effectLst/>
                        </a:rPr>
                        <a:t>8</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EM_add</a:t>
                      </a:r>
                      <a:r>
                        <a:rPr lang="en-MY" sz="1800" kern="1200" dirty="0" smtClean="0">
                          <a:solidFill>
                            <a:schemeClr val="dk1"/>
                          </a:solidFill>
                          <a:effectLst/>
                          <a:latin typeface="+mn-lt"/>
                          <a:ea typeface="+mn-ea"/>
                          <a:cs typeface="+mn-cs"/>
                        </a:rPr>
                        <a:t> </a:t>
                      </a:r>
                      <a:endParaRPr lang="en-US" dirty="0"/>
                    </a:p>
                  </a:txBody>
                  <a:tcPr marL="68580" marR="68580" marT="0" marB="0" anchor="ctr"/>
                </a:tc>
                <a:tc>
                  <a:txBody>
                    <a:bodyPr/>
                    <a:lstStyle/>
                    <a:p>
                      <a:pPr algn="ctr">
                        <a:lnSpc>
                          <a:spcPct val="115000"/>
                        </a:lnSpc>
                        <a:spcAft>
                          <a:spcPts val="0"/>
                        </a:spcAft>
                      </a:pPr>
                      <a:r>
                        <a:rPr lang="en-US" sz="1800">
                          <a:effectLst/>
                        </a:rPr>
                        <a:t>Text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25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051947183"/>
                  </a:ext>
                </a:extLst>
              </a:tr>
              <a:tr h="340200">
                <a:tc>
                  <a:txBody>
                    <a:bodyPr/>
                    <a:lstStyle/>
                    <a:p>
                      <a:pPr algn="ctr">
                        <a:lnSpc>
                          <a:spcPct val="115000"/>
                        </a:lnSpc>
                        <a:spcAft>
                          <a:spcPts val="0"/>
                        </a:spcAft>
                      </a:pPr>
                      <a:r>
                        <a:rPr lang="en-US" sz="1800">
                          <a:effectLst/>
                        </a:rPr>
                        <a:t>9</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EM_phon</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25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770035399"/>
                  </a:ext>
                </a:extLst>
              </a:tr>
              <a:tr h="340200">
                <a:tc>
                  <a:txBody>
                    <a:bodyPr/>
                    <a:lstStyle/>
                    <a:p>
                      <a:pPr algn="ctr">
                        <a:lnSpc>
                          <a:spcPct val="115000"/>
                        </a:lnSpc>
                        <a:spcAft>
                          <a:spcPts val="0"/>
                        </a:spcAft>
                      </a:pPr>
                      <a:r>
                        <a:rPr lang="en-US" sz="1800">
                          <a:effectLst/>
                        </a:rPr>
                        <a:t>10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EM_qual</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852216269"/>
                  </a:ext>
                </a:extLst>
              </a:tr>
              <a:tr h="340200">
                <a:tc>
                  <a:txBody>
                    <a:bodyPr/>
                    <a:lstStyle/>
                    <a:p>
                      <a:pPr algn="ctr">
                        <a:lnSpc>
                          <a:spcPct val="115000"/>
                        </a:lnSpc>
                        <a:spcAft>
                          <a:spcPts val="0"/>
                        </a:spcAft>
                      </a:pPr>
                      <a:r>
                        <a:rPr lang="en-US" sz="1800" dirty="0" smtClean="0">
                          <a:effectLst/>
                        </a:rPr>
                        <a:t>11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US" dirty="0" smtClean="0"/>
                        <a:t>BAN_NUM</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762259304"/>
                  </a:ext>
                </a:extLst>
              </a:tr>
              <a:tr h="520717">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12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MY" sz="1800" kern="1200" dirty="0" err="1" smtClean="0">
                          <a:solidFill>
                            <a:schemeClr val="dk1"/>
                          </a:solidFill>
                          <a:effectLst/>
                          <a:latin typeface="+mn-lt"/>
                          <a:ea typeface="+mn-ea"/>
                          <a:cs typeface="+mn-cs"/>
                        </a:rPr>
                        <a:t>EM_Accou</a:t>
                      </a:r>
                      <a:endParaRPr lang="en-US" dirty="0"/>
                    </a:p>
                  </a:txBody>
                  <a:tcPr marL="68580" marR="68580" marT="0" marB="0" anchor="ct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800" dirty="0" smtClean="0">
                          <a:effectLst/>
                        </a:rPr>
                        <a:t>Number</a:t>
                      </a:r>
                      <a:endParaRPr lang="en-US" sz="1800" dirty="0" smtClean="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25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r>
            </a:tbl>
          </a:graphicData>
        </a:graphic>
      </p:graphicFrame>
      <p:sp>
        <p:nvSpPr>
          <p:cNvPr id="5" name="Title 1"/>
          <p:cNvSpPr>
            <a:spLocks noGrp="1"/>
          </p:cNvSpPr>
          <p:nvPr>
            <p:ph type="title"/>
          </p:nvPr>
        </p:nvSpPr>
        <p:spPr>
          <a:xfrm>
            <a:off x="360609" y="206062"/>
            <a:ext cx="2678805" cy="502276"/>
          </a:xfrm>
        </p:spPr>
        <p:txBody>
          <a:bodyPr/>
          <a:lstStyle/>
          <a:p>
            <a:r>
              <a:rPr lang="en-US" sz="2400" b="1" dirty="0"/>
              <a:t>Data Dictionary</a:t>
            </a:r>
            <a:endParaRPr lang="en-US" sz="2400" dirty="0"/>
          </a:p>
        </p:txBody>
      </p:sp>
      <p:sp>
        <p:nvSpPr>
          <p:cNvPr id="6" name="Rectangle 5"/>
          <p:cNvSpPr/>
          <p:nvPr/>
        </p:nvSpPr>
        <p:spPr>
          <a:xfrm>
            <a:off x="360609" y="746975"/>
            <a:ext cx="2499339" cy="369332"/>
          </a:xfrm>
          <a:prstGeom prst="rect">
            <a:avLst/>
          </a:prstGeom>
        </p:spPr>
        <p:txBody>
          <a:bodyPr wrap="none">
            <a:spAutoFit/>
          </a:bodyPr>
          <a:lstStyle/>
          <a:p>
            <a:r>
              <a:rPr lang="en-MY" b="1" dirty="0" smtClean="0">
                <a:latin typeface="Calibri" panose="020F0502020204030204" pitchFamily="34" charset="0"/>
                <a:ea typeface="Calibri" panose="020F0502020204030204" pitchFamily="34" charset="0"/>
                <a:cs typeface="Arial" panose="020B0604020202020204" pitchFamily="34" charset="0"/>
              </a:rPr>
              <a:t>Table of </a:t>
            </a:r>
            <a:r>
              <a:rPr lang="en-MY" b="1" dirty="0" err="1" smtClean="0">
                <a:latin typeface="Calibri" panose="020F0502020204030204" pitchFamily="34" charset="0"/>
                <a:ea typeface="Calibri" panose="020F0502020204030204" pitchFamily="34" charset="0"/>
                <a:cs typeface="Arial" panose="020B0604020202020204" pitchFamily="34" charset="0"/>
              </a:rPr>
              <a:t>Data_employee</a:t>
            </a:r>
            <a:endParaRPr lang="en-US" dirty="0"/>
          </a:p>
        </p:txBody>
      </p:sp>
    </p:spTree>
    <p:extLst>
      <p:ext uri="{BB962C8B-B14F-4D97-AF65-F5344CB8AC3E}">
        <p14:creationId xmlns:p14="http://schemas.microsoft.com/office/powerpoint/2010/main" val="2263090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51136949"/>
              </p:ext>
            </p:extLst>
          </p:nvPr>
        </p:nvGraphicFramePr>
        <p:xfrm>
          <a:off x="362365" y="1017430"/>
          <a:ext cx="9423430" cy="1403828"/>
        </p:xfrm>
        <a:graphic>
          <a:graphicData uri="http://schemas.openxmlformats.org/drawingml/2006/table">
            <a:tbl>
              <a:tblPr firstRow="1" firstCol="1" bandRow="1">
                <a:tableStyleId>{5C22544A-7EE6-4342-B048-85BDC9FD1C3A}</a:tableStyleId>
              </a:tblPr>
              <a:tblGrid>
                <a:gridCol w="587167">
                  <a:extLst>
                    <a:ext uri="{9D8B030D-6E8A-4147-A177-3AD203B41FA5}">
                      <a16:colId xmlns="" xmlns:a16="http://schemas.microsoft.com/office/drawing/2014/main" val="1048732956"/>
                    </a:ext>
                  </a:extLst>
                </a:gridCol>
                <a:gridCol w="3289686">
                  <a:extLst>
                    <a:ext uri="{9D8B030D-6E8A-4147-A177-3AD203B41FA5}">
                      <a16:colId xmlns="" xmlns:a16="http://schemas.microsoft.com/office/drawing/2014/main" val="3715264364"/>
                    </a:ext>
                  </a:extLst>
                </a:gridCol>
                <a:gridCol w="1847753">
                  <a:extLst>
                    <a:ext uri="{9D8B030D-6E8A-4147-A177-3AD203B41FA5}">
                      <a16:colId xmlns="" xmlns:a16="http://schemas.microsoft.com/office/drawing/2014/main" val="3627798075"/>
                    </a:ext>
                  </a:extLst>
                </a:gridCol>
                <a:gridCol w="1854388">
                  <a:extLst>
                    <a:ext uri="{9D8B030D-6E8A-4147-A177-3AD203B41FA5}">
                      <a16:colId xmlns="" xmlns:a16="http://schemas.microsoft.com/office/drawing/2014/main" val="3322119177"/>
                    </a:ext>
                  </a:extLst>
                </a:gridCol>
                <a:gridCol w="1844436">
                  <a:extLst>
                    <a:ext uri="{9D8B030D-6E8A-4147-A177-3AD203B41FA5}">
                      <a16:colId xmlns="" xmlns:a16="http://schemas.microsoft.com/office/drawing/2014/main" val="1145263325"/>
                    </a:ext>
                  </a:extLst>
                </a:gridCol>
              </a:tblGrid>
              <a:tr h="686942">
                <a:tc>
                  <a:txBody>
                    <a:bodyPr/>
                    <a:lstStyle/>
                    <a:p>
                      <a:pPr algn="ctr">
                        <a:lnSpc>
                          <a:spcPct val="115000"/>
                        </a:lnSpc>
                        <a:spcAft>
                          <a:spcPts val="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Field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Type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Length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Key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33130558"/>
                  </a:ext>
                </a:extLst>
              </a:tr>
              <a:tr h="358443">
                <a:tc>
                  <a:txBody>
                    <a:bodyPr/>
                    <a:lstStyle/>
                    <a:p>
                      <a:pPr algn="ctr">
                        <a:lnSpc>
                          <a:spcPct val="115000"/>
                        </a:lnSpc>
                        <a:spcAft>
                          <a:spcPts val="0"/>
                        </a:spcAft>
                      </a:pPr>
                      <a:r>
                        <a:rPr lang="en-US" sz="1800">
                          <a:effectLst/>
                        </a:rPr>
                        <a:t>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NAT_NUM</a:t>
                      </a:r>
                      <a:endParaRPr lang="en-US" dirty="0"/>
                    </a:p>
                  </a:txBody>
                  <a:tcPr marL="68580" marR="68580" marT="0" marB="0" anchor="ctr"/>
                </a:tc>
                <a:tc>
                  <a:txBody>
                    <a:bodyPr/>
                    <a:lstStyle/>
                    <a:p>
                      <a:pPr algn="ctr">
                        <a:lnSpc>
                          <a:spcPct val="115000"/>
                        </a:lnSpc>
                        <a:spcAft>
                          <a:spcPts val="0"/>
                        </a:spcAft>
                      </a:pPr>
                      <a:r>
                        <a:rPr lang="en-US" sz="1800" dirty="0">
                          <a:effectLst/>
                        </a:rPr>
                        <a:t>Auto 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Primary Key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078778136"/>
                  </a:ext>
                </a:extLst>
              </a:tr>
              <a:tr h="358443">
                <a:tc>
                  <a:txBody>
                    <a:bodyPr/>
                    <a:lstStyle/>
                    <a:p>
                      <a:pPr algn="ctr">
                        <a:lnSpc>
                          <a:spcPct val="115000"/>
                        </a:lnSpc>
                        <a:spcAft>
                          <a:spcPts val="0"/>
                        </a:spcAft>
                      </a:pPr>
                      <a:r>
                        <a:rPr lang="en-US" sz="18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NAT_NAME</a:t>
                      </a:r>
                      <a:endParaRPr lang="en-US" dirty="0"/>
                    </a:p>
                  </a:txBody>
                  <a:tcPr marL="68580" marR="68580" marT="0" marB="0" anchor="ct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Text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15000"/>
                        </a:lnSpc>
                        <a:spcAft>
                          <a:spcPts val="0"/>
                        </a:spcAft>
                      </a:pPr>
                      <a:r>
                        <a:rPr lang="en-US" sz="1800" dirty="0" smtClean="0">
                          <a:effectLst/>
                        </a:rPr>
                        <a:t>40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92316489"/>
                  </a:ext>
                </a:extLst>
              </a:tr>
            </a:tbl>
          </a:graphicData>
        </a:graphic>
      </p:graphicFrame>
      <p:sp>
        <p:nvSpPr>
          <p:cNvPr id="8" name="Rectangle 7"/>
          <p:cNvSpPr/>
          <p:nvPr/>
        </p:nvSpPr>
        <p:spPr>
          <a:xfrm>
            <a:off x="577786" y="318683"/>
            <a:ext cx="2050241" cy="369332"/>
          </a:xfrm>
          <a:prstGeom prst="rect">
            <a:avLst/>
          </a:prstGeom>
        </p:spPr>
        <p:txBody>
          <a:bodyPr wrap="none">
            <a:spAutoFit/>
          </a:bodyPr>
          <a:lstStyle/>
          <a:p>
            <a:r>
              <a:rPr lang="en-MY" b="1" dirty="0">
                <a:latin typeface="Calibri" panose="020F0502020204030204" pitchFamily="34" charset="0"/>
                <a:ea typeface="Calibri" panose="020F0502020204030204" pitchFamily="34" charset="0"/>
                <a:cs typeface="Arial" panose="020B0604020202020204" pitchFamily="34" charset="0"/>
              </a:rPr>
              <a:t>Table of Nationalit</a:t>
            </a:r>
            <a:r>
              <a:rPr lang="en-MY" dirty="0">
                <a:latin typeface="Calibri" panose="020F0502020204030204" pitchFamily="34" charset="0"/>
                <a:ea typeface="Calibri" panose="020F0502020204030204" pitchFamily="34" charset="0"/>
                <a:cs typeface="Arial" panose="020B0604020202020204" pitchFamily="34" charset="0"/>
              </a:rPr>
              <a:t>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811840267"/>
              </p:ext>
            </p:extLst>
          </p:nvPr>
        </p:nvGraphicFramePr>
        <p:xfrm>
          <a:off x="369695" y="3634936"/>
          <a:ext cx="9423430" cy="1728617"/>
        </p:xfrm>
        <a:graphic>
          <a:graphicData uri="http://schemas.openxmlformats.org/drawingml/2006/table">
            <a:tbl>
              <a:tblPr firstRow="1" firstCol="1" bandRow="1">
                <a:tableStyleId>{5C22544A-7EE6-4342-B048-85BDC9FD1C3A}</a:tableStyleId>
              </a:tblPr>
              <a:tblGrid>
                <a:gridCol w="587167">
                  <a:extLst>
                    <a:ext uri="{9D8B030D-6E8A-4147-A177-3AD203B41FA5}">
                      <a16:colId xmlns="" xmlns:a16="http://schemas.microsoft.com/office/drawing/2014/main" val="1048732956"/>
                    </a:ext>
                  </a:extLst>
                </a:gridCol>
                <a:gridCol w="3289686">
                  <a:extLst>
                    <a:ext uri="{9D8B030D-6E8A-4147-A177-3AD203B41FA5}">
                      <a16:colId xmlns="" xmlns:a16="http://schemas.microsoft.com/office/drawing/2014/main" val="3715264364"/>
                    </a:ext>
                  </a:extLst>
                </a:gridCol>
                <a:gridCol w="1847753">
                  <a:extLst>
                    <a:ext uri="{9D8B030D-6E8A-4147-A177-3AD203B41FA5}">
                      <a16:colId xmlns="" xmlns:a16="http://schemas.microsoft.com/office/drawing/2014/main" val="3627798075"/>
                    </a:ext>
                  </a:extLst>
                </a:gridCol>
                <a:gridCol w="1854388">
                  <a:extLst>
                    <a:ext uri="{9D8B030D-6E8A-4147-A177-3AD203B41FA5}">
                      <a16:colId xmlns="" xmlns:a16="http://schemas.microsoft.com/office/drawing/2014/main" val="3322119177"/>
                    </a:ext>
                  </a:extLst>
                </a:gridCol>
                <a:gridCol w="1844436">
                  <a:extLst>
                    <a:ext uri="{9D8B030D-6E8A-4147-A177-3AD203B41FA5}">
                      <a16:colId xmlns="" xmlns:a16="http://schemas.microsoft.com/office/drawing/2014/main" val="1145263325"/>
                    </a:ext>
                  </a:extLst>
                </a:gridCol>
              </a:tblGrid>
              <a:tr h="739238">
                <a:tc>
                  <a:txBody>
                    <a:bodyPr/>
                    <a:lstStyle/>
                    <a:p>
                      <a:pPr algn="ctr">
                        <a:lnSpc>
                          <a:spcPct val="115000"/>
                        </a:lnSpc>
                        <a:spcAft>
                          <a:spcPts val="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Field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Type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Length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Key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33130558"/>
                  </a:ext>
                </a:extLst>
              </a:tr>
              <a:tr h="358443">
                <a:tc>
                  <a:txBody>
                    <a:bodyPr/>
                    <a:lstStyle/>
                    <a:p>
                      <a:pPr algn="ctr">
                        <a:lnSpc>
                          <a:spcPct val="115000"/>
                        </a:lnSpc>
                        <a:spcAft>
                          <a:spcPts val="0"/>
                        </a:spcAft>
                      </a:pPr>
                      <a:r>
                        <a:rPr lang="en-US" sz="1800">
                          <a:effectLst/>
                        </a:rPr>
                        <a:t>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QUAL_NUM</a:t>
                      </a:r>
                      <a:endParaRPr lang="en-US" dirty="0"/>
                    </a:p>
                  </a:txBody>
                  <a:tcPr marL="68580" marR="68580" marT="0" marB="0" anchor="ctr"/>
                </a:tc>
                <a:tc>
                  <a:txBody>
                    <a:bodyPr/>
                    <a:lstStyle/>
                    <a:p>
                      <a:pPr algn="ctr">
                        <a:lnSpc>
                          <a:spcPct val="115000"/>
                        </a:lnSpc>
                        <a:spcAft>
                          <a:spcPts val="0"/>
                        </a:spcAft>
                      </a:pPr>
                      <a:r>
                        <a:rPr lang="en-US" sz="1800" dirty="0">
                          <a:effectLst/>
                        </a:rPr>
                        <a:t>Auto 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Primary Key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078778136"/>
                  </a:ext>
                </a:extLst>
              </a:tr>
              <a:tr h="358443">
                <a:tc>
                  <a:txBody>
                    <a:bodyPr/>
                    <a:lstStyle/>
                    <a:p>
                      <a:pPr algn="ctr">
                        <a:lnSpc>
                          <a:spcPct val="115000"/>
                        </a:lnSpc>
                        <a:spcAft>
                          <a:spcPts val="0"/>
                        </a:spcAft>
                      </a:pPr>
                      <a:r>
                        <a:rPr lang="en-US" sz="18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QUAL_NAME</a:t>
                      </a:r>
                      <a:endParaRPr lang="en-US" dirty="0"/>
                    </a:p>
                  </a:txBody>
                  <a:tcPr marL="68580" marR="68580" marT="0" marB="0" anchor="ct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800" dirty="0" smtClean="0">
                          <a:effectLst/>
                        </a:rPr>
                        <a:t>Text</a:t>
                      </a:r>
                      <a:endParaRPr lang="en-US" sz="1800" dirty="0" smtClean="0">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15000"/>
                        </a:lnSpc>
                        <a:spcAft>
                          <a:spcPts val="0"/>
                        </a:spcAft>
                      </a:pPr>
                      <a:r>
                        <a:rPr lang="en-US" sz="1800" dirty="0" smtClean="0">
                          <a:effectLst/>
                        </a:rPr>
                        <a:t>40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92316489"/>
                  </a:ext>
                </a:extLst>
              </a:tr>
            </a:tbl>
          </a:graphicData>
        </a:graphic>
      </p:graphicFrame>
      <p:sp>
        <p:nvSpPr>
          <p:cNvPr id="10" name="Rectangle 9"/>
          <p:cNvSpPr/>
          <p:nvPr/>
        </p:nvSpPr>
        <p:spPr>
          <a:xfrm>
            <a:off x="492698" y="2842576"/>
            <a:ext cx="2220416" cy="369332"/>
          </a:xfrm>
          <a:prstGeom prst="rect">
            <a:avLst/>
          </a:prstGeom>
        </p:spPr>
        <p:txBody>
          <a:bodyPr wrap="none">
            <a:spAutoFit/>
          </a:bodyPr>
          <a:lstStyle/>
          <a:p>
            <a:r>
              <a:rPr lang="en-MY" b="1" dirty="0">
                <a:latin typeface="Calibri" panose="020F0502020204030204" pitchFamily="34" charset="0"/>
                <a:ea typeface="Calibri" panose="020F0502020204030204" pitchFamily="34" charset="0"/>
                <a:cs typeface="Arial" panose="020B0604020202020204" pitchFamily="34" charset="0"/>
              </a:rPr>
              <a:t>Table of Qualification</a:t>
            </a:r>
            <a:endParaRPr lang="en-US" dirty="0"/>
          </a:p>
        </p:txBody>
      </p:sp>
    </p:spTree>
    <p:extLst>
      <p:ext uri="{BB962C8B-B14F-4D97-AF65-F5344CB8AC3E}">
        <p14:creationId xmlns:p14="http://schemas.microsoft.com/office/powerpoint/2010/main" val="3000756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90688773"/>
              </p:ext>
            </p:extLst>
          </p:nvPr>
        </p:nvGraphicFramePr>
        <p:xfrm>
          <a:off x="479974" y="860797"/>
          <a:ext cx="9590856" cy="2531453"/>
        </p:xfrm>
        <a:graphic>
          <a:graphicData uri="http://schemas.openxmlformats.org/drawingml/2006/table">
            <a:tbl>
              <a:tblPr firstRow="1" firstCol="1" bandRow="1">
                <a:tableStyleId>{5C22544A-7EE6-4342-B048-85BDC9FD1C3A}</a:tableStyleId>
              </a:tblPr>
              <a:tblGrid>
                <a:gridCol w="597599">
                  <a:extLst>
                    <a:ext uri="{9D8B030D-6E8A-4147-A177-3AD203B41FA5}">
                      <a16:colId xmlns="" xmlns:a16="http://schemas.microsoft.com/office/drawing/2014/main" val="1048732956"/>
                    </a:ext>
                  </a:extLst>
                </a:gridCol>
                <a:gridCol w="3348134">
                  <a:extLst>
                    <a:ext uri="{9D8B030D-6E8A-4147-A177-3AD203B41FA5}">
                      <a16:colId xmlns="" xmlns:a16="http://schemas.microsoft.com/office/drawing/2014/main" val="3715264364"/>
                    </a:ext>
                  </a:extLst>
                </a:gridCol>
                <a:gridCol w="1880582">
                  <a:extLst>
                    <a:ext uri="{9D8B030D-6E8A-4147-A177-3AD203B41FA5}">
                      <a16:colId xmlns="" xmlns:a16="http://schemas.microsoft.com/office/drawing/2014/main" val="3627798075"/>
                    </a:ext>
                  </a:extLst>
                </a:gridCol>
                <a:gridCol w="1887335">
                  <a:extLst>
                    <a:ext uri="{9D8B030D-6E8A-4147-A177-3AD203B41FA5}">
                      <a16:colId xmlns="" xmlns:a16="http://schemas.microsoft.com/office/drawing/2014/main" val="3322119177"/>
                    </a:ext>
                  </a:extLst>
                </a:gridCol>
                <a:gridCol w="1877206">
                  <a:extLst>
                    <a:ext uri="{9D8B030D-6E8A-4147-A177-3AD203B41FA5}">
                      <a16:colId xmlns="" xmlns:a16="http://schemas.microsoft.com/office/drawing/2014/main" val="1145263325"/>
                    </a:ext>
                  </a:extLst>
                </a:gridCol>
              </a:tblGrid>
              <a:tr h="739238">
                <a:tc>
                  <a:txBody>
                    <a:bodyPr/>
                    <a:lstStyle/>
                    <a:p>
                      <a:pPr algn="ctr">
                        <a:lnSpc>
                          <a:spcPct val="115000"/>
                        </a:lnSpc>
                        <a:spcAft>
                          <a:spcPts val="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Field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Type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Length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Key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33130558"/>
                  </a:ext>
                </a:extLst>
              </a:tr>
              <a:tr h="358443">
                <a:tc>
                  <a:txBody>
                    <a:bodyPr/>
                    <a:lstStyle/>
                    <a:p>
                      <a:pPr algn="ctr">
                        <a:lnSpc>
                          <a:spcPct val="115000"/>
                        </a:lnSpc>
                        <a:spcAft>
                          <a:spcPts val="0"/>
                        </a:spcAft>
                      </a:pPr>
                      <a:r>
                        <a:rPr lang="en-US" sz="1800">
                          <a:effectLst/>
                        </a:rPr>
                        <a:t>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u="sng" kern="1200" dirty="0" smtClean="0">
                          <a:solidFill>
                            <a:schemeClr val="dk1"/>
                          </a:solidFill>
                          <a:effectLst/>
                          <a:latin typeface="+mn-lt"/>
                          <a:ea typeface="+mn-ea"/>
                          <a:cs typeface="+mn-cs"/>
                        </a:rPr>
                        <a:t>BAN_NUM</a:t>
                      </a:r>
                      <a:endParaRPr lang="en-US" dirty="0"/>
                    </a:p>
                  </a:txBody>
                  <a:tcPr marL="68580" marR="68580" marT="0" marB="0" anchor="ctr"/>
                </a:tc>
                <a:tc>
                  <a:txBody>
                    <a:bodyPr/>
                    <a:lstStyle/>
                    <a:p>
                      <a:pPr algn="ctr">
                        <a:lnSpc>
                          <a:spcPct val="115000"/>
                        </a:lnSpc>
                        <a:spcAft>
                          <a:spcPts val="0"/>
                        </a:spcAft>
                      </a:pPr>
                      <a:r>
                        <a:rPr lang="en-US" sz="1800" dirty="0">
                          <a:effectLst/>
                        </a:rPr>
                        <a:t>Auto 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Primary Key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078778136"/>
                  </a:ext>
                </a:extLst>
              </a:tr>
              <a:tr h="358443">
                <a:tc>
                  <a:txBody>
                    <a:bodyPr/>
                    <a:lstStyle/>
                    <a:p>
                      <a:pPr algn="ctr">
                        <a:lnSpc>
                          <a:spcPct val="115000"/>
                        </a:lnSpc>
                        <a:spcAft>
                          <a:spcPts val="0"/>
                        </a:spcAft>
                      </a:pPr>
                      <a:r>
                        <a:rPr lang="en-US" sz="18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BAN_NAME</a:t>
                      </a:r>
                      <a:endParaRPr lang="en-US" dirty="0"/>
                    </a:p>
                  </a:txBody>
                  <a:tcPr marL="68580" marR="68580" marT="0" marB="0" anchor="ctr"/>
                </a:tc>
                <a:tc>
                  <a:txBody>
                    <a:bodyPr/>
                    <a:lstStyle/>
                    <a:p>
                      <a:pPr algn="ctr">
                        <a:lnSpc>
                          <a:spcPct val="115000"/>
                        </a:lnSpc>
                        <a:spcAft>
                          <a:spcPts val="0"/>
                        </a:spcAft>
                      </a:pPr>
                      <a:r>
                        <a:rPr lang="en-US" sz="1800" dirty="0" smtClean="0">
                          <a:effectLst/>
                        </a:rPr>
                        <a:t>Text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15000"/>
                        </a:lnSpc>
                        <a:spcAft>
                          <a:spcPts val="0"/>
                        </a:spcAft>
                      </a:pPr>
                      <a:r>
                        <a:rPr lang="en-US" sz="1800" dirty="0">
                          <a:effectLst/>
                        </a:rPr>
                        <a:t>50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92316489"/>
                  </a:ext>
                </a:extLst>
              </a:tr>
              <a:tr h="358443">
                <a:tc>
                  <a:txBody>
                    <a:bodyPr/>
                    <a:lstStyle/>
                    <a:p>
                      <a:pPr algn="ctr">
                        <a:lnSpc>
                          <a:spcPct val="115000"/>
                        </a:lnSpc>
                        <a:spcAft>
                          <a:spcPts val="0"/>
                        </a:spcAft>
                      </a:pPr>
                      <a:r>
                        <a:rPr lang="en-US" sz="1800">
                          <a:effectLst/>
                        </a:rPr>
                        <a:t>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BAN_ADDR</a:t>
                      </a:r>
                      <a:endParaRPr lang="en-US" dirty="0"/>
                    </a:p>
                  </a:txBody>
                  <a:tcPr marL="68580" marR="68580" marT="0" marB="0" anchor="ctr"/>
                </a:tc>
                <a:tc>
                  <a:txBody>
                    <a:bodyPr/>
                    <a:lstStyle/>
                    <a:p>
                      <a:pPr algn="ctr">
                        <a:lnSpc>
                          <a:spcPct val="115000"/>
                        </a:lnSpc>
                        <a:spcAft>
                          <a:spcPts val="0"/>
                        </a:spcAft>
                      </a:pPr>
                      <a:r>
                        <a:rPr lang="en-US" sz="1800" dirty="0" smtClean="0">
                          <a:effectLst/>
                        </a:rPr>
                        <a:t>Text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312972914"/>
                  </a:ext>
                </a:extLst>
              </a:tr>
              <a:tr h="358443">
                <a:tc>
                  <a:txBody>
                    <a:bodyPr/>
                    <a:lstStyle/>
                    <a:p>
                      <a:pPr algn="ctr">
                        <a:lnSpc>
                          <a:spcPct val="115000"/>
                        </a:lnSpc>
                        <a:spcAft>
                          <a:spcPts val="0"/>
                        </a:spcAft>
                      </a:pPr>
                      <a:r>
                        <a:rPr lang="en-US" sz="1800">
                          <a:effectLst/>
                        </a:rPr>
                        <a:t>4</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phon_ban</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662109291"/>
                  </a:ext>
                </a:extLst>
              </a:tr>
              <a:tr h="358443">
                <a:tc>
                  <a:txBody>
                    <a:bodyPr/>
                    <a:lstStyle/>
                    <a:p>
                      <a:pPr algn="ctr">
                        <a:lnSpc>
                          <a:spcPct val="115000"/>
                        </a:lnSpc>
                        <a:spcAft>
                          <a:spcPts val="0"/>
                        </a:spcAft>
                      </a:pPr>
                      <a:r>
                        <a:rPr lang="en-US" sz="1800">
                          <a:effectLst/>
                        </a:rPr>
                        <a:t>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Email_ban</a:t>
                      </a:r>
                      <a:endParaRPr lang="en-US" dirty="0"/>
                    </a:p>
                  </a:txBody>
                  <a:tcPr marL="68580" marR="68580" marT="0" marB="0" anchor="ctr"/>
                </a:tc>
                <a:tc>
                  <a:txBody>
                    <a:bodyPr/>
                    <a:lstStyle/>
                    <a:p>
                      <a:pPr algn="ctr">
                        <a:lnSpc>
                          <a:spcPct val="115000"/>
                        </a:lnSpc>
                        <a:spcAft>
                          <a:spcPts val="0"/>
                        </a:spcAft>
                      </a:pPr>
                      <a:r>
                        <a:rPr lang="en-US" sz="1800" dirty="0" smtClean="0">
                          <a:effectLst/>
                        </a:rPr>
                        <a:t>Text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50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487757763"/>
                  </a:ext>
                </a:extLst>
              </a:tr>
            </a:tbl>
          </a:graphicData>
        </a:graphic>
      </p:graphicFrame>
      <p:sp>
        <p:nvSpPr>
          <p:cNvPr id="7" name="Rectangle 6"/>
          <p:cNvSpPr/>
          <p:nvPr/>
        </p:nvSpPr>
        <p:spPr>
          <a:xfrm>
            <a:off x="479974" y="320411"/>
            <a:ext cx="1470467" cy="369332"/>
          </a:xfrm>
          <a:prstGeom prst="rect">
            <a:avLst/>
          </a:prstGeom>
        </p:spPr>
        <p:txBody>
          <a:bodyPr wrap="none">
            <a:spAutoFit/>
          </a:bodyPr>
          <a:lstStyle/>
          <a:p>
            <a:r>
              <a:rPr lang="en-MY" b="1" dirty="0">
                <a:latin typeface="Calibri" panose="020F0502020204030204" pitchFamily="34" charset="0"/>
                <a:ea typeface="Calibri" panose="020F0502020204030204" pitchFamily="34" charset="0"/>
                <a:cs typeface="Arial" panose="020B0604020202020204" pitchFamily="34" charset="0"/>
              </a:rPr>
              <a:t>Table of Bank</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494110035"/>
              </p:ext>
            </p:extLst>
          </p:nvPr>
        </p:nvGraphicFramePr>
        <p:xfrm>
          <a:off x="479974" y="4305896"/>
          <a:ext cx="9423430" cy="2173010"/>
        </p:xfrm>
        <a:graphic>
          <a:graphicData uri="http://schemas.openxmlformats.org/drawingml/2006/table">
            <a:tbl>
              <a:tblPr firstRow="1" firstCol="1" bandRow="1">
                <a:tableStyleId>{5C22544A-7EE6-4342-B048-85BDC9FD1C3A}</a:tableStyleId>
              </a:tblPr>
              <a:tblGrid>
                <a:gridCol w="587167">
                  <a:extLst>
                    <a:ext uri="{9D8B030D-6E8A-4147-A177-3AD203B41FA5}">
                      <a16:colId xmlns="" xmlns:a16="http://schemas.microsoft.com/office/drawing/2014/main" val="1048732956"/>
                    </a:ext>
                  </a:extLst>
                </a:gridCol>
                <a:gridCol w="3289686">
                  <a:extLst>
                    <a:ext uri="{9D8B030D-6E8A-4147-A177-3AD203B41FA5}">
                      <a16:colId xmlns="" xmlns:a16="http://schemas.microsoft.com/office/drawing/2014/main" val="3715264364"/>
                    </a:ext>
                  </a:extLst>
                </a:gridCol>
                <a:gridCol w="1847753">
                  <a:extLst>
                    <a:ext uri="{9D8B030D-6E8A-4147-A177-3AD203B41FA5}">
                      <a16:colId xmlns="" xmlns:a16="http://schemas.microsoft.com/office/drawing/2014/main" val="3627798075"/>
                    </a:ext>
                  </a:extLst>
                </a:gridCol>
                <a:gridCol w="1854388">
                  <a:extLst>
                    <a:ext uri="{9D8B030D-6E8A-4147-A177-3AD203B41FA5}">
                      <a16:colId xmlns="" xmlns:a16="http://schemas.microsoft.com/office/drawing/2014/main" val="3322119177"/>
                    </a:ext>
                  </a:extLst>
                </a:gridCol>
                <a:gridCol w="1844436">
                  <a:extLst>
                    <a:ext uri="{9D8B030D-6E8A-4147-A177-3AD203B41FA5}">
                      <a16:colId xmlns="" xmlns:a16="http://schemas.microsoft.com/office/drawing/2014/main" val="1145263325"/>
                    </a:ext>
                  </a:extLst>
                </a:gridCol>
              </a:tblGrid>
              <a:tr h="739238">
                <a:tc>
                  <a:txBody>
                    <a:bodyPr/>
                    <a:lstStyle/>
                    <a:p>
                      <a:pPr algn="ctr">
                        <a:lnSpc>
                          <a:spcPct val="115000"/>
                        </a:lnSpc>
                        <a:spcAft>
                          <a:spcPts val="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Field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Type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Length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Key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33130558"/>
                  </a:ext>
                </a:extLst>
              </a:tr>
              <a:tr h="358443">
                <a:tc>
                  <a:txBody>
                    <a:bodyPr/>
                    <a:lstStyle/>
                    <a:p>
                      <a:pPr algn="ctr">
                        <a:lnSpc>
                          <a:spcPct val="115000"/>
                        </a:lnSpc>
                        <a:spcAft>
                          <a:spcPts val="0"/>
                        </a:spcAft>
                      </a:pPr>
                      <a:r>
                        <a:rPr lang="en-US" sz="1800">
                          <a:effectLst/>
                        </a:rPr>
                        <a:t>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Dep_NUM</a:t>
                      </a:r>
                      <a:endParaRPr lang="en-US" dirty="0"/>
                    </a:p>
                  </a:txBody>
                  <a:tcPr marL="68580" marR="68580" marT="0" marB="0" anchor="ctr"/>
                </a:tc>
                <a:tc>
                  <a:txBody>
                    <a:bodyPr/>
                    <a:lstStyle/>
                    <a:p>
                      <a:pPr algn="ctr">
                        <a:lnSpc>
                          <a:spcPct val="115000"/>
                        </a:lnSpc>
                        <a:spcAft>
                          <a:spcPts val="0"/>
                        </a:spcAft>
                      </a:pPr>
                      <a:r>
                        <a:rPr lang="en-US" sz="1800" dirty="0">
                          <a:effectLst/>
                        </a:rPr>
                        <a:t>Auto 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Primary Key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078778136"/>
                  </a:ext>
                </a:extLst>
              </a:tr>
              <a:tr h="358443">
                <a:tc>
                  <a:txBody>
                    <a:bodyPr/>
                    <a:lstStyle/>
                    <a:p>
                      <a:pPr algn="ctr">
                        <a:lnSpc>
                          <a:spcPct val="115000"/>
                        </a:lnSpc>
                        <a:spcAft>
                          <a:spcPts val="0"/>
                        </a:spcAft>
                      </a:pPr>
                      <a:r>
                        <a:rPr lang="en-US" sz="18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Dep_NAM</a:t>
                      </a:r>
                      <a:endParaRPr lang="en-US" dirty="0"/>
                    </a:p>
                  </a:txBody>
                  <a:tcPr marL="68580" marR="68580" marT="0" marB="0" anchor="ctr"/>
                </a:tc>
                <a:tc>
                  <a:txBody>
                    <a:bodyPr/>
                    <a:lstStyle/>
                    <a:p>
                      <a:pPr algn="ctr">
                        <a:lnSpc>
                          <a:spcPct val="115000"/>
                        </a:lnSpc>
                        <a:spcAft>
                          <a:spcPts val="0"/>
                        </a:spcAft>
                      </a:pPr>
                      <a:r>
                        <a:rPr lang="en-US" sz="1800" dirty="0">
                          <a:effectLst/>
                        </a:rPr>
                        <a:t>Text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15000"/>
                        </a:lnSpc>
                        <a:spcAft>
                          <a:spcPts val="0"/>
                        </a:spcAft>
                      </a:pPr>
                      <a:r>
                        <a:rPr lang="en-US" sz="1800" dirty="0">
                          <a:effectLst/>
                        </a:rPr>
                        <a:t>50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92316489"/>
                  </a:ext>
                </a:extLst>
              </a:tr>
              <a:tr h="358443">
                <a:tc>
                  <a:txBody>
                    <a:bodyPr/>
                    <a:lstStyle/>
                    <a:p>
                      <a:pPr algn="ctr">
                        <a:lnSpc>
                          <a:spcPct val="115000"/>
                        </a:lnSpc>
                        <a:spcAft>
                          <a:spcPts val="0"/>
                        </a:spcAft>
                      </a:pPr>
                      <a:r>
                        <a:rPr lang="en-US" sz="1800">
                          <a:effectLst/>
                        </a:rPr>
                        <a:t>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Dep_phon</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50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312972914"/>
                  </a:ext>
                </a:extLst>
              </a:tr>
              <a:tr h="358443">
                <a:tc>
                  <a:txBody>
                    <a:bodyPr/>
                    <a:lstStyle/>
                    <a:p>
                      <a:pPr algn="ctr">
                        <a:lnSpc>
                          <a:spcPct val="115000"/>
                        </a:lnSpc>
                        <a:spcAft>
                          <a:spcPts val="0"/>
                        </a:spcAft>
                      </a:pPr>
                      <a:r>
                        <a:rPr lang="en-US" sz="1800">
                          <a:effectLst/>
                        </a:rPr>
                        <a:t>4</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Dep_ADDR</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662109291"/>
                  </a:ext>
                </a:extLst>
              </a:tr>
            </a:tbl>
          </a:graphicData>
        </a:graphic>
      </p:graphicFrame>
      <p:sp>
        <p:nvSpPr>
          <p:cNvPr id="9" name="Rectangle 8"/>
          <p:cNvSpPr/>
          <p:nvPr/>
        </p:nvSpPr>
        <p:spPr>
          <a:xfrm>
            <a:off x="603212" y="3734202"/>
            <a:ext cx="2157642" cy="369332"/>
          </a:xfrm>
          <a:prstGeom prst="rect">
            <a:avLst/>
          </a:prstGeom>
        </p:spPr>
        <p:txBody>
          <a:bodyPr wrap="none">
            <a:spAutoFit/>
          </a:bodyPr>
          <a:lstStyle/>
          <a:p>
            <a:r>
              <a:rPr lang="en-MY" b="1" dirty="0">
                <a:latin typeface="Calibri" panose="020F0502020204030204" pitchFamily="34" charset="0"/>
                <a:ea typeface="Calibri" panose="020F0502020204030204" pitchFamily="34" charset="0"/>
                <a:cs typeface="Arial" panose="020B0604020202020204" pitchFamily="34" charset="0"/>
              </a:rPr>
              <a:t>Table of Department</a:t>
            </a:r>
            <a:endParaRPr lang="en-US" dirty="0"/>
          </a:p>
        </p:txBody>
      </p:sp>
    </p:spTree>
    <p:extLst>
      <p:ext uri="{BB962C8B-B14F-4D97-AF65-F5344CB8AC3E}">
        <p14:creationId xmlns:p14="http://schemas.microsoft.com/office/powerpoint/2010/main" val="3737781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1440186"/>
              </p:ext>
            </p:extLst>
          </p:nvPr>
        </p:nvGraphicFramePr>
        <p:xfrm>
          <a:off x="622090" y="658190"/>
          <a:ext cx="9423430" cy="3231230"/>
        </p:xfrm>
        <a:graphic>
          <a:graphicData uri="http://schemas.openxmlformats.org/drawingml/2006/table">
            <a:tbl>
              <a:tblPr firstRow="1" firstCol="1" bandRow="1">
                <a:tableStyleId>{5C22544A-7EE6-4342-B048-85BDC9FD1C3A}</a:tableStyleId>
              </a:tblPr>
              <a:tblGrid>
                <a:gridCol w="587167">
                  <a:extLst>
                    <a:ext uri="{9D8B030D-6E8A-4147-A177-3AD203B41FA5}">
                      <a16:colId xmlns="" xmlns:a16="http://schemas.microsoft.com/office/drawing/2014/main" val="1048732956"/>
                    </a:ext>
                  </a:extLst>
                </a:gridCol>
                <a:gridCol w="3289686">
                  <a:extLst>
                    <a:ext uri="{9D8B030D-6E8A-4147-A177-3AD203B41FA5}">
                      <a16:colId xmlns="" xmlns:a16="http://schemas.microsoft.com/office/drawing/2014/main" val="3715264364"/>
                    </a:ext>
                  </a:extLst>
                </a:gridCol>
                <a:gridCol w="1847753">
                  <a:extLst>
                    <a:ext uri="{9D8B030D-6E8A-4147-A177-3AD203B41FA5}">
                      <a16:colId xmlns="" xmlns:a16="http://schemas.microsoft.com/office/drawing/2014/main" val="3627798075"/>
                    </a:ext>
                  </a:extLst>
                </a:gridCol>
                <a:gridCol w="1854388">
                  <a:extLst>
                    <a:ext uri="{9D8B030D-6E8A-4147-A177-3AD203B41FA5}">
                      <a16:colId xmlns="" xmlns:a16="http://schemas.microsoft.com/office/drawing/2014/main" val="3322119177"/>
                    </a:ext>
                  </a:extLst>
                </a:gridCol>
                <a:gridCol w="1844436">
                  <a:extLst>
                    <a:ext uri="{9D8B030D-6E8A-4147-A177-3AD203B41FA5}">
                      <a16:colId xmlns="" xmlns:a16="http://schemas.microsoft.com/office/drawing/2014/main" val="1145263325"/>
                    </a:ext>
                  </a:extLst>
                </a:gridCol>
              </a:tblGrid>
              <a:tr h="739238">
                <a:tc>
                  <a:txBody>
                    <a:bodyPr/>
                    <a:lstStyle/>
                    <a:p>
                      <a:pPr algn="ctr">
                        <a:lnSpc>
                          <a:spcPct val="115000"/>
                        </a:lnSpc>
                        <a:spcAft>
                          <a:spcPts val="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Field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Type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Length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Key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33130558"/>
                  </a:ext>
                </a:extLst>
              </a:tr>
              <a:tr h="358443">
                <a:tc>
                  <a:txBody>
                    <a:bodyPr/>
                    <a:lstStyle/>
                    <a:p>
                      <a:pPr algn="ctr">
                        <a:lnSpc>
                          <a:spcPct val="115000"/>
                        </a:lnSpc>
                        <a:spcAft>
                          <a:spcPts val="0"/>
                        </a:spcAft>
                      </a:pPr>
                      <a:r>
                        <a:rPr lang="en-US" sz="1800">
                          <a:effectLst/>
                        </a:rPr>
                        <a:t>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u="sng" kern="1200" dirty="0" err="1" smtClean="0">
                          <a:solidFill>
                            <a:schemeClr val="dk1"/>
                          </a:solidFill>
                          <a:effectLst/>
                          <a:latin typeface="+mn-lt"/>
                          <a:ea typeface="+mn-ea"/>
                          <a:cs typeface="+mn-cs"/>
                        </a:rPr>
                        <a:t>Cont_NUM</a:t>
                      </a:r>
                      <a:endParaRPr lang="en-US" dirty="0"/>
                    </a:p>
                  </a:txBody>
                  <a:tcPr marL="68580" marR="68580" marT="0" marB="0" anchor="ctr"/>
                </a:tc>
                <a:tc>
                  <a:txBody>
                    <a:bodyPr/>
                    <a:lstStyle/>
                    <a:p>
                      <a:pPr algn="ctr">
                        <a:lnSpc>
                          <a:spcPct val="115000"/>
                        </a:lnSpc>
                        <a:spcAft>
                          <a:spcPts val="0"/>
                        </a:spcAft>
                      </a:pPr>
                      <a:r>
                        <a:rPr lang="en-US" sz="1800" dirty="0">
                          <a:effectLst/>
                        </a:rPr>
                        <a:t>Auto 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Primary Key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078778136"/>
                  </a:ext>
                </a:extLst>
              </a:tr>
              <a:tr h="358443">
                <a:tc>
                  <a:txBody>
                    <a:bodyPr/>
                    <a:lstStyle/>
                    <a:p>
                      <a:pPr algn="ctr">
                        <a:lnSpc>
                          <a:spcPct val="115000"/>
                        </a:lnSpc>
                        <a:spcAft>
                          <a:spcPts val="0"/>
                        </a:spcAft>
                      </a:pPr>
                      <a:r>
                        <a:rPr lang="en-US" sz="18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EM_NUM</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Short</a:t>
                      </a:r>
                      <a:r>
                        <a:rPr lang="en-US" sz="1800" baseline="0" dirty="0" smtClean="0">
                          <a:effectLst/>
                          <a:latin typeface="Calibri" panose="020F0502020204030204" pitchFamily="34" charset="0"/>
                          <a:ea typeface="Calibri" panose="020F0502020204030204" pitchFamily="34" charset="0"/>
                          <a:cs typeface="Arial" panose="020B0604020202020204" pitchFamily="34" charset="0"/>
                        </a:rPr>
                        <a:t>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92316489"/>
                  </a:ext>
                </a:extLst>
              </a:tr>
              <a:tr h="358443">
                <a:tc>
                  <a:txBody>
                    <a:bodyPr/>
                    <a:lstStyle/>
                    <a:p>
                      <a:pPr algn="ctr">
                        <a:lnSpc>
                          <a:spcPct val="115000"/>
                        </a:lnSpc>
                        <a:spcAft>
                          <a:spcPts val="0"/>
                        </a:spcAft>
                      </a:pPr>
                      <a:r>
                        <a:rPr lang="en-US" sz="1800">
                          <a:effectLst/>
                        </a:rPr>
                        <a:t>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date_cont</a:t>
                      </a:r>
                      <a:endParaRPr lang="en-US" dirty="0"/>
                    </a:p>
                  </a:txBody>
                  <a:tcPr marL="68580" marR="68580" marT="0" marB="0" anchor="ctr"/>
                </a:tc>
                <a:tc>
                  <a:txBody>
                    <a:bodyPr/>
                    <a:lstStyle/>
                    <a:p>
                      <a:pPr algn="ctr">
                        <a:lnSpc>
                          <a:spcPct val="115000"/>
                        </a:lnSpc>
                        <a:spcAft>
                          <a:spcPts val="0"/>
                        </a:spcAft>
                      </a:pPr>
                      <a:r>
                        <a:rPr lang="en-US" sz="1800" dirty="0" smtClean="0">
                          <a:effectLst/>
                        </a:rPr>
                        <a:t>Date/Time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Short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800" dirty="0" smtClean="0">
                          <a:effectLst/>
                        </a:rPr>
                        <a:t>Foreign key </a:t>
                      </a: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312972914"/>
                  </a:ext>
                </a:extLst>
              </a:tr>
              <a:tr h="358443">
                <a:tc>
                  <a:txBody>
                    <a:bodyPr/>
                    <a:lstStyle/>
                    <a:p>
                      <a:pPr algn="ctr">
                        <a:lnSpc>
                          <a:spcPct val="115000"/>
                        </a:lnSpc>
                        <a:spcAft>
                          <a:spcPts val="0"/>
                        </a:spcAft>
                      </a:pPr>
                      <a:r>
                        <a:rPr lang="en-US" sz="1800">
                          <a:effectLst/>
                        </a:rPr>
                        <a:t>4</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Dep_NU</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800" dirty="0" smtClean="0">
                          <a:effectLst/>
                        </a:rPr>
                        <a:t>Foreign key</a:t>
                      </a:r>
                      <a:r>
                        <a:rPr lang="en-US" sz="1800" baseline="0" dirty="0" smtClean="0">
                          <a:effectLst/>
                        </a:rPr>
                        <a:t> </a:t>
                      </a:r>
                      <a:r>
                        <a:rPr lang="en-US" sz="1800" dirty="0" smtClean="0">
                          <a:effectLst/>
                        </a:rPr>
                        <a:t> </a:t>
                      </a: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662109291"/>
                  </a:ext>
                </a:extLst>
              </a:tr>
              <a:tr h="358443">
                <a:tc>
                  <a:txBody>
                    <a:bodyPr/>
                    <a:lstStyle/>
                    <a:p>
                      <a:pPr algn="ctr">
                        <a:lnSpc>
                          <a:spcPct val="115000"/>
                        </a:lnSpc>
                        <a:spcAft>
                          <a:spcPts val="0"/>
                        </a:spcAft>
                      </a:pPr>
                      <a:r>
                        <a:rPr lang="en-US" sz="1800">
                          <a:effectLst/>
                        </a:rPr>
                        <a:t>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date_st_work</a:t>
                      </a:r>
                      <a:endParaRPr lang="en-US" dirty="0"/>
                    </a:p>
                  </a:txBody>
                  <a:tcPr marL="68580" marR="68580" marT="0" marB="0" anchor="ctr"/>
                </a:tc>
                <a:tc>
                  <a:txBody>
                    <a:bodyPr/>
                    <a:lstStyle/>
                    <a:p>
                      <a:pPr algn="ctr">
                        <a:lnSpc>
                          <a:spcPct val="115000"/>
                        </a:lnSpc>
                        <a:spcAft>
                          <a:spcPts val="0"/>
                        </a:spcAft>
                      </a:pPr>
                      <a:r>
                        <a:rPr lang="en-US" sz="1800" dirty="0" smtClean="0">
                          <a:effectLst/>
                        </a:rPr>
                        <a:t>Date/Time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Short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487757763"/>
                  </a:ext>
                </a:extLst>
              </a:tr>
              <a:tr h="358443">
                <a:tc>
                  <a:txBody>
                    <a:bodyPr/>
                    <a:lstStyle/>
                    <a:p>
                      <a:pPr algn="ctr">
                        <a:lnSpc>
                          <a:spcPct val="115000"/>
                        </a:lnSpc>
                        <a:spcAft>
                          <a:spcPts val="0"/>
                        </a:spcAft>
                      </a:pPr>
                      <a:r>
                        <a:rPr lang="en-US" sz="1800">
                          <a:effectLst/>
                        </a:rPr>
                        <a:t>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date_end_work</a:t>
                      </a:r>
                      <a:endParaRPr lang="en-US" dirty="0"/>
                    </a:p>
                  </a:txBody>
                  <a:tcPr marL="68580" marR="68580" marT="0" marB="0" anchor="ctr"/>
                </a:tc>
                <a:tc>
                  <a:txBody>
                    <a:bodyPr/>
                    <a:lstStyle/>
                    <a:p>
                      <a:pPr algn="ctr">
                        <a:lnSpc>
                          <a:spcPct val="115000"/>
                        </a:lnSpc>
                        <a:spcAft>
                          <a:spcPts val="0"/>
                        </a:spcAft>
                      </a:pPr>
                      <a:r>
                        <a:rPr lang="en-US" sz="1800" dirty="0" smtClean="0">
                          <a:effectLst/>
                        </a:rPr>
                        <a:t>Date/Time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Short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628781613"/>
                  </a:ext>
                </a:extLst>
              </a:tr>
              <a:tr h="341334">
                <a:tc>
                  <a:txBody>
                    <a:bodyPr/>
                    <a:lstStyle/>
                    <a:p>
                      <a:pPr algn="ctr">
                        <a:lnSpc>
                          <a:spcPct val="115000"/>
                        </a:lnSpc>
                        <a:spcAft>
                          <a:spcPts val="0"/>
                        </a:spcAft>
                      </a:pPr>
                      <a:r>
                        <a:rPr lang="en-US" sz="1800">
                          <a:effectLst/>
                        </a:rPr>
                        <a:t>7</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salary</a:t>
                      </a:r>
                      <a:endParaRPr lang="en-US" dirty="0"/>
                    </a:p>
                  </a:txBody>
                  <a:tcPr marL="68580" marR="68580" marT="0" marB="0" anchor="ctr"/>
                </a:tc>
                <a:tc>
                  <a:txBody>
                    <a:bodyPr/>
                    <a:lstStyle/>
                    <a:p>
                      <a:pPr algn="ctr">
                        <a:lnSpc>
                          <a:spcPct val="115000"/>
                        </a:lnSpc>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250579629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54128993"/>
              </p:ext>
            </p:extLst>
          </p:nvPr>
        </p:nvGraphicFramePr>
        <p:xfrm>
          <a:off x="605307" y="4496094"/>
          <a:ext cx="9427335" cy="1814567"/>
        </p:xfrm>
        <a:graphic>
          <a:graphicData uri="http://schemas.openxmlformats.org/drawingml/2006/table">
            <a:tbl>
              <a:tblPr firstRow="1" firstCol="1" bandRow="1">
                <a:tableStyleId>{5C22544A-7EE6-4342-B048-85BDC9FD1C3A}</a:tableStyleId>
              </a:tblPr>
              <a:tblGrid>
                <a:gridCol w="591072">
                  <a:extLst>
                    <a:ext uri="{9D8B030D-6E8A-4147-A177-3AD203B41FA5}">
                      <a16:colId xmlns="" xmlns:a16="http://schemas.microsoft.com/office/drawing/2014/main" val="1048732956"/>
                    </a:ext>
                  </a:extLst>
                </a:gridCol>
                <a:gridCol w="3289686">
                  <a:extLst>
                    <a:ext uri="{9D8B030D-6E8A-4147-A177-3AD203B41FA5}">
                      <a16:colId xmlns="" xmlns:a16="http://schemas.microsoft.com/office/drawing/2014/main" val="3715264364"/>
                    </a:ext>
                  </a:extLst>
                </a:gridCol>
                <a:gridCol w="1847753">
                  <a:extLst>
                    <a:ext uri="{9D8B030D-6E8A-4147-A177-3AD203B41FA5}">
                      <a16:colId xmlns="" xmlns:a16="http://schemas.microsoft.com/office/drawing/2014/main" val="3627798075"/>
                    </a:ext>
                  </a:extLst>
                </a:gridCol>
                <a:gridCol w="1854388">
                  <a:extLst>
                    <a:ext uri="{9D8B030D-6E8A-4147-A177-3AD203B41FA5}">
                      <a16:colId xmlns="" xmlns:a16="http://schemas.microsoft.com/office/drawing/2014/main" val="3322119177"/>
                    </a:ext>
                  </a:extLst>
                </a:gridCol>
                <a:gridCol w="1844436">
                  <a:extLst>
                    <a:ext uri="{9D8B030D-6E8A-4147-A177-3AD203B41FA5}">
                      <a16:colId xmlns="" xmlns:a16="http://schemas.microsoft.com/office/drawing/2014/main" val="1145263325"/>
                    </a:ext>
                  </a:extLst>
                </a:gridCol>
              </a:tblGrid>
              <a:tr h="739238">
                <a:tc>
                  <a:txBody>
                    <a:bodyPr/>
                    <a:lstStyle/>
                    <a:p>
                      <a:pPr algn="ctr">
                        <a:lnSpc>
                          <a:spcPct val="115000"/>
                        </a:lnSpc>
                        <a:spcAft>
                          <a:spcPts val="0"/>
                        </a:spcAft>
                      </a:pPr>
                      <a:r>
                        <a:rPr lang="en-US" sz="1800" dirty="0">
                          <a:effectLst/>
                        </a:rPr>
                        <a:t>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Field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Type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dirty="0">
                          <a:effectLst/>
                        </a:rPr>
                        <a:t>Length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en-US" sz="1800">
                          <a:effectLst/>
                        </a:rPr>
                        <a:t>Key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 xmlns:a16="http://schemas.microsoft.com/office/drawing/2014/main" val="2633130558"/>
                  </a:ext>
                </a:extLst>
              </a:tr>
              <a:tr h="358443">
                <a:tc>
                  <a:txBody>
                    <a:bodyPr/>
                    <a:lstStyle/>
                    <a:p>
                      <a:pPr algn="ctr">
                        <a:lnSpc>
                          <a:spcPct val="115000"/>
                        </a:lnSpc>
                        <a:spcAft>
                          <a:spcPts val="0"/>
                        </a:spcAft>
                      </a:pPr>
                      <a:r>
                        <a:rPr lang="en-US" sz="1800">
                          <a:effectLst/>
                        </a:rPr>
                        <a:t>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smtClean="0">
                          <a:solidFill>
                            <a:schemeClr val="dk1"/>
                          </a:solidFill>
                          <a:effectLst/>
                          <a:latin typeface="+mn-lt"/>
                          <a:ea typeface="+mn-ea"/>
                          <a:cs typeface="+mn-cs"/>
                        </a:rPr>
                        <a:t>EM_NUM</a:t>
                      </a:r>
                      <a:endParaRPr lang="en-US" dirty="0"/>
                    </a:p>
                  </a:txBody>
                  <a:tcPr marL="68580" marR="68580" marT="0" marB="0" anchor="ctr"/>
                </a:tc>
                <a:tc>
                  <a:txBody>
                    <a:bodyPr/>
                    <a:lstStyle/>
                    <a:p>
                      <a:pPr algn="ctr">
                        <a:lnSpc>
                          <a:spcPct val="115000"/>
                        </a:lnSpc>
                        <a:spcAft>
                          <a:spcPts val="0"/>
                        </a:spcAft>
                      </a:pPr>
                      <a:r>
                        <a:rPr lang="en-US" sz="1800" dirty="0" smtClean="0">
                          <a:effectLst/>
                        </a:rPr>
                        <a:t>Number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Long Integer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Primary Key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3078778136"/>
                  </a:ext>
                </a:extLst>
              </a:tr>
              <a:tr h="358443">
                <a:tc>
                  <a:txBody>
                    <a:bodyPr/>
                    <a:lstStyle/>
                    <a:p>
                      <a:pPr algn="ctr">
                        <a:lnSpc>
                          <a:spcPct val="115000"/>
                        </a:lnSpc>
                        <a:spcAft>
                          <a:spcPts val="0"/>
                        </a:spcAft>
                      </a:pPr>
                      <a:r>
                        <a:rPr lang="en-US" sz="18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Date_pr_ads</a:t>
                      </a:r>
                      <a:endParaRPr lang="en-US" dirty="0"/>
                    </a:p>
                  </a:txBody>
                  <a:tcPr marL="68580" marR="68580" marT="0" marB="0" anchor="ct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800" dirty="0" smtClean="0">
                          <a:effectLst/>
                        </a:rPr>
                        <a:t>Date/Time</a:t>
                      </a:r>
                      <a:endParaRPr lang="en-US" sz="1800" dirty="0" smtClean="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Short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rPr>
                        <a:t>Foreign key</a:t>
                      </a:r>
                      <a:r>
                        <a:rPr lang="en-US" sz="1800" dirty="0">
                          <a:effectLst/>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92316489"/>
                  </a:ext>
                </a:extLst>
              </a:tr>
              <a:tr h="358443">
                <a:tc>
                  <a:txBody>
                    <a:bodyPr/>
                    <a:lstStyle/>
                    <a:p>
                      <a:pPr algn="ctr">
                        <a:lnSpc>
                          <a:spcPct val="115000"/>
                        </a:lnSpc>
                        <a:spcAft>
                          <a:spcPts val="0"/>
                        </a:spcAft>
                      </a:pPr>
                      <a:r>
                        <a:rPr lang="en-US" sz="1800">
                          <a:effectLst/>
                        </a:rPr>
                        <a:t>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r>
                        <a:rPr lang="en-MY" sz="1800" kern="1200" dirty="0" err="1" smtClean="0">
                          <a:solidFill>
                            <a:schemeClr val="dk1"/>
                          </a:solidFill>
                          <a:effectLst/>
                          <a:latin typeface="+mn-lt"/>
                          <a:ea typeface="+mn-ea"/>
                          <a:cs typeface="+mn-cs"/>
                        </a:rPr>
                        <a:t>Case_pr_abs</a:t>
                      </a:r>
                      <a:endParaRPr lang="en-US" dirty="0"/>
                    </a:p>
                  </a:txBody>
                  <a:tcPr marL="68580" marR="68580" marT="0" marB="0" anchor="ctr"/>
                </a:tc>
                <a:tc>
                  <a:txBody>
                    <a:bodyPr/>
                    <a:lstStyle/>
                    <a:p>
                      <a:pPr algn="ctr">
                        <a:lnSpc>
                          <a:spcPct val="115000"/>
                        </a:lnSpc>
                        <a:spcAft>
                          <a:spcPts val="0"/>
                        </a:spcAft>
                      </a:pPr>
                      <a:r>
                        <a:rPr lang="en-US" sz="1800" dirty="0" smtClean="0">
                          <a:effectLst/>
                        </a:rPr>
                        <a:t>Yes/No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smtClean="0">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5000"/>
                        </a:lnSpc>
                        <a:spcAft>
                          <a:spcPts val="0"/>
                        </a:spcAft>
                      </a:pPr>
                      <a:r>
                        <a:rPr lang="en-US" sz="1800" dirty="0">
                          <a:effectLst/>
                        </a:rPr>
                        <a:t> </a:t>
                      </a:r>
                      <a:r>
                        <a:rPr lang="en-US" sz="1800" dirty="0" smtClean="0">
                          <a:effectLst/>
                        </a:rPr>
                        <a:t>foreign</a:t>
                      </a:r>
                      <a:r>
                        <a:rPr lang="en-US" sz="1800" baseline="0" dirty="0" smtClean="0">
                          <a:effectLst/>
                        </a:rPr>
                        <a:t> key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 xmlns:a16="http://schemas.microsoft.com/office/drawing/2014/main" val="1312972914"/>
                  </a:ext>
                </a:extLst>
              </a:tr>
            </a:tbl>
          </a:graphicData>
        </a:graphic>
      </p:graphicFrame>
      <p:sp>
        <p:nvSpPr>
          <p:cNvPr id="6" name="Rectangle 5"/>
          <p:cNvSpPr/>
          <p:nvPr/>
        </p:nvSpPr>
        <p:spPr>
          <a:xfrm>
            <a:off x="763727" y="166283"/>
            <a:ext cx="2321661" cy="369332"/>
          </a:xfrm>
          <a:prstGeom prst="rect">
            <a:avLst/>
          </a:prstGeom>
        </p:spPr>
        <p:txBody>
          <a:bodyPr wrap="none">
            <a:spAutoFit/>
          </a:bodyPr>
          <a:lstStyle/>
          <a:p>
            <a:r>
              <a:rPr lang="en-MY" b="1" dirty="0">
                <a:latin typeface="Calibri" panose="020F0502020204030204" pitchFamily="34" charset="0"/>
                <a:ea typeface="Calibri" panose="020F0502020204030204" pitchFamily="34" charset="0"/>
                <a:cs typeface="Arial" panose="020B0604020202020204" pitchFamily="34" charset="0"/>
              </a:rPr>
              <a:t>Table of </a:t>
            </a:r>
            <a:r>
              <a:rPr lang="en-MY" b="1" dirty="0" err="1">
                <a:latin typeface="Calibri" panose="020F0502020204030204" pitchFamily="34" charset="0"/>
                <a:ea typeface="Calibri" panose="020F0502020204030204" pitchFamily="34" charset="0"/>
                <a:cs typeface="Arial" panose="020B0604020202020204" pitchFamily="34" charset="0"/>
              </a:rPr>
              <a:t>Finance_Empl</a:t>
            </a:r>
            <a:endParaRPr lang="en-US" b="1" dirty="0"/>
          </a:p>
        </p:txBody>
      </p:sp>
      <p:sp>
        <p:nvSpPr>
          <p:cNvPr id="7" name="Rectangle 6"/>
          <p:cNvSpPr/>
          <p:nvPr/>
        </p:nvSpPr>
        <p:spPr>
          <a:xfrm>
            <a:off x="581276" y="4053556"/>
            <a:ext cx="2251129" cy="369332"/>
          </a:xfrm>
          <a:prstGeom prst="rect">
            <a:avLst/>
          </a:prstGeom>
        </p:spPr>
        <p:txBody>
          <a:bodyPr wrap="none">
            <a:spAutoFit/>
          </a:bodyPr>
          <a:lstStyle/>
          <a:p>
            <a:r>
              <a:rPr lang="en-MY" b="1" dirty="0">
                <a:latin typeface="Calibri" panose="020F0502020204030204" pitchFamily="34" charset="0"/>
                <a:ea typeface="Calibri" panose="020F0502020204030204" pitchFamily="34" charset="0"/>
                <a:cs typeface="Arial" panose="020B0604020202020204" pitchFamily="34" charset="0"/>
              </a:rPr>
              <a:t>Table of </a:t>
            </a:r>
            <a:r>
              <a:rPr lang="en-MY" b="1" dirty="0"/>
              <a:t>Pres_absen</a:t>
            </a:r>
            <a:endParaRPr lang="en-US" dirty="0"/>
          </a:p>
        </p:txBody>
      </p:sp>
    </p:spTree>
    <p:extLst>
      <p:ext uri="{BB962C8B-B14F-4D97-AF65-F5344CB8AC3E}">
        <p14:creationId xmlns:p14="http://schemas.microsoft.com/office/powerpoint/2010/main" val="418002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Cont..</a:t>
            </a:r>
            <a:endParaRPr lang="en-US" dirty="0"/>
          </a:p>
        </p:txBody>
      </p:sp>
      <p:sp>
        <p:nvSpPr>
          <p:cNvPr id="4" name="Rectangle 3"/>
          <p:cNvSpPr/>
          <p:nvPr/>
        </p:nvSpPr>
        <p:spPr>
          <a:xfrm>
            <a:off x="646111" y="1668582"/>
            <a:ext cx="1500732" cy="369332"/>
          </a:xfrm>
          <a:prstGeom prst="rect">
            <a:avLst/>
          </a:prstGeom>
        </p:spPr>
        <p:txBody>
          <a:bodyPr wrap="none">
            <a:spAutoFit/>
          </a:bodyPr>
          <a:lstStyle/>
          <a:p>
            <a:r>
              <a:rPr lang="en-US" b="1" dirty="0" smtClean="0"/>
              <a:t>ER-Diagram</a:t>
            </a:r>
            <a:endParaRPr lang="en-US" dirty="0"/>
          </a:p>
        </p:txBody>
      </p:sp>
      <p:sp>
        <p:nvSpPr>
          <p:cNvPr id="5" name="Rectangle 4"/>
          <p:cNvSpPr/>
          <p:nvPr/>
        </p:nvSpPr>
        <p:spPr>
          <a:xfrm>
            <a:off x="646111" y="2037914"/>
            <a:ext cx="10119360" cy="707886"/>
          </a:xfrm>
          <a:prstGeom prst="rect">
            <a:avLst/>
          </a:prstGeom>
        </p:spPr>
        <p:txBody>
          <a:bodyPr wrap="square">
            <a:spAutoFit/>
          </a:bodyPr>
          <a:lstStyle/>
          <a:p>
            <a:r>
              <a:rPr lang="en-US" sz="2000" dirty="0"/>
              <a:t>After the normalization process was reached following entities and the relationship between them are shown in the following </a:t>
            </a:r>
            <a:r>
              <a:rPr lang="en-US" sz="2000" dirty="0" smtClean="0"/>
              <a:t>figure1</a:t>
            </a:r>
            <a:endParaRPr lang="ar-LY" sz="2000" dirty="0"/>
          </a:p>
        </p:txBody>
      </p:sp>
    </p:spTree>
    <p:extLst>
      <p:ext uri="{BB962C8B-B14F-4D97-AF65-F5344CB8AC3E}">
        <p14:creationId xmlns:p14="http://schemas.microsoft.com/office/powerpoint/2010/main" val="501769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8"/>
          <p:cNvSpPr>
            <a:spLocks noChangeArrowheads="1"/>
          </p:cNvSpPr>
          <p:nvPr/>
        </p:nvSpPr>
        <p:spPr bwMode="auto">
          <a:xfrm>
            <a:off x="546410" y="-200660"/>
            <a:ext cx="13034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5" name="Group 4"/>
          <p:cNvGrpSpPr/>
          <p:nvPr/>
        </p:nvGrpSpPr>
        <p:grpSpPr>
          <a:xfrm>
            <a:off x="703644" y="352425"/>
            <a:ext cx="10993817" cy="6505575"/>
            <a:chOff x="-82196" y="0"/>
            <a:chExt cx="10283221" cy="6505590"/>
          </a:xfrm>
        </p:grpSpPr>
        <p:grpSp>
          <p:nvGrpSpPr>
            <p:cNvPr id="6" name="Group 5"/>
            <p:cNvGrpSpPr/>
            <p:nvPr/>
          </p:nvGrpSpPr>
          <p:grpSpPr>
            <a:xfrm>
              <a:off x="489098" y="1212112"/>
              <a:ext cx="6543551" cy="2869900"/>
              <a:chOff x="0" y="0"/>
              <a:chExt cx="6543957" cy="2870866"/>
            </a:xfrm>
          </p:grpSpPr>
          <p:sp>
            <p:nvSpPr>
              <p:cNvPr id="103" name="Diamond 102"/>
              <p:cNvSpPr/>
              <p:nvPr/>
            </p:nvSpPr>
            <p:spPr>
              <a:xfrm>
                <a:off x="0" y="1073889"/>
                <a:ext cx="1275600" cy="856481"/>
              </a:xfrm>
              <a:prstGeom prst="diamond">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000">
                    <a:solidFill>
                      <a:srgbClr val="000000"/>
                    </a:solidFill>
                    <a:effectLst/>
                    <a:latin typeface="Arial" panose="020B0604020202020204" pitchFamily="34" charset="0"/>
                    <a:ea typeface="Calibri" panose="020F0502020204030204" pitchFamily="34" charset="0"/>
                    <a:cs typeface="Arial" panose="020B0604020202020204" pitchFamily="34" charset="0"/>
                  </a:rPr>
                  <a:t>follow up</a:t>
                </a:r>
                <a:endParaRPr lang="en-US" sz="1100">
                  <a:effectLst/>
                  <a:ea typeface="Calibri" panose="020F0502020204030204" pitchFamily="34" charset="0"/>
                  <a:cs typeface="Arial" panose="020B0604020202020204" pitchFamily="34" charset="0"/>
                </a:endParaRPr>
              </a:p>
            </p:txBody>
          </p:sp>
          <p:sp>
            <p:nvSpPr>
              <p:cNvPr id="104" name="Rectangle 103"/>
              <p:cNvSpPr/>
              <p:nvPr/>
            </p:nvSpPr>
            <p:spPr>
              <a:xfrm>
                <a:off x="3083442" y="1669312"/>
                <a:ext cx="1241793" cy="284358"/>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dirty="0" err="1">
                    <a:effectLst/>
                    <a:ea typeface="Calibri" panose="020F0502020204030204" pitchFamily="34" charset="0"/>
                    <a:cs typeface="Arial" panose="020B0604020202020204" pitchFamily="34" charset="0"/>
                  </a:rPr>
                  <a:t>Data_Employee</a:t>
                </a:r>
                <a:endParaRPr lang="en-US" sz="1100" b="1" dirty="0">
                  <a:effectLst/>
                  <a:ea typeface="Calibri" panose="020F0502020204030204" pitchFamily="34" charset="0"/>
                  <a:cs typeface="Arial" panose="020B0604020202020204" pitchFamily="34" charset="0"/>
                </a:endParaRPr>
              </a:p>
            </p:txBody>
          </p:sp>
          <p:sp>
            <p:nvSpPr>
              <p:cNvPr id="105" name="Oval 104"/>
              <p:cNvSpPr/>
              <p:nvPr/>
            </p:nvSpPr>
            <p:spPr>
              <a:xfrm>
                <a:off x="2923953" y="2328530"/>
                <a:ext cx="1291474" cy="519349"/>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EM_add</a:t>
                </a:r>
                <a:endParaRPr lang="en-US" sz="1100" dirty="0">
                  <a:effectLst/>
                  <a:ea typeface="Calibri" panose="020F0502020204030204" pitchFamily="34" charset="0"/>
                  <a:cs typeface="Arial" panose="020B0604020202020204" pitchFamily="34" charset="0"/>
                </a:endParaRPr>
              </a:p>
            </p:txBody>
          </p:sp>
          <p:cxnSp>
            <p:nvCxnSpPr>
              <p:cNvPr id="106" name="Straight Connector 105"/>
              <p:cNvCxnSpPr/>
              <p:nvPr/>
            </p:nvCxnSpPr>
            <p:spPr>
              <a:xfrm flipH="1" flipV="1">
                <a:off x="2668772" y="1180214"/>
                <a:ext cx="439375" cy="50070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073349" y="393405"/>
                <a:ext cx="1292582" cy="520476"/>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a typeface="Calibri" panose="020F0502020204030204" pitchFamily="34" charset="0"/>
                    <a:cs typeface="Arial" panose="020B0604020202020204" pitchFamily="34" charset="0"/>
                  </a:rPr>
                  <a:t>EM_NAME</a:t>
                </a:r>
                <a:endParaRPr lang="en-US" sz="1100" dirty="0">
                  <a:effectLst/>
                  <a:ea typeface="Calibri" panose="020F0502020204030204" pitchFamily="34" charset="0"/>
                  <a:cs typeface="Arial" panose="020B0604020202020204" pitchFamily="34" charset="0"/>
                </a:endParaRPr>
              </a:p>
            </p:txBody>
          </p:sp>
          <p:cxnSp>
            <p:nvCxnSpPr>
              <p:cNvPr id="108" name="Straight Connector 107"/>
              <p:cNvCxnSpPr/>
              <p:nvPr/>
            </p:nvCxnSpPr>
            <p:spPr>
              <a:xfrm flipH="1" flipV="1">
                <a:off x="2945218" y="903768"/>
                <a:ext cx="427898" cy="77246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3094074" y="180754"/>
                <a:ext cx="1602825" cy="686661"/>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smtClean="0">
                    <a:ea typeface="Calibri" panose="020F0502020204030204" pitchFamily="34" charset="0"/>
                    <a:cs typeface="Arial" panose="020B0604020202020204" pitchFamily="34" charset="0"/>
                  </a:rPr>
                  <a:t>EM_date_bir</a:t>
                </a:r>
                <a:endParaRPr lang="en-US" sz="1100" dirty="0">
                  <a:effectLst/>
                  <a:ea typeface="Calibri" panose="020F0502020204030204" pitchFamily="34" charset="0"/>
                  <a:cs typeface="Arial" panose="020B0604020202020204" pitchFamily="34" charset="0"/>
                </a:endParaRPr>
              </a:p>
            </p:txBody>
          </p:sp>
          <p:cxnSp>
            <p:nvCxnSpPr>
              <p:cNvPr id="110" name="Straight Connector 109"/>
              <p:cNvCxnSpPr/>
              <p:nvPr/>
            </p:nvCxnSpPr>
            <p:spPr>
              <a:xfrm flipV="1">
                <a:off x="3678865" y="861237"/>
                <a:ext cx="94594" cy="80547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4497572" y="616689"/>
                <a:ext cx="1359238" cy="519983"/>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EM_gender</a:t>
                </a:r>
                <a:endParaRPr lang="en-US" sz="1100" dirty="0">
                  <a:effectLst/>
                  <a:ea typeface="Calibri" panose="020F0502020204030204" pitchFamily="34" charset="0"/>
                  <a:cs typeface="Arial" panose="020B0604020202020204" pitchFamily="34" charset="0"/>
                </a:endParaRPr>
              </a:p>
            </p:txBody>
          </p:sp>
          <p:cxnSp>
            <p:nvCxnSpPr>
              <p:cNvPr id="112" name="Straight Connector 111"/>
              <p:cNvCxnSpPr/>
              <p:nvPr/>
            </p:nvCxnSpPr>
            <p:spPr>
              <a:xfrm flipV="1">
                <a:off x="4327451" y="1307805"/>
                <a:ext cx="1026068" cy="47300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1764931" y="2020000"/>
                <a:ext cx="1158901" cy="519349"/>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EM_pass</a:t>
                </a:r>
                <a:endParaRPr lang="en-US" sz="1100" dirty="0">
                  <a:effectLst/>
                  <a:ea typeface="Calibri" panose="020F0502020204030204" pitchFamily="34" charset="0"/>
                  <a:cs typeface="Arial" panose="020B0604020202020204" pitchFamily="34" charset="0"/>
                </a:endParaRPr>
              </a:p>
            </p:txBody>
          </p:sp>
          <p:cxnSp>
            <p:nvCxnSpPr>
              <p:cNvPr id="114" name="Straight Connector 113"/>
              <p:cNvCxnSpPr>
                <a:stCxn id="113" idx="7"/>
              </p:cNvCxnSpPr>
              <p:nvPr/>
            </p:nvCxnSpPr>
            <p:spPr>
              <a:xfrm flipV="1">
                <a:off x="2754114" y="1956212"/>
                <a:ext cx="570662" cy="13984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5231218" y="882502"/>
                <a:ext cx="1292109" cy="519983"/>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a typeface="Calibri" panose="020F0502020204030204" pitchFamily="34" charset="0"/>
                    <a:cs typeface="Arial" panose="020B0604020202020204" pitchFamily="34" charset="0"/>
                  </a:rPr>
                  <a:t>EM_NAT</a:t>
                </a:r>
                <a:endParaRPr lang="en-US" sz="1100" dirty="0">
                  <a:effectLst/>
                  <a:ea typeface="Calibri" panose="020F0502020204030204" pitchFamily="34" charset="0"/>
                  <a:cs typeface="Arial" panose="020B0604020202020204" pitchFamily="34" charset="0"/>
                </a:endParaRPr>
              </a:p>
            </p:txBody>
          </p:sp>
          <p:cxnSp>
            <p:nvCxnSpPr>
              <p:cNvPr id="116" name="Straight Connector 115"/>
              <p:cNvCxnSpPr/>
              <p:nvPr/>
            </p:nvCxnSpPr>
            <p:spPr>
              <a:xfrm flipV="1">
                <a:off x="3912781" y="1105786"/>
                <a:ext cx="876221" cy="56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1594883" y="837263"/>
                <a:ext cx="1292582" cy="520476"/>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a:ea typeface="Calibri" panose="020F0502020204030204" pitchFamily="34" charset="0"/>
                    <a:cs typeface="Arial" panose="020B0604020202020204" pitchFamily="34" charset="0"/>
                  </a:rPr>
                  <a:t>EM_NUM</a:t>
                </a:r>
                <a:endParaRPr lang="en-US" sz="1100" dirty="0">
                  <a:effectLst/>
                  <a:ea typeface="Calibri" panose="020F0502020204030204" pitchFamily="34" charset="0"/>
                  <a:cs typeface="Arial" panose="020B0604020202020204" pitchFamily="34" charset="0"/>
                </a:endParaRPr>
              </a:p>
            </p:txBody>
          </p:sp>
          <p:cxnSp>
            <p:nvCxnSpPr>
              <p:cNvPr id="118" name="Straight Connector 117"/>
              <p:cNvCxnSpPr/>
              <p:nvPr/>
            </p:nvCxnSpPr>
            <p:spPr>
              <a:xfrm flipV="1">
                <a:off x="3583172" y="1967023"/>
                <a:ext cx="148577" cy="36570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1063256" y="1669312"/>
                <a:ext cx="1291474" cy="519349"/>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a typeface="Calibri" panose="020F0502020204030204" pitchFamily="34" charset="0"/>
                    <a:cs typeface="Arial" panose="020B0604020202020204" pitchFamily="34" charset="0"/>
                  </a:rPr>
                  <a:t>EM_MAR</a:t>
                </a:r>
                <a:endParaRPr lang="en-US" sz="1100" dirty="0">
                  <a:effectLst/>
                  <a:ea typeface="Calibri" panose="020F0502020204030204" pitchFamily="34" charset="0"/>
                  <a:cs typeface="Arial" panose="020B0604020202020204" pitchFamily="34" charset="0"/>
                </a:endParaRPr>
              </a:p>
            </p:txBody>
          </p:sp>
          <p:cxnSp>
            <p:nvCxnSpPr>
              <p:cNvPr id="120" name="Straight Connector 119"/>
              <p:cNvCxnSpPr/>
              <p:nvPr/>
            </p:nvCxnSpPr>
            <p:spPr>
              <a:xfrm flipV="1">
                <a:off x="2339163" y="1871330"/>
                <a:ext cx="737804" cy="2031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4008474" y="2232837"/>
                <a:ext cx="1291474" cy="519349"/>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EM_phon</a:t>
                </a:r>
                <a:endParaRPr lang="en-US" sz="1100" dirty="0">
                  <a:effectLst/>
                  <a:ea typeface="Calibri" panose="020F0502020204030204" pitchFamily="34" charset="0"/>
                  <a:cs typeface="Arial" panose="020B0604020202020204" pitchFamily="34" charset="0"/>
                </a:endParaRPr>
              </a:p>
            </p:txBody>
          </p:sp>
          <p:cxnSp>
            <p:nvCxnSpPr>
              <p:cNvPr id="122" name="Straight Connector 121"/>
              <p:cNvCxnSpPr/>
              <p:nvPr/>
            </p:nvCxnSpPr>
            <p:spPr>
              <a:xfrm flipH="1" flipV="1">
                <a:off x="4199860" y="1956391"/>
                <a:ext cx="191118" cy="29713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4327451" y="1658679"/>
                <a:ext cx="2021272" cy="1513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flipV="1">
                <a:off x="1265274" y="1509823"/>
                <a:ext cx="1812127" cy="198724"/>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3774558" y="0"/>
                <a:ext cx="0" cy="166609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5252483" y="1807535"/>
                <a:ext cx="1291474" cy="519349"/>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err="1">
                    <a:ea typeface="Calibri" panose="020F0502020204030204" pitchFamily="34" charset="0"/>
                    <a:cs typeface="Arial" panose="020B0604020202020204" pitchFamily="34" charset="0"/>
                  </a:rPr>
                  <a:t>EM_qual</a:t>
                </a:r>
                <a:endParaRPr lang="en-US" sz="1100" dirty="0">
                  <a:effectLst/>
                  <a:ea typeface="Calibri" panose="020F0502020204030204" pitchFamily="34" charset="0"/>
                  <a:cs typeface="Arial" panose="020B0604020202020204" pitchFamily="34" charset="0"/>
                </a:endParaRPr>
              </a:p>
            </p:txBody>
          </p:sp>
          <p:cxnSp>
            <p:nvCxnSpPr>
              <p:cNvPr id="127" name="Straight Connector 126"/>
              <p:cNvCxnSpPr/>
              <p:nvPr/>
            </p:nvCxnSpPr>
            <p:spPr>
              <a:xfrm flipH="1" flipV="1">
                <a:off x="4327451" y="1935126"/>
                <a:ext cx="946065" cy="8504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1956766" y="2351517"/>
                <a:ext cx="1202625" cy="519349"/>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a:ea typeface="Calibri" panose="020F0502020204030204" pitchFamily="34" charset="0"/>
                    <a:cs typeface="Arial" panose="020B0604020202020204" pitchFamily="34" charset="0"/>
                  </a:rPr>
                  <a:t>BAN_NUM</a:t>
                </a:r>
                <a:endParaRPr lang="en-US" sz="1100" dirty="0">
                  <a:effectLst/>
                  <a:ea typeface="Calibri" panose="020F0502020204030204" pitchFamily="34" charset="0"/>
                  <a:cs typeface="Arial" panose="020B0604020202020204" pitchFamily="34" charset="0"/>
                </a:endParaRPr>
              </a:p>
            </p:txBody>
          </p:sp>
          <p:cxnSp>
            <p:nvCxnSpPr>
              <p:cNvPr id="129" name="Straight Connector 128"/>
              <p:cNvCxnSpPr>
                <a:stCxn id="128" idx="7"/>
              </p:cNvCxnSpPr>
              <p:nvPr/>
            </p:nvCxnSpPr>
            <p:spPr>
              <a:xfrm flipV="1">
                <a:off x="2983271" y="2045394"/>
                <a:ext cx="455444" cy="3821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5231218" y="2328530"/>
                <a:ext cx="1291474" cy="519349"/>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EM_Accou</a:t>
                </a:r>
                <a:endParaRPr lang="en-US" sz="1100" dirty="0">
                  <a:effectLst/>
                  <a:ea typeface="Calibri" panose="020F0502020204030204" pitchFamily="34" charset="0"/>
                  <a:cs typeface="Arial" panose="020B0604020202020204" pitchFamily="34" charset="0"/>
                </a:endParaRPr>
              </a:p>
            </p:txBody>
          </p:sp>
          <p:cxnSp>
            <p:nvCxnSpPr>
              <p:cNvPr id="131" name="Straight Connector 130"/>
              <p:cNvCxnSpPr/>
              <p:nvPr/>
            </p:nvCxnSpPr>
            <p:spPr>
              <a:xfrm flipH="1" flipV="1">
                <a:off x="4295553" y="1956391"/>
                <a:ext cx="1057961" cy="48902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482878" y="0"/>
              <a:ext cx="6718147" cy="2890520"/>
              <a:chOff x="-142824" y="0"/>
              <a:chExt cx="6718147" cy="2890520"/>
            </a:xfrm>
          </p:grpSpPr>
          <p:grpSp>
            <p:nvGrpSpPr>
              <p:cNvPr id="82" name="Group 81"/>
              <p:cNvGrpSpPr/>
              <p:nvPr/>
            </p:nvGrpSpPr>
            <p:grpSpPr>
              <a:xfrm>
                <a:off x="-142824" y="0"/>
                <a:ext cx="6718147" cy="2890520"/>
                <a:chOff x="-142834" y="0"/>
                <a:chExt cx="6718605" cy="2891125"/>
              </a:xfrm>
            </p:grpSpPr>
            <p:sp>
              <p:nvSpPr>
                <p:cNvPr id="85" name="Diamond 84"/>
                <p:cNvSpPr/>
                <p:nvPr/>
              </p:nvSpPr>
              <p:spPr>
                <a:xfrm>
                  <a:off x="-142834" y="350874"/>
                  <a:ext cx="1418549" cy="856615"/>
                </a:xfrm>
                <a:prstGeom prst="diamond">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Cashing</a:t>
                  </a:r>
                  <a:endParaRPr lang="en-US" sz="1200" b="1" dirty="0">
                    <a:effectLst/>
                    <a:ea typeface="Calibri" panose="020F0502020204030204" pitchFamily="34" charset="0"/>
                    <a:cs typeface="Arial" panose="020B0604020202020204" pitchFamily="34" charset="0"/>
                  </a:endParaRPr>
                </a:p>
              </p:txBody>
            </p:sp>
            <p:cxnSp>
              <p:nvCxnSpPr>
                <p:cNvPr id="86" name="Straight Connector 85"/>
                <p:cNvCxnSpPr/>
                <p:nvPr/>
              </p:nvCxnSpPr>
              <p:spPr>
                <a:xfrm flipH="1">
                  <a:off x="1265274" y="786809"/>
                  <a:ext cx="2546498"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1807535" y="0"/>
                  <a:ext cx="4768236" cy="2891125"/>
                  <a:chOff x="0" y="0"/>
                  <a:chExt cx="4768236" cy="2891125"/>
                </a:xfrm>
              </p:grpSpPr>
              <p:sp>
                <p:nvSpPr>
                  <p:cNvPr id="88" name="Rectangle 87"/>
                  <p:cNvSpPr/>
                  <p:nvPr/>
                </p:nvSpPr>
                <p:spPr>
                  <a:xfrm>
                    <a:off x="2009554" y="574158"/>
                    <a:ext cx="1241961" cy="320010"/>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dirty="0">
                        <a:effectLst/>
                        <a:ea typeface="Calibri" panose="020F0502020204030204" pitchFamily="34" charset="0"/>
                        <a:cs typeface="Arial" panose="020B0604020202020204" pitchFamily="34" charset="0"/>
                      </a:rPr>
                      <a:t>FINANCE_EMPL</a:t>
                    </a:r>
                    <a:endParaRPr lang="en-US" sz="1100" b="1" dirty="0">
                      <a:effectLst/>
                      <a:ea typeface="Calibri" panose="020F0502020204030204" pitchFamily="34" charset="0"/>
                      <a:cs typeface="Arial" panose="020B0604020202020204" pitchFamily="34" charset="0"/>
                    </a:endParaRPr>
                  </a:p>
                </p:txBody>
              </p:sp>
              <p:sp>
                <p:nvSpPr>
                  <p:cNvPr id="89" name="Oval 88"/>
                  <p:cNvSpPr/>
                  <p:nvPr/>
                </p:nvSpPr>
                <p:spPr>
                  <a:xfrm>
                    <a:off x="425302" y="1190846"/>
                    <a:ext cx="1292225" cy="52006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a:ea typeface="Calibri" panose="020F0502020204030204" pitchFamily="34" charset="0"/>
                        <a:cs typeface="Arial" panose="020B0604020202020204" pitchFamily="34" charset="0"/>
                      </a:rPr>
                      <a:t>EM_NUM</a:t>
                    </a:r>
                    <a:endParaRPr lang="en-US" sz="1100" dirty="0">
                      <a:effectLst/>
                      <a:ea typeface="Calibri" panose="020F0502020204030204" pitchFamily="34" charset="0"/>
                      <a:cs typeface="Arial" panose="020B0604020202020204" pitchFamily="34" charset="0"/>
                    </a:endParaRPr>
                  </a:p>
                </p:txBody>
              </p:sp>
              <p:cxnSp>
                <p:nvCxnSpPr>
                  <p:cNvPr id="90" name="Straight Connector 89"/>
                  <p:cNvCxnSpPr/>
                  <p:nvPr/>
                </p:nvCxnSpPr>
                <p:spPr>
                  <a:xfrm flipH="1" flipV="1">
                    <a:off x="3094075" y="893135"/>
                    <a:ext cx="150516" cy="53433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2934585" y="1392865"/>
                    <a:ext cx="1535940" cy="467360"/>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dirty="0" err="1">
                        <a:effectLst/>
                        <a:ea typeface="Calibri" panose="020F0502020204030204" pitchFamily="34" charset="0"/>
                        <a:cs typeface="Arial" panose="020B0604020202020204" pitchFamily="34" charset="0"/>
                      </a:rPr>
                      <a:t>Date_st_work</a:t>
                    </a:r>
                    <a:endParaRPr lang="en-US" sz="1100" dirty="0">
                      <a:effectLst/>
                      <a:ea typeface="Calibri" panose="020F0502020204030204" pitchFamily="34" charset="0"/>
                      <a:cs typeface="Arial" panose="020B0604020202020204" pitchFamily="34" charset="0"/>
                    </a:endParaRPr>
                  </a:p>
                </p:txBody>
              </p:sp>
              <p:cxnSp>
                <p:nvCxnSpPr>
                  <p:cNvPr id="92" name="Straight Connector 91"/>
                  <p:cNvCxnSpPr/>
                  <p:nvPr/>
                </p:nvCxnSpPr>
                <p:spPr>
                  <a:xfrm flipH="1">
                    <a:off x="1446028" y="893135"/>
                    <a:ext cx="662305" cy="35052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1403498" y="1414130"/>
                    <a:ext cx="1292225" cy="52006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Dep_NUM</a:t>
                    </a:r>
                    <a:endParaRPr lang="en-US" sz="1100" dirty="0">
                      <a:effectLst/>
                      <a:ea typeface="Calibri" panose="020F0502020204030204" pitchFamily="34" charset="0"/>
                      <a:cs typeface="Arial" panose="020B0604020202020204" pitchFamily="34" charset="0"/>
                    </a:endParaRPr>
                  </a:p>
                </p:txBody>
              </p:sp>
              <p:cxnSp>
                <p:nvCxnSpPr>
                  <p:cNvPr id="94" name="Straight Connector 93"/>
                  <p:cNvCxnSpPr/>
                  <p:nvPr/>
                </p:nvCxnSpPr>
                <p:spPr>
                  <a:xfrm flipV="1">
                    <a:off x="2126512" y="893135"/>
                    <a:ext cx="250767" cy="52071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243470" y="1711842"/>
                    <a:ext cx="1292225" cy="52006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GB" sz="1100" u="sng" dirty="0" err="1">
                        <a:effectLst/>
                        <a:ea typeface="Calibri" panose="020F0502020204030204" pitchFamily="34" charset="0"/>
                        <a:cs typeface="Arial" panose="020B0604020202020204" pitchFamily="34" charset="0"/>
                      </a:rPr>
                      <a:t>Date_cont</a:t>
                    </a:r>
                    <a:endParaRPr lang="en-US" sz="1100" dirty="0">
                      <a:effectLst/>
                      <a:ea typeface="Calibri" panose="020F0502020204030204" pitchFamily="34" charset="0"/>
                      <a:cs typeface="Arial" panose="020B0604020202020204" pitchFamily="34" charset="0"/>
                    </a:endParaRPr>
                  </a:p>
                </p:txBody>
              </p:sp>
              <p:cxnSp>
                <p:nvCxnSpPr>
                  <p:cNvPr id="96" name="Straight Connector 95"/>
                  <p:cNvCxnSpPr/>
                  <p:nvPr/>
                </p:nvCxnSpPr>
                <p:spPr>
                  <a:xfrm>
                    <a:off x="2775098" y="893135"/>
                    <a:ext cx="74295" cy="81724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3179135" y="850604"/>
                    <a:ext cx="1589101" cy="563526"/>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000" dirty="0" err="1">
                        <a:effectLst/>
                        <a:ea typeface="Calibri" panose="020F0502020204030204" pitchFamily="34" charset="0"/>
                        <a:cs typeface="Arial" panose="020B0604020202020204" pitchFamily="34" charset="0"/>
                      </a:rPr>
                      <a:t>Date_end_work</a:t>
                    </a:r>
                    <a:endParaRPr lang="en-US" sz="1100" dirty="0">
                      <a:effectLst/>
                      <a:ea typeface="Calibri" panose="020F0502020204030204" pitchFamily="34" charset="0"/>
                      <a:cs typeface="Arial" panose="020B0604020202020204" pitchFamily="34" charset="0"/>
                    </a:endParaRPr>
                  </a:p>
                </p:txBody>
              </p:sp>
              <p:cxnSp>
                <p:nvCxnSpPr>
                  <p:cNvPr id="98" name="Straight Connector 97"/>
                  <p:cNvCxnSpPr/>
                  <p:nvPr/>
                </p:nvCxnSpPr>
                <p:spPr>
                  <a:xfrm flipH="1" flipV="1">
                    <a:off x="3253563" y="765544"/>
                    <a:ext cx="276225" cy="1276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0" y="0"/>
                    <a:ext cx="1292225" cy="52006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err="1">
                        <a:ea typeface="Calibri" panose="020F0502020204030204" pitchFamily="34" charset="0"/>
                        <a:cs typeface="Arial" panose="020B0604020202020204" pitchFamily="34" charset="0"/>
                      </a:rPr>
                      <a:t>Cont_NUM</a:t>
                    </a:r>
                    <a:endParaRPr lang="en-US" sz="1100" dirty="0">
                      <a:effectLst/>
                      <a:ea typeface="Calibri" panose="020F0502020204030204" pitchFamily="34" charset="0"/>
                      <a:cs typeface="Arial" panose="020B0604020202020204" pitchFamily="34" charset="0"/>
                    </a:endParaRPr>
                  </a:p>
                </p:txBody>
              </p:sp>
              <p:cxnSp>
                <p:nvCxnSpPr>
                  <p:cNvPr id="100" name="Straight Connector 99"/>
                  <p:cNvCxnSpPr/>
                  <p:nvPr/>
                </p:nvCxnSpPr>
                <p:spPr>
                  <a:xfrm flipH="1" flipV="1">
                    <a:off x="1158949" y="414670"/>
                    <a:ext cx="845185" cy="2971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700670" y="2371060"/>
                    <a:ext cx="1292225" cy="52006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dirty="0" smtClean="0">
                        <a:effectLst/>
                        <a:ea typeface="Calibri" panose="020F0502020204030204" pitchFamily="34" charset="0"/>
                        <a:cs typeface="Arial" panose="020B0604020202020204" pitchFamily="34" charset="0"/>
                      </a:rPr>
                      <a:t>Salary</a:t>
                    </a:r>
                    <a:endParaRPr lang="en-US" sz="1100" dirty="0">
                      <a:effectLst/>
                      <a:ea typeface="Calibri" panose="020F0502020204030204" pitchFamily="34" charset="0"/>
                      <a:cs typeface="Arial" panose="020B0604020202020204" pitchFamily="34" charset="0"/>
                    </a:endParaRPr>
                  </a:p>
                </p:txBody>
              </p:sp>
              <p:cxnSp>
                <p:nvCxnSpPr>
                  <p:cNvPr id="102" name="Straight Connector 101"/>
                  <p:cNvCxnSpPr/>
                  <p:nvPr/>
                </p:nvCxnSpPr>
                <p:spPr>
                  <a:xfrm>
                    <a:off x="2998381" y="893135"/>
                    <a:ext cx="315569" cy="148733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3" name="Rectangle 82"/>
              <p:cNvSpPr/>
              <p:nvPr/>
            </p:nvSpPr>
            <p:spPr>
              <a:xfrm>
                <a:off x="1148316" y="435935"/>
                <a:ext cx="291465" cy="25844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1</a:t>
                </a:r>
                <a:endParaRPr lang="en-US" sz="1100">
                  <a:effectLst/>
                  <a:ea typeface="Calibri" panose="020F0502020204030204" pitchFamily="34" charset="0"/>
                  <a:cs typeface="Arial" panose="020B0604020202020204" pitchFamily="34" charset="0"/>
                </a:endParaRPr>
              </a:p>
            </p:txBody>
          </p:sp>
          <p:sp>
            <p:nvSpPr>
              <p:cNvPr id="84" name="Rectangle 83"/>
              <p:cNvSpPr/>
              <p:nvPr/>
            </p:nvSpPr>
            <p:spPr>
              <a:xfrm>
                <a:off x="265814" y="1127051"/>
                <a:ext cx="291465" cy="25844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1</a:t>
                </a:r>
                <a:endParaRPr lang="en-US" sz="1100">
                  <a:effectLst/>
                  <a:ea typeface="Calibri" panose="020F0502020204030204" pitchFamily="34" charset="0"/>
                  <a:cs typeface="Arial" panose="020B0604020202020204" pitchFamily="34" charset="0"/>
                </a:endParaRPr>
              </a:p>
            </p:txBody>
          </p:sp>
        </p:grpSp>
        <p:grpSp>
          <p:nvGrpSpPr>
            <p:cNvPr id="8" name="Group 7"/>
            <p:cNvGrpSpPr/>
            <p:nvPr/>
          </p:nvGrpSpPr>
          <p:grpSpPr>
            <a:xfrm>
              <a:off x="106988" y="861237"/>
              <a:ext cx="3078199" cy="1789430"/>
              <a:chOff x="-95031" y="297706"/>
              <a:chExt cx="3078258" cy="1789539"/>
            </a:xfrm>
          </p:grpSpPr>
          <p:grpSp>
            <p:nvGrpSpPr>
              <p:cNvPr id="71" name="Group 70"/>
              <p:cNvGrpSpPr/>
              <p:nvPr/>
            </p:nvGrpSpPr>
            <p:grpSpPr>
              <a:xfrm>
                <a:off x="-95031" y="297706"/>
                <a:ext cx="3078258" cy="1423779"/>
                <a:chOff x="-95076" y="297824"/>
                <a:chExt cx="3079584" cy="1424340"/>
              </a:xfrm>
            </p:grpSpPr>
            <p:sp>
              <p:nvSpPr>
                <p:cNvPr id="74" name="Rectangle 73"/>
                <p:cNvSpPr/>
                <p:nvPr/>
              </p:nvSpPr>
              <p:spPr>
                <a:xfrm>
                  <a:off x="361507" y="988827"/>
                  <a:ext cx="1005205" cy="254635"/>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dirty="0">
                      <a:effectLst/>
                      <a:ea typeface="Calibri" panose="020F0502020204030204" pitchFamily="34" charset="0"/>
                      <a:cs typeface="Arial" panose="020B0604020202020204" pitchFamily="34" charset="0"/>
                    </a:rPr>
                    <a:t>PRES_ABSEN</a:t>
                  </a:r>
                  <a:endParaRPr lang="en-US" sz="1100" b="1" dirty="0">
                    <a:effectLst/>
                    <a:ea typeface="Calibri" panose="020F0502020204030204" pitchFamily="34" charset="0"/>
                    <a:cs typeface="Arial" panose="020B0604020202020204" pitchFamily="34" charset="0"/>
                  </a:endParaRPr>
                </a:p>
              </p:txBody>
            </p:sp>
            <p:sp>
              <p:nvSpPr>
                <p:cNvPr id="75" name="Oval 74"/>
                <p:cNvSpPr/>
                <p:nvPr/>
              </p:nvSpPr>
              <p:spPr>
                <a:xfrm>
                  <a:off x="1563270" y="632185"/>
                  <a:ext cx="1421238" cy="46672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Case_pr_abs</a:t>
                  </a:r>
                  <a:endParaRPr lang="en-US" sz="1100" dirty="0">
                    <a:effectLst/>
                    <a:ea typeface="Calibri" panose="020F0502020204030204" pitchFamily="34" charset="0"/>
                    <a:cs typeface="Arial" panose="020B0604020202020204" pitchFamily="34" charset="0"/>
                  </a:endParaRPr>
                </a:p>
              </p:txBody>
            </p:sp>
            <p:cxnSp>
              <p:nvCxnSpPr>
                <p:cNvPr id="76" name="Straight Connector 75"/>
                <p:cNvCxnSpPr>
                  <a:endCxn id="75" idx="3"/>
                </p:cNvCxnSpPr>
                <p:nvPr/>
              </p:nvCxnSpPr>
              <p:spPr>
                <a:xfrm flipV="1">
                  <a:off x="1329069" y="1030560"/>
                  <a:ext cx="442337" cy="8204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95076" y="297824"/>
                  <a:ext cx="1046480" cy="46672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a:ea typeface="Calibri" panose="020F0502020204030204" pitchFamily="34" charset="0"/>
                      <a:cs typeface="Arial" panose="020B0604020202020204" pitchFamily="34" charset="0"/>
                    </a:rPr>
                    <a:t>EM_NUM</a:t>
                  </a:r>
                  <a:endParaRPr lang="en-US" sz="1100" dirty="0">
                    <a:effectLst/>
                    <a:ea typeface="Calibri" panose="020F0502020204030204" pitchFamily="34" charset="0"/>
                    <a:cs typeface="Arial" panose="020B0604020202020204" pitchFamily="34" charset="0"/>
                  </a:endParaRPr>
                </a:p>
              </p:txBody>
            </p:sp>
            <p:cxnSp>
              <p:nvCxnSpPr>
                <p:cNvPr id="78" name="Straight Connector 77"/>
                <p:cNvCxnSpPr/>
                <p:nvPr/>
              </p:nvCxnSpPr>
              <p:spPr>
                <a:xfrm flipV="1">
                  <a:off x="508812" y="765846"/>
                  <a:ext cx="0" cy="21172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751274" y="329596"/>
                  <a:ext cx="1433697" cy="46672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err="1">
                      <a:ea typeface="Calibri" panose="020F0502020204030204" pitchFamily="34" charset="0"/>
                      <a:cs typeface="Arial" panose="020B0604020202020204" pitchFamily="34" charset="0"/>
                    </a:rPr>
                    <a:t>Date_pr_ads</a:t>
                  </a:r>
                  <a:endParaRPr lang="en-US" sz="1100" dirty="0">
                    <a:effectLst/>
                    <a:ea typeface="Calibri" panose="020F0502020204030204" pitchFamily="34" charset="0"/>
                    <a:cs typeface="Arial" panose="020B0604020202020204" pitchFamily="34" charset="0"/>
                  </a:endParaRPr>
                </a:p>
              </p:txBody>
            </p:sp>
            <p:cxnSp>
              <p:nvCxnSpPr>
                <p:cNvPr id="80" name="Straight Connector 79"/>
                <p:cNvCxnSpPr/>
                <p:nvPr/>
              </p:nvCxnSpPr>
              <p:spPr>
                <a:xfrm flipV="1">
                  <a:off x="925032" y="765846"/>
                  <a:ext cx="32309" cy="21364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925032" y="1244009"/>
                  <a:ext cx="0" cy="47815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1509823" y="1828800"/>
                <a:ext cx="291465" cy="25844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1</a:t>
                </a:r>
                <a:endParaRPr lang="en-US" sz="1100">
                  <a:effectLst/>
                  <a:ea typeface="Calibri" panose="020F0502020204030204" pitchFamily="34" charset="0"/>
                  <a:cs typeface="Arial" panose="020B0604020202020204" pitchFamily="34" charset="0"/>
                </a:endParaRPr>
              </a:p>
            </p:txBody>
          </p:sp>
          <p:sp>
            <p:nvSpPr>
              <p:cNvPr id="73" name="Rectangle 72"/>
              <p:cNvSpPr/>
              <p:nvPr/>
            </p:nvSpPr>
            <p:spPr>
              <a:xfrm>
                <a:off x="956930" y="1488558"/>
                <a:ext cx="291465" cy="25844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M</a:t>
                </a:r>
                <a:endParaRPr lang="en-US" sz="1100">
                  <a:effectLst/>
                  <a:ea typeface="Calibri" panose="020F0502020204030204" pitchFamily="34" charset="0"/>
                  <a:cs typeface="Arial" panose="020B0604020202020204" pitchFamily="34" charset="0"/>
                </a:endParaRPr>
              </a:p>
            </p:txBody>
          </p:sp>
        </p:grpSp>
        <p:grpSp>
          <p:nvGrpSpPr>
            <p:cNvPr id="9" name="Group 8"/>
            <p:cNvGrpSpPr/>
            <p:nvPr/>
          </p:nvGrpSpPr>
          <p:grpSpPr>
            <a:xfrm>
              <a:off x="5922335" y="2445488"/>
              <a:ext cx="3980999" cy="2462300"/>
              <a:chOff x="818624" y="0"/>
              <a:chExt cx="3980999" cy="2462300"/>
            </a:xfrm>
          </p:grpSpPr>
          <p:sp>
            <p:nvSpPr>
              <p:cNvPr id="55" name="Diamond 54"/>
              <p:cNvSpPr/>
              <p:nvPr/>
            </p:nvSpPr>
            <p:spPr>
              <a:xfrm>
                <a:off x="1743739" y="0"/>
                <a:ext cx="1275521" cy="856193"/>
              </a:xfrm>
              <a:prstGeom prst="diamond">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work</a:t>
                </a:r>
                <a:r>
                  <a:rPr lang="en-GB" sz="1000" dirty="0">
                    <a:effectLst/>
                    <a:latin typeface="Times New Roman" panose="02020603050405020304" pitchFamily="18" charset="0"/>
                    <a:ea typeface="Calibri" panose="020F0502020204030204" pitchFamily="34" charset="0"/>
                    <a:cs typeface="Arial" panose="020B0604020202020204" pitchFamily="34" charset="0"/>
                  </a:rPr>
                  <a:t> </a:t>
                </a:r>
                <a:r>
                  <a:rPr lang="en-GB" sz="1050" b="1" dirty="0">
                    <a:effectLst/>
                    <a:latin typeface="Times New Roman" panose="02020603050405020304" pitchFamily="18" charset="0"/>
                    <a:ea typeface="Calibri" panose="020F0502020204030204" pitchFamily="34" charset="0"/>
                    <a:cs typeface="Arial" panose="020B0604020202020204" pitchFamily="34" charset="0"/>
                  </a:rPr>
                  <a:t>in</a:t>
                </a:r>
                <a:endParaRPr lang="en-US" sz="1050" b="1" dirty="0">
                  <a:effectLst/>
                  <a:ea typeface="Calibri" panose="020F0502020204030204" pitchFamily="34" charset="0"/>
                  <a:cs typeface="Arial" panose="020B0604020202020204" pitchFamily="34" charset="0"/>
                </a:endParaRPr>
              </a:p>
            </p:txBody>
          </p:sp>
          <p:cxnSp>
            <p:nvCxnSpPr>
              <p:cNvPr id="56" name="Straight Connector 55"/>
              <p:cNvCxnSpPr/>
              <p:nvPr/>
            </p:nvCxnSpPr>
            <p:spPr>
              <a:xfrm flipH="1" flipV="1">
                <a:off x="2381693" y="850605"/>
                <a:ext cx="585287" cy="54324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488558" y="148856"/>
                <a:ext cx="291465" cy="25844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1</a:t>
                </a:r>
                <a:endParaRPr lang="en-US" sz="1100">
                  <a:effectLst/>
                  <a:ea typeface="Calibri" panose="020F0502020204030204" pitchFamily="34" charset="0"/>
                  <a:cs typeface="Arial" panose="020B0604020202020204" pitchFamily="34" charset="0"/>
                </a:endParaRPr>
              </a:p>
            </p:txBody>
          </p:sp>
          <p:sp>
            <p:nvSpPr>
              <p:cNvPr id="58" name="Rectangle 57"/>
              <p:cNvSpPr/>
              <p:nvPr/>
            </p:nvSpPr>
            <p:spPr>
              <a:xfrm>
                <a:off x="2594084" y="732935"/>
                <a:ext cx="291465" cy="258445"/>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1</a:t>
                </a:r>
                <a:endParaRPr lang="en-US" sz="1100">
                  <a:effectLst/>
                  <a:ea typeface="Calibri" panose="020F0502020204030204" pitchFamily="34" charset="0"/>
                  <a:cs typeface="Arial" panose="020B0604020202020204" pitchFamily="34" charset="0"/>
                </a:endParaRPr>
              </a:p>
            </p:txBody>
          </p:sp>
          <p:grpSp>
            <p:nvGrpSpPr>
              <p:cNvPr id="59" name="Group 58"/>
              <p:cNvGrpSpPr/>
              <p:nvPr/>
            </p:nvGrpSpPr>
            <p:grpSpPr>
              <a:xfrm>
                <a:off x="818624" y="1393896"/>
                <a:ext cx="3980999" cy="1068404"/>
                <a:chOff x="818624" y="-254151"/>
                <a:chExt cx="3980999" cy="1068404"/>
              </a:xfrm>
            </p:grpSpPr>
            <p:sp>
              <p:nvSpPr>
                <p:cNvPr id="60" name="Rectangle 59"/>
                <p:cNvSpPr/>
                <p:nvPr/>
              </p:nvSpPr>
              <p:spPr>
                <a:xfrm>
                  <a:off x="2456038" y="-254151"/>
                  <a:ext cx="1230767" cy="284722"/>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dirty="0">
                      <a:effectLst/>
                      <a:ea typeface="Calibri" panose="020F0502020204030204" pitchFamily="34" charset="0"/>
                      <a:cs typeface="Arial" panose="020B0604020202020204" pitchFamily="34" charset="0"/>
                    </a:rPr>
                    <a:t>Department</a:t>
                  </a:r>
                  <a:endParaRPr lang="en-US" sz="1100" b="1" dirty="0">
                    <a:effectLst/>
                    <a:ea typeface="Calibri" panose="020F0502020204030204" pitchFamily="34" charset="0"/>
                    <a:cs typeface="Arial" panose="020B0604020202020204" pitchFamily="34" charset="0"/>
                  </a:endParaRPr>
                </a:p>
              </p:txBody>
            </p:sp>
            <p:sp>
              <p:nvSpPr>
                <p:cNvPr id="63" name="Oval 62"/>
                <p:cNvSpPr/>
                <p:nvPr/>
              </p:nvSpPr>
              <p:spPr>
                <a:xfrm>
                  <a:off x="818624" y="-20235"/>
                  <a:ext cx="1182951" cy="519572"/>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err="1">
                      <a:ea typeface="Calibri" panose="020F0502020204030204" pitchFamily="34" charset="0"/>
                      <a:cs typeface="Arial" panose="020B0604020202020204" pitchFamily="34" charset="0"/>
                    </a:rPr>
                    <a:t>Dep_NUM</a:t>
                  </a:r>
                  <a:endParaRPr lang="en-US" sz="1100" dirty="0">
                    <a:effectLst/>
                    <a:ea typeface="Calibri" panose="020F0502020204030204" pitchFamily="34" charset="0"/>
                    <a:cs typeface="Arial" panose="020B0604020202020204" pitchFamily="34" charset="0"/>
                  </a:endParaRPr>
                </a:p>
              </p:txBody>
            </p:sp>
            <p:cxnSp>
              <p:nvCxnSpPr>
                <p:cNvPr id="64" name="Straight Connector 63"/>
                <p:cNvCxnSpPr/>
                <p:nvPr/>
              </p:nvCxnSpPr>
              <p:spPr>
                <a:xfrm flipH="1">
                  <a:off x="1998838" y="-20235"/>
                  <a:ext cx="456904" cy="20237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3434232" y="266844"/>
                  <a:ext cx="1365391" cy="519572"/>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err="1">
                      <a:ea typeface="Calibri" panose="020F0502020204030204" pitchFamily="34" charset="0"/>
                      <a:cs typeface="Arial" panose="020B0604020202020204" pitchFamily="34" charset="0"/>
                    </a:rPr>
                    <a:t>Dep_ADDR</a:t>
                  </a:r>
                  <a:endParaRPr lang="en-US" sz="1100" dirty="0">
                    <a:effectLst/>
                    <a:ea typeface="Calibri" panose="020F0502020204030204" pitchFamily="34" charset="0"/>
                    <a:cs typeface="Arial" panose="020B0604020202020204" pitchFamily="34" charset="0"/>
                  </a:endParaRPr>
                </a:p>
              </p:txBody>
            </p:sp>
            <p:cxnSp>
              <p:nvCxnSpPr>
                <p:cNvPr id="66" name="Straight Connector 65"/>
                <p:cNvCxnSpPr/>
                <p:nvPr/>
              </p:nvCxnSpPr>
              <p:spPr>
                <a:xfrm>
                  <a:off x="3551191" y="32928"/>
                  <a:ext cx="143507" cy="28473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211489" y="277477"/>
                  <a:ext cx="1575330" cy="519572"/>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Dep_phon</a:t>
                  </a:r>
                  <a:endParaRPr lang="en-US" sz="1100" dirty="0">
                    <a:effectLst/>
                    <a:ea typeface="Calibri" panose="020F0502020204030204" pitchFamily="34" charset="0"/>
                    <a:cs typeface="Arial" panose="020B0604020202020204" pitchFamily="34" charset="0"/>
                  </a:endParaRPr>
                </a:p>
              </p:txBody>
            </p:sp>
            <p:cxnSp>
              <p:nvCxnSpPr>
                <p:cNvPr id="68" name="Straight Connector 67"/>
                <p:cNvCxnSpPr/>
                <p:nvPr/>
              </p:nvCxnSpPr>
              <p:spPr>
                <a:xfrm flipV="1">
                  <a:off x="3104624" y="32928"/>
                  <a:ext cx="0" cy="2368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1354946" y="294074"/>
                  <a:ext cx="1183440" cy="520179"/>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Dep_NAM</a:t>
                  </a:r>
                  <a:endParaRPr lang="en-US" sz="1100" dirty="0">
                    <a:effectLst/>
                    <a:ea typeface="Calibri" panose="020F0502020204030204" pitchFamily="34" charset="0"/>
                    <a:cs typeface="Arial" panose="020B0604020202020204" pitchFamily="34" charset="0"/>
                  </a:endParaRPr>
                </a:p>
              </p:txBody>
            </p:sp>
            <p:cxnSp>
              <p:nvCxnSpPr>
                <p:cNvPr id="70" name="Straight Connector 69"/>
                <p:cNvCxnSpPr/>
                <p:nvPr/>
              </p:nvCxnSpPr>
              <p:spPr>
                <a:xfrm flipV="1">
                  <a:off x="2381610" y="43561"/>
                  <a:ext cx="298494" cy="2233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p:cNvGrpSpPr/>
            <p:nvPr/>
          </p:nvGrpSpPr>
          <p:grpSpPr>
            <a:xfrm>
              <a:off x="4518763" y="3178466"/>
              <a:ext cx="3551929" cy="3327124"/>
              <a:chOff x="-74" y="20596"/>
              <a:chExt cx="3551929" cy="3327124"/>
            </a:xfrm>
          </p:grpSpPr>
          <p:grpSp>
            <p:nvGrpSpPr>
              <p:cNvPr id="43" name="Group 42"/>
              <p:cNvGrpSpPr/>
              <p:nvPr/>
            </p:nvGrpSpPr>
            <p:grpSpPr>
              <a:xfrm>
                <a:off x="-74" y="20596"/>
                <a:ext cx="3551929" cy="3327124"/>
                <a:chOff x="-74" y="20596"/>
                <a:chExt cx="3551929" cy="3327124"/>
              </a:xfrm>
            </p:grpSpPr>
            <p:grpSp>
              <p:nvGrpSpPr>
                <p:cNvPr id="46" name="Group 45"/>
                <p:cNvGrpSpPr/>
                <p:nvPr/>
              </p:nvGrpSpPr>
              <p:grpSpPr>
                <a:xfrm>
                  <a:off x="1307805" y="2286000"/>
                  <a:ext cx="2244050" cy="1061720"/>
                  <a:chOff x="0" y="0"/>
                  <a:chExt cx="2244389" cy="1062326"/>
                </a:xfrm>
              </p:grpSpPr>
              <p:sp>
                <p:nvSpPr>
                  <p:cNvPr id="50" name="Rectangle 49"/>
                  <p:cNvSpPr/>
                  <p:nvPr/>
                </p:nvSpPr>
                <p:spPr>
                  <a:xfrm>
                    <a:off x="584791" y="0"/>
                    <a:ext cx="1241425" cy="319405"/>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dirty="0">
                        <a:effectLst/>
                        <a:ea typeface="Calibri" panose="020F0502020204030204" pitchFamily="34" charset="0"/>
                        <a:cs typeface="Arial" panose="020B0604020202020204" pitchFamily="34" charset="0"/>
                      </a:rPr>
                      <a:t>Nationality</a:t>
                    </a:r>
                    <a:endParaRPr lang="en-US" sz="1100" b="1" dirty="0">
                      <a:effectLst/>
                      <a:ea typeface="Calibri" panose="020F0502020204030204" pitchFamily="34" charset="0"/>
                      <a:cs typeface="Arial" panose="020B0604020202020204" pitchFamily="34" charset="0"/>
                    </a:endParaRPr>
                  </a:p>
                </p:txBody>
              </p:sp>
              <p:sp>
                <p:nvSpPr>
                  <p:cNvPr id="51" name="Oval 50"/>
                  <p:cNvSpPr/>
                  <p:nvPr/>
                </p:nvSpPr>
                <p:spPr>
                  <a:xfrm>
                    <a:off x="935665" y="542261"/>
                    <a:ext cx="1308724" cy="52006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a typeface="Calibri" panose="020F0502020204030204" pitchFamily="34" charset="0"/>
                        <a:cs typeface="Arial" panose="020B0604020202020204" pitchFamily="34" charset="0"/>
                      </a:rPr>
                      <a:t>NAT_NAME</a:t>
                    </a:r>
                    <a:endParaRPr lang="en-US" sz="1100" dirty="0">
                      <a:effectLst/>
                      <a:ea typeface="Calibri" panose="020F0502020204030204" pitchFamily="34" charset="0"/>
                      <a:cs typeface="Arial" panose="020B0604020202020204" pitchFamily="34" charset="0"/>
                    </a:endParaRPr>
                  </a:p>
                </p:txBody>
              </p:sp>
              <p:cxnSp>
                <p:nvCxnSpPr>
                  <p:cNvPr id="52" name="Straight Connector 51"/>
                  <p:cNvCxnSpPr/>
                  <p:nvPr/>
                </p:nvCxnSpPr>
                <p:spPr>
                  <a:xfrm flipV="1">
                    <a:off x="786810" y="318977"/>
                    <a:ext cx="0" cy="15938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0" y="467833"/>
                    <a:ext cx="1116330" cy="52006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a typeface="Calibri" panose="020F0502020204030204" pitchFamily="34" charset="0"/>
                        <a:cs typeface="Arial" panose="020B0604020202020204" pitchFamily="34" charset="0"/>
                      </a:rPr>
                      <a:t>NAT_NUM</a:t>
                    </a:r>
                    <a:endParaRPr lang="en-US" sz="1100" dirty="0">
                      <a:effectLst/>
                      <a:ea typeface="Calibri" panose="020F0502020204030204" pitchFamily="34" charset="0"/>
                      <a:cs typeface="Arial" panose="020B0604020202020204" pitchFamily="34" charset="0"/>
                    </a:endParaRPr>
                  </a:p>
                </p:txBody>
              </p:sp>
              <p:cxnSp>
                <p:nvCxnSpPr>
                  <p:cNvPr id="54" name="Straight Connector 53"/>
                  <p:cNvCxnSpPr/>
                  <p:nvPr/>
                </p:nvCxnSpPr>
                <p:spPr>
                  <a:xfrm flipV="1">
                    <a:off x="1573619" y="318977"/>
                    <a:ext cx="0" cy="2232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Diamond 46"/>
                <p:cNvSpPr/>
                <p:nvPr/>
              </p:nvSpPr>
              <p:spPr>
                <a:xfrm>
                  <a:off x="818707" y="1435395"/>
                  <a:ext cx="1216660" cy="688340"/>
                </a:xfrm>
                <a:prstGeom prst="diamond">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have</a:t>
                  </a:r>
                  <a:endParaRPr lang="en-US" sz="1200" b="1" dirty="0">
                    <a:effectLst/>
                    <a:ea typeface="Calibri" panose="020F0502020204030204" pitchFamily="34" charset="0"/>
                    <a:cs typeface="Arial" panose="020B0604020202020204" pitchFamily="34" charset="0"/>
                  </a:endParaRPr>
                </a:p>
              </p:txBody>
            </p:sp>
            <p:cxnSp>
              <p:nvCxnSpPr>
                <p:cNvPr id="48" name="Straight Connector 47"/>
                <p:cNvCxnSpPr/>
                <p:nvPr/>
              </p:nvCxnSpPr>
              <p:spPr>
                <a:xfrm flipH="1" flipV="1">
                  <a:off x="-74" y="20596"/>
                  <a:ext cx="1403328" cy="1425423"/>
                </a:xfrm>
                <a:prstGeom prst="line">
                  <a:avLst/>
                </a:prstGeom>
                <a:ln/>
              </p:spPr>
              <p:style>
                <a:lnRef idx="1">
                  <a:schemeClr val="accent6"/>
                </a:lnRef>
                <a:fillRef idx="2">
                  <a:schemeClr val="accent6"/>
                </a:fillRef>
                <a:effectRef idx="1">
                  <a:schemeClr val="accent6"/>
                </a:effectRef>
                <a:fontRef idx="minor">
                  <a:schemeClr val="dk1"/>
                </a:fontRef>
              </p:style>
            </p:cxnSp>
            <p:cxnSp>
              <p:nvCxnSpPr>
                <p:cNvPr id="49" name="Straight Connector 48"/>
                <p:cNvCxnSpPr/>
                <p:nvPr/>
              </p:nvCxnSpPr>
              <p:spPr>
                <a:xfrm flipH="1" flipV="1">
                  <a:off x="2030819" y="1775637"/>
                  <a:ext cx="461512" cy="51036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 name="Rectangle 43"/>
              <p:cNvSpPr/>
              <p:nvPr/>
            </p:nvSpPr>
            <p:spPr>
              <a:xfrm>
                <a:off x="903768" y="1222744"/>
                <a:ext cx="290830" cy="25781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M</a:t>
                </a:r>
                <a:endParaRPr lang="en-US" sz="1100">
                  <a:effectLst/>
                  <a:ea typeface="Calibri" panose="020F0502020204030204" pitchFamily="34" charset="0"/>
                  <a:cs typeface="Arial" panose="020B0604020202020204" pitchFamily="34" charset="0"/>
                </a:endParaRPr>
              </a:p>
            </p:txBody>
          </p:sp>
          <p:sp>
            <p:nvSpPr>
              <p:cNvPr id="45" name="Rectangle 44"/>
              <p:cNvSpPr/>
              <p:nvPr/>
            </p:nvSpPr>
            <p:spPr>
              <a:xfrm>
                <a:off x="1860698" y="1913860"/>
                <a:ext cx="290830" cy="25781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1</a:t>
                </a:r>
                <a:endParaRPr lang="en-US" sz="1100">
                  <a:effectLst/>
                  <a:ea typeface="Calibri" panose="020F0502020204030204" pitchFamily="34" charset="0"/>
                  <a:cs typeface="Arial" panose="020B0604020202020204" pitchFamily="34" charset="0"/>
                </a:endParaRPr>
              </a:p>
            </p:txBody>
          </p:sp>
        </p:grpSp>
        <p:grpSp>
          <p:nvGrpSpPr>
            <p:cNvPr id="11" name="Group 10"/>
            <p:cNvGrpSpPr/>
            <p:nvPr/>
          </p:nvGrpSpPr>
          <p:grpSpPr>
            <a:xfrm>
              <a:off x="3157705" y="3168502"/>
              <a:ext cx="2764386" cy="3177599"/>
              <a:chOff x="-361672" y="0"/>
              <a:chExt cx="2764386" cy="3177599"/>
            </a:xfrm>
          </p:grpSpPr>
          <p:grpSp>
            <p:nvGrpSpPr>
              <p:cNvPr id="31" name="Group 30"/>
              <p:cNvGrpSpPr/>
              <p:nvPr/>
            </p:nvGrpSpPr>
            <p:grpSpPr>
              <a:xfrm>
                <a:off x="-361672" y="0"/>
                <a:ext cx="2764386" cy="3177599"/>
                <a:chOff x="-361672" y="0"/>
                <a:chExt cx="2764386" cy="3177599"/>
              </a:xfrm>
            </p:grpSpPr>
            <p:grpSp>
              <p:nvGrpSpPr>
                <p:cNvPr id="34" name="Group 33"/>
                <p:cNvGrpSpPr/>
                <p:nvPr/>
              </p:nvGrpSpPr>
              <p:grpSpPr>
                <a:xfrm>
                  <a:off x="-361672" y="2434835"/>
                  <a:ext cx="2764386" cy="742764"/>
                  <a:chOff x="-361727" y="318977"/>
                  <a:chExt cx="2764808" cy="742814"/>
                </a:xfrm>
              </p:grpSpPr>
              <p:sp>
                <p:nvSpPr>
                  <p:cNvPr id="39" name="Oval 38"/>
                  <p:cNvSpPr/>
                  <p:nvPr/>
                </p:nvSpPr>
                <p:spPr>
                  <a:xfrm>
                    <a:off x="935369" y="541726"/>
                    <a:ext cx="1467712" cy="52006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a typeface="Calibri" panose="020F0502020204030204" pitchFamily="34" charset="0"/>
                        <a:cs typeface="Arial" panose="020B0604020202020204" pitchFamily="34" charset="0"/>
                      </a:rPr>
                      <a:t>QUAL_NAME</a:t>
                    </a:r>
                    <a:endParaRPr lang="en-US" sz="1100" dirty="0">
                      <a:effectLst/>
                      <a:ea typeface="Calibri" panose="020F0502020204030204" pitchFamily="34" charset="0"/>
                      <a:cs typeface="Arial" panose="020B0604020202020204" pitchFamily="34" charset="0"/>
                    </a:endParaRPr>
                  </a:p>
                </p:txBody>
              </p:sp>
              <p:cxnSp>
                <p:nvCxnSpPr>
                  <p:cNvPr id="40" name="Straight Connector 39"/>
                  <p:cNvCxnSpPr/>
                  <p:nvPr/>
                </p:nvCxnSpPr>
                <p:spPr>
                  <a:xfrm flipV="1">
                    <a:off x="786810" y="318977"/>
                    <a:ext cx="0" cy="15938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61727" y="467833"/>
                    <a:ext cx="1478058" cy="520065"/>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a:ea typeface="Calibri" panose="020F0502020204030204" pitchFamily="34" charset="0"/>
                        <a:cs typeface="Arial" panose="020B0604020202020204" pitchFamily="34" charset="0"/>
                      </a:rPr>
                      <a:t>QUAL_NUM</a:t>
                    </a:r>
                    <a:endParaRPr lang="en-US" sz="1100" dirty="0">
                      <a:effectLst/>
                      <a:ea typeface="Calibri" panose="020F0502020204030204" pitchFamily="34" charset="0"/>
                      <a:cs typeface="Arial" panose="020B0604020202020204" pitchFamily="34" charset="0"/>
                    </a:endParaRPr>
                  </a:p>
                </p:txBody>
              </p:sp>
              <p:cxnSp>
                <p:nvCxnSpPr>
                  <p:cNvPr id="42" name="Straight Connector 41"/>
                  <p:cNvCxnSpPr/>
                  <p:nvPr/>
                </p:nvCxnSpPr>
                <p:spPr>
                  <a:xfrm flipV="1">
                    <a:off x="1573619" y="318977"/>
                    <a:ext cx="0" cy="2232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Diamond 34"/>
                <p:cNvSpPr/>
                <p:nvPr/>
              </p:nvSpPr>
              <p:spPr>
                <a:xfrm>
                  <a:off x="170121" y="1201479"/>
                  <a:ext cx="1216660" cy="688340"/>
                </a:xfrm>
                <a:prstGeom prst="diamond">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have</a:t>
                  </a:r>
                  <a:endParaRPr lang="en-US" sz="1200" b="1" dirty="0">
                    <a:effectLst/>
                    <a:ea typeface="Calibri" panose="020F0502020204030204" pitchFamily="34" charset="0"/>
                    <a:cs typeface="Arial" panose="020B0604020202020204" pitchFamily="34" charset="0"/>
                  </a:endParaRPr>
                </a:p>
              </p:txBody>
            </p:sp>
            <p:cxnSp>
              <p:nvCxnSpPr>
                <p:cNvPr id="36" name="Straight Connector 35"/>
                <p:cNvCxnSpPr/>
                <p:nvPr/>
              </p:nvCxnSpPr>
              <p:spPr>
                <a:xfrm flipV="1">
                  <a:off x="786809" y="0"/>
                  <a:ext cx="63500" cy="11916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86809" y="1892596"/>
                  <a:ext cx="329350" cy="22328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372139" y="935665"/>
                <a:ext cx="290830" cy="25781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M</a:t>
                </a:r>
                <a:endParaRPr lang="en-US" sz="1100">
                  <a:effectLst/>
                  <a:ea typeface="Calibri" panose="020F0502020204030204" pitchFamily="34" charset="0"/>
                  <a:cs typeface="Arial" panose="020B0604020202020204" pitchFamily="34" charset="0"/>
                </a:endParaRPr>
              </a:p>
            </p:txBody>
          </p:sp>
          <p:sp>
            <p:nvSpPr>
              <p:cNvPr id="33" name="Rectangle 32"/>
              <p:cNvSpPr/>
              <p:nvPr/>
            </p:nvSpPr>
            <p:spPr>
              <a:xfrm>
                <a:off x="1116418" y="1743740"/>
                <a:ext cx="290830" cy="25781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1</a:t>
                </a:r>
                <a:endParaRPr lang="en-US" sz="1100">
                  <a:effectLst/>
                  <a:ea typeface="Calibri" panose="020F0502020204030204" pitchFamily="34" charset="0"/>
                  <a:cs typeface="Arial" panose="020B0604020202020204" pitchFamily="34" charset="0"/>
                </a:endParaRPr>
              </a:p>
            </p:txBody>
          </p:sp>
        </p:grpSp>
        <p:grpSp>
          <p:nvGrpSpPr>
            <p:cNvPr id="12" name="Group 11"/>
            <p:cNvGrpSpPr/>
            <p:nvPr/>
          </p:nvGrpSpPr>
          <p:grpSpPr>
            <a:xfrm>
              <a:off x="-82196" y="3115340"/>
              <a:ext cx="4026378" cy="2602953"/>
              <a:chOff x="-82196" y="0"/>
              <a:chExt cx="4026378" cy="2602953"/>
            </a:xfrm>
          </p:grpSpPr>
          <p:grpSp>
            <p:nvGrpSpPr>
              <p:cNvPr id="13" name="Group 12"/>
              <p:cNvGrpSpPr/>
              <p:nvPr/>
            </p:nvGrpSpPr>
            <p:grpSpPr>
              <a:xfrm>
                <a:off x="-82196" y="0"/>
                <a:ext cx="4026378" cy="2602953"/>
                <a:chOff x="-82196" y="0"/>
                <a:chExt cx="4026378" cy="2602953"/>
              </a:xfrm>
            </p:grpSpPr>
            <p:grpSp>
              <p:nvGrpSpPr>
                <p:cNvPr id="16" name="Group 15"/>
                <p:cNvGrpSpPr/>
                <p:nvPr/>
              </p:nvGrpSpPr>
              <p:grpSpPr>
                <a:xfrm>
                  <a:off x="-82196" y="1573618"/>
                  <a:ext cx="4026378" cy="1029335"/>
                  <a:chOff x="119830" y="0"/>
                  <a:chExt cx="4026409" cy="1029792"/>
                </a:xfrm>
              </p:grpSpPr>
              <p:sp>
                <p:nvSpPr>
                  <p:cNvPr id="20" name="Rectangle 19"/>
                  <p:cNvSpPr/>
                  <p:nvPr/>
                </p:nvSpPr>
                <p:spPr>
                  <a:xfrm>
                    <a:off x="1477926" y="0"/>
                    <a:ext cx="1241425" cy="319405"/>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dirty="0">
                        <a:effectLst/>
                        <a:ea typeface="Calibri" panose="020F0502020204030204" pitchFamily="34" charset="0"/>
                        <a:cs typeface="Arial" panose="020B0604020202020204" pitchFamily="34" charset="0"/>
                      </a:rPr>
                      <a:t>Banks</a:t>
                    </a:r>
                    <a:endParaRPr lang="en-US" sz="1100" b="1" dirty="0">
                      <a:effectLst/>
                      <a:ea typeface="Calibri" panose="020F0502020204030204" pitchFamily="34" charset="0"/>
                      <a:cs typeface="Arial" panose="020B0604020202020204" pitchFamily="34" charset="0"/>
                    </a:endParaRPr>
                  </a:p>
                </p:txBody>
              </p:sp>
              <p:sp>
                <p:nvSpPr>
                  <p:cNvPr id="21" name="Oval 20"/>
                  <p:cNvSpPr/>
                  <p:nvPr/>
                </p:nvSpPr>
                <p:spPr>
                  <a:xfrm>
                    <a:off x="119830" y="95661"/>
                    <a:ext cx="1197892" cy="519430"/>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u="sng" dirty="0">
                        <a:ea typeface="Calibri" panose="020F0502020204030204" pitchFamily="34" charset="0"/>
                        <a:cs typeface="Arial" panose="020B0604020202020204" pitchFamily="34" charset="0"/>
                      </a:rPr>
                      <a:t>BAN_NUM</a:t>
                    </a:r>
                    <a:endParaRPr lang="en-US" sz="1100" dirty="0">
                      <a:effectLst/>
                      <a:ea typeface="Calibri" panose="020F0502020204030204" pitchFamily="34" charset="0"/>
                      <a:cs typeface="Arial" panose="020B0604020202020204" pitchFamily="34" charset="0"/>
                    </a:endParaRPr>
                  </a:p>
                </p:txBody>
              </p:sp>
              <p:sp>
                <p:nvSpPr>
                  <p:cNvPr id="22" name="Oval 21"/>
                  <p:cNvSpPr/>
                  <p:nvPr/>
                </p:nvSpPr>
                <p:spPr>
                  <a:xfrm>
                    <a:off x="401254" y="425302"/>
                    <a:ext cx="1298790" cy="519430"/>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a typeface="Calibri" panose="020F0502020204030204" pitchFamily="34" charset="0"/>
                        <a:cs typeface="Arial" panose="020B0604020202020204" pitchFamily="34" charset="0"/>
                      </a:rPr>
                      <a:t>BAN_NAME</a:t>
                    </a:r>
                    <a:endParaRPr lang="en-US" sz="1100" dirty="0">
                      <a:effectLst/>
                      <a:ea typeface="Calibri" panose="020F0502020204030204" pitchFamily="34" charset="0"/>
                      <a:cs typeface="Arial" panose="020B0604020202020204" pitchFamily="34" charset="0"/>
                    </a:endParaRPr>
                  </a:p>
                </p:txBody>
              </p:sp>
              <p:sp>
                <p:nvSpPr>
                  <p:cNvPr id="23" name="Oval 22"/>
                  <p:cNvSpPr/>
                  <p:nvPr/>
                </p:nvSpPr>
                <p:spPr>
                  <a:xfrm>
                    <a:off x="1467293" y="510362"/>
                    <a:ext cx="1252058" cy="519430"/>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a:ea typeface="Calibri" panose="020F0502020204030204" pitchFamily="34" charset="0"/>
                        <a:cs typeface="Arial" panose="020B0604020202020204" pitchFamily="34" charset="0"/>
                      </a:rPr>
                      <a:t>BAN_ADDR</a:t>
                    </a:r>
                    <a:endParaRPr lang="en-US" sz="1100" dirty="0">
                      <a:effectLst/>
                      <a:ea typeface="Calibri" panose="020F0502020204030204" pitchFamily="34" charset="0"/>
                      <a:cs typeface="Arial" panose="020B0604020202020204" pitchFamily="34" charset="0"/>
                    </a:endParaRPr>
                  </a:p>
                </p:txBody>
              </p:sp>
              <p:sp>
                <p:nvSpPr>
                  <p:cNvPr id="24" name="Oval 23"/>
                  <p:cNvSpPr/>
                  <p:nvPr/>
                </p:nvSpPr>
                <p:spPr>
                  <a:xfrm>
                    <a:off x="2486921" y="422655"/>
                    <a:ext cx="1216604" cy="519430"/>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GB" sz="1100" dirty="0" err="1">
                        <a:ea typeface="Calibri" panose="020F0502020204030204" pitchFamily="34" charset="0"/>
                        <a:cs typeface="Arial" panose="020B0604020202020204" pitchFamily="34" charset="0"/>
                      </a:rPr>
                      <a:t>phon_ban</a:t>
                    </a:r>
                    <a:endParaRPr lang="en-US" sz="1100" dirty="0">
                      <a:effectLst/>
                      <a:ea typeface="Calibri" panose="020F0502020204030204" pitchFamily="34" charset="0"/>
                      <a:cs typeface="Arial" panose="020B0604020202020204" pitchFamily="34" charset="0"/>
                    </a:endParaRPr>
                  </a:p>
                </p:txBody>
              </p:sp>
              <p:sp>
                <p:nvSpPr>
                  <p:cNvPr id="25" name="Oval 24"/>
                  <p:cNvSpPr/>
                  <p:nvPr/>
                </p:nvSpPr>
                <p:spPr>
                  <a:xfrm>
                    <a:off x="2948165" y="116047"/>
                    <a:ext cx="1198074" cy="519430"/>
                  </a:xfrm>
                  <a:prstGeom prst="ellipse">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dirty="0" err="1">
                        <a:effectLst/>
                        <a:ea typeface="Calibri" panose="020F0502020204030204" pitchFamily="34" charset="0"/>
                        <a:cs typeface="Arial" panose="020B0604020202020204" pitchFamily="34" charset="0"/>
                      </a:rPr>
                      <a:t>Email_ban</a:t>
                    </a:r>
                    <a:endParaRPr lang="en-US" sz="1100" dirty="0">
                      <a:effectLst/>
                      <a:ea typeface="Calibri" panose="020F0502020204030204" pitchFamily="34" charset="0"/>
                      <a:cs typeface="Arial" panose="020B0604020202020204" pitchFamily="34" charset="0"/>
                    </a:endParaRPr>
                  </a:p>
                </p:txBody>
              </p:sp>
              <p:cxnSp>
                <p:nvCxnSpPr>
                  <p:cNvPr id="26" name="Straight Connector 25"/>
                  <p:cNvCxnSpPr/>
                  <p:nvPr/>
                </p:nvCxnSpPr>
                <p:spPr>
                  <a:xfrm flipV="1">
                    <a:off x="1286151" y="191387"/>
                    <a:ext cx="192062" cy="6164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360968" y="318976"/>
                    <a:ext cx="276225" cy="12763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094614" y="318976"/>
                    <a:ext cx="106621" cy="19138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562447" y="329609"/>
                    <a:ext cx="85341" cy="1593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721936" y="191387"/>
                    <a:ext cx="265689" cy="10003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Diamond 16"/>
                <p:cNvSpPr/>
                <p:nvPr/>
              </p:nvSpPr>
              <p:spPr>
                <a:xfrm>
                  <a:off x="159163" y="414669"/>
                  <a:ext cx="1701302" cy="688538"/>
                </a:xfrm>
                <a:prstGeom prst="diamond">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200" b="1" dirty="0">
                      <a:effectLst/>
                      <a:latin typeface="Times New Roman" panose="02020603050405020304" pitchFamily="18" charset="0"/>
                      <a:ea typeface="Calibri" panose="020F0502020204030204" pitchFamily="34" charset="0"/>
                      <a:cs typeface="Arial" panose="020B0604020202020204" pitchFamily="34" charset="0"/>
                    </a:rPr>
                    <a:t>registered</a:t>
                  </a:r>
                  <a:endParaRPr lang="en-US" sz="1200" b="1" dirty="0">
                    <a:effectLst/>
                    <a:ea typeface="Calibri" panose="020F0502020204030204" pitchFamily="34" charset="0"/>
                    <a:cs typeface="Arial" panose="020B0604020202020204" pitchFamily="34" charset="0"/>
                  </a:endParaRPr>
                </a:p>
              </p:txBody>
            </p:sp>
            <p:cxnSp>
              <p:nvCxnSpPr>
                <p:cNvPr id="18" name="Straight Connector 17"/>
                <p:cNvCxnSpPr/>
                <p:nvPr/>
              </p:nvCxnSpPr>
              <p:spPr>
                <a:xfrm flipV="1">
                  <a:off x="1127051" y="0"/>
                  <a:ext cx="2434518" cy="42434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084521" y="1095153"/>
                  <a:ext cx="776058" cy="47846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744279" y="148855"/>
                <a:ext cx="290830" cy="25781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M</a:t>
                </a:r>
                <a:endParaRPr lang="en-US" sz="1100">
                  <a:effectLst/>
                  <a:ea typeface="Calibri" panose="020F0502020204030204" pitchFamily="34" charset="0"/>
                  <a:cs typeface="Arial" panose="020B0604020202020204" pitchFamily="34" charset="0"/>
                </a:endParaRPr>
              </a:p>
            </p:txBody>
          </p:sp>
          <p:sp>
            <p:nvSpPr>
              <p:cNvPr id="15" name="Rectangle 14"/>
              <p:cNvSpPr/>
              <p:nvPr/>
            </p:nvSpPr>
            <p:spPr>
              <a:xfrm>
                <a:off x="754912" y="1137683"/>
                <a:ext cx="290830" cy="257810"/>
              </a:xfrm>
              <a:prstGeom prst="rect">
                <a:avLst/>
              </a:prstGeom>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GB" sz="1100" b="1">
                    <a:effectLst/>
                    <a:ea typeface="Calibri" panose="020F0502020204030204" pitchFamily="34" charset="0"/>
                    <a:cs typeface="Arial" panose="020B0604020202020204" pitchFamily="34" charset="0"/>
                  </a:rPr>
                  <a:t>1</a:t>
                </a:r>
                <a:endParaRPr lang="en-US" sz="1100">
                  <a:effectLst/>
                  <a:ea typeface="Calibri" panose="020F0502020204030204" pitchFamily="34" charset="0"/>
                  <a:cs typeface="Arial" panose="020B0604020202020204" pitchFamily="34" charset="0"/>
                </a:endParaRPr>
              </a:p>
            </p:txBody>
          </p:sp>
        </p:grpSp>
      </p:grpSp>
      <p:sp>
        <p:nvSpPr>
          <p:cNvPr id="132" name="Rectangle 190"/>
          <p:cNvSpPr>
            <a:spLocks noChangeArrowheads="1"/>
          </p:cNvSpPr>
          <p:nvPr/>
        </p:nvSpPr>
        <p:spPr bwMode="auto">
          <a:xfrm>
            <a:off x="546410" y="256540"/>
            <a:ext cx="130347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9" name="Rectangle 138"/>
          <p:cNvSpPr/>
          <p:nvPr/>
        </p:nvSpPr>
        <p:spPr>
          <a:xfrm>
            <a:off x="5220504" y="5653899"/>
            <a:ext cx="1327200" cy="319263"/>
          </a:xfrm>
          <a:prstGeom prst="rect">
            <a:avLst/>
          </a:prstGeom>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GB" sz="1100" dirty="0" smtClean="0"/>
          </a:p>
          <a:p>
            <a:pPr algn="ctr">
              <a:lnSpc>
                <a:spcPct val="115000"/>
              </a:lnSpc>
              <a:spcAft>
                <a:spcPts val="1000"/>
              </a:spcAft>
            </a:pPr>
            <a:r>
              <a:rPr lang="en-GB" sz="1100" b="1" dirty="0" smtClean="0"/>
              <a:t>Qualification</a:t>
            </a:r>
            <a:endParaRPr lang="en-US" sz="1100" b="1" dirty="0"/>
          </a:p>
          <a:p>
            <a:pPr marL="0" marR="0" algn="ctr">
              <a:lnSpc>
                <a:spcPct val="115000"/>
              </a:lnSpc>
              <a:spcBef>
                <a:spcPts val="0"/>
              </a:spcBef>
              <a:spcAft>
                <a:spcPts val="1000"/>
              </a:spcAft>
            </a:pPr>
            <a:endParaRPr lang="en-US" sz="1100" dirty="0">
              <a:effectLst/>
              <a:ea typeface="Calibri" panose="020F0502020204030204" pitchFamily="34" charset="0"/>
              <a:cs typeface="Arial" panose="020B0604020202020204" pitchFamily="34" charset="0"/>
            </a:endParaRPr>
          </a:p>
        </p:txBody>
      </p:sp>
      <p:sp>
        <p:nvSpPr>
          <p:cNvPr id="140" name="TextBox 139"/>
          <p:cNvSpPr txBox="1"/>
          <p:nvPr/>
        </p:nvSpPr>
        <p:spPr>
          <a:xfrm>
            <a:off x="45037" y="95412"/>
            <a:ext cx="1248349" cy="76944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4400" dirty="0" smtClean="0"/>
              <a:t>ERD</a:t>
            </a:r>
            <a:endParaRPr lang="en-US" sz="4400" dirty="0"/>
          </a:p>
        </p:txBody>
      </p:sp>
    </p:spTree>
    <p:extLst>
      <p:ext uri="{BB962C8B-B14F-4D97-AF65-F5344CB8AC3E}">
        <p14:creationId xmlns:p14="http://schemas.microsoft.com/office/powerpoint/2010/main" val="272808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4041799" cy="448803"/>
          </a:xfrm>
        </p:spPr>
        <p:txBody>
          <a:bodyPr>
            <a:normAutofit fontScale="90000"/>
          </a:bodyPr>
          <a:lstStyle/>
          <a:p>
            <a:r>
              <a:rPr lang="en-SG" sz="2000" b="1" dirty="0"/>
              <a:t>Implementation and loading </a:t>
            </a:r>
            <a:r>
              <a:rPr lang="en-US" sz="2000" b="1" dirty="0"/>
              <a:t/>
            </a:r>
            <a:br>
              <a:rPr lang="en-US" sz="2000" b="1" dirty="0"/>
            </a:br>
            <a:endParaRPr lang="en-US" sz="2000" dirty="0"/>
          </a:p>
        </p:txBody>
      </p:sp>
      <p:sp>
        <p:nvSpPr>
          <p:cNvPr id="4" name="Rectangle 3"/>
          <p:cNvSpPr/>
          <p:nvPr/>
        </p:nvSpPr>
        <p:spPr>
          <a:xfrm>
            <a:off x="662783" y="2168119"/>
            <a:ext cx="2925801" cy="369332"/>
          </a:xfrm>
          <a:prstGeom prst="rect">
            <a:avLst/>
          </a:prstGeom>
        </p:spPr>
        <p:txBody>
          <a:bodyPr wrap="none">
            <a:spAutoFit/>
          </a:bodyPr>
          <a:lstStyle/>
          <a:p>
            <a:r>
              <a:rPr lang="en-US" b="1" dirty="0"/>
              <a:t>DBMS Software Selection</a:t>
            </a:r>
          </a:p>
        </p:txBody>
      </p:sp>
      <p:sp>
        <p:nvSpPr>
          <p:cNvPr id="5" name="Rectangle 4"/>
          <p:cNvSpPr/>
          <p:nvPr/>
        </p:nvSpPr>
        <p:spPr>
          <a:xfrm>
            <a:off x="756558" y="3203281"/>
            <a:ext cx="2738250" cy="369332"/>
          </a:xfrm>
          <a:prstGeom prst="rect">
            <a:avLst/>
          </a:prstGeom>
        </p:spPr>
        <p:txBody>
          <a:bodyPr wrap="none">
            <a:spAutoFit/>
          </a:bodyPr>
          <a:lstStyle/>
          <a:p>
            <a:r>
              <a:rPr lang="en-SG" b="1" dirty="0"/>
              <a:t>Testing and Evaluation </a:t>
            </a:r>
            <a:endParaRPr lang="en-US" b="1" dirty="0"/>
          </a:p>
        </p:txBody>
      </p:sp>
      <p:sp>
        <p:nvSpPr>
          <p:cNvPr id="10" name="Rectangle 9"/>
          <p:cNvSpPr/>
          <p:nvPr/>
        </p:nvSpPr>
        <p:spPr>
          <a:xfrm>
            <a:off x="646111" y="911572"/>
            <a:ext cx="6096000" cy="1200329"/>
          </a:xfrm>
          <a:prstGeom prst="rect">
            <a:avLst/>
          </a:prstGeom>
        </p:spPr>
        <p:txBody>
          <a:bodyPr>
            <a:spAutoFit/>
          </a:bodyPr>
          <a:lstStyle/>
          <a:p>
            <a:r>
              <a:rPr lang="en-GB" dirty="0"/>
              <a:t>At this stage, the database contains a series of instructions that create separate tables, attributes, fields, views, indexes, security constraints, and storage performance and design guidelines.</a:t>
            </a:r>
            <a:endParaRPr lang="en-US" dirty="0"/>
          </a:p>
        </p:txBody>
      </p:sp>
      <p:sp>
        <p:nvSpPr>
          <p:cNvPr id="11" name="Rectangle 10"/>
          <p:cNvSpPr/>
          <p:nvPr/>
        </p:nvSpPr>
        <p:spPr>
          <a:xfrm>
            <a:off x="662783" y="2524363"/>
            <a:ext cx="6096000" cy="646331"/>
          </a:xfrm>
          <a:prstGeom prst="rect">
            <a:avLst/>
          </a:prstGeom>
        </p:spPr>
        <p:txBody>
          <a:bodyPr>
            <a:spAutoFit/>
          </a:bodyPr>
          <a:lstStyle/>
          <a:p>
            <a:r>
              <a:rPr lang="en-GB" dirty="0"/>
              <a:t>It has been selected ACCESS database to be a project company database </a:t>
            </a:r>
            <a:r>
              <a:rPr lang="en-GB" dirty="0" smtClean="0"/>
              <a:t>design.</a:t>
            </a:r>
            <a:endParaRPr lang="en-US" dirty="0"/>
          </a:p>
        </p:txBody>
      </p:sp>
      <p:sp>
        <p:nvSpPr>
          <p:cNvPr id="12" name="Rectangle 11"/>
          <p:cNvSpPr/>
          <p:nvPr/>
        </p:nvSpPr>
        <p:spPr>
          <a:xfrm>
            <a:off x="662783" y="3705568"/>
            <a:ext cx="6096000" cy="923330"/>
          </a:xfrm>
          <a:prstGeom prst="rect">
            <a:avLst/>
          </a:prstGeom>
        </p:spPr>
        <p:txBody>
          <a:bodyPr>
            <a:spAutoFit/>
          </a:bodyPr>
          <a:lstStyle/>
          <a:p>
            <a:r>
              <a:rPr lang="en-GB" dirty="0"/>
              <a:t>The system was tested after the database design and the introduction of the logical data were evaluated after obtaining positive </a:t>
            </a:r>
            <a:r>
              <a:rPr lang="en-GB" dirty="0" smtClean="0"/>
              <a:t>results.</a:t>
            </a:r>
            <a:endParaRPr lang="en-GB" dirty="0"/>
          </a:p>
        </p:txBody>
      </p:sp>
    </p:spTree>
    <p:extLst>
      <p:ext uri="{BB962C8B-B14F-4D97-AF65-F5344CB8AC3E}">
        <p14:creationId xmlns:p14="http://schemas.microsoft.com/office/powerpoint/2010/main" val="85962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525" y="258754"/>
            <a:ext cx="7439891" cy="669500"/>
          </a:xfrm>
        </p:spPr>
        <p:txBody>
          <a:bodyPr/>
          <a:lstStyle/>
          <a:p>
            <a:r>
              <a:rPr lang="en-SG" sz="2400" dirty="0" smtClean="0"/>
              <a:t>A </a:t>
            </a:r>
            <a:r>
              <a:rPr lang="en-GB" sz="2400" dirty="0" smtClean="0"/>
              <a:t>company </a:t>
            </a:r>
            <a:r>
              <a:rPr lang="en-GB" sz="2400" dirty="0"/>
              <a:t>DETAC of construction and trading </a:t>
            </a:r>
            <a:endParaRPr lang="en-US" sz="2400" dirty="0"/>
          </a:p>
        </p:txBody>
      </p:sp>
      <p:pic>
        <p:nvPicPr>
          <p:cNvPr id="4" name="Picture 3"/>
          <p:cNvPicPr>
            <a:picLocks noChangeAspect="1"/>
          </p:cNvPicPr>
          <p:nvPr/>
        </p:nvPicPr>
        <p:blipFill>
          <a:blip r:embed="rId2"/>
          <a:stretch>
            <a:fillRect/>
          </a:stretch>
        </p:blipFill>
        <p:spPr>
          <a:xfrm>
            <a:off x="831270" y="1188229"/>
            <a:ext cx="9296399" cy="5362575"/>
          </a:xfrm>
          <a:prstGeom prst="rect">
            <a:avLst/>
          </a:prstGeom>
        </p:spPr>
      </p:pic>
      <p:sp>
        <p:nvSpPr>
          <p:cNvPr id="5" name="Rectangle 4"/>
          <p:cNvSpPr/>
          <p:nvPr/>
        </p:nvSpPr>
        <p:spPr>
          <a:xfrm>
            <a:off x="1242988" y="1567320"/>
            <a:ext cx="2002488" cy="646331"/>
          </a:xfrm>
          <a:prstGeom prst="rect">
            <a:avLst/>
          </a:prstGeom>
        </p:spPr>
        <p:txBody>
          <a:bodyPr wrap="square">
            <a:spAutoFit/>
          </a:bodyPr>
          <a:lstStyle/>
          <a:p>
            <a:r>
              <a:rPr lang="en-US" b="1" dirty="0">
                <a:solidFill>
                  <a:schemeClr val="bg1"/>
                </a:solidFill>
              </a:rPr>
              <a:t>The main </a:t>
            </a:r>
            <a:r>
              <a:rPr lang="en-US" b="1" dirty="0" smtClean="0">
                <a:solidFill>
                  <a:schemeClr val="bg1"/>
                </a:solidFill>
              </a:rPr>
              <a:t>interface</a:t>
            </a:r>
            <a:endParaRPr lang="en-US" b="1" dirty="0">
              <a:solidFill>
                <a:schemeClr val="bg1"/>
              </a:solidFill>
            </a:endParaRPr>
          </a:p>
        </p:txBody>
      </p:sp>
    </p:spTree>
    <p:extLst>
      <p:ext uri="{BB962C8B-B14F-4D97-AF65-F5344CB8AC3E}">
        <p14:creationId xmlns:p14="http://schemas.microsoft.com/office/powerpoint/2010/main" val="245502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799" y="1035298"/>
            <a:ext cx="9405871" cy="1200329"/>
          </a:xfrm>
          <a:prstGeom prst="rect">
            <a:avLst/>
          </a:prstGeom>
        </p:spPr>
        <p:txBody>
          <a:bodyPr wrap="square">
            <a:spAutoFit/>
          </a:bodyPr>
          <a:lstStyle/>
          <a:p>
            <a:r>
              <a:rPr lang="en-GB" dirty="0"/>
              <a:t>At this stage, the database will be passed the evaluation stage, is considered ready for action. At this point, the database, the management, users, and application programs constitute a complete information system. The beginning of the operational phase always begins the process of evolution of the system.</a:t>
            </a:r>
            <a:endParaRPr lang="en-US" dirty="0"/>
          </a:p>
        </p:txBody>
      </p:sp>
      <p:sp>
        <p:nvSpPr>
          <p:cNvPr id="5" name="Rectangle 4"/>
          <p:cNvSpPr/>
          <p:nvPr/>
        </p:nvSpPr>
        <p:spPr>
          <a:xfrm>
            <a:off x="412452" y="441119"/>
            <a:ext cx="1378904" cy="369332"/>
          </a:xfrm>
          <a:prstGeom prst="rect">
            <a:avLst/>
          </a:prstGeom>
        </p:spPr>
        <p:txBody>
          <a:bodyPr wrap="none">
            <a:spAutoFit/>
          </a:bodyPr>
          <a:lstStyle/>
          <a:p>
            <a:r>
              <a:rPr lang="en-SG" b="1" dirty="0"/>
              <a:t>Operation </a:t>
            </a:r>
            <a:endParaRPr lang="en-US" b="1" dirty="0"/>
          </a:p>
        </p:txBody>
      </p:sp>
      <p:sp>
        <p:nvSpPr>
          <p:cNvPr id="6" name="Rectangle 5"/>
          <p:cNvSpPr/>
          <p:nvPr/>
        </p:nvSpPr>
        <p:spPr>
          <a:xfrm>
            <a:off x="354621" y="2275808"/>
            <a:ext cx="3472425" cy="369332"/>
          </a:xfrm>
          <a:prstGeom prst="rect">
            <a:avLst/>
          </a:prstGeom>
        </p:spPr>
        <p:txBody>
          <a:bodyPr wrap="none">
            <a:spAutoFit/>
          </a:bodyPr>
          <a:lstStyle/>
          <a:p>
            <a:r>
              <a:rPr lang="en-SG" b="1" dirty="0"/>
              <a:t>Maintenance and Evaluation </a:t>
            </a:r>
            <a:endParaRPr lang="en-US" b="1" dirty="0"/>
          </a:p>
        </p:txBody>
      </p:sp>
      <p:sp>
        <p:nvSpPr>
          <p:cNvPr id="8" name="Rectangle 7"/>
          <p:cNvSpPr/>
          <p:nvPr/>
        </p:nvSpPr>
        <p:spPr>
          <a:xfrm>
            <a:off x="412452" y="2645140"/>
            <a:ext cx="6096000" cy="2862322"/>
          </a:xfrm>
          <a:prstGeom prst="rect">
            <a:avLst/>
          </a:prstGeom>
        </p:spPr>
        <p:txBody>
          <a:bodyPr>
            <a:spAutoFit/>
          </a:bodyPr>
          <a:lstStyle/>
          <a:p>
            <a:r>
              <a:rPr lang="en-US" dirty="0"/>
              <a:t>At this stage, there must be fully prepared to carry out routine maintenance work within the database.</a:t>
            </a:r>
          </a:p>
          <a:p>
            <a:r>
              <a:rPr lang="en-US" dirty="0"/>
              <a:t>Some of the required periodic maintenance work include:</a:t>
            </a:r>
          </a:p>
          <a:p>
            <a:r>
              <a:rPr lang="en-US" dirty="0"/>
              <a:t>• preventive maintenance (backup).</a:t>
            </a:r>
          </a:p>
          <a:p>
            <a:r>
              <a:rPr lang="en-US" dirty="0"/>
              <a:t>• Corrective Maintenance (PCR).</a:t>
            </a:r>
          </a:p>
          <a:p>
            <a:r>
              <a:rPr lang="en-US" dirty="0"/>
              <a:t>• Maintenance of adaptive (enhanced performance, adding entities and attributes).</a:t>
            </a:r>
          </a:p>
          <a:p>
            <a:r>
              <a:rPr lang="en-US" dirty="0"/>
              <a:t>• Set the access and maintenance of the new and old users permissions.</a:t>
            </a:r>
          </a:p>
        </p:txBody>
      </p:sp>
    </p:spTree>
    <p:extLst>
      <p:ext uri="{BB962C8B-B14F-4D97-AF65-F5344CB8AC3E}">
        <p14:creationId xmlns:p14="http://schemas.microsoft.com/office/powerpoint/2010/main" val="957582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2707" y="448129"/>
            <a:ext cx="3050690" cy="526076"/>
          </a:xfrm>
        </p:spPr>
        <p:style>
          <a:lnRef idx="1">
            <a:schemeClr val="accent2"/>
          </a:lnRef>
          <a:fillRef idx="2">
            <a:schemeClr val="accent2"/>
          </a:fillRef>
          <a:effectRef idx="1">
            <a:schemeClr val="accent2"/>
          </a:effectRef>
          <a:fontRef idx="minor">
            <a:schemeClr val="dk1"/>
          </a:fontRef>
        </p:style>
        <p:txBody>
          <a:bodyPr/>
          <a:lstStyle/>
          <a:p>
            <a:pPr algn="ctr"/>
            <a:r>
              <a:rPr lang="en-SG" sz="2000" b="1" dirty="0" smtClean="0"/>
              <a:t>1-Data </a:t>
            </a:r>
            <a:r>
              <a:rPr lang="en-SG" sz="2000" b="1" dirty="0"/>
              <a:t>employee</a:t>
            </a:r>
            <a:endParaRPr lang="en-US" sz="2000" b="1" dirty="0"/>
          </a:p>
        </p:txBody>
      </p:sp>
      <p:sp>
        <p:nvSpPr>
          <p:cNvPr id="5" name="TextBox 4"/>
          <p:cNvSpPr txBox="1"/>
          <p:nvPr/>
        </p:nvSpPr>
        <p:spPr>
          <a:xfrm>
            <a:off x="220543" y="305389"/>
            <a:ext cx="6141619"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1" dirty="0" smtClean="0"/>
              <a:t>Database deign Tables and database sheet view  </a:t>
            </a:r>
            <a:endParaRPr lang="en-US" sz="2000" b="1" dirty="0"/>
          </a:p>
        </p:txBody>
      </p:sp>
      <p:pic>
        <p:nvPicPr>
          <p:cNvPr id="3" name="Picture 2"/>
          <p:cNvPicPr>
            <a:picLocks noChangeAspect="1"/>
          </p:cNvPicPr>
          <p:nvPr/>
        </p:nvPicPr>
        <p:blipFill>
          <a:blip r:embed="rId2"/>
          <a:stretch>
            <a:fillRect/>
          </a:stretch>
        </p:blipFill>
        <p:spPr>
          <a:xfrm>
            <a:off x="323378" y="4187502"/>
            <a:ext cx="9837909" cy="2538077"/>
          </a:xfrm>
          <a:prstGeom prst="rect">
            <a:avLst/>
          </a:prstGeom>
        </p:spPr>
      </p:pic>
      <p:pic>
        <p:nvPicPr>
          <p:cNvPr id="4" name="Picture 3"/>
          <p:cNvPicPr>
            <a:picLocks noChangeAspect="1"/>
          </p:cNvPicPr>
          <p:nvPr/>
        </p:nvPicPr>
        <p:blipFill>
          <a:blip r:embed="rId3"/>
          <a:stretch>
            <a:fillRect/>
          </a:stretch>
        </p:blipFill>
        <p:spPr>
          <a:xfrm>
            <a:off x="323378" y="1169690"/>
            <a:ext cx="9837909" cy="2861397"/>
          </a:xfrm>
          <a:prstGeom prst="rect">
            <a:avLst/>
          </a:prstGeom>
        </p:spPr>
      </p:pic>
    </p:spTree>
    <p:extLst>
      <p:ext uri="{BB962C8B-B14F-4D97-AF65-F5344CB8AC3E}">
        <p14:creationId xmlns:p14="http://schemas.microsoft.com/office/powerpoint/2010/main" val="1029412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7880" y="96237"/>
            <a:ext cx="1779333"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2-Banks</a:t>
            </a:r>
            <a:endParaRPr lang="en-US" sz="2000" b="1" dirty="0"/>
          </a:p>
        </p:txBody>
      </p:sp>
      <p:sp>
        <p:nvSpPr>
          <p:cNvPr id="14" name="TextBox 13"/>
          <p:cNvSpPr txBox="1"/>
          <p:nvPr/>
        </p:nvSpPr>
        <p:spPr>
          <a:xfrm>
            <a:off x="377880" y="3733529"/>
            <a:ext cx="20735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1" dirty="0" smtClean="0"/>
              <a:t>3-Department </a:t>
            </a:r>
            <a:endParaRPr lang="en-US" sz="2000" b="1" dirty="0"/>
          </a:p>
        </p:txBody>
      </p:sp>
      <p:pic>
        <p:nvPicPr>
          <p:cNvPr id="2" name="Picture 1"/>
          <p:cNvPicPr>
            <a:picLocks noChangeAspect="1"/>
          </p:cNvPicPr>
          <p:nvPr/>
        </p:nvPicPr>
        <p:blipFill>
          <a:blip r:embed="rId2"/>
          <a:stretch>
            <a:fillRect/>
          </a:stretch>
        </p:blipFill>
        <p:spPr>
          <a:xfrm>
            <a:off x="6327920" y="496346"/>
            <a:ext cx="5494886" cy="3139689"/>
          </a:xfrm>
          <a:prstGeom prst="rect">
            <a:avLst/>
          </a:prstGeom>
        </p:spPr>
      </p:pic>
      <p:pic>
        <p:nvPicPr>
          <p:cNvPr id="3" name="Picture 2"/>
          <p:cNvPicPr>
            <a:picLocks noChangeAspect="1"/>
          </p:cNvPicPr>
          <p:nvPr/>
        </p:nvPicPr>
        <p:blipFill>
          <a:blip r:embed="rId3"/>
          <a:stretch>
            <a:fillRect/>
          </a:stretch>
        </p:blipFill>
        <p:spPr>
          <a:xfrm>
            <a:off x="377880" y="496347"/>
            <a:ext cx="5705475" cy="3139689"/>
          </a:xfrm>
          <a:prstGeom prst="rect">
            <a:avLst/>
          </a:prstGeom>
        </p:spPr>
      </p:pic>
      <p:pic>
        <p:nvPicPr>
          <p:cNvPr id="6" name="Picture 5"/>
          <p:cNvPicPr>
            <a:picLocks noChangeAspect="1"/>
          </p:cNvPicPr>
          <p:nvPr/>
        </p:nvPicPr>
        <p:blipFill>
          <a:blip r:embed="rId4"/>
          <a:stretch>
            <a:fillRect/>
          </a:stretch>
        </p:blipFill>
        <p:spPr>
          <a:xfrm>
            <a:off x="6327920" y="4036145"/>
            <a:ext cx="5494886" cy="2821855"/>
          </a:xfrm>
          <a:prstGeom prst="rect">
            <a:avLst/>
          </a:prstGeom>
        </p:spPr>
      </p:pic>
      <p:pic>
        <p:nvPicPr>
          <p:cNvPr id="8" name="Picture 7"/>
          <p:cNvPicPr>
            <a:picLocks noChangeAspect="1"/>
          </p:cNvPicPr>
          <p:nvPr/>
        </p:nvPicPr>
        <p:blipFill>
          <a:blip r:embed="rId5"/>
          <a:stretch>
            <a:fillRect/>
          </a:stretch>
        </p:blipFill>
        <p:spPr>
          <a:xfrm>
            <a:off x="377880" y="4036145"/>
            <a:ext cx="5819775" cy="2790523"/>
          </a:xfrm>
          <a:prstGeom prst="rect">
            <a:avLst/>
          </a:prstGeom>
        </p:spPr>
      </p:pic>
    </p:spTree>
    <p:extLst>
      <p:ext uri="{BB962C8B-B14F-4D97-AF65-F5344CB8AC3E}">
        <p14:creationId xmlns:p14="http://schemas.microsoft.com/office/powerpoint/2010/main" val="2264110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3182" y="270241"/>
            <a:ext cx="3001192" cy="360823"/>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en-US" sz="2000" b="1" dirty="0" smtClean="0"/>
              <a:t>4-finance_empl</a:t>
            </a:r>
            <a:r>
              <a:rPr lang="en-US" sz="2000" b="1" dirty="0"/>
              <a:t/>
            </a:r>
            <a:br>
              <a:rPr lang="en-US" sz="2000" b="1" dirty="0"/>
            </a:br>
            <a:endParaRPr lang="en-US" sz="2000" b="1" dirty="0"/>
          </a:p>
        </p:txBody>
      </p:sp>
      <p:sp>
        <p:nvSpPr>
          <p:cNvPr id="17" name="Title 1"/>
          <p:cNvSpPr txBox="1">
            <a:spLocks/>
          </p:cNvSpPr>
          <p:nvPr/>
        </p:nvSpPr>
        <p:spPr>
          <a:xfrm>
            <a:off x="145557" y="3988109"/>
            <a:ext cx="2438591" cy="36082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oAutofit/>
          </a:bodyPr>
          <a:lstStyle>
            <a:lvl1pPr algn="l" defTabSz="457200" rtl="0" eaLnBrk="1" latinLnBrk="0" hangingPunct="1">
              <a:spcBef>
                <a:spcPct val="0"/>
              </a:spcBef>
              <a:buNone/>
              <a:defRPr sz="4200" b="0" i="0"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2000" b="1" dirty="0" smtClean="0"/>
              <a:t>5-Qualification</a:t>
            </a:r>
            <a:endParaRPr lang="en-US" sz="2000" b="1" dirty="0"/>
          </a:p>
        </p:txBody>
      </p:sp>
      <p:pic>
        <p:nvPicPr>
          <p:cNvPr id="2" name="Picture 1"/>
          <p:cNvPicPr>
            <a:picLocks noChangeAspect="1"/>
          </p:cNvPicPr>
          <p:nvPr/>
        </p:nvPicPr>
        <p:blipFill>
          <a:blip r:embed="rId2"/>
          <a:stretch>
            <a:fillRect/>
          </a:stretch>
        </p:blipFill>
        <p:spPr>
          <a:xfrm>
            <a:off x="6465194" y="828876"/>
            <a:ext cx="5598017" cy="3062606"/>
          </a:xfrm>
          <a:prstGeom prst="rect">
            <a:avLst/>
          </a:prstGeom>
        </p:spPr>
      </p:pic>
      <p:pic>
        <p:nvPicPr>
          <p:cNvPr id="3" name="Picture 2"/>
          <p:cNvPicPr>
            <a:picLocks noChangeAspect="1"/>
          </p:cNvPicPr>
          <p:nvPr/>
        </p:nvPicPr>
        <p:blipFill>
          <a:blip r:embed="rId3"/>
          <a:stretch>
            <a:fillRect/>
          </a:stretch>
        </p:blipFill>
        <p:spPr>
          <a:xfrm>
            <a:off x="122554" y="779422"/>
            <a:ext cx="5886450" cy="3112059"/>
          </a:xfrm>
          <a:prstGeom prst="rect">
            <a:avLst/>
          </a:prstGeom>
        </p:spPr>
      </p:pic>
      <p:pic>
        <p:nvPicPr>
          <p:cNvPr id="5" name="Picture 4"/>
          <p:cNvPicPr>
            <a:picLocks noChangeAspect="1"/>
          </p:cNvPicPr>
          <p:nvPr/>
        </p:nvPicPr>
        <p:blipFill>
          <a:blip r:embed="rId4"/>
          <a:stretch>
            <a:fillRect/>
          </a:stretch>
        </p:blipFill>
        <p:spPr>
          <a:xfrm>
            <a:off x="6465194" y="4445559"/>
            <a:ext cx="5598017" cy="2308333"/>
          </a:xfrm>
          <a:prstGeom prst="rect">
            <a:avLst/>
          </a:prstGeom>
        </p:spPr>
      </p:pic>
      <p:pic>
        <p:nvPicPr>
          <p:cNvPr id="7" name="Picture 6"/>
          <p:cNvPicPr>
            <a:picLocks noChangeAspect="1"/>
          </p:cNvPicPr>
          <p:nvPr/>
        </p:nvPicPr>
        <p:blipFill>
          <a:blip r:embed="rId5"/>
          <a:stretch>
            <a:fillRect/>
          </a:stretch>
        </p:blipFill>
        <p:spPr>
          <a:xfrm>
            <a:off x="145557" y="4445560"/>
            <a:ext cx="5934075" cy="2308333"/>
          </a:xfrm>
          <a:prstGeom prst="rect">
            <a:avLst/>
          </a:prstGeom>
        </p:spPr>
      </p:pic>
    </p:spTree>
    <p:extLst>
      <p:ext uri="{BB962C8B-B14F-4D97-AF65-F5344CB8AC3E}">
        <p14:creationId xmlns:p14="http://schemas.microsoft.com/office/powerpoint/2010/main" val="3385034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3997326" cy="796533"/>
          </a:xfrm>
        </p:spPr>
        <p:txBody>
          <a:bodyPr>
            <a:normAutofit fontScale="90000"/>
          </a:bodyPr>
          <a:lstStyle/>
          <a:p>
            <a:r>
              <a:rPr lang="en-US" sz="2800" dirty="0"/>
              <a:t/>
            </a:r>
            <a:br>
              <a:rPr lang="en-US" sz="2800" dirty="0"/>
            </a:br>
            <a:endParaRPr lang="en-US" sz="2800" dirty="0"/>
          </a:p>
        </p:txBody>
      </p:sp>
      <p:sp>
        <p:nvSpPr>
          <p:cNvPr id="12" name="TextBox 11"/>
          <p:cNvSpPr txBox="1"/>
          <p:nvPr/>
        </p:nvSpPr>
        <p:spPr>
          <a:xfrm>
            <a:off x="251139" y="295910"/>
            <a:ext cx="2736759"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6-Nationality</a:t>
            </a:r>
            <a:endParaRPr lang="en-US" sz="2000" b="1" dirty="0"/>
          </a:p>
        </p:txBody>
      </p:sp>
      <p:pic>
        <p:nvPicPr>
          <p:cNvPr id="3" name="Picture 2"/>
          <p:cNvPicPr>
            <a:picLocks noChangeAspect="1"/>
          </p:cNvPicPr>
          <p:nvPr/>
        </p:nvPicPr>
        <p:blipFill>
          <a:blip r:embed="rId2"/>
          <a:stretch>
            <a:fillRect/>
          </a:stretch>
        </p:blipFill>
        <p:spPr>
          <a:xfrm>
            <a:off x="6249896" y="838105"/>
            <a:ext cx="5511755" cy="2935405"/>
          </a:xfrm>
          <a:prstGeom prst="rect">
            <a:avLst/>
          </a:prstGeom>
        </p:spPr>
      </p:pic>
      <p:pic>
        <p:nvPicPr>
          <p:cNvPr id="5" name="Picture 4"/>
          <p:cNvPicPr>
            <a:picLocks noChangeAspect="1"/>
          </p:cNvPicPr>
          <p:nvPr/>
        </p:nvPicPr>
        <p:blipFill>
          <a:blip r:embed="rId3"/>
          <a:stretch>
            <a:fillRect/>
          </a:stretch>
        </p:blipFill>
        <p:spPr>
          <a:xfrm>
            <a:off x="120873" y="838105"/>
            <a:ext cx="5734050" cy="2935405"/>
          </a:xfrm>
          <a:prstGeom prst="rect">
            <a:avLst/>
          </a:prstGeom>
        </p:spPr>
      </p:pic>
    </p:spTree>
    <p:extLst>
      <p:ext uri="{BB962C8B-B14F-4D97-AF65-F5344CB8AC3E}">
        <p14:creationId xmlns:p14="http://schemas.microsoft.com/office/powerpoint/2010/main" val="4127523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59131" y="986776"/>
            <a:ext cx="5177307" cy="5362509"/>
          </a:xfrm>
          <a:prstGeom prst="rect">
            <a:avLst/>
          </a:prstGeom>
        </p:spPr>
      </p:pic>
      <p:pic>
        <p:nvPicPr>
          <p:cNvPr id="5" name="Picture 4"/>
          <p:cNvPicPr>
            <a:picLocks noChangeAspect="1"/>
          </p:cNvPicPr>
          <p:nvPr/>
        </p:nvPicPr>
        <p:blipFill>
          <a:blip r:embed="rId3"/>
          <a:stretch>
            <a:fillRect/>
          </a:stretch>
        </p:blipFill>
        <p:spPr>
          <a:xfrm>
            <a:off x="254559" y="986775"/>
            <a:ext cx="5643966" cy="5362510"/>
          </a:xfrm>
          <a:prstGeom prst="rect">
            <a:avLst/>
          </a:prstGeom>
        </p:spPr>
      </p:pic>
      <p:sp>
        <p:nvSpPr>
          <p:cNvPr id="6" name="TextBox 5"/>
          <p:cNvSpPr txBox="1"/>
          <p:nvPr/>
        </p:nvSpPr>
        <p:spPr>
          <a:xfrm>
            <a:off x="251139" y="295910"/>
            <a:ext cx="2736759"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7-Pres_absen</a:t>
            </a:r>
            <a:endParaRPr lang="en-US" sz="2000" b="1" dirty="0"/>
          </a:p>
        </p:txBody>
      </p:sp>
    </p:spTree>
    <p:extLst>
      <p:ext uri="{BB962C8B-B14F-4D97-AF65-F5344CB8AC3E}">
        <p14:creationId xmlns:p14="http://schemas.microsoft.com/office/powerpoint/2010/main" val="374543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0710" y="807192"/>
            <a:ext cx="11286186" cy="1754326"/>
          </a:xfrm>
          <a:prstGeom prst="rect">
            <a:avLst/>
          </a:prstGeom>
        </p:spPr>
        <p:txBody>
          <a:bodyPr wrap="square">
            <a:spAutoFit/>
          </a:bodyPr>
          <a:lstStyle/>
          <a:p>
            <a:pPr>
              <a:lnSpc>
                <a:spcPct val="150000"/>
              </a:lnSpc>
            </a:pPr>
            <a:r>
              <a:rPr lang="en-US" b="1" dirty="0"/>
              <a:t>A relationship, in the context of databases, is a situation that exists between two relational database tables when one table has a foreign key that references the primary key of the other </a:t>
            </a:r>
            <a:r>
              <a:rPr lang="en-US" b="1" dirty="0" smtClean="0"/>
              <a:t>table Relationships </a:t>
            </a:r>
            <a:r>
              <a:rPr lang="en-US" b="1" dirty="0"/>
              <a:t>allow relational databases to split and store data in different tables, while linking disparate data items. </a:t>
            </a:r>
          </a:p>
        </p:txBody>
      </p:sp>
      <p:sp>
        <p:nvSpPr>
          <p:cNvPr id="5" name="Rectangle 4"/>
          <p:cNvSpPr/>
          <p:nvPr/>
        </p:nvSpPr>
        <p:spPr>
          <a:xfrm>
            <a:off x="783363" y="376707"/>
            <a:ext cx="1532792" cy="369332"/>
          </a:xfrm>
          <a:prstGeom prst="rect">
            <a:avLst/>
          </a:prstGeom>
        </p:spPr>
        <p:txBody>
          <a:bodyPr wrap="none">
            <a:spAutoFit/>
          </a:bodyPr>
          <a:lstStyle/>
          <a:p>
            <a:r>
              <a:rPr lang="en-US" b="1" dirty="0">
                <a:solidFill>
                  <a:srgbClr val="C00000"/>
                </a:solidFill>
              </a:rPr>
              <a:t>Relationship</a:t>
            </a:r>
            <a:endParaRPr lang="en-GB" dirty="0">
              <a:solidFill>
                <a:srgbClr val="C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758055"/>
            <a:ext cx="8035636"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105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3889" y="1234195"/>
            <a:ext cx="242766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smtClean="0"/>
              <a:t>1-Data_empl _pres5</a:t>
            </a:r>
            <a:endParaRPr lang="en-US" b="1" dirty="0"/>
          </a:p>
        </p:txBody>
      </p:sp>
      <p:sp>
        <p:nvSpPr>
          <p:cNvPr id="8" name="Title 1"/>
          <p:cNvSpPr>
            <a:spLocks noGrp="1"/>
          </p:cNvSpPr>
          <p:nvPr>
            <p:ph type="title"/>
          </p:nvPr>
        </p:nvSpPr>
        <p:spPr>
          <a:xfrm>
            <a:off x="4202825" y="215289"/>
            <a:ext cx="1885672" cy="608960"/>
          </a:xfrm>
        </p:spPr>
        <p:style>
          <a:lnRef idx="1">
            <a:schemeClr val="accent2"/>
          </a:lnRef>
          <a:fillRef idx="2">
            <a:schemeClr val="accent2"/>
          </a:fillRef>
          <a:effectRef idx="1">
            <a:schemeClr val="accent2"/>
          </a:effectRef>
          <a:fontRef idx="minor">
            <a:schemeClr val="dk1"/>
          </a:fontRef>
        </p:style>
        <p:txBody>
          <a:bodyPr/>
          <a:lstStyle/>
          <a:p>
            <a:r>
              <a:rPr lang="en-SG" sz="2800" dirty="0" smtClean="0"/>
              <a:t>Queries</a:t>
            </a:r>
            <a:endParaRPr lang="en-US" sz="2800" dirty="0"/>
          </a:p>
        </p:txBody>
      </p:sp>
      <p:sp>
        <p:nvSpPr>
          <p:cNvPr id="3" name="Rectangle 2"/>
          <p:cNvSpPr/>
          <p:nvPr/>
        </p:nvSpPr>
        <p:spPr>
          <a:xfrm>
            <a:off x="290858" y="3993635"/>
            <a:ext cx="11595279" cy="1477328"/>
          </a:xfrm>
          <a:prstGeom prst="rect">
            <a:avLst/>
          </a:prstGeom>
        </p:spPr>
        <p:txBody>
          <a:bodyPr wrap="square">
            <a:spAutoFit/>
          </a:bodyPr>
          <a:lstStyle/>
          <a:p>
            <a:r>
              <a:rPr lang="en-US" b="1" dirty="0"/>
              <a:t>SELECT </a:t>
            </a:r>
            <a:r>
              <a:rPr lang="en-US" b="1" dirty="0" err="1"/>
              <a:t>Data_Employee.EM_NUM</a:t>
            </a:r>
            <a:r>
              <a:rPr lang="en-US" b="1" dirty="0"/>
              <a:t>, </a:t>
            </a:r>
            <a:r>
              <a:rPr lang="en-US" b="1" dirty="0" err="1"/>
              <a:t>Data_Employee.EM_NAME</a:t>
            </a:r>
            <a:r>
              <a:rPr lang="en-US" b="1" dirty="0"/>
              <a:t>, </a:t>
            </a:r>
            <a:r>
              <a:rPr lang="en-US" b="1" dirty="0" err="1"/>
              <a:t>pres_absen.Date_pr_ads</a:t>
            </a:r>
            <a:r>
              <a:rPr lang="en-US" b="1" dirty="0"/>
              <a:t>, </a:t>
            </a:r>
            <a:r>
              <a:rPr lang="en-US" b="1" dirty="0" err="1"/>
              <a:t>pres_absen.Case_pr_abs</a:t>
            </a:r>
            <a:endParaRPr lang="en-US" b="1" dirty="0"/>
          </a:p>
          <a:p>
            <a:r>
              <a:rPr lang="en-US" b="1" dirty="0"/>
              <a:t>FROM </a:t>
            </a:r>
            <a:r>
              <a:rPr lang="en-US" b="1" dirty="0" err="1"/>
              <a:t>Data_Employee</a:t>
            </a:r>
            <a:r>
              <a:rPr lang="en-US" b="1" dirty="0"/>
              <a:t>, </a:t>
            </a:r>
            <a:r>
              <a:rPr lang="en-US" b="1" dirty="0" err="1"/>
              <a:t>pres_absen</a:t>
            </a:r>
            <a:endParaRPr lang="en-US" b="1" dirty="0"/>
          </a:p>
          <a:p>
            <a:r>
              <a:rPr lang="en-US" b="1" dirty="0"/>
              <a:t>WHERE ( </a:t>
            </a:r>
            <a:r>
              <a:rPr lang="en-US" b="1" dirty="0" err="1"/>
              <a:t>Data_Employee.EM_NUM</a:t>
            </a:r>
            <a:r>
              <a:rPr lang="en-US" b="1" dirty="0"/>
              <a:t> = </a:t>
            </a:r>
            <a:r>
              <a:rPr lang="en-US" b="1" dirty="0" err="1"/>
              <a:t>pres_absen.EM_NUM</a:t>
            </a:r>
            <a:r>
              <a:rPr lang="en-US" b="1" dirty="0"/>
              <a:t>) and (</a:t>
            </a:r>
            <a:r>
              <a:rPr lang="en-US" b="1" dirty="0" err="1"/>
              <a:t>pres_absen.Date_pr_ads</a:t>
            </a:r>
            <a:r>
              <a:rPr lang="en-US" b="1" dirty="0"/>
              <a:t>=#1-2-2016#) and ( </a:t>
            </a:r>
            <a:r>
              <a:rPr lang="en-US" b="1" dirty="0" err="1"/>
              <a:t>pres_absen.Case_pr_abs</a:t>
            </a:r>
            <a:r>
              <a:rPr lang="en-US" b="1" dirty="0"/>
              <a:t>=true );</a:t>
            </a:r>
          </a:p>
        </p:txBody>
      </p:sp>
      <p:pic>
        <p:nvPicPr>
          <p:cNvPr id="2" name="Picture 1"/>
          <p:cNvPicPr>
            <a:picLocks noChangeAspect="1"/>
          </p:cNvPicPr>
          <p:nvPr/>
        </p:nvPicPr>
        <p:blipFill>
          <a:blip r:embed="rId2"/>
          <a:stretch>
            <a:fillRect/>
          </a:stretch>
        </p:blipFill>
        <p:spPr>
          <a:xfrm>
            <a:off x="393888" y="1761242"/>
            <a:ext cx="8895078" cy="1960752"/>
          </a:xfrm>
          <a:prstGeom prst="rect">
            <a:avLst/>
          </a:prstGeom>
        </p:spPr>
      </p:pic>
    </p:spTree>
    <p:extLst>
      <p:ext uri="{BB962C8B-B14F-4D97-AF65-F5344CB8AC3E}">
        <p14:creationId xmlns:p14="http://schemas.microsoft.com/office/powerpoint/2010/main" val="1658640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0917" y="103468"/>
            <a:ext cx="365022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smtClean="0"/>
              <a:t>2-Dataa _</a:t>
            </a:r>
            <a:r>
              <a:rPr lang="en-US" b="1" dirty="0" err="1" smtClean="0"/>
              <a:t>empl_date_end</a:t>
            </a:r>
            <a:endParaRPr lang="en-US" b="1" dirty="0"/>
          </a:p>
        </p:txBody>
      </p:sp>
      <p:sp>
        <p:nvSpPr>
          <p:cNvPr id="3" name="Rectangle 2"/>
          <p:cNvSpPr/>
          <p:nvPr/>
        </p:nvSpPr>
        <p:spPr>
          <a:xfrm>
            <a:off x="588133" y="1859625"/>
            <a:ext cx="11321369" cy="1304460"/>
          </a:xfrm>
          <a:prstGeom prst="rect">
            <a:avLst/>
          </a:prstGeom>
        </p:spPr>
        <p:txBody>
          <a:bodyPr wrap="square">
            <a:spAutoFit/>
          </a:bodyPr>
          <a:lstStyle/>
          <a:p>
            <a:pPr>
              <a:lnSpc>
                <a:spcPct val="115000"/>
              </a:lnSpc>
              <a:spcAft>
                <a:spcPts val="1000"/>
              </a:spcAft>
            </a:pPr>
            <a:r>
              <a:rPr lang="en-GB" b="1" dirty="0">
                <a:latin typeface="Calibri" panose="020F0502020204030204" pitchFamily="34" charset="0"/>
                <a:ea typeface="Calibri" panose="020F0502020204030204" pitchFamily="34" charset="0"/>
                <a:cs typeface="Arial" panose="020B0604020202020204" pitchFamily="34" charset="0"/>
              </a:rPr>
              <a:t>SELECT </a:t>
            </a:r>
            <a:r>
              <a:rPr lang="en-GB" b="1" dirty="0" err="1">
                <a:latin typeface="Calibri" panose="020F0502020204030204" pitchFamily="34" charset="0"/>
                <a:ea typeface="Calibri" panose="020F0502020204030204" pitchFamily="34" charset="0"/>
                <a:cs typeface="Arial" panose="020B0604020202020204" pitchFamily="34" charset="0"/>
              </a:rPr>
              <a:t>Data_Employee.EM_NUM</a:t>
            </a:r>
            <a:r>
              <a:rPr lang="en-GB" b="1" dirty="0">
                <a:latin typeface="Calibri" panose="020F0502020204030204" pitchFamily="34" charset="0"/>
                <a:ea typeface="Calibri" panose="020F0502020204030204" pitchFamily="34" charset="0"/>
                <a:cs typeface="Arial" panose="020B0604020202020204" pitchFamily="34" charset="0"/>
              </a:rPr>
              <a:t>, </a:t>
            </a:r>
            <a:r>
              <a:rPr lang="en-GB" b="1" dirty="0" err="1">
                <a:latin typeface="Calibri" panose="020F0502020204030204" pitchFamily="34" charset="0"/>
                <a:ea typeface="Calibri" panose="020F0502020204030204" pitchFamily="34" charset="0"/>
                <a:cs typeface="Arial" panose="020B0604020202020204" pitchFamily="34" charset="0"/>
              </a:rPr>
              <a:t>Data_Employee.EM_NAME</a:t>
            </a:r>
            <a:r>
              <a:rPr lang="en-GB" b="1" dirty="0">
                <a:latin typeface="Calibri" panose="020F0502020204030204" pitchFamily="34" charset="0"/>
                <a:ea typeface="Calibri" panose="020F0502020204030204" pitchFamily="34" charset="0"/>
                <a:cs typeface="Arial" panose="020B0604020202020204" pitchFamily="34" charset="0"/>
              </a:rPr>
              <a:t>, </a:t>
            </a:r>
            <a:r>
              <a:rPr lang="en-GB" b="1" dirty="0" err="1">
                <a:latin typeface="Calibri" panose="020F0502020204030204" pitchFamily="34" charset="0"/>
                <a:ea typeface="Calibri" panose="020F0502020204030204" pitchFamily="34" charset="0"/>
                <a:cs typeface="Arial" panose="020B0604020202020204" pitchFamily="34" charset="0"/>
              </a:rPr>
              <a:t>financ_empl.Cont_NUM</a:t>
            </a:r>
            <a:r>
              <a:rPr lang="en-GB" b="1" dirty="0">
                <a:latin typeface="Calibri" panose="020F0502020204030204" pitchFamily="34" charset="0"/>
                <a:ea typeface="Calibri" panose="020F0502020204030204" pitchFamily="34" charset="0"/>
                <a:cs typeface="Arial" panose="020B0604020202020204" pitchFamily="34" charset="0"/>
              </a:rPr>
              <a:t>, </a:t>
            </a:r>
            <a:r>
              <a:rPr lang="en-GB" b="1" dirty="0" err="1">
                <a:latin typeface="Calibri" panose="020F0502020204030204" pitchFamily="34" charset="0"/>
                <a:ea typeface="Calibri" panose="020F0502020204030204" pitchFamily="34" charset="0"/>
                <a:cs typeface="Arial" panose="020B0604020202020204" pitchFamily="34" charset="0"/>
              </a:rPr>
              <a:t>financ_empl.Date_end_work</a:t>
            </a:r>
            <a:endParaRPr lang="en-GB" b="1"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GB" b="1" dirty="0">
                <a:latin typeface="Calibri" panose="020F0502020204030204" pitchFamily="34" charset="0"/>
                <a:ea typeface="Calibri" panose="020F0502020204030204" pitchFamily="34" charset="0"/>
                <a:cs typeface="Arial" panose="020B0604020202020204" pitchFamily="34" charset="0"/>
              </a:rPr>
              <a:t>FROM </a:t>
            </a:r>
            <a:r>
              <a:rPr lang="en-GB" b="1" dirty="0" err="1">
                <a:latin typeface="Calibri" panose="020F0502020204030204" pitchFamily="34" charset="0"/>
                <a:ea typeface="Calibri" panose="020F0502020204030204" pitchFamily="34" charset="0"/>
                <a:cs typeface="Arial" panose="020B0604020202020204" pitchFamily="34" charset="0"/>
              </a:rPr>
              <a:t>Data_Employee</a:t>
            </a:r>
            <a:r>
              <a:rPr lang="en-GB" b="1" dirty="0">
                <a:latin typeface="Calibri" panose="020F0502020204030204" pitchFamily="34" charset="0"/>
                <a:ea typeface="Calibri" panose="020F0502020204030204" pitchFamily="34" charset="0"/>
                <a:cs typeface="Arial" panose="020B0604020202020204" pitchFamily="34" charset="0"/>
              </a:rPr>
              <a:t>, </a:t>
            </a:r>
            <a:r>
              <a:rPr lang="en-GB" b="1" dirty="0" err="1">
                <a:latin typeface="Calibri" panose="020F0502020204030204" pitchFamily="34" charset="0"/>
                <a:ea typeface="Calibri" panose="020F0502020204030204" pitchFamily="34" charset="0"/>
                <a:cs typeface="Arial" panose="020B0604020202020204" pitchFamily="34" charset="0"/>
              </a:rPr>
              <a:t>financ_empl</a:t>
            </a:r>
            <a:endParaRPr lang="en-GB" b="1" dirty="0">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GB" b="1" dirty="0">
                <a:latin typeface="Calibri" panose="020F0502020204030204" pitchFamily="34" charset="0"/>
                <a:ea typeface="Calibri" panose="020F0502020204030204" pitchFamily="34" charset="0"/>
                <a:cs typeface="Arial" panose="020B0604020202020204" pitchFamily="34" charset="0"/>
              </a:rPr>
              <a:t>WHERE ( </a:t>
            </a:r>
            <a:r>
              <a:rPr lang="en-GB" b="1" dirty="0" err="1">
                <a:latin typeface="Calibri" panose="020F0502020204030204" pitchFamily="34" charset="0"/>
                <a:ea typeface="Calibri" panose="020F0502020204030204" pitchFamily="34" charset="0"/>
                <a:cs typeface="Arial" panose="020B0604020202020204" pitchFamily="34" charset="0"/>
              </a:rPr>
              <a:t>financ_empl.EM_NUM</a:t>
            </a:r>
            <a:r>
              <a:rPr lang="en-GB" b="1" dirty="0">
                <a:latin typeface="Calibri" panose="020F0502020204030204" pitchFamily="34" charset="0"/>
                <a:ea typeface="Calibri" panose="020F0502020204030204" pitchFamily="34" charset="0"/>
                <a:cs typeface="Arial" panose="020B0604020202020204" pitchFamily="34" charset="0"/>
              </a:rPr>
              <a:t> = </a:t>
            </a:r>
            <a:r>
              <a:rPr lang="en-GB" b="1" dirty="0" err="1">
                <a:latin typeface="Calibri" panose="020F0502020204030204" pitchFamily="34" charset="0"/>
                <a:ea typeface="Calibri" panose="020F0502020204030204" pitchFamily="34" charset="0"/>
                <a:cs typeface="Arial" panose="020B0604020202020204" pitchFamily="34" charset="0"/>
              </a:rPr>
              <a:t>Data_Employee.EM_NUM</a:t>
            </a:r>
            <a:r>
              <a:rPr lang="en-GB" b="1" dirty="0">
                <a:latin typeface="Calibri" panose="020F0502020204030204" pitchFamily="34" charset="0"/>
                <a:ea typeface="Calibri" panose="020F0502020204030204" pitchFamily="34" charset="0"/>
                <a:cs typeface="Arial" panose="020B0604020202020204" pitchFamily="34" charset="0"/>
              </a:rPr>
              <a:t>) and (</a:t>
            </a:r>
            <a:r>
              <a:rPr lang="en-GB" b="1" dirty="0" err="1">
                <a:latin typeface="Calibri" panose="020F0502020204030204" pitchFamily="34" charset="0"/>
                <a:ea typeface="Calibri" panose="020F0502020204030204" pitchFamily="34" charset="0"/>
                <a:cs typeface="Arial" panose="020B0604020202020204" pitchFamily="34" charset="0"/>
              </a:rPr>
              <a:t>financ_empl.Date_end_work</a:t>
            </a:r>
            <a:r>
              <a:rPr lang="en-GB" b="1" dirty="0">
                <a:latin typeface="Calibri" panose="020F0502020204030204" pitchFamily="34" charset="0"/>
                <a:ea typeface="Calibri" panose="020F0502020204030204" pitchFamily="34" charset="0"/>
                <a:cs typeface="Arial" panose="020B0604020202020204" pitchFamily="34" charset="0"/>
              </a:rPr>
              <a:t>=#1-1-2018#);</a:t>
            </a:r>
          </a:p>
        </p:txBody>
      </p:sp>
      <p:sp>
        <p:nvSpPr>
          <p:cNvPr id="7" name="Title 1"/>
          <p:cNvSpPr>
            <a:spLocks noGrp="1"/>
          </p:cNvSpPr>
          <p:nvPr>
            <p:ph type="title"/>
          </p:nvPr>
        </p:nvSpPr>
        <p:spPr>
          <a:xfrm>
            <a:off x="721117" y="3293009"/>
            <a:ext cx="4147097" cy="43481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en-US" sz="2000" b="1" dirty="0" smtClean="0"/>
              <a:t>3-Data of employee by bank</a:t>
            </a:r>
            <a:r>
              <a:rPr lang="en-US" sz="2000" b="1" dirty="0"/>
              <a:t/>
            </a:r>
            <a:br>
              <a:rPr lang="en-US" sz="2000" b="1" dirty="0"/>
            </a:br>
            <a:endParaRPr lang="en-US" sz="2000" b="1" dirty="0"/>
          </a:p>
        </p:txBody>
      </p:sp>
      <p:pic>
        <p:nvPicPr>
          <p:cNvPr id="2" name="Picture 1"/>
          <p:cNvPicPr>
            <a:picLocks noChangeAspect="1"/>
          </p:cNvPicPr>
          <p:nvPr/>
        </p:nvPicPr>
        <p:blipFill>
          <a:blip r:embed="rId2"/>
          <a:stretch>
            <a:fillRect/>
          </a:stretch>
        </p:blipFill>
        <p:spPr>
          <a:xfrm>
            <a:off x="588133" y="878723"/>
            <a:ext cx="7184267" cy="971374"/>
          </a:xfrm>
          <a:prstGeom prst="rect">
            <a:avLst/>
          </a:prstGeom>
        </p:spPr>
      </p:pic>
      <p:pic>
        <p:nvPicPr>
          <p:cNvPr id="4" name="Picture 3"/>
          <p:cNvPicPr>
            <a:picLocks noChangeAspect="1"/>
          </p:cNvPicPr>
          <p:nvPr/>
        </p:nvPicPr>
        <p:blipFill>
          <a:blip r:embed="rId3"/>
          <a:stretch>
            <a:fillRect/>
          </a:stretch>
        </p:blipFill>
        <p:spPr>
          <a:xfrm>
            <a:off x="588133" y="3873235"/>
            <a:ext cx="7284628" cy="1209675"/>
          </a:xfrm>
          <a:prstGeom prst="rect">
            <a:avLst/>
          </a:prstGeom>
        </p:spPr>
      </p:pic>
      <p:sp>
        <p:nvSpPr>
          <p:cNvPr id="6" name="Rectangle 5"/>
          <p:cNvSpPr/>
          <p:nvPr/>
        </p:nvSpPr>
        <p:spPr>
          <a:xfrm>
            <a:off x="470917" y="5228324"/>
            <a:ext cx="11341942" cy="1200329"/>
          </a:xfrm>
          <a:prstGeom prst="rect">
            <a:avLst/>
          </a:prstGeom>
        </p:spPr>
        <p:txBody>
          <a:bodyPr wrap="square">
            <a:spAutoFit/>
          </a:bodyPr>
          <a:lstStyle/>
          <a:p>
            <a:r>
              <a:rPr lang="en-US" dirty="0"/>
              <a:t>SELECT </a:t>
            </a:r>
            <a:r>
              <a:rPr lang="en-US" dirty="0" err="1"/>
              <a:t>Data_Employee.EM_NUM</a:t>
            </a:r>
            <a:r>
              <a:rPr lang="en-US" dirty="0"/>
              <a:t>, </a:t>
            </a:r>
            <a:r>
              <a:rPr lang="en-US" dirty="0" err="1"/>
              <a:t>Data_Employee.EM_NAME</a:t>
            </a:r>
            <a:r>
              <a:rPr lang="en-US" dirty="0"/>
              <a:t>, </a:t>
            </a:r>
            <a:r>
              <a:rPr lang="en-US" dirty="0" err="1"/>
              <a:t>financ_empl.Salary</a:t>
            </a:r>
            <a:r>
              <a:rPr lang="en-US" dirty="0"/>
              <a:t>, </a:t>
            </a:r>
            <a:r>
              <a:rPr lang="en-US" dirty="0" err="1"/>
              <a:t>Banks.BAN_NAME</a:t>
            </a:r>
            <a:endParaRPr lang="en-US" dirty="0"/>
          </a:p>
          <a:p>
            <a:r>
              <a:rPr lang="en-US" dirty="0"/>
              <a:t>FROM </a:t>
            </a:r>
            <a:r>
              <a:rPr lang="en-US" dirty="0" err="1"/>
              <a:t>Data_Employee</a:t>
            </a:r>
            <a:r>
              <a:rPr lang="en-US" dirty="0"/>
              <a:t>, </a:t>
            </a:r>
            <a:r>
              <a:rPr lang="en-US" dirty="0" err="1"/>
              <a:t>financ_empl</a:t>
            </a:r>
            <a:r>
              <a:rPr lang="en-US" dirty="0"/>
              <a:t>, Banks</a:t>
            </a:r>
          </a:p>
          <a:p>
            <a:r>
              <a:rPr lang="en-US" dirty="0"/>
              <a:t>WHERE (</a:t>
            </a:r>
            <a:r>
              <a:rPr lang="en-US" dirty="0" err="1"/>
              <a:t>Banks.BAN_NUM</a:t>
            </a:r>
            <a:r>
              <a:rPr lang="en-US" dirty="0"/>
              <a:t> = </a:t>
            </a:r>
            <a:r>
              <a:rPr lang="en-US" dirty="0" err="1"/>
              <a:t>Data_Employee.BAN_NUM</a:t>
            </a:r>
            <a:r>
              <a:rPr lang="en-US" dirty="0"/>
              <a:t>) and ( </a:t>
            </a:r>
            <a:r>
              <a:rPr lang="en-US" dirty="0" err="1"/>
              <a:t>financ_empl.EM_NUM</a:t>
            </a:r>
            <a:r>
              <a:rPr lang="en-US" dirty="0"/>
              <a:t> = </a:t>
            </a:r>
            <a:r>
              <a:rPr lang="en-US" dirty="0" err="1"/>
              <a:t>Data_Employee.EM_NUM</a:t>
            </a:r>
            <a:r>
              <a:rPr lang="en-US" dirty="0"/>
              <a:t>) and  </a:t>
            </a:r>
            <a:r>
              <a:rPr lang="en-US" dirty="0" err="1"/>
              <a:t>Banks.BAN_NAME</a:t>
            </a:r>
            <a:r>
              <a:rPr lang="en-US" dirty="0"/>
              <a:t>='</a:t>
            </a:r>
            <a:r>
              <a:rPr lang="en-US" dirty="0" err="1"/>
              <a:t>cimb</a:t>
            </a:r>
            <a:r>
              <a:rPr lang="en-US" dirty="0"/>
              <a:t>';</a:t>
            </a:r>
          </a:p>
        </p:txBody>
      </p:sp>
    </p:spTree>
    <p:extLst>
      <p:ext uri="{BB962C8B-B14F-4D97-AF65-F5344CB8AC3E}">
        <p14:creationId xmlns:p14="http://schemas.microsoft.com/office/powerpoint/2010/main" val="3006869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46971" y="218940"/>
            <a:ext cx="340002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smtClean="0"/>
              <a:t>4-Data_employee </a:t>
            </a:r>
            <a:r>
              <a:rPr lang="en-US" b="1" dirty="0"/>
              <a:t>by </a:t>
            </a:r>
            <a:r>
              <a:rPr lang="en-US" b="1" dirty="0" err="1"/>
              <a:t>qual</a:t>
            </a:r>
            <a:endParaRPr lang="en-US" b="1" dirty="0"/>
          </a:p>
          <a:p>
            <a:endParaRPr lang="en-US" dirty="0"/>
          </a:p>
        </p:txBody>
      </p:sp>
      <p:pic>
        <p:nvPicPr>
          <p:cNvPr id="2" name="Picture 1"/>
          <p:cNvPicPr>
            <a:picLocks noChangeAspect="1"/>
          </p:cNvPicPr>
          <p:nvPr/>
        </p:nvPicPr>
        <p:blipFill>
          <a:blip r:embed="rId2"/>
          <a:stretch>
            <a:fillRect/>
          </a:stretch>
        </p:blipFill>
        <p:spPr>
          <a:xfrm>
            <a:off x="528030" y="1207513"/>
            <a:ext cx="7545453" cy="1524000"/>
          </a:xfrm>
          <a:prstGeom prst="rect">
            <a:avLst/>
          </a:prstGeom>
        </p:spPr>
      </p:pic>
      <p:sp>
        <p:nvSpPr>
          <p:cNvPr id="4" name="Rectangle 3"/>
          <p:cNvSpPr/>
          <p:nvPr/>
        </p:nvSpPr>
        <p:spPr>
          <a:xfrm>
            <a:off x="394010" y="3048355"/>
            <a:ext cx="10857570" cy="1477328"/>
          </a:xfrm>
          <a:prstGeom prst="rect">
            <a:avLst/>
          </a:prstGeom>
        </p:spPr>
        <p:txBody>
          <a:bodyPr wrap="square">
            <a:spAutoFit/>
          </a:bodyPr>
          <a:lstStyle/>
          <a:p>
            <a:r>
              <a:rPr lang="en-US" dirty="0"/>
              <a:t>SELECT </a:t>
            </a:r>
            <a:r>
              <a:rPr lang="en-US" dirty="0" err="1"/>
              <a:t>Data_Employee.EM_NUM</a:t>
            </a:r>
            <a:r>
              <a:rPr lang="en-US" dirty="0"/>
              <a:t>, </a:t>
            </a:r>
            <a:r>
              <a:rPr lang="en-US" dirty="0" err="1"/>
              <a:t>Data_Employee.EM_NAME</a:t>
            </a:r>
            <a:r>
              <a:rPr lang="en-US" dirty="0"/>
              <a:t>, </a:t>
            </a:r>
            <a:r>
              <a:rPr lang="en-US" dirty="0" err="1"/>
              <a:t>Banks.BAN_NAME</a:t>
            </a:r>
            <a:r>
              <a:rPr lang="en-US" dirty="0"/>
              <a:t>, </a:t>
            </a:r>
            <a:r>
              <a:rPr lang="en-US" dirty="0" err="1"/>
              <a:t>Data_Employee.EM_accon</a:t>
            </a:r>
            <a:r>
              <a:rPr lang="en-US" dirty="0"/>
              <a:t>, </a:t>
            </a:r>
            <a:r>
              <a:rPr lang="en-US" dirty="0" err="1"/>
              <a:t>financ_empl.Salary</a:t>
            </a:r>
            <a:endParaRPr lang="en-US" dirty="0"/>
          </a:p>
          <a:p>
            <a:r>
              <a:rPr lang="en-US" dirty="0"/>
              <a:t>FROM </a:t>
            </a:r>
            <a:r>
              <a:rPr lang="en-US" dirty="0" err="1"/>
              <a:t>Data_Employee</a:t>
            </a:r>
            <a:r>
              <a:rPr lang="en-US" dirty="0"/>
              <a:t>, Banks, </a:t>
            </a:r>
            <a:r>
              <a:rPr lang="en-US" dirty="0" err="1"/>
              <a:t>financ_empl</a:t>
            </a:r>
            <a:endParaRPr lang="en-US" dirty="0"/>
          </a:p>
          <a:p>
            <a:r>
              <a:rPr lang="en-US" dirty="0"/>
              <a:t>WHERE (( </a:t>
            </a:r>
            <a:r>
              <a:rPr lang="en-US" dirty="0" err="1"/>
              <a:t>Data_Employee.BAN_NUM</a:t>
            </a:r>
            <a:r>
              <a:rPr lang="en-US" dirty="0"/>
              <a:t> = </a:t>
            </a:r>
            <a:r>
              <a:rPr lang="en-US" dirty="0" err="1"/>
              <a:t>Banks.BAN_NUM</a:t>
            </a:r>
            <a:r>
              <a:rPr lang="en-US" dirty="0"/>
              <a:t>) and ( </a:t>
            </a:r>
            <a:r>
              <a:rPr lang="en-US" dirty="0" err="1"/>
              <a:t>financ_empl.EM_NUM</a:t>
            </a:r>
            <a:r>
              <a:rPr lang="en-US" dirty="0"/>
              <a:t> = </a:t>
            </a:r>
            <a:r>
              <a:rPr lang="en-US" dirty="0" err="1"/>
              <a:t>Data_Employee.EM_NUM</a:t>
            </a:r>
            <a:r>
              <a:rPr lang="en-US" dirty="0"/>
              <a:t> ));</a:t>
            </a:r>
          </a:p>
        </p:txBody>
      </p:sp>
    </p:spTree>
    <p:extLst>
      <p:ext uri="{BB962C8B-B14F-4D97-AF65-F5344CB8AC3E}">
        <p14:creationId xmlns:p14="http://schemas.microsoft.com/office/powerpoint/2010/main" val="2350098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802" y="1817878"/>
            <a:ext cx="7328080" cy="1400530"/>
          </a:xfrm>
        </p:spPr>
        <p:txBody>
          <a:bodyPr>
            <a:normAutofit fontScale="90000"/>
          </a:bodyPr>
          <a:lstStyle/>
          <a:p>
            <a:r>
              <a:rPr lang="en-US" sz="9600" dirty="0" smtClean="0"/>
              <a:t>WELCOME </a:t>
            </a:r>
            <a:endParaRPr lang="en-US" sz="9600" dirty="0"/>
          </a:p>
        </p:txBody>
      </p:sp>
    </p:spTree>
    <p:extLst>
      <p:ext uri="{BB962C8B-B14F-4D97-AF65-F5344CB8AC3E}">
        <p14:creationId xmlns:p14="http://schemas.microsoft.com/office/powerpoint/2010/main" val="726040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2219" y="378998"/>
            <a:ext cx="3953818"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smtClean="0"/>
              <a:t>5-Data employee </a:t>
            </a:r>
            <a:r>
              <a:rPr lang="en-US" b="1" dirty="0"/>
              <a:t>by </a:t>
            </a:r>
            <a:r>
              <a:rPr lang="en-US" b="1" dirty="0" smtClean="0"/>
              <a:t>salary</a:t>
            </a:r>
            <a:endParaRPr lang="en-US" b="1" dirty="0"/>
          </a:p>
          <a:p>
            <a:endParaRPr lang="en-US" dirty="0"/>
          </a:p>
        </p:txBody>
      </p:sp>
      <p:sp>
        <p:nvSpPr>
          <p:cNvPr id="2" name="Rectangle 1"/>
          <p:cNvSpPr/>
          <p:nvPr/>
        </p:nvSpPr>
        <p:spPr>
          <a:xfrm>
            <a:off x="414840" y="2744573"/>
            <a:ext cx="10067306" cy="1200329"/>
          </a:xfrm>
          <a:prstGeom prst="rect">
            <a:avLst/>
          </a:prstGeom>
        </p:spPr>
        <p:txBody>
          <a:bodyPr wrap="square">
            <a:spAutoFit/>
          </a:bodyPr>
          <a:lstStyle/>
          <a:p>
            <a:r>
              <a:rPr lang="en-US" dirty="0"/>
              <a:t>SELECT </a:t>
            </a:r>
            <a:r>
              <a:rPr lang="en-US" dirty="0" err="1"/>
              <a:t>Data_Employee.EM_NUM</a:t>
            </a:r>
            <a:r>
              <a:rPr lang="en-US" dirty="0"/>
              <a:t>, </a:t>
            </a:r>
            <a:r>
              <a:rPr lang="en-US" dirty="0" err="1"/>
              <a:t>Data_Employee.EM_NAME</a:t>
            </a:r>
            <a:r>
              <a:rPr lang="en-US" dirty="0"/>
              <a:t>, </a:t>
            </a:r>
            <a:r>
              <a:rPr lang="en-US" dirty="0" err="1"/>
              <a:t>financ_empl.Salary</a:t>
            </a:r>
            <a:endParaRPr lang="en-US" dirty="0"/>
          </a:p>
          <a:p>
            <a:r>
              <a:rPr lang="en-US" dirty="0"/>
              <a:t>FROM </a:t>
            </a:r>
            <a:r>
              <a:rPr lang="en-US" dirty="0" err="1"/>
              <a:t>Data_Employee</a:t>
            </a:r>
            <a:r>
              <a:rPr lang="en-US" dirty="0"/>
              <a:t>, </a:t>
            </a:r>
            <a:r>
              <a:rPr lang="en-US" dirty="0" err="1"/>
              <a:t>financ_empl</a:t>
            </a:r>
            <a:endParaRPr lang="en-US" dirty="0"/>
          </a:p>
          <a:p>
            <a:r>
              <a:rPr lang="en-US" dirty="0"/>
              <a:t>WHERE (</a:t>
            </a:r>
            <a:r>
              <a:rPr lang="en-US" dirty="0" err="1"/>
              <a:t>financ_empl.EM_NUM</a:t>
            </a:r>
            <a:r>
              <a:rPr lang="en-US" dirty="0"/>
              <a:t> = </a:t>
            </a:r>
            <a:r>
              <a:rPr lang="en-US" dirty="0" err="1"/>
              <a:t>Data_Employee.EM_NUM</a:t>
            </a:r>
            <a:r>
              <a:rPr lang="en-US" dirty="0"/>
              <a:t>) and (Salary</a:t>
            </a:r>
          </a:p>
          <a:p>
            <a:r>
              <a:rPr lang="en-US" dirty="0"/>
              <a:t> BETWEEN 1000 and 2000);</a:t>
            </a:r>
          </a:p>
        </p:txBody>
      </p:sp>
      <p:pic>
        <p:nvPicPr>
          <p:cNvPr id="9" name="Picture 8"/>
          <p:cNvPicPr>
            <a:picLocks noChangeAspect="1"/>
          </p:cNvPicPr>
          <p:nvPr/>
        </p:nvPicPr>
        <p:blipFill>
          <a:blip r:embed="rId2"/>
          <a:stretch>
            <a:fillRect/>
          </a:stretch>
        </p:blipFill>
        <p:spPr>
          <a:xfrm>
            <a:off x="414840" y="1092820"/>
            <a:ext cx="6632731" cy="1516771"/>
          </a:xfrm>
          <a:prstGeom prst="rect">
            <a:avLst/>
          </a:prstGeom>
        </p:spPr>
      </p:pic>
    </p:spTree>
    <p:extLst>
      <p:ext uri="{BB962C8B-B14F-4D97-AF65-F5344CB8AC3E}">
        <p14:creationId xmlns:p14="http://schemas.microsoft.com/office/powerpoint/2010/main" val="2986330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99305" y="554306"/>
            <a:ext cx="3671699" cy="434812"/>
          </a:xfrm>
        </p:spPr>
        <p:style>
          <a:lnRef idx="1">
            <a:schemeClr val="accent2"/>
          </a:lnRef>
          <a:fillRef idx="2">
            <a:schemeClr val="accent2"/>
          </a:fillRef>
          <a:effectRef idx="1">
            <a:schemeClr val="accent2"/>
          </a:effectRef>
          <a:fontRef idx="minor">
            <a:schemeClr val="dk1"/>
          </a:fontRef>
        </p:style>
        <p:txBody>
          <a:bodyPr>
            <a:normAutofit fontScale="90000"/>
          </a:bodyPr>
          <a:lstStyle/>
          <a:p>
            <a:pPr algn="ctr"/>
            <a:r>
              <a:rPr lang="en-US" sz="2000" b="1" dirty="0" smtClean="0"/>
              <a:t>6-Data_empl_department</a:t>
            </a:r>
            <a:r>
              <a:rPr lang="en-US" sz="2000" b="1" dirty="0"/>
              <a:t/>
            </a:r>
            <a:br>
              <a:rPr lang="en-US" sz="2000" b="1" dirty="0"/>
            </a:br>
            <a:endParaRPr lang="en-US" sz="2000" b="1" dirty="0"/>
          </a:p>
        </p:txBody>
      </p:sp>
      <p:sp>
        <p:nvSpPr>
          <p:cNvPr id="2" name="Rectangle 1"/>
          <p:cNvSpPr/>
          <p:nvPr/>
        </p:nvSpPr>
        <p:spPr>
          <a:xfrm>
            <a:off x="596888" y="3283134"/>
            <a:ext cx="10565481" cy="1477328"/>
          </a:xfrm>
          <a:prstGeom prst="rect">
            <a:avLst/>
          </a:prstGeom>
        </p:spPr>
        <p:txBody>
          <a:bodyPr wrap="square">
            <a:spAutoFit/>
          </a:bodyPr>
          <a:lstStyle/>
          <a:p>
            <a:r>
              <a:rPr lang="en-US" dirty="0"/>
              <a:t>SELECT </a:t>
            </a:r>
            <a:r>
              <a:rPr lang="en-US" dirty="0" err="1"/>
              <a:t>Data_Employee.EM_NUM</a:t>
            </a:r>
            <a:r>
              <a:rPr lang="en-US" dirty="0"/>
              <a:t>, </a:t>
            </a:r>
            <a:r>
              <a:rPr lang="en-US" dirty="0" err="1"/>
              <a:t>Data_Employee.EM_NAME</a:t>
            </a:r>
            <a:r>
              <a:rPr lang="en-US" dirty="0"/>
              <a:t>, </a:t>
            </a:r>
            <a:r>
              <a:rPr lang="en-US" dirty="0" err="1"/>
              <a:t>Department.Dep_NAM</a:t>
            </a:r>
            <a:endParaRPr lang="en-US" dirty="0"/>
          </a:p>
          <a:p>
            <a:r>
              <a:rPr lang="en-US" dirty="0"/>
              <a:t>FROM </a:t>
            </a:r>
            <a:r>
              <a:rPr lang="en-US" dirty="0" err="1"/>
              <a:t>Data_Employee</a:t>
            </a:r>
            <a:r>
              <a:rPr lang="en-US" dirty="0"/>
              <a:t>, Department, </a:t>
            </a:r>
            <a:r>
              <a:rPr lang="en-US" dirty="0" err="1"/>
              <a:t>financ_empl</a:t>
            </a:r>
            <a:endParaRPr lang="en-US" dirty="0"/>
          </a:p>
          <a:p>
            <a:r>
              <a:rPr lang="en-US" dirty="0"/>
              <a:t>WHERE (</a:t>
            </a:r>
            <a:r>
              <a:rPr lang="en-US" dirty="0" err="1"/>
              <a:t>Department.Dep_NUM</a:t>
            </a:r>
            <a:r>
              <a:rPr lang="en-US" dirty="0"/>
              <a:t> = </a:t>
            </a:r>
            <a:r>
              <a:rPr lang="en-US" dirty="0" err="1"/>
              <a:t>financ_empl.Dep_NU</a:t>
            </a:r>
            <a:r>
              <a:rPr lang="en-US" dirty="0"/>
              <a:t>) and </a:t>
            </a:r>
          </a:p>
          <a:p>
            <a:r>
              <a:rPr lang="en-US" dirty="0"/>
              <a:t>( </a:t>
            </a:r>
            <a:r>
              <a:rPr lang="en-US" dirty="0" err="1"/>
              <a:t>financ_empl.EM_NUM</a:t>
            </a:r>
            <a:r>
              <a:rPr lang="en-US" dirty="0"/>
              <a:t> = </a:t>
            </a:r>
            <a:r>
              <a:rPr lang="en-US" dirty="0" err="1"/>
              <a:t>Data_Employee.EM_NUM</a:t>
            </a:r>
            <a:r>
              <a:rPr lang="en-US" dirty="0"/>
              <a:t> ) and (</a:t>
            </a:r>
            <a:r>
              <a:rPr lang="en-US" dirty="0" err="1"/>
              <a:t>Department.Dep_NAM</a:t>
            </a:r>
            <a:r>
              <a:rPr lang="en-US" dirty="0"/>
              <a:t>="computer");</a:t>
            </a:r>
          </a:p>
        </p:txBody>
      </p:sp>
      <p:pic>
        <p:nvPicPr>
          <p:cNvPr id="4" name="Picture 3"/>
          <p:cNvPicPr>
            <a:picLocks noChangeAspect="1"/>
          </p:cNvPicPr>
          <p:nvPr/>
        </p:nvPicPr>
        <p:blipFill>
          <a:blip r:embed="rId2"/>
          <a:stretch>
            <a:fillRect/>
          </a:stretch>
        </p:blipFill>
        <p:spPr>
          <a:xfrm>
            <a:off x="758741" y="1416205"/>
            <a:ext cx="5675513" cy="1650379"/>
          </a:xfrm>
          <a:prstGeom prst="rect">
            <a:avLst/>
          </a:prstGeom>
        </p:spPr>
      </p:pic>
    </p:spTree>
    <p:extLst>
      <p:ext uri="{BB962C8B-B14F-4D97-AF65-F5344CB8AC3E}">
        <p14:creationId xmlns:p14="http://schemas.microsoft.com/office/powerpoint/2010/main" val="1164033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6208" y="377827"/>
            <a:ext cx="3090931" cy="67710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7-Data_empl_dep_pre</a:t>
            </a:r>
            <a:endParaRPr lang="en-US" sz="2000" b="1" dirty="0"/>
          </a:p>
          <a:p>
            <a:endParaRPr lang="en-US" dirty="0"/>
          </a:p>
        </p:txBody>
      </p:sp>
      <p:pic>
        <p:nvPicPr>
          <p:cNvPr id="4" name="Picture 3"/>
          <p:cNvPicPr>
            <a:picLocks noChangeAspect="1"/>
          </p:cNvPicPr>
          <p:nvPr/>
        </p:nvPicPr>
        <p:blipFill>
          <a:blip r:embed="rId2"/>
          <a:stretch>
            <a:fillRect/>
          </a:stretch>
        </p:blipFill>
        <p:spPr>
          <a:xfrm>
            <a:off x="666208" y="1267164"/>
            <a:ext cx="4829175" cy="2486025"/>
          </a:xfrm>
          <a:prstGeom prst="rect">
            <a:avLst/>
          </a:prstGeom>
        </p:spPr>
      </p:pic>
      <p:sp>
        <p:nvSpPr>
          <p:cNvPr id="5" name="Rectangle 4"/>
          <p:cNvSpPr/>
          <p:nvPr/>
        </p:nvSpPr>
        <p:spPr>
          <a:xfrm>
            <a:off x="320520" y="4174109"/>
            <a:ext cx="11871480" cy="1754326"/>
          </a:xfrm>
          <a:prstGeom prst="rect">
            <a:avLst/>
          </a:prstGeom>
        </p:spPr>
        <p:txBody>
          <a:bodyPr wrap="square">
            <a:spAutoFit/>
          </a:bodyPr>
          <a:lstStyle/>
          <a:p>
            <a:r>
              <a:rPr lang="en-US" dirty="0"/>
              <a:t>SELECT </a:t>
            </a:r>
            <a:r>
              <a:rPr lang="en-US" dirty="0" err="1"/>
              <a:t>Data_Employee.EM_NUM</a:t>
            </a:r>
            <a:r>
              <a:rPr lang="en-US" dirty="0"/>
              <a:t>, </a:t>
            </a:r>
            <a:r>
              <a:rPr lang="en-US" dirty="0" err="1"/>
              <a:t>Data_Employee.EM_NAME</a:t>
            </a:r>
            <a:r>
              <a:rPr lang="en-US" dirty="0"/>
              <a:t>, </a:t>
            </a:r>
            <a:r>
              <a:rPr lang="en-US" dirty="0" err="1"/>
              <a:t>Department.Dep_NAM</a:t>
            </a:r>
            <a:r>
              <a:rPr lang="en-US" dirty="0"/>
              <a:t>, </a:t>
            </a:r>
            <a:r>
              <a:rPr lang="en-US" dirty="0" err="1"/>
              <a:t>pres_absen.date_pr_ads</a:t>
            </a:r>
            <a:r>
              <a:rPr lang="en-US" dirty="0"/>
              <a:t>, </a:t>
            </a:r>
            <a:r>
              <a:rPr lang="en-US" dirty="0" err="1"/>
              <a:t>pres_absen.case_pr_abs</a:t>
            </a:r>
            <a:endParaRPr lang="en-US" dirty="0"/>
          </a:p>
          <a:p>
            <a:r>
              <a:rPr lang="en-US" dirty="0"/>
              <a:t>FROM </a:t>
            </a:r>
            <a:r>
              <a:rPr lang="en-US" dirty="0" err="1"/>
              <a:t>Data_Employee</a:t>
            </a:r>
            <a:r>
              <a:rPr lang="en-US" dirty="0"/>
              <a:t>, Department, </a:t>
            </a:r>
            <a:r>
              <a:rPr lang="en-US" dirty="0" err="1"/>
              <a:t>pres_absen</a:t>
            </a:r>
            <a:r>
              <a:rPr lang="en-US" dirty="0"/>
              <a:t>, </a:t>
            </a:r>
            <a:r>
              <a:rPr lang="en-US" dirty="0" err="1"/>
              <a:t>financ_empl</a:t>
            </a:r>
            <a:endParaRPr lang="en-US" dirty="0"/>
          </a:p>
          <a:p>
            <a:r>
              <a:rPr lang="en-US" dirty="0"/>
              <a:t>WHERE ( </a:t>
            </a:r>
            <a:r>
              <a:rPr lang="en-US" dirty="0" err="1"/>
              <a:t>Department.Dep_NUM</a:t>
            </a:r>
            <a:r>
              <a:rPr lang="en-US" dirty="0"/>
              <a:t> = </a:t>
            </a:r>
            <a:r>
              <a:rPr lang="en-US" dirty="0" err="1"/>
              <a:t>financ_empl.Dep_NU</a:t>
            </a:r>
            <a:r>
              <a:rPr lang="en-US" dirty="0"/>
              <a:t>)and ( </a:t>
            </a:r>
            <a:r>
              <a:rPr lang="en-US" dirty="0" err="1"/>
              <a:t>Data_Employee.EM_NUM</a:t>
            </a:r>
            <a:r>
              <a:rPr lang="en-US" dirty="0"/>
              <a:t> = </a:t>
            </a:r>
            <a:r>
              <a:rPr lang="en-US" dirty="0" err="1"/>
              <a:t>pres_absen.EM_NUM</a:t>
            </a:r>
            <a:r>
              <a:rPr lang="en-US" dirty="0"/>
              <a:t>)  and (</a:t>
            </a:r>
            <a:r>
              <a:rPr lang="en-US" dirty="0" err="1"/>
              <a:t>financ_empl.EM_NUM</a:t>
            </a:r>
            <a:r>
              <a:rPr lang="en-US" dirty="0"/>
              <a:t> = </a:t>
            </a:r>
            <a:r>
              <a:rPr lang="en-US" dirty="0" err="1"/>
              <a:t>Data_Employee.EM_NUM</a:t>
            </a:r>
            <a:r>
              <a:rPr lang="en-US" dirty="0"/>
              <a:t>) and (</a:t>
            </a:r>
            <a:r>
              <a:rPr lang="en-US" dirty="0" err="1"/>
              <a:t>Department.Dep_NAM</a:t>
            </a:r>
            <a:r>
              <a:rPr lang="en-US" dirty="0"/>
              <a:t>="computer") and (</a:t>
            </a:r>
            <a:r>
              <a:rPr lang="en-US" dirty="0" err="1"/>
              <a:t>pres_absen.Case_pr_abs</a:t>
            </a:r>
            <a:r>
              <a:rPr lang="en-US" dirty="0"/>
              <a:t>=true);</a:t>
            </a:r>
          </a:p>
        </p:txBody>
      </p:sp>
    </p:spTree>
    <p:extLst>
      <p:ext uri="{BB962C8B-B14F-4D97-AF65-F5344CB8AC3E}">
        <p14:creationId xmlns:p14="http://schemas.microsoft.com/office/powerpoint/2010/main" val="579818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3527" y="223883"/>
            <a:ext cx="1866354" cy="641986"/>
          </a:xfrm>
        </p:spPr>
        <p:style>
          <a:lnRef idx="1">
            <a:schemeClr val="accent1"/>
          </a:lnRef>
          <a:fillRef idx="2">
            <a:schemeClr val="accent1"/>
          </a:fillRef>
          <a:effectRef idx="1">
            <a:schemeClr val="accent1"/>
          </a:effectRef>
          <a:fontRef idx="minor">
            <a:schemeClr val="dk1"/>
          </a:fontRef>
        </p:style>
        <p:txBody>
          <a:bodyPr/>
          <a:lstStyle/>
          <a:p>
            <a:r>
              <a:rPr lang="en-SG" sz="2800" b="1" dirty="0" smtClean="0"/>
              <a:t>FORMS</a:t>
            </a:r>
            <a:endParaRPr lang="en-US" sz="2800" b="1" dirty="0"/>
          </a:p>
        </p:txBody>
      </p:sp>
      <p:sp>
        <p:nvSpPr>
          <p:cNvPr id="6" name="TextBox 5"/>
          <p:cNvSpPr txBox="1"/>
          <p:nvPr/>
        </p:nvSpPr>
        <p:spPr>
          <a:xfrm>
            <a:off x="452929" y="953033"/>
            <a:ext cx="521377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1-Form Data of Banks</a:t>
            </a:r>
            <a:endParaRPr lang="en-US" sz="2000" b="1" dirty="0"/>
          </a:p>
        </p:txBody>
      </p:sp>
      <p:sp>
        <p:nvSpPr>
          <p:cNvPr id="7" name="TextBox 6"/>
          <p:cNvSpPr txBox="1"/>
          <p:nvPr/>
        </p:nvSpPr>
        <p:spPr>
          <a:xfrm>
            <a:off x="6599880" y="935910"/>
            <a:ext cx="472704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smtClean="0"/>
              <a:t>2-Form Data  of Employee</a:t>
            </a:r>
            <a:endParaRPr lang="en-US" b="1" dirty="0"/>
          </a:p>
        </p:txBody>
      </p:sp>
      <p:pic>
        <p:nvPicPr>
          <p:cNvPr id="3" name="Picture 2"/>
          <p:cNvPicPr>
            <a:picLocks noChangeAspect="1"/>
          </p:cNvPicPr>
          <p:nvPr/>
        </p:nvPicPr>
        <p:blipFill>
          <a:blip r:embed="rId2"/>
          <a:stretch>
            <a:fillRect/>
          </a:stretch>
        </p:blipFill>
        <p:spPr>
          <a:xfrm>
            <a:off x="251674" y="1545838"/>
            <a:ext cx="5502355" cy="3543300"/>
          </a:xfrm>
          <a:prstGeom prst="rect">
            <a:avLst/>
          </a:prstGeom>
        </p:spPr>
      </p:pic>
      <p:pic>
        <p:nvPicPr>
          <p:cNvPr id="4" name="Picture 3"/>
          <p:cNvPicPr>
            <a:picLocks noChangeAspect="1"/>
          </p:cNvPicPr>
          <p:nvPr/>
        </p:nvPicPr>
        <p:blipFill>
          <a:blip r:embed="rId3"/>
          <a:stretch>
            <a:fillRect/>
          </a:stretch>
        </p:blipFill>
        <p:spPr>
          <a:xfrm>
            <a:off x="6010507" y="1545839"/>
            <a:ext cx="5744505" cy="3543300"/>
          </a:xfrm>
          <a:prstGeom prst="rect">
            <a:avLst/>
          </a:prstGeom>
        </p:spPr>
      </p:pic>
    </p:spTree>
    <p:extLst>
      <p:ext uri="{BB962C8B-B14F-4D97-AF65-F5344CB8AC3E}">
        <p14:creationId xmlns:p14="http://schemas.microsoft.com/office/powerpoint/2010/main" val="11613049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16710" y="754368"/>
            <a:ext cx="4778062"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4-From of Nationality</a:t>
            </a:r>
            <a:endParaRPr lang="en-US" sz="2000" b="1" dirty="0"/>
          </a:p>
        </p:txBody>
      </p:sp>
      <p:sp>
        <p:nvSpPr>
          <p:cNvPr id="7" name="TextBox 6"/>
          <p:cNvSpPr txBox="1"/>
          <p:nvPr/>
        </p:nvSpPr>
        <p:spPr>
          <a:xfrm>
            <a:off x="521891" y="754368"/>
            <a:ext cx="51435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3-Form of Department </a:t>
            </a:r>
            <a:endParaRPr lang="en-US" sz="2000" b="1" dirty="0"/>
          </a:p>
        </p:txBody>
      </p:sp>
      <p:pic>
        <p:nvPicPr>
          <p:cNvPr id="2" name="Picture 1"/>
          <p:cNvPicPr>
            <a:picLocks noChangeAspect="1"/>
          </p:cNvPicPr>
          <p:nvPr/>
        </p:nvPicPr>
        <p:blipFill>
          <a:blip r:embed="rId2"/>
          <a:stretch>
            <a:fillRect/>
          </a:stretch>
        </p:blipFill>
        <p:spPr>
          <a:xfrm>
            <a:off x="275876" y="1475213"/>
            <a:ext cx="5953125" cy="3238500"/>
          </a:xfrm>
          <a:prstGeom prst="rect">
            <a:avLst/>
          </a:prstGeom>
        </p:spPr>
      </p:pic>
      <p:pic>
        <p:nvPicPr>
          <p:cNvPr id="3" name="Picture 2"/>
          <p:cNvPicPr>
            <a:picLocks noChangeAspect="1"/>
          </p:cNvPicPr>
          <p:nvPr/>
        </p:nvPicPr>
        <p:blipFill>
          <a:blip r:embed="rId3"/>
          <a:stretch>
            <a:fillRect/>
          </a:stretch>
        </p:blipFill>
        <p:spPr>
          <a:xfrm>
            <a:off x="6398594" y="1475213"/>
            <a:ext cx="5343641" cy="3238500"/>
          </a:xfrm>
          <a:prstGeom prst="rect">
            <a:avLst/>
          </a:prstGeom>
        </p:spPr>
      </p:pic>
    </p:spTree>
    <p:extLst>
      <p:ext uri="{BB962C8B-B14F-4D97-AF65-F5344CB8AC3E}">
        <p14:creationId xmlns:p14="http://schemas.microsoft.com/office/powerpoint/2010/main" val="14720910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1475" y="1096557"/>
            <a:ext cx="5087159"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5-Form of presence and absent</a:t>
            </a:r>
            <a:endParaRPr lang="en-US" sz="2000" b="1" dirty="0"/>
          </a:p>
        </p:txBody>
      </p:sp>
      <p:sp>
        <p:nvSpPr>
          <p:cNvPr id="8" name="TextBox 7"/>
          <p:cNvSpPr txBox="1"/>
          <p:nvPr/>
        </p:nvSpPr>
        <p:spPr>
          <a:xfrm>
            <a:off x="6593983" y="1096557"/>
            <a:ext cx="5022761"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6-Form of Qualification</a:t>
            </a:r>
            <a:endParaRPr lang="en-US" sz="2000" b="1" dirty="0"/>
          </a:p>
        </p:txBody>
      </p:sp>
      <p:pic>
        <p:nvPicPr>
          <p:cNvPr id="2" name="Picture 1"/>
          <p:cNvPicPr>
            <a:picLocks noChangeAspect="1"/>
          </p:cNvPicPr>
          <p:nvPr/>
        </p:nvPicPr>
        <p:blipFill>
          <a:blip r:embed="rId2"/>
          <a:stretch>
            <a:fillRect/>
          </a:stretch>
        </p:blipFill>
        <p:spPr>
          <a:xfrm>
            <a:off x="399241" y="1670940"/>
            <a:ext cx="5878896" cy="3114675"/>
          </a:xfrm>
          <a:prstGeom prst="rect">
            <a:avLst/>
          </a:prstGeom>
        </p:spPr>
      </p:pic>
      <p:pic>
        <p:nvPicPr>
          <p:cNvPr id="3" name="Picture 2"/>
          <p:cNvPicPr>
            <a:picLocks noChangeAspect="1"/>
          </p:cNvPicPr>
          <p:nvPr/>
        </p:nvPicPr>
        <p:blipFill>
          <a:blip r:embed="rId3"/>
          <a:stretch>
            <a:fillRect/>
          </a:stretch>
        </p:blipFill>
        <p:spPr>
          <a:xfrm>
            <a:off x="6367345" y="1670939"/>
            <a:ext cx="5466653" cy="3114675"/>
          </a:xfrm>
          <a:prstGeom prst="rect">
            <a:avLst/>
          </a:prstGeom>
        </p:spPr>
      </p:pic>
    </p:spTree>
    <p:extLst>
      <p:ext uri="{BB962C8B-B14F-4D97-AF65-F5344CB8AC3E}">
        <p14:creationId xmlns:p14="http://schemas.microsoft.com/office/powerpoint/2010/main" val="28765782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57046" y="720344"/>
            <a:ext cx="314244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a:t>7</a:t>
            </a:r>
            <a:r>
              <a:rPr lang="en-US" b="1" dirty="0" smtClean="0"/>
              <a:t>-Form of </a:t>
            </a:r>
            <a:r>
              <a:rPr lang="en-US" b="1" dirty="0" err="1" smtClean="0"/>
              <a:t>financ</a:t>
            </a:r>
            <a:endParaRPr lang="en-US" b="1" dirty="0"/>
          </a:p>
        </p:txBody>
      </p:sp>
      <p:pic>
        <p:nvPicPr>
          <p:cNvPr id="2" name="Picture 1"/>
          <p:cNvPicPr>
            <a:picLocks noChangeAspect="1"/>
          </p:cNvPicPr>
          <p:nvPr/>
        </p:nvPicPr>
        <p:blipFill>
          <a:blip r:embed="rId2"/>
          <a:stretch>
            <a:fillRect/>
          </a:stretch>
        </p:blipFill>
        <p:spPr>
          <a:xfrm>
            <a:off x="2314575" y="1513314"/>
            <a:ext cx="6648450" cy="4076700"/>
          </a:xfrm>
          <a:prstGeom prst="rect">
            <a:avLst/>
          </a:prstGeom>
        </p:spPr>
      </p:pic>
    </p:spTree>
    <p:extLst>
      <p:ext uri="{BB962C8B-B14F-4D97-AF65-F5344CB8AC3E}">
        <p14:creationId xmlns:p14="http://schemas.microsoft.com/office/powerpoint/2010/main" val="20932831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43" y="1104515"/>
            <a:ext cx="7253035" cy="616228"/>
          </a:xfrm>
        </p:spPr>
        <p:style>
          <a:lnRef idx="1">
            <a:schemeClr val="accent2"/>
          </a:lnRef>
          <a:fillRef idx="2">
            <a:schemeClr val="accent2"/>
          </a:fillRef>
          <a:effectRef idx="1">
            <a:schemeClr val="accent2"/>
          </a:effectRef>
          <a:fontRef idx="minor">
            <a:schemeClr val="dk1"/>
          </a:fontRef>
        </p:style>
        <p:txBody>
          <a:bodyPr/>
          <a:lstStyle/>
          <a:p>
            <a:r>
              <a:rPr lang="en-US" sz="2000" b="1" dirty="0" smtClean="0"/>
              <a:t>1- </a:t>
            </a:r>
            <a:r>
              <a:rPr lang="en-GB" sz="2000" b="1" dirty="0"/>
              <a:t>Report About Officer Data </a:t>
            </a:r>
            <a:r>
              <a:rPr lang="en-GB" sz="2000" b="1" dirty="0" smtClean="0"/>
              <a:t>Attendance </a:t>
            </a:r>
            <a:r>
              <a:rPr lang="en-GB" sz="2000" b="1" dirty="0"/>
              <a:t>In </a:t>
            </a:r>
            <a:r>
              <a:rPr lang="en-GB" sz="2000" b="1" dirty="0" smtClean="0"/>
              <a:t>Specific </a:t>
            </a:r>
            <a:r>
              <a:rPr lang="en-GB" sz="2000" b="1" dirty="0"/>
              <a:t>Date</a:t>
            </a:r>
            <a:endParaRPr lang="en-US" sz="2000" b="1" dirty="0"/>
          </a:p>
        </p:txBody>
      </p:sp>
      <p:sp>
        <p:nvSpPr>
          <p:cNvPr id="5" name="TextBox 4"/>
          <p:cNvSpPr txBox="1"/>
          <p:nvPr/>
        </p:nvSpPr>
        <p:spPr>
          <a:xfrm>
            <a:off x="4353059" y="208096"/>
            <a:ext cx="1764406" cy="5847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3200" b="1" dirty="0" smtClean="0"/>
              <a:t>reports</a:t>
            </a:r>
            <a:endParaRPr lang="en-US" sz="3200" b="1" dirty="0"/>
          </a:p>
        </p:txBody>
      </p:sp>
      <p:pic>
        <p:nvPicPr>
          <p:cNvPr id="3" name="Picture 2"/>
          <p:cNvPicPr>
            <a:picLocks noChangeAspect="1"/>
          </p:cNvPicPr>
          <p:nvPr/>
        </p:nvPicPr>
        <p:blipFill>
          <a:blip r:embed="rId2"/>
          <a:stretch>
            <a:fillRect/>
          </a:stretch>
        </p:blipFill>
        <p:spPr>
          <a:xfrm>
            <a:off x="1628078" y="2032387"/>
            <a:ext cx="7315200" cy="4495800"/>
          </a:xfrm>
          <a:prstGeom prst="rect">
            <a:avLst/>
          </a:prstGeom>
        </p:spPr>
      </p:pic>
    </p:spTree>
    <p:extLst>
      <p:ext uri="{BB962C8B-B14F-4D97-AF65-F5344CB8AC3E}">
        <p14:creationId xmlns:p14="http://schemas.microsoft.com/office/powerpoint/2010/main" val="3706021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47551" y="837127"/>
            <a:ext cx="7514822"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2- </a:t>
            </a:r>
            <a:r>
              <a:rPr lang="en-GB" sz="2000" b="1" dirty="0"/>
              <a:t>Report About Data of officer which their contract out of date in </a:t>
            </a:r>
            <a:r>
              <a:rPr lang="en-GB" sz="2000" b="1" dirty="0" smtClean="0"/>
              <a:t>specific </a:t>
            </a:r>
            <a:r>
              <a:rPr lang="en-GB" sz="2000" b="1" dirty="0"/>
              <a:t>date</a:t>
            </a:r>
            <a:endParaRPr lang="en-US" sz="2000" b="1" dirty="0"/>
          </a:p>
        </p:txBody>
      </p:sp>
      <p:pic>
        <p:nvPicPr>
          <p:cNvPr id="2" name="Picture 1"/>
          <p:cNvPicPr>
            <a:picLocks noChangeAspect="1"/>
          </p:cNvPicPr>
          <p:nvPr/>
        </p:nvPicPr>
        <p:blipFill>
          <a:blip r:embed="rId2"/>
          <a:stretch>
            <a:fillRect/>
          </a:stretch>
        </p:blipFill>
        <p:spPr>
          <a:xfrm>
            <a:off x="1894659" y="1836118"/>
            <a:ext cx="7934325" cy="4657725"/>
          </a:xfrm>
          <a:prstGeom prst="rect">
            <a:avLst/>
          </a:prstGeom>
        </p:spPr>
      </p:pic>
    </p:spTree>
    <p:extLst>
      <p:ext uri="{BB962C8B-B14F-4D97-AF65-F5344CB8AC3E}">
        <p14:creationId xmlns:p14="http://schemas.microsoft.com/office/powerpoint/2010/main" val="35762712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3709" y="172092"/>
            <a:ext cx="642985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smtClean="0"/>
              <a:t>3- </a:t>
            </a:r>
            <a:r>
              <a:rPr lang="en-GB" b="1" dirty="0"/>
              <a:t>Report About Officer Data According To Their Banks</a:t>
            </a:r>
            <a:endParaRPr lang="en-US" b="1" dirty="0"/>
          </a:p>
        </p:txBody>
      </p:sp>
      <p:sp>
        <p:nvSpPr>
          <p:cNvPr id="7" name="TextBox 6"/>
          <p:cNvSpPr txBox="1"/>
          <p:nvPr/>
        </p:nvSpPr>
        <p:spPr>
          <a:xfrm>
            <a:off x="7063906" y="356758"/>
            <a:ext cx="431691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smtClean="0"/>
              <a:t>4- </a:t>
            </a:r>
            <a:r>
              <a:rPr lang="en-GB" b="1" dirty="0"/>
              <a:t> Data Of Officer Financial Matters</a:t>
            </a:r>
            <a:endParaRPr lang="en-US" b="1" dirty="0"/>
          </a:p>
        </p:txBody>
      </p:sp>
      <p:pic>
        <p:nvPicPr>
          <p:cNvPr id="2" name="Picture 1"/>
          <p:cNvPicPr>
            <a:picLocks noChangeAspect="1"/>
          </p:cNvPicPr>
          <p:nvPr/>
        </p:nvPicPr>
        <p:blipFill>
          <a:blip r:embed="rId2"/>
          <a:stretch>
            <a:fillRect/>
          </a:stretch>
        </p:blipFill>
        <p:spPr>
          <a:xfrm>
            <a:off x="355445" y="902687"/>
            <a:ext cx="5169592" cy="4444585"/>
          </a:xfrm>
          <a:prstGeom prst="rect">
            <a:avLst/>
          </a:prstGeom>
        </p:spPr>
      </p:pic>
      <p:pic>
        <p:nvPicPr>
          <p:cNvPr id="3" name="Picture 2"/>
          <p:cNvPicPr>
            <a:picLocks noChangeAspect="1"/>
          </p:cNvPicPr>
          <p:nvPr/>
        </p:nvPicPr>
        <p:blipFill>
          <a:blip r:embed="rId3"/>
          <a:stretch>
            <a:fillRect/>
          </a:stretch>
        </p:blipFill>
        <p:spPr>
          <a:xfrm>
            <a:off x="5692462" y="902686"/>
            <a:ext cx="5961904" cy="4444585"/>
          </a:xfrm>
          <a:prstGeom prst="rect">
            <a:avLst/>
          </a:prstGeom>
        </p:spPr>
      </p:pic>
    </p:spTree>
    <p:extLst>
      <p:ext uri="{BB962C8B-B14F-4D97-AF65-F5344CB8AC3E}">
        <p14:creationId xmlns:p14="http://schemas.microsoft.com/office/powerpoint/2010/main" val="1499950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260" y="190287"/>
            <a:ext cx="2831185" cy="783654"/>
          </a:xfrm>
        </p:spPr>
        <p:txBody>
          <a:bodyPr/>
          <a:lstStyle/>
          <a:p>
            <a:r>
              <a:rPr lang="en-SG" sz="2800" b="1" dirty="0" smtClean="0"/>
              <a:t>Contact </a:t>
            </a:r>
            <a:endParaRPr lang="en-US" sz="2800" b="1" dirty="0"/>
          </a:p>
        </p:txBody>
      </p:sp>
      <p:sp>
        <p:nvSpPr>
          <p:cNvPr id="14" name="Rectangle 13"/>
          <p:cNvSpPr/>
          <p:nvPr/>
        </p:nvSpPr>
        <p:spPr>
          <a:xfrm>
            <a:off x="738089" y="4180354"/>
            <a:ext cx="1385316" cy="338554"/>
          </a:xfrm>
          <a:prstGeom prst="rect">
            <a:avLst/>
          </a:prstGeom>
        </p:spPr>
        <p:txBody>
          <a:bodyPr wrap="none">
            <a:spAutoFit/>
          </a:bodyPr>
          <a:lstStyle/>
          <a:p>
            <a:r>
              <a:rPr lang="en-SG" sz="1600" b="1" dirty="0" smtClean="0">
                <a:solidFill>
                  <a:schemeClr val="accent3"/>
                </a:solidFill>
              </a:rPr>
              <a:t>2.1.5</a:t>
            </a:r>
            <a:r>
              <a:rPr lang="en-SG" sz="1600" b="1" dirty="0" smtClean="0"/>
              <a:t> FORMS</a:t>
            </a:r>
            <a:endParaRPr lang="en-US" sz="1600" dirty="0"/>
          </a:p>
        </p:txBody>
      </p:sp>
      <p:sp>
        <p:nvSpPr>
          <p:cNvPr id="15" name="Rectangle 14"/>
          <p:cNvSpPr/>
          <p:nvPr/>
        </p:nvSpPr>
        <p:spPr>
          <a:xfrm>
            <a:off x="735272" y="4487798"/>
            <a:ext cx="1385316" cy="338554"/>
          </a:xfrm>
          <a:prstGeom prst="rect">
            <a:avLst/>
          </a:prstGeom>
        </p:spPr>
        <p:txBody>
          <a:bodyPr wrap="none">
            <a:spAutoFit/>
          </a:bodyPr>
          <a:lstStyle/>
          <a:p>
            <a:r>
              <a:rPr lang="en-US" sz="1600" b="1" dirty="0" smtClean="0">
                <a:solidFill>
                  <a:schemeClr val="accent3"/>
                </a:solidFill>
              </a:rPr>
              <a:t>2.1.6</a:t>
            </a:r>
            <a:r>
              <a:rPr lang="en-US" sz="1600" b="1" dirty="0" smtClean="0"/>
              <a:t> reports</a:t>
            </a:r>
            <a:endParaRPr lang="en-US" sz="1600" b="1" dirty="0"/>
          </a:p>
        </p:txBody>
      </p:sp>
      <p:sp>
        <p:nvSpPr>
          <p:cNvPr id="16" name="Rectangle 15"/>
          <p:cNvSpPr/>
          <p:nvPr/>
        </p:nvSpPr>
        <p:spPr>
          <a:xfrm>
            <a:off x="476788" y="4823251"/>
            <a:ext cx="3353803" cy="338554"/>
          </a:xfrm>
          <a:prstGeom prst="rect">
            <a:avLst/>
          </a:prstGeom>
        </p:spPr>
        <p:txBody>
          <a:bodyPr wrap="none">
            <a:spAutoFit/>
          </a:bodyPr>
          <a:lstStyle/>
          <a:p>
            <a:r>
              <a:rPr lang="en-SG" sz="1600" b="1" dirty="0" smtClean="0">
                <a:solidFill>
                  <a:srgbClr val="FF0000"/>
                </a:solidFill>
              </a:rPr>
              <a:t>3</a:t>
            </a:r>
            <a:r>
              <a:rPr lang="en-SG" sz="1600" b="1" dirty="0" smtClean="0"/>
              <a:t>- Implementation </a:t>
            </a:r>
            <a:r>
              <a:rPr lang="en-SG" sz="1600" b="1" dirty="0"/>
              <a:t>and loading </a:t>
            </a:r>
            <a:endParaRPr lang="en-US" sz="1600" b="1" dirty="0"/>
          </a:p>
        </p:txBody>
      </p:sp>
      <p:sp>
        <p:nvSpPr>
          <p:cNvPr id="17" name="Rectangle 16"/>
          <p:cNvSpPr/>
          <p:nvPr/>
        </p:nvSpPr>
        <p:spPr>
          <a:xfrm>
            <a:off x="819831" y="5176309"/>
            <a:ext cx="2972289" cy="338554"/>
          </a:xfrm>
          <a:prstGeom prst="rect">
            <a:avLst/>
          </a:prstGeom>
        </p:spPr>
        <p:txBody>
          <a:bodyPr wrap="none">
            <a:spAutoFit/>
          </a:bodyPr>
          <a:lstStyle/>
          <a:p>
            <a:r>
              <a:rPr lang="en-US" sz="1600" b="1" dirty="0" smtClean="0">
                <a:solidFill>
                  <a:schemeClr val="accent3"/>
                </a:solidFill>
              </a:rPr>
              <a:t>3.1</a:t>
            </a:r>
            <a:r>
              <a:rPr lang="en-US" sz="1600" b="1" dirty="0" smtClean="0"/>
              <a:t> DBMS </a:t>
            </a:r>
            <a:r>
              <a:rPr lang="en-US" sz="1600" b="1" dirty="0"/>
              <a:t>Software Selection</a:t>
            </a:r>
          </a:p>
        </p:txBody>
      </p:sp>
      <p:sp>
        <p:nvSpPr>
          <p:cNvPr id="18" name="Rectangle 17"/>
          <p:cNvSpPr/>
          <p:nvPr/>
        </p:nvSpPr>
        <p:spPr>
          <a:xfrm>
            <a:off x="485571" y="5515749"/>
            <a:ext cx="2667718" cy="338554"/>
          </a:xfrm>
          <a:prstGeom prst="rect">
            <a:avLst/>
          </a:prstGeom>
        </p:spPr>
        <p:txBody>
          <a:bodyPr wrap="none">
            <a:spAutoFit/>
          </a:bodyPr>
          <a:lstStyle/>
          <a:p>
            <a:r>
              <a:rPr lang="en-SG" sz="1600" b="1" dirty="0" smtClean="0">
                <a:solidFill>
                  <a:srgbClr val="FF0000"/>
                </a:solidFill>
              </a:rPr>
              <a:t>4</a:t>
            </a:r>
            <a:r>
              <a:rPr lang="en-SG" sz="1600" b="1" dirty="0" smtClean="0"/>
              <a:t>-Testing </a:t>
            </a:r>
            <a:r>
              <a:rPr lang="en-SG" sz="1600" b="1" dirty="0"/>
              <a:t>and Evaluation </a:t>
            </a:r>
            <a:endParaRPr lang="en-US" sz="1600" b="1" dirty="0"/>
          </a:p>
        </p:txBody>
      </p:sp>
      <p:sp>
        <p:nvSpPr>
          <p:cNvPr id="19" name="Rectangle 18"/>
          <p:cNvSpPr/>
          <p:nvPr/>
        </p:nvSpPr>
        <p:spPr>
          <a:xfrm>
            <a:off x="983734" y="5883000"/>
            <a:ext cx="6096000" cy="584775"/>
          </a:xfrm>
          <a:prstGeom prst="rect">
            <a:avLst/>
          </a:prstGeom>
        </p:spPr>
        <p:txBody>
          <a:bodyPr>
            <a:spAutoFit/>
          </a:bodyPr>
          <a:lstStyle/>
          <a:p>
            <a:r>
              <a:rPr lang="en-US" sz="1600" b="1" dirty="0" smtClean="0">
                <a:solidFill>
                  <a:schemeClr val="accent3"/>
                </a:solidFill>
              </a:rPr>
              <a:t>4.1</a:t>
            </a:r>
            <a:r>
              <a:rPr lang="en-US" sz="1600" b="1" dirty="0" smtClean="0"/>
              <a:t> Create </a:t>
            </a:r>
            <a:r>
              <a:rPr lang="en-US" sz="1600" b="1" dirty="0"/>
              <a:t>the Logical</a:t>
            </a:r>
          </a:p>
          <a:p>
            <a:r>
              <a:rPr lang="en-US" sz="1600" b="1" dirty="0"/>
              <a:t>Design</a:t>
            </a:r>
          </a:p>
        </p:txBody>
      </p:sp>
      <p:sp>
        <p:nvSpPr>
          <p:cNvPr id="20" name="Rectangle 19"/>
          <p:cNvSpPr/>
          <p:nvPr/>
        </p:nvSpPr>
        <p:spPr>
          <a:xfrm>
            <a:off x="460115" y="604609"/>
            <a:ext cx="3179075" cy="338554"/>
          </a:xfrm>
          <a:prstGeom prst="rect">
            <a:avLst/>
          </a:prstGeom>
        </p:spPr>
        <p:txBody>
          <a:bodyPr wrap="none">
            <a:spAutoFit/>
          </a:bodyPr>
          <a:lstStyle/>
          <a:p>
            <a:r>
              <a:rPr lang="en-SG" sz="1600" b="1" dirty="0" smtClean="0">
                <a:solidFill>
                  <a:srgbClr val="FF0000"/>
                </a:solidFill>
              </a:rPr>
              <a:t>1</a:t>
            </a:r>
            <a:r>
              <a:rPr lang="en-SG" sz="1600" b="1" dirty="0" smtClean="0"/>
              <a:t>- Database </a:t>
            </a:r>
            <a:r>
              <a:rPr lang="en-SG" sz="1600" b="1" dirty="0"/>
              <a:t>Life Cycle (DBLC)</a:t>
            </a:r>
            <a:endParaRPr lang="en-US" sz="1600" b="1" dirty="0"/>
          </a:p>
        </p:txBody>
      </p:sp>
      <p:sp>
        <p:nvSpPr>
          <p:cNvPr id="21" name="Rectangle 20"/>
          <p:cNvSpPr/>
          <p:nvPr/>
        </p:nvSpPr>
        <p:spPr>
          <a:xfrm>
            <a:off x="695998" y="961451"/>
            <a:ext cx="2760692" cy="338554"/>
          </a:xfrm>
          <a:prstGeom prst="rect">
            <a:avLst/>
          </a:prstGeom>
        </p:spPr>
        <p:txBody>
          <a:bodyPr wrap="none">
            <a:spAutoFit/>
          </a:bodyPr>
          <a:lstStyle/>
          <a:p>
            <a:r>
              <a:rPr lang="en-SG" sz="1600" b="1" dirty="0" smtClean="0">
                <a:solidFill>
                  <a:schemeClr val="accent3"/>
                </a:solidFill>
              </a:rPr>
              <a:t>1-1</a:t>
            </a:r>
            <a:r>
              <a:rPr lang="en-SG" sz="1600" b="1" dirty="0" smtClean="0"/>
              <a:t> Database </a:t>
            </a:r>
            <a:r>
              <a:rPr lang="en-SG" sz="1600" b="1" dirty="0"/>
              <a:t>Initial study </a:t>
            </a:r>
            <a:endParaRPr lang="en-US" sz="1600" b="1" dirty="0"/>
          </a:p>
        </p:txBody>
      </p:sp>
      <p:sp>
        <p:nvSpPr>
          <p:cNvPr id="22" name="Rectangle 21"/>
          <p:cNvSpPr/>
          <p:nvPr/>
        </p:nvSpPr>
        <p:spPr>
          <a:xfrm>
            <a:off x="739197" y="1370532"/>
            <a:ext cx="3956532" cy="338554"/>
          </a:xfrm>
          <a:prstGeom prst="rect">
            <a:avLst/>
          </a:prstGeom>
        </p:spPr>
        <p:txBody>
          <a:bodyPr wrap="none">
            <a:spAutoFit/>
          </a:bodyPr>
          <a:lstStyle/>
          <a:p>
            <a:r>
              <a:rPr lang="en-GB" sz="1600" b="1" dirty="0">
                <a:solidFill>
                  <a:schemeClr val="accent3"/>
                </a:solidFill>
              </a:rPr>
              <a:t>1.1.1</a:t>
            </a:r>
            <a:r>
              <a:rPr lang="en-GB" sz="1600" b="1" dirty="0"/>
              <a:t> Identify problems and obstacles.</a:t>
            </a:r>
            <a:endParaRPr lang="en-US" sz="1600" b="1" dirty="0"/>
          </a:p>
        </p:txBody>
      </p:sp>
      <p:sp>
        <p:nvSpPr>
          <p:cNvPr id="23" name="Rectangle 22"/>
          <p:cNvSpPr/>
          <p:nvPr/>
        </p:nvSpPr>
        <p:spPr>
          <a:xfrm>
            <a:off x="739197" y="1704932"/>
            <a:ext cx="6096000" cy="584775"/>
          </a:xfrm>
          <a:prstGeom prst="rect">
            <a:avLst/>
          </a:prstGeom>
        </p:spPr>
        <p:txBody>
          <a:bodyPr>
            <a:spAutoFit/>
          </a:bodyPr>
          <a:lstStyle/>
          <a:p>
            <a:r>
              <a:rPr lang="en-GB" sz="1600" b="1" dirty="0" smtClean="0">
                <a:solidFill>
                  <a:schemeClr val="accent3"/>
                </a:solidFill>
              </a:rPr>
              <a:t>1.1.2</a:t>
            </a:r>
            <a:r>
              <a:rPr lang="en-GB" sz="1600" b="1" dirty="0" smtClean="0"/>
              <a:t> Objectives:</a:t>
            </a:r>
            <a:r>
              <a:rPr lang="en-US" sz="1600" dirty="0"/>
              <a:t/>
            </a:r>
            <a:br>
              <a:rPr lang="en-US" sz="1600" dirty="0"/>
            </a:br>
            <a:endParaRPr lang="en-US" sz="1600" dirty="0"/>
          </a:p>
        </p:txBody>
      </p:sp>
      <p:sp>
        <p:nvSpPr>
          <p:cNvPr id="24" name="Rectangle 23"/>
          <p:cNvSpPr/>
          <p:nvPr/>
        </p:nvSpPr>
        <p:spPr>
          <a:xfrm>
            <a:off x="706977" y="2034515"/>
            <a:ext cx="3074881" cy="338554"/>
          </a:xfrm>
          <a:prstGeom prst="rect">
            <a:avLst/>
          </a:prstGeom>
        </p:spPr>
        <p:txBody>
          <a:bodyPr wrap="none">
            <a:spAutoFit/>
          </a:bodyPr>
          <a:lstStyle/>
          <a:p>
            <a:r>
              <a:rPr lang="en-GB" sz="1600" b="1" dirty="0" smtClean="0">
                <a:solidFill>
                  <a:schemeClr val="accent3"/>
                </a:solidFill>
              </a:rPr>
              <a:t>1.1.3</a:t>
            </a:r>
            <a:r>
              <a:rPr lang="en-GB" sz="1600" b="1" dirty="0" smtClean="0"/>
              <a:t> Scope </a:t>
            </a:r>
            <a:r>
              <a:rPr lang="en-GB" sz="1600" b="1" dirty="0"/>
              <a:t>and Boundaries: </a:t>
            </a:r>
            <a:endParaRPr lang="en-US" sz="1600" dirty="0"/>
          </a:p>
        </p:txBody>
      </p:sp>
      <p:sp>
        <p:nvSpPr>
          <p:cNvPr id="25" name="Rectangle 24"/>
          <p:cNvSpPr/>
          <p:nvPr/>
        </p:nvSpPr>
        <p:spPr>
          <a:xfrm>
            <a:off x="441109" y="2443596"/>
            <a:ext cx="2321469" cy="338554"/>
          </a:xfrm>
          <a:prstGeom prst="rect">
            <a:avLst/>
          </a:prstGeom>
        </p:spPr>
        <p:txBody>
          <a:bodyPr wrap="none">
            <a:spAutoFit/>
          </a:bodyPr>
          <a:lstStyle/>
          <a:p>
            <a:r>
              <a:rPr lang="en-SG" sz="1600" b="1" dirty="0" smtClean="0">
                <a:solidFill>
                  <a:srgbClr val="FF0000"/>
                </a:solidFill>
              </a:rPr>
              <a:t>2</a:t>
            </a:r>
            <a:r>
              <a:rPr lang="en-SG" sz="1600" b="1" dirty="0" smtClean="0"/>
              <a:t>-</a:t>
            </a:r>
            <a:r>
              <a:rPr lang="en-SG" sz="1600" b="1" dirty="0" smtClean="0">
                <a:solidFill>
                  <a:schemeClr val="accent3"/>
                </a:solidFill>
              </a:rPr>
              <a:t>1 </a:t>
            </a:r>
            <a:r>
              <a:rPr lang="en-SG" sz="1600" b="1" dirty="0" smtClean="0"/>
              <a:t>Database </a:t>
            </a:r>
            <a:r>
              <a:rPr lang="en-SG" sz="1600" b="1" dirty="0"/>
              <a:t>Design </a:t>
            </a:r>
            <a:endParaRPr lang="en-US" sz="1600" b="1" dirty="0"/>
          </a:p>
        </p:txBody>
      </p:sp>
      <p:sp>
        <p:nvSpPr>
          <p:cNvPr id="26" name="Rectangle 25"/>
          <p:cNvSpPr/>
          <p:nvPr/>
        </p:nvSpPr>
        <p:spPr>
          <a:xfrm>
            <a:off x="706977" y="2812928"/>
            <a:ext cx="2135521" cy="338554"/>
          </a:xfrm>
          <a:prstGeom prst="rect">
            <a:avLst/>
          </a:prstGeom>
        </p:spPr>
        <p:txBody>
          <a:bodyPr wrap="none">
            <a:spAutoFit/>
          </a:bodyPr>
          <a:lstStyle/>
          <a:p>
            <a:r>
              <a:rPr lang="en-SG" sz="1600" b="1" dirty="0" smtClean="0">
                <a:solidFill>
                  <a:schemeClr val="accent3"/>
                </a:solidFill>
              </a:rPr>
              <a:t>2.1 .1</a:t>
            </a:r>
            <a:r>
              <a:rPr lang="en-SG" sz="1600" b="1" dirty="0" smtClean="0"/>
              <a:t> Normalization</a:t>
            </a:r>
            <a:endParaRPr lang="en-US" sz="1600" dirty="0"/>
          </a:p>
        </p:txBody>
      </p:sp>
      <p:sp>
        <p:nvSpPr>
          <p:cNvPr id="27" name="Rectangle 26"/>
          <p:cNvSpPr/>
          <p:nvPr/>
        </p:nvSpPr>
        <p:spPr>
          <a:xfrm>
            <a:off x="725753" y="3193762"/>
            <a:ext cx="1074333" cy="338554"/>
          </a:xfrm>
          <a:prstGeom prst="rect">
            <a:avLst/>
          </a:prstGeom>
        </p:spPr>
        <p:txBody>
          <a:bodyPr wrap="none">
            <a:spAutoFit/>
          </a:bodyPr>
          <a:lstStyle/>
          <a:p>
            <a:r>
              <a:rPr lang="en-US" sz="1600" b="1" dirty="0" smtClean="0">
                <a:solidFill>
                  <a:schemeClr val="accent3"/>
                </a:solidFill>
              </a:rPr>
              <a:t>2.1.2</a:t>
            </a:r>
            <a:r>
              <a:rPr lang="en-US" sz="1600" b="1" dirty="0" smtClean="0"/>
              <a:t> </a:t>
            </a:r>
            <a:r>
              <a:rPr lang="en-US" sz="1600" b="1" dirty="0"/>
              <a:t>ERD</a:t>
            </a:r>
          </a:p>
        </p:txBody>
      </p:sp>
      <p:sp>
        <p:nvSpPr>
          <p:cNvPr id="28" name="Rectangle 27"/>
          <p:cNvSpPr/>
          <p:nvPr/>
        </p:nvSpPr>
        <p:spPr>
          <a:xfrm>
            <a:off x="695998" y="3526634"/>
            <a:ext cx="1391728" cy="338554"/>
          </a:xfrm>
          <a:prstGeom prst="rect">
            <a:avLst/>
          </a:prstGeom>
        </p:spPr>
        <p:txBody>
          <a:bodyPr wrap="none">
            <a:spAutoFit/>
          </a:bodyPr>
          <a:lstStyle/>
          <a:p>
            <a:r>
              <a:rPr lang="en-US" sz="1600" b="1" dirty="0" smtClean="0">
                <a:solidFill>
                  <a:schemeClr val="accent3"/>
                </a:solidFill>
              </a:rPr>
              <a:t>2.1.3</a:t>
            </a:r>
            <a:r>
              <a:rPr lang="en-US" sz="1600" b="1" dirty="0" smtClean="0"/>
              <a:t> Tables </a:t>
            </a:r>
            <a:endParaRPr lang="en-US" sz="1600" b="1" dirty="0"/>
          </a:p>
        </p:txBody>
      </p:sp>
      <p:sp>
        <p:nvSpPr>
          <p:cNvPr id="29" name="Rectangle 28"/>
          <p:cNvSpPr/>
          <p:nvPr/>
        </p:nvSpPr>
        <p:spPr>
          <a:xfrm>
            <a:off x="735272" y="3799287"/>
            <a:ext cx="1468672" cy="338554"/>
          </a:xfrm>
          <a:prstGeom prst="rect">
            <a:avLst/>
          </a:prstGeom>
        </p:spPr>
        <p:txBody>
          <a:bodyPr wrap="none">
            <a:spAutoFit/>
          </a:bodyPr>
          <a:lstStyle/>
          <a:p>
            <a:r>
              <a:rPr lang="en-SG" sz="1600" b="1" dirty="0" smtClean="0">
                <a:solidFill>
                  <a:schemeClr val="accent3"/>
                </a:solidFill>
              </a:rPr>
              <a:t>2.1.4</a:t>
            </a:r>
            <a:r>
              <a:rPr lang="en-SG" sz="1600" b="1" dirty="0" smtClean="0"/>
              <a:t> </a:t>
            </a:r>
            <a:r>
              <a:rPr lang="en-SG" sz="1600" b="1" dirty="0"/>
              <a:t>Queries</a:t>
            </a:r>
            <a:endParaRPr lang="en-US" sz="1600" b="1" dirty="0"/>
          </a:p>
        </p:txBody>
      </p:sp>
      <p:sp>
        <p:nvSpPr>
          <p:cNvPr id="30" name="Rectangle 29"/>
          <p:cNvSpPr/>
          <p:nvPr/>
        </p:nvSpPr>
        <p:spPr>
          <a:xfrm>
            <a:off x="7892170" y="1355143"/>
            <a:ext cx="1604927" cy="369332"/>
          </a:xfrm>
          <a:prstGeom prst="rect">
            <a:avLst/>
          </a:prstGeom>
        </p:spPr>
        <p:txBody>
          <a:bodyPr wrap="none">
            <a:spAutoFit/>
          </a:bodyPr>
          <a:lstStyle/>
          <a:p>
            <a:r>
              <a:rPr lang="en-SG" b="1" dirty="0" smtClean="0">
                <a:solidFill>
                  <a:srgbClr val="FF0000"/>
                </a:solidFill>
              </a:rPr>
              <a:t>5</a:t>
            </a:r>
            <a:r>
              <a:rPr lang="en-SG" b="1" dirty="0" smtClean="0"/>
              <a:t>-Operation </a:t>
            </a:r>
            <a:endParaRPr lang="en-US" b="1" dirty="0"/>
          </a:p>
        </p:txBody>
      </p:sp>
      <p:sp>
        <p:nvSpPr>
          <p:cNvPr id="31" name="Rectangle 30"/>
          <p:cNvSpPr/>
          <p:nvPr/>
        </p:nvSpPr>
        <p:spPr>
          <a:xfrm>
            <a:off x="7892170" y="1920375"/>
            <a:ext cx="3762568" cy="369332"/>
          </a:xfrm>
          <a:prstGeom prst="rect">
            <a:avLst/>
          </a:prstGeom>
        </p:spPr>
        <p:txBody>
          <a:bodyPr wrap="none">
            <a:spAutoFit/>
          </a:bodyPr>
          <a:lstStyle/>
          <a:p>
            <a:r>
              <a:rPr lang="en-SG" b="1" dirty="0" smtClean="0">
                <a:solidFill>
                  <a:srgbClr val="FF0000"/>
                </a:solidFill>
              </a:rPr>
              <a:t>6</a:t>
            </a:r>
            <a:r>
              <a:rPr lang="en-SG" b="1" dirty="0" smtClean="0"/>
              <a:t>- Maintenance </a:t>
            </a:r>
            <a:r>
              <a:rPr lang="en-SG" b="1" dirty="0"/>
              <a:t>and Evaluation </a:t>
            </a:r>
            <a:endParaRPr lang="en-US" b="1" dirty="0"/>
          </a:p>
        </p:txBody>
      </p:sp>
      <p:sp>
        <p:nvSpPr>
          <p:cNvPr id="32" name="Rectangle 31"/>
          <p:cNvSpPr/>
          <p:nvPr/>
        </p:nvSpPr>
        <p:spPr>
          <a:xfrm>
            <a:off x="8354096" y="2335874"/>
            <a:ext cx="3043708" cy="646331"/>
          </a:xfrm>
          <a:prstGeom prst="rect">
            <a:avLst/>
          </a:prstGeom>
        </p:spPr>
        <p:txBody>
          <a:bodyPr wrap="square">
            <a:spAutoFit/>
          </a:bodyPr>
          <a:lstStyle/>
          <a:p>
            <a:r>
              <a:rPr lang="en-US" b="1" dirty="0" smtClean="0">
                <a:solidFill>
                  <a:schemeClr val="accent3"/>
                </a:solidFill>
              </a:rPr>
              <a:t>6.1</a:t>
            </a:r>
            <a:r>
              <a:rPr lang="en-US" b="1" dirty="0" smtClean="0"/>
              <a:t> Create </a:t>
            </a:r>
            <a:r>
              <a:rPr lang="en-US" b="1" dirty="0"/>
              <a:t>the Physical</a:t>
            </a:r>
          </a:p>
          <a:p>
            <a:r>
              <a:rPr lang="en-US" b="1" dirty="0"/>
              <a:t>Design</a:t>
            </a:r>
          </a:p>
        </p:txBody>
      </p:sp>
    </p:spTree>
    <p:extLst>
      <p:ext uri="{BB962C8B-B14F-4D97-AF65-F5344CB8AC3E}">
        <p14:creationId xmlns:p14="http://schemas.microsoft.com/office/powerpoint/2010/main" val="28796331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0594" y="497822"/>
            <a:ext cx="851340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smtClean="0"/>
              <a:t>5- </a:t>
            </a:r>
            <a:r>
              <a:rPr lang="en-GB" b="1" dirty="0"/>
              <a:t>Report Of Employee They Take Salary Ranging Between 1000-2000</a:t>
            </a:r>
            <a:endParaRPr lang="en-US" b="1" dirty="0"/>
          </a:p>
        </p:txBody>
      </p:sp>
      <p:sp>
        <p:nvSpPr>
          <p:cNvPr id="8" name="TextBox 7"/>
          <p:cNvSpPr txBox="1"/>
          <p:nvPr/>
        </p:nvSpPr>
        <p:spPr>
          <a:xfrm>
            <a:off x="630594" y="3886905"/>
            <a:ext cx="744540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b="1" dirty="0" smtClean="0"/>
              <a:t>6- </a:t>
            </a:r>
            <a:r>
              <a:rPr lang="en-GB" b="1" dirty="0"/>
              <a:t>Report About Officer Data </a:t>
            </a:r>
            <a:r>
              <a:rPr lang="en-GB" b="1" dirty="0" smtClean="0"/>
              <a:t>According </a:t>
            </a:r>
            <a:r>
              <a:rPr lang="en-GB" b="1" dirty="0"/>
              <a:t>To Their Department</a:t>
            </a:r>
            <a:endParaRPr lang="en-US" b="1" dirty="0"/>
          </a:p>
        </p:txBody>
      </p:sp>
      <p:pic>
        <p:nvPicPr>
          <p:cNvPr id="2" name="Picture 1"/>
          <p:cNvPicPr>
            <a:picLocks noChangeAspect="1"/>
          </p:cNvPicPr>
          <p:nvPr/>
        </p:nvPicPr>
        <p:blipFill>
          <a:blip r:embed="rId2"/>
          <a:stretch>
            <a:fillRect/>
          </a:stretch>
        </p:blipFill>
        <p:spPr>
          <a:xfrm>
            <a:off x="1119652" y="947622"/>
            <a:ext cx="8391525" cy="2749712"/>
          </a:xfrm>
          <a:prstGeom prst="rect">
            <a:avLst/>
          </a:prstGeom>
        </p:spPr>
      </p:pic>
      <p:pic>
        <p:nvPicPr>
          <p:cNvPr id="3" name="Picture 2"/>
          <p:cNvPicPr>
            <a:picLocks noChangeAspect="1"/>
          </p:cNvPicPr>
          <p:nvPr/>
        </p:nvPicPr>
        <p:blipFill>
          <a:blip r:embed="rId3"/>
          <a:stretch>
            <a:fillRect/>
          </a:stretch>
        </p:blipFill>
        <p:spPr>
          <a:xfrm>
            <a:off x="1020801" y="4445808"/>
            <a:ext cx="7932815" cy="2308712"/>
          </a:xfrm>
          <a:prstGeom prst="rect">
            <a:avLst/>
          </a:prstGeom>
        </p:spPr>
      </p:pic>
    </p:spTree>
    <p:extLst>
      <p:ext uri="{BB962C8B-B14F-4D97-AF65-F5344CB8AC3E}">
        <p14:creationId xmlns:p14="http://schemas.microsoft.com/office/powerpoint/2010/main" val="980941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noGrp="1"/>
          </p:cNvSpPr>
          <p:nvPr>
            <p:ph type="title"/>
          </p:nvPr>
        </p:nvSpPr>
        <p:spPr>
          <a:xfrm>
            <a:off x="1927275" y="364764"/>
            <a:ext cx="7417445"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000" b="1" dirty="0" smtClean="0"/>
              <a:t>7- </a:t>
            </a:r>
            <a:r>
              <a:rPr lang="en-GB" sz="2000" b="1" dirty="0"/>
              <a:t>Report Of Officer Data According To Their </a:t>
            </a:r>
            <a:r>
              <a:rPr lang="en-GB" sz="2000" b="1" dirty="0" smtClean="0"/>
              <a:t>Attendance </a:t>
            </a:r>
            <a:r>
              <a:rPr lang="en-GB" sz="2000" b="1" dirty="0"/>
              <a:t>In </a:t>
            </a:r>
            <a:r>
              <a:rPr lang="en-GB" sz="2000" b="1" dirty="0" smtClean="0"/>
              <a:t>Specific </a:t>
            </a:r>
            <a:r>
              <a:rPr lang="en-GB" sz="2000" b="1" dirty="0"/>
              <a:t>Time And </a:t>
            </a:r>
            <a:r>
              <a:rPr lang="en-GB" sz="2000" b="1" dirty="0" smtClean="0"/>
              <a:t>Specific </a:t>
            </a:r>
            <a:r>
              <a:rPr lang="en-GB" sz="2000" b="1" dirty="0"/>
              <a:t>Department</a:t>
            </a:r>
            <a:endParaRPr lang="en-US" sz="20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119" y="1348154"/>
            <a:ext cx="82677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93509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9452" y="1985303"/>
            <a:ext cx="9404723" cy="1400530"/>
          </a:xfrm>
        </p:spPr>
        <p:txBody>
          <a:bodyPr>
            <a:normAutofit fontScale="90000"/>
          </a:bodyPr>
          <a:lstStyle/>
          <a:p>
            <a:r>
              <a:rPr lang="en-US" sz="9600" dirty="0" smtClean="0"/>
              <a:t>Thank you </a:t>
            </a:r>
            <a:endParaRPr lang="en-US" sz="9600" dirty="0"/>
          </a:p>
        </p:txBody>
      </p:sp>
    </p:spTree>
    <p:extLst>
      <p:ext uri="{BB962C8B-B14F-4D97-AF65-F5344CB8AC3E}">
        <p14:creationId xmlns:p14="http://schemas.microsoft.com/office/powerpoint/2010/main" val="1186622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2756"/>
          </a:xfrm>
        </p:spPr>
        <p:txBody>
          <a:bodyPr/>
          <a:lstStyle/>
          <a:p>
            <a:r>
              <a:rPr lang="en-SG" dirty="0" smtClean="0"/>
              <a:t>1-Database Life Cycle (DBLC)</a:t>
            </a:r>
            <a:endParaRPr lang="en-US" dirty="0"/>
          </a:p>
        </p:txBody>
      </p:sp>
      <p:sp>
        <p:nvSpPr>
          <p:cNvPr id="5" name="TextBox 4"/>
          <p:cNvSpPr txBox="1"/>
          <p:nvPr/>
        </p:nvSpPr>
        <p:spPr>
          <a:xfrm>
            <a:off x="5433839" y="1555837"/>
            <a:ext cx="384861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t>Conceptual Design</a:t>
            </a:r>
          </a:p>
        </p:txBody>
      </p:sp>
      <p:sp>
        <p:nvSpPr>
          <p:cNvPr id="6" name="TextBox 5"/>
          <p:cNvSpPr txBox="1"/>
          <p:nvPr/>
        </p:nvSpPr>
        <p:spPr>
          <a:xfrm>
            <a:off x="5472475" y="2431001"/>
            <a:ext cx="384861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smtClean="0"/>
              <a:t>ER-Diagram </a:t>
            </a:r>
            <a:r>
              <a:rPr lang="ar-LY" b="1" dirty="0" smtClean="0"/>
              <a:t>/</a:t>
            </a:r>
            <a:r>
              <a:rPr lang="en-SG" b="1" dirty="0" smtClean="0"/>
              <a:t> </a:t>
            </a:r>
            <a:r>
              <a:rPr lang="en-US" b="1" dirty="0" smtClean="0"/>
              <a:t>Normalization</a:t>
            </a:r>
            <a:endParaRPr lang="en-US" b="1" dirty="0"/>
          </a:p>
        </p:txBody>
      </p:sp>
      <p:sp>
        <p:nvSpPr>
          <p:cNvPr id="7" name="TextBox 6"/>
          <p:cNvSpPr txBox="1"/>
          <p:nvPr/>
        </p:nvSpPr>
        <p:spPr>
          <a:xfrm>
            <a:off x="5472475" y="3004673"/>
            <a:ext cx="384861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t>DBMS </a:t>
            </a:r>
            <a:r>
              <a:rPr lang="en-US" b="1" dirty="0" smtClean="0"/>
              <a:t>Software Selection</a:t>
            </a:r>
            <a:endParaRPr lang="en-US" b="1" dirty="0"/>
          </a:p>
          <a:p>
            <a:endParaRPr lang="en-US" dirty="0"/>
          </a:p>
        </p:txBody>
      </p:sp>
      <p:sp>
        <p:nvSpPr>
          <p:cNvPr id="8" name="TextBox 7"/>
          <p:cNvSpPr txBox="1"/>
          <p:nvPr/>
        </p:nvSpPr>
        <p:spPr>
          <a:xfrm>
            <a:off x="5472480" y="3820591"/>
            <a:ext cx="384861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t>Create the Logical</a:t>
            </a:r>
          </a:p>
          <a:p>
            <a:r>
              <a:rPr lang="en-US" b="1" dirty="0"/>
              <a:t>Design</a:t>
            </a:r>
          </a:p>
        </p:txBody>
      </p:sp>
      <p:sp>
        <p:nvSpPr>
          <p:cNvPr id="9" name="TextBox 8"/>
          <p:cNvSpPr txBox="1"/>
          <p:nvPr/>
        </p:nvSpPr>
        <p:spPr>
          <a:xfrm>
            <a:off x="5472475" y="5277305"/>
            <a:ext cx="384861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t>Create the Physical</a:t>
            </a:r>
          </a:p>
          <a:p>
            <a:r>
              <a:rPr lang="en-US" b="1" dirty="0"/>
              <a:t>Design</a:t>
            </a:r>
          </a:p>
        </p:txBody>
      </p:sp>
      <p:sp>
        <p:nvSpPr>
          <p:cNvPr id="11" name="TextBox 10"/>
          <p:cNvSpPr txBox="1"/>
          <p:nvPr/>
        </p:nvSpPr>
        <p:spPr>
          <a:xfrm>
            <a:off x="875762" y="1596980"/>
            <a:ext cx="3915177"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SG" sz="2000" b="1" dirty="0" smtClean="0"/>
              <a:t>Database Initial study </a:t>
            </a:r>
            <a:endParaRPr lang="en-US" sz="2000" b="1" dirty="0"/>
          </a:p>
        </p:txBody>
      </p:sp>
      <p:sp>
        <p:nvSpPr>
          <p:cNvPr id="12" name="TextBox 11"/>
          <p:cNvSpPr txBox="1"/>
          <p:nvPr/>
        </p:nvSpPr>
        <p:spPr>
          <a:xfrm>
            <a:off x="875759" y="2356441"/>
            <a:ext cx="3882980"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SG" sz="2000" b="1" dirty="0" smtClean="0"/>
              <a:t>Database Design </a:t>
            </a:r>
            <a:endParaRPr lang="en-US" sz="2000" b="1" dirty="0"/>
          </a:p>
        </p:txBody>
      </p:sp>
      <p:sp>
        <p:nvSpPr>
          <p:cNvPr id="13" name="TextBox 12"/>
          <p:cNvSpPr txBox="1"/>
          <p:nvPr/>
        </p:nvSpPr>
        <p:spPr>
          <a:xfrm>
            <a:off x="843562" y="3107383"/>
            <a:ext cx="3915177"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SG" sz="2000" b="1" dirty="0" smtClean="0"/>
              <a:t>Implementation and loading </a:t>
            </a:r>
            <a:endParaRPr lang="en-US" sz="2000" b="1" dirty="0"/>
          </a:p>
        </p:txBody>
      </p:sp>
      <p:sp>
        <p:nvSpPr>
          <p:cNvPr id="14" name="TextBox 13"/>
          <p:cNvSpPr txBox="1"/>
          <p:nvPr/>
        </p:nvSpPr>
        <p:spPr>
          <a:xfrm>
            <a:off x="843562" y="3883330"/>
            <a:ext cx="3947377"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SG" sz="2000" b="1" dirty="0" smtClean="0"/>
              <a:t>Testing and Evaluation </a:t>
            </a:r>
            <a:endParaRPr lang="en-US" sz="2000" b="1" dirty="0"/>
          </a:p>
        </p:txBody>
      </p:sp>
      <p:sp>
        <p:nvSpPr>
          <p:cNvPr id="15" name="TextBox 14"/>
          <p:cNvSpPr txBox="1"/>
          <p:nvPr/>
        </p:nvSpPr>
        <p:spPr>
          <a:xfrm>
            <a:off x="875759" y="4670390"/>
            <a:ext cx="3947377"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SG" sz="2000" b="1" dirty="0" smtClean="0"/>
              <a:t>Operation </a:t>
            </a:r>
            <a:endParaRPr lang="en-US" sz="2000" b="1" dirty="0"/>
          </a:p>
        </p:txBody>
      </p:sp>
      <p:sp>
        <p:nvSpPr>
          <p:cNvPr id="16" name="TextBox 15"/>
          <p:cNvSpPr txBox="1"/>
          <p:nvPr/>
        </p:nvSpPr>
        <p:spPr>
          <a:xfrm>
            <a:off x="843562" y="5473522"/>
            <a:ext cx="3947377"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SG" sz="2000" b="1" dirty="0" smtClean="0"/>
              <a:t>Maintenance and Evaluation </a:t>
            </a:r>
            <a:endParaRPr lang="en-US" sz="2000" b="1" dirty="0"/>
          </a:p>
        </p:txBody>
      </p:sp>
      <p:sp>
        <p:nvSpPr>
          <p:cNvPr id="18" name="Down Arrow 17"/>
          <p:cNvSpPr/>
          <p:nvPr/>
        </p:nvSpPr>
        <p:spPr>
          <a:xfrm>
            <a:off x="2337510" y="1971709"/>
            <a:ext cx="399245" cy="359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2340725" y="2781932"/>
            <a:ext cx="399245" cy="359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2340724" y="3507493"/>
            <a:ext cx="399245" cy="359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2340724" y="4312083"/>
            <a:ext cx="399245" cy="3593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2337509" y="5070275"/>
            <a:ext cx="399245" cy="414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4758739" y="1797035"/>
            <a:ext cx="6751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p:nvPr/>
        </p:nvCxnSpPr>
        <p:spPr>
          <a:xfrm>
            <a:off x="4790939" y="2528246"/>
            <a:ext cx="642900" cy="3080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ight Arrow 25"/>
          <p:cNvSpPr/>
          <p:nvPr/>
        </p:nvSpPr>
        <p:spPr>
          <a:xfrm>
            <a:off x="4790939" y="3307438"/>
            <a:ext cx="68153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4790939" y="4083385"/>
            <a:ext cx="681536" cy="60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4823136" y="5673577"/>
            <a:ext cx="64933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90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randombar(horizontal)">
                                      <p:cBhvr>
                                        <p:cTn id="25" dur="500"/>
                                        <p:tgtEl>
                                          <p:spTgt spid="25"/>
                                        </p:tgtEl>
                                      </p:cBhvr>
                                    </p:animEffect>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7"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14" presetClass="entr" presetSubtype="1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childTnLst>
                          </p:cTn>
                        </p:par>
                        <p:par>
                          <p:cTn id="42" fill="hold">
                            <p:stCondLst>
                              <p:cond delay="5500"/>
                            </p:stCondLst>
                            <p:childTnLst>
                              <p:par>
                                <p:cTn id="43" presetID="14" presetClass="entr" presetSubtype="10"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randombar(horizontal)">
                                      <p:cBhvr>
                                        <p:cTn id="45" dur="500"/>
                                        <p:tgtEl>
                                          <p:spTgt spid="7"/>
                                        </p:tgtEl>
                                      </p:cBhvr>
                                    </p:animEffect>
                                  </p:childTnLst>
                                </p:cTn>
                              </p:par>
                            </p:childTnLst>
                          </p:cTn>
                        </p:par>
                        <p:par>
                          <p:cTn id="46" fill="hold">
                            <p:stCondLst>
                              <p:cond delay="6000"/>
                            </p:stCondLst>
                            <p:childTnLst>
                              <p:par>
                                <p:cTn id="47" presetID="47" presetClass="entr" presetSubtype="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par>
                          <p:cTn id="52" fill="hold">
                            <p:stCondLst>
                              <p:cond delay="7000"/>
                            </p:stCondLst>
                            <p:childTnLst>
                              <p:par>
                                <p:cTn id="53" presetID="47"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childTnLst>
                          </p:cTn>
                        </p:par>
                        <p:par>
                          <p:cTn id="58" fill="hold">
                            <p:stCondLst>
                              <p:cond delay="8000"/>
                            </p:stCondLst>
                            <p:childTnLst>
                              <p:par>
                                <p:cTn id="59" presetID="47" presetClass="entr" presetSubtype="0"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1000"/>
                                        <p:tgtEl>
                                          <p:spTgt spid="20"/>
                                        </p:tgtEl>
                                      </p:cBhvr>
                                    </p:animEffect>
                                    <p:anim calcmode="lin" valueType="num">
                                      <p:cBhvr>
                                        <p:cTn id="62" dur="1000" fill="hold"/>
                                        <p:tgtEl>
                                          <p:spTgt spid="20"/>
                                        </p:tgtEl>
                                        <p:attrNameLst>
                                          <p:attrName>ppt_x</p:attrName>
                                        </p:attrNameLst>
                                      </p:cBhvr>
                                      <p:tavLst>
                                        <p:tav tm="0">
                                          <p:val>
                                            <p:strVal val="#ppt_x"/>
                                          </p:val>
                                        </p:tav>
                                        <p:tav tm="100000">
                                          <p:val>
                                            <p:strVal val="#ppt_x"/>
                                          </p:val>
                                        </p:tav>
                                      </p:tavLst>
                                    </p:anim>
                                    <p:anim calcmode="lin" valueType="num">
                                      <p:cBhvr>
                                        <p:cTn id="63" dur="1000" fill="hold"/>
                                        <p:tgtEl>
                                          <p:spTgt spid="20"/>
                                        </p:tgtEl>
                                        <p:attrNameLst>
                                          <p:attrName>ppt_y</p:attrName>
                                        </p:attrNameLst>
                                      </p:cBhvr>
                                      <p:tavLst>
                                        <p:tav tm="0">
                                          <p:val>
                                            <p:strVal val="#ppt_y-.1"/>
                                          </p:val>
                                        </p:tav>
                                        <p:tav tm="100000">
                                          <p:val>
                                            <p:strVal val="#ppt_y"/>
                                          </p:val>
                                        </p:tav>
                                      </p:tavLst>
                                    </p:anim>
                                  </p:childTnLst>
                                </p:cTn>
                              </p:par>
                            </p:childTnLst>
                          </p:cTn>
                        </p:par>
                        <p:par>
                          <p:cTn id="64" fill="hold">
                            <p:stCondLst>
                              <p:cond delay="9000"/>
                            </p:stCondLst>
                            <p:childTnLst>
                              <p:par>
                                <p:cTn id="65" presetID="47"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par>
                          <p:cTn id="70" fill="hold">
                            <p:stCondLst>
                              <p:cond delay="10000"/>
                            </p:stCondLst>
                            <p:childTnLst>
                              <p:par>
                                <p:cTn id="71" presetID="14" presetClass="entr" presetSubtype="10" fill="hold" grpId="0" nodeType="after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randombar(horizontal)">
                                      <p:cBhvr>
                                        <p:cTn id="73" dur="500"/>
                                        <p:tgtEl>
                                          <p:spTgt spid="28"/>
                                        </p:tgtEl>
                                      </p:cBhvr>
                                    </p:animEffect>
                                  </p:childTnLst>
                                </p:cTn>
                              </p:par>
                            </p:childTnLst>
                          </p:cTn>
                        </p:par>
                        <p:par>
                          <p:cTn id="74" fill="hold">
                            <p:stCondLst>
                              <p:cond delay="10500"/>
                            </p:stCondLst>
                            <p:childTnLst>
                              <p:par>
                                <p:cTn id="75" presetID="14" presetClass="entr" presetSubtype="10"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randombar(horizontal)">
                                      <p:cBhvr>
                                        <p:cTn id="77" dur="1000"/>
                                        <p:tgtEl>
                                          <p:spTgt spid="8"/>
                                        </p:tgtEl>
                                      </p:cBhvr>
                                    </p:animEffect>
                                  </p:childTnLst>
                                </p:cTn>
                              </p:par>
                            </p:childTnLst>
                          </p:cTn>
                        </p:par>
                        <p:par>
                          <p:cTn id="78" fill="hold">
                            <p:stCondLst>
                              <p:cond delay="11500"/>
                            </p:stCondLst>
                            <p:childTnLst>
                              <p:par>
                                <p:cTn id="79" presetID="47" presetClass="entr" presetSubtype="0" fill="hold" grpId="0" nodeType="after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par>
                          <p:cTn id="84" fill="hold">
                            <p:stCondLst>
                              <p:cond delay="12500"/>
                            </p:stCondLst>
                            <p:childTnLst>
                              <p:par>
                                <p:cTn id="85" presetID="47" presetClass="entr" presetSubtype="0"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fade">
                                      <p:cBhvr>
                                        <p:cTn id="87" dur="1000"/>
                                        <p:tgtEl>
                                          <p:spTgt spid="15"/>
                                        </p:tgtEl>
                                      </p:cBhvr>
                                    </p:animEffect>
                                    <p:anim calcmode="lin" valueType="num">
                                      <p:cBhvr>
                                        <p:cTn id="88" dur="1000" fill="hold"/>
                                        <p:tgtEl>
                                          <p:spTgt spid="15"/>
                                        </p:tgtEl>
                                        <p:attrNameLst>
                                          <p:attrName>ppt_x</p:attrName>
                                        </p:attrNameLst>
                                      </p:cBhvr>
                                      <p:tavLst>
                                        <p:tav tm="0">
                                          <p:val>
                                            <p:strVal val="#ppt_x"/>
                                          </p:val>
                                        </p:tav>
                                        <p:tav tm="100000">
                                          <p:val>
                                            <p:strVal val="#ppt_x"/>
                                          </p:val>
                                        </p:tav>
                                      </p:tavLst>
                                    </p:anim>
                                    <p:anim calcmode="lin" valueType="num">
                                      <p:cBhvr>
                                        <p:cTn id="89" dur="1000" fill="hold"/>
                                        <p:tgtEl>
                                          <p:spTgt spid="15"/>
                                        </p:tgtEl>
                                        <p:attrNameLst>
                                          <p:attrName>ppt_y</p:attrName>
                                        </p:attrNameLst>
                                      </p:cBhvr>
                                      <p:tavLst>
                                        <p:tav tm="0">
                                          <p:val>
                                            <p:strVal val="#ppt_y-.1"/>
                                          </p:val>
                                        </p:tav>
                                        <p:tav tm="100000">
                                          <p:val>
                                            <p:strVal val="#ppt_y"/>
                                          </p:val>
                                        </p:tav>
                                      </p:tavLst>
                                    </p:anim>
                                  </p:childTnLst>
                                </p:cTn>
                              </p:par>
                            </p:childTnLst>
                          </p:cTn>
                        </p:par>
                        <p:par>
                          <p:cTn id="90" fill="hold">
                            <p:stCondLst>
                              <p:cond delay="13500"/>
                            </p:stCondLst>
                            <p:childTnLst>
                              <p:par>
                                <p:cTn id="91" presetID="47" presetClass="entr" presetSubtype="0" fill="hold" grpId="0" nodeType="after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1000"/>
                                        <p:tgtEl>
                                          <p:spTgt spid="22"/>
                                        </p:tgtEl>
                                      </p:cBhvr>
                                    </p:animEffect>
                                    <p:anim calcmode="lin" valueType="num">
                                      <p:cBhvr>
                                        <p:cTn id="94" dur="1000" fill="hold"/>
                                        <p:tgtEl>
                                          <p:spTgt spid="22"/>
                                        </p:tgtEl>
                                        <p:attrNameLst>
                                          <p:attrName>ppt_x</p:attrName>
                                        </p:attrNameLst>
                                      </p:cBhvr>
                                      <p:tavLst>
                                        <p:tav tm="0">
                                          <p:val>
                                            <p:strVal val="#ppt_x"/>
                                          </p:val>
                                        </p:tav>
                                        <p:tav tm="100000">
                                          <p:val>
                                            <p:strVal val="#ppt_x"/>
                                          </p:val>
                                        </p:tav>
                                      </p:tavLst>
                                    </p:anim>
                                    <p:anim calcmode="lin" valueType="num">
                                      <p:cBhvr>
                                        <p:cTn id="95" dur="1000" fill="hold"/>
                                        <p:tgtEl>
                                          <p:spTgt spid="22"/>
                                        </p:tgtEl>
                                        <p:attrNameLst>
                                          <p:attrName>ppt_y</p:attrName>
                                        </p:attrNameLst>
                                      </p:cBhvr>
                                      <p:tavLst>
                                        <p:tav tm="0">
                                          <p:val>
                                            <p:strVal val="#ppt_y-.1"/>
                                          </p:val>
                                        </p:tav>
                                        <p:tav tm="100000">
                                          <p:val>
                                            <p:strVal val="#ppt_y"/>
                                          </p:val>
                                        </p:tav>
                                      </p:tavLst>
                                    </p:anim>
                                  </p:childTnLst>
                                </p:cTn>
                              </p:par>
                            </p:childTnLst>
                          </p:cTn>
                        </p:par>
                        <p:par>
                          <p:cTn id="96" fill="hold">
                            <p:stCondLst>
                              <p:cond delay="14500"/>
                            </p:stCondLst>
                            <p:childTnLst>
                              <p:par>
                                <p:cTn id="97" presetID="47" presetClass="entr" presetSubtype="0" fill="hold" grpId="0" nodeType="after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childTnLst>
                          </p:cTn>
                        </p:par>
                        <p:par>
                          <p:cTn id="102" fill="hold">
                            <p:stCondLst>
                              <p:cond delay="15500"/>
                            </p:stCondLst>
                            <p:childTnLst>
                              <p:par>
                                <p:cTn id="103" presetID="14" presetClass="entr" presetSubtype="10" fill="hold" grpId="0" nodeType="after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randombar(horizontal)">
                                      <p:cBhvr>
                                        <p:cTn id="105" dur="500"/>
                                        <p:tgtEl>
                                          <p:spTgt spid="29"/>
                                        </p:tgtEl>
                                      </p:cBhvr>
                                    </p:animEffect>
                                  </p:childTnLst>
                                </p:cTn>
                              </p:par>
                            </p:childTnLst>
                          </p:cTn>
                        </p:par>
                        <p:par>
                          <p:cTn id="106" fill="hold">
                            <p:stCondLst>
                              <p:cond delay="16000"/>
                            </p:stCondLst>
                            <p:childTnLst>
                              <p:par>
                                <p:cTn id="107" presetID="14" presetClass="entr" presetSubtype="1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randombar(horizontal)">
                                      <p:cBhvr>
                                        <p:cTn id="10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6" grpId="0" animBg="1"/>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805" y="3742242"/>
            <a:ext cx="6096000" cy="2616101"/>
          </a:xfrm>
          <a:prstGeom prst="rect">
            <a:avLst/>
          </a:prstGeom>
        </p:spPr>
        <p:txBody>
          <a:bodyPr>
            <a:spAutoFit/>
          </a:bodyPr>
          <a:lstStyle/>
          <a:p>
            <a:r>
              <a:rPr lang="en-GB" dirty="0"/>
              <a:t>In this first stage of the </a:t>
            </a:r>
            <a:r>
              <a:rPr lang="en-SG" dirty="0"/>
              <a:t>Initial</a:t>
            </a:r>
            <a:r>
              <a:rPr lang="en-SG" b="1" dirty="0"/>
              <a:t> </a:t>
            </a:r>
            <a:r>
              <a:rPr lang="en-GB" dirty="0" smtClean="0"/>
              <a:t>study </a:t>
            </a:r>
            <a:r>
              <a:rPr lang="en-GB" dirty="0"/>
              <a:t>for a database, we have identified the current study of the operation of the system within the company how and why the current system has failed. The overall objective of this study to the database is as follows:</a:t>
            </a:r>
          </a:p>
          <a:p>
            <a:r>
              <a:rPr lang="en-GB" dirty="0"/>
              <a:t>• </a:t>
            </a:r>
            <a:r>
              <a:rPr lang="en-GB" dirty="0" smtClean="0"/>
              <a:t>Analysis the </a:t>
            </a:r>
            <a:r>
              <a:rPr lang="en-GB" dirty="0"/>
              <a:t>situation in the company.</a:t>
            </a:r>
          </a:p>
          <a:p>
            <a:r>
              <a:rPr lang="en-GB" dirty="0"/>
              <a:t>• </a:t>
            </a:r>
            <a:r>
              <a:rPr lang="en-GB" dirty="0" smtClean="0"/>
              <a:t>Identify </a:t>
            </a:r>
            <a:r>
              <a:rPr lang="en-GB" dirty="0"/>
              <a:t>problems and obstacles.</a:t>
            </a:r>
          </a:p>
          <a:p>
            <a:r>
              <a:rPr lang="en-GB" dirty="0"/>
              <a:t>• Setting goals.</a:t>
            </a:r>
          </a:p>
          <a:p>
            <a:r>
              <a:rPr lang="en-GB" dirty="0"/>
              <a:t>• Identify the scope and limits.</a:t>
            </a:r>
            <a:endParaRPr lang="en-US" dirty="0"/>
          </a:p>
        </p:txBody>
      </p:sp>
      <p:sp>
        <p:nvSpPr>
          <p:cNvPr id="5" name="TextBox 4"/>
          <p:cNvSpPr txBox="1"/>
          <p:nvPr/>
        </p:nvSpPr>
        <p:spPr>
          <a:xfrm>
            <a:off x="450761" y="3172855"/>
            <a:ext cx="3915177"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SG" sz="2000" b="1" dirty="0" smtClean="0"/>
              <a:t>1.1 Database Initial study </a:t>
            </a:r>
            <a:endParaRPr lang="en-US" sz="2000" b="1" dirty="0"/>
          </a:p>
        </p:txBody>
      </p:sp>
      <p:sp>
        <p:nvSpPr>
          <p:cNvPr id="6" name="TextBox 5"/>
          <p:cNvSpPr txBox="1"/>
          <p:nvPr/>
        </p:nvSpPr>
        <p:spPr>
          <a:xfrm>
            <a:off x="319805" y="325922"/>
            <a:ext cx="6226956" cy="369332"/>
          </a:xfrm>
          <a:prstGeom prst="rect">
            <a:avLst/>
          </a:prstGeom>
          <a:noFill/>
        </p:spPr>
        <p:txBody>
          <a:bodyPr wrap="square" rtlCol="0">
            <a:spAutoFit/>
          </a:bodyPr>
          <a:lstStyle/>
          <a:p>
            <a:r>
              <a:rPr lang="en-SG" dirty="0"/>
              <a:t>The company situation describes </a:t>
            </a:r>
            <a:endParaRPr lang="en-US" dirty="0"/>
          </a:p>
        </p:txBody>
      </p:sp>
      <p:sp>
        <p:nvSpPr>
          <p:cNvPr id="2" name="TextBox 1"/>
          <p:cNvSpPr txBox="1"/>
          <p:nvPr/>
        </p:nvSpPr>
        <p:spPr>
          <a:xfrm>
            <a:off x="218942" y="695254"/>
            <a:ext cx="11500834" cy="2308324"/>
          </a:xfrm>
          <a:prstGeom prst="rect">
            <a:avLst/>
          </a:prstGeom>
          <a:noFill/>
        </p:spPr>
        <p:txBody>
          <a:bodyPr wrap="square" rtlCol="0">
            <a:spAutoFit/>
          </a:bodyPr>
          <a:lstStyle/>
          <a:p>
            <a:r>
              <a:rPr lang="en-GB" dirty="0"/>
              <a:t>When examining the current system in this company and found that work in a variety of departments and administration departments are hiring their employees  as needed, after recording a full data are the Exchange number for each employee and the follow-up to the employee in terms of attendance and payment of monthly salaries for each of employee</a:t>
            </a:r>
            <a:r>
              <a:rPr lang="en-GB" dirty="0" smtClean="0"/>
              <a:t>.</a:t>
            </a:r>
            <a:endParaRPr lang="en-GB" dirty="0"/>
          </a:p>
          <a:p>
            <a:r>
              <a:rPr lang="en-GB" dirty="0"/>
              <a:t>In this company is dealing with customers by manual work any models is to mobilize and be Questions and reports Manual ,this work was very difficult and it takes a great time for reports and correspondence From here behind us design  system that helps this company in the extraction of reports and INQUIRIES easy manner and in a short time</a:t>
            </a:r>
            <a:endParaRPr lang="en-US" dirty="0"/>
          </a:p>
        </p:txBody>
      </p:sp>
    </p:spTree>
    <p:extLst>
      <p:ext uri="{BB962C8B-B14F-4D97-AF65-F5344CB8AC3E}">
        <p14:creationId xmlns:p14="http://schemas.microsoft.com/office/powerpoint/2010/main" val="110186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0609" y="1365161"/>
            <a:ext cx="8152326" cy="3416320"/>
          </a:xfrm>
          <a:prstGeom prst="rect">
            <a:avLst/>
          </a:prstGeom>
          <a:noFill/>
        </p:spPr>
        <p:txBody>
          <a:bodyPr wrap="square" rtlCol="0">
            <a:spAutoFit/>
          </a:bodyPr>
          <a:lstStyle/>
          <a:p>
            <a:r>
              <a:rPr lang="en-GB" dirty="0"/>
              <a:t>Through the company's existing situation analysis it found that the system depends entirely on the manual system in all transactions company's .</a:t>
            </a:r>
          </a:p>
          <a:p>
            <a:r>
              <a:rPr lang="en-GB" dirty="0"/>
              <a:t>and we found inconsistency in data entry or in hand written orders. This has the effect of not only causing problems with customer service but also marking information unable be used for reporting or finding trends with data discovery . reporting and checking that data is robust can be timely and expensive .this is often an area where significant money can be saved by automation as well as loss and damage to files and documents, whether natural or human factors and </a:t>
            </a:r>
            <a:r>
              <a:rPr lang="en-GB" dirty="0" smtClean="0"/>
              <a:t>repeating the mistakes in  </a:t>
            </a:r>
            <a:r>
              <a:rPr lang="en-GB" dirty="0"/>
              <a:t>queries and reports</a:t>
            </a:r>
          </a:p>
          <a:p>
            <a:endParaRPr lang="en-US" dirty="0"/>
          </a:p>
        </p:txBody>
      </p:sp>
      <p:sp>
        <p:nvSpPr>
          <p:cNvPr id="7" name="Title 6"/>
          <p:cNvSpPr>
            <a:spLocks noGrp="1"/>
          </p:cNvSpPr>
          <p:nvPr>
            <p:ph type="title"/>
          </p:nvPr>
        </p:nvSpPr>
        <p:spPr>
          <a:xfrm>
            <a:off x="360609" y="533371"/>
            <a:ext cx="5522869" cy="603350"/>
          </a:xfrm>
        </p:spPr>
        <p:txBody>
          <a:bodyPr>
            <a:normAutofit fontScale="90000"/>
          </a:bodyPr>
          <a:lstStyle/>
          <a:p>
            <a:r>
              <a:rPr lang="en-GB" sz="2400" b="1" dirty="0">
                <a:solidFill>
                  <a:schemeClr val="accent3"/>
                </a:solidFill>
              </a:rPr>
              <a:t>1.1.1</a:t>
            </a:r>
            <a:r>
              <a:rPr lang="en-GB" sz="2400" dirty="0" smtClean="0"/>
              <a:t> </a:t>
            </a:r>
            <a:r>
              <a:rPr lang="en-GB" sz="2400" dirty="0"/>
              <a:t>Identify problems and obstacles.</a:t>
            </a:r>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1122" y="1365161"/>
            <a:ext cx="2826785" cy="1600200"/>
          </a:xfrm>
          <a:prstGeom prst="rect">
            <a:avLst/>
          </a:prstGeom>
        </p:spPr>
      </p:pic>
      <p:pic>
        <p:nvPicPr>
          <p:cNvPr id="9" name="Picture 8"/>
          <p:cNvPicPr>
            <a:picLocks noChangeAspect="1"/>
          </p:cNvPicPr>
          <p:nvPr/>
        </p:nvPicPr>
        <p:blipFill>
          <a:blip r:embed="rId3"/>
          <a:stretch>
            <a:fillRect/>
          </a:stretch>
        </p:blipFill>
        <p:spPr>
          <a:xfrm>
            <a:off x="8121168" y="3879989"/>
            <a:ext cx="3368698" cy="1755800"/>
          </a:xfrm>
          <a:prstGeom prst="rect">
            <a:avLst/>
          </a:prstGeom>
        </p:spPr>
      </p:pic>
      <p:pic>
        <p:nvPicPr>
          <p:cNvPr id="10" name="Picture 9"/>
          <p:cNvPicPr>
            <a:picLocks noChangeAspect="1"/>
          </p:cNvPicPr>
          <p:nvPr/>
        </p:nvPicPr>
        <p:blipFill>
          <a:blip r:embed="rId4"/>
          <a:stretch>
            <a:fillRect/>
          </a:stretch>
        </p:blipFill>
        <p:spPr>
          <a:xfrm>
            <a:off x="4660019" y="4809169"/>
            <a:ext cx="2870855" cy="1847248"/>
          </a:xfrm>
          <a:prstGeom prst="rect">
            <a:avLst/>
          </a:prstGeom>
        </p:spPr>
      </p:pic>
    </p:spTree>
    <p:extLst>
      <p:ext uri="{BB962C8B-B14F-4D97-AF65-F5344CB8AC3E}">
        <p14:creationId xmlns:p14="http://schemas.microsoft.com/office/powerpoint/2010/main" val="318358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4" presetClass="entr" presetSubtype="1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750"/>
                                        <p:tgtEl>
                                          <p:spTgt spid="9"/>
                                        </p:tgtEl>
                                      </p:cBhvr>
                                    </p:animEffect>
                                  </p:childTnLst>
                                </p:cTn>
                              </p:par>
                            </p:childTnLst>
                          </p:cTn>
                        </p:par>
                        <p:par>
                          <p:cTn id="13" fill="hold">
                            <p:stCondLst>
                              <p:cond delay="1500"/>
                            </p:stCondLst>
                            <p:childTnLst>
                              <p:par>
                                <p:cTn id="14" presetID="53" presetClass="entr" presetSubtype="1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750" fill="hold"/>
                                        <p:tgtEl>
                                          <p:spTgt spid="10"/>
                                        </p:tgtEl>
                                        <p:attrNameLst>
                                          <p:attrName>ppt_w</p:attrName>
                                        </p:attrNameLst>
                                      </p:cBhvr>
                                      <p:tavLst>
                                        <p:tav tm="0">
                                          <p:val>
                                            <p:fltVal val="0"/>
                                          </p:val>
                                        </p:tav>
                                        <p:tav tm="100000">
                                          <p:val>
                                            <p:strVal val="#ppt_w"/>
                                          </p:val>
                                        </p:tav>
                                      </p:tavLst>
                                    </p:anim>
                                    <p:anim calcmode="lin" valueType="num">
                                      <p:cBhvr>
                                        <p:cTn id="17" dur="750" fill="hold"/>
                                        <p:tgtEl>
                                          <p:spTgt spid="10"/>
                                        </p:tgtEl>
                                        <p:attrNameLst>
                                          <p:attrName>ppt_h</p:attrName>
                                        </p:attrNameLst>
                                      </p:cBhvr>
                                      <p:tavLst>
                                        <p:tav tm="0">
                                          <p:val>
                                            <p:fltVal val="0"/>
                                          </p:val>
                                        </p:tav>
                                        <p:tav tm="100000">
                                          <p:val>
                                            <p:strVal val="#ppt_h"/>
                                          </p:val>
                                        </p:tav>
                                      </p:tavLst>
                                    </p:anim>
                                    <p:animEffect transition="in" filter="fade">
                                      <p:cBhvr>
                                        <p:cTn id="18"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27" y="467554"/>
            <a:ext cx="3861495" cy="680623"/>
          </a:xfrm>
        </p:spPr>
        <p:txBody>
          <a:bodyPr>
            <a:normAutofit fontScale="90000"/>
          </a:bodyPr>
          <a:lstStyle/>
          <a:p>
            <a:r>
              <a:rPr lang="en-GB" sz="2400" b="1" dirty="0">
                <a:solidFill>
                  <a:schemeClr val="accent3"/>
                </a:solidFill>
              </a:rPr>
              <a:t>1.1.2 </a:t>
            </a:r>
            <a:r>
              <a:rPr lang="en-GB" sz="2400" b="1" dirty="0" smtClean="0"/>
              <a:t>Objectives</a:t>
            </a:r>
            <a:r>
              <a:rPr lang="en-GB" sz="2400" b="1" dirty="0"/>
              <a:t>: </a:t>
            </a:r>
            <a:r>
              <a:rPr lang="ar-LY" sz="2400" b="1" dirty="0" smtClean="0"/>
              <a:t/>
            </a:r>
            <a:br>
              <a:rPr lang="ar-LY" sz="2400" b="1" dirty="0" smtClean="0"/>
            </a:br>
            <a:r>
              <a:rPr lang="en-US" sz="2400" dirty="0"/>
              <a:t/>
            </a:r>
            <a:br>
              <a:rPr lang="en-US" sz="2400" dirty="0"/>
            </a:br>
            <a:endParaRPr lang="en-US" sz="2400" dirty="0"/>
          </a:p>
        </p:txBody>
      </p:sp>
      <p:sp>
        <p:nvSpPr>
          <p:cNvPr id="5" name="TextBox 4"/>
          <p:cNvSpPr txBox="1"/>
          <p:nvPr/>
        </p:nvSpPr>
        <p:spPr>
          <a:xfrm>
            <a:off x="208227" y="3372497"/>
            <a:ext cx="4531198" cy="1015663"/>
          </a:xfrm>
          <a:prstGeom prst="rect">
            <a:avLst/>
          </a:prstGeom>
          <a:noFill/>
        </p:spPr>
        <p:txBody>
          <a:bodyPr wrap="square" rtlCol="0">
            <a:spAutoFit/>
          </a:bodyPr>
          <a:lstStyle/>
          <a:p>
            <a:r>
              <a:rPr lang="en-GB" sz="2400" b="1" dirty="0">
                <a:solidFill>
                  <a:schemeClr val="accent3"/>
                </a:solidFill>
              </a:rPr>
              <a:t>1.1.3</a:t>
            </a:r>
            <a:r>
              <a:rPr lang="en-GB" sz="2400" b="1" dirty="0"/>
              <a:t> </a:t>
            </a:r>
            <a:r>
              <a:rPr lang="en-GB" sz="2400" b="1" dirty="0" smtClean="0"/>
              <a:t>Scope </a:t>
            </a:r>
            <a:r>
              <a:rPr lang="en-GB" sz="2400" b="1" dirty="0"/>
              <a:t>and Boundaries: </a:t>
            </a:r>
            <a:endParaRPr lang="en-US" sz="2400" dirty="0"/>
          </a:p>
          <a:p>
            <a:r>
              <a:rPr lang="en-GB" dirty="0"/>
              <a:t> </a:t>
            </a:r>
            <a:endParaRPr lang="en-US" dirty="0"/>
          </a:p>
          <a:p>
            <a:endParaRPr lang="en-US" dirty="0"/>
          </a:p>
        </p:txBody>
      </p:sp>
      <p:sp>
        <p:nvSpPr>
          <p:cNvPr id="6" name="TextBox 5"/>
          <p:cNvSpPr txBox="1"/>
          <p:nvPr/>
        </p:nvSpPr>
        <p:spPr>
          <a:xfrm>
            <a:off x="208227" y="3983952"/>
            <a:ext cx="10352448" cy="1754326"/>
          </a:xfrm>
          <a:prstGeom prst="rect">
            <a:avLst/>
          </a:prstGeom>
          <a:noFill/>
        </p:spPr>
        <p:txBody>
          <a:bodyPr wrap="square" rtlCol="0">
            <a:spAutoFit/>
          </a:bodyPr>
          <a:lstStyle/>
          <a:p>
            <a:r>
              <a:rPr lang="en-GB" dirty="0" smtClean="0"/>
              <a:t>In </a:t>
            </a:r>
            <a:r>
              <a:rPr lang="en-GB" dirty="0"/>
              <a:t>this stage, to determine the scope and limits of the system:</a:t>
            </a:r>
          </a:p>
          <a:p>
            <a:r>
              <a:rPr lang="en-GB" dirty="0"/>
              <a:t>We have identified the scope of the system and  designed it according to operational requirements. The entire design data and one or more departments within the organization, including the organization so that helps to identify the required data structures, and the type and number of entities base, and the actual size of the </a:t>
            </a:r>
            <a:r>
              <a:rPr lang="en-GB" dirty="0" smtClean="0"/>
              <a:t>database</a:t>
            </a:r>
            <a:r>
              <a:rPr lang="ar-LY" dirty="0" smtClean="0"/>
              <a:t> </a:t>
            </a:r>
            <a:r>
              <a:rPr lang="en-GB" dirty="0" smtClean="0"/>
              <a:t>according </a:t>
            </a:r>
            <a:r>
              <a:rPr lang="en-GB" dirty="0"/>
              <a:t>to the required data</a:t>
            </a:r>
          </a:p>
        </p:txBody>
      </p:sp>
      <p:sp>
        <p:nvSpPr>
          <p:cNvPr id="7" name="TextBox 6"/>
          <p:cNvSpPr txBox="1"/>
          <p:nvPr/>
        </p:nvSpPr>
        <p:spPr>
          <a:xfrm>
            <a:off x="208227" y="1064173"/>
            <a:ext cx="9064561" cy="2308324"/>
          </a:xfrm>
          <a:prstGeom prst="rect">
            <a:avLst/>
          </a:prstGeom>
          <a:noFill/>
        </p:spPr>
        <p:txBody>
          <a:bodyPr wrap="square" rtlCol="0">
            <a:spAutoFit/>
          </a:bodyPr>
          <a:lstStyle/>
          <a:p>
            <a:r>
              <a:rPr lang="ar-LY" dirty="0" smtClean="0"/>
              <a:t>1</a:t>
            </a:r>
            <a:r>
              <a:rPr lang="en-SG" dirty="0"/>
              <a:t>-</a:t>
            </a:r>
            <a:r>
              <a:rPr lang="en-GB" dirty="0" smtClean="0"/>
              <a:t>Conversion </a:t>
            </a:r>
            <a:r>
              <a:rPr lang="en-GB" dirty="0"/>
              <a:t>of manual system to a computer with the creation of a database covering all the company's transactions </a:t>
            </a:r>
            <a:r>
              <a:rPr lang="en-GB" dirty="0" smtClean="0"/>
              <a:t>Base</a:t>
            </a:r>
            <a:endParaRPr lang="ar-LY" dirty="0" smtClean="0"/>
          </a:p>
          <a:p>
            <a:r>
              <a:rPr lang="ar-LY" dirty="0" smtClean="0"/>
              <a:t>2</a:t>
            </a:r>
            <a:r>
              <a:rPr lang="en-SG" dirty="0" smtClean="0"/>
              <a:t>-</a:t>
            </a:r>
            <a:r>
              <a:rPr lang="en-GB" dirty="0"/>
              <a:t> Improved data access to </a:t>
            </a:r>
            <a:r>
              <a:rPr lang="en-GB" dirty="0" smtClean="0"/>
              <a:t>users</a:t>
            </a:r>
          </a:p>
          <a:p>
            <a:r>
              <a:rPr lang="en-GB" dirty="0"/>
              <a:t>3- Reduced data entry, storage, and retrieval costs</a:t>
            </a:r>
            <a:r>
              <a:rPr lang="en-GB" dirty="0" smtClean="0"/>
              <a:t>.</a:t>
            </a:r>
            <a:endParaRPr lang="ar-LY" dirty="0" smtClean="0"/>
          </a:p>
          <a:p>
            <a:r>
              <a:rPr lang="en-SG" dirty="0" smtClean="0"/>
              <a:t>4-</a:t>
            </a:r>
            <a:r>
              <a:rPr lang="en-GB" dirty="0"/>
              <a:t> Greater integrity of data and improve </a:t>
            </a:r>
            <a:r>
              <a:rPr lang="en-GB" dirty="0" smtClean="0"/>
              <a:t>security</a:t>
            </a:r>
            <a:endParaRPr lang="ar-LY" dirty="0" smtClean="0"/>
          </a:p>
          <a:p>
            <a:r>
              <a:rPr lang="en-GB" dirty="0"/>
              <a:t>5- keeping electronic records - making it easier to get the information, and generate reports to meet the tax requirements and the preparation of legal reports</a:t>
            </a:r>
            <a:endParaRPr lang="en-US" dirty="0"/>
          </a:p>
        </p:txBody>
      </p:sp>
    </p:spTree>
    <p:extLst>
      <p:ext uri="{BB962C8B-B14F-4D97-AF65-F5344CB8AC3E}">
        <p14:creationId xmlns:p14="http://schemas.microsoft.com/office/powerpoint/2010/main" val="2298113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4244" y="347336"/>
            <a:ext cx="3882980"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SG" sz="2000" b="1" dirty="0">
                <a:solidFill>
                  <a:srgbClr val="FF0000"/>
                </a:solidFill>
              </a:rPr>
              <a:t>2</a:t>
            </a:r>
            <a:r>
              <a:rPr lang="en-SG" sz="2000" b="1" dirty="0"/>
              <a:t>-</a:t>
            </a:r>
            <a:r>
              <a:rPr lang="en-SG" sz="2000" b="1" dirty="0">
                <a:solidFill>
                  <a:schemeClr val="accent3"/>
                </a:solidFill>
              </a:rPr>
              <a:t>1 </a:t>
            </a:r>
            <a:r>
              <a:rPr lang="en-SG" sz="2000" b="1" dirty="0" smtClean="0"/>
              <a:t>Database Design </a:t>
            </a:r>
            <a:endParaRPr lang="en-US" sz="2000" b="1" dirty="0"/>
          </a:p>
        </p:txBody>
      </p:sp>
      <p:sp>
        <p:nvSpPr>
          <p:cNvPr id="5" name="TextBox 4"/>
          <p:cNvSpPr txBox="1"/>
          <p:nvPr/>
        </p:nvSpPr>
        <p:spPr>
          <a:xfrm>
            <a:off x="605307" y="1300766"/>
            <a:ext cx="8306873" cy="2862322"/>
          </a:xfrm>
          <a:prstGeom prst="rect">
            <a:avLst/>
          </a:prstGeom>
          <a:noFill/>
        </p:spPr>
        <p:txBody>
          <a:bodyPr wrap="square" rtlCol="0">
            <a:spAutoFit/>
          </a:bodyPr>
          <a:lstStyle/>
          <a:p>
            <a:pPr marL="285750" indent="-285750">
              <a:buFont typeface="Arial" panose="020B0604020202020204" pitchFamily="34" charset="0"/>
              <a:buChar char="•"/>
            </a:pPr>
            <a:r>
              <a:rPr lang="en-GB" dirty="0"/>
              <a:t>In this second stage, we have designed the sample database that will support the company's operations and goals. It is the most important stage (DBLC): to make sure that the proposed system will meet the requirements of the user and the system.</a:t>
            </a:r>
          </a:p>
          <a:p>
            <a:r>
              <a:rPr lang="ar-LY" dirty="0" smtClean="0"/>
              <a:t>    </a:t>
            </a:r>
            <a:r>
              <a:rPr lang="en-GB" dirty="0" smtClean="0"/>
              <a:t>The </a:t>
            </a:r>
            <a:r>
              <a:rPr lang="en-GB" dirty="0"/>
              <a:t>dependence on that:</a:t>
            </a:r>
          </a:p>
          <a:p>
            <a:r>
              <a:rPr lang="ar-LY" dirty="0" smtClean="0"/>
              <a:t>   </a:t>
            </a:r>
            <a:r>
              <a:rPr lang="en-GB" dirty="0" smtClean="0"/>
              <a:t>•  The easy-relevant for the analysis and design of a larger system, </a:t>
            </a:r>
            <a:r>
              <a:rPr lang="ar-LY" dirty="0" smtClean="0"/>
              <a:t> </a:t>
            </a:r>
            <a:r>
              <a:rPr lang="en-GB" dirty="0" smtClean="0"/>
              <a:t>the database design </a:t>
            </a:r>
            <a:r>
              <a:rPr lang="ar-LY" dirty="0" smtClean="0"/>
              <a:t> </a:t>
            </a:r>
            <a:r>
              <a:rPr lang="en-GB" dirty="0" smtClean="0"/>
              <a:t>process.</a:t>
            </a:r>
          </a:p>
          <a:p>
            <a:r>
              <a:rPr lang="ar-LY" dirty="0" smtClean="0"/>
              <a:t>       </a:t>
            </a:r>
            <a:r>
              <a:rPr lang="en-GB" dirty="0" smtClean="0"/>
              <a:t>Input system must be according to the required output</a:t>
            </a:r>
          </a:p>
          <a:p>
            <a:pPr marL="285750" indent="-285750">
              <a:buFont typeface="Arial" panose="020B0604020202020204" pitchFamily="34" charset="0"/>
              <a:buChar char="•"/>
            </a:pPr>
            <a:r>
              <a:rPr lang="ar-LY" dirty="0" smtClean="0"/>
              <a:t>  </a:t>
            </a:r>
            <a:r>
              <a:rPr lang="en-GB" dirty="0" smtClean="0"/>
              <a:t>The establishment of procedures that will help in the conversion of data within the</a:t>
            </a:r>
            <a:r>
              <a:rPr lang="ar-LY" dirty="0" smtClean="0"/>
              <a:t> </a:t>
            </a:r>
            <a:r>
              <a:rPr lang="en-GB" dirty="0" smtClean="0"/>
              <a:t>database to useful information.</a:t>
            </a:r>
            <a:endParaRPr lang="en-US" dirty="0"/>
          </a:p>
        </p:txBody>
      </p:sp>
      <p:pic>
        <p:nvPicPr>
          <p:cNvPr id="6" name="Picture 5"/>
          <p:cNvPicPr>
            <a:picLocks noChangeAspect="1"/>
          </p:cNvPicPr>
          <p:nvPr/>
        </p:nvPicPr>
        <p:blipFill>
          <a:blip r:embed="rId2"/>
          <a:stretch>
            <a:fillRect/>
          </a:stretch>
        </p:blipFill>
        <p:spPr>
          <a:xfrm>
            <a:off x="9034285" y="3737517"/>
            <a:ext cx="2700762" cy="1700930"/>
          </a:xfrm>
          <a:prstGeom prst="rect">
            <a:avLst/>
          </a:prstGeom>
        </p:spPr>
      </p:pic>
      <p:pic>
        <p:nvPicPr>
          <p:cNvPr id="7" name="Picture 6"/>
          <p:cNvPicPr>
            <a:picLocks noChangeAspect="1"/>
          </p:cNvPicPr>
          <p:nvPr/>
        </p:nvPicPr>
        <p:blipFill>
          <a:blip r:embed="rId3"/>
          <a:stretch>
            <a:fillRect/>
          </a:stretch>
        </p:blipFill>
        <p:spPr>
          <a:xfrm>
            <a:off x="5383123" y="4587982"/>
            <a:ext cx="2700762" cy="1700931"/>
          </a:xfrm>
          <a:prstGeom prst="rect">
            <a:avLst/>
          </a:prstGeom>
        </p:spPr>
      </p:pic>
      <p:pic>
        <p:nvPicPr>
          <p:cNvPr id="8" name="Picture 7"/>
          <p:cNvPicPr>
            <a:picLocks noChangeAspect="1"/>
          </p:cNvPicPr>
          <p:nvPr/>
        </p:nvPicPr>
        <p:blipFill>
          <a:blip r:embed="rId4"/>
          <a:stretch>
            <a:fillRect/>
          </a:stretch>
        </p:blipFill>
        <p:spPr>
          <a:xfrm>
            <a:off x="1731962" y="5036574"/>
            <a:ext cx="2700762" cy="1700931"/>
          </a:xfrm>
          <a:prstGeom prst="rect">
            <a:avLst/>
          </a:prstGeom>
        </p:spPr>
      </p:pic>
    </p:spTree>
    <p:extLst>
      <p:ext uri="{BB962C8B-B14F-4D97-AF65-F5344CB8AC3E}">
        <p14:creationId xmlns:p14="http://schemas.microsoft.com/office/powerpoint/2010/main" val="60729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3030</TotalTime>
  <Words>1980</Words>
  <Application>Microsoft Office PowerPoint</Application>
  <PresentationFormat>Widescreen</PresentationFormat>
  <Paragraphs>445</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Century Gothic</vt:lpstr>
      <vt:lpstr>Roboto</vt:lpstr>
      <vt:lpstr>Times New Roman</vt:lpstr>
      <vt:lpstr>Wingdings 3</vt:lpstr>
      <vt:lpstr>Ion</vt:lpstr>
      <vt:lpstr> Assignment Of Database Management  </vt:lpstr>
      <vt:lpstr>A company DETAC of construction and trading </vt:lpstr>
      <vt:lpstr>WELCOME </vt:lpstr>
      <vt:lpstr>Contact </vt:lpstr>
      <vt:lpstr>1-Database Life Cycle (DBLC)</vt:lpstr>
      <vt:lpstr>PowerPoint Presentation</vt:lpstr>
      <vt:lpstr>1.1.1 Identify problems and obstacles.</vt:lpstr>
      <vt:lpstr>1.1.2 Objectives:   </vt:lpstr>
      <vt:lpstr>PowerPoint Presentation</vt:lpstr>
      <vt:lpstr>2.1 .1 Normalization</vt:lpstr>
      <vt:lpstr>PowerPoint Presentation</vt:lpstr>
      <vt:lpstr>PowerPoint Presentation</vt:lpstr>
      <vt:lpstr>Data Dictionary</vt:lpstr>
      <vt:lpstr>PowerPoint Presentation</vt:lpstr>
      <vt:lpstr>PowerPoint Presentation</vt:lpstr>
      <vt:lpstr>PowerPoint Presentation</vt:lpstr>
      <vt:lpstr>Cont..</vt:lpstr>
      <vt:lpstr>PowerPoint Presentation</vt:lpstr>
      <vt:lpstr>Implementation and loading  </vt:lpstr>
      <vt:lpstr>PowerPoint Presentation</vt:lpstr>
      <vt:lpstr>1-Data employee</vt:lpstr>
      <vt:lpstr>PowerPoint Presentation</vt:lpstr>
      <vt:lpstr>4-finance_empl </vt:lpstr>
      <vt:lpstr> </vt:lpstr>
      <vt:lpstr>PowerPoint Presentation</vt:lpstr>
      <vt:lpstr>PowerPoint Presentation</vt:lpstr>
      <vt:lpstr>Queries</vt:lpstr>
      <vt:lpstr>3-Data of employee by bank </vt:lpstr>
      <vt:lpstr>PowerPoint Presentation</vt:lpstr>
      <vt:lpstr>PowerPoint Presentation</vt:lpstr>
      <vt:lpstr>6-Data_empl_department </vt:lpstr>
      <vt:lpstr>PowerPoint Presentation</vt:lpstr>
      <vt:lpstr>FORMS</vt:lpstr>
      <vt:lpstr>PowerPoint Presentation</vt:lpstr>
      <vt:lpstr>PowerPoint Presentation</vt:lpstr>
      <vt:lpstr>PowerPoint Presentation</vt:lpstr>
      <vt:lpstr>1- Report About Officer Data Attendance In Specific Date</vt:lpstr>
      <vt:lpstr>PowerPoint Presentation</vt:lpstr>
      <vt:lpstr>PowerPoint Presentation</vt:lpstr>
      <vt:lpstr>PowerPoint Presentation</vt:lpstr>
      <vt:lpstr>7- Report Of Officer Data According To Their Attendance In Specific Time And Specific Department</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Assignment on Database Mangament</dc:title>
  <dc:creator>salahz hamed</dc:creator>
  <cp:lastModifiedBy>RANA</cp:lastModifiedBy>
  <cp:revision>187</cp:revision>
  <cp:lastPrinted>2016-02-05T03:34:37Z</cp:lastPrinted>
  <dcterms:created xsi:type="dcterms:W3CDTF">2016-01-19T02:20:32Z</dcterms:created>
  <dcterms:modified xsi:type="dcterms:W3CDTF">2016-04-02T17:36:12Z</dcterms:modified>
</cp:coreProperties>
</file>