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8" r:id="rId2"/>
    <p:sldId id="257" r:id="rId3"/>
    <p:sldId id="258" r:id="rId4"/>
    <p:sldId id="256" r:id="rId5"/>
    <p:sldId id="259" r:id="rId6"/>
    <p:sldId id="260" r:id="rId7"/>
    <p:sldId id="261" r:id="rId8"/>
    <p:sldId id="262" r:id="rId9"/>
    <p:sldId id="263" r:id="rId10"/>
    <p:sldId id="264" r:id="rId11"/>
    <p:sldId id="266"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75" d="100"/>
          <a:sy n="75" d="100"/>
        </p:scale>
        <p:origin x="974" y="21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5/23/2025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5/23/2025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517FB-22AA-7530-4B4F-DA84EE8BBA5B}"/>
              </a:ext>
            </a:extLst>
          </p:cNvPr>
          <p:cNvSpPr>
            <a:spLocks noGrp="1"/>
          </p:cNvSpPr>
          <p:nvPr>
            <p:ph type="title"/>
          </p:nvPr>
        </p:nvSpPr>
        <p:spPr>
          <a:xfrm>
            <a:off x="1141413" y="895350"/>
            <a:ext cx="9905998" cy="1868488"/>
          </a:xfrm>
        </p:spPr>
        <p:txBody>
          <a:bodyPr>
            <a:normAutofit fontScale="90000"/>
          </a:bodyPr>
          <a:lstStyle/>
          <a:p>
            <a:r>
              <a:rPr lang="en-US" dirty="0">
                <a:solidFill>
                  <a:schemeClr val="bg2"/>
                </a:solidFill>
              </a:rPr>
              <a:t>PROJECT TITLE</a:t>
            </a:r>
            <a:br>
              <a:rPr lang="en-US" dirty="0"/>
            </a:br>
            <a:r>
              <a:rPr lang="en-US" sz="6000" b="1" dirty="0">
                <a:solidFill>
                  <a:schemeClr val="bg1"/>
                </a:solidFill>
              </a:rPr>
              <a:t>PREDICTING TRAFFIC CONGESTION IN LAGOS USING TRANSPORTATION DATA</a:t>
            </a:r>
            <a:br>
              <a:rPr lang="en-US" sz="6000" b="1" dirty="0"/>
            </a:br>
            <a:endParaRPr lang="en-US" sz="6000" b="1" dirty="0"/>
          </a:p>
        </p:txBody>
      </p:sp>
      <p:sp>
        <p:nvSpPr>
          <p:cNvPr id="3" name="Content Placeholder 2">
            <a:extLst>
              <a:ext uri="{FF2B5EF4-FFF2-40B4-BE49-F238E27FC236}">
                <a16:creationId xmlns:a16="http://schemas.microsoft.com/office/drawing/2014/main" id="{A07B879A-D46E-7A52-5DDE-E0BD69F7668B}"/>
              </a:ext>
            </a:extLst>
          </p:cNvPr>
          <p:cNvSpPr>
            <a:spLocks noGrp="1"/>
          </p:cNvSpPr>
          <p:nvPr>
            <p:ph idx="1"/>
          </p:nvPr>
        </p:nvSpPr>
        <p:spPr>
          <a:xfrm>
            <a:off x="1141413" y="2954337"/>
            <a:ext cx="9905999" cy="3541714"/>
          </a:xfrm>
        </p:spPr>
        <p:txBody>
          <a:bodyPr>
            <a:normAutofit lnSpcReduction="10000"/>
          </a:bodyPr>
          <a:lstStyle/>
          <a:p>
            <a:pPr marL="0" indent="0">
              <a:buNone/>
            </a:pPr>
            <a:r>
              <a:rPr lang="en-US" dirty="0"/>
              <a:t>PRESENTED BY:</a:t>
            </a:r>
          </a:p>
          <a:p>
            <a:pPr marL="0" indent="0">
              <a:buNone/>
            </a:pPr>
            <a:r>
              <a:rPr lang="en-US" sz="4000" b="1" dirty="0">
                <a:solidFill>
                  <a:schemeClr val="bg1"/>
                </a:solidFill>
              </a:rPr>
              <a:t>AJANAH OBINNA GEORGE</a:t>
            </a:r>
          </a:p>
          <a:p>
            <a:pPr marL="0" indent="0">
              <a:buNone/>
            </a:pPr>
            <a:endParaRPr lang="en-US" sz="4000" b="1" dirty="0">
              <a:solidFill>
                <a:schemeClr val="bg1"/>
              </a:solidFill>
            </a:endParaRPr>
          </a:p>
          <a:p>
            <a:pPr marL="0" indent="0">
              <a:buNone/>
            </a:pPr>
            <a:r>
              <a:rPr lang="en-US" dirty="0">
                <a:solidFill>
                  <a:schemeClr val="tx1">
                    <a:lumMod val="95000"/>
                  </a:schemeClr>
                </a:solidFill>
              </a:rPr>
              <a:t>COURSE:</a:t>
            </a:r>
          </a:p>
          <a:p>
            <a:pPr marL="0" indent="0">
              <a:buNone/>
            </a:pPr>
            <a:r>
              <a:rPr lang="en-US" sz="4000" b="1" dirty="0">
                <a:solidFill>
                  <a:schemeClr val="bg1"/>
                </a:solidFill>
              </a:rPr>
              <a:t>DATA ANALYSIS</a:t>
            </a:r>
          </a:p>
          <a:p>
            <a:pPr marL="0" indent="0">
              <a:buNone/>
            </a:pPr>
            <a:endParaRPr lang="en-US" sz="4000" b="1" dirty="0">
              <a:solidFill>
                <a:schemeClr val="bg1"/>
              </a:solidFill>
            </a:endParaRPr>
          </a:p>
        </p:txBody>
      </p:sp>
    </p:spTree>
    <p:extLst>
      <p:ext uri="{BB962C8B-B14F-4D97-AF65-F5344CB8AC3E}">
        <p14:creationId xmlns:p14="http://schemas.microsoft.com/office/powerpoint/2010/main" val="3689431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8D38C-6D57-DA94-A540-24280859E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5CCAB7-508A-8C58-937F-A991D996CB2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35F4AC2-6137-A8AE-9BE6-1C7CAB187754}"/>
              </a:ext>
            </a:extLst>
          </p:cNvPr>
          <p:cNvSpPr>
            <a:spLocks noGrp="1"/>
          </p:cNvSpPr>
          <p:nvPr>
            <p:ph type="subTitle" idx="1"/>
          </p:nvPr>
        </p:nvSpPr>
        <p:spPr/>
        <p:txBody>
          <a:bodyPr/>
          <a:lstStyle/>
          <a:p>
            <a:endParaRPr lang="en-US"/>
          </a:p>
        </p:txBody>
      </p:sp>
      <p:sp>
        <p:nvSpPr>
          <p:cNvPr id="7" name="Subtitle 2">
            <a:extLst>
              <a:ext uri="{FF2B5EF4-FFF2-40B4-BE49-F238E27FC236}">
                <a16:creationId xmlns:a16="http://schemas.microsoft.com/office/drawing/2014/main" id="{E25140E3-B421-3CE2-2917-B2AD4759B076}"/>
              </a:ext>
            </a:extLst>
          </p:cNvPr>
          <p:cNvSpPr txBox="1">
            <a:spLocks/>
          </p:cNvSpPr>
          <p:nvPr/>
        </p:nvSpPr>
        <p:spPr>
          <a:xfrm>
            <a:off x="274954" y="5466398"/>
            <a:ext cx="10582276" cy="139160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cap="none" dirty="0">
                <a:solidFill>
                  <a:schemeClr val="tx1"/>
                </a:solidFill>
              </a:rPr>
              <a:t>From the linear forecast trendline, The traffic data forecasts shows that as the week progresses, the congestion increases also. Meaning traffic is expected to be less at the beginning of the new week.</a:t>
            </a:r>
          </a:p>
        </p:txBody>
      </p:sp>
      <p:pic>
        <p:nvPicPr>
          <p:cNvPr id="8" name="Picture 7">
            <a:extLst>
              <a:ext uri="{FF2B5EF4-FFF2-40B4-BE49-F238E27FC236}">
                <a16:creationId xmlns:a16="http://schemas.microsoft.com/office/drawing/2014/main" id="{22843A59-3710-4C41-D197-57B613A2B0D2}"/>
              </a:ext>
            </a:extLst>
          </p:cNvPr>
          <p:cNvPicPr>
            <a:picLocks noChangeAspect="1"/>
          </p:cNvPicPr>
          <p:nvPr/>
        </p:nvPicPr>
        <p:blipFill>
          <a:blip r:embed="rId2"/>
          <a:stretch>
            <a:fillRect/>
          </a:stretch>
        </p:blipFill>
        <p:spPr>
          <a:xfrm>
            <a:off x="934720" y="87206"/>
            <a:ext cx="10322560" cy="5545668"/>
          </a:xfrm>
          <a:prstGeom prst="rect">
            <a:avLst/>
          </a:prstGeom>
        </p:spPr>
      </p:pic>
    </p:spTree>
    <p:extLst>
      <p:ext uri="{BB962C8B-B14F-4D97-AF65-F5344CB8AC3E}">
        <p14:creationId xmlns:p14="http://schemas.microsoft.com/office/powerpoint/2010/main" val="412779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D664C-1281-90AE-F77B-74D317F912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5BA86D-AC5E-3666-4DED-316BADDBF1E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E7F7688-9A11-71F6-74EB-808BA64A2B4D}"/>
              </a:ext>
            </a:extLst>
          </p:cNvPr>
          <p:cNvSpPr>
            <a:spLocks noGrp="1"/>
          </p:cNvSpPr>
          <p:nvPr>
            <p:ph type="subTitle" idx="1"/>
          </p:nvPr>
        </p:nvSpPr>
        <p:spPr/>
        <p:txBody>
          <a:bodyPr/>
          <a:lstStyle/>
          <a:p>
            <a:endParaRPr lang="en-US"/>
          </a:p>
        </p:txBody>
      </p:sp>
      <p:sp>
        <p:nvSpPr>
          <p:cNvPr id="4" name="Subtitle 2">
            <a:extLst>
              <a:ext uri="{FF2B5EF4-FFF2-40B4-BE49-F238E27FC236}">
                <a16:creationId xmlns:a16="http://schemas.microsoft.com/office/drawing/2014/main" id="{616118F9-533C-C5DB-D4E5-040A8DE9AC8E}"/>
              </a:ext>
            </a:extLst>
          </p:cNvPr>
          <p:cNvSpPr txBox="1">
            <a:spLocks/>
          </p:cNvSpPr>
          <p:nvPr/>
        </p:nvSpPr>
        <p:spPr>
          <a:xfrm>
            <a:off x="528954" y="924561"/>
            <a:ext cx="10582276" cy="1391602"/>
          </a:xfrm>
          <a:prstGeom prst="rect">
            <a:avLst/>
          </a:prstGeom>
        </p:spPr>
        <p:txBody>
          <a:bodyPr vert="horz" lIns="91440" tIns="45720" rIns="91440" bIns="45720" rtlCol="0">
            <a:noAutofit/>
          </a:bodyPr>
          <a:lstStyle>
            <a:lvl1pPr marL="0" indent="0" algn="l" defTabSz="914400" rtl="0" eaLnBrk="1" latinLnBrk="0" hangingPunct="1">
              <a:lnSpc>
                <a:spcPct val="120000"/>
              </a:lnSpc>
              <a:spcBef>
                <a:spcPts val="1000"/>
              </a:spcBef>
              <a:buSzPct val="125000"/>
              <a:buFont typeface="Arial" panose="020B0604020202020204" pitchFamily="34" charset="0"/>
              <a:buNone/>
              <a:defRPr sz="2000" kern="1200" cap="all" baseline="0">
                <a:solidFill>
                  <a:schemeClr val="tx2"/>
                </a:solidFill>
                <a:latin typeface="+mn-lt"/>
                <a:ea typeface="+mn-ea"/>
                <a:cs typeface="+mn-cs"/>
              </a:defRPr>
            </a:lvl1pPr>
            <a:lvl2pPr marL="457200" indent="0" algn="ctr" defTabSz="914400" rtl="0" eaLnBrk="1" latinLnBrk="0" hangingPunct="1">
              <a:lnSpc>
                <a:spcPct val="120000"/>
              </a:lnSpc>
              <a:spcBef>
                <a:spcPts val="500"/>
              </a:spcBef>
              <a:buSzPct val="125000"/>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SzPct val="125000"/>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120000"/>
              </a:lnSpc>
              <a:spcBef>
                <a:spcPts val="500"/>
              </a:spcBef>
              <a:buSzPct val="125000"/>
              <a:buFont typeface="Arial" panose="020B0604020202020204" pitchFamily="34" charset="0"/>
              <a:buNone/>
              <a:defRPr sz="1600" kern="1200">
                <a:solidFill>
                  <a:schemeClr val="tx1"/>
                </a:solidFill>
                <a:latin typeface="+mn-lt"/>
                <a:ea typeface="+mn-ea"/>
                <a:cs typeface="+mn-cs"/>
              </a:defRPr>
            </a:lvl9pPr>
          </a:lstStyle>
          <a:p>
            <a:r>
              <a:rPr lang="en-US" sz="2400" cap="none" dirty="0">
                <a:solidFill>
                  <a:schemeClr val="bg1"/>
                </a:solidFill>
              </a:rPr>
              <a:t>Indications:</a:t>
            </a:r>
          </a:p>
          <a:p>
            <a:r>
              <a:rPr lang="en-US" sz="2400" cap="none" dirty="0">
                <a:solidFill>
                  <a:schemeClr val="bg1"/>
                </a:solidFill>
              </a:rPr>
              <a:t>The above results indicates that the peculiar behavior of individuals in the above listed locations is, they go out more often towards the end of the week than from beginning of the week, probably as a result of work structure or type of business.</a:t>
            </a:r>
          </a:p>
          <a:p>
            <a:r>
              <a:rPr lang="en-US" sz="2400" cap="none" dirty="0">
                <a:solidFill>
                  <a:schemeClr val="bg1"/>
                </a:solidFill>
              </a:rPr>
              <a:t>Work structure being that more people who own businesses ply the roads in vehicles.</a:t>
            </a:r>
          </a:p>
        </p:txBody>
      </p:sp>
    </p:spTree>
    <p:extLst>
      <p:ext uri="{BB962C8B-B14F-4D97-AF65-F5344CB8AC3E}">
        <p14:creationId xmlns:p14="http://schemas.microsoft.com/office/powerpoint/2010/main" val="3391508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794A0-5BC2-1447-ECC3-EC1F3B35AF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52D02B-474E-1503-6E11-BDBA7D69D8E1}"/>
              </a:ext>
            </a:extLst>
          </p:cNvPr>
          <p:cNvSpPr>
            <a:spLocks noGrp="1"/>
          </p:cNvSpPr>
          <p:nvPr>
            <p:ph type="ctrTitle"/>
          </p:nvPr>
        </p:nvSpPr>
        <p:spPr/>
        <p:txBody>
          <a:bodyPr/>
          <a:lstStyle/>
          <a:p>
            <a:r>
              <a:rPr lang="en-US" dirty="0"/>
              <a:t>Thank You</a:t>
            </a:r>
            <a:br>
              <a:rPr lang="en-US" dirty="0"/>
            </a:br>
            <a:endParaRPr lang="en-US" dirty="0"/>
          </a:p>
        </p:txBody>
      </p:sp>
      <p:sp>
        <p:nvSpPr>
          <p:cNvPr id="3" name="Subtitle 2">
            <a:extLst>
              <a:ext uri="{FF2B5EF4-FFF2-40B4-BE49-F238E27FC236}">
                <a16:creationId xmlns:a16="http://schemas.microsoft.com/office/drawing/2014/main" id="{88C81C1D-4113-8D00-9B11-44BF19F265F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1809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111C5-AF72-9108-1F1D-60C11ECD03D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DB31724-1998-15BA-DD6E-A3A2EBF6C961}"/>
              </a:ext>
            </a:extLst>
          </p:cNvPr>
          <p:cNvSpPr>
            <a:spLocks noGrp="1"/>
          </p:cNvSpPr>
          <p:nvPr>
            <p:ph type="subTitle" idx="1"/>
          </p:nvPr>
        </p:nvSpPr>
        <p:spPr>
          <a:xfrm>
            <a:off x="904874" y="935038"/>
            <a:ext cx="10582276" cy="3979862"/>
          </a:xfrm>
        </p:spPr>
        <p:txBody>
          <a:bodyPr>
            <a:noAutofit/>
          </a:bodyPr>
          <a:lstStyle/>
          <a:p>
            <a:r>
              <a:rPr lang="en-US" sz="4800" cap="none" dirty="0">
                <a:solidFill>
                  <a:schemeClr val="tx1"/>
                </a:solidFill>
              </a:rPr>
              <a:t>Introduction:</a:t>
            </a:r>
          </a:p>
          <a:p>
            <a:r>
              <a:rPr lang="en-US" sz="4800" cap="none" dirty="0">
                <a:solidFill>
                  <a:schemeClr val="bg1"/>
                </a:solidFill>
              </a:rPr>
              <a:t>Data used in this project was sourced from opendataforafrica.org. Microsoft Excel was used to process the data and develop the visualization used in the report.</a:t>
            </a:r>
          </a:p>
        </p:txBody>
      </p:sp>
    </p:spTree>
    <p:extLst>
      <p:ext uri="{BB962C8B-B14F-4D97-AF65-F5344CB8AC3E}">
        <p14:creationId xmlns:p14="http://schemas.microsoft.com/office/powerpoint/2010/main" val="2184989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2D2D0-E5BB-9973-A68C-F08573D4EEE6}"/>
            </a:ext>
          </a:extLst>
        </p:cNvPr>
        <p:cNvGrpSpPr/>
        <p:nvPr/>
      </p:nvGrpSpPr>
      <p:grpSpPr>
        <a:xfrm>
          <a:off x="0" y="0"/>
          <a:ext cx="0" cy="0"/>
          <a:chOff x="0" y="0"/>
          <a:chExt cx="0" cy="0"/>
        </a:xfrm>
      </p:grpSpPr>
      <p:sp>
        <p:nvSpPr>
          <p:cNvPr id="14" name="Rectangle 10">
            <a:extLst>
              <a:ext uri="{FF2B5EF4-FFF2-40B4-BE49-F238E27FC236}">
                <a16:creationId xmlns:a16="http://schemas.microsoft.com/office/drawing/2014/main" id="{233A8655-699D-8917-C5B7-B920439C6202}"/>
              </a:ext>
            </a:extLst>
          </p:cNvPr>
          <p:cNvSpPr>
            <a:spLocks noChangeArrowheads="1"/>
          </p:cNvSpPr>
          <p:nvPr/>
        </p:nvSpPr>
        <p:spPr bwMode="auto">
          <a:xfrm>
            <a:off x="611505" y="-66973"/>
            <a:ext cx="11580495" cy="710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bg1"/>
                </a:solidFill>
              </a:rPr>
              <a:t>After data was sourced, it was categorized according to different time periods of the day, specifically: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Early Morning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Morning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Afternoon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Evening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Night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chemeClr val="bg1"/>
                </a:solidFill>
              </a:rPr>
              <a:t>Furthermore, data was collected from eight locations across Lagos, including: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3rd Mainland Bridge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Agege Motor Road</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Allen Avenue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Apapa-Oshodi Expressway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Ikorodu</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Lekki-Epe Expressway</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a:t>
            </a:r>
            <a:r>
              <a:rPr lang="en-US" altLang="en-US" sz="2400" dirty="0" err="1">
                <a:solidFill>
                  <a:schemeClr val="bg1"/>
                </a:solidFill>
              </a:rPr>
              <a:t>Ojota</a:t>
            </a:r>
            <a:endParaRPr lang="en-US" altLang="en-US" sz="24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solidFill>
                  <a:schemeClr val="bg1"/>
                </a:solidFill>
              </a:rPr>
              <a:t>  </a:t>
            </a:r>
            <a:r>
              <a:rPr lang="en-US" altLang="en-US" sz="2400" dirty="0" err="1">
                <a:solidFill>
                  <a:schemeClr val="bg1"/>
                </a:solidFill>
              </a:rPr>
              <a:t>Ozumba</a:t>
            </a:r>
            <a:r>
              <a:rPr lang="en-US" altLang="en-US" sz="2400" dirty="0">
                <a:solidFill>
                  <a:schemeClr val="bg1"/>
                </a:solidFill>
              </a:rPr>
              <a:t> </a:t>
            </a:r>
            <a:r>
              <a:rPr lang="en-US" altLang="en-US" sz="2400" dirty="0" err="1">
                <a:solidFill>
                  <a:schemeClr val="bg1"/>
                </a:solidFill>
              </a:rPr>
              <a:t>Mbadiwe</a:t>
            </a:r>
            <a:endParaRPr lang="en-US" altLang="en-US" sz="2400" dirty="0">
              <a:solidFill>
                <a:schemeClr val="bg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36581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6E67B-E835-07AC-5E9F-FF2C9E3C9C51}"/>
              </a:ext>
            </a:extLst>
          </p:cNvPr>
          <p:cNvSpPr>
            <a:spLocks noGrp="1"/>
          </p:cNvSpPr>
          <p:nvPr>
            <p:ph type="ctrTitle"/>
          </p:nvPr>
        </p:nvSpPr>
        <p:spPr/>
        <p:txBody>
          <a:bodyPr/>
          <a:lstStyle/>
          <a:p>
            <a:endParaRPr lang="en-US" dirty="0"/>
          </a:p>
        </p:txBody>
      </p:sp>
      <p:sp>
        <p:nvSpPr>
          <p:cNvPr id="3" name="Subtitle 2">
            <a:extLst>
              <a:ext uri="{FF2B5EF4-FFF2-40B4-BE49-F238E27FC236}">
                <a16:creationId xmlns:a16="http://schemas.microsoft.com/office/drawing/2014/main" id="{533C4506-158D-8C83-5FAA-BDEFEA1670CE}"/>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380469FE-DC3A-C13C-1214-343AC7C2FE52}"/>
              </a:ext>
            </a:extLst>
          </p:cNvPr>
          <p:cNvPicPr>
            <a:picLocks noChangeAspect="1"/>
          </p:cNvPicPr>
          <p:nvPr/>
        </p:nvPicPr>
        <p:blipFill>
          <a:blip r:embed="rId2"/>
          <a:stretch>
            <a:fillRect/>
          </a:stretch>
        </p:blipFill>
        <p:spPr>
          <a:xfrm>
            <a:off x="2459" y="0"/>
            <a:ext cx="12187082" cy="6858000"/>
          </a:xfrm>
          <a:prstGeom prst="rect">
            <a:avLst/>
          </a:prstGeom>
        </p:spPr>
      </p:pic>
    </p:spTree>
    <p:extLst>
      <p:ext uri="{BB962C8B-B14F-4D97-AF65-F5344CB8AC3E}">
        <p14:creationId xmlns:p14="http://schemas.microsoft.com/office/powerpoint/2010/main" val="3354674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65EAE-6DFC-10BF-4BEF-03DEA675664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8B1887A-61D3-57EE-388B-C6F39FA9A737}"/>
              </a:ext>
            </a:extLst>
          </p:cNvPr>
          <p:cNvPicPr>
            <a:picLocks noChangeAspect="1"/>
          </p:cNvPicPr>
          <p:nvPr/>
        </p:nvPicPr>
        <p:blipFill>
          <a:blip r:embed="rId2"/>
          <a:stretch>
            <a:fillRect/>
          </a:stretch>
        </p:blipFill>
        <p:spPr>
          <a:xfrm>
            <a:off x="2459" y="0"/>
            <a:ext cx="12187082" cy="6858000"/>
          </a:xfrm>
          <a:prstGeom prst="rect">
            <a:avLst/>
          </a:prstGeom>
        </p:spPr>
      </p:pic>
    </p:spTree>
    <p:extLst>
      <p:ext uri="{BB962C8B-B14F-4D97-AF65-F5344CB8AC3E}">
        <p14:creationId xmlns:p14="http://schemas.microsoft.com/office/powerpoint/2010/main" val="1725844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E2B79-AA09-7C34-8EDB-812368006A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548B744-359F-1C77-100C-B1752E9998C6}"/>
              </a:ext>
            </a:extLst>
          </p:cNvPr>
          <p:cNvPicPr>
            <a:picLocks noChangeAspect="1"/>
          </p:cNvPicPr>
          <p:nvPr/>
        </p:nvPicPr>
        <p:blipFill>
          <a:blip r:embed="rId2"/>
          <a:stretch>
            <a:fillRect/>
          </a:stretch>
        </p:blipFill>
        <p:spPr>
          <a:xfrm>
            <a:off x="2459" y="0"/>
            <a:ext cx="12187082" cy="6858000"/>
          </a:xfrm>
          <a:prstGeom prst="rect">
            <a:avLst/>
          </a:prstGeom>
        </p:spPr>
      </p:pic>
    </p:spTree>
    <p:extLst>
      <p:ext uri="{BB962C8B-B14F-4D97-AF65-F5344CB8AC3E}">
        <p14:creationId xmlns:p14="http://schemas.microsoft.com/office/powerpoint/2010/main" val="2814167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6F95D-FD1D-FA55-0DB7-AA4201624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4BB287-B629-0F32-E32F-6B6C5D9C1BA3}"/>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ACE2C5FD-F570-2854-646E-44DE79E73951}"/>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284438F4-8F71-F094-AC50-6B7B78A131A0}"/>
              </a:ext>
            </a:extLst>
          </p:cNvPr>
          <p:cNvPicPr>
            <a:picLocks noChangeAspect="1"/>
          </p:cNvPicPr>
          <p:nvPr/>
        </p:nvPicPr>
        <p:blipFill>
          <a:blip r:embed="rId2"/>
          <a:stretch>
            <a:fillRect/>
          </a:stretch>
        </p:blipFill>
        <p:spPr>
          <a:xfrm>
            <a:off x="2459" y="0"/>
            <a:ext cx="12187082" cy="6858000"/>
          </a:xfrm>
          <a:prstGeom prst="rect">
            <a:avLst/>
          </a:prstGeom>
        </p:spPr>
      </p:pic>
    </p:spTree>
    <p:extLst>
      <p:ext uri="{BB962C8B-B14F-4D97-AF65-F5344CB8AC3E}">
        <p14:creationId xmlns:p14="http://schemas.microsoft.com/office/powerpoint/2010/main" val="3843203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AC00F5-870B-6331-D322-1214088036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D9BC12-F915-BD72-62BC-27E7D4A365B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4279D47-8CB6-BD02-26DE-EDF473506606}"/>
              </a:ext>
            </a:extLst>
          </p:cNvPr>
          <p:cNvSpPr>
            <a:spLocks noGrp="1"/>
          </p:cNvSpPr>
          <p:nvPr>
            <p:ph type="subTitle" idx="1"/>
          </p:nvPr>
        </p:nvSpPr>
        <p:spPr/>
        <p:txBody>
          <a:bodyPr/>
          <a:lstStyle/>
          <a:p>
            <a:endParaRPr lang="en-US"/>
          </a:p>
        </p:txBody>
      </p:sp>
      <p:pic>
        <p:nvPicPr>
          <p:cNvPr id="21" name="Picture 20">
            <a:extLst>
              <a:ext uri="{FF2B5EF4-FFF2-40B4-BE49-F238E27FC236}">
                <a16:creationId xmlns:a16="http://schemas.microsoft.com/office/drawing/2014/main" id="{91B2F15E-7D4A-72B7-3044-ED631D8499F6}"/>
              </a:ext>
            </a:extLst>
          </p:cNvPr>
          <p:cNvPicPr>
            <a:picLocks noChangeAspect="1"/>
          </p:cNvPicPr>
          <p:nvPr/>
        </p:nvPicPr>
        <p:blipFill>
          <a:blip r:embed="rId2"/>
          <a:stretch>
            <a:fillRect/>
          </a:stretch>
        </p:blipFill>
        <p:spPr>
          <a:xfrm>
            <a:off x="2459" y="0"/>
            <a:ext cx="12187082" cy="6858000"/>
          </a:xfrm>
          <a:prstGeom prst="rect">
            <a:avLst/>
          </a:prstGeom>
        </p:spPr>
      </p:pic>
    </p:spTree>
    <p:extLst>
      <p:ext uri="{BB962C8B-B14F-4D97-AF65-F5344CB8AC3E}">
        <p14:creationId xmlns:p14="http://schemas.microsoft.com/office/powerpoint/2010/main" val="2935097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18F747-5884-E8EA-05FB-A7FDAB572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82FFE-93C2-6798-5E68-04EBC6E5F6D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E245F6A2-B7B1-12DA-470F-9B8B693CB937}"/>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837611CB-197B-994F-BB08-AE68CC02AC00}"/>
              </a:ext>
            </a:extLst>
          </p:cNvPr>
          <p:cNvPicPr>
            <a:picLocks noChangeAspect="1"/>
          </p:cNvPicPr>
          <p:nvPr/>
        </p:nvPicPr>
        <p:blipFill>
          <a:blip r:embed="rId2"/>
          <a:stretch>
            <a:fillRect/>
          </a:stretch>
        </p:blipFill>
        <p:spPr>
          <a:xfrm>
            <a:off x="2459" y="0"/>
            <a:ext cx="12187082" cy="6858000"/>
          </a:xfrm>
          <a:prstGeom prst="rect">
            <a:avLst/>
          </a:prstGeom>
        </p:spPr>
      </p:pic>
    </p:spTree>
    <p:extLst>
      <p:ext uri="{BB962C8B-B14F-4D97-AF65-F5344CB8AC3E}">
        <p14:creationId xmlns:p14="http://schemas.microsoft.com/office/powerpoint/2010/main" val="255519281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269</TotalTime>
  <Words>224</Words>
  <Application>Microsoft Office PowerPoint</Application>
  <PresentationFormat>Widescreen</PresentationFormat>
  <Paragraphs>30</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Tw Cen MT</vt:lpstr>
      <vt:lpstr>Circuit</vt:lpstr>
      <vt:lpstr>PROJECT TITLE PREDICTING TRAFFIC CONGESTION IN LAGOS USING TRANSPORTATION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OBINNA GEORGE</dc:creator>
  <cp:lastModifiedBy>OBINNA GEORGE</cp:lastModifiedBy>
  <cp:revision>6</cp:revision>
  <dcterms:created xsi:type="dcterms:W3CDTF">2025-05-22T14:24:36Z</dcterms:created>
  <dcterms:modified xsi:type="dcterms:W3CDTF">2025-05-23T02:41:58Z</dcterms:modified>
</cp:coreProperties>
</file>