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2" d="100"/>
          <a:sy n="42" d="100"/>
        </p:scale>
        <p:origin x="7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116281"/>
            <a:ext cx="6815669" cy="3277589"/>
          </a:xfrm>
        </p:spPr>
        <p:txBody>
          <a:bodyPr/>
          <a:lstStyle/>
          <a:p>
            <a:r>
              <a:rPr lang="en-US" dirty="0" smtClean="0"/>
              <a:t>Credit Card Fraud Detection Using Machine Learning</a:t>
            </a:r>
            <a:endParaRPr lang="en-US" dirty="0"/>
          </a:p>
        </p:txBody>
      </p:sp>
      <p:sp>
        <p:nvSpPr>
          <p:cNvPr id="3" name="Subtitle 2"/>
          <p:cNvSpPr>
            <a:spLocks noGrp="1"/>
          </p:cNvSpPr>
          <p:nvPr>
            <p:ph type="subTitle" idx="1"/>
          </p:nvPr>
        </p:nvSpPr>
        <p:spPr>
          <a:xfrm>
            <a:off x="2692398" y="4393870"/>
            <a:ext cx="6815669" cy="584529"/>
          </a:xfrm>
        </p:spPr>
        <p:txBody>
          <a:bodyPr/>
          <a:lstStyle/>
          <a:p>
            <a:endParaRPr lang="en-US" dirty="0"/>
          </a:p>
        </p:txBody>
      </p:sp>
    </p:spTree>
    <p:extLst>
      <p:ext uri="{BB962C8B-B14F-4D97-AF65-F5344CB8AC3E}">
        <p14:creationId xmlns:p14="http://schemas.microsoft.com/office/powerpoint/2010/main" val="168068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In conclusion, developing a robust credit card fraud detection model involves navigating through various challenges inherent to the dynamic and complex nature of financial transactions. The imbalanced distribution of fraudulent and legitimate transactions, the evolving tactics of fraudsters, and the need for interpretability and compliance present significant </a:t>
            </a:r>
            <a:r>
              <a:rPr lang="en-US" dirty="0" smtClean="0"/>
              <a:t>hurdles.</a:t>
            </a:r>
            <a:endParaRPr lang="en-US" dirty="0"/>
          </a:p>
        </p:txBody>
      </p:sp>
    </p:spTree>
    <p:extLst>
      <p:ext uri="{BB962C8B-B14F-4D97-AF65-F5344CB8AC3E}">
        <p14:creationId xmlns:p14="http://schemas.microsoft.com/office/powerpoint/2010/main" val="426358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p:txBody>
          <a:bodyPr/>
          <a:lstStyle/>
          <a:p>
            <a:r>
              <a:rPr lang="en-US" dirty="0" smtClean="0"/>
              <a:t>This project focuses on the creation of a machine learning model for credit card fraud detection for all stakeholders involved in the credit card company looking to improve its fraud detection system.</a:t>
            </a:r>
            <a:endParaRPr lang="en-US" dirty="0"/>
          </a:p>
        </p:txBody>
      </p:sp>
    </p:spTree>
    <p:extLst>
      <p:ext uri="{BB962C8B-B14F-4D97-AF65-F5344CB8AC3E}">
        <p14:creationId xmlns:p14="http://schemas.microsoft.com/office/powerpoint/2010/main" val="384582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Understanding</a:t>
            </a:r>
            <a:endParaRPr lang="en-US" dirty="0"/>
          </a:p>
        </p:txBody>
      </p:sp>
      <p:sp>
        <p:nvSpPr>
          <p:cNvPr id="3" name="Content Placeholder 2"/>
          <p:cNvSpPr>
            <a:spLocks noGrp="1"/>
          </p:cNvSpPr>
          <p:nvPr>
            <p:ph idx="1"/>
          </p:nvPr>
        </p:nvSpPr>
        <p:spPr/>
        <p:txBody>
          <a:bodyPr/>
          <a:lstStyle/>
          <a:p>
            <a:r>
              <a:rPr lang="en-US" dirty="0"/>
              <a:t> </a:t>
            </a:r>
            <a:r>
              <a:rPr lang="en-US" dirty="0" smtClean="0"/>
              <a:t>Identify fraud transactions </a:t>
            </a:r>
            <a:r>
              <a:rPr lang="en-US" dirty="0"/>
              <a:t>and report them to an analyst while letting </a:t>
            </a:r>
            <a:r>
              <a:rPr lang="en-US" dirty="0" smtClean="0"/>
              <a:t>normal/non-fraud </a:t>
            </a:r>
            <a:r>
              <a:rPr lang="en-US" dirty="0"/>
              <a:t>transactions be automatically processed.</a:t>
            </a:r>
          </a:p>
        </p:txBody>
      </p:sp>
    </p:spTree>
    <p:extLst>
      <p:ext uri="{BB962C8B-B14F-4D97-AF65-F5344CB8AC3E}">
        <p14:creationId xmlns:p14="http://schemas.microsoft.com/office/powerpoint/2010/main" val="1885185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High </a:t>
            </a:r>
            <a:r>
              <a:rPr lang="en-US" dirty="0"/>
              <a:t>rate of false positives in </a:t>
            </a:r>
            <a:r>
              <a:rPr lang="en-US" dirty="0" smtClean="0"/>
              <a:t>the </a:t>
            </a:r>
            <a:r>
              <a:rPr lang="en-US" dirty="0"/>
              <a:t>current system, which leads to unnecessary inconvenience for customers and additional workload for the fraud investigation team. </a:t>
            </a:r>
          </a:p>
        </p:txBody>
      </p:sp>
    </p:spTree>
    <p:extLst>
      <p:ext uri="{BB962C8B-B14F-4D97-AF65-F5344CB8AC3E}">
        <p14:creationId xmlns:p14="http://schemas.microsoft.com/office/powerpoint/2010/main" val="2616619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General Objective</a:t>
            </a:r>
          </a:p>
          <a:p>
            <a:pPr marL="0" indent="0">
              <a:buNone/>
            </a:pPr>
            <a:r>
              <a:rPr lang="en-US" dirty="0" smtClean="0"/>
              <a:t>Detection </a:t>
            </a:r>
            <a:r>
              <a:rPr lang="en-US" dirty="0"/>
              <a:t>of credit card fraudulent transactions</a:t>
            </a:r>
            <a:endParaRPr lang="en-US" dirty="0" smtClean="0"/>
          </a:p>
          <a:p>
            <a:r>
              <a:rPr lang="en-US" dirty="0" smtClean="0"/>
              <a:t>Specific Objective</a:t>
            </a:r>
          </a:p>
          <a:p>
            <a:pPr marL="0" indent="0">
              <a:buNone/>
            </a:pPr>
            <a:r>
              <a:rPr lang="en-US" dirty="0" smtClean="0"/>
              <a:t>Classify transaction as either fraud or normal transaction.</a:t>
            </a:r>
            <a:endParaRPr lang="en-US" dirty="0"/>
          </a:p>
        </p:txBody>
      </p:sp>
    </p:spTree>
    <p:extLst>
      <p:ext uri="{BB962C8B-B14F-4D97-AF65-F5344CB8AC3E}">
        <p14:creationId xmlns:p14="http://schemas.microsoft.com/office/powerpoint/2010/main" val="1270071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3" name="Content Placeholder 2"/>
          <p:cNvSpPr>
            <a:spLocks noGrp="1"/>
          </p:cNvSpPr>
          <p:nvPr>
            <p:ph idx="1"/>
          </p:nvPr>
        </p:nvSpPr>
        <p:spPr/>
        <p:txBody>
          <a:bodyPr>
            <a:normAutofit fontScale="92500"/>
          </a:bodyPr>
          <a:lstStyle/>
          <a:p>
            <a:r>
              <a:rPr lang="en-US" dirty="0"/>
              <a:t>The dataset is highly unbalanced, the positive class (frauds) account for 0.172% of all transactions.</a:t>
            </a:r>
          </a:p>
          <a:p>
            <a:endParaRPr lang="en-US" dirty="0" smtClean="0"/>
          </a:p>
          <a:p>
            <a:r>
              <a:rPr lang="en-US" dirty="0"/>
              <a:t>It contains only numerical input variables which are the result of a PCA transformation. Unfortunately, due to confidentiality issues, we cannot provide the original features and more background information about the data. Features V1, V2, … V28 are the principal components obtained with PCA, the only features which have not been transformed with PCA are 'Time' and 'Amount'.</a:t>
            </a:r>
          </a:p>
        </p:txBody>
      </p:sp>
    </p:spTree>
    <p:extLst>
      <p:ext uri="{BB962C8B-B14F-4D97-AF65-F5344CB8AC3E}">
        <p14:creationId xmlns:p14="http://schemas.microsoft.com/office/powerpoint/2010/main" val="836373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idx="1"/>
          </p:nvPr>
        </p:nvSpPr>
        <p:spPr/>
        <p:txBody>
          <a:bodyPr/>
          <a:lstStyle/>
          <a:p>
            <a:r>
              <a:rPr lang="en-US" dirty="0" smtClean="0"/>
              <a:t>We </a:t>
            </a:r>
            <a:r>
              <a:rPr lang="en-US" dirty="0"/>
              <a:t>begin our modelling with a </a:t>
            </a:r>
            <a:r>
              <a:rPr lang="en-US" dirty="0" smtClean="0"/>
              <a:t>baseline logistic regression </a:t>
            </a:r>
            <a:r>
              <a:rPr lang="en-US" dirty="0"/>
              <a:t>model followed by an </a:t>
            </a:r>
            <a:r>
              <a:rPr lang="en-US" dirty="0" smtClean="0"/>
              <a:t>intermediate Random forest </a:t>
            </a:r>
            <a:r>
              <a:rPr lang="en-US" dirty="0"/>
              <a:t>model and cap it off with a </a:t>
            </a:r>
            <a:r>
              <a:rPr lang="en-US" dirty="0" smtClean="0"/>
              <a:t>hyper parameter </a:t>
            </a:r>
            <a:r>
              <a:rPr lang="en-US" dirty="0"/>
              <a:t>tuned complex model. The models will be evaluated based on their precision, accuracy, recall and F1 score. The </a:t>
            </a:r>
            <a:r>
              <a:rPr lang="en-US" dirty="0" smtClean="0"/>
              <a:t>model </a:t>
            </a:r>
            <a:r>
              <a:rPr lang="en-US" dirty="0"/>
              <a:t>with the best metrics will be chosen for use and deployment.</a:t>
            </a:r>
          </a:p>
        </p:txBody>
      </p:sp>
    </p:spTree>
    <p:extLst>
      <p:ext uri="{BB962C8B-B14F-4D97-AF65-F5344CB8AC3E}">
        <p14:creationId xmlns:p14="http://schemas.microsoft.com/office/powerpoint/2010/main" val="3519222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sp>
        <p:nvSpPr>
          <p:cNvPr id="3" name="Content Placeholder 2"/>
          <p:cNvSpPr>
            <a:spLocks noGrp="1"/>
          </p:cNvSpPr>
          <p:nvPr>
            <p:ph idx="1"/>
          </p:nvPr>
        </p:nvSpPr>
        <p:spPr/>
        <p:txBody>
          <a:bodyPr/>
          <a:lstStyle/>
          <a:p>
            <a:r>
              <a:rPr lang="en-US" dirty="0" smtClean="0"/>
              <a:t>Hyper parameter tuning was only performed on the Random Forest model and which had a higher F1 score compared to the logistics regression and it was the one chosen for the modelling.</a:t>
            </a:r>
          </a:p>
          <a:p>
            <a:r>
              <a:rPr lang="en-US" dirty="0" smtClean="0"/>
              <a:t>Indicating </a:t>
            </a:r>
            <a:r>
              <a:rPr lang="en-US" dirty="0"/>
              <a:t>an improvement in the model's overall performance, particularly in terms of balancing precision and recall</a:t>
            </a:r>
            <a:r>
              <a:rPr lang="en-US" dirty="0" smtClean="0"/>
              <a:t>.</a:t>
            </a:r>
          </a:p>
          <a:p>
            <a:r>
              <a:rPr lang="en-US" dirty="0" smtClean="0"/>
              <a:t>This suggests </a:t>
            </a:r>
            <a:r>
              <a:rPr lang="en-US" dirty="0"/>
              <a:t>that the tuning process and increased model complexity have resulted in a model that is better at distinguishing between legitimate and fraudulent transactions.</a:t>
            </a:r>
          </a:p>
        </p:txBody>
      </p:sp>
    </p:spTree>
    <p:extLst>
      <p:ext uri="{BB962C8B-B14F-4D97-AF65-F5344CB8AC3E}">
        <p14:creationId xmlns:p14="http://schemas.microsoft.com/office/powerpoint/2010/main" val="4098545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53144"/>
            <a:ext cx="9601196" cy="938150"/>
          </a:xfrm>
        </p:spPr>
        <p:txBody>
          <a:bodyPr/>
          <a:lstStyle/>
          <a:p>
            <a:r>
              <a:rPr lang="en-US" dirty="0" smtClean="0"/>
              <a:t>Challenges</a:t>
            </a:r>
            <a:endParaRPr lang="en-US" dirty="0"/>
          </a:p>
        </p:txBody>
      </p:sp>
      <p:sp>
        <p:nvSpPr>
          <p:cNvPr id="3" name="Content Placeholder 2"/>
          <p:cNvSpPr>
            <a:spLocks noGrp="1"/>
          </p:cNvSpPr>
          <p:nvPr>
            <p:ph idx="1"/>
          </p:nvPr>
        </p:nvSpPr>
        <p:spPr>
          <a:xfrm>
            <a:off x="1295401" y="1840675"/>
            <a:ext cx="9601196" cy="4035193"/>
          </a:xfrm>
        </p:spPr>
        <p:txBody>
          <a:bodyPr>
            <a:normAutofit fontScale="85000" lnSpcReduction="10000"/>
          </a:bodyPr>
          <a:lstStyle/>
          <a:p>
            <a:r>
              <a:rPr lang="en-US" dirty="0"/>
              <a:t>Imbalanced Data</a:t>
            </a:r>
            <a:r>
              <a:rPr lang="en-US" dirty="0" smtClean="0"/>
              <a:t>: Fraudulent </a:t>
            </a:r>
            <a:r>
              <a:rPr lang="en-US" dirty="0"/>
              <a:t>transactions are typically rare compared to legitimate ones, leading to imbalanced datasets</a:t>
            </a:r>
            <a:r>
              <a:rPr lang="en-US" dirty="0" smtClean="0"/>
              <a:t>.</a:t>
            </a:r>
          </a:p>
          <a:p>
            <a:r>
              <a:rPr lang="en-US" dirty="0"/>
              <a:t>Evolution of Fraud Patterns: Fraudulent activities are dynamic and can evolve over time. Fraudsters continually adapt their techniques to avoid detection</a:t>
            </a:r>
            <a:r>
              <a:rPr lang="en-US" dirty="0" smtClean="0"/>
              <a:t>.</a:t>
            </a:r>
          </a:p>
          <a:p>
            <a:r>
              <a:rPr lang="en-US" dirty="0"/>
              <a:t>Feature Engineering: Identifying relevant features for fraud detection can be challenging</a:t>
            </a:r>
            <a:r>
              <a:rPr lang="en-US" dirty="0" smtClean="0"/>
              <a:t>.</a:t>
            </a:r>
          </a:p>
          <a:p>
            <a:r>
              <a:rPr lang="en-US" dirty="0"/>
              <a:t>High-Dimensional Data:</a:t>
            </a:r>
          </a:p>
          <a:p>
            <a:r>
              <a:rPr lang="en-US" dirty="0" smtClean="0"/>
              <a:t>Credit </a:t>
            </a:r>
            <a:r>
              <a:rPr lang="en-US" dirty="0"/>
              <a:t>card transaction datasets can be high-dimensional, with numerous features. Managing and processing large amounts of data efficiently can be computationally demanding. </a:t>
            </a:r>
            <a:endParaRPr lang="en-US" dirty="0" smtClean="0"/>
          </a:p>
          <a:p>
            <a:r>
              <a:rPr lang="en-US" dirty="0"/>
              <a:t>Cost of False </a:t>
            </a:r>
            <a:r>
              <a:rPr lang="en-US" dirty="0" smtClean="0"/>
              <a:t>Positives: False </a:t>
            </a:r>
            <a:r>
              <a:rPr lang="en-US" dirty="0"/>
              <a:t>positives (incorrectly flagging a legitimate transaction as fraudulent) can inconvenience customers and result in financial losses for the business. </a:t>
            </a:r>
          </a:p>
        </p:txBody>
      </p:sp>
    </p:spTree>
    <p:extLst>
      <p:ext uri="{BB962C8B-B14F-4D97-AF65-F5344CB8AC3E}">
        <p14:creationId xmlns:p14="http://schemas.microsoft.com/office/powerpoint/2010/main" val="10956558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104</TotalTime>
  <Words>505</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Credit Card Fraud Detection Using Machine Learning</vt:lpstr>
      <vt:lpstr>Project Overview</vt:lpstr>
      <vt:lpstr>Business Understanding</vt:lpstr>
      <vt:lpstr>Problem Statement</vt:lpstr>
      <vt:lpstr>Objectives</vt:lpstr>
      <vt:lpstr>Data Understanding</vt:lpstr>
      <vt:lpstr>Modelling</vt:lpstr>
      <vt:lpstr>Model Evaluation</vt:lpstr>
      <vt:lpstr>Challenges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dc:title>
  <dc:creator>Windows User</dc:creator>
  <cp:lastModifiedBy>Windows User</cp:lastModifiedBy>
  <cp:revision>10</cp:revision>
  <dcterms:created xsi:type="dcterms:W3CDTF">2023-12-01T18:05:04Z</dcterms:created>
  <dcterms:modified xsi:type="dcterms:W3CDTF">2023-12-01T19:49:05Z</dcterms:modified>
</cp:coreProperties>
</file>