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sldIdLst>
    <p:sldId id="268" r:id="rId2"/>
    <p:sldId id="269" r:id="rId3"/>
    <p:sldId id="272" r:id="rId4"/>
    <p:sldId id="271" r:id="rId5"/>
    <p:sldId id="279" r:id="rId6"/>
    <p:sldId id="275" r:id="rId7"/>
    <p:sldId id="273" r:id="rId8"/>
    <p:sldId id="276" r:id="rId9"/>
    <p:sldId id="282" r:id="rId10"/>
    <p:sldId id="277" r:id="rId11"/>
    <p:sldId id="278" r:id="rId12"/>
    <p:sldId id="280" r:id="rId13"/>
    <p:sldId id="281"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900"/>
    <a:srgbClr val="FFD200"/>
    <a:srgbClr val="FFFFFF"/>
    <a:srgbClr val="A88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222" autoAdjust="0"/>
  </p:normalViewPr>
  <p:slideViewPr>
    <p:cSldViewPr showGuides="1">
      <p:cViewPr varScale="1">
        <p:scale>
          <a:sx n="111" d="100"/>
          <a:sy n="111" d="100"/>
        </p:scale>
        <p:origin x="-96" y="-534"/>
      </p:cViewPr>
      <p:guideLst>
        <p:guide orient="horz" pos="169"/>
        <p:guide orient="horz" pos="637"/>
        <p:guide orient="horz" pos="746"/>
        <p:guide orient="horz" pos="1619"/>
        <p:guide orient="horz" pos="2866"/>
        <p:guide pos="2880"/>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11/07/2019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sz="2400" dirty="0" smtClean="0"/>
              <a:t>Restitution Rallye Data : </a:t>
            </a:r>
            <a:br>
              <a:rPr lang="fr-FR" sz="2400" dirty="0" smtClean="0"/>
            </a:br>
            <a:r>
              <a:rPr lang="fr-FR" sz="2400" b="1" dirty="0"/>
              <a:t>Analyse prédictive de consommation en ressources techniques des projets </a:t>
            </a:r>
            <a:r>
              <a:rPr lang="fr-FR" sz="2400" dirty="0"/>
              <a:t>  </a:t>
            </a:r>
          </a:p>
        </p:txBody>
      </p:sp>
      <p:sp>
        <p:nvSpPr>
          <p:cNvPr id="3" name="Subtitle 2"/>
          <p:cNvSpPr>
            <a:spLocks noGrp="1"/>
          </p:cNvSpPr>
          <p:nvPr>
            <p:ph type="subTitle" idx="1"/>
          </p:nvPr>
        </p:nvSpPr>
        <p:spPr/>
        <p:txBody>
          <a:bodyPr/>
          <a:lstStyle/>
          <a:p>
            <a:r>
              <a:rPr lang="fr-FR" dirty="0" smtClean="0"/>
              <a:t>Laurence Délot – DSI RCGP / DSBI-BDATA</a:t>
            </a:r>
          </a:p>
          <a:p>
            <a:r>
              <a:rPr lang="fr-FR" dirty="0" err="1" smtClean="0"/>
              <a:t>aka</a:t>
            </a:r>
            <a:r>
              <a:rPr lang="fr-FR" dirty="0" smtClean="0"/>
              <a:t> </a:t>
            </a:r>
            <a:r>
              <a:rPr lang="fr-FR" dirty="0" err="1" smtClean="0"/>
              <a:t>LaurenceD</a:t>
            </a:r>
            <a:r>
              <a:rPr lang="fr-FR" dirty="0" smtClean="0"/>
              <a:t> – team </a:t>
            </a:r>
            <a:r>
              <a:rPr lang="fr-FR" dirty="0" err="1" smtClean="0"/>
              <a:t>AloneInTheTeam</a:t>
            </a:r>
            <a:endParaRPr lang="fr-FR"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843558"/>
            <a:ext cx="3072342"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699542"/>
            <a:ext cx="4257675" cy="4248472"/>
          </a:xfrm>
        </p:spPr>
        <p:txBody>
          <a:bodyPr/>
          <a:lstStyle/>
          <a:p>
            <a:r>
              <a:rPr lang="fr-FR" dirty="0" smtClean="0"/>
              <a:t>Observations sur toutes les tentatives :</a:t>
            </a:r>
          </a:p>
          <a:p>
            <a:pPr marL="352425" lvl="2" indent="-171450">
              <a:buFont typeface="Wingdings"/>
              <a:buChar char="à"/>
            </a:pPr>
            <a:r>
              <a:rPr lang="fr-FR" sz="1050" dirty="0" smtClean="0">
                <a:latin typeface="Helvetica 45 Light" panose="020B0403020202020204" pitchFamily="34" charset="0"/>
                <a:sym typeface="Wingdings" panose="05000000000000000000" pitchFamily="2" charset="2"/>
              </a:rPr>
              <a:t>Les </a:t>
            </a:r>
            <a:r>
              <a:rPr lang="fr-FR" sz="1050" dirty="0" err="1">
                <a:latin typeface="Helvetica 45 Light" panose="020B0403020202020204" pitchFamily="34" charset="0"/>
                <a:sym typeface="Wingdings" panose="05000000000000000000" pitchFamily="2" charset="2"/>
              </a:rPr>
              <a:t>feature</a:t>
            </a:r>
            <a:r>
              <a:rPr lang="fr-FR" sz="1050" dirty="0">
                <a:latin typeface="Helvetica 45 Light" panose="020B0403020202020204" pitchFamily="34" charset="0"/>
                <a:sym typeface="Wingdings" panose="05000000000000000000" pitchFamily="2" charset="2"/>
              </a:rPr>
              <a:t> compliquées sont loin d’être les plus </a:t>
            </a:r>
            <a:r>
              <a:rPr lang="fr-FR" sz="1050" dirty="0" smtClean="0">
                <a:latin typeface="Helvetica 45 Light" panose="020B0403020202020204" pitchFamily="34" charset="0"/>
                <a:sym typeface="Wingdings" panose="05000000000000000000" pitchFamily="2" charset="2"/>
              </a:rPr>
              <a:t>efficaces</a:t>
            </a:r>
          </a:p>
          <a:p>
            <a:pPr marL="352425" lvl="2" indent="-171450">
              <a:buFont typeface="Wingdings"/>
              <a:buChar char="à"/>
            </a:pPr>
            <a:r>
              <a:rPr lang="fr-FR" sz="1050" dirty="0">
                <a:latin typeface="Helvetica 45 Light" panose="020B0403020202020204" pitchFamily="34" charset="0"/>
                <a:sym typeface="Wingdings" panose="05000000000000000000" pitchFamily="2" charset="2"/>
              </a:rPr>
              <a:t>Les </a:t>
            </a:r>
            <a:r>
              <a:rPr lang="fr-FR" sz="1050" dirty="0" err="1">
                <a:latin typeface="Helvetica 45 Light" panose="020B0403020202020204" pitchFamily="34" charset="0"/>
                <a:sym typeface="Wingdings" panose="05000000000000000000" pitchFamily="2" charset="2"/>
              </a:rPr>
              <a:t>feature</a:t>
            </a:r>
            <a:r>
              <a:rPr lang="fr-FR" sz="1050" dirty="0">
                <a:latin typeface="Helvetica 45 Light" panose="020B0403020202020204" pitchFamily="34" charset="0"/>
                <a:sym typeface="Wingdings" panose="05000000000000000000" pitchFamily="2" charset="2"/>
              </a:rPr>
              <a:t> importance sont très mouvantes d’un modèle à un autre et selon le découpage du jeu de </a:t>
            </a:r>
            <a:r>
              <a:rPr lang="fr-FR" sz="1050" dirty="0" smtClean="0">
                <a:latin typeface="Helvetica 45 Light" panose="020B0403020202020204" pitchFamily="34" charset="0"/>
                <a:sym typeface="Wingdings" panose="05000000000000000000" pitchFamily="2" charset="2"/>
              </a:rPr>
              <a:t>train/validation</a:t>
            </a: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p:txBody>
      </p:sp>
      <p:sp>
        <p:nvSpPr>
          <p:cNvPr id="5" name="Titre 4"/>
          <p:cNvSpPr>
            <a:spLocks noGrp="1"/>
          </p:cNvSpPr>
          <p:nvPr>
            <p:ph type="title"/>
          </p:nvPr>
        </p:nvSpPr>
        <p:spPr/>
        <p:txBody>
          <a:bodyPr/>
          <a:lstStyle/>
          <a:p>
            <a:r>
              <a:rPr lang="fr-FR" dirty="0" smtClean="0"/>
              <a:t>Synthèse des étapes 4/4</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3909955326"/>
              </p:ext>
            </p:extLst>
          </p:nvPr>
        </p:nvGraphicFramePr>
        <p:xfrm>
          <a:off x="5292080" y="1707654"/>
          <a:ext cx="3672405" cy="1920940"/>
        </p:xfrm>
        <a:graphic>
          <a:graphicData uri="http://schemas.openxmlformats.org/drawingml/2006/table">
            <a:tbl>
              <a:tblPr/>
              <a:tblGrid>
                <a:gridCol w="734481"/>
                <a:gridCol w="734481"/>
                <a:gridCol w="734481"/>
                <a:gridCol w="734481"/>
                <a:gridCol w="734481"/>
              </a:tblGrid>
              <a:tr h="211132">
                <a:tc>
                  <a:txBody>
                    <a:bodyPr/>
                    <a:lstStyle/>
                    <a:p>
                      <a:endParaRPr lang="fr-FR" sz="700" dirty="0"/>
                    </a:p>
                  </a:txBody>
                  <a:tcPr marL="35803" marR="35803" marT="17902" marB="17902" anchor="ctr">
                    <a:lnL>
                      <a:noFill/>
                    </a:lnL>
                    <a:lnR>
                      <a:noFill/>
                    </a:lnR>
                    <a:lnT>
                      <a:noFill/>
                    </a:lnT>
                    <a:lnB>
                      <a:noFill/>
                    </a:lnB>
                  </a:tcPr>
                </a:tc>
                <a:tc>
                  <a:txBody>
                    <a:bodyPr/>
                    <a:lstStyle/>
                    <a:p>
                      <a:r>
                        <a:rPr lang="fr-FR" sz="700"/>
                        <a:t>Score_rf_cv</a:t>
                      </a:r>
                    </a:p>
                  </a:txBody>
                  <a:tcPr marL="35803" marR="35803" marT="17902" marB="17902" anchor="ctr">
                    <a:lnL>
                      <a:noFill/>
                    </a:lnL>
                    <a:lnR>
                      <a:noFill/>
                    </a:lnR>
                    <a:lnT>
                      <a:noFill/>
                    </a:lnT>
                    <a:lnB>
                      <a:noFill/>
                    </a:lnB>
                  </a:tcPr>
                </a:tc>
                <a:tc>
                  <a:txBody>
                    <a:bodyPr/>
                    <a:lstStyle/>
                    <a:p>
                      <a:r>
                        <a:rPr lang="fr-FR" sz="700" dirty="0" err="1" smtClean="0"/>
                        <a:t>Score_rf</a:t>
                      </a:r>
                      <a:endParaRPr lang="fr-FR" sz="700" dirty="0"/>
                    </a:p>
                  </a:txBody>
                  <a:tcPr marL="35803" marR="35803" marT="17902" marB="17902" anchor="ctr">
                    <a:lnL>
                      <a:noFill/>
                    </a:lnL>
                    <a:lnR>
                      <a:noFill/>
                    </a:lnR>
                    <a:lnT>
                      <a:noFill/>
                    </a:lnT>
                    <a:lnB>
                      <a:noFill/>
                    </a:lnB>
                  </a:tcPr>
                </a:tc>
                <a:tc>
                  <a:txBody>
                    <a:bodyPr/>
                    <a:lstStyle/>
                    <a:p>
                      <a:r>
                        <a:rPr lang="fr-FR" sz="700" dirty="0" err="1" smtClean="0"/>
                        <a:t>Score_xgb_cv</a:t>
                      </a:r>
                      <a:endParaRPr lang="fr-FR" sz="700" dirty="0"/>
                    </a:p>
                  </a:txBody>
                  <a:tcPr marL="35803" marR="35803" marT="17902" marB="17902" anchor="ctr">
                    <a:lnL>
                      <a:noFill/>
                    </a:lnL>
                    <a:lnR>
                      <a:noFill/>
                    </a:lnR>
                    <a:lnT>
                      <a:noFill/>
                    </a:lnT>
                    <a:lnB>
                      <a:noFill/>
                    </a:lnB>
                  </a:tcPr>
                </a:tc>
                <a:tc>
                  <a:txBody>
                    <a:bodyPr/>
                    <a:lstStyle/>
                    <a:p>
                      <a:r>
                        <a:rPr lang="fr-FR" sz="700" dirty="0" err="1"/>
                        <a:t>Score_xgb</a:t>
                      </a:r>
                      <a:endParaRPr lang="fr-FR" sz="700" dirty="0"/>
                    </a:p>
                  </a:txBody>
                  <a:tcPr marL="35803" marR="35803" marT="17902" marB="17902" anchor="ctr">
                    <a:lnL>
                      <a:noFill/>
                    </a:lnL>
                    <a:lnR>
                      <a:noFill/>
                    </a:lnR>
                    <a:lnT>
                      <a:noFill/>
                    </a:lnT>
                    <a:lnB>
                      <a:noFill/>
                    </a:lnB>
                  </a:tcPr>
                </a:tc>
              </a:tr>
              <a:tr h="132004">
                <a:tc>
                  <a:txBody>
                    <a:bodyPr/>
                    <a:lstStyle/>
                    <a:p>
                      <a:r>
                        <a:rPr lang="fr-FR" sz="700"/>
                        <a:t>0</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bon</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bon</a:t>
                      </a:r>
                    </a:p>
                  </a:txBody>
                  <a:tcPr marL="35803" marR="35803" marT="17902" marB="17902" anchor="ctr">
                    <a:lnL>
                      <a:noFill/>
                    </a:lnL>
                    <a:lnR>
                      <a:noFill/>
                    </a:lnR>
                    <a:lnT>
                      <a:noFill/>
                    </a:lnT>
                    <a:lnB>
                      <a:noFill/>
                    </a:lnB>
                  </a:tcPr>
                </a:tc>
              </a:tr>
              <a:tr h="132004">
                <a:tc>
                  <a:txBody>
                    <a:bodyPr/>
                    <a:lstStyle/>
                    <a:p>
                      <a:r>
                        <a:rPr lang="fr-FR" sz="700"/>
                        <a:t>1</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bon</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2</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3</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bon</a:t>
                      </a:r>
                    </a:p>
                  </a:txBody>
                  <a:tcPr marL="35803" marR="35803" marT="17902" marB="17902" anchor="ctr">
                    <a:lnL>
                      <a:noFill/>
                    </a:lnL>
                    <a:lnR>
                      <a:noFill/>
                    </a:lnR>
                    <a:lnT>
                      <a:noFill/>
                    </a:lnT>
                    <a:lnB>
                      <a:noFill/>
                    </a:lnB>
                  </a:tcPr>
                </a:tc>
                <a:tc>
                  <a:txBody>
                    <a:bodyPr/>
                    <a:lstStyle/>
                    <a:p>
                      <a:r>
                        <a:rPr lang="fr-FR" sz="700"/>
                        <a:t>bon</a:t>
                      </a:r>
                    </a:p>
                  </a:txBody>
                  <a:tcPr marL="35803" marR="35803" marT="17902" marB="17902" anchor="ctr">
                    <a:lnL>
                      <a:noFill/>
                    </a:lnL>
                    <a:lnR>
                      <a:noFill/>
                    </a:lnR>
                    <a:lnT>
                      <a:noFill/>
                    </a:lnT>
                    <a:lnB>
                      <a:noFill/>
                    </a:lnB>
                  </a:tcPr>
                </a:tc>
                <a:tc>
                  <a:txBody>
                    <a:bodyPr/>
                    <a:lstStyle/>
                    <a:p>
                      <a:r>
                        <a:rPr lang="fr-FR" sz="700" dirty="0"/>
                        <a:t>bon</a:t>
                      </a:r>
                    </a:p>
                  </a:txBody>
                  <a:tcPr marL="35803" marR="35803" marT="17902" marB="17902" anchor="ctr">
                    <a:lnL>
                      <a:noFill/>
                    </a:lnL>
                    <a:lnR>
                      <a:noFill/>
                    </a:lnR>
                    <a:lnT>
                      <a:noFill/>
                    </a:lnT>
                    <a:lnB>
                      <a:noFill/>
                    </a:lnB>
                  </a:tcPr>
                </a:tc>
              </a:tr>
              <a:tr h="132004">
                <a:tc>
                  <a:txBody>
                    <a:bodyPr/>
                    <a:lstStyle/>
                    <a:p>
                      <a:r>
                        <a:rPr lang="fr-FR" sz="700"/>
                        <a:t>4</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5</a:t>
                      </a:r>
                    </a:p>
                  </a:txBody>
                  <a:tcPr marL="35803" marR="35803" marT="17902" marB="17902" anchor="ctr">
                    <a:lnL>
                      <a:noFill/>
                    </a:lnL>
                    <a:lnR>
                      <a:noFill/>
                    </a:lnR>
                    <a:lnT>
                      <a:noFill/>
                    </a:lnT>
                    <a:lnB>
                      <a:noFill/>
                    </a:lnB>
                  </a:tcPr>
                </a:tc>
                <a:tc>
                  <a:txBody>
                    <a:bodyPr/>
                    <a:lstStyle/>
                    <a:p>
                      <a:r>
                        <a:rPr lang="fr-FR" sz="700"/>
                        <a:t>moyen</a:t>
                      </a:r>
                    </a:p>
                  </a:txBody>
                  <a:tcPr marL="35803" marR="35803" marT="17902" marB="17902" anchor="ctr">
                    <a:lnL>
                      <a:noFill/>
                    </a:lnL>
                    <a:lnR>
                      <a:noFill/>
                    </a:lnR>
                    <a:lnT>
                      <a:noFill/>
                    </a:lnT>
                    <a:lnB>
                      <a:noFill/>
                    </a:lnB>
                  </a:tcPr>
                </a:tc>
                <a:tc>
                  <a:txBody>
                    <a:bodyPr/>
                    <a:lstStyle/>
                    <a:p>
                      <a:r>
                        <a:rPr lang="fr-FR" sz="700" dirty="0"/>
                        <a:t>moyen</a:t>
                      </a:r>
                    </a:p>
                  </a:txBody>
                  <a:tcPr marL="35803" marR="35803" marT="17902" marB="17902" anchor="ctr">
                    <a:lnL>
                      <a:noFill/>
                    </a:lnL>
                    <a:lnR>
                      <a:noFill/>
                    </a:lnR>
                    <a:lnT>
                      <a:noFill/>
                    </a:lnT>
                    <a:lnB>
                      <a:noFill/>
                    </a:lnB>
                  </a:tcPr>
                </a:tc>
                <a:tc>
                  <a:txBody>
                    <a:bodyPr/>
                    <a:lstStyle/>
                    <a:p>
                      <a:r>
                        <a:rPr lang="fr-FR" sz="700"/>
                        <a:t>moyen</a:t>
                      </a:r>
                    </a:p>
                  </a:txBody>
                  <a:tcPr marL="35803" marR="35803" marT="17902" marB="17902" anchor="ctr">
                    <a:lnL>
                      <a:noFill/>
                    </a:lnL>
                    <a:lnR>
                      <a:noFill/>
                    </a:lnR>
                    <a:lnT>
                      <a:noFill/>
                    </a:lnT>
                    <a:lnB>
                      <a:noFill/>
                    </a:lnB>
                  </a:tcPr>
                </a:tc>
                <a:tc>
                  <a:txBody>
                    <a:bodyPr/>
                    <a:lstStyle/>
                    <a:p>
                      <a:r>
                        <a:rPr lang="fr-FR" sz="700" dirty="0"/>
                        <a:t>moyen</a:t>
                      </a:r>
                    </a:p>
                  </a:txBody>
                  <a:tcPr marL="35803" marR="35803" marT="17902" marB="17902" anchor="ctr">
                    <a:lnL>
                      <a:noFill/>
                    </a:lnL>
                    <a:lnR>
                      <a:noFill/>
                    </a:lnR>
                    <a:lnT>
                      <a:noFill/>
                    </a:lnT>
                    <a:lnB>
                      <a:noFill/>
                    </a:lnB>
                  </a:tcPr>
                </a:tc>
              </a:tr>
              <a:tr h="132004">
                <a:tc>
                  <a:txBody>
                    <a:bodyPr/>
                    <a:lstStyle/>
                    <a:p>
                      <a:r>
                        <a:rPr lang="fr-FR" sz="700"/>
                        <a:t>6</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7</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8</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9</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c>
                  <a:txBody>
                    <a:bodyPr/>
                    <a:lstStyle/>
                    <a:p>
                      <a:r>
                        <a:rPr lang="fr-FR" sz="700"/>
                        <a:t>mauvais</a:t>
                      </a:r>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10</a:t>
                      </a:r>
                    </a:p>
                  </a:txBody>
                  <a:tcPr marL="35803" marR="35803" marT="17902" marB="17902" anchor="ctr">
                    <a:lnL>
                      <a:noFill/>
                    </a:lnL>
                    <a:lnR>
                      <a:noFill/>
                    </a:lnR>
                    <a:lnT>
                      <a:noFill/>
                    </a:lnT>
                    <a:lnB>
                      <a:noFill/>
                    </a:lnB>
                  </a:tcPr>
                </a:tc>
                <a:tc>
                  <a:txBody>
                    <a:bodyPr/>
                    <a:lstStyle/>
                    <a:p>
                      <a:r>
                        <a:rPr lang="fr-FR" sz="700"/>
                        <a:t>moyen</a:t>
                      </a:r>
                    </a:p>
                  </a:txBody>
                  <a:tcPr marL="35803" marR="35803" marT="17902" marB="17902" anchor="ctr">
                    <a:lnL>
                      <a:noFill/>
                    </a:lnL>
                    <a:lnR>
                      <a:noFill/>
                    </a:lnR>
                    <a:lnT>
                      <a:noFill/>
                    </a:lnT>
                    <a:lnB>
                      <a:noFill/>
                    </a:lnB>
                  </a:tcPr>
                </a:tc>
                <a:tc>
                  <a:txBody>
                    <a:bodyPr/>
                    <a:lstStyle/>
                    <a:p>
                      <a:r>
                        <a:rPr lang="fr-FR" sz="700" dirty="0" smtClean="0"/>
                        <a:t>moyen</a:t>
                      </a:r>
                      <a:endParaRPr lang="fr-FR" sz="700" dirty="0"/>
                    </a:p>
                  </a:txBody>
                  <a:tcPr marL="35803" marR="35803" marT="17902" marB="17902" anchor="ctr">
                    <a:lnL>
                      <a:noFill/>
                    </a:lnL>
                    <a:lnR>
                      <a:noFill/>
                    </a:lnR>
                    <a:lnT>
                      <a:noFill/>
                    </a:lnT>
                    <a:lnB>
                      <a:noFill/>
                    </a:lnB>
                  </a:tcPr>
                </a:tc>
                <a:tc>
                  <a:txBody>
                    <a:bodyPr/>
                    <a:lstStyle/>
                    <a:p>
                      <a:r>
                        <a:rPr lang="fr-FR" sz="700" dirty="0" smtClean="0"/>
                        <a:t>mauvais</a:t>
                      </a:r>
                      <a:endParaRPr lang="fr-FR" sz="700" dirty="0"/>
                    </a:p>
                  </a:txBody>
                  <a:tcPr marL="35803" marR="35803" marT="17902" marB="17902" anchor="ctr">
                    <a:lnL>
                      <a:noFill/>
                    </a:lnL>
                    <a:lnR>
                      <a:noFill/>
                    </a:lnR>
                    <a:lnT>
                      <a:noFill/>
                    </a:lnT>
                    <a:lnB>
                      <a:noFill/>
                    </a:lnB>
                  </a:tcPr>
                </a:tc>
                <a:tc>
                  <a:txBody>
                    <a:bodyPr/>
                    <a:lstStyle/>
                    <a:p>
                      <a:r>
                        <a:rPr lang="fr-FR" sz="700" dirty="0"/>
                        <a:t>mauvais</a:t>
                      </a:r>
                    </a:p>
                  </a:txBody>
                  <a:tcPr marL="35803" marR="35803" marT="17902" marB="17902" anchor="ctr">
                    <a:lnL>
                      <a:noFill/>
                    </a:lnL>
                    <a:lnR>
                      <a:noFill/>
                    </a:lnR>
                    <a:lnT>
                      <a:noFill/>
                    </a:lnT>
                    <a:lnB>
                      <a:noFill/>
                    </a:lnB>
                  </a:tcPr>
                </a:tc>
              </a:tr>
              <a:tr h="132004">
                <a:tc>
                  <a:txBody>
                    <a:bodyPr/>
                    <a:lstStyle/>
                    <a:p>
                      <a:r>
                        <a:rPr lang="fr-FR" sz="700"/>
                        <a:t>11</a:t>
                      </a:r>
                    </a:p>
                  </a:txBody>
                  <a:tcPr marL="35803" marR="35803" marT="17902" marB="17902" anchor="ctr">
                    <a:lnL>
                      <a:noFill/>
                    </a:lnL>
                    <a:lnR>
                      <a:noFill/>
                    </a:lnR>
                    <a:lnT>
                      <a:noFill/>
                    </a:lnT>
                    <a:lnB>
                      <a:noFill/>
                    </a:lnB>
                  </a:tcPr>
                </a:tc>
                <a:tc>
                  <a:txBody>
                    <a:bodyPr/>
                    <a:lstStyle/>
                    <a:p>
                      <a:r>
                        <a:rPr lang="fr-FR" sz="700"/>
                        <a:t>moyen</a:t>
                      </a:r>
                    </a:p>
                  </a:txBody>
                  <a:tcPr marL="35803" marR="35803" marT="17902" marB="17902" anchor="ctr">
                    <a:lnL>
                      <a:noFill/>
                    </a:lnL>
                    <a:lnR>
                      <a:noFill/>
                    </a:lnR>
                    <a:lnT>
                      <a:noFill/>
                    </a:lnT>
                    <a:lnB>
                      <a:noFill/>
                    </a:lnB>
                  </a:tcPr>
                </a:tc>
                <a:tc>
                  <a:txBody>
                    <a:bodyPr/>
                    <a:lstStyle/>
                    <a:p>
                      <a:r>
                        <a:rPr lang="fr-FR" sz="700" dirty="0"/>
                        <a:t>moyen</a:t>
                      </a:r>
                    </a:p>
                  </a:txBody>
                  <a:tcPr marL="35803" marR="35803" marT="17902" marB="17902" anchor="ctr">
                    <a:lnL>
                      <a:noFill/>
                    </a:lnL>
                    <a:lnR>
                      <a:noFill/>
                    </a:lnR>
                    <a:lnT>
                      <a:noFill/>
                    </a:lnT>
                    <a:lnB>
                      <a:noFill/>
                    </a:lnB>
                  </a:tcPr>
                </a:tc>
                <a:tc>
                  <a:txBody>
                    <a:bodyPr/>
                    <a:lstStyle/>
                    <a:p>
                      <a:r>
                        <a:rPr lang="fr-FR" sz="700" dirty="0"/>
                        <a:t>moyen</a:t>
                      </a:r>
                    </a:p>
                  </a:txBody>
                  <a:tcPr marL="35803" marR="35803" marT="17902" marB="17902" anchor="ctr">
                    <a:lnL>
                      <a:noFill/>
                    </a:lnL>
                    <a:lnR>
                      <a:noFill/>
                    </a:lnR>
                    <a:lnT>
                      <a:noFill/>
                    </a:lnT>
                    <a:lnB>
                      <a:noFill/>
                    </a:lnB>
                  </a:tcPr>
                </a:tc>
                <a:tc>
                  <a:txBody>
                    <a:bodyPr/>
                    <a:lstStyle/>
                    <a:p>
                      <a:r>
                        <a:rPr lang="fr-FR" sz="700" dirty="0"/>
                        <a:t>moyen</a:t>
                      </a:r>
                    </a:p>
                  </a:txBody>
                  <a:tcPr marL="35803" marR="35803" marT="17902" marB="17902" anchor="ctr">
                    <a:lnL>
                      <a:noFill/>
                    </a:lnL>
                    <a:lnR>
                      <a:noFill/>
                    </a:lnR>
                    <a:lnT>
                      <a:noFill/>
                    </a:lnT>
                    <a:lnB>
                      <a:noFill/>
                    </a:lnB>
                  </a:tcPr>
                </a:tc>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17996"/>
            <a:ext cx="3098577" cy="184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363838"/>
            <a:ext cx="2426965" cy="1437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Espace réservé du contenu 5"/>
          <p:cNvSpPr txBox="1">
            <a:spLocks/>
          </p:cNvSpPr>
          <p:nvPr/>
        </p:nvSpPr>
        <p:spPr>
          <a:xfrm>
            <a:off x="4897929" y="696548"/>
            <a:ext cx="4257675" cy="3744416"/>
          </a:xfrm>
          <a:prstGeom prst="rect">
            <a:avLst/>
          </a:prstGeom>
        </p:spPr>
        <p:txBody>
          <a:bodyPr vert="horz" lIns="0" tIns="0" rIns="0" bIns="0" rtlCol="0">
            <a:noAutofit/>
          </a:bodyPr>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r>
              <a:rPr lang="fr-FR" sz="1050" dirty="0" smtClean="0">
                <a:latin typeface="Helvetica 45 Light" panose="020B0403020202020204" pitchFamily="34" charset="0"/>
                <a:sym typeface="Wingdings" panose="05000000000000000000" pitchFamily="2" charset="2"/>
              </a:rPr>
              <a:t>Finalement </a:t>
            </a:r>
            <a:r>
              <a:rPr lang="fr-FR" sz="1050" dirty="0">
                <a:latin typeface="Helvetica 45 Light" panose="020B0403020202020204" pitchFamily="34" charset="0"/>
                <a:sym typeface="Wingdings" panose="05000000000000000000" pitchFamily="2" charset="2"/>
              </a:rPr>
              <a:t>que l’on tune les modèles Random Forest et </a:t>
            </a:r>
            <a:r>
              <a:rPr lang="fr-FR" sz="1050" dirty="0" err="1">
                <a:latin typeface="Helvetica 45 Light" panose="020B0403020202020204" pitchFamily="34" charset="0"/>
                <a:sym typeface="Wingdings" panose="05000000000000000000" pitchFamily="2" charset="2"/>
              </a:rPr>
              <a:t>XGBoost</a:t>
            </a:r>
            <a:r>
              <a:rPr lang="fr-FR" sz="1050" dirty="0">
                <a:latin typeface="Helvetica 45 Light" panose="020B0403020202020204" pitchFamily="34" charset="0"/>
                <a:sym typeface="Wingdings" panose="05000000000000000000" pitchFamily="2" charset="2"/>
              </a:rPr>
              <a:t> ou non, les résultats ne diffèrent que très peu des mêmes modèles non </a:t>
            </a:r>
            <a:r>
              <a:rPr lang="fr-FR" sz="1050" dirty="0" err="1" smtClean="0">
                <a:latin typeface="Helvetica 45 Light" panose="020B0403020202020204" pitchFamily="34" charset="0"/>
                <a:sym typeface="Wingdings" panose="05000000000000000000" pitchFamily="2" charset="2"/>
              </a:rPr>
              <a:t>tunés</a:t>
            </a: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marL="466725" lvl="2" indent="-285750">
              <a:buFontTx/>
              <a:buChar char="-"/>
            </a:pPr>
            <a:endParaRPr lang="fr-FR" sz="1050" dirty="0" smtClean="0">
              <a:latin typeface="Helvetica 45 Light" panose="020B0403020202020204" pitchFamily="34" charset="0"/>
              <a:sym typeface="Wingdings" panose="05000000000000000000" pitchFamily="2" charset="2"/>
            </a:endParaRPr>
          </a:p>
          <a:p>
            <a:pPr lvl="2" indent="0">
              <a:buNone/>
            </a:pPr>
            <a:endParaRPr lang="fr-FR" sz="1050" dirty="0" smtClean="0">
              <a:latin typeface="Helvetica 45 Light" panose="020B0403020202020204" pitchFamily="34" charset="0"/>
              <a:sym typeface="Wingdings" panose="05000000000000000000" pitchFamily="2" charset="2"/>
            </a:endParaRPr>
          </a:p>
          <a:p>
            <a:pPr marL="352425" lvl="2" indent="-171450">
              <a:buFont typeface="Wingdings"/>
              <a:buChar char="à"/>
            </a:pPr>
            <a:r>
              <a:rPr lang="fr-FR" sz="1050" dirty="0" smtClean="0">
                <a:latin typeface="Helvetica 45 Light" panose="020B0403020202020204" pitchFamily="34" charset="0"/>
                <a:sym typeface="Wingdings" panose="05000000000000000000" pitchFamily="2" charset="2"/>
              </a:rPr>
              <a:t>Pour un même jeu de données, certains modèles sont « laxistes » et d’autres « sévères ». La vérité est probablement entre les 2 …</a:t>
            </a:r>
          </a:p>
        </p:txBody>
      </p:sp>
      <p:sp>
        <p:nvSpPr>
          <p:cNvPr id="3" name="ZoneTexte 2"/>
          <p:cNvSpPr txBox="1"/>
          <p:nvPr/>
        </p:nvSpPr>
        <p:spPr>
          <a:xfrm>
            <a:off x="3206081" y="2131005"/>
            <a:ext cx="570669" cy="161583"/>
          </a:xfrm>
          <a:prstGeom prst="rect">
            <a:avLst/>
          </a:prstGeom>
        </p:spPr>
        <p:txBody>
          <a:bodyPr wrap="none" lIns="0" tIns="0" rIns="0" bIns="0" rtlCol="0">
            <a:spAutoFit/>
          </a:bodyPr>
          <a:lstStyle/>
          <a:p>
            <a:r>
              <a:rPr lang="fr-FR" sz="1050" dirty="0" err="1" smtClean="0"/>
              <a:t>XGBoost</a:t>
            </a:r>
            <a:endParaRPr lang="fr-FR" sz="1050" dirty="0" smtClean="0"/>
          </a:p>
        </p:txBody>
      </p:sp>
      <p:sp>
        <p:nvSpPr>
          <p:cNvPr id="9" name="ZoneTexte 8"/>
          <p:cNvSpPr txBox="1"/>
          <p:nvPr/>
        </p:nvSpPr>
        <p:spPr>
          <a:xfrm>
            <a:off x="971600" y="4082421"/>
            <a:ext cx="989053" cy="161583"/>
          </a:xfrm>
          <a:prstGeom prst="rect">
            <a:avLst/>
          </a:prstGeom>
        </p:spPr>
        <p:txBody>
          <a:bodyPr wrap="none" lIns="0" tIns="0" rIns="0" bIns="0" rtlCol="0">
            <a:spAutoFit/>
          </a:bodyPr>
          <a:lstStyle/>
          <a:p>
            <a:r>
              <a:rPr lang="fr-FR" sz="1050" dirty="0" smtClean="0"/>
              <a:t>Random Forest</a:t>
            </a:r>
          </a:p>
        </p:txBody>
      </p:sp>
    </p:spTree>
    <p:extLst>
      <p:ext uri="{BB962C8B-B14F-4D97-AF65-F5344CB8AC3E}">
        <p14:creationId xmlns:p14="http://schemas.microsoft.com/office/powerpoint/2010/main" val="403177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23528" y="843558"/>
            <a:ext cx="8515350" cy="3365500"/>
          </a:xfrm>
        </p:spPr>
        <p:txBody>
          <a:bodyPr/>
          <a:lstStyle/>
          <a:p>
            <a:r>
              <a:rPr lang="fr-FR" sz="1200" dirty="0" smtClean="0"/>
              <a:t>Et si on prenait le score de quelques modèles et qu’on le moyennait ?</a:t>
            </a:r>
          </a:p>
          <a:p>
            <a:pPr marL="466725" lvl="2" indent="-285750">
              <a:buFontTx/>
              <a:buChar char="-"/>
            </a:pPr>
            <a:r>
              <a:rPr lang="fr-FR" sz="1050" dirty="0">
                <a:latin typeface="Helvetica 45 Light" panose="020B0403020202020204" pitchFamily="34" charset="0"/>
              </a:rPr>
              <a:t>Test sur les méthodes type arbres de décision, souvent efficaces en </a:t>
            </a:r>
            <a:r>
              <a:rPr lang="fr-FR" sz="1050" dirty="0" err="1" smtClean="0">
                <a:latin typeface="Helvetica 45 Light" panose="020B0403020202020204" pitchFamily="34" charset="0"/>
              </a:rPr>
              <a:t>Kaggle</a:t>
            </a:r>
            <a:r>
              <a:rPr lang="fr-FR" sz="1050" dirty="0" smtClean="0">
                <a:latin typeface="Helvetica 45 Light" panose="020B0403020202020204" pitchFamily="34" charset="0"/>
              </a:rPr>
              <a:t> et qui ont été plus constantes que les autres dans les performances depuis le début : </a:t>
            </a:r>
          </a:p>
          <a:p>
            <a:pPr marL="693738" lvl="3" indent="-285750">
              <a:buFontTx/>
              <a:buChar char="-"/>
            </a:pPr>
            <a:r>
              <a:rPr lang="fr-FR" sz="1050" dirty="0" smtClean="0">
                <a:latin typeface="Helvetica 45 Light" panose="020B0403020202020204" pitchFamily="34" charset="0"/>
              </a:rPr>
              <a:t>Random Forest (non </a:t>
            </a:r>
            <a:r>
              <a:rPr lang="fr-FR" sz="1050" dirty="0" err="1" smtClean="0">
                <a:latin typeface="Helvetica 45 Light" panose="020B0403020202020204" pitchFamily="34" charset="0"/>
              </a:rPr>
              <a:t>tuné</a:t>
            </a:r>
            <a:r>
              <a:rPr lang="fr-FR" sz="1050" dirty="0" smtClean="0">
                <a:latin typeface="Helvetica 45 Light" panose="020B0403020202020204" pitchFamily="34" charset="0"/>
              </a:rPr>
              <a:t>)</a:t>
            </a:r>
          </a:p>
          <a:p>
            <a:pPr marL="693738" lvl="3" indent="-285750">
              <a:buFontTx/>
              <a:buChar char="-"/>
            </a:pPr>
            <a:r>
              <a:rPr lang="fr-FR" sz="1050" dirty="0" err="1" smtClean="0">
                <a:latin typeface="Helvetica 45 Light" panose="020B0403020202020204" pitchFamily="34" charset="0"/>
              </a:rPr>
              <a:t>XGBoost</a:t>
            </a:r>
            <a:r>
              <a:rPr lang="fr-FR" sz="1050" dirty="0" smtClean="0">
                <a:latin typeface="Helvetica 45 Light" panose="020B0403020202020204" pitchFamily="34" charset="0"/>
              </a:rPr>
              <a:t>  (non </a:t>
            </a:r>
            <a:r>
              <a:rPr lang="fr-FR" sz="1050" dirty="0" err="1" smtClean="0">
                <a:latin typeface="Helvetica 45 Light" panose="020B0403020202020204" pitchFamily="34" charset="0"/>
              </a:rPr>
              <a:t>tuné</a:t>
            </a:r>
            <a:r>
              <a:rPr lang="fr-FR" sz="1050" dirty="0" smtClean="0">
                <a:latin typeface="Helvetica 45 Light" panose="020B0403020202020204" pitchFamily="34" charset="0"/>
              </a:rPr>
              <a:t>)</a:t>
            </a:r>
          </a:p>
          <a:p>
            <a:pPr marL="693738" lvl="3" indent="-285750">
              <a:buFontTx/>
              <a:buChar char="-"/>
            </a:pPr>
            <a:r>
              <a:rPr lang="fr-FR" sz="1050" dirty="0" err="1" smtClean="0">
                <a:latin typeface="Helvetica 45 Light" panose="020B0403020202020204" pitchFamily="34" charset="0"/>
              </a:rPr>
              <a:t>LightGBM</a:t>
            </a:r>
            <a:endParaRPr lang="fr-FR" sz="1200" dirty="0" smtClean="0">
              <a:solidFill>
                <a:srgbClr val="000000"/>
              </a:solidFill>
            </a:endParaRPr>
          </a:p>
          <a:p>
            <a:r>
              <a:rPr lang="fr-FR" sz="1200" dirty="0" smtClean="0">
                <a:solidFill>
                  <a:srgbClr val="FF7900"/>
                </a:solidFill>
              </a:rPr>
              <a:t>Les </a:t>
            </a:r>
            <a:r>
              <a:rPr lang="fr-FR" sz="1200" dirty="0" err="1" smtClean="0">
                <a:solidFill>
                  <a:srgbClr val="FF7900"/>
                </a:solidFill>
              </a:rPr>
              <a:t>features</a:t>
            </a:r>
            <a:r>
              <a:rPr lang="fr-FR" sz="1200" dirty="0" smtClean="0">
                <a:solidFill>
                  <a:srgbClr val="FF7900"/>
                </a:solidFill>
              </a:rPr>
              <a:t> ?</a:t>
            </a:r>
          </a:p>
          <a:p>
            <a:pPr marL="466725" lvl="2" indent="-285750">
              <a:buFontTx/>
              <a:buChar char="-"/>
            </a:pPr>
            <a:r>
              <a:rPr lang="fr-FR" sz="1050" dirty="0" smtClean="0">
                <a:latin typeface="Helvetica 45 Light" panose="020B0403020202020204" pitchFamily="34" charset="0"/>
              </a:rPr>
              <a:t>Les plus </a:t>
            </a:r>
            <a:r>
              <a:rPr lang="fr-FR" sz="1050" dirty="0">
                <a:latin typeface="Helvetica 45 Light" panose="020B0403020202020204" pitchFamily="34" charset="0"/>
              </a:rPr>
              <a:t>simples </a:t>
            </a:r>
            <a:r>
              <a:rPr lang="fr-FR" sz="1050" dirty="0" smtClean="0">
                <a:latin typeface="Helvetica 45 Light" panose="020B0403020202020204" pitchFamily="34" charset="0"/>
              </a:rPr>
              <a:t>et on </a:t>
            </a:r>
            <a:r>
              <a:rPr lang="fr-FR" sz="1050" dirty="0">
                <a:latin typeface="Helvetica 45 Light" panose="020B0403020202020204" pitchFamily="34" charset="0"/>
              </a:rPr>
              <a:t>laisse </a:t>
            </a:r>
            <a:r>
              <a:rPr lang="fr-FR" sz="1050" dirty="0" smtClean="0">
                <a:latin typeface="Helvetica 45 Light" panose="020B0403020202020204" pitchFamily="34" charset="0"/>
              </a:rPr>
              <a:t>de </a:t>
            </a:r>
            <a:r>
              <a:rPr lang="fr-FR" sz="1050" dirty="0">
                <a:latin typeface="Helvetica 45 Light" panose="020B0403020202020204" pitchFamily="34" charset="0"/>
              </a:rPr>
              <a:t>côté les </a:t>
            </a:r>
            <a:r>
              <a:rPr lang="fr-FR" sz="1050" dirty="0" err="1">
                <a:latin typeface="Helvetica 45 Light" panose="020B0403020202020204" pitchFamily="34" charset="0"/>
              </a:rPr>
              <a:t>feature</a:t>
            </a:r>
            <a:r>
              <a:rPr lang="fr-FR" sz="1050" dirty="0">
                <a:latin typeface="Helvetica 45 Light" panose="020B0403020202020204" pitchFamily="34" charset="0"/>
              </a:rPr>
              <a:t> qui comparent les </a:t>
            </a:r>
            <a:r>
              <a:rPr lang="fr-FR" sz="1050" dirty="0" err="1">
                <a:latin typeface="Helvetica 45 Light" panose="020B0403020202020204" pitchFamily="34" charset="0"/>
              </a:rPr>
              <a:t>Datastore</a:t>
            </a:r>
            <a:r>
              <a:rPr lang="fr-FR" sz="1050" dirty="0">
                <a:latin typeface="Helvetica 45 Light" panose="020B0403020202020204" pitchFamily="34" charset="0"/>
              </a:rPr>
              <a:t> et VM </a:t>
            </a:r>
            <a:r>
              <a:rPr lang="fr-FR" sz="1050" dirty="0" smtClean="0">
                <a:latin typeface="Helvetica 45 Light" panose="020B0403020202020204" pitchFamily="34" charset="0"/>
              </a:rPr>
              <a:t>(cf. Présentation du Métier). On </a:t>
            </a:r>
            <a:r>
              <a:rPr lang="fr-FR" sz="1050" dirty="0">
                <a:latin typeface="Helvetica 45 Light" panose="020B0403020202020204" pitchFamily="34" charset="0"/>
              </a:rPr>
              <a:t>en garde 9 : </a:t>
            </a:r>
            <a:endParaRPr lang="fr-FR" sz="1050" dirty="0" smtClean="0">
              <a:latin typeface="Helvetica 45 Light" panose="020B0403020202020204" pitchFamily="34" charset="0"/>
            </a:endParaRPr>
          </a:p>
          <a:p>
            <a:pPr marL="693738" lvl="3" indent="-285750">
              <a:buFontTx/>
              <a:buChar char="-"/>
            </a:pPr>
            <a:endParaRPr lang="fr-FR" sz="1050" dirty="0" smtClean="0">
              <a:latin typeface="Helvetica 45 Light" panose="020B0403020202020204" pitchFamily="34" charset="0"/>
            </a:endParaRPr>
          </a:p>
        </p:txBody>
      </p:sp>
      <p:sp>
        <p:nvSpPr>
          <p:cNvPr id="5" name="Titre 4"/>
          <p:cNvSpPr>
            <a:spLocks noGrp="1"/>
          </p:cNvSpPr>
          <p:nvPr>
            <p:ph type="title"/>
          </p:nvPr>
        </p:nvSpPr>
        <p:spPr/>
        <p:txBody>
          <a:bodyPr/>
          <a:lstStyle/>
          <a:p>
            <a:r>
              <a:rPr lang="fr-FR" dirty="0" smtClean="0"/>
              <a:t>Étape finale 1/2</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465522853"/>
              </p:ext>
            </p:extLst>
          </p:nvPr>
        </p:nvGraphicFramePr>
        <p:xfrm>
          <a:off x="1403648" y="2427734"/>
          <a:ext cx="6696740" cy="2186951"/>
        </p:xfrm>
        <a:graphic>
          <a:graphicData uri="http://schemas.openxmlformats.org/drawingml/2006/table">
            <a:tbl>
              <a:tblPr/>
              <a:tblGrid>
                <a:gridCol w="669674"/>
                <a:gridCol w="669674"/>
                <a:gridCol w="669674"/>
                <a:gridCol w="669674"/>
                <a:gridCol w="669674"/>
                <a:gridCol w="669674"/>
                <a:gridCol w="669674"/>
                <a:gridCol w="669674"/>
                <a:gridCol w="669674"/>
                <a:gridCol w="669674"/>
              </a:tblGrid>
              <a:tr h="232655">
                <a:tc>
                  <a:txBody>
                    <a:bodyPr/>
                    <a:lstStyle/>
                    <a:p>
                      <a:endParaRPr lang="fr-FR" sz="700" dirty="0"/>
                    </a:p>
                  </a:txBody>
                  <a:tcPr marL="35803" marR="35803" marT="17902" marB="17902" anchor="ctr">
                    <a:lnL>
                      <a:noFill/>
                    </a:lnL>
                    <a:lnR>
                      <a:noFill/>
                    </a:lnR>
                    <a:lnT>
                      <a:noFill/>
                    </a:lnT>
                    <a:lnB>
                      <a:noFill/>
                    </a:lnB>
                  </a:tcPr>
                </a:tc>
                <a:tc>
                  <a:txBody>
                    <a:bodyPr/>
                    <a:lstStyle/>
                    <a:p>
                      <a:r>
                        <a:rPr lang="fr-FR" sz="700"/>
                        <a:t>CPU_capt</a:t>
                      </a:r>
                    </a:p>
                  </a:txBody>
                  <a:tcPr marL="35803" marR="35803" marT="17902" marB="17902" anchor="ctr">
                    <a:lnL>
                      <a:noFill/>
                    </a:lnL>
                    <a:lnR>
                      <a:noFill/>
                    </a:lnR>
                    <a:lnT>
                      <a:noFill/>
                    </a:lnT>
                    <a:lnB>
                      <a:noFill/>
                    </a:lnB>
                  </a:tcPr>
                </a:tc>
                <a:tc>
                  <a:txBody>
                    <a:bodyPr/>
                    <a:lstStyle/>
                    <a:p>
                      <a:r>
                        <a:rPr lang="fr-FR" sz="700"/>
                        <a:t>RAM_capt</a:t>
                      </a:r>
                    </a:p>
                  </a:txBody>
                  <a:tcPr marL="35803" marR="35803" marT="17902" marB="17902" anchor="ctr">
                    <a:lnL>
                      <a:noFill/>
                    </a:lnL>
                    <a:lnR>
                      <a:noFill/>
                    </a:lnR>
                    <a:lnT>
                      <a:noFill/>
                    </a:lnT>
                    <a:lnB>
                      <a:noFill/>
                    </a:lnB>
                  </a:tcPr>
                </a:tc>
                <a:tc>
                  <a:txBody>
                    <a:bodyPr/>
                    <a:lstStyle/>
                    <a:p>
                      <a:r>
                        <a:rPr lang="fr-FR" sz="700"/>
                        <a:t>CPU_liv</a:t>
                      </a:r>
                    </a:p>
                  </a:txBody>
                  <a:tcPr marL="35803" marR="35803" marT="17902" marB="17902" anchor="ctr">
                    <a:lnL>
                      <a:noFill/>
                    </a:lnL>
                    <a:lnR>
                      <a:noFill/>
                    </a:lnR>
                    <a:lnT>
                      <a:noFill/>
                    </a:lnT>
                    <a:lnB>
                      <a:noFill/>
                    </a:lnB>
                  </a:tcPr>
                </a:tc>
                <a:tc>
                  <a:txBody>
                    <a:bodyPr/>
                    <a:lstStyle/>
                    <a:p>
                      <a:r>
                        <a:rPr lang="fr-FR" sz="700"/>
                        <a:t>RAM_liv</a:t>
                      </a:r>
                    </a:p>
                  </a:txBody>
                  <a:tcPr marL="35803" marR="35803" marT="17902" marB="17902" anchor="ctr">
                    <a:lnL>
                      <a:noFill/>
                    </a:lnL>
                    <a:lnR>
                      <a:noFill/>
                    </a:lnR>
                    <a:lnT>
                      <a:noFill/>
                    </a:lnT>
                    <a:lnB>
                      <a:noFill/>
                    </a:lnB>
                  </a:tcPr>
                </a:tc>
                <a:tc>
                  <a:txBody>
                    <a:bodyPr/>
                    <a:lstStyle/>
                    <a:p>
                      <a:r>
                        <a:rPr lang="fr-FR" sz="700"/>
                        <a:t>CPU_dif</a:t>
                      </a:r>
                    </a:p>
                  </a:txBody>
                  <a:tcPr marL="35803" marR="35803" marT="17902" marB="17902" anchor="ctr">
                    <a:lnL>
                      <a:noFill/>
                    </a:lnL>
                    <a:lnR>
                      <a:noFill/>
                    </a:lnR>
                    <a:lnT>
                      <a:noFill/>
                    </a:lnT>
                    <a:lnB>
                      <a:noFill/>
                    </a:lnB>
                  </a:tcPr>
                </a:tc>
                <a:tc>
                  <a:txBody>
                    <a:bodyPr/>
                    <a:lstStyle/>
                    <a:p>
                      <a:r>
                        <a:rPr lang="fr-FR" sz="700" dirty="0" err="1"/>
                        <a:t>RAM_dif</a:t>
                      </a:r>
                      <a:endParaRPr lang="fr-FR" sz="700" dirty="0"/>
                    </a:p>
                  </a:txBody>
                  <a:tcPr marL="35803" marR="35803" marT="17902" marB="17902" anchor="ctr">
                    <a:lnL>
                      <a:noFill/>
                    </a:lnL>
                    <a:lnR>
                      <a:noFill/>
                    </a:lnR>
                    <a:lnT>
                      <a:noFill/>
                    </a:lnT>
                    <a:lnB>
                      <a:noFill/>
                    </a:lnB>
                  </a:tcPr>
                </a:tc>
                <a:tc>
                  <a:txBody>
                    <a:bodyPr/>
                    <a:lstStyle/>
                    <a:p>
                      <a:r>
                        <a:rPr lang="fr-FR" sz="700"/>
                        <a:t>CPU_coefmul</a:t>
                      </a:r>
                    </a:p>
                  </a:txBody>
                  <a:tcPr marL="35803" marR="35803" marT="17902" marB="17902" anchor="ctr">
                    <a:lnL>
                      <a:noFill/>
                    </a:lnL>
                    <a:lnR>
                      <a:noFill/>
                    </a:lnR>
                    <a:lnT>
                      <a:noFill/>
                    </a:lnT>
                    <a:lnB>
                      <a:noFill/>
                    </a:lnB>
                  </a:tcPr>
                </a:tc>
                <a:tc>
                  <a:txBody>
                    <a:bodyPr/>
                    <a:lstStyle/>
                    <a:p>
                      <a:r>
                        <a:rPr lang="fr-FR" sz="700"/>
                        <a:t>RAM_coefmul</a:t>
                      </a:r>
                    </a:p>
                  </a:txBody>
                  <a:tcPr marL="35803" marR="35803" marT="17902" marB="17902" anchor="ctr">
                    <a:lnL>
                      <a:noFill/>
                    </a:lnL>
                    <a:lnR>
                      <a:noFill/>
                    </a:lnR>
                    <a:lnT>
                      <a:noFill/>
                    </a:lnT>
                    <a:lnB>
                      <a:noFill/>
                    </a:lnB>
                  </a:tcPr>
                </a:tc>
                <a:tc>
                  <a:txBody>
                    <a:bodyPr/>
                    <a:lstStyle/>
                    <a:p>
                      <a:r>
                        <a:rPr lang="fr-FR" sz="700"/>
                        <a:t>capt_4zero</a:t>
                      </a:r>
                    </a:p>
                  </a:txBody>
                  <a:tcPr marL="35803" marR="35803" marT="17902" marB="17902" anchor="ctr">
                    <a:lnL>
                      <a:noFill/>
                    </a:lnL>
                    <a:lnR>
                      <a:noFill/>
                    </a:lnR>
                    <a:lnT>
                      <a:noFill/>
                    </a:lnT>
                    <a:lnB>
                      <a:noFill/>
                    </a:lnB>
                  </a:tcPr>
                </a:tc>
              </a:tr>
              <a:tr h="162858">
                <a:tc>
                  <a:txBody>
                    <a:bodyPr/>
                    <a:lstStyle/>
                    <a:p>
                      <a:r>
                        <a:rPr lang="fr-FR" sz="700"/>
                        <a:t>0</a:t>
                      </a:r>
                    </a:p>
                  </a:txBody>
                  <a:tcPr marL="35803" marR="35803" marT="17902" marB="17902" anchor="ctr">
                    <a:lnL>
                      <a:noFill/>
                    </a:lnL>
                    <a:lnR>
                      <a:noFill/>
                    </a:lnR>
                    <a:lnT>
                      <a:noFill/>
                    </a:lnT>
                    <a:lnB>
                      <a:noFill/>
                    </a:lnB>
                  </a:tcPr>
                </a:tc>
                <a:tc>
                  <a:txBody>
                    <a:bodyPr/>
                    <a:lstStyle/>
                    <a:p>
                      <a:r>
                        <a:rPr lang="fr-FR" sz="700"/>
                        <a:t>80</a:t>
                      </a:r>
                    </a:p>
                  </a:txBody>
                  <a:tcPr marL="35803" marR="35803" marT="17902" marB="17902" anchor="ctr">
                    <a:lnL>
                      <a:noFill/>
                    </a:lnL>
                    <a:lnR>
                      <a:noFill/>
                    </a:lnR>
                    <a:lnT>
                      <a:noFill/>
                    </a:lnT>
                    <a:lnB>
                      <a:noFill/>
                    </a:lnB>
                  </a:tcPr>
                </a:tc>
                <a:tc>
                  <a:txBody>
                    <a:bodyPr/>
                    <a:lstStyle/>
                    <a:p>
                      <a:r>
                        <a:rPr lang="fr-FR" sz="700"/>
                        <a:t>320</a:t>
                      </a:r>
                    </a:p>
                  </a:txBody>
                  <a:tcPr marL="35803" marR="35803" marT="17902" marB="17902" anchor="ctr">
                    <a:lnL>
                      <a:noFill/>
                    </a:lnL>
                    <a:lnR>
                      <a:noFill/>
                    </a:lnR>
                    <a:lnT>
                      <a:noFill/>
                    </a:lnT>
                    <a:lnB>
                      <a:noFill/>
                    </a:lnB>
                  </a:tcPr>
                </a:tc>
                <a:tc>
                  <a:txBody>
                    <a:bodyPr/>
                    <a:lstStyle/>
                    <a:p>
                      <a:r>
                        <a:rPr lang="fr-FR" sz="700"/>
                        <a:t>80</a:t>
                      </a:r>
                    </a:p>
                  </a:txBody>
                  <a:tcPr marL="35803" marR="35803" marT="17902" marB="17902" anchor="ctr">
                    <a:lnL>
                      <a:noFill/>
                    </a:lnL>
                    <a:lnR>
                      <a:noFill/>
                    </a:lnR>
                    <a:lnT>
                      <a:noFill/>
                    </a:lnT>
                    <a:lnB>
                      <a:noFill/>
                    </a:lnB>
                  </a:tcPr>
                </a:tc>
                <a:tc>
                  <a:txBody>
                    <a:bodyPr/>
                    <a:lstStyle/>
                    <a:p>
                      <a:r>
                        <a:rPr lang="fr-FR" sz="700"/>
                        <a:t>160</a:t>
                      </a:r>
                    </a:p>
                  </a:txBody>
                  <a:tcPr marL="35803" marR="35803" marT="17902" marB="17902" anchor="ctr">
                    <a:lnL>
                      <a:noFill/>
                    </a:lnL>
                    <a:lnR>
                      <a:noFill/>
                    </a:lnR>
                    <a:lnT>
                      <a:noFill/>
                    </a:lnT>
                    <a:lnB>
                      <a:noFill/>
                    </a:lnB>
                  </a:tcPr>
                </a:tc>
                <a:tc>
                  <a:txBody>
                    <a:bodyPr/>
                    <a:lstStyle/>
                    <a:p>
                      <a:r>
                        <a:rPr lang="fr-FR" sz="700" dirty="0"/>
                        <a:t>0</a:t>
                      </a:r>
                    </a:p>
                  </a:txBody>
                  <a:tcPr marL="35803" marR="35803" marT="17902" marB="17902" anchor="ctr">
                    <a:lnL>
                      <a:noFill/>
                    </a:lnL>
                    <a:lnR>
                      <a:noFill/>
                    </a:lnR>
                    <a:lnT>
                      <a:noFill/>
                    </a:lnT>
                    <a:lnB>
                      <a:noFill/>
                    </a:lnB>
                  </a:tcPr>
                </a:tc>
                <a:tc>
                  <a:txBody>
                    <a:bodyPr/>
                    <a:lstStyle/>
                    <a:p>
                      <a:r>
                        <a:rPr lang="fr-FR" sz="700"/>
                        <a:t>160</a:t>
                      </a:r>
                    </a:p>
                  </a:txBody>
                  <a:tcPr marL="35803" marR="35803" marT="17902" marB="17902" anchor="ctr">
                    <a:lnL>
                      <a:noFill/>
                    </a:lnL>
                    <a:lnR>
                      <a:noFill/>
                    </a:lnR>
                    <a:lnT>
                      <a:noFill/>
                    </a:lnT>
                    <a:lnB>
                      <a:noFill/>
                    </a:lnB>
                  </a:tcPr>
                </a:tc>
                <a:tc>
                  <a:txBody>
                    <a:bodyPr/>
                    <a:lstStyle/>
                    <a:p>
                      <a:r>
                        <a:rPr lang="fr-FR" sz="700"/>
                        <a:t>1.000000</a:t>
                      </a:r>
                    </a:p>
                  </a:txBody>
                  <a:tcPr marL="35803" marR="35803" marT="17902" marB="17902" anchor="ctr">
                    <a:lnL>
                      <a:noFill/>
                    </a:lnL>
                    <a:lnR>
                      <a:noFill/>
                    </a:lnR>
                    <a:lnT>
                      <a:noFill/>
                    </a:lnT>
                    <a:lnB>
                      <a:noFill/>
                    </a:lnB>
                  </a:tcPr>
                </a:tc>
                <a:tc>
                  <a:txBody>
                    <a:bodyPr/>
                    <a:lstStyle/>
                    <a:p>
                      <a:r>
                        <a:rPr lang="fr-FR" sz="700"/>
                        <a:t>2.000000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1</a:t>
                      </a:r>
                    </a:p>
                  </a:txBody>
                  <a:tcPr marL="35803" marR="35803" marT="17902" marB="17902" anchor="ctr">
                    <a:lnL>
                      <a:noFill/>
                    </a:lnL>
                    <a:lnR>
                      <a:noFill/>
                    </a:lnR>
                    <a:lnT>
                      <a:noFill/>
                    </a:lnT>
                    <a:lnB>
                      <a:noFill/>
                    </a:lnB>
                  </a:tcPr>
                </a:tc>
                <a:tc>
                  <a:txBody>
                    <a:bodyPr/>
                    <a:lstStyle/>
                    <a:p>
                      <a:r>
                        <a:rPr lang="fr-FR" sz="700"/>
                        <a:t>148</a:t>
                      </a:r>
                    </a:p>
                  </a:txBody>
                  <a:tcPr marL="35803" marR="35803" marT="17902" marB="17902" anchor="ctr">
                    <a:lnL>
                      <a:noFill/>
                    </a:lnL>
                    <a:lnR>
                      <a:noFill/>
                    </a:lnR>
                    <a:lnT>
                      <a:noFill/>
                    </a:lnT>
                    <a:lnB>
                      <a:noFill/>
                    </a:lnB>
                  </a:tcPr>
                </a:tc>
                <a:tc>
                  <a:txBody>
                    <a:bodyPr/>
                    <a:lstStyle/>
                    <a:p>
                      <a:r>
                        <a:rPr lang="fr-FR" sz="700"/>
                        <a:t>592</a:t>
                      </a:r>
                    </a:p>
                  </a:txBody>
                  <a:tcPr marL="35803" marR="35803" marT="17902" marB="17902" anchor="ctr">
                    <a:lnL>
                      <a:noFill/>
                    </a:lnL>
                    <a:lnR>
                      <a:noFill/>
                    </a:lnR>
                    <a:lnT>
                      <a:noFill/>
                    </a:lnT>
                    <a:lnB>
                      <a:noFill/>
                    </a:lnB>
                  </a:tcPr>
                </a:tc>
                <a:tc>
                  <a:txBody>
                    <a:bodyPr/>
                    <a:lstStyle/>
                    <a:p>
                      <a:r>
                        <a:rPr lang="fr-FR" sz="700"/>
                        <a:t>116</a:t>
                      </a:r>
                    </a:p>
                  </a:txBody>
                  <a:tcPr marL="35803" marR="35803" marT="17902" marB="17902" anchor="ctr">
                    <a:lnL>
                      <a:noFill/>
                    </a:lnL>
                    <a:lnR>
                      <a:noFill/>
                    </a:lnR>
                    <a:lnT>
                      <a:noFill/>
                    </a:lnT>
                    <a:lnB>
                      <a:noFill/>
                    </a:lnB>
                  </a:tcPr>
                </a:tc>
                <a:tc>
                  <a:txBody>
                    <a:bodyPr/>
                    <a:lstStyle/>
                    <a:p>
                      <a:r>
                        <a:rPr lang="fr-FR" sz="700"/>
                        <a:t>464</a:t>
                      </a:r>
                    </a:p>
                  </a:txBody>
                  <a:tcPr marL="35803" marR="35803" marT="17902" marB="17902" anchor="ctr">
                    <a:lnL>
                      <a:noFill/>
                    </a:lnL>
                    <a:lnR>
                      <a:noFill/>
                    </a:lnR>
                    <a:lnT>
                      <a:noFill/>
                    </a:lnT>
                    <a:lnB>
                      <a:noFill/>
                    </a:lnB>
                  </a:tcPr>
                </a:tc>
                <a:tc>
                  <a:txBody>
                    <a:bodyPr/>
                    <a:lstStyle/>
                    <a:p>
                      <a:r>
                        <a:rPr lang="fr-FR" sz="700" dirty="0"/>
                        <a:t>32</a:t>
                      </a:r>
                    </a:p>
                  </a:txBody>
                  <a:tcPr marL="35803" marR="35803" marT="17902" marB="17902" anchor="ctr">
                    <a:lnL>
                      <a:noFill/>
                    </a:lnL>
                    <a:lnR>
                      <a:noFill/>
                    </a:lnR>
                    <a:lnT>
                      <a:noFill/>
                    </a:lnT>
                    <a:lnB>
                      <a:noFill/>
                    </a:lnB>
                  </a:tcPr>
                </a:tc>
                <a:tc>
                  <a:txBody>
                    <a:bodyPr/>
                    <a:lstStyle/>
                    <a:p>
                      <a:r>
                        <a:rPr lang="fr-FR" sz="700"/>
                        <a:t>128</a:t>
                      </a:r>
                    </a:p>
                  </a:txBody>
                  <a:tcPr marL="35803" marR="35803" marT="17902" marB="17902" anchor="ctr">
                    <a:lnL>
                      <a:noFill/>
                    </a:lnL>
                    <a:lnR>
                      <a:noFill/>
                    </a:lnR>
                    <a:lnT>
                      <a:noFill/>
                    </a:lnT>
                    <a:lnB>
                      <a:noFill/>
                    </a:lnB>
                  </a:tcPr>
                </a:tc>
                <a:tc>
                  <a:txBody>
                    <a:bodyPr/>
                    <a:lstStyle/>
                    <a:p>
                      <a:r>
                        <a:rPr lang="fr-FR" sz="700"/>
                        <a:t>1.275862</a:t>
                      </a:r>
                    </a:p>
                  </a:txBody>
                  <a:tcPr marL="35803" marR="35803" marT="17902" marB="17902" anchor="ctr">
                    <a:lnL>
                      <a:noFill/>
                    </a:lnL>
                    <a:lnR>
                      <a:noFill/>
                    </a:lnR>
                    <a:lnT>
                      <a:noFill/>
                    </a:lnT>
                    <a:lnB>
                      <a:noFill/>
                    </a:lnB>
                  </a:tcPr>
                </a:tc>
                <a:tc>
                  <a:txBody>
                    <a:bodyPr/>
                    <a:lstStyle/>
                    <a:p>
                      <a:r>
                        <a:rPr lang="fr-FR" sz="700"/>
                        <a:t>1.275862</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2</a:t>
                      </a:r>
                    </a:p>
                  </a:txBody>
                  <a:tcPr marL="35803" marR="35803" marT="17902" marB="17902" anchor="ctr">
                    <a:lnL>
                      <a:noFill/>
                    </a:lnL>
                    <a:lnR>
                      <a:noFill/>
                    </a:lnR>
                    <a:lnT>
                      <a:noFill/>
                    </a:lnT>
                    <a:lnB>
                      <a:noFill/>
                    </a:lnB>
                  </a:tcPr>
                </a:tc>
                <a:tc>
                  <a:txBody>
                    <a:bodyPr/>
                    <a:lstStyle/>
                    <a:p>
                      <a:r>
                        <a:rPr lang="fr-FR" sz="700"/>
                        <a:t>44</a:t>
                      </a:r>
                    </a:p>
                  </a:txBody>
                  <a:tcPr marL="35803" marR="35803" marT="17902" marB="17902" anchor="ctr">
                    <a:lnL>
                      <a:noFill/>
                    </a:lnL>
                    <a:lnR>
                      <a:noFill/>
                    </a:lnR>
                    <a:lnT>
                      <a:noFill/>
                    </a:lnT>
                    <a:lnB>
                      <a:noFill/>
                    </a:lnB>
                  </a:tcPr>
                </a:tc>
                <a:tc>
                  <a:txBody>
                    <a:bodyPr/>
                    <a:lstStyle/>
                    <a:p>
                      <a:r>
                        <a:rPr lang="fr-FR" sz="700" dirty="0"/>
                        <a:t>150</a:t>
                      </a:r>
                    </a:p>
                  </a:txBody>
                  <a:tcPr marL="35803" marR="35803" marT="17902" marB="17902" anchor="ctr">
                    <a:lnL>
                      <a:noFill/>
                    </a:lnL>
                    <a:lnR>
                      <a:noFill/>
                    </a:lnR>
                    <a:lnT>
                      <a:noFill/>
                    </a:lnT>
                    <a:lnB>
                      <a:noFill/>
                    </a:lnB>
                  </a:tcPr>
                </a:tc>
                <a:tc>
                  <a:txBody>
                    <a:bodyPr/>
                    <a:lstStyle/>
                    <a:p>
                      <a:r>
                        <a:rPr lang="fr-FR" sz="700"/>
                        <a:t>12</a:t>
                      </a:r>
                    </a:p>
                  </a:txBody>
                  <a:tcPr marL="35803" marR="35803" marT="17902" marB="17902" anchor="ctr">
                    <a:lnL>
                      <a:noFill/>
                    </a:lnL>
                    <a:lnR>
                      <a:noFill/>
                    </a:lnR>
                    <a:lnT>
                      <a:noFill/>
                    </a:lnT>
                    <a:lnB>
                      <a:noFill/>
                    </a:lnB>
                  </a:tcPr>
                </a:tc>
                <a:tc>
                  <a:txBody>
                    <a:bodyPr/>
                    <a:lstStyle/>
                    <a:p>
                      <a:r>
                        <a:rPr lang="fr-FR" sz="700"/>
                        <a:t>40</a:t>
                      </a:r>
                    </a:p>
                  </a:txBody>
                  <a:tcPr marL="35803" marR="35803" marT="17902" marB="17902" anchor="ctr">
                    <a:lnL>
                      <a:noFill/>
                    </a:lnL>
                    <a:lnR>
                      <a:noFill/>
                    </a:lnR>
                    <a:lnT>
                      <a:noFill/>
                    </a:lnT>
                    <a:lnB>
                      <a:noFill/>
                    </a:lnB>
                  </a:tcPr>
                </a:tc>
                <a:tc>
                  <a:txBody>
                    <a:bodyPr/>
                    <a:lstStyle/>
                    <a:p>
                      <a:r>
                        <a:rPr lang="fr-FR" sz="700"/>
                        <a:t>32</a:t>
                      </a:r>
                    </a:p>
                  </a:txBody>
                  <a:tcPr marL="35803" marR="35803" marT="17902" marB="17902" anchor="ctr">
                    <a:lnL>
                      <a:noFill/>
                    </a:lnL>
                    <a:lnR>
                      <a:noFill/>
                    </a:lnR>
                    <a:lnT>
                      <a:noFill/>
                    </a:lnT>
                    <a:lnB>
                      <a:noFill/>
                    </a:lnB>
                  </a:tcPr>
                </a:tc>
                <a:tc>
                  <a:txBody>
                    <a:bodyPr/>
                    <a:lstStyle/>
                    <a:p>
                      <a:r>
                        <a:rPr lang="fr-FR" sz="700"/>
                        <a:t>110</a:t>
                      </a:r>
                    </a:p>
                  </a:txBody>
                  <a:tcPr marL="35803" marR="35803" marT="17902" marB="17902" anchor="ctr">
                    <a:lnL>
                      <a:noFill/>
                    </a:lnL>
                    <a:lnR>
                      <a:noFill/>
                    </a:lnR>
                    <a:lnT>
                      <a:noFill/>
                    </a:lnT>
                    <a:lnB>
                      <a:noFill/>
                    </a:lnB>
                  </a:tcPr>
                </a:tc>
                <a:tc>
                  <a:txBody>
                    <a:bodyPr/>
                    <a:lstStyle/>
                    <a:p>
                      <a:r>
                        <a:rPr lang="fr-FR" sz="700"/>
                        <a:t>3.666667</a:t>
                      </a:r>
                    </a:p>
                  </a:txBody>
                  <a:tcPr marL="35803" marR="35803" marT="17902" marB="17902" anchor="ctr">
                    <a:lnL>
                      <a:noFill/>
                    </a:lnL>
                    <a:lnR>
                      <a:noFill/>
                    </a:lnR>
                    <a:lnT>
                      <a:noFill/>
                    </a:lnT>
                    <a:lnB>
                      <a:noFill/>
                    </a:lnB>
                  </a:tcPr>
                </a:tc>
                <a:tc>
                  <a:txBody>
                    <a:bodyPr/>
                    <a:lstStyle/>
                    <a:p>
                      <a:r>
                        <a:rPr lang="fr-FR" sz="700"/>
                        <a:t>3.750000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3</a:t>
                      </a:r>
                    </a:p>
                  </a:txBody>
                  <a:tcPr marL="35803" marR="35803" marT="17902" marB="17902" anchor="ctr">
                    <a:lnL>
                      <a:noFill/>
                    </a:lnL>
                    <a:lnR>
                      <a:noFill/>
                    </a:lnR>
                    <a:lnT>
                      <a:noFill/>
                    </a:lnT>
                    <a:lnB>
                      <a:noFill/>
                    </a:lnB>
                  </a:tcPr>
                </a:tc>
                <a:tc>
                  <a:txBody>
                    <a:bodyPr/>
                    <a:lstStyle/>
                    <a:p>
                      <a:r>
                        <a:rPr lang="fr-FR" sz="700"/>
                        <a:t>144</a:t>
                      </a:r>
                    </a:p>
                  </a:txBody>
                  <a:tcPr marL="35803" marR="35803" marT="17902" marB="17902" anchor="ctr">
                    <a:lnL>
                      <a:noFill/>
                    </a:lnL>
                    <a:lnR>
                      <a:noFill/>
                    </a:lnR>
                    <a:lnT>
                      <a:noFill/>
                    </a:lnT>
                    <a:lnB>
                      <a:noFill/>
                    </a:lnB>
                  </a:tcPr>
                </a:tc>
                <a:tc>
                  <a:txBody>
                    <a:bodyPr/>
                    <a:lstStyle/>
                    <a:p>
                      <a:r>
                        <a:rPr lang="fr-FR" sz="700"/>
                        <a:t>576</a:t>
                      </a:r>
                    </a:p>
                  </a:txBody>
                  <a:tcPr marL="35803" marR="35803" marT="17902" marB="17902" anchor="ctr">
                    <a:lnL>
                      <a:noFill/>
                    </a:lnL>
                    <a:lnR>
                      <a:noFill/>
                    </a:lnR>
                    <a:lnT>
                      <a:noFill/>
                    </a:lnT>
                    <a:lnB>
                      <a:noFill/>
                    </a:lnB>
                  </a:tcPr>
                </a:tc>
                <a:tc>
                  <a:txBody>
                    <a:bodyPr/>
                    <a:lstStyle/>
                    <a:p>
                      <a:r>
                        <a:rPr lang="fr-FR" sz="700"/>
                        <a:t>144</a:t>
                      </a:r>
                    </a:p>
                  </a:txBody>
                  <a:tcPr marL="35803" marR="35803" marT="17902" marB="17902" anchor="ctr">
                    <a:lnL>
                      <a:noFill/>
                    </a:lnL>
                    <a:lnR>
                      <a:noFill/>
                    </a:lnR>
                    <a:lnT>
                      <a:noFill/>
                    </a:lnT>
                    <a:lnB>
                      <a:noFill/>
                    </a:lnB>
                  </a:tcPr>
                </a:tc>
                <a:tc>
                  <a:txBody>
                    <a:bodyPr/>
                    <a:lstStyle/>
                    <a:p>
                      <a:r>
                        <a:rPr lang="fr-FR" sz="700" dirty="0"/>
                        <a:t>576</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1.000000</a:t>
                      </a:r>
                    </a:p>
                  </a:txBody>
                  <a:tcPr marL="35803" marR="35803" marT="17902" marB="17902" anchor="ctr">
                    <a:lnL>
                      <a:noFill/>
                    </a:lnL>
                    <a:lnR>
                      <a:noFill/>
                    </a:lnR>
                    <a:lnT>
                      <a:noFill/>
                    </a:lnT>
                    <a:lnB>
                      <a:noFill/>
                    </a:lnB>
                  </a:tcPr>
                </a:tc>
                <a:tc>
                  <a:txBody>
                    <a:bodyPr/>
                    <a:lstStyle/>
                    <a:p>
                      <a:r>
                        <a:rPr lang="fr-FR" sz="700"/>
                        <a:t>1.000000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4</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51</a:t>
                      </a:r>
                    </a:p>
                  </a:txBody>
                  <a:tcPr marL="35803" marR="35803" marT="17902" marB="17902" anchor="ctr">
                    <a:lnL>
                      <a:noFill/>
                    </a:lnL>
                    <a:lnR>
                      <a:noFill/>
                    </a:lnR>
                    <a:lnT>
                      <a:noFill/>
                    </a:lnT>
                    <a:lnB>
                      <a:noFill/>
                    </a:lnB>
                  </a:tcPr>
                </a:tc>
                <a:tc>
                  <a:txBody>
                    <a:bodyPr/>
                    <a:lstStyle/>
                    <a:p>
                      <a:r>
                        <a:rPr lang="fr-FR" sz="700"/>
                        <a:t>124</a:t>
                      </a:r>
                    </a:p>
                  </a:txBody>
                  <a:tcPr marL="35803" marR="35803" marT="17902" marB="17902" anchor="ctr">
                    <a:lnL>
                      <a:noFill/>
                    </a:lnL>
                    <a:lnR>
                      <a:noFill/>
                    </a:lnR>
                    <a:lnT>
                      <a:noFill/>
                    </a:lnT>
                    <a:lnB>
                      <a:noFill/>
                    </a:lnB>
                  </a:tcPr>
                </a:tc>
                <a:tc>
                  <a:txBody>
                    <a:bodyPr/>
                    <a:lstStyle/>
                    <a:p>
                      <a:r>
                        <a:rPr lang="fr-FR" sz="700"/>
                        <a:t>51</a:t>
                      </a:r>
                    </a:p>
                  </a:txBody>
                  <a:tcPr marL="35803" marR="35803" marT="17902" marB="17902" anchor="ctr">
                    <a:lnL>
                      <a:noFill/>
                    </a:lnL>
                    <a:lnR>
                      <a:noFill/>
                    </a:lnR>
                    <a:lnT>
                      <a:noFill/>
                    </a:lnT>
                    <a:lnB>
                      <a:noFill/>
                    </a:lnB>
                  </a:tcPr>
                </a:tc>
                <a:tc>
                  <a:txBody>
                    <a:bodyPr/>
                    <a:lstStyle/>
                    <a:p>
                      <a:r>
                        <a:rPr lang="fr-FR" sz="700"/>
                        <a:t>124</a:t>
                      </a:r>
                    </a:p>
                  </a:txBody>
                  <a:tcPr marL="35803" marR="35803" marT="17902" marB="17902" anchor="ctr">
                    <a:lnL>
                      <a:noFill/>
                    </a:lnL>
                    <a:lnR>
                      <a:noFill/>
                    </a:lnR>
                    <a:lnT>
                      <a:noFill/>
                    </a:lnT>
                    <a:lnB>
                      <a:noFill/>
                    </a:lnB>
                  </a:tcPr>
                </a:tc>
                <a:tc>
                  <a:txBody>
                    <a:bodyPr/>
                    <a:lstStyle/>
                    <a:p>
                      <a:r>
                        <a:rPr lang="fr-FR" sz="700"/>
                        <a:t>51.000000</a:t>
                      </a:r>
                    </a:p>
                  </a:txBody>
                  <a:tcPr marL="35803" marR="35803" marT="17902" marB="17902" anchor="ctr">
                    <a:lnL>
                      <a:noFill/>
                    </a:lnL>
                    <a:lnR>
                      <a:noFill/>
                    </a:lnR>
                    <a:lnT>
                      <a:noFill/>
                    </a:lnT>
                    <a:lnB>
                      <a:noFill/>
                    </a:lnB>
                  </a:tcPr>
                </a:tc>
                <a:tc>
                  <a:txBody>
                    <a:bodyPr/>
                    <a:lstStyle/>
                    <a:p>
                      <a:r>
                        <a:rPr lang="fr-FR" sz="700"/>
                        <a:t>124.000000</a:t>
                      </a:r>
                    </a:p>
                  </a:txBody>
                  <a:tcPr marL="35803" marR="35803" marT="17902" marB="17902" anchor="ctr">
                    <a:lnL>
                      <a:noFill/>
                    </a:lnL>
                    <a:lnR>
                      <a:noFill/>
                    </a:lnR>
                    <a:lnT>
                      <a:noFill/>
                    </a:lnT>
                    <a:lnB>
                      <a:noFill/>
                    </a:lnB>
                  </a:tcPr>
                </a:tc>
                <a:tc>
                  <a:txBody>
                    <a:bodyPr/>
                    <a:lstStyle/>
                    <a:p>
                      <a:r>
                        <a:rPr lang="fr-FR" sz="700"/>
                        <a:t>1</a:t>
                      </a:r>
                    </a:p>
                  </a:txBody>
                  <a:tcPr marL="35803" marR="35803" marT="17902" marB="17902" anchor="ctr">
                    <a:lnL>
                      <a:noFill/>
                    </a:lnL>
                    <a:lnR>
                      <a:noFill/>
                    </a:lnR>
                    <a:lnT>
                      <a:noFill/>
                    </a:lnT>
                    <a:lnB>
                      <a:noFill/>
                    </a:lnB>
                  </a:tcPr>
                </a:tc>
              </a:tr>
              <a:tr h="162858">
                <a:tc>
                  <a:txBody>
                    <a:bodyPr/>
                    <a:lstStyle/>
                    <a:p>
                      <a:r>
                        <a:rPr lang="fr-FR" sz="700"/>
                        <a:t>5</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9</a:t>
                      </a:r>
                    </a:p>
                  </a:txBody>
                  <a:tcPr marL="35803" marR="35803" marT="17902" marB="17902" anchor="ctr">
                    <a:lnL>
                      <a:noFill/>
                    </a:lnL>
                    <a:lnR>
                      <a:noFill/>
                    </a:lnR>
                    <a:lnT>
                      <a:noFill/>
                    </a:lnT>
                    <a:lnB>
                      <a:noFill/>
                    </a:lnB>
                  </a:tcPr>
                </a:tc>
                <a:tc>
                  <a:txBody>
                    <a:bodyPr/>
                    <a:lstStyle/>
                    <a:p>
                      <a:r>
                        <a:rPr lang="fr-FR" sz="700"/>
                        <a:t>19</a:t>
                      </a:r>
                    </a:p>
                  </a:txBody>
                  <a:tcPr marL="35803" marR="35803" marT="17902" marB="17902" anchor="ctr">
                    <a:lnL>
                      <a:noFill/>
                    </a:lnL>
                    <a:lnR>
                      <a:noFill/>
                    </a:lnR>
                    <a:lnT>
                      <a:noFill/>
                    </a:lnT>
                    <a:lnB>
                      <a:noFill/>
                    </a:lnB>
                  </a:tcPr>
                </a:tc>
                <a:tc>
                  <a:txBody>
                    <a:bodyPr/>
                    <a:lstStyle/>
                    <a:p>
                      <a:r>
                        <a:rPr lang="fr-FR" sz="700"/>
                        <a:t>9</a:t>
                      </a:r>
                    </a:p>
                  </a:txBody>
                  <a:tcPr marL="35803" marR="35803" marT="17902" marB="17902" anchor="ctr">
                    <a:lnL>
                      <a:noFill/>
                    </a:lnL>
                    <a:lnR>
                      <a:noFill/>
                    </a:lnR>
                    <a:lnT>
                      <a:noFill/>
                    </a:lnT>
                    <a:lnB>
                      <a:noFill/>
                    </a:lnB>
                  </a:tcPr>
                </a:tc>
                <a:tc>
                  <a:txBody>
                    <a:bodyPr/>
                    <a:lstStyle/>
                    <a:p>
                      <a:r>
                        <a:rPr lang="fr-FR" sz="700"/>
                        <a:t>19</a:t>
                      </a:r>
                    </a:p>
                  </a:txBody>
                  <a:tcPr marL="35803" marR="35803" marT="17902" marB="17902" anchor="ctr">
                    <a:lnL>
                      <a:noFill/>
                    </a:lnL>
                    <a:lnR>
                      <a:noFill/>
                    </a:lnR>
                    <a:lnT>
                      <a:noFill/>
                    </a:lnT>
                    <a:lnB>
                      <a:noFill/>
                    </a:lnB>
                  </a:tcPr>
                </a:tc>
                <a:tc>
                  <a:txBody>
                    <a:bodyPr/>
                    <a:lstStyle/>
                    <a:p>
                      <a:r>
                        <a:rPr lang="fr-FR" sz="700"/>
                        <a:t>9.000000</a:t>
                      </a:r>
                    </a:p>
                  </a:txBody>
                  <a:tcPr marL="35803" marR="35803" marT="17902" marB="17902" anchor="ctr">
                    <a:lnL>
                      <a:noFill/>
                    </a:lnL>
                    <a:lnR>
                      <a:noFill/>
                    </a:lnR>
                    <a:lnT>
                      <a:noFill/>
                    </a:lnT>
                    <a:lnB>
                      <a:noFill/>
                    </a:lnB>
                  </a:tcPr>
                </a:tc>
                <a:tc>
                  <a:txBody>
                    <a:bodyPr/>
                    <a:lstStyle/>
                    <a:p>
                      <a:r>
                        <a:rPr lang="fr-FR" sz="700"/>
                        <a:t>19.000000</a:t>
                      </a:r>
                    </a:p>
                  </a:txBody>
                  <a:tcPr marL="35803" marR="35803" marT="17902" marB="17902" anchor="ctr">
                    <a:lnL>
                      <a:noFill/>
                    </a:lnL>
                    <a:lnR>
                      <a:noFill/>
                    </a:lnR>
                    <a:lnT>
                      <a:noFill/>
                    </a:lnT>
                    <a:lnB>
                      <a:noFill/>
                    </a:lnB>
                  </a:tcPr>
                </a:tc>
                <a:tc>
                  <a:txBody>
                    <a:bodyPr/>
                    <a:lstStyle/>
                    <a:p>
                      <a:r>
                        <a:rPr lang="fr-FR" sz="700"/>
                        <a:t>1</a:t>
                      </a:r>
                    </a:p>
                  </a:txBody>
                  <a:tcPr marL="35803" marR="35803" marT="17902" marB="17902" anchor="ctr">
                    <a:lnL>
                      <a:noFill/>
                    </a:lnL>
                    <a:lnR>
                      <a:noFill/>
                    </a:lnR>
                    <a:lnT>
                      <a:noFill/>
                    </a:lnT>
                    <a:lnB>
                      <a:noFill/>
                    </a:lnB>
                  </a:tcPr>
                </a:tc>
              </a:tr>
              <a:tr h="162858">
                <a:tc>
                  <a:txBody>
                    <a:bodyPr/>
                    <a:lstStyle/>
                    <a:p>
                      <a:r>
                        <a:rPr lang="fr-FR" sz="700"/>
                        <a:t>6</a:t>
                      </a:r>
                    </a:p>
                  </a:txBody>
                  <a:tcPr marL="35803" marR="35803" marT="17902" marB="17902" anchor="ctr">
                    <a:lnL>
                      <a:noFill/>
                    </a:lnL>
                    <a:lnR>
                      <a:noFill/>
                    </a:lnR>
                    <a:lnT>
                      <a:noFill/>
                    </a:lnT>
                    <a:lnB>
                      <a:noFill/>
                    </a:lnB>
                  </a:tcPr>
                </a:tc>
                <a:tc>
                  <a:txBody>
                    <a:bodyPr/>
                    <a:lstStyle/>
                    <a:p>
                      <a:r>
                        <a:rPr lang="fr-FR" sz="700"/>
                        <a:t>8</a:t>
                      </a:r>
                    </a:p>
                  </a:txBody>
                  <a:tcPr marL="35803" marR="35803" marT="17902" marB="17902" anchor="ctr">
                    <a:lnL>
                      <a:noFill/>
                    </a:lnL>
                    <a:lnR>
                      <a:noFill/>
                    </a:lnR>
                    <a:lnT>
                      <a:noFill/>
                    </a:lnT>
                    <a:lnB>
                      <a:noFill/>
                    </a:lnB>
                  </a:tcPr>
                </a:tc>
                <a:tc>
                  <a:txBody>
                    <a:bodyPr/>
                    <a:lstStyle/>
                    <a:p>
                      <a:r>
                        <a:rPr lang="fr-FR" sz="700"/>
                        <a:t>3</a:t>
                      </a:r>
                    </a:p>
                  </a:txBody>
                  <a:tcPr marL="35803" marR="35803" marT="17902" marB="17902" anchor="ctr">
                    <a:lnL>
                      <a:noFill/>
                    </a:lnL>
                    <a:lnR>
                      <a:noFill/>
                    </a:lnR>
                    <a:lnT>
                      <a:noFill/>
                    </a:lnT>
                    <a:lnB>
                      <a:noFill/>
                    </a:lnB>
                  </a:tcPr>
                </a:tc>
                <a:tc>
                  <a:txBody>
                    <a:bodyPr/>
                    <a:lstStyle/>
                    <a:p>
                      <a:r>
                        <a:rPr lang="fr-FR" sz="700"/>
                        <a:t>80</a:t>
                      </a:r>
                    </a:p>
                  </a:txBody>
                  <a:tcPr marL="35803" marR="35803" marT="17902" marB="17902" anchor="ctr">
                    <a:lnL>
                      <a:noFill/>
                    </a:lnL>
                    <a:lnR>
                      <a:noFill/>
                    </a:lnR>
                    <a:lnT>
                      <a:noFill/>
                    </a:lnT>
                    <a:lnB>
                      <a:noFill/>
                    </a:lnB>
                  </a:tcPr>
                </a:tc>
                <a:tc>
                  <a:txBody>
                    <a:bodyPr/>
                    <a:lstStyle/>
                    <a:p>
                      <a:r>
                        <a:rPr lang="fr-FR" sz="700" dirty="0"/>
                        <a:t>160</a:t>
                      </a:r>
                    </a:p>
                  </a:txBody>
                  <a:tcPr marL="35803" marR="35803" marT="17902" marB="17902" anchor="ctr">
                    <a:lnL>
                      <a:noFill/>
                    </a:lnL>
                    <a:lnR>
                      <a:noFill/>
                    </a:lnR>
                    <a:lnT>
                      <a:noFill/>
                    </a:lnT>
                    <a:lnB>
                      <a:noFill/>
                    </a:lnB>
                  </a:tcPr>
                </a:tc>
                <a:tc>
                  <a:txBody>
                    <a:bodyPr/>
                    <a:lstStyle/>
                    <a:p>
                      <a:r>
                        <a:rPr lang="fr-FR" sz="700" dirty="0"/>
                        <a:t>72</a:t>
                      </a:r>
                    </a:p>
                  </a:txBody>
                  <a:tcPr marL="35803" marR="35803" marT="17902" marB="17902" anchor="ctr">
                    <a:lnL>
                      <a:noFill/>
                    </a:lnL>
                    <a:lnR>
                      <a:noFill/>
                    </a:lnR>
                    <a:lnT>
                      <a:noFill/>
                    </a:lnT>
                    <a:lnB>
                      <a:noFill/>
                    </a:lnB>
                  </a:tcPr>
                </a:tc>
                <a:tc>
                  <a:txBody>
                    <a:bodyPr/>
                    <a:lstStyle/>
                    <a:p>
                      <a:r>
                        <a:rPr lang="fr-FR" sz="700"/>
                        <a:t>157</a:t>
                      </a:r>
                    </a:p>
                  </a:txBody>
                  <a:tcPr marL="35803" marR="35803" marT="17902" marB="17902" anchor="ctr">
                    <a:lnL>
                      <a:noFill/>
                    </a:lnL>
                    <a:lnR>
                      <a:noFill/>
                    </a:lnR>
                    <a:lnT>
                      <a:noFill/>
                    </a:lnT>
                    <a:lnB>
                      <a:noFill/>
                    </a:lnB>
                  </a:tcPr>
                </a:tc>
                <a:tc>
                  <a:txBody>
                    <a:bodyPr/>
                    <a:lstStyle/>
                    <a:p>
                      <a:r>
                        <a:rPr lang="fr-FR" sz="700"/>
                        <a:t>10.000000</a:t>
                      </a:r>
                    </a:p>
                  </a:txBody>
                  <a:tcPr marL="35803" marR="35803" marT="17902" marB="17902" anchor="ctr">
                    <a:lnL>
                      <a:noFill/>
                    </a:lnL>
                    <a:lnR>
                      <a:noFill/>
                    </a:lnR>
                    <a:lnT>
                      <a:noFill/>
                    </a:lnT>
                    <a:lnB>
                      <a:noFill/>
                    </a:lnB>
                  </a:tcPr>
                </a:tc>
                <a:tc>
                  <a:txBody>
                    <a:bodyPr/>
                    <a:lstStyle/>
                    <a:p>
                      <a:r>
                        <a:rPr lang="fr-FR" sz="700"/>
                        <a:t>53.333333</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7</a:t>
                      </a:r>
                    </a:p>
                  </a:txBody>
                  <a:tcPr marL="35803" marR="35803" marT="17902" marB="17902" anchor="ctr">
                    <a:lnL>
                      <a:noFill/>
                    </a:lnL>
                    <a:lnR>
                      <a:noFill/>
                    </a:lnR>
                    <a:lnT>
                      <a:noFill/>
                    </a:lnT>
                    <a:lnB>
                      <a:noFill/>
                    </a:lnB>
                  </a:tcPr>
                </a:tc>
                <a:tc>
                  <a:txBody>
                    <a:bodyPr/>
                    <a:lstStyle/>
                    <a:p>
                      <a:r>
                        <a:rPr lang="fr-FR" sz="700"/>
                        <a:t>1</a:t>
                      </a:r>
                    </a:p>
                  </a:txBody>
                  <a:tcPr marL="35803" marR="35803" marT="17902" marB="17902" anchor="ctr">
                    <a:lnL>
                      <a:noFill/>
                    </a:lnL>
                    <a:lnR>
                      <a:noFill/>
                    </a:lnR>
                    <a:lnT>
                      <a:noFill/>
                    </a:lnT>
                    <a:lnB>
                      <a:noFill/>
                    </a:lnB>
                  </a:tcPr>
                </a:tc>
                <a:tc>
                  <a:txBody>
                    <a:bodyPr/>
                    <a:lstStyle/>
                    <a:p>
                      <a:r>
                        <a:rPr lang="fr-FR" sz="700"/>
                        <a:t>592</a:t>
                      </a:r>
                    </a:p>
                  </a:txBody>
                  <a:tcPr marL="35803" marR="35803" marT="17902" marB="17902" anchor="ctr">
                    <a:lnL>
                      <a:noFill/>
                    </a:lnL>
                    <a:lnR>
                      <a:noFill/>
                    </a:lnR>
                    <a:lnT>
                      <a:noFill/>
                    </a:lnT>
                    <a:lnB>
                      <a:noFill/>
                    </a:lnB>
                  </a:tcPr>
                </a:tc>
                <a:tc>
                  <a:txBody>
                    <a:bodyPr/>
                    <a:lstStyle/>
                    <a:p>
                      <a:r>
                        <a:rPr lang="fr-FR" sz="700"/>
                        <a:t>116</a:t>
                      </a:r>
                    </a:p>
                  </a:txBody>
                  <a:tcPr marL="35803" marR="35803" marT="17902" marB="17902" anchor="ctr">
                    <a:lnL>
                      <a:noFill/>
                    </a:lnL>
                    <a:lnR>
                      <a:noFill/>
                    </a:lnR>
                    <a:lnT>
                      <a:noFill/>
                    </a:lnT>
                    <a:lnB>
                      <a:noFill/>
                    </a:lnB>
                  </a:tcPr>
                </a:tc>
                <a:tc>
                  <a:txBody>
                    <a:bodyPr/>
                    <a:lstStyle/>
                    <a:p>
                      <a:r>
                        <a:rPr lang="fr-FR" sz="700"/>
                        <a:t>464</a:t>
                      </a:r>
                    </a:p>
                  </a:txBody>
                  <a:tcPr marL="35803" marR="35803" marT="17902" marB="17902" anchor="ctr">
                    <a:lnL>
                      <a:noFill/>
                    </a:lnL>
                    <a:lnR>
                      <a:noFill/>
                    </a:lnR>
                    <a:lnT>
                      <a:noFill/>
                    </a:lnT>
                    <a:lnB>
                      <a:noFill/>
                    </a:lnB>
                  </a:tcPr>
                </a:tc>
                <a:tc>
                  <a:txBody>
                    <a:bodyPr/>
                    <a:lstStyle/>
                    <a:p>
                      <a:r>
                        <a:rPr lang="fr-FR" sz="700"/>
                        <a:t>115</a:t>
                      </a:r>
                    </a:p>
                  </a:txBody>
                  <a:tcPr marL="35803" marR="35803" marT="17902" marB="17902" anchor="ctr">
                    <a:lnL>
                      <a:noFill/>
                    </a:lnL>
                    <a:lnR>
                      <a:noFill/>
                    </a:lnR>
                    <a:lnT>
                      <a:noFill/>
                    </a:lnT>
                    <a:lnB>
                      <a:noFill/>
                    </a:lnB>
                  </a:tcPr>
                </a:tc>
                <a:tc>
                  <a:txBody>
                    <a:bodyPr/>
                    <a:lstStyle/>
                    <a:p>
                      <a:r>
                        <a:rPr lang="fr-FR" sz="700"/>
                        <a:t>128</a:t>
                      </a:r>
                    </a:p>
                  </a:txBody>
                  <a:tcPr marL="35803" marR="35803" marT="17902" marB="17902" anchor="ctr">
                    <a:lnL>
                      <a:noFill/>
                    </a:lnL>
                    <a:lnR>
                      <a:noFill/>
                    </a:lnR>
                    <a:lnT>
                      <a:noFill/>
                    </a:lnT>
                    <a:lnB>
                      <a:noFill/>
                    </a:lnB>
                  </a:tcPr>
                </a:tc>
                <a:tc>
                  <a:txBody>
                    <a:bodyPr/>
                    <a:lstStyle/>
                    <a:p>
                      <a:r>
                        <a:rPr lang="fr-FR" sz="700"/>
                        <a:t>116.000000</a:t>
                      </a:r>
                    </a:p>
                  </a:txBody>
                  <a:tcPr marL="35803" marR="35803" marT="17902" marB="17902" anchor="ctr">
                    <a:lnL>
                      <a:noFill/>
                    </a:lnL>
                    <a:lnR>
                      <a:noFill/>
                    </a:lnR>
                    <a:lnT>
                      <a:noFill/>
                    </a:lnT>
                    <a:lnB>
                      <a:noFill/>
                    </a:lnB>
                  </a:tcPr>
                </a:tc>
                <a:tc>
                  <a:txBody>
                    <a:bodyPr/>
                    <a:lstStyle/>
                    <a:p>
                      <a:r>
                        <a:rPr lang="fr-FR" sz="700"/>
                        <a:t>1.275862</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8</a:t>
                      </a:r>
                    </a:p>
                  </a:txBody>
                  <a:tcPr marL="35803" marR="35803" marT="17902" marB="17902" anchor="ctr">
                    <a:lnL>
                      <a:noFill/>
                    </a:lnL>
                    <a:lnR>
                      <a:noFill/>
                    </a:lnR>
                    <a:lnT>
                      <a:noFill/>
                    </a:lnT>
                    <a:lnB>
                      <a:noFill/>
                    </a:lnB>
                  </a:tcPr>
                </a:tc>
                <a:tc>
                  <a:txBody>
                    <a:bodyPr/>
                    <a:lstStyle/>
                    <a:p>
                      <a:r>
                        <a:rPr lang="fr-FR" sz="700"/>
                        <a:t>44</a:t>
                      </a:r>
                    </a:p>
                  </a:txBody>
                  <a:tcPr marL="35803" marR="35803" marT="17902" marB="17902" anchor="ctr">
                    <a:lnL>
                      <a:noFill/>
                    </a:lnL>
                    <a:lnR>
                      <a:noFill/>
                    </a:lnR>
                    <a:lnT>
                      <a:noFill/>
                    </a:lnT>
                    <a:lnB>
                      <a:noFill/>
                    </a:lnB>
                  </a:tcPr>
                </a:tc>
                <a:tc>
                  <a:txBody>
                    <a:bodyPr/>
                    <a:lstStyle/>
                    <a:p>
                      <a:r>
                        <a:rPr lang="fr-FR" sz="700"/>
                        <a:t>10</a:t>
                      </a:r>
                    </a:p>
                  </a:txBody>
                  <a:tcPr marL="35803" marR="35803" marT="17902" marB="17902" anchor="ctr">
                    <a:lnL>
                      <a:noFill/>
                    </a:lnL>
                    <a:lnR>
                      <a:noFill/>
                    </a:lnR>
                    <a:lnT>
                      <a:noFill/>
                    </a:lnT>
                    <a:lnB>
                      <a:noFill/>
                    </a:lnB>
                  </a:tcPr>
                </a:tc>
                <a:tc>
                  <a:txBody>
                    <a:bodyPr/>
                    <a:lstStyle/>
                    <a:p>
                      <a:r>
                        <a:rPr lang="fr-FR" sz="700"/>
                        <a:t>12</a:t>
                      </a:r>
                    </a:p>
                  </a:txBody>
                  <a:tcPr marL="35803" marR="35803" marT="17902" marB="17902" anchor="ctr">
                    <a:lnL>
                      <a:noFill/>
                    </a:lnL>
                    <a:lnR>
                      <a:noFill/>
                    </a:lnR>
                    <a:lnT>
                      <a:noFill/>
                    </a:lnT>
                    <a:lnB>
                      <a:noFill/>
                    </a:lnB>
                  </a:tcPr>
                </a:tc>
                <a:tc>
                  <a:txBody>
                    <a:bodyPr/>
                    <a:lstStyle/>
                    <a:p>
                      <a:r>
                        <a:rPr lang="fr-FR" sz="700"/>
                        <a:t>40</a:t>
                      </a:r>
                    </a:p>
                  </a:txBody>
                  <a:tcPr marL="35803" marR="35803" marT="17902" marB="17902" anchor="ctr">
                    <a:lnL>
                      <a:noFill/>
                    </a:lnL>
                    <a:lnR>
                      <a:noFill/>
                    </a:lnR>
                    <a:lnT>
                      <a:noFill/>
                    </a:lnT>
                    <a:lnB>
                      <a:noFill/>
                    </a:lnB>
                  </a:tcPr>
                </a:tc>
                <a:tc>
                  <a:txBody>
                    <a:bodyPr/>
                    <a:lstStyle/>
                    <a:p>
                      <a:r>
                        <a:rPr lang="fr-FR" sz="700"/>
                        <a:t>32</a:t>
                      </a:r>
                    </a:p>
                  </a:txBody>
                  <a:tcPr marL="35803" marR="35803" marT="17902" marB="17902" anchor="ctr">
                    <a:lnL>
                      <a:noFill/>
                    </a:lnL>
                    <a:lnR>
                      <a:noFill/>
                    </a:lnR>
                    <a:lnT>
                      <a:noFill/>
                    </a:lnT>
                    <a:lnB>
                      <a:noFill/>
                    </a:lnB>
                  </a:tcPr>
                </a:tc>
                <a:tc>
                  <a:txBody>
                    <a:bodyPr/>
                    <a:lstStyle/>
                    <a:p>
                      <a:r>
                        <a:rPr lang="fr-FR" sz="700"/>
                        <a:t>30</a:t>
                      </a:r>
                    </a:p>
                  </a:txBody>
                  <a:tcPr marL="35803" marR="35803" marT="17902" marB="17902" anchor="ctr">
                    <a:lnL>
                      <a:noFill/>
                    </a:lnL>
                    <a:lnR>
                      <a:noFill/>
                    </a:lnR>
                    <a:lnT>
                      <a:noFill/>
                    </a:lnT>
                    <a:lnB>
                      <a:noFill/>
                    </a:lnB>
                  </a:tcPr>
                </a:tc>
                <a:tc>
                  <a:txBody>
                    <a:bodyPr/>
                    <a:lstStyle/>
                    <a:p>
                      <a:r>
                        <a:rPr lang="fr-FR" sz="700"/>
                        <a:t>3.666667</a:t>
                      </a:r>
                    </a:p>
                  </a:txBody>
                  <a:tcPr marL="35803" marR="35803" marT="17902" marB="17902" anchor="ctr">
                    <a:lnL>
                      <a:noFill/>
                    </a:lnL>
                    <a:lnR>
                      <a:noFill/>
                    </a:lnR>
                    <a:lnT>
                      <a:noFill/>
                    </a:lnT>
                    <a:lnB>
                      <a:noFill/>
                    </a:lnB>
                  </a:tcPr>
                </a:tc>
                <a:tc>
                  <a:txBody>
                    <a:bodyPr/>
                    <a:lstStyle/>
                    <a:p>
                      <a:r>
                        <a:rPr lang="fr-FR" sz="700"/>
                        <a:t>4.000000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9</a:t>
                      </a:r>
                    </a:p>
                  </a:txBody>
                  <a:tcPr marL="35803" marR="35803" marT="17902" marB="17902" anchor="ctr">
                    <a:lnL>
                      <a:noFill/>
                    </a:lnL>
                    <a:lnR>
                      <a:noFill/>
                    </a:lnR>
                    <a:lnT>
                      <a:noFill/>
                    </a:lnT>
                    <a:lnB>
                      <a:noFill/>
                    </a:lnB>
                  </a:tcPr>
                </a:tc>
                <a:tc>
                  <a:txBody>
                    <a:bodyPr/>
                    <a:lstStyle/>
                    <a:p>
                      <a:r>
                        <a:rPr lang="fr-FR" sz="700"/>
                        <a:t>1</a:t>
                      </a:r>
                    </a:p>
                  </a:txBody>
                  <a:tcPr marL="35803" marR="35803" marT="17902" marB="17902" anchor="ctr">
                    <a:lnL>
                      <a:noFill/>
                    </a:lnL>
                    <a:lnR>
                      <a:noFill/>
                    </a:lnR>
                    <a:lnT>
                      <a:noFill/>
                    </a:lnT>
                    <a:lnB>
                      <a:noFill/>
                    </a:lnB>
                  </a:tcPr>
                </a:tc>
                <a:tc>
                  <a:txBody>
                    <a:bodyPr/>
                    <a:lstStyle/>
                    <a:p>
                      <a:r>
                        <a:rPr lang="fr-FR" sz="700"/>
                        <a:t>57</a:t>
                      </a:r>
                    </a:p>
                  </a:txBody>
                  <a:tcPr marL="35803" marR="35803" marT="17902" marB="17902" anchor="ctr">
                    <a:lnL>
                      <a:noFill/>
                    </a:lnL>
                    <a:lnR>
                      <a:noFill/>
                    </a:lnR>
                    <a:lnT>
                      <a:noFill/>
                    </a:lnT>
                    <a:lnB>
                      <a:noFill/>
                    </a:lnB>
                  </a:tcPr>
                </a:tc>
                <a:tc>
                  <a:txBody>
                    <a:bodyPr/>
                    <a:lstStyle/>
                    <a:p>
                      <a:r>
                        <a:rPr lang="fr-FR" sz="700"/>
                        <a:t>144</a:t>
                      </a:r>
                    </a:p>
                  </a:txBody>
                  <a:tcPr marL="35803" marR="35803" marT="17902" marB="17902" anchor="ctr">
                    <a:lnL>
                      <a:noFill/>
                    </a:lnL>
                    <a:lnR>
                      <a:noFill/>
                    </a:lnR>
                    <a:lnT>
                      <a:noFill/>
                    </a:lnT>
                    <a:lnB>
                      <a:noFill/>
                    </a:lnB>
                  </a:tcPr>
                </a:tc>
                <a:tc>
                  <a:txBody>
                    <a:bodyPr/>
                    <a:lstStyle/>
                    <a:p>
                      <a:r>
                        <a:rPr lang="fr-FR" sz="700"/>
                        <a:t>5</a:t>
                      </a:r>
                    </a:p>
                  </a:txBody>
                  <a:tcPr marL="35803" marR="35803" marT="17902" marB="17902" anchor="ctr">
                    <a:lnL>
                      <a:noFill/>
                    </a:lnL>
                    <a:lnR>
                      <a:noFill/>
                    </a:lnR>
                    <a:lnT>
                      <a:noFill/>
                    </a:lnT>
                    <a:lnB>
                      <a:noFill/>
                    </a:lnB>
                  </a:tcPr>
                </a:tc>
                <a:tc>
                  <a:txBody>
                    <a:bodyPr/>
                    <a:lstStyle/>
                    <a:p>
                      <a:r>
                        <a:rPr lang="fr-FR" sz="700"/>
                        <a:t>143</a:t>
                      </a:r>
                    </a:p>
                  </a:txBody>
                  <a:tcPr marL="35803" marR="35803" marT="17902" marB="17902" anchor="ctr">
                    <a:lnL>
                      <a:noFill/>
                    </a:lnL>
                    <a:lnR>
                      <a:noFill/>
                    </a:lnR>
                    <a:lnT>
                      <a:noFill/>
                    </a:lnT>
                    <a:lnB>
                      <a:noFill/>
                    </a:lnB>
                  </a:tcPr>
                </a:tc>
                <a:tc>
                  <a:txBody>
                    <a:bodyPr/>
                    <a:lstStyle/>
                    <a:p>
                      <a:r>
                        <a:rPr lang="fr-FR" sz="700"/>
                        <a:t>52</a:t>
                      </a:r>
                    </a:p>
                  </a:txBody>
                  <a:tcPr marL="35803" marR="35803" marT="17902" marB="17902" anchor="ctr">
                    <a:lnL>
                      <a:noFill/>
                    </a:lnL>
                    <a:lnR>
                      <a:noFill/>
                    </a:lnR>
                    <a:lnT>
                      <a:noFill/>
                    </a:lnT>
                    <a:lnB>
                      <a:noFill/>
                    </a:lnB>
                  </a:tcPr>
                </a:tc>
                <a:tc>
                  <a:txBody>
                    <a:bodyPr/>
                    <a:lstStyle/>
                    <a:p>
                      <a:r>
                        <a:rPr lang="fr-FR" sz="700"/>
                        <a:t>144.000000</a:t>
                      </a:r>
                    </a:p>
                  </a:txBody>
                  <a:tcPr marL="35803" marR="35803" marT="17902" marB="17902" anchor="ctr">
                    <a:lnL>
                      <a:noFill/>
                    </a:lnL>
                    <a:lnR>
                      <a:noFill/>
                    </a:lnR>
                    <a:lnT>
                      <a:noFill/>
                    </a:lnT>
                    <a:lnB>
                      <a:noFill/>
                    </a:lnB>
                  </a:tcPr>
                </a:tc>
                <a:tc>
                  <a:txBody>
                    <a:bodyPr/>
                    <a:lstStyle/>
                    <a:p>
                      <a:r>
                        <a:rPr lang="fr-FR" sz="700"/>
                        <a:t>11.400000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r>
              <a:tr h="162858">
                <a:tc>
                  <a:txBody>
                    <a:bodyPr/>
                    <a:lstStyle/>
                    <a:p>
                      <a:r>
                        <a:rPr lang="fr-FR" sz="700"/>
                        <a:t>10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51</a:t>
                      </a:r>
                    </a:p>
                  </a:txBody>
                  <a:tcPr marL="35803" marR="35803" marT="17902" marB="17902" anchor="ctr">
                    <a:lnL>
                      <a:noFill/>
                    </a:lnL>
                    <a:lnR>
                      <a:noFill/>
                    </a:lnR>
                    <a:lnT>
                      <a:noFill/>
                    </a:lnT>
                    <a:lnB>
                      <a:noFill/>
                    </a:lnB>
                  </a:tcPr>
                </a:tc>
                <a:tc>
                  <a:txBody>
                    <a:bodyPr/>
                    <a:lstStyle/>
                    <a:p>
                      <a:r>
                        <a:rPr lang="fr-FR" sz="700"/>
                        <a:t>12</a:t>
                      </a:r>
                    </a:p>
                  </a:txBody>
                  <a:tcPr marL="35803" marR="35803" marT="17902" marB="17902" anchor="ctr">
                    <a:lnL>
                      <a:noFill/>
                    </a:lnL>
                    <a:lnR>
                      <a:noFill/>
                    </a:lnR>
                    <a:lnT>
                      <a:noFill/>
                    </a:lnT>
                    <a:lnB>
                      <a:noFill/>
                    </a:lnB>
                  </a:tcPr>
                </a:tc>
                <a:tc>
                  <a:txBody>
                    <a:bodyPr/>
                    <a:lstStyle/>
                    <a:p>
                      <a:r>
                        <a:rPr lang="fr-FR" sz="700"/>
                        <a:t>51</a:t>
                      </a:r>
                    </a:p>
                  </a:txBody>
                  <a:tcPr marL="35803" marR="35803" marT="17902" marB="17902" anchor="ctr">
                    <a:lnL>
                      <a:noFill/>
                    </a:lnL>
                    <a:lnR>
                      <a:noFill/>
                    </a:lnR>
                    <a:lnT>
                      <a:noFill/>
                    </a:lnT>
                    <a:lnB>
                      <a:noFill/>
                    </a:lnB>
                  </a:tcPr>
                </a:tc>
                <a:tc>
                  <a:txBody>
                    <a:bodyPr/>
                    <a:lstStyle/>
                    <a:p>
                      <a:r>
                        <a:rPr lang="fr-FR" sz="700"/>
                        <a:t>12</a:t>
                      </a:r>
                    </a:p>
                  </a:txBody>
                  <a:tcPr marL="35803" marR="35803" marT="17902" marB="17902" anchor="ctr">
                    <a:lnL>
                      <a:noFill/>
                    </a:lnL>
                    <a:lnR>
                      <a:noFill/>
                    </a:lnR>
                    <a:lnT>
                      <a:noFill/>
                    </a:lnT>
                    <a:lnB>
                      <a:noFill/>
                    </a:lnB>
                  </a:tcPr>
                </a:tc>
                <a:tc>
                  <a:txBody>
                    <a:bodyPr/>
                    <a:lstStyle/>
                    <a:p>
                      <a:r>
                        <a:rPr lang="fr-FR" sz="700"/>
                        <a:t>51.000000</a:t>
                      </a:r>
                    </a:p>
                  </a:txBody>
                  <a:tcPr marL="35803" marR="35803" marT="17902" marB="17902" anchor="ctr">
                    <a:lnL>
                      <a:noFill/>
                    </a:lnL>
                    <a:lnR>
                      <a:noFill/>
                    </a:lnR>
                    <a:lnT>
                      <a:noFill/>
                    </a:lnT>
                    <a:lnB>
                      <a:noFill/>
                    </a:lnB>
                  </a:tcPr>
                </a:tc>
                <a:tc>
                  <a:txBody>
                    <a:bodyPr/>
                    <a:lstStyle/>
                    <a:p>
                      <a:r>
                        <a:rPr lang="fr-FR" sz="700" dirty="0"/>
                        <a:t>12.000000</a:t>
                      </a:r>
                    </a:p>
                  </a:txBody>
                  <a:tcPr marL="35803" marR="35803" marT="17902" marB="17902" anchor="ctr">
                    <a:lnL>
                      <a:noFill/>
                    </a:lnL>
                    <a:lnR>
                      <a:noFill/>
                    </a:lnR>
                    <a:lnT>
                      <a:noFill/>
                    </a:lnT>
                    <a:lnB>
                      <a:noFill/>
                    </a:lnB>
                  </a:tcPr>
                </a:tc>
                <a:tc>
                  <a:txBody>
                    <a:bodyPr/>
                    <a:lstStyle/>
                    <a:p>
                      <a:r>
                        <a:rPr lang="fr-FR" sz="700"/>
                        <a:t>1</a:t>
                      </a:r>
                    </a:p>
                  </a:txBody>
                  <a:tcPr marL="35803" marR="35803" marT="17902" marB="17902" anchor="ctr">
                    <a:lnL>
                      <a:noFill/>
                    </a:lnL>
                    <a:lnR>
                      <a:noFill/>
                    </a:lnR>
                    <a:lnT>
                      <a:noFill/>
                    </a:lnT>
                    <a:lnB>
                      <a:noFill/>
                    </a:lnB>
                  </a:tcPr>
                </a:tc>
              </a:tr>
              <a:tr h="162858">
                <a:tc>
                  <a:txBody>
                    <a:bodyPr/>
                    <a:lstStyle/>
                    <a:p>
                      <a:r>
                        <a:rPr lang="fr-FR" sz="700"/>
                        <a:t>11</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0</a:t>
                      </a:r>
                    </a:p>
                  </a:txBody>
                  <a:tcPr marL="35803" marR="35803" marT="17902" marB="17902" anchor="ctr">
                    <a:lnL>
                      <a:noFill/>
                    </a:lnL>
                    <a:lnR>
                      <a:noFill/>
                    </a:lnR>
                    <a:lnT>
                      <a:noFill/>
                    </a:lnT>
                    <a:lnB>
                      <a:noFill/>
                    </a:lnB>
                  </a:tcPr>
                </a:tc>
                <a:tc>
                  <a:txBody>
                    <a:bodyPr/>
                    <a:lstStyle/>
                    <a:p>
                      <a:r>
                        <a:rPr lang="fr-FR" sz="700"/>
                        <a:t>9</a:t>
                      </a:r>
                    </a:p>
                  </a:txBody>
                  <a:tcPr marL="35803" marR="35803" marT="17902" marB="17902" anchor="ctr">
                    <a:lnL>
                      <a:noFill/>
                    </a:lnL>
                    <a:lnR>
                      <a:noFill/>
                    </a:lnR>
                    <a:lnT>
                      <a:noFill/>
                    </a:lnT>
                    <a:lnB>
                      <a:noFill/>
                    </a:lnB>
                  </a:tcPr>
                </a:tc>
                <a:tc>
                  <a:txBody>
                    <a:bodyPr/>
                    <a:lstStyle/>
                    <a:p>
                      <a:r>
                        <a:rPr lang="fr-FR" sz="700"/>
                        <a:t>19</a:t>
                      </a:r>
                    </a:p>
                  </a:txBody>
                  <a:tcPr marL="35803" marR="35803" marT="17902" marB="17902" anchor="ctr">
                    <a:lnL>
                      <a:noFill/>
                    </a:lnL>
                    <a:lnR>
                      <a:noFill/>
                    </a:lnR>
                    <a:lnT>
                      <a:noFill/>
                    </a:lnT>
                    <a:lnB>
                      <a:noFill/>
                    </a:lnB>
                  </a:tcPr>
                </a:tc>
                <a:tc>
                  <a:txBody>
                    <a:bodyPr/>
                    <a:lstStyle/>
                    <a:p>
                      <a:r>
                        <a:rPr lang="fr-FR" sz="700"/>
                        <a:t>9</a:t>
                      </a:r>
                    </a:p>
                  </a:txBody>
                  <a:tcPr marL="35803" marR="35803" marT="17902" marB="17902" anchor="ctr">
                    <a:lnL>
                      <a:noFill/>
                    </a:lnL>
                    <a:lnR>
                      <a:noFill/>
                    </a:lnR>
                    <a:lnT>
                      <a:noFill/>
                    </a:lnT>
                    <a:lnB>
                      <a:noFill/>
                    </a:lnB>
                  </a:tcPr>
                </a:tc>
                <a:tc>
                  <a:txBody>
                    <a:bodyPr/>
                    <a:lstStyle/>
                    <a:p>
                      <a:r>
                        <a:rPr lang="fr-FR" sz="700"/>
                        <a:t>19</a:t>
                      </a:r>
                    </a:p>
                  </a:txBody>
                  <a:tcPr marL="35803" marR="35803" marT="17902" marB="17902" anchor="ctr">
                    <a:lnL>
                      <a:noFill/>
                    </a:lnL>
                    <a:lnR>
                      <a:noFill/>
                    </a:lnR>
                    <a:lnT>
                      <a:noFill/>
                    </a:lnT>
                    <a:lnB>
                      <a:noFill/>
                    </a:lnB>
                  </a:tcPr>
                </a:tc>
                <a:tc>
                  <a:txBody>
                    <a:bodyPr/>
                    <a:lstStyle/>
                    <a:p>
                      <a:r>
                        <a:rPr lang="fr-FR" sz="700"/>
                        <a:t>9.000000</a:t>
                      </a:r>
                    </a:p>
                  </a:txBody>
                  <a:tcPr marL="35803" marR="35803" marT="17902" marB="17902" anchor="ctr">
                    <a:lnL>
                      <a:noFill/>
                    </a:lnL>
                    <a:lnR>
                      <a:noFill/>
                    </a:lnR>
                    <a:lnT>
                      <a:noFill/>
                    </a:lnT>
                    <a:lnB>
                      <a:noFill/>
                    </a:lnB>
                  </a:tcPr>
                </a:tc>
                <a:tc>
                  <a:txBody>
                    <a:bodyPr/>
                    <a:lstStyle/>
                    <a:p>
                      <a:r>
                        <a:rPr lang="fr-FR" sz="700"/>
                        <a:t>19.000000</a:t>
                      </a:r>
                    </a:p>
                  </a:txBody>
                  <a:tcPr marL="35803" marR="35803" marT="17902" marB="17902" anchor="ctr">
                    <a:lnL>
                      <a:noFill/>
                    </a:lnL>
                    <a:lnR>
                      <a:noFill/>
                    </a:lnR>
                    <a:lnT>
                      <a:noFill/>
                    </a:lnT>
                    <a:lnB>
                      <a:noFill/>
                    </a:lnB>
                  </a:tcPr>
                </a:tc>
                <a:tc>
                  <a:txBody>
                    <a:bodyPr/>
                    <a:lstStyle/>
                    <a:p>
                      <a:r>
                        <a:rPr lang="fr-FR" sz="700" dirty="0"/>
                        <a:t>1</a:t>
                      </a:r>
                    </a:p>
                  </a:txBody>
                  <a:tcPr marL="35803" marR="35803" marT="17902" marB="17902" anchor="ctr">
                    <a:lnL>
                      <a:noFill/>
                    </a:lnL>
                    <a:lnR>
                      <a:noFill/>
                    </a:lnR>
                    <a:lnT>
                      <a:noFill/>
                    </a:lnT>
                    <a:lnB>
                      <a:noFill/>
                    </a:lnB>
                  </a:tcPr>
                </a:tc>
              </a:tr>
            </a:tbl>
          </a:graphicData>
        </a:graphic>
      </p:graphicFrame>
      <p:sp>
        <p:nvSpPr>
          <p:cNvPr id="3" name="Accolade fermante 2"/>
          <p:cNvSpPr/>
          <p:nvPr/>
        </p:nvSpPr>
        <p:spPr>
          <a:xfrm rot="5400000">
            <a:off x="5976156" y="3183818"/>
            <a:ext cx="360040" cy="2880320"/>
          </a:xfrm>
          <a:prstGeom prst="rightBrace">
            <a:avLst/>
          </a:prstGeom>
          <a:ln w="22225">
            <a:solidFill>
              <a:srgbClr val="FF7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Accolade fermante 6"/>
          <p:cNvSpPr/>
          <p:nvPr/>
        </p:nvSpPr>
        <p:spPr>
          <a:xfrm rot="5400000">
            <a:off x="3023828" y="3188721"/>
            <a:ext cx="360040" cy="2880320"/>
          </a:xfrm>
          <a:prstGeom prst="rightBrace">
            <a:avLst/>
          </a:prstGeom>
          <a:ln w="22225">
            <a:solidFill>
              <a:srgbClr val="FF79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2836499" y="4838274"/>
            <a:ext cx="700513" cy="169277"/>
          </a:xfrm>
          <a:prstGeom prst="rect">
            <a:avLst/>
          </a:prstGeom>
        </p:spPr>
        <p:txBody>
          <a:bodyPr wrap="none" lIns="0" tIns="0" rIns="0" bIns="0" rtlCol="0">
            <a:spAutoFit/>
          </a:bodyPr>
          <a:lstStyle/>
          <a:p>
            <a:r>
              <a:rPr lang="fr-FR" sz="1100" dirty="0" smtClean="0">
                <a:solidFill>
                  <a:srgbClr val="FF7900"/>
                </a:solidFill>
              </a:rPr>
              <a:t>Existantes</a:t>
            </a:r>
          </a:p>
        </p:txBody>
      </p:sp>
      <p:sp>
        <p:nvSpPr>
          <p:cNvPr id="8" name="ZoneTexte 7"/>
          <p:cNvSpPr txBox="1"/>
          <p:nvPr/>
        </p:nvSpPr>
        <p:spPr>
          <a:xfrm>
            <a:off x="5916527" y="4851967"/>
            <a:ext cx="479298" cy="169277"/>
          </a:xfrm>
          <a:prstGeom prst="rect">
            <a:avLst/>
          </a:prstGeom>
        </p:spPr>
        <p:txBody>
          <a:bodyPr wrap="none" lIns="0" tIns="0" rIns="0" bIns="0" rtlCol="0">
            <a:spAutoFit/>
          </a:bodyPr>
          <a:lstStyle/>
          <a:p>
            <a:r>
              <a:rPr lang="fr-FR" sz="1100" dirty="0" smtClean="0">
                <a:solidFill>
                  <a:srgbClr val="FF7900"/>
                </a:solidFill>
              </a:rPr>
              <a:t>Créées</a:t>
            </a:r>
          </a:p>
        </p:txBody>
      </p:sp>
    </p:spTree>
    <p:extLst>
      <p:ext uri="{BB962C8B-B14F-4D97-AF65-F5344CB8AC3E}">
        <p14:creationId xmlns:p14="http://schemas.microsoft.com/office/powerpoint/2010/main" val="336399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23528" y="843558"/>
            <a:ext cx="8515350" cy="3365500"/>
          </a:xfrm>
        </p:spPr>
        <p:txBody>
          <a:bodyPr/>
          <a:lstStyle/>
          <a:p>
            <a:r>
              <a:rPr lang="fr-FR" sz="1200" dirty="0" smtClean="0"/>
              <a:t>Score des 3 modèles </a:t>
            </a:r>
            <a:r>
              <a:rPr lang="fr-FR" sz="1200" dirty="0" smtClean="0">
                <a:sym typeface="Wingdings" panose="05000000000000000000" pitchFamily="2" charset="2"/>
              </a:rPr>
              <a:t></a:t>
            </a:r>
            <a:r>
              <a:rPr lang="fr-FR" sz="1200" dirty="0" smtClean="0"/>
              <a:t> réponse moyennée</a:t>
            </a:r>
          </a:p>
          <a:p>
            <a:r>
              <a:rPr lang="fr-FR" sz="1200" dirty="0" smtClean="0"/>
              <a:t>Mauvais = 1, moyen = 2, bon = 3</a:t>
            </a:r>
          </a:p>
        </p:txBody>
      </p:sp>
      <p:sp>
        <p:nvSpPr>
          <p:cNvPr id="5" name="Titre 4"/>
          <p:cNvSpPr>
            <a:spLocks noGrp="1"/>
          </p:cNvSpPr>
          <p:nvPr>
            <p:ph type="title"/>
          </p:nvPr>
        </p:nvSpPr>
        <p:spPr/>
        <p:txBody>
          <a:bodyPr/>
          <a:lstStyle/>
          <a:p>
            <a:r>
              <a:rPr lang="fr-FR" dirty="0" smtClean="0"/>
              <a:t>Étape finale 2/2</a:t>
            </a:r>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783605061"/>
              </p:ext>
            </p:extLst>
          </p:nvPr>
        </p:nvGraphicFramePr>
        <p:xfrm>
          <a:off x="1331640" y="1419622"/>
          <a:ext cx="6624736" cy="3024333"/>
        </p:xfrm>
        <a:graphic>
          <a:graphicData uri="http://schemas.openxmlformats.org/drawingml/2006/table">
            <a:tbl>
              <a:tblPr/>
              <a:tblGrid>
                <a:gridCol w="828092"/>
                <a:gridCol w="828092"/>
                <a:gridCol w="828092"/>
                <a:gridCol w="828092"/>
                <a:gridCol w="828092"/>
                <a:gridCol w="828092"/>
                <a:gridCol w="828092"/>
                <a:gridCol w="828092"/>
              </a:tblGrid>
              <a:tr h="232641">
                <a:tc>
                  <a:txBody>
                    <a:bodyPr/>
                    <a:lstStyle/>
                    <a:p>
                      <a:endParaRPr lang="fr-FR" sz="700" dirty="0"/>
                    </a:p>
                  </a:txBody>
                  <a:tcPr marL="36984" marR="36984" marT="18492" marB="18492" anchor="ctr">
                    <a:lnL>
                      <a:noFill/>
                    </a:lnL>
                    <a:lnR>
                      <a:noFill/>
                    </a:lnR>
                    <a:lnT>
                      <a:noFill/>
                    </a:lnT>
                    <a:lnB>
                      <a:noFill/>
                    </a:lnB>
                  </a:tcPr>
                </a:tc>
                <a:tc>
                  <a:txBody>
                    <a:bodyPr/>
                    <a:lstStyle/>
                    <a:p>
                      <a:r>
                        <a:rPr lang="fr-FR" sz="700"/>
                        <a:t>Score_rf</a:t>
                      </a:r>
                    </a:p>
                  </a:txBody>
                  <a:tcPr marL="36984" marR="36984" marT="18492" marB="18492" anchor="ctr">
                    <a:lnL>
                      <a:noFill/>
                    </a:lnL>
                    <a:lnR>
                      <a:noFill/>
                    </a:lnR>
                    <a:lnT>
                      <a:noFill/>
                    </a:lnT>
                    <a:lnB>
                      <a:noFill/>
                    </a:lnB>
                  </a:tcPr>
                </a:tc>
                <a:tc>
                  <a:txBody>
                    <a:bodyPr/>
                    <a:lstStyle/>
                    <a:p>
                      <a:r>
                        <a:rPr lang="fr-FR" sz="700"/>
                        <a:t>Score_xgb</a:t>
                      </a:r>
                    </a:p>
                  </a:txBody>
                  <a:tcPr marL="36984" marR="36984" marT="18492" marB="18492" anchor="ctr">
                    <a:lnL>
                      <a:noFill/>
                    </a:lnL>
                    <a:lnR>
                      <a:noFill/>
                    </a:lnR>
                    <a:lnT>
                      <a:noFill/>
                    </a:lnT>
                    <a:lnB>
                      <a:noFill/>
                    </a:lnB>
                  </a:tcPr>
                </a:tc>
                <a:tc>
                  <a:txBody>
                    <a:bodyPr/>
                    <a:lstStyle/>
                    <a:p>
                      <a:r>
                        <a:rPr lang="fr-FR" sz="700"/>
                        <a:t>Score_Lgbm</a:t>
                      </a:r>
                    </a:p>
                  </a:txBody>
                  <a:tcPr marL="36984" marR="36984" marT="18492" marB="18492" anchor="ctr">
                    <a:lnL>
                      <a:noFill/>
                    </a:lnL>
                    <a:lnR>
                      <a:noFill/>
                    </a:lnR>
                    <a:lnT>
                      <a:noFill/>
                    </a:lnT>
                    <a:lnB>
                      <a:noFill/>
                    </a:lnB>
                  </a:tcPr>
                </a:tc>
                <a:tc>
                  <a:txBody>
                    <a:bodyPr/>
                    <a:lstStyle/>
                    <a:p>
                      <a:r>
                        <a:rPr lang="fr-FR" sz="700"/>
                        <a:t>Somme</a:t>
                      </a:r>
                    </a:p>
                  </a:txBody>
                  <a:tcPr marL="36984" marR="36984" marT="18492" marB="18492" anchor="ctr">
                    <a:lnL>
                      <a:noFill/>
                    </a:lnL>
                    <a:lnR>
                      <a:noFill/>
                    </a:lnR>
                    <a:lnT>
                      <a:noFill/>
                    </a:lnT>
                    <a:lnB>
                      <a:noFill/>
                    </a:lnB>
                  </a:tcPr>
                </a:tc>
                <a:tc>
                  <a:txBody>
                    <a:bodyPr/>
                    <a:lstStyle/>
                    <a:p>
                      <a:r>
                        <a:rPr lang="fr-FR" sz="700"/>
                        <a:t>Div</a:t>
                      </a:r>
                    </a:p>
                  </a:txBody>
                  <a:tcPr marL="36984" marR="36984" marT="18492" marB="18492" anchor="ctr">
                    <a:lnL>
                      <a:noFill/>
                    </a:lnL>
                    <a:lnR>
                      <a:noFill/>
                    </a:lnR>
                    <a:lnT>
                      <a:noFill/>
                    </a:lnT>
                    <a:lnB>
                      <a:noFill/>
                    </a:lnB>
                  </a:tcPr>
                </a:tc>
                <a:tc>
                  <a:txBody>
                    <a:bodyPr/>
                    <a:lstStyle/>
                    <a:p>
                      <a:r>
                        <a:rPr lang="fr-FR" sz="700"/>
                        <a:t>Div_arr</a:t>
                      </a:r>
                    </a:p>
                  </a:txBody>
                  <a:tcPr marL="36984" marR="36984" marT="18492" marB="18492" anchor="ctr">
                    <a:lnL>
                      <a:noFill/>
                    </a:lnL>
                    <a:lnR>
                      <a:noFill/>
                    </a:lnR>
                    <a:lnT>
                      <a:noFill/>
                    </a:lnT>
                    <a:lnB>
                      <a:noFill/>
                    </a:lnB>
                  </a:tcPr>
                </a:tc>
                <a:tc>
                  <a:txBody>
                    <a:bodyPr/>
                    <a:lstStyle/>
                    <a:p>
                      <a:r>
                        <a:rPr lang="fr-FR" sz="700" dirty="0" err="1"/>
                        <a:t>Reponse</a:t>
                      </a:r>
                      <a:endParaRPr lang="fr-FR" sz="700" dirty="0"/>
                    </a:p>
                  </a:txBody>
                  <a:tcPr marL="36984" marR="36984" marT="18492" marB="18492" anchor="ctr">
                    <a:lnL>
                      <a:noFill/>
                    </a:lnL>
                    <a:lnR>
                      <a:noFill/>
                    </a:lnR>
                    <a:lnT>
                      <a:noFill/>
                    </a:lnT>
                    <a:lnB>
                      <a:noFill/>
                    </a:lnB>
                  </a:tcPr>
                </a:tc>
              </a:tr>
              <a:tr h="232641">
                <a:tc>
                  <a:txBody>
                    <a:bodyPr/>
                    <a:lstStyle/>
                    <a:p>
                      <a:r>
                        <a:rPr lang="fr-FR" sz="700"/>
                        <a:t>0</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9</a:t>
                      </a:r>
                    </a:p>
                  </a:txBody>
                  <a:tcPr marL="36984" marR="36984" marT="18492" marB="18492" anchor="ctr">
                    <a:lnL>
                      <a:noFill/>
                    </a:lnL>
                    <a:lnR>
                      <a:noFill/>
                    </a:lnR>
                    <a:lnT>
                      <a:noFill/>
                    </a:lnT>
                    <a:lnB>
                      <a:noFill/>
                    </a:lnB>
                  </a:tcPr>
                </a:tc>
                <a:tc>
                  <a:txBody>
                    <a:bodyPr/>
                    <a:lstStyle/>
                    <a:p>
                      <a:r>
                        <a:rPr lang="fr-FR" sz="700"/>
                        <a:t>3.000000</a:t>
                      </a:r>
                    </a:p>
                  </a:txBody>
                  <a:tcPr marL="36984" marR="36984" marT="18492" marB="18492" anchor="ctr">
                    <a:lnL>
                      <a:noFill/>
                    </a:lnL>
                    <a:lnR>
                      <a:noFill/>
                    </a:lnR>
                    <a:lnT>
                      <a:noFill/>
                    </a:lnT>
                    <a:lnB>
                      <a:noFill/>
                    </a:lnB>
                  </a:tcPr>
                </a:tc>
                <a:tc>
                  <a:txBody>
                    <a:bodyPr/>
                    <a:lstStyle/>
                    <a:p>
                      <a:r>
                        <a:rPr lang="fr-FR" sz="700"/>
                        <a:t>3.0</a:t>
                      </a:r>
                    </a:p>
                  </a:txBody>
                  <a:tcPr marL="36984" marR="36984" marT="18492" marB="18492" anchor="ctr">
                    <a:lnL>
                      <a:noFill/>
                    </a:lnL>
                    <a:lnR>
                      <a:noFill/>
                    </a:lnR>
                    <a:lnT>
                      <a:noFill/>
                    </a:lnT>
                    <a:lnB>
                      <a:noFill/>
                    </a:lnB>
                  </a:tcPr>
                </a:tc>
                <a:tc>
                  <a:txBody>
                    <a:bodyPr/>
                    <a:lstStyle/>
                    <a:p>
                      <a:r>
                        <a:rPr lang="fr-FR" sz="700" dirty="0"/>
                        <a:t>bon</a:t>
                      </a:r>
                    </a:p>
                  </a:txBody>
                  <a:tcPr marL="36984" marR="36984" marT="18492" marB="18492" anchor="ctr">
                    <a:lnL>
                      <a:noFill/>
                    </a:lnL>
                    <a:lnR>
                      <a:noFill/>
                    </a:lnR>
                    <a:lnT>
                      <a:noFill/>
                    </a:lnT>
                    <a:lnB>
                      <a:noFill/>
                    </a:lnB>
                    <a:solidFill>
                      <a:srgbClr val="92D050"/>
                    </a:solidFill>
                  </a:tcPr>
                </a:tc>
              </a:tr>
              <a:tr h="232641">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7</a:t>
                      </a:r>
                    </a:p>
                  </a:txBody>
                  <a:tcPr marL="36984" marR="36984" marT="18492" marB="18492" anchor="ctr">
                    <a:lnL>
                      <a:noFill/>
                    </a:lnL>
                    <a:lnR>
                      <a:noFill/>
                    </a:lnR>
                    <a:lnT>
                      <a:noFill/>
                    </a:lnT>
                    <a:lnB>
                      <a:noFill/>
                    </a:lnB>
                  </a:tcPr>
                </a:tc>
                <a:tc>
                  <a:txBody>
                    <a:bodyPr/>
                    <a:lstStyle/>
                    <a:p>
                      <a:r>
                        <a:rPr lang="fr-FR" sz="700"/>
                        <a:t>2.333333</a:t>
                      </a:r>
                    </a:p>
                  </a:txBody>
                  <a:tcPr marL="36984" marR="36984" marT="18492" marB="18492" anchor="ctr">
                    <a:lnL>
                      <a:noFill/>
                    </a:lnL>
                    <a:lnR>
                      <a:noFill/>
                    </a:lnR>
                    <a:lnT>
                      <a:noFill/>
                    </a:lnT>
                    <a:lnB>
                      <a:noFill/>
                    </a:lnB>
                  </a:tcPr>
                </a:tc>
                <a:tc>
                  <a:txBody>
                    <a:bodyPr/>
                    <a:lstStyle/>
                    <a:p>
                      <a:r>
                        <a:rPr lang="fr-FR" sz="700"/>
                        <a:t>2.0</a:t>
                      </a:r>
                    </a:p>
                  </a:txBody>
                  <a:tcPr marL="36984" marR="36984" marT="18492" marB="18492" anchor="ctr">
                    <a:lnL>
                      <a:noFill/>
                    </a:lnL>
                    <a:lnR>
                      <a:noFill/>
                    </a:lnR>
                    <a:lnT>
                      <a:noFill/>
                    </a:lnT>
                    <a:lnB>
                      <a:noFill/>
                    </a:lnB>
                  </a:tcPr>
                </a:tc>
                <a:tc>
                  <a:txBody>
                    <a:bodyPr/>
                    <a:lstStyle/>
                    <a:p>
                      <a:r>
                        <a:rPr lang="fr-FR" sz="700" dirty="0"/>
                        <a:t>moyen</a:t>
                      </a:r>
                    </a:p>
                  </a:txBody>
                  <a:tcPr marL="36984" marR="36984" marT="18492" marB="18492" anchor="ctr">
                    <a:lnL>
                      <a:noFill/>
                    </a:lnL>
                    <a:lnR>
                      <a:noFill/>
                    </a:lnR>
                    <a:lnT>
                      <a:noFill/>
                    </a:lnT>
                    <a:lnB>
                      <a:noFill/>
                    </a:lnB>
                    <a:solidFill>
                      <a:srgbClr val="92D050"/>
                    </a:solidFill>
                  </a:tcPr>
                </a:tc>
              </a:tr>
              <a:tr h="232641">
                <a:tc>
                  <a:txBody>
                    <a:bodyPr/>
                    <a:lstStyle/>
                    <a:p>
                      <a:r>
                        <a:rPr lang="fr-FR" sz="700"/>
                        <a:t>2</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3</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9</a:t>
                      </a:r>
                    </a:p>
                  </a:txBody>
                  <a:tcPr marL="36984" marR="36984" marT="18492" marB="18492" anchor="ctr">
                    <a:lnL>
                      <a:noFill/>
                    </a:lnL>
                    <a:lnR>
                      <a:noFill/>
                    </a:lnR>
                    <a:lnT>
                      <a:noFill/>
                    </a:lnT>
                    <a:lnB>
                      <a:noFill/>
                    </a:lnB>
                  </a:tcPr>
                </a:tc>
                <a:tc>
                  <a:txBody>
                    <a:bodyPr/>
                    <a:lstStyle/>
                    <a:p>
                      <a:r>
                        <a:rPr lang="fr-FR" sz="700"/>
                        <a:t>3.000000</a:t>
                      </a:r>
                    </a:p>
                  </a:txBody>
                  <a:tcPr marL="36984" marR="36984" marT="18492" marB="18492" anchor="ctr">
                    <a:lnL>
                      <a:noFill/>
                    </a:lnL>
                    <a:lnR>
                      <a:noFill/>
                    </a:lnR>
                    <a:lnT>
                      <a:noFill/>
                    </a:lnT>
                    <a:lnB>
                      <a:noFill/>
                    </a:lnB>
                  </a:tcPr>
                </a:tc>
                <a:tc>
                  <a:txBody>
                    <a:bodyPr/>
                    <a:lstStyle/>
                    <a:p>
                      <a:r>
                        <a:rPr lang="fr-FR" sz="700"/>
                        <a:t>3.0</a:t>
                      </a:r>
                    </a:p>
                  </a:txBody>
                  <a:tcPr marL="36984" marR="36984" marT="18492" marB="18492" anchor="ctr">
                    <a:lnL>
                      <a:noFill/>
                    </a:lnL>
                    <a:lnR>
                      <a:noFill/>
                    </a:lnR>
                    <a:lnT>
                      <a:noFill/>
                    </a:lnT>
                    <a:lnB>
                      <a:noFill/>
                    </a:lnB>
                  </a:tcPr>
                </a:tc>
                <a:tc>
                  <a:txBody>
                    <a:bodyPr/>
                    <a:lstStyle/>
                    <a:p>
                      <a:r>
                        <a:rPr lang="fr-FR" sz="700" dirty="0"/>
                        <a:t>bon</a:t>
                      </a:r>
                    </a:p>
                  </a:txBody>
                  <a:tcPr marL="36984" marR="36984" marT="18492" marB="18492" anchor="ctr">
                    <a:lnL>
                      <a:noFill/>
                    </a:lnL>
                    <a:lnR>
                      <a:noFill/>
                    </a:lnR>
                    <a:lnT>
                      <a:noFill/>
                    </a:lnT>
                    <a:lnB>
                      <a:noFill/>
                    </a:lnB>
                    <a:solidFill>
                      <a:srgbClr val="92D050"/>
                    </a:solidFill>
                  </a:tcPr>
                </a:tc>
              </a:tr>
              <a:tr h="232641">
                <a:tc>
                  <a:txBody>
                    <a:bodyPr/>
                    <a:lstStyle/>
                    <a:p>
                      <a:r>
                        <a:rPr lang="fr-FR" sz="700"/>
                        <a:t>4</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5</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6</a:t>
                      </a:r>
                    </a:p>
                  </a:txBody>
                  <a:tcPr marL="36984" marR="36984" marT="18492" marB="18492" anchor="ctr">
                    <a:lnL>
                      <a:noFill/>
                    </a:lnL>
                    <a:lnR>
                      <a:noFill/>
                    </a:lnR>
                    <a:lnT>
                      <a:noFill/>
                    </a:lnT>
                    <a:lnB>
                      <a:noFill/>
                    </a:lnB>
                  </a:tcPr>
                </a:tc>
                <a:tc>
                  <a:txBody>
                    <a:bodyPr/>
                    <a:lstStyle/>
                    <a:p>
                      <a:r>
                        <a:rPr lang="fr-FR" sz="700"/>
                        <a:t>2.000000</a:t>
                      </a:r>
                    </a:p>
                  </a:txBody>
                  <a:tcPr marL="36984" marR="36984" marT="18492" marB="18492" anchor="ctr">
                    <a:lnL>
                      <a:noFill/>
                    </a:lnL>
                    <a:lnR>
                      <a:noFill/>
                    </a:lnR>
                    <a:lnT>
                      <a:noFill/>
                    </a:lnT>
                    <a:lnB>
                      <a:noFill/>
                    </a:lnB>
                  </a:tcPr>
                </a:tc>
                <a:tc>
                  <a:txBody>
                    <a:bodyPr/>
                    <a:lstStyle/>
                    <a:p>
                      <a:r>
                        <a:rPr lang="fr-FR" sz="700"/>
                        <a:t>2.0</a:t>
                      </a:r>
                    </a:p>
                  </a:txBody>
                  <a:tcPr marL="36984" marR="36984" marT="18492" marB="18492" anchor="ctr">
                    <a:lnL>
                      <a:noFill/>
                    </a:lnL>
                    <a:lnR>
                      <a:noFill/>
                    </a:lnR>
                    <a:lnT>
                      <a:noFill/>
                    </a:lnT>
                    <a:lnB>
                      <a:noFill/>
                    </a:lnB>
                  </a:tcPr>
                </a:tc>
                <a:tc>
                  <a:txBody>
                    <a:bodyPr/>
                    <a:lstStyle/>
                    <a:p>
                      <a:r>
                        <a:rPr lang="fr-FR" sz="700" dirty="0"/>
                        <a:t>moyen</a:t>
                      </a:r>
                    </a:p>
                  </a:txBody>
                  <a:tcPr marL="36984" marR="36984" marT="18492" marB="18492" anchor="ctr">
                    <a:lnL>
                      <a:noFill/>
                    </a:lnL>
                    <a:lnR>
                      <a:noFill/>
                    </a:lnR>
                    <a:lnT>
                      <a:noFill/>
                    </a:lnT>
                    <a:lnB>
                      <a:noFill/>
                    </a:lnB>
                    <a:solidFill>
                      <a:srgbClr val="92D050"/>
                    </a:solidFill>
                  </a:tcPr>
                </a:tc>
              </a:tr>
              <a:tr h="232641">
                <a:tc>
                  <a:txBody>
                    <a:bodyPr/>
                    <a:lstStyle/>
                    <a:p>
                      <a:r>
                        <a:rPr lang="fr-FR" sz="700"/>
                        <a:t>6</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7</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8</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9</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3</a:t>
                      </a:r>
                    </a:p>
                  </a:txBody>
                  <a:tcPr marL="36984" marR="36984" marT="18492" marB="18492" anchor="ctr">
                    <a:lnL>
                      <a:noFill/>
                    </a:lnL>
                    <a:lnR>
                      <a:noFill/>
                    </a:lnR>
                    <a:lnT>
                      <a:noFill/>
                    </a:lnT>
                    <a:lnB>
                      <a:noFill/>
                    </a:lnB>
                  </a:tcPr>
                </a:tc>
                <a:tc>
                  <a:txBody>
                    <a:bodyPr/>
                    <a:lstStyle/>
                    <a:p>
                      <a:r>
                        <a:rPr lang="fr-FR" sz="700"/>
                        <a:t>1.000000</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10</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1</a:t>
                      </a:r>
                    </a:p>
                  </a:txBody>
                  <a:tcPr marL="36984" marR="36984" marT="18492" marB="18492" anchor="ctr">
                    <a:lnL>
                      <a:noFill/>
                    </a:lnL>
                    <a:lnR>
                      <a:noFill/>
                    </a:lnR>
                    <a:lnT>
                      <a:noFill/>
                    </a:lnT>
                    <a:lnB>
                      <a:noFill/>
                    </a:lnB>
                  </a:tcPr>
                </a:tc>
                <a:tc>
                  <a:txBody>
                    <a:bodyPr/>
                    <a:lstStyle/>
                    <a:p>
                      <a:r>
                        <a:rPr lang="fr-FR" sz="700"/>
                        <a:t>4</a:t>
                      </a:r>
                    </a:p>
                  </a:txBody>
                  <a:tcPr marL="36984" marR="36984" marT="18492" marB="18492" anchor="ctr">
                    <a:lnL>
                      <a:noFill/>
                    </a:lnL>
                    <a:lnR>
                      <a:noFill/>
                    </a:lnR>
                    <a:lnT>
                      <a:noFill/>
                    </a:lnT>
                    <a:lnB>
                      <a:noFill/>
                    </a:lnB>
                  </a:tcPr>
                </a:tc>
                <a:tc>
                  <a:txBody>
                    <a:bodyPr/>
                    <a:lstStyle/>
                    <a:p>
                      <a:r>
                        <a:rPr lang="fr-FR" sz="700"/>
                        <a:t>1.333333</a:t>
                      </a:r>
                    </a:p>
                  </a:txBody>
                  <a:tcPr marL="36984" marR="36984" marT="18492" marB="18492" anchor="ctr">
                    <a:lnL>
                      <a:noFill/>
                    </a:lnL>
                    <a:lnR>
                      <a:noFill/>
                    </a:lnR>
                    <a:lnT>
                      <a:noFill/>
                    </a:lnT>
                    <a:lnB>
                      <a:noFill/>
                    </a:lnB>
                  </a:tcPr>
                </a:tc>
                <a:tc>
                  <a:txBody>
                    <a:bodyPr/>
                    <a:lstStyle/>
                    <a:p>
                      <a:r>
                        <a:rPr lang="fr-FR" sz="700"/>
                        <a:t>1.0</a:t>
                      </a:r>
                    </a:p>
                  </a:txBody>
                  <a:tcPr marL="36984" marR="36984" marT="18492" marB="18492" anchor="ctr">
                    <a:lnL>
                      <a:noFill/>
                    </a:lnL>
                    <a:lnR>
                      <a:noFill/>
                    </a:lnR>
                    <a:lnT>
                      <a:noFill/>
                    </a:lnT>
                    <a:lnB>
                      <a:noFill/>
                    </a:lnB>
                  </a:tcPr>
                </a:tc>
                <a:tc>
                  <a:txBody>
                    <a:bodyPr/>
                    <a:lstStyle/>
                    <a:p>
                      <a:r>
                        <a:rPr lang="fr-FR" sz="700" dirty="0"/>
                        <a:t>mauvais</a:t>
                      </a:r>
                    </a:p>
                  </a:txBody>
                  <a:tcPr marL="36984" marR="36984" marT="18492" marB="18492" anchor="ctr">
                    <a:lnL>
                      <a:noFill/>
                    </a:lnL>
                    <a:lnR>
                      <a:noFill/>
                    </a:lnR>
                    <a:lnT>
                      <a:noFill/>
                    </a:lnT>
                    <a:lnB>
                      <a:noFill/>
                    </a:lnB>
                    <a:solidFill>
                      <a:srgbClr val="92D050"/>
                    </a:solidFill>
                  </a:tcPr>
                </a:tc>
              </a:tr>
              <a:tr h="232641">
                <a:tc>
                  <a:txBody>
                    <a:bodyPr/>
                    <a:lstStyle/>
                    <a:p>
                      <a:r>
                        <a:rPr lang="fr-FR" sz="700"/>
                        <a:t>11</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2</a:t>
                      </a:r>
                    </a:p>
                  </a:txBody>
                  <a:tcPr marL="36984" marR="36984" marT="18492" marB="18492" anchor="ctr">
                    <a:lnL>
                      <a:noFill/>
                    </a:lnL>
                    <a:lnR>
                      <a:noFill/>
                    </a:lnR>
                    <a:lnT>
                      <a:noFill/>
                    </a:lnT>
                    <a:lnB>
                      <a:noFill/>
                    </a:lnB>
                  </a:tcPr>
                </a:tc>
                <a:tc>
                  <a:txBody>
                    <a:bodyPr/>
                    <a:lstStyle/>
                    <a:p>
                      <a:r>
                        <a:rPr lang="fr-FR" sz="700"/>
                        <a:t>6</a:t>
                      </a:r>
                    </a:p>
                  </a:txBody>
                  <a:tcPr marL="36984" marR="36984" marT="18492" marB="18492" anchor="ctr">
                    <a:lnL>
                      <a:noFill/>
                    </a:lnL>
                    <a:lnR>
                      <a:noFill/>
                    </a:lnR>
                    <a:lnT>
                      <a:noFill/>
                    </a:lnT>
                    <a:lnB>
                      <a:noFill/>
                    </a:lnB>
                  </a:tcPr>
                </a:tc>
                <a:tc>
                  <a:txBody>
                    <a:bodyPr/>
                    <a:lstStyle/>
                    <a:p>
                      <a:r>
                        <a:rPr lang="fr-FR" sz="700"/>
                        <a:t>2.000000</a:t>
                      </a:r>
                    </a:p>
                  </a:txBody>
                  <a:tcPr marL="36984" marR="36984" marT="18492" marB="18492" anchor="ctr">
                    <a:lnL>
                      <a:noFill/>
                    </a:lnL>
                    <a:lnR>
                      <a:noFill/>
                    </a:lnR>
                    <a:lnT>
                      <a:noFill/>
                    </a:lnT>
                    <a:lnB>
                      <a:noFill/>
                    </a:lnB>
                  </a:tcPr>
                </a:tc>
                <a:tc>
                  <a:txBody>
                    <a:bodyPr/>
                    <a:lstStyle/>
                    <a:p>
                      <a:r>
                        <a:rPr lang="fr-FR" sz="700"/>
                        <a:t>2.0</a:t>
                      </a:r>
                    </a:p>
                  </a:txBody>
                  <a:tcPr marL="36984" marR="36984" marT="18492" marB="18492" anchor="ctr">
                    <a:lnL>
                      <a:noFill/>
                    </a:lnL>
                    <a:lnR>
                      <a:noFill/>
                    </a:lnR>
                    <a:lnT>
                      <a:noFill/>
                    </a:lnT>
                    <a:lnB>
                      <a:noFill/>
                    </a:lnB>
                  </a:tcPr>
                </a:tc>
                <a:tc>
                  <a:txBody>
                    <a:bodyPr/>
                    <a:lstStyle/>
                    <a:p>
                      <a:r>
                        <a:rPr lang="fr-FR" sz="700" dirty="0"/>
                        <a:t>moyen</a:t>
                      </a:r>
                    </a:p>
                  </a:txBody>
                  <a:tcPr marL="36984" marR="36984" marT="18492" marB="18492" anchor="ctr">
                    <a:lnL>
                      <a:noFill/>
                    </a:lnL>
                    <a:lnR>
                      <a:noFill/>
                    </a:lnR>
                    <a:lnT>
                      <a:noFill/>
                    </a:lnT>
                    <a:lnB>
                      <a:noFill/>
                    </a:lnB>
                    <a:solidFill>
                      <a:srgbClr val="92D050"/>
                    </a:solidFill>
                  </a:tcPr>
                </a:tc>
              </a:tr>
            </a:tbl>
          </a:graphicData>
        </a:graphic>
      </p:graphicFrame>
    </p:spTree>
    <p:extLst>
      <p:ext uri="{BB962C8B-B14F-4D97-AF65-F5344CB8AC3E}">
        <p14:creationId xmlns:p14="http://schemas.microsoft.com/office/powerpoint/2010/main" val="121064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14325" y="843558"/>
            <a:ext cx="8515350" cy="3744416"/>
          </a:xfrm>
        </p:spPr>
        <p:txBody>
          <a:bodyPr/>
          <a:lstStyle/>
          <a:p>
            <a:r>
              <a:rPr lang="fr-FR" dirty="0" smtClean="0">
                <a:latin typeface="Helvetica 45 Light" panose="020B0403020202020204" pitchFamily="34" charset="0"/>
              </a:rPr>
              <a:t>Modélisation borderline</a:t>
            </a:r>
          </a:p>
          <a:p>
            <a:r>
              <a:rPr lang="fr-FR" dirty="0" smtClean="0">
                <a:solidFill>
                  <a:srgbClr val="000000"/>
                </a:solidFill>
                <a:latin typeface="Helvetica 45 Light" panose="020B0403020202020204" pitchFamily="34" charset="0"/>
              </a:rPr>
              <a:t>100% de performance globale, oui mais … Sur un jeu de données aussi light, qu’est-ce que ça vaut ? </a:t>
            </a:r>
            <a:r>
              <a:rPr lang="fr-FR" dirty="0">
                <a:solidFill>
                  <a:srgbClr val="000000"/>
                </a:solidFill>
                <a:latin typeface="Helvetica 45 Light" panose="020B0403020202020204" pitchFamily="34" charset="0"/>
              </a:rPr>
              <a:t>E</a:t>
            </a:r>
            <a:r>
              <a:rPr lang="fr-FR" dirty="0" smtClean="0">
                <a:solidFill>
                  <a:srgbClr val="000000"/>
                </a:solidFill>
                <a:latin typeface="Helvetica 45 Light" panose="020B0403020202020204" pitchFamily="34" charset="0"/>
              </a:rPr>
              <a:t>st-ce </a:t>
            </a:r>
            <a:r>
              <a:rPr lang="fr-FR" dirty="0">
                <a:solidFill>
                  <a:srgbClr val="000000"/>
                </a:solidFill>
                <a:latin typeface="Helvetica 45 Light" panose="020B0403020202020204" pitchFamily="34" charset="0"/>
              </a:rPr>
              <a:t>un coup de </a:t>
            </a:r>
            <a:r>
              <a:rPr lang="fr-FR" dirty="0" smtClean="0">
                <a:solidFill>
                  <a:srgbClr val="000000"/>
                </a:solidFill>
                <a:latin typeface="Helvetica 45 Light" panose="020B0403020202020204" pitchFamily="34" charset="0"/>
              </a:rPr>
              <a:t>chance ?</a:t>
            </a:r>
          </a:p>
          <a:p>
            <a:endParaRPr lang="fr-FR" dirty="0" smtClean="0">
              <a:latin typeface="Helvetica 45 Light" panose="020B0403020202020204" pitchFamily="34" charset="0"/>
            </a:endParaRPr>
          </a:p>
          <a:p>
            <a:r>
              <a:rPr lang="fr-FR" dirty="0" smtClean="0">
                <a:latin typeface="Helvetica 45 Light" panose="020B0403020202020204" pitchFamily="34" charset="0"/>
              </a:rPr>
              <a:t>Pas de valeur apportée par la prédiction </a:t>
            </a:r>
            <a:endParaRPr lang="fr-FR" dirty="0">
              <a:latin typeface="Helvetica 45 Light" panose="020B0403020202020204" pitchFamily="34" charset="0"/>
            </a:endParaRPr>
          </a:p>
          <a:p>
            <a:r>
              <a:rPr lang="fr-FR" dirty="0" smtClean="0">
                <a:solidFill>
                  <a:srgbClr val="000000"/>
                </a:solidFill>
                <a:latin typeface="Helvetica 45 Light" panose="020B0403020202020204" pitchFamily="34" charset="0"/>
              </a:rPr>
              <a:t>Finalement, le challenge était de retrouver le même résultat que la formule Excel. Quelle valeur amène le Machine Learning </a:t>
            </a:r>
            <a:r>
              <a:rPr lang="fr-FR" dirty="0" smtClean="0">
                <a:solidFill>
                  <a:srgbClr val="000000"/>
                </a:solidFill>
                <a:latin typeface="Helvetica 45 Light" panose="020B0403020202020204" pitchFamily="34" charset="0"/>
              </a:rPr>
              <a:t>alors que </a:t>
            </a:r>
            <a:r>
              <a:rPr lang="fr-FR" dirty="0" smtClean="0">
                <a:solidFill>
                  <a:srgbClr val="000000"/>
                </a:solidFill>
                <a:latin typeface="Helvetica 45 Light" panose="020B0403020202020204" pitchFamily="34" charset="0"/>
              </a:rPr>
              <a:t>Excel calculera toujours </a:t>
            </a:r>
            <a:r>
              <a:rPr lang="fr-FR" dirty="0">
                <a:solidFill>
                  <a:srgbClr val="000000"/>
                </a:solidFill>
                <a:latin typeface="Helvetica 45 Light" panose="020B0403020202020204" pitchFamily="34" charset="0"/>
              </a:rPr>
              <a:t>parfaitement </a:t>
            </a:r>
            <a:r>
              <a:rPr lang="fr-FR" dirty="0" smtClean="0">
                <a:solidFill>
                  <a:srgbClr val="000000"/>
                </a:solidFill>
                <a:latin typeface="Helvetica 45 Light" panose="020B0403020202020204" pitchFamily="34" charset="0"/>
              </a:rPr>
              <a:t>et rapidement, surtout sur peu de données ?</a:t>
            </a:r>
          </a:p>
          <a:p>
            <a:endParaRPr lang="fr-FR" dirty="0" smtClean="0">
              <a:latin typeface="Helvetica 45 Light" panose="020B0403020202020204" pitchFamily="34" charset="0"/>
            </a:endParaRPr>
          </a:p>
          <a:p>
            <a:r>
              <a:rPr lang="fr-FR" dirty="0" smtClean="0">
                <a:latin typeface="Helvetica 45 Light" panose="020B0403020202020204" pitchFamily="34" charset="0"/>
              </a:rPr>
              <a:t>La prédiction est réalisée post-livraison, le mal est déjà fait</a:t>
            </a:r>
          </a:p>
          <a:p>
            <a:r>
              <a:rPr lang="fr-FR" b="1" dirty="0" smtClean="0">
                <a:solidFill>
                  <a:srgbClr val="000000"/>
                </a:solidFill>
                <a:latin typeface="Helvetica 45 Light" panose="020B0403020202020204" pitchFamily="34" charset="0"/>
              </a:rPr>
              <a:t>Piste de réorientation de la question Métier </a:t>
            </a:r>
            <a:r>
              <a:rPr lang="fr-FR" dirty="0" smtClean="0">
                <a:solidFill>
                  <a:srgbClr val="000000"/>
                </a:solidFill>
                <a:latin typeface="Helvetica 45 Light" panose="020B0403020202020204" pitchFamily="34" charset="0"/>
              </a:rPr>
              <a:t>: le sujet devrait plutôt être regardé dès que les captations sont effectuées, bien avant les livraisons. Ce pourrait être une prédiction de risque d’écarts des projets entre leurs captations et livraisons, en fonction de leurs historiques (le projet X </a:t>
            </a:r>
            <a:r>
              <a:rPr lang="fr-FR" dirty="0" err="1" smtClean="0">
                <a:solidFill>
                  <a:srgbClr val="000000"/>
                </a:solidFill>
                <a:latin typeface="Helvetica 45 Light" panose="020B0403020202020204" pitchFamily="34" charset="0"/>
              </a:rPr>
              <a:t>a-t-il</a:t>
            </a:r>
            <a:r>
              <a:rPr lang="fr-FR" dirty="0" smtClean="0">
                <a:solidFill>
                  <a:srgbClr val="000000"/>
                </a:solidFill>
                <a:latin typeface="Helvetica 45 Light" panose="020B0403020202020204" pitchFamily="34" charset="0"/>
              </a:rPr>
              <a:t> tendance à toujours être mauvais ou bon ? Captations extrêmes ? Autres données non présentes dans l’actuel jeu de données …)</a:t>
            </a:r>
          </a:p>
          <a:p>
            <a:endParaRPr lang="fr-FR" dirty="0" smtClean="0">
              <a:latin typeface="Helvetica 45 Light" panose="020B0403020202020204" pitchFamily="34" charset="0"/>
            </a:endParaRPr>
          </a:p>
          <a:p>
            <a:r>
              <a:rPr lang="fr-FR" b="1" dirty="0" smtClean="0">
                <a:latin typeface="Helvetica 45 Light" panose="020B0403020202020204" pitchFamily="34" charset="0"/>
              </a:rPr>
              <a:t>Conclusion </a:t>
            </a:r>
            <a:r>
              <a:rPr lang="fr-FR" dirty="0" smtClean="0">
                <a:latin typeface="Helvetica 45 Light" panose="020B0403020202020204" pitchFamily="34" charset="0"/>
              </a:rPr>
              <a:t>: </a:t>
            </a:r>
            <a:r>
              <a:rPr lang="fr-FR" dirty="0" smtClean="0">
                <a:solidFill>
                  <a:srgbClr val="000000"/>
                </a:solidFill>
                <a:latin typeface="Helvetica 45 Light" panose="020B0403020202020204" pitchFamily="34" charset="0"/>
              </a:rPr>
              <a:t>Pas d’industrialisation du sujet </a:t>
            </a:r>
            <a:r>
              <a:rPr lang="fr-FR" dirty="0">
                <a:solidFill>
                  <a:srgbClr val="000000"/>
                </a:solidFill>
                <a:latin typeface="Helvetica 45 Light" panose="020B0403020202020204" pitchFamily="34" charset="0"/>
              </a:rPr>
              <a:t>avec trop peu de données </a:t>
            </a:r>
            <a:r>
              <a:rPr lang="fr-FR" dirty="0" smtClean="0">
                <a:solidFill>
                  <a:srgbClr val="000000"/>
                </a:solidFill>
                <a:latin typeface="Helvetica 45 Light" panose="020B0403020202020204" pitchFamily="34" charset="0"/>
              </a:rPr>
              <a:t>et sous l’angle présenté en Rallye Data</a:t>
            </a:r>
            <a:endParaRPr lang="fr-FR" dirty="0">
              <a:latin typeface="Helvetica 45 Light" panose="020B0403020202020204" pitchFamily="34" charset="0"/>
            </a:endParaRPr>
          </a:p>
          <a:p>
            <a:endParaRPr lang="fr-FR" dirty="0"/>
          </a:p>
          <a:p>
            <a:endParaRPr lang="fr-FR" dirty="0" smtClean="0"/>
          </a:p>
          <a:p>
            <a:endParaRPr lang="fr-FR" dirty="0"/>
          </a:p>
          <a:p>
            <a:endParaRPr lang="fr-FR" dirty="0" smtClean="0"/>
          </a:p>
        </p:txBody>
      </p:sp>
      <p:sp>
        <p:nvSpPr>
          <p:cNvPr id="3" name="Titre 2"/>
          <p:cNvSpPr>
            <a:spLocks noGrp="1"/>
          </p:cNvSpPr>
          <p:nvPr>
            <p:ph type="title"/>
          </p:nvPr>
        </p:nvSpPr>
        <p:spPr/>
        <p:txBody>
          <a:bodyPr/>
          <a:lstStyle/>
          <a:p>
            <a:r>
              <a:rPr lang="fr-FR" dirty="0" smtClean="0"/>
              <a:t>Réflexions et conclusion</a:t>
            </a:r>
            <a:endParaRPr lang="fr-FR" dirty="0"/>
          </a:p>
        </p:txBody>
      </p:sp>
    </p:spTree>
    <p:extLst>
      <p:ext uri="{BB962C8B-B14F-4D97-AF65-F5344CB8AC3E}">
        <p14:creationId xmlns:p14="http://schemas.microsoft.com/office/powerpoint/2010/main" val="304937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smtClean="0"/>
              <a:t>Merci</a:t>
            </a:r>
            <a:endParaRPr lang="fr-FR" dirty="0"/>
          </a:p>
        </p:txBody>
      </p:sp>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t>Nom d’équipe </a:t>
            </a:r>
            <a:r>
              <a:rPr lang="fr-FR" dirty="0">
                <a:solidFill>
                  <a:srgbClr val="000000"/>
                </a:solidFill>
              </a:rPr>
              <a:t>: </a:t>
            </a:r>
            <a:r>
              <a:rPr lang="fr-FR" dirty="0" err="1" smtClean="0">
                <a:solidFill>
                  <a:srgbClr val="000000"/>
                </a:solidFill>
              </a:rPr>
              <a:t>AloneInTheTeam</a:t>
            </a:r>
            <a:endParaRPr lang="fr-FR" dirty="0" smtClean="0">
              <a:solidFill>
                <a:srgbClr val="000000"/>
              </a:solidFill>
            </a:endParaRPr>
          </a:p>
          <a:p>
            <a:r>
              <a:rPr lang="fr-FR" dirty="0" smtClean="0"/>
              <a:t>Nb Participant : </a:t>
            </a:r>
            <a:r>
              <a:rPr lang="fr-FR" dirty="0" smtClean="0">
                <a:solidFill>
                  <a:srgbClr val="000000"/>
                </a:solidFill>
              </a:rPr>
              <a:t>1 comme le nom de l’équipe l’évoque</a:t>
            </a:r>
            <a:endParaRPr lang="fr-FR" dirty="0">
              <a:solidFill>
                <a:srgbClr val="000000"/>
              </a:solidFill>
            </a:endParaRPr>
          </a:p>
          <a:p>
            <a:r>
              <a:rPr lang="fr-FR" dirty="0" smtClean="0"/>
              <a:t>Nombre </a:t>
            </a:r>
            <a:r>
              <a:rPr lang="fr-FR" dirty="0"/>
              <a:t>de </a:t>
            </a:r>
            <a:r>
              <a:rPr lang="fr-FR" dirty="0" err="1"/>
              <a:t>Kaggles</a:t>
            </a:r>
            <a:r>
              <a:rPr lang="fr-FR" dirty="0"/>
              <a:t> </a:t>
            </a:r>
            <a:r>
              <a:rPr lang="fr-FR" dirty="0" smtClean="0"/>
              <a:t>déjà </a:t>
            </a:r>
            <a:r>
              <a:rPr lang="fr-FR" dirty="0"/>
              <a:t>réalisées </a:t>
            </a:r>
            <a:r>
              <a:rPr lang="fr-FR" dirty="0">
                <a:solidFill>
                  <a:srgbClr val="000000"/>
                </a:solidFill>
              </a:rPr>
              <a:t>: 0 ! C’est une </a:t>
            </a:r>
            <a:r>
              <a:rPr lang="fr-FR" dirty="0" smtClean="0">
                <a:solidFill>
                  <a:srgbClr val="000000"/>
                </a:solidFill>
              </a:rPr>
              <a:t>première que ce soit en interne ou externe</a:t>
            </a:r>
            <a:endParaRPr lang="fr-FR" dirty="0">
              <a:solidFill>
                <a:srgbClr val="000000"/>
              </a:solidFill>
            </a:endParaRPr>
          </a:p>
          <a:p>
            <a:endParaRPr lang="fr-FR" dirty="0" smtClean="0"/>
          </a:p>
          <a:p>
            <a:r>
              <a:rPr lang="fr-FR" dirty="0" smtClean="0"/>
              <a:t>Choix </a:t>
            </a:r>
            <a:r>
              <a:rPr lang="fr-FR" dirty="0"/>
              <a:t>du langage : </a:t>
            </a:r>
            <a:r>
              <a:rPr lang="fr-FR" dirty="0" smtClean="0">
                <a:solidFill>
                  <a:srgbClr val="000000"/>
                </a:solidFill>
              </a:rPr>
              <a:t>Python</a:t>
            </a:r>
          </a:p>
          <a:p>
            <a:r>
              <a:rPr lang="fr-FR" dirty="0" smtClean="0"/>
              <a:t>Version </a:t>
            </a:r>
            <a:r>
              <a:rPr lang="fr-FR" dirty="0"/>
              <a:t>Python : </a:t>
            </a:r>
            <a:r>
              <a:rPr lang="fr-FR" dirty="0">
                <a:solidFill>
                  <a:srgbClr val="000000"/>
                </a:solidFill>
              </a:rPr>
              <a:t>3.7.3 via Anaconda version de Mars 2019</a:t>
            </a:r>
          </a:p>
          <a:p>
            <a:r>
              <a:rPr lang="fr-FR" dirty="0" smtClean="0"/>
              <a:t>OS : </a:t>
            </a:r>
            <a:r>
              <a:rPr lang="fr-FR" dirty="0" smtClean="0">
                <a:solidFill>
                  <a:srgbClr val="000000"/>
                </a:solidFill>
              </a:rPr>
              <a:t>poste e-</a:t>
            </a:r>
            <a:r>
              <a:rPr lang="fr-FR" dirty="0" err="1" smtClean="0">
                <a:solidFill>
                  <a:srgbClr val="000000"/>
                </a:solidFill>
              </a:rPr>
              <a:t>buro</a:t>
            </a:r>
            <a:r>
              <a:rPr lang="fr-FR" dirty="0">
                <a:solidFill>
                  <a:srgbClr val="000000"/>
                </a:solidFill>
              </a:rPr>
              <a:t> Windows 7 </a:t>
            </a:r>
            <a:endParaRPr lang="fr-FR" dirty="0" smtClean="0">
              <a:solidFill>
                <a:srgbClr val="000000"/>
              </a:solidFill>
            </a:endParaRPr>
          </a:p>
          <a:p>
            <a:endParaRPr lang="fr-FR" dirty="0">
              <a:solidFill>
                <a:srgbClr val="000000"/>
              </a:solidFill>
            </a:endParaRPr>
          </a:p>
          <a:p>
            <a:r>
              <a:rPr lang="fr-FR" dirty="0" smtClean="0">
                <a:solidFill>
                  <a:srgbClr val="FF7900"/>
                </a:solidFill>
              </a:rPr>
              <a:t>Première soumission </a:t>
            </a:r>
            <a:r>
              <a:rPr lang="fr-FR" dirty="0" smtClean="0">
                <a:solidFill>
                  <a:srgbClr val="000000"/>
                </a:solidFill>
              </a:rPr>
              <a:t>: mercredi 05/06 à 20h27</a:t>
            </a:r>
          </a:p>
          <a:p>
            <a:r>
              <a:rPr lang="fr-FR" dirty="0" smtClean="0">
                <a:solidFill>
                  <a:srgbClr val="FF7900"/>
                </a:solidFill>
              </a:rPr>
              <a:t>Premier Score </a:t>
            </a:r>
            <a:r>
              <a:rPr lang="fr-FR" dirty="0" smtClean="0">
                <a:solidFill>
                  <a:srgbClr val="000000"/>
                </a:solidFill>
              </a:rPr>
              <a:t>: 0,50 (je m’attendais à pire)</a:t>
            </a:r>
          </a:p>
          <a:p>
            <a:r>
              <a:rPr lang="fr-FR" dirty="0">
                <a:solidFill>
                  <a:srgbClr val="FF7900"/>
                </a:solidFill>
              </a:rPr>
              <a:t>Nombre de </a:t>
            </a:r>
            <a:r>
              <a:rPr lang="fr-FR" dirty="0" smtClean="0">
                <a:solidFill>
                  <a:srgbClr val="FF7900"/>
                </a:solidFill>
              </a:rPr>
              <a:t>soumissions </a:t>
            </a:r>
            <a:r>
              <a:rPr lang="fr-FR" dirty="0">
                <a:solidFill>
                  <a:srgbClr val="000000"/>
                </a:solidFill>
              </a:rPr>
              <a:t>: 8</a:t>
            </a:r>
            <a:endParaRPr lang="fr-FR" dirty="0" smtClean="0">
              <a:solidFill>
                <a:srgbClr val="000000"/>
              </a:solidFill>
            </a:endParaRPr>
          </a:p>
          <a:p>
            <a:r>
              <a:rPr lang="fr-FR" dirty="0" smtClean="0">
                <a:solidFill>
                  <a:srgbClr val="FF7900"/>
                </a:solidFill>
              </a:rPr>
              <a:t>Nombre de versions de Notebooks </a:t>
            </a:r>
            <a:r>
              <a:rPr lang="fr-FR" dirty="0" smtClean="0">
                <a:solidFill>
                  <a:srgbClr val="000000"/>
                </a:solidFill>
              </a:rPr>
              <a:t>: 20</a:t>
            </a:r>
          </a:p>
        </p:txBody>
      </p:sp>
      <p:sp>
        <p:nvSpPr>
          <p:cNvPr id="2" name="Title 1"/>
          <p:cNvSpPr>
            <a:spLocks noGrp="1"/>
          </p:cNvSpPr>
          <p:nvPr>
            <p:ph type="title"/>
          </p:nvPr>
        </p:nvSpPr>
        <p:spPr>
          <a:xfrm>
            <a:off x="314325" y="268288"/>
            <a:ext cx="8515350" cy="742950"/>
          </a:xfrm>
        </p:spPr>
        <p:txBody>
          <a:bodyPr/>
          <a:lstStyle/>
          <a:p>
            <a:r>
              <a:rPr lang="fr-FR" dirty="0" smtClean="0"/>
              <a:t>Quelques infos générales pour commencer</a:t>
            </a:r>
            <a:endParaRPr lang="fr-FR" dirty="0"/>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t>Présentation du sujet par les Métiers , ce qu’il faut retenir :</a:t>
            </a:r>
          </a:p>
          <a:p>
            <a:r>
              <a:rPr lang="fr-FR" dirty="0" smtClean="0">
                <a:solidFill>
                  <a:srgbClr val="000000"/>
                </a:solidFill>
                <a:latin typeface="Helvetica 45 Light" panose="020B0403020202020204" pitchFamily="34" charset="0"/>
              </a:rPr>
              <a:t>- Les projets commandent des </a:t>
            </a:r>
            <a:r>
              <a:rPr lang="fr-FR" dirty="0">
                <a:solidFill>
                  <a:srgbClr val="000000"/>
                </a:solidFill>
                <a:latin typeface="Helvetica 45 Light" panose="020B0403020202020204" pitchFamily="34" charset="0"/>
              </a:rPr>
              <a:t>ressources techniques </a:t>
            </a:r>
            <a:r>
              <a:rPr lang="fr-FR" dirty="0" smtClean="0">
                <a:solidFill>
                  <a:srgbClr val="000000"/>
                </a:solidFill>
                <a:latin typeface="Helvetica 45 Light" panose="020B0403020202020204" pitchFamily="34" charset="0"/>
              </a:rPr>
              <a:t>CPU / RAM / </a:t>
            </a:r>
            <a:r>
              <a:rPr lang="fr-FR" dirty="0" err="1" smtClean="0">
                <a:solidFill>
                  <a:srgbClr val="000000"/>
                </a:solidFill>
                <a:latin typeface="Helvetica 45 Light" panose="020B0403020202020204" pitchFamily="34" charset="0"/>
              </a:rPr>
              <a:t>Datastore</a:t>
            </a:r>
            <a:r>
              <a:rPr lang="fr-FR" dirty="0" smtClean="0">
                <a:solidFill>
                  <a:srgbClr val="000000"/>
                </a:solidFill>
                <a:latin typeface="Helvetica 45 Light" panose="020B0403020202020204" pitchFamily="34" charset="0"/>
              </a:rPr>
              <a:t> / VM</a:t>
            </a:r>
            <a:r>
              <a:rPr lang="fr-FR" dirty="0">
                <a:solidFill>
                  <a:srgbClr val="000000"/>
                </a:solidFill>
                <a:latin typeface="Helvetica 45 Light" panose="020B0403020202020204" pitchFamily="34" charset="0"/>
              </a:rPr>
              <a:t>, </a:t>
            </a:r>
            <a:r>
              <a:rPr lang="fr-FR" dirty="0" smtClean="0">
                <a:solidFill>
                  <a:srgbClr val="000000"/>
                </a:solidFill>
                <a:latin typeface="Helvetica 45 Light" panose="020B0403020202020204" pitchFamily="34" charset="0"/>
              </a:rPr>
              <a:t>mais n’évaluent pas toujours bien leur besoin réel. Les demandes sont parfois sous-dimensionnées, parfois surdimensionnés. Les erreurs sont chronophages.</a:t>
            </a:r>
          </a:p>
          <a:p>
            <a:r>
              <a:rPr lang="fr-FR" dirty="0" smtClean="0">
                <a:solidFill>
                  <a:srgbClr val="000000"/>
                </a:solidFill>
                <a:latin typeface="Helvetica 45 Light" panose="020B0403020202020204" pitchFamily="34" charset="0"/>
              </a:rPr>
              <a:t>- Le </a:t>
            </a:r>
            <a:r>
              <a:rPr lang="fr-FR" dirty="0">
                <a:solidFill>
                  <a:srgbClr val="000000"/>
                </a:solidFill>
                <a:latin typeface="Helvetica 45 Light" panose="020B0403020202020204" pitchFamily="34" charset="0"/>
              </a:rPr>
              <a:t>score </a:t>
            </a:r>
            <a:r>
              <a:rPr lang="fr-FR" dirty="0" smtClean="0">
                <a:solidFill>
                  <a:srgbClr val="000000"/>
                </a:solidFill>
                <a:latin typeface="Helvetica 45 Light" panose="020B0403020202020204" pitchFamily="34" charset="0"/>
              </a:rPr>
              <a:t>des projets (mauvais </a:t>
            </a:r>
            <a:r>
              <a:rPr lang="fr-FR" dirty="0">
                <a:solidFill>
                  <a:srgbClr val="000000"/>
                </a:solidFill>
                <a:latin typeface="Helvetica 45 Light" panose="020B0403020202020204" pitchFamily="34" charset="0"/>
              </a:rPr>
              <a:t>/ moyen / bon) est actuellement calculé par une formule </a:t>
            </a:r>
            <a:r>
              <a:rPr lang="fr-FR" dirty="0" smtClean="0">
                <a:solidFill>
                  <a:srgbClr val="000000"/>
                </a:solidFill>
                <a:latin typeface="Helvetica 45 Light" panose="020B0403020202020204" pitchFamily="34" charset="0"/>
              </a:rPr>
              <a:t>Excel sur les valeurs de captation et livraison.</a:t>
            </a:r>
          </a:p>
          <a:p>
            <a:r>
              <a:rPr lang="fr-FR" dirty="0" smtClean="0">
                <a:solidFill>
                  <a:srgbClr val="000000"/>
                </a:solidFill>
                <a:latin typeface="Helvetica 45 Light" panose="020B0403020202020204" pitchFamily="34" charset="0"/>
              </a:rPr>
              <a:t>- </a:t>
            </a:r>
            <a:r>
              <a:rPr lang="fr-FR" dirty="0" smtClean="0">
                <a:solidFill>
                  <a:srgbClr val="000000"/>
                </a:solidFill>
                <a:latin typeface="Helvetica 45 Light" panose="020B0403020202020204" pitchFamily="34" charset="0"/>
              </a:rPr>
              <a:t>Peu d’historique à date (27 lignes en train, 12 lignes en test)</a:t>
            </a:r>
          </a:p>
          <a:p>
            <a:r>
              <a:rPr lang="fr-FR" dirty="0" smtClean="0">
                <a:solidFill>
                  <a:srgbClr val="000000"/>
                </a:solidFill>
                <a:latin typeface="Helvetica 45 Light" panose="020B0403020202020204" pitchFamily="34" charset="0"/>
              </a:rPr>
              <a:t>- </a:t>
            </a:r>
            <a:r>
              <a:rPr lang="fr-FR" dirty="0" smtClean="0">
                <a:solidFill>
                  <a:srgbClr val="000000"/>
                </a:solidFill>
                <a:latin typeface="Helvetica 45 Light" panose="020B0403020202020204" pitchFamily="34" charset="0"/>
              </a:rPr>
              <a:t>Les écarts entre les captations et les livraisons sont surtout problématiques sur CPU et RAM, moins sur les </a:t>
            </a:r>
            <a:r>
              <a:rPr lang="fr-FR" dirty="0" err="1" smtClean="0">
                <a:solidFill>
                  <a:srgbClr val="000000"/>
                </a:solidFill>
                <a:latin typeface="Helvetica 45 Light" panose="020B0403020202020204" pitchFamily="34" charset="0"/>
              </a:rPr>
              <a:t>Datastore</a:t>
            </a:r>
            <a:r>
              <a:rPr lang="fr-FR" dirty="0" smtClean="0">
                <a:solidFill>
                  <a:srgbClr val="000000"/>
                </a:solidFill>
                <a:latin typeface="Helvetica 45 Light" panose="020B0403020202020204" pitchFamily="34" charset="0"/>
              </a:rPr>
              <a:t> et encore moins sur les VM</a:t>
            </a:r>
          </a:p>
          <a:p>
            <a:r>
              <a:rPr lang="fr-FR" dirty="0" smtClean="0">
                <a:solidFill>
                  <a:srgbClr val="000000"/>
                </a:solidFill>
                <a:latin typeface="Helvetica 45 Light" panose="020B0403020202020204" pitchFamily="34" charset="0"/>
              </a:rPr>
              <a:t>- </a:t>
            </a:r>
            <a:r>
              <a:rPr lang="fr-FR" dirty="0" smtClean="0">
                <a:solidFill>
                  <a:srgbClr val="000000"/>
                </a:solidFill>
                <a:latin typeface="Helvetica 45 Light" panose="020B0403020202020204" pitchFamily="34" charset="0"/>
              </a:rPr>
              <a:t>Les captations à 0 ne sont pas des erreurs ou données manquantes </a:t>
            </a:r>
            <a:r>
              <a:rPr lang="fr-FR" dirty="0" smtClean="0">
                <a:solidFill>
                  <a:srgbClr val="000000"/>
                </a:solidFill>
                <a:latin typeface="Helvetica 45 Light" panose="020B0403020202020204" pitchFamily="34" charset="0"/>
                <a:sym typeface="Wingdings" panose="05000000000000000000" pitchFamily="2" charset="2"/>
              </a:rPr>
              <a:t> projets livrés au fur et à mesure</a:t>
            </a:r>
            <a:endParaRPr lang="fr-FR" dirty="0" smtClean="0">
              <a:solidFill>
                <a:srgbClr val="000000"/>
              </a:solidFill>
              <a:latin typeface="Helvetica 45 Light" panose="020B0403020202020204" pitchFamily="34" charset="0"/>
            </a:endParaRPr>
          </a:p>
          <a:p>
            <a:pPr marL="285750" indent="-285750">
              <a:buFontTx/>
              <a:buChar char="-"/>
            </a:pPr>
            <a:endParaRPr lang="fr-FR" dirty="0"/>
          </a:p>
          <a:p>
            <a:endParaRPr lang="fr-FR" dirty="0" smtClean="0"/>
          </a:p>
        </p:txBody>
      </p:sp>
      <p:sp>
        <p:nvSpPr>
          <p:cNvPr id="2" name="Title 1"/>
          <p:cNvSpPr>
            <a:spLocks noGrp="1"/>
          </p:cNvSpPr>
          <p:nvPr>
            <p:ph type="title"/>
          </p:nvPr>
        </p:nvSpPr>
        <p:spPr>
          <a:xfrm>
            <a:off x="314325" y="268288"/>
            <a:ext cx="8515350" cy="742950"/>
          </a:xfrm>
        </p:spPr>
        <p:txBody>
          <a:bodyPr/>
          <a:lstStyle/>
          <a:p>
            <a:r>
              <a:rPr lang="fr-FR" dirty="0" smtClean="0"/>
              <a:t>Rappel du contexte</a:t>
            </a:r>
            <a:endParaRPr lang="fr-FR" dirty="0"/>
          </a:p>
        </p:txBody>
      </p:sp>
    </p:spTree>
    <p:extLst>
      <p:ext uri="{BB962C8B-B14F-4D97-AF65-F5344CB8AC3E}">
        <p14:creationId xmlns:p14="http://schemas.microsoft.com/office/powerpoint/2010/main" val="164974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t>Type de question posée par le Métier</a:t>
            </a:r>
          </a:p>
          <a:p>
            <a:pPr marL="285750" indent="-285750">
              <a:buFont typeface="Arial" panose="020B0604020202020204" pitchFamily="34" charset="0"/>
              <a:buChar char="•"/>
            </a:pPr>
            <a:r>
              <a:rPr lang="fr-FR" dirty="0" smtClean="0">
                <a:solidFill>
                  <a:srgbClr val="000000"/>
                </a:solidFill>
                <a:latin typeface="Helvetica 45 Light" panose="020B0403020202020204" pitchFamily="34" charset="0"/>
              </a:rPr>
              <a:t>Trouver le score des projets représentant les écarts entre leurs captations et livraisons de ressources </a:t>
            </a:r>
            <a:r>
              <a:rPr lang="fr-FR" dirty="0" smtClean="0">
                <a:solidFill>
                  <a:srgbClr val="000000"/>
                </a:solidFill>
                <a:latin typeface="Helvetica 45 Light" panose="020B0403020202020204" pitchFamily="34" charset="0"/>
                <a:sym typeface="Wingdings" panose="05000000000000000000" pitchFamily="2" charset="2"/>
              </a:rPr>
              <a:t> </a:t>
            </a:r>
            <a:r>
              <a:rPr lang="fr-FR" dirty="0" smtClean="0">
                <a:latin typeface="Helvetica 45 Light" panose="020B0403020202020204" pitchFamily="34" charset="0"/>
                <a:sym typeface="Wingdings" panose="05000000000000000000" pitchFamily="2" charset="2"/>
              </a:rPr>
              <a:t>Classification multi-classe des </a:t>
            </a:r>
            <a:r>
              <a:rPr lang="fr-FR" dirty="0" smtClean="0">
                <a:solidFill>
                  <a:srgbClr val="FF7900"/>
                </a:solidFill>
                <a:latin typeface="Helvetica 45 Light" panose="020B0403020202020204" pitchFamily="34" charset="0"/>
                <a:sym typeface="Wingdings" panose="05000000000000000000" pitchFamily="2" charset="2"/>
              </a:rPr>
              <a:t>valeurs ‘</a:t>
            </a:r>
            <a:r>
              <a:rPr lang="fr-FR" dirty="0" smtClean="0">
                <a:solidFill>
                  <a:srgbClr val="FF7900"/>
                </a:solidFill>
                <a:latin typeface="Helvetica 45 Light" panose="020B0403020202020204" pitchFamily="34" charset="0"/>
              </a:rPr>
              <a:t>bon’, ‘moyen’, ‘mauvais’ </a:t>
            </a:r>
            <a:endParaRPr lang="fr-FR" dirty="0" smtClean="0">
              <a:solidFill>
                <a:srgbClr val="FF7900"/>
              </a:solidFill>
              <a:latin typeface="Helvetica 45 Light" panose="020B0403020202020204" pitchFamily="34" charset="0"/>
              <a:sym typeface="Wingdings" panose="05000000000000000000" pitchFamily="2" charset="2"/>
            </a:endParaRPr>
          </a:p>
          <a:p>
            <a:pPr marL="285750" indent="-285750">
              <a:buFont typeface="Wingdings"/>
              <a:buChar char="à"/>
            </a:pPr>
            <a:endParaRPr lang="fr-FR" dirty="0">
              <a:sym typeface="Wingdings" panose="05000000000000000000" pitchFamily="2" charset="2"/>
            </a:endParaRPr>
          </a:p>
          <a:p>
            <a:r>
              <a:rPr lang="fr-FR" dirty="0" smtClean="0">
                <a:sym typeface="Wingdings" panose="05000000000000000000" pitchFamily="2" charset="2"/>
              </a:rPr>
              <a:t>Métrique : Performance globale</a:t>
            </a:r>
          </a:p>
          <a:p>
            <a:pPr marL="285750" indent="-285750">
              <a:buFont typeface="Wingdings" panose="05000000000000000000" pitchFamily="2" charset="2"/>
              <a:buChar char="§"/>
            </a:pPr>
            <a:r>
              <a:rPr lang="fr-FR" dirty="0" smtClean="0">
                <a:solidFill>
                  <a:srgbClr val="000000"/>
                </a:solidFill>
                <a:latin typeface="Helvetica 45 Light" panose="020B0403020202020204" pitchFamily="34" charset="0"/>
                <a:sym typeface="Wingdings" panose="05000000000000000000" pitchFamily="2" charset="2"/>
              </a:rPr>
              <a:t>= bonnes prédictions / total des prédictions</a:t>
            </a:r>
          </a:p>
          <a:p>
            <a:pPr marL="285750" indent="-285750">
              <a:buFont typeface="Wingdings" panose="05000000000000000000" pitchFamily="2" charset="2"/>
              <a:buChar char="§"/>
            </a:pPr>
            <a:r>
              <a:rPr lang="fr-FR" dirty="0" smtClean="0">
                <a:solidFill>
                  <a:srgbClr val="000000"/>
                </a:solidFill>
                <a:latin typeface="Helvetica 45 Light" panose="020B0403020202020204" pitchFamily="34" charset="0"/>
                <a:sym typeface="Wingdings" panose="05000000000000000000" pitchFamily="2" charset="2"/>
              </a:rPr>
              <a:t> maximiser la diagonale entourée en vert</a:t>
            </a:r>
            <a:endParaRPr lang="fr-FR" dirty="0">
              <a:solidFill>
                <a:srgbClr val="000000"/>
              </a:solidFill>
              <a:latin typeface="Helvetica 45 Light" panose="020B0403020202020204" pitchFamily="34" charset="0"/>
              <a:sym typeface="Wingdings" panose="05000000000000000000" pitchFamily="2" charset="2"/>
            </a:endParaRPr>
          </a:p>
          <a:p>
            <a:endParaRPr lang="fr-FR" dirty="0" smtClean="0">
              <a:sym typeface="Wingdings" panose="05000000000000000000" pitchFamily="2" charset="2"/>
            </a:endParaRPr>
          </a:p>
          <a:p>
            <a:pPr marL="285750" lvl="1" indent="-285750">
              <a:buFontTx/>
              <a:buChar char="-"/>
            </a:pPr>
            <a:endParaRPr lang="en-US" sz="1000" dirty="0" smtClean="0">
              <a:latin typeface="Courier New" panose="02070309020205020404" pitchFamily="49" charset="0"/>
              <a:cs typeface="Courier New" panose="02070309020205020404" pitchFamily="49" charset="0"/>
            </a:endParaRPr>
          </a:p>
          <a:p>
            <a:pPr marL="285750" lvl="1" indent="-285750">
              <a:buFontTx/>
              <a:buChar char="-"/>
            </a:pPr>
            <a:endParaRPr lang="en-US" sz="1000" dirty="0">
              <a:latin typeface="Courier New" panose="02070309020205020404" pitchFamily="49" charset="0"/>
              <a:cs typeface="Courier New" panose="02070309020205020404" pitchFamily="49" charset="0"/>
            </a:endParaRPr>
          </a:p>
          <a:p>
            <a:pPr lvl="5" indent="0">
              <a:buNone/>
            </a:pPr>
            <a:r>
              <a:rPr lang="en-US" sz="1000" dirty="0" smtClean="0">
                <a:latin typeface="Courier New" panose="02070309020205020404" pitchFamily="49" charset="0"/>
                <a:cs typeface="Courier New" panose="02070309020205020404" pitchFamily="49" charset="0"/>
              </a:rPr>
              <a:t>Accuracy </a:t>
            </a:r>
            <a:r>
              <a:rPr lang="en-US" sz="1000" dirty="0">
                <a:latin typeface="Courier New" panose="02070309020205020404" pitchFamily="49" charset="0"/>
                <a:cs typeface="Courier New" panose="02070309020205020404" pitchFamily="49" charset="0"/>
              </a:rPr>
              <a:t>for </a:t>
            </a: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on CV data: 0.8888888888888888</a:t>
            </a:r>
            <a:endParaRPr lang="fr-FR" sz="1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314325" y="268288"/>
            <a:ext cx="8515350" cy="742950"/>
          </a:xfrm>
        </p:spPr>
        <p:txBody>
          <a:bodyPr/>
          <a:lstStyle/>
          <a:p>
            <a:r>
              <a:rPr lang="fr-FR" dirty="0" smtClean="0"/>
              <a:t>Démarche 1/3 </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283718"/>
            <a:ext cx="2604811"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lipse 3"/>
          <p:cNvSpPr/>
          <p:nvPr/>
        </p:nvSpPr>
        <p:spPr>
          <a:xfrm rot="18755447">
            <a:off x="6976885" y="2185934"/>
            <a:ext cx="525064" cy="206886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smtClean="0">
              <a:solidFill>
                <a:srgbClr val="000000"/>
              </a:solidFill>
            </a:endParaRPr>
          </a:p>
        </p:txBody>
      </p:sp>
    </p:spTree>
    <p:extLst>
      <p:ext uri="{BB962C8B-B14F-4D97-AF65-F5344CB8AC3E}">
        <p14:creationId xmlns:p14="http://schemas.microsoft.com/office/powerpoint/2010/main" val="248439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r-FR" dirty="0" smtClean="0">
                <a:sym typeface="Wingdings" panose="05000000000000000000" pitchFamily="2" charset="2"/>
              </a:rPr>
              <a:t>Préparation du Notebook:</a:t>
            </a:r>
          </a:p>
          <a:p>
            <a:pPr marL="285750" indent="-285750">
              <a:buFontTx/>
              <a:buChar char="-"/>
            </a:pPr>
            <a:r>
              <a:rPr lang="fr-FR" dirty="0">
                <a:sym typeface="Wingdings" panose="05000000000000000000" pitchFamily="2" charset="2"/>
              </a:rPr>
              <a:t>Récupération de bouts de code d’autres </a:t>
            </a:r>
            <a:r>
              <a:rPr lang="fr-FR" dirty="0" smtClean="0">
                <a:sym typeface="Wingdings" panose="05000000000000000000" pitchFamily="2" charset="2"/>
              </a:rPr>
              <a:t>projets :</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Les </a:t>
            </a:r>
            <a:r>
              <a:rPr lang="fr-FR" sz="1200" dirty="0">
                <a:solidFill>
                  <a:schemeClr val="tx1"/>
                </a:solidFill>
                <a:latin typeface="Helvetica 55 Roman" panose="000B0500000000000000" pitchFamily="34" charset="0"/>
                <a:sym typeface="Wingdings" panose="05000000000000000000" pitchFamily="2" charset="2"/>
              </a:rPr>
              <a:t>librairies, </a:t>
            </a:r>
            <a:endParaRPr lang="fr-FR" sz="1200" dirty="0" smtClean="0">
              <a:solidFill>
                <a:schemeClr val="tx1"/>
              </a:solidFill>
              <a:latin typeface="Helvetica 55 Roman" panose="000B0500000000000000" pitchFamily="34" charset="0"/>
              <a:sym typeface="Wingdings" panose="05000000000000000000" pitchFamily="2" charset="2"/>
            </a:endParaRP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Chargement </a:t>
            </a:r>
            <a:r>
              <a:rPr lang="fr-FR" sz="1200" dirty="0">
                <a:solidFill>
                  <a:schemeClr val="tx1"/>
                </a:solidFill>
                <a:latin typeface="Helvetica 55 Roman" panose="000B0500000000000000" pitchFamily="34" charset="0"/>
                <a:sym typeface="Wingdings" panose="05000000000000000000" pitchFamily="2" charset="2"/>
              </a:rPr>
              <a:t>des fichiers TRAIN et TEST (soumission</a:t>
            </a:r>
            <a:r>
              <a:rPr lang="fr-FR" sz="1200" dirty="0" smtClean="0">
                <a:solidFill>
                  <a:schemeClr val="tx1"/>
                </a:solidFill>
                <a:latin typeface="Helvetica 55 Roman" panose="000B0500000000000000" pitchFamily="34" charset="0"/>
                <a:sym typeface="Wingdings" panose="05000000000000000000" pitchFamily="2" charset="2"/>
              </a:rPr>
              <a:t>),</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préparation </a:t>
            </a:r>
            <a:r>
              <a:rPr lang="fr-FR" sz="1200" dirty="0">
                <a:solidFill>
                  <a:schemeClr val="tx1"/>
                </a:solidFill>
                <a:latin typeface="Helvetica 55 Roman" panose="000B0500000000000000" pitchFamily="34" charset="0"/>
                <a:sym typeface="Wingdings" panose="05000000000000000000" pitchFamily="2" charset="2"/>
              </a:rPr>
              <a:t>des données (train / validation / test</a:t>
            </a:r>
            <a:r>
              <a:rPr lang="fr-FR" sz="1200" dirty="0" smtClean="0">
                <a:solidFill>
                  <a:schemeClr val="tx1"/>
                </a:solidFill>
                <a:latin typeface="Helvetica 55 Roman" panose="000B0500000000000000" pitchFamily="34" charset="0"/>
                <a:sym typeface="Wingdings" panose="05000000000000000000" pitchFamily="2" charset="2"/>
              </a:rPr>
              <a:t>),</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Modèles,</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Éléments </a:t>
            </a:r>
            <a:r>
              <a:rPr lang="fr-FR" sz="1200" dirty="0">
                <a:solidFill>
                  <a:schemeClr val="tx1"/>
                </a:solidFill>
                <a:latin typeface="Helvetica 55 Roman" panose="000B0500000000000000" pitchFamily="34" charset="0"/>
                <a:sym typeface="Wingdings" panose="05000000000000000000" pitchFamily="2" charset="2"/>
              </a:rPr>
              <a:t>graphiques (répartition des classes, Matrice de corrélation, Matrices de confusion)</a:t>
            </a:r>
          </a:p>
          <a:p>
            <a:pPr marL="285750" indent="-285750">
              <a:buFontTx/>
              <a:buChar char="-"/>
            </a:pPr>
            <a:endParaRPr lang="fr-FR" dirty="0">
              <a:sym typeface="Wingdings" panose="05000000000000000000" pitchFamily="2" charset="2"/>
            </a:endParaRPr>
          </a:p>
          <a:p>
            <a:pPr marL="285750" indent="-285750">
              <a:buFontTx/>
              <a:buChar char="-"/>
            </a:pPr>
            <a:r>
              <a:rPr lang="fr-FR" dirty="0" smtClean="0">
                <a:sym typeface="Wingdings" panose="05000000000000000000" pitchFamily="2" charset="2"/>
              </a:rPr>
              <a:t>Bout de code récupérés sur internet : </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Fonction </a:t>
            </a:r>
            <a:r>
              <a:rPr lang="fr-FR" sz="1200" dirty="0">
                <a:solidFill>
                  <a:schemeClr val="tx1"/>
                </a:solidFill>
                <a:latin typeface="Helvetica 55 Roman" panose="000B0500000000000000" pitchFamily="34" charset="0"/>
                <a:sym typeface="Wingdings" panose="05000000000000000000" pitchFamily="2" charset="2"/>
              </a:rPr>
              <a:t>de préparation générique des données de train et des données test</a:t>
            </a:r>
          </a:p>
          <a:p>
            <a:pPr marL="285750" indent="-285750">
              <a:buFontTx/>
              <a:buChar char="-"/>
            </a:pPr>
            <a:r>
              <a:rPr lang="fr-FR" sz="1200" dirty="0" smtClean="0">
                <a:solidFill>
                  <a:schemeClr val="tx1"/>
                </a:solidFill>
                <a:latin typeface="Helvetica 55 Roman" panose="000B0500000000000000" pitchFamily="34" charset="0"/>
                <a:sym typeface="Wingdings" panose="05000000000000000000" pitchFamily="2" charset="2"/>
              </a:rPr>
              <a:t>- Fonction </a:t>
            </a:r>
            <a:r>
              <a:rPr lang="fr-FR" sz="1200" dirty="0">
                <a:solidFill>
                  <a:schemeClr val="tx1"/>
                </a:solidFill>
                <a:latin typeface="Helvetica 55 Roman" panose="000B0500000000000000" pitchFamily="34" charset="0"/>
                <a:sym typeface="Wingdings" panose="05000000000000000000" pitchFamily="2" charset="2"/>
              </a:rPr>
              <a:t>d’exécution des prédictions sur plusieurs modèle + affichage / écriture des résultats en CSV</a:t>
            </a:r>
          </a:p>
          <a:p>
            <a:pPr marL="285750" lvl="1" indent="-285750">
              <a:buFontTx/>
              <a:buChar char="-"/>
            </a:pPr>
            <a:endParaRPr lang="fr-FR" dirty="0"/>
          </a:p>
        </p:txBody>
      </p:sp>
      <p:sp>
        <p:nvSpPr>
          <p:cNvPr id="2" name="Title 1"/>
          <p:cNvSpPr>
            <a:spLocks noGrp="1"/>
          </p:cNvSpPr>
          <p:nvPr>
            <p:ph type="title"/>
          </p:nvPr>
        </p:nvSpPr>
        <p:spPr>
          <a:xfrm>
            <a:off x="314325" y="268288"/>
            <a:ext cx="8515350" cy="742950"/>
          </a:xfrm>
        </p:spPr>
        <p:txBody>
          <a:bodyPr/>
          <a:lstStyle/>
          <a:p>
            <a:r>
              <a:rPr lang="fr-FR" dirty="0" smtClean="0"/>
              <a:t>Démarche 2/3 </a:t>
            </a:r>
            <a:endParaRPr lang="fr-FR" dirty="0"/>
          </a:p>
        </p:txBody>
      </p:sp>
    </p:spTree>
    <p:extLst>
      <p:ext uri="{BB962C8B-B14F-4D97-AF65-F5344CB8AC3E}">
        <p14:creationId xmlns:p14="http://schemas.microsoft.com/office/powerpoint/2010/main" val="123450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25" y="1184275"/>
            <a:ext cx="6561931" cy="3365500"/>
          </a:xfrm>
        </p:spPr>
        <p:txBody>
          <a:bodyPr/>
          <a:lstStyle/>
          <a:p>
            <a:r>
              <a:rPr lang="fr-FR" sz="1200" dirty="0" smtClean="0"/>
              <a:t>Difficultés à gérer : </a:t>
            </a:r>
          </a:p>
          <a:p>
            <a:pPr marL="285750" indent="-285750">
              <a:buFontTx/>
              <a:buChar char="-"/>
            </a:pPr>
            <a:r>
              <a:rPr lang="fr-FR" sz="1200" dirty="0" smtClean="0"/>
              <a:t>- Le volume light du fichier de train : 27 observations</a:t>
            </a:r>
          </a:p>
          <a:p>
            <a:pPr marL="693738" lvl="3" indent="-285750">
              <a:buFontTx/>
              <a:buChar char="-"/>
            </a:pPr>
            <a:r>
              <a:rPr lang="fr-FR" sz="1200" dirty="0" smtClean="0"/>
              <a:t>Comment couper au mieux les données de train et validation ? Il est arrivé que la classe ‘moyen’ soit absente en validation. 30% du </a:t>
            </a:r>
            <a:r>
              <a:rPr lang="fr-FR" sz="1200" dirty="0" err="1" smtClean="0"/>
              <a:t>dataset</a:t>
            </a:r>
            <a:r>
              <a:rPr lang="fr-FR" sz="1200" dirty="0" smtClean="0"/>
              <a:t> pour la validation</a:t>
            </a:r>
          </a:p>
          <a:p>
            <a:pPr marL="693738" lvl="3" indent="-285750">
              <a:buFontTx/>
              <a:buChar char="-"/>
            </a:pPr>
            <a:r>
              <a:rPr lang="fr-FR" sz="1200" dirty="0" smtClean="0"/>
              <a:t>Cross-validation contrainte sur </a:t>
            </a:r>
            <a:r>
              <a:rPr lang="fr-FR" sz="1200" dirty="0" err="1" smtClean="0"/>
              <a:t>XGBoost</a:t>
            </a:r>
            <a:endParaRPr lang="fr-FR" sz="1200" dirty="0" smtClean="0"/>
          </a:p>
          <a:p>
            <a:pPr lvl="3" indent="0">
              <a:buNone/>
            </a:pPr>
            <a:endParaRPr lang="fr-FR" sz="1200" dirty="0" smtClean="0"/>
          </a:p>
          <a:p>
            <a:pPr marL="285750" indent="-285750">
              <a:buFontTx/>
              <a:buChar char="-"/>
            </a:pPr>
            <a:r>
              <a:rPr lang="fr-FR" sz="1200" dirty="0" smtClean="0"/>
              <a:t>- Sous-représentation de la classe Score ‘moyen’</a:t>
            </a:r>
          </a:p>
          <a:p>
            <a:pPr marL="693738" lvl="3" indent="-285750">
              <a:buFontTx/>
              <a:buChar char="-"/>
            </a:pPr>
            <a:r>
              <a:rPr lang="fr-FR" sz="1200" dirty="0" smtClean="0"/>
              <a:t>Impossible d’utiliser une librairie (SMOTE) qui gère les déséquilibres </a:t>
            </a:r>
            <a:r>
              <a:rPr lang="fr-FR" sz="1200" dirty="0" smtClean="0">
                <a:sym typeface="Wingdings" panose="05000000000000000000" pitchFamily="2" charset="2"/>
              </a:rPr>
              <a:t> pas assez d’observations</a:t>
            </a:r>
          </a:p>
          <a:p>
            <a:pPr lvl="3" indent="0">
              <a:buNone/>
            </a:pPr>
            <a:endParaRPr lang="fr-FR" sz="1200" dirty="0">
              <a:sym typeface="Wingdings" panose="05000000000000000000" pitchFamily="2" charset="2"/>
            </a:endParaRPr>
          </a:p>
          <a:p>
            <a:pPr marL="285750" lvl="1" indent="-285750">
              <a:buFontTx/>
              <a:buChar char="-"/>
            </a:pPr>
            <a:r>
              <a:rPr lang="fr-FR" sz="1200" dirty="0" smtClean="0">
                <a:solidFill>
                  <a:srgbClr val="FF7900"/>
                </a:solidFill>
                <a:sym typeface="Wingdings" panose="05000000000000000000" pitchFamily="2" charset="2"/>
              </a:rPr>
              <a:t>- Sur apprentissage ?</a:t>
            </a:r>
            <a:endParaRPr lang="fr-FR" sz="1200" dirty="0" smtClean="0">
              <a:solidFill>
                <a:srgbClr val="FF7900"/>
              </a:solidFill>
            </a:endParaRPr>
          </a:p>
          <a:p>
            <a:pPr marL="693738" lvl="3" indent="-285750">
              <a:buFontTx/>
              <a:buChar char="-"/>
            </a:pPr>
            <a:r>
              <a:rPr lang="fr-FR" sz="1200" dirty="0" smtClean="0"/>
              <a:t>Score souvent meilleur en train/validation que sur le fichier test à soumettre</a:t>
            </a:r>
          </a:p>
          <a:p>
            <a:pPr lvl="3" indent="0">
              <a:buNone/>
            </a:pPr>
            <a:endParaRPr lang="fr-FR" sz="1200" dirty="0" smtClean="0"/>
          </a:p>
          <a:p>
            <a:pPr lvl="2" indent="0">
              <a:buNone/>
            </a:pPr>
            <a:r>
              <a:rPr lang="fr-FR" sz="1200" dirty="0">
                <a:solidFill>
                  <a:srgbClr val="FF7900"/>
                </a:solidFill>
              </a:rPr>
              <a:t> </a:t>
            </a:r>
            <a:r>
              <a:rPr lang="fr-FR" sz="1200" dirty="0" smtClean="0">
                <a:solidFill>
                  <a:srgbClr val="FF7900"/>
                </a:solidFill>
              </a:rPr>
              <a:t> - </a:t>
            </a:r>
            <a:r>
              <a:rPr lang="fr-FR" sz="1200" dirty="0">
                <a:solidFill>
                  <a:srgbClr val="FF7900"/>
                </a:solidFill>
              </a:rPr>
              <a:t>Quels algorithmes </a:t>
            </a:r>
            <a:r>
              <a:rPr lang="fr-FR" sz="1200" dirty="0" smtClean="0">
                <a:solidFill>
                  <a:srgbClr val="FF7900"/>
                </a:solidFill>
              </a:rPr>
              <a:t> tester ?</a:t>
            </a:r>
            <a:endParaRPr lang="fr-FR" sz="1200" dirty="0">
              <a:solidFill>
                <a:srgbClr val="FF7900"/>
              </a:solidFill>
            </a:endParaRPr>
          </a:p>
          <a:p>
            <a:pPr marL="693738" lvl="3" indent="-285750">
              <a:buFontTx/>
              <a:buChar char="-"/>
            </a:pPr>
            <a:r>
              <a:rPr lang="fr-FR" sz="1200" dirty="0"/>
              <a:t>Les stars de </a:t>
            </a:r>
            <a:r>
              <a:rPr lang="fr-FR" sz="1200" dirty="0" err="1"/>
              <a:t>kaggles</a:t>
            </a:r>
            <a:r>
              <a:rPr lang="fr-FR" sz="1200" dirty="0"/>
              <a:t> : </a:t>
            </a:r>
            <a:r>
              <a:rPr lang="fr-FR" sz="1200" dirty="0" err="1"/>
              <a:t>XGBoost</a:t>
            </a:r>
            <a:r>
              <a:rPr lang="fr-FR" sz="1200" dirty="0"/>
              <a:t>, Random Forest, </a:t>
            </a:r>
            <a:r>
              <a:rPr lang="fr-FR" sz="1200" dirty="0" err="1" smtClean="0"/>
              <a:t>lightGBM</a:t>
            </a:r>
            <a:endParaRPr lang="fr-FR" sz="1200" dirty="0"/>
          </a:p>
          <a:p>
            <a:pPr marL="693738" lvl="3" indent="-285750">
              <a:buFontTx/>
              <a:buChar char="-"/>
            </a:pPr>
            <a:r>
              <a:rPr lang="fr-FR" sz="1200" dirty="0"/>
              <a:t>Les classiques : Régression logistique</a:t>
            </a:r>
            <a:r>
              <a:rPr lang="fr-FR" sz="1200" dirty="0" smtClean="0"/>
              <a:t>, </a:t>
            </a:r>
            <a:r>
              <a:rPr lang="fr-FR" sz="1200" dirty="0" err="1" smtClean="0"/>
              <a:t>Decision</a:t>
            </a:r>
            <a:r>
              <a:rPr lang="fr-FR" sz="1200" dirty="0" smtClean="0"/>
              <a:t> </a:t>
            </a:r>
            <a:r>
              <a:rPr lang="fr-FR" sz="1200" dirty="0" err="1" smtClean="0"/>
              <a:t>Tree</a:t>
            </a:r>
            <a:r>
              <a:rPr lang="fr-FR" sz="1200" dirty="0"/>
              <a:t>,</a:t>
            </a:r>
            <a:r>
              <a:rPr lang="fr-FR" sz="1200" dirty="0" smtClean="0"/>
              <a:t> </a:t>
            </a:r>
            <a:r>
              <a:rPr lang="fr-FR" sz="1200" dirty="0" err="1"/>
              <a:t>Naive</a:t>
            </a:r>
            <a:r>
              <a:rPr lang="fr-FR" sz="1200" dirty="0"/>
              <a:t> Bayes, SVM, </a:t>
            </a:r>
            <a:r>
              <a:rPr lang="fr-FR" sz="1200" dirty="0" smtClean="0"/>
              <a:t>KNN, Multi-layer Perceptron</a:t>
            </a:r>
            <a:endParaRPr lang="fr-FR" sz="1200" dirty="0"/>
          </a:p>
        </p:txBody>
      </p:sp>
      <p:sp>
        <p:nvSpPr>
          <p:cNvPr id="2" name="Title 1"/>
          <p:cNvSpPr>
            <a:spLocks noGrp="1"/>
          </p:cNvSpPr>
          <p:nvPr>
            <p:ph type="title"/>
          </p:nvPr>
        </p:nvSpPr>
        <p:spPr>
          <a:xfrm>
            <a:off x="314325" y="268288"/>
            <a:ext cx="8515350" cy="742950"/>
          </a:xfrm>
        </p:spPr>
        <p:txBody>
          <a:bodyPr/>
          <a:lstStyle/>
          <a:p>
            <a:r>
              <a:rPr lang="fr-FR" dirty="0" smtClean="0"/>
              <a:t>Démarche 3/3</a:t>
            </a:r>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189" y="1923678"/>
            <a:ext cx="2022748" cy="1437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724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lstStyle/>
          <a:p>
            <a:r>
              <a:rPr lang="fr-FR" dirty="0" smtClean="0"/>
              <a:t>1</a:t>
            </a:r>
            <a:r>
              <a:rPr lang="fr-FR" baseline="30000" dirty="0" smtClean="0"/>
              <a:t>ère</a:t>
            </a:r>
            <a:r>
              <a:rPr lang="fr-FR" dirty="0" smtClean="0"/>
              <a:t> version de notebook exploitable : </a:t>
            </a:r>
          </a:p>
          <a:p>
            <a:pPr marL="285750" lvl="1" indent="-285750">
              <a:buFontTx/>
              <a:buChar char="-"/>
            </a:pPr>
            <a:r>
              <a:rPr lang="fr-FR" dirty="0" smtClean="0">
                <a:solidFill>
                  <a:srgbClr val="FF7900"/>
                </a:solidFill>
                <a:latin typeface="Helvetica 45 Light" panose="020B0403020202020204" pitchFamily="34" charset="0"/>
              </a:rPr>
              <a:t>Utilisation des 8 </a:t>
            </a:r>
            <a:r>
              <a:rPr lang="fr-FR" dirty="0" err="1" smtClean="0">
                <a:solidFill>
                  <a:srgbClr val="FF7900"/>
                </a:solidFill>
                <a:latin typeface="Helvetica 45 Light" panose="020B0403020202020204" pitchFamily="34" charset="0"/>
              </a:rPr>
              <a:t>features</a:t>
            </a:r>
            <a:r>
              <a:rPr lang="fr-FR" dirty="0" smtClean="0">
                <a:solidFill>
                  <a:srgbClr val="FF7900"/>
                </a:solidFill>
                <a:latin typeface="Helvetica 45 Light" panose="020B0403020202020204" pitchFamily="34" charset="0"/>
              </a:rPr>
              <a:t> </a:t>
            </a:r>
            <a:r>
              <a:rPr lang="fr-FR" dirty="0" err="1" smtClean="0">
                <a:solidFill>
                  <a:srgbClr val="FF7900"/>
                </a:solidFill>
                <a:latin typeface="Helvetica 45 Light" panose="020B0403020202020204" pitchFamily="34" charset="0"/>
              </a:rPr>
              <a:t>capt</a:t>
            </a:r>
            <a:r>
              <a:rPr lang="fr-FR" dirty="0" smtClean="0">
                <a:solidFill>
                  <a:srgbClr val="FF7900"/>
                </a:solidFill>
                <a:latin typeface="Helvetica 45 Light" panose="020B0403020202020204" pitchFamily="34" charset="0"/>
              </a:rPr>
              <a:t>/liv </a:t>
            </a:r>
            <a:r>
              <a:rPr lang="fr-FR" dirty="0" smtClean="0">
                <a:latin typeface="Helvetica 45 Light" panose="020B0403020202020204" pitchFamily="34" charset="0"/>
              </a:rPr>
              <a:t>avec des valeurs recalées sur un intervalle de 0 à 1</a:t>
            </a:r>
          </a:p>
          <a:p>
            <a:pPr marL="285750" lvl="1" indent="-285750">
              <a:buFontTx/>
              <a:buChar char="-"/>
            </a:pPr>
            <a:r>
              <a:rPr lang="fr-FR" dirty="0">
                <a:solidFill>
                  <a:srgbClr val="FF7900"/>
                </a:solidFill>
                <a:latin typeface="Helvetica 45 Light" panose="020B0403020202020204" pitchFamily="34" charset="0"/>
              </a:rPr>
              <a:t>C</a:t>
            </a:r>
            <a:r>
              <a:rPr lang="fr-FR" dirty="0" smtClean="0">
                <a:solidFill>
                  <a:srgbClr val="FF7900"/>
                </a:solidFill>
                <a:latin typeface="Helvetica 45 Light" panose="020B0403020202020204" pitchFamily="34" charset="0"/>
              </a:rPr>
              <a:t>réation d’1 </a:t>
            </a:r>
            <a:r>
              <a:rPr lang="fr-FR" dirty="0" err="1" smtClean="0">
                <a:solidFill>
                  <a:srgbClr val="FF7900"/>
                </a:solidFill>
                <a:latin typeface="Helvetica 45 Light" panose="020B0403020202020204" pitchFamily="34" charset="0"/>
              </a:rPr>
              <a:t>feature</a:t>
            </a:r>
            <a:r>
              <a:rPr lang="fr-FR" dirty="0" smtClean="0">
                <a:solidFill>
                  <a:srgbClr val="FF7900"/>
                </a:solidFill>
                <a:latin typeface="Helvetica 45 Light" panose="020B0403020202020204" pitchFamily="34" charset="0"/>
              </a:rPr>
              <a:t> </a:t>
            </a:r>
            <a:r>
              <a:rPr lang="fr-FR" dirty="0" smtClean="0">
                <a:latin typeface="Helvetica 45 Light" panose="020B0403020202020204" pitchFamily="34" charset="0"/>
              </a:rPr>
              <a:t>: </a:t>
            </a:r>
            <a:r>
              <a:rPr lang="fr-FR" dirty="0" err="1" smtClean="0">
                <a:latin typeface="Helvetica 45 Light" panose="020B0403020202020204" pitchFamily="34" charset="0"/>
              </a:rPr>
              <a:t>INFRA_dif</a:t>
            </a:r>
            <a:r>
              <a:rPr lang="fr-FR" dirty="0" smtClean="0">
                <a:latin typeface="Helvetica 45 Light" panose="020B0403020202020204" pitchFamily="34" charset="0"/>
              </a:rPr>
              <a:t> = 1 si l’INFRA captation est différente de l’infra livrée, 0 sinon</a:t>
            </a:r>
          </a:p>
          <a:p>
            <a:pPr marL="285750" lvl="1" indent="-285750">
              <a:buFontTx/>
              <a:buChar char="-"/>
            </a:pPr>
            <a:r>
              <a:rPr lang="fr-FR" dirty="0">
                <a:solidFill>
                  <a:srgbClr val="FF7900"/>
                </a:solidFill>
                <a:latin typeface="Helvetica 45 Light" panose="020B0403020202020204" pitchFamily="34" charset="0"/>
              </a:rPr>
              <a:t>M</a:t>
            </a:r>
            <a:r>
              <a:rPr lang="fr-FR" dirty="0" smtClean="0">
                <a:solidFill>
                  <a:srgbClr val="FF7900"/>
                </a:solidFill>
                <a:latin typeface="Helvetica 45 Light" panose="020B0403020202020204" pitchFamily="34" charset="0"/>
              </a:rPr>
              <a:t>odèle</a:t>
            </a:r>
            <a:r>
              <a:rPr lang="fr-FR" dirty="0" smtClean="0">
                <a:latin typeface="Helvetica 45 Light" panose="020B0403020202020204" pitchFamily="34" charset="0"/>
              </a:rPr>
              <a:t> : Random Forest,  Résultat de soumission = 0,5</a:t>
            </a:r>
          </a:p>
          <a:p>
            <a:pPr marL="285750" lvl="1" indent="-285750">
              <a:buFontTx/>
              <a:buChar char="-"/>
            </a:pPr>
            <a:r>
              <a:rPr lang="fr-FR" dirty="0" smtClean="0">
                <a:solidFill>
                  <a:srgbClr val="FF7900"/>
                </a:solidFill>
                <a:latin typeface="Helvetica 45 Light" panose="020B0403020202020204" pitchFamily="34" charset="0"/>
              </a:rPr>
              <a:t>Conclusion </a:t>
            </a:r>
            <a:r>
              <a:rPr lang="fr-FR" dirty="0" smtClean="0">
                <a:latin typeface="Helvetica 45 Light" panose="020B0403020202020204" pitchFamily="34" charset="0"/>
              </a:rPr>
              <a:t>: peut mieux faire, mais le notebook fonctionne bien. Variable </a:t>
            </a:r>
            <a:r>
              <a:rPr lang="fr-FR" dirty="0" err="1" smtClean="0">
                <a:latin typeface="Helvetica 45 Light" panose="020B0403020202020204" pitchFamily="34" charset="0"/>
              </a:rPr>
              <a:t>INFRA_dif</a:t>
            </a:r>
            <a:r>
              <a:rPr lang="fr-FR" dirty="0" smtClean="0">
                <a:latin typeface="Helvetica 45 Light" panose="020B0403020202020204" pitchFamily="34" charset="0"/>
              </a:rPr>
              <a:t> peu significative</a:t>
            </a:r>
            <a:endParaRPr lang="fr-FR" dirty="0">
              <a:latin typeface="Helvetica 45 Light" panose="020B0403020202020204" pitchFamily="34" charset="0"/>
            </a:endParaRPr>
          </a:p>
          <a:p>
            <a:endParaRPr lang="fr-FR" dirty="0" smtClean="0"/>
          </a:p>
          <a:p>
            <a:r>
              <a:rPr lang="fr-FR" dirty="0" smtClean="0"/>
              <a:t> 2</a:t>
            </a:r>
            <a:r>
              <a:rPr lang="fr-FR" baseline="30000" dirty="0" smtClean="0"/>
              <a:t>ème</a:t>
            </a:r>
            <a:r>
              <a:rPr lang="fr-FR" dirty="0" smtClean="0"/>
              <a:t> version de notebook, ajout de nouvelles variables :</a:t>
            </a:r>
          </a:p>
          <a:p>
            <a:pPr marL="285750" lvl="1" indent="-285750">
              <a:buFontTx/>
              <a:buChar char="-"/>
            </a:pPr>
            <a:r>
              <a:rPr lang="fr-FR" dirty="0" smtClean="0">
                <a:solidFill>
                  <a:srgbClr val="FF7900"/>
                </a:solidFill>
                <a:latin typeface="Helvetica 45 Light" panose="020B0403020202020204" pitchFamily="34" charset="0"/>
              </a:rPr>
              <a:t>Création de 4 </a:t>
            </a:r>
            <a:r>
              <a:rPr lang="fr-FR" dirty="0" err="1" smtClean="0">
                <a:solidFill>
                  <a:srgbClr val="FF7900"/>
                </a:solidFill>
                <a:latin typeface="Helvetica 45 Light" panose="020B0403020202020204" pitchFamily="34" charset="0"/>
              </a:rPr>
              <a:t>features</a:t>
            </a:r>
            <a:r>
              <a:rPr lang="fr-FR" dirty="0" smtClean="0">
                <a:solidFill>
                  <a:srgbClr val="FF7900"/>
                </a:solidFill>
                <a:latin typeface="Helvetica 45 Light" panose="020B0403020202020204" pitchFamily="34" charset="0"/>
              </a:rPr>
              <a:t> = </a:t>
            </a:r>
            <a:r>
              <a:rPr lang="fr-FR" dirty="0" smtClean="0">
                <a:latin typeface="Helvetica 45 Light" panose="020B0403020202020204" pitchFamily="34" charset="0"/>
              </a:rPr>
              <a:t>Valeur </a:t>
            </a:r>
            <a:r>
              <a:rPr lang="fr-FR" dirty="0">
                <a:latin typeface="Helvetica 45 Light" panose="020B0403020202020204" pitchFamily="34" charset="0"/>
              </a:rPr>
              <a:t>absolue de la </a:t>
            </a:r>
            <a:r>
              <a:rPr lang="fr-FR" dirty="0" smtClean="0">
                <a:latin typeface="Helvetica 45 Light" panose="020B0403020202020204" pitchFamily="34" charset="0"/>
              </a:rPr>
              <a:t>différence ‘captation </a:t>
            </a:r>
            <a:r>
              <a:rPr lang="fr-FR" dirty="0">
                <a:latin typeface="Helvetica 45 Light" panose="020B0403020202020204" pitchFamily="34" charset="0"/>
              </a:rPr>
              <a:t>– </a:t>
            </a:r>
            <a:r>
              <a:rPr lang="fr-FR" dirty="0" smtClean="0">
                <a:latin typeface="Helvetica 45 Light" panose="020B0403020202020204" pitchFamily="34" charset="0"/>
              </a:rPr>
              <a:t>livraison’ pour chaque item</a:t>
            </a:r>
            <a:endParaRPr lang="fr-FR" dirty="0">
              <a:latin typeface="Helvetica 45 Light" panose="020B0403020202020204" pitchFamily="34" charset="0"/>
            </a:endParaRPr>
          </a:p>
          <a:p>
            <a:pPr marL="285750" lvl="1" indent="-285750">
              <a:buFontTx/>
              <a:buChar char="-"/>
            </a:pPr>
            <a:r>
              <a:rPr lang="fr-FR" dirty="0">
                <a:solidFill>
                  <a:srgbClr val="FF7900"/>
                </a:solidFill>
                <a:latin typeface="Helvetica 45 Light" panose="020B0403020202020204" pitchFamily="34" charset="0"/>
              </a:rPr>
              <a:t>Modèle</a:t>
            </a:r>
            <a:r>
              <a:rPr lang="fr-FR" dirty="0">
                <a:latin typeface="Helvetica 45 Light" panose="020B0403020202020204" pitchFamily="34" charset="0"/>
              </a:rPr>
              <a:t> </a:t>
            </a:r>
            <a:r>
              <a:rPr lang="fr-FR" dirty="0" smtClean="0">
                <a:latin typeface="Helvetica 45 Light" panose="020B0403020202020204" pitchFamily="34" charset="0"/>
              </a:rPr>
              <a:t>: </a:t>
            </a:r>
            <a:r>
              <a:rPr lang="fr-FR" dirty="0" err="1" smtClean="0">
                <a:latin typeface="Helvetica 45 Light" panose="020B0403020202020204" pitchFamily="34" charset="0"/>
              </a:rPr>
              <a:t>XGBoost</a:t>
            </a:r>
            <a:r>
              <a:rPr lang="fr-FR" dirty="0" smtClean="0">
                <a:latin typeface="Helvetica 45 Light" panose="020B0403020202020204" pitchFamily="34" charset="0"/>
              </a:rPr>
              <a:t>, Résultat de soumission = 0,83</a:t>
            </a:r>
          </a:p>
          <a:p>
            <a:pPr marL="285750" lvl="1" indent="-285750">
              <a:buFontTx/>
              <a:buChar char="-"/>
            </a:pPr>
            <a:r>
              <a:rPr lang="fr-FR" dirty="0" smtClean="0">
                <a:solidFill>
                  <a:srgbClr val="FF7900"/>
                </a:solidFill>
                <a:latin typeface="Helvetica 45 Light" panose="020B0403020202020204" pitchFamily="34" charset="0"/>
              </a:rPr>
              <a:t>Conclusion</a:t>
            </a:r>
            <a:r>
              <a:rPr lang="fr-FR" dirty="0" smtClean="0">
                <a:latin typeface="Helvetica 45 Light" panose="020B0403020202020204" pitchFamily="34" charset="0"/>
              </a:rPr>
              <a:t> : belle progression avec simplement des soustractions, confirmation variable </a:t>
            </a:r>
            <a:r>
              <a:rPr lang="fr-FR" dirty="0" err="1" smtClean="0">
                <a:latin typeface="Helvetica 45 Light" panose="020B0403020202020204" pitchFamily="34" charset="0"/>
              </a:rPr>
              <a:t>INFRA_dif</a:t>
            </a:r>
            <a:r>
              <a:rPr lang="fr-FR" dirty="0" smtClean="0">
                <a:latin typeface="Helvetica 45 Light" panose="020B0403020202020204" pitchFamily="34" charset="0"/>
              </a:rPr>
              <a:t> inutile</a:t>
            </a:r>
          </a:p>
          <a:p>
            <a:pPr marL="285750" lvl="1" indent="-285750">
              <a:buFontTx/>
              <a:buChar char="-"/>
            </a:pPr>
            <a:r>
              <a:rPr lang="fr-FR" dirty="0" smtClean="0">
                <a:solidFill>
                  <a:srgbClr val="FF7900"/>
                </a:solidFill>
                <a:latin typeface="Helvetica 45 Light" panose="020B0403020202020204" pitchFamily="34" charset="0"/>
              </a:rPr>
              <a:t>Question</a:t>
            </a:r>
            <a:r>
              <a:rPr lang="fr-FR" dirty="0" smtClean="0">
                <a:latin typeface="Helvetica 45 Light" panose="020B0403020202020204" pitchFamily="34" charset="0"/>
              </a:rPr>
              <a:t> : Est-ce possible de faire mieux avec ce jeu de données ? Peut-être avec des </a:t>
            </a:r>
            <a:r>
              <a:rPr lang="fr-FR" dirty="0" err="1" smtClean="0">
                <a:latin typeface="Helvetica 45 Light" panose="020B0403020202020204" pitchFamily="34" charset="0"/>
              </a:rPr>
              <a:t>features</a:t>
            </a:r>
            <a:r>
              <a:rPr lang="fr-FR" dirty="0" smtClean="0">
                <a:latin typeface="Helvetica 45 Light" panose="020B0403020202020204" pitchFamily="34" charset="0"/>
              </a:rPr>
              <a:t> plus complexes ?</a:t>
            </a:r>
          </a:p>
        </p:txBody>
      </p:sp>
      <p:sp>
        <p:nvSpPr>
          <p:cNvPr id="5" name="Titre 4"/>
          <p:cNvSpPr>
            <a:spLocks noGrp="1"/>
          </p:cNvSpPr>
          <p:nvPr>
            <p:ph type="title"/>
          </p:nvPr>
        </p:nvSpPr>
        <p:spPr/>
        <p:txBody>
          <a:bodyPr/>
          <a:lstStyle/>
          <a:p>
            <a:r>
              <a:rPr lang="fr-FR" dirty="0" smtClean="0"/>
              <a:t>Synthèses des étapes 1/4</a:t>
            </a:r>
            <a:endParaRPr lang="fr-FR" dirty="0"/>
          </a:p>
        </p:txBody>
      </p:sp>
    </p:spTree>
    <p:extLst>
      <p:ext uri="{BB962C8B-B14F-4D97-AF65-F5344CB8AC3E}">
        <p14:creationId xmlns:p14="http://schemas.microsoft.com/office/powerpoint/2010/main" val="130001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843558"/>
            <a:ext cx="8515350" cy="3365500"/>
          </a:xfrm>
        </p:spPr>
        <p:txBody>
          <a:bodyPr/>
          <a:lstStyle/>
          <a:p>
            <a:r>
              <a:rPr lang="fr-FR" sz="1050" dirty="0" smtClean="0"/>
              <a:t>D’autres versions avec nouvelles </a:t>
            </a:r>
            <a:r>
              <a:rPr lang="fr-FR" sz="1050" dirty="0" err="1" smtClean="0"/>
              <a:t>feature</a:t>
            </a:r>
            <a:r>
              <a:rPr lang="fr-FR" sz="1050" dirty="0" smtClean="0"/>
              <a:t>:</a:t>
            </a:r>
          </a:p>
          <a:p>
            <a:pPr marL="285750" indent="-285750">
              <a:buFontTx/>
              <a:buChar char="-"/>
            </a:pPr>
            <a:r>
              <a:rPr lang="fr-FR" sz="1050" dirty="0" smtClean="0">
                <a:solidFill>
                  <a:schemeClr val="tx1"/>
                </a:solidFill>
              </a:rPr>
              <a:t>Coefficients multiplicateurs et ratios entre les données ‘</a:t>
            </a:r>
            <a:r>
              <a:rPr lang="fr-FR" sz="1050" dirty="0" err="1" smtClean="0">
                <a:solidFill>
                  <a:schemeClr val="tx1"/>
                </a:solidFill>
              </a:rPr>
              <a:t>capt</a:t>
            </a:r>
            <a:r>
              <a:rPr lang="fr-FR" sz="1050" dirty="0" smtClean="0">
                <a:solidFill>
                  <a:schemeClr val="tx1"/>
                </a:solidFill>
              </a:rPr>
              <a:t>’ et ‘liv’</a:t>
            </a:r>
          </a:p>
          <a:p>
            <a:pPr marL="466725" lvl="2" indent="-285750">
              <a:buFontTx/>
              <a:buChar char="-"/>
            </a:pPr>
            <a:r>
              <a:rPr lang="fr-FR" sz="1050" dirty="0" err="1" smtClean="0">
                <a:latin typeface="Helvetica 45 Light" panose="020B0403020202020204" pitchFamily="34" charset="0"/>
              </a:rPr>
              <a:t>Coef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mul</a:t>
            </a:r>
            <a:r>
              <a:rPr lang="fr-FR" sz="1050" dirty="0" smtClean="0">
                <a:latin typeface="Helvetica 45 Light" panose="020B0403020202020204" pitchFamily="34" charset="0"/>
              </a:rPr>
              <a:t> (x4) = Max(</a:t>
            </a:r>
            <a:r>
              <a:rPr lang="fr-FR" sz="1050" dirty="0" err="1" smtClean="0">
                <a:latin typeface="Helvetica 45 Light" panose="020B0403020202020204" pitchFamily="34" charset="0"/>
              </a:rPr>
              <a:t>capt</a:t>
            </a:r>
            <a:r>
              <a:rPr lang="fr-FR" sz="1050" dirty="0" smtClean="0">
                <a:latin typeface="Helvetica 45 Light" panose="020B0403020202020204" pitchFamily="34" charset="0"/>
              </a:rPr>
              <a:t>, liv) / min(</a:t>
            </a:r>
            <a:r>
              <a:rPr lang="fr-FR" sz="1050" dirty="0" err="1" smtClean="0">
                <a:latin typeface="Helvetica 45 Light" panose="020B0403020202020204" pitchFamily="34" charset="0"/>
              </a:rPr>
              <a:t>capt,liv</a:t>
            </a:r>
            <a:r>
              <a:rPr lang="fr-FR" sz="1050" dirty="0" smtClean="0">
                <a:latin typeface="Helvetica 45 Light" panose="020B0403020202020204" pitchFamily="34" charset="0"/>
              </a:rPr>
              <a:t>) </a:t>
            </a:r>
            <a:r>
              <a:rPr lang="fr-FR" sz="1050" dirty="0" smtClean="0">
                <a:latin typeface="Helvetica 45 Light" panose="020B0403020202020204" pitchFamily="34" charset="0"/>
                <a:sym typeface="Wingdings" panose="05000000000000000000" pitchFamily="2" charset="2"/>
              </a:rPr>
              <a:t> toute valeur à 0 est ramenée à 1 pour éviter une div/0</a:t>
            </a:r>
          </a:p>
          <a:p>
            <a:pPr marL="466725" lvl="2" indent="-285750">
              <a:buFontTx/>
              <a:buChar char="-"/>
            </a:pPr>
            <a:r>
              <a:rPr lang="fr-FR" sz="1050" dirty="0" smtClean="0">
                <a:solidFill>
                  <a:schemeClr val="tx1"/>
                </a:solidFill>
                <a:latin typeface="Helvetica 45 Light" panose="020B0403020202020204" pitchFamily="34" charset="0"/>
                <a:sym typeface="Wingdings" panose="05000000000000000000" pitchFamily="2" charset="2"/>
              </a:rPr>
              <a:t>Ratio </a:t>
            </a:r>
            <a:r>
              <a:rPr lang="fr-FR" sz="1050" dirty="0">
                <a:latin typeface="Helvetica 45 Light" panose="020B0403020202020204" pitchFamily="34" charset="0"/>
              </a:rPr>
              <a:t>(x4) </a:t>
            </a:r>
            <a:r>
              <a:rPr lang="fr-FR" sz="1050" dirty="0" smtClean="0">
                <a:solidFill>
                  <a:schemeClr val="tx1"/>
                </a:solidFill>
                <a:latin typeface="Helvetica 45 Light" panose="020B0403020202020204" pitchFamily="34" charset="0"/>
                <a:sym typeface="Wingdings" panose="05000000000000000000" pitchFamily="2" charset="2"/>
              </a:rPr>
              <a:t>= </a:t>
            </a:r>
            <a:r>
              <a:rPr lang="fr-FR" sz="1050" dirty="0" smtClean="0">
                <a:latin typeface="Helvetica 45 Light" panose="020B0403020202020204" pitchFamily="34" charset="0"/>
              </a:rPr>
              <a:t>Min(</a:t>
            </a:r>
            <a:r>
              <a:rPr lang="fr-FR" sz="1050" dirty="0" err="1" smtClean="0">
                <a:latin typeface="Helvetica 45 Light" panose="020B0403020202020204" pitchFamily="34" charset="0"/>
              </a:rPr>
              <a:t>capt</a:t>
            </a:r>
            <a:r>
              <a:rPr lang="fr-FR" sz="1050" dirty="0">
                <a:latin typeface="Helvetica 45 Light" panose="020B0403020202020204" pitchFamily="34" charset="0"/>
              </a:rPr>
              <a:t>, liv) / </a:t>
            </a:r>
            <a:r>
              <a:rPr lang="fr-FR" sz="1050" dirty="0" smtClean="0">
                <a:latin typeface="Helvetica 45 Light" panose="020B0403020202020204" pitchFamily="34" charset="0"/>
              </a:rPr>
              <a:t>max(</a:t>
            </a:r>
            <a:r>
              <a:rPr lang="fr-FR" sz="1050" dirty="0" err="1" smtClean="0">
                <a:latin typeface="Helvetica 45 Light" panose="020B0403020202020204" pitchFamily="34" charset="0"/>
              </a:rPr>
              <a:t>capt,liv</a:t>
            </a:r>
            <a:r>
              <a:rPr lang="fr-FR" sz="1050" dirty="0">
                <a:latin typeface="Helvetica 45 Light" panose="020B0403020202020204" pitchFamily="34" charset="0"/>
              </a:rPr>
              <a:t>) </a:t>
            </a:r>
            <a:r>
              <a:rPr lang="fr-FR" sz="1050" dirty="0">
                <a:latin typeface="Helvetica 45 Light" panose="020B0403020202020204" pitchFamily="34" charset="0"/>
                <a:sym typeface="Wingdings" panose="05000000000000000000" pitchFamily="2" charset="2"/>
              </a:rPr>
              <a:t> toute valeur à 0 est ramenée à 1 pour éviter une div/0</a:t>
            </a:r>
            <a:endParaRPr lang="fr-FR" sz="1050" dirty="0" smtClean="0">
              <a:solidFill>
                <a:schemeClr val="tx1"/>
              </a:solidFill>
              <a:latin typeface="Helvetica 45 Light" panose="020B0403020202020204" pitchFamily="34" charset="0"/>
            </a:endParaRPr>
          </a:p>
          <a:p>
            <a:pPr marL="285750" indent="-285750">
              <a:buFontTx/>
              <a:buChar char="-"/>
            </a:pPr>
            <a:r>
              <a:rPr lang="fr-FR" sz="1050" dirty="0">
                <a:solidFill>
                  <a:schemeClr val="tx1"/>
                </a:solidFill>
              </a:rPr>
              <a:t>Coefficients multiplicateurs </a:t>
            </a:r>
            <a:r>
              <a:rPr lang="fr-FR" sz="1050" dirty="0" smtClean="0">
                <a:solidFill>
                  <a:schemeClr val="tx1"/>
                </a:solidFill>
              </a:rPr>
              <a:t> corrigés entre </a:t>
            </a:r>
            <a:r>
              <a:rPr lang="fr-FR" sz="1050" dirty="0">
                <a:solidFill>
                  <a:schemeClr val="tx1"/>
                </a:solidFill>
              </a:rPr>
              <a:t>les données ‘</a:t>
            </a:r>
            <a:r>
              <a:rPr lang="fr-FR" sz="1050" dirty="0" err="1">
                <a:solidFill>
                  <a:schemeClr val="tx1"/>
                </a:solidFill>
              </a:rPr>
              <a:t>capt</a:t>
            </a:r>
            <a:r>
              <a:rPr lang="fr-FR" sz="1050" dirty="0">
                <a:solidFill>
                  <a:schemeClr val="tx1"/>
                </a:solidFill>
              </a:rPr>
              <a:t>’ et ‘liv</a:t>
            </a:r>
            <a:r>
              <a:rPr lang="fr-FR" sz="1050" dirty="0" smtClean="0">
                <a:solidFill>
                  <a:schemeClr val="tx1"/>
                </a:solidFill>
              </a:rPr>
              <a:t>’ – fixé à 1 si </a:t>
            </a:r>
            <a:r>
              <a:rPr lang="fr-FR" sz="1050" dirty="0" err="1" smtClean="0">
                <a:solidFill>
                  <a:schemeClr val="tx1"/>
                </a:solidFill>
              </a:rPr>
              <a:t>capt</a:t>
            </a:r>
            <a:r>
              <a:rPr lang="fr-FR" sz="1050" dirty="0" smtClean="0">
                <a:solidFill>
                  <a:schemeClr val="tx1"/>
                </a:solidFill>
              </a:rPr>
              <a:t> = 0 </a:t>
            </a:r>
            <a:r>
              <a:rPr lang="fr-FR" sz="1050" dirty="0" err="1" smtClean="0">
                <a:solidFill>
                  <a:schemeClr val="tx1"/>
                </a:solidFill>
              </a:rPr>
              <a:t>qqsoit</a:t>
            </a:r>
            <a:r>
              <a:rPr lang="fr-FR" sz="1050" dirty="0" smtClean="0">
                <a:solidFill>
                  <a:schemeClr val="tx1"/>
                </a:solidFill>
              </a:rPr>
              <a:t> la valeur de liv</a:t>
            </a:r>
            <a:endParaRPr lang="fr-FR" sz="1050" dirty="0">
              <a:solidFill>
                <a:schemeClr val="tx1"/>
              </a:solidFill>
            </a:endParaRPr>
          </a:p>
          <a:p>
            <a:pPr marL="466725" lvl="2" indent="-285750">
              <a:buFontTx/>
              <a:buChar char="-"/>
            </a:pPr>
            <a:r>
              <a:rPr lang="fr-FR" sz="1050" dirty="0" err="1">
                <a:latin typeface="Helvetica 45 Light" panose="020B0403020202020204" pitchFamily="34" charset="0"/>
              </a:rPr>
              <a:t>Coef</a:t>
            </a:r>
            <a:r>
              <a:rPr lang="fr-FR" sz="1050" dirty="0">
                <a:latin typeface="Helvetica 45 Light" panose="020B0403020202020204" pitchFamily="34" charset="0"/>
              </a:rPr>
              <a:t> </a:t>
            </a:r>
            <a:r>
              <a:rPr lang="fr-FR" sz="1050" dirty="0" err="1">
                <a:latin typeface="Helvetica 45 Light" panose="020B0403020202020204" pitchFamily="34" charset="0"/>
              </a:rPr>
              <a:t>mul</a:t>
            </a:r>
            <a:r>
              <a:rPr lang="fr-FR" sz="1050" dirty="0">
                <a:latin typeface="Helvetica 45 Light" panose="020B0403020202020204" pitchFamily="34" charset="0"/>
              </a:rPr>
              <a:t> (x4) </a:t>
            </a:r>
            <a:r>
              <a:rPr lang="fr-FR" sz="1050" dirty="0" smtClean="0">
                <a:latin typeface="Helvetica 45 Light" panose="020B0403020202020204" pitchFamily="34" charset="0"/>
              </a:rPr>
              <a:t>= 1 si (</a:t>
            </a:r>
            <a:r>
              <a:rPr lang="fr-FR" sz="1050" dirty="0" err="1" smtClean="0">
                <a:latin typeface="Helvetica 45 Light" panose="020B0403020202020204" pitchFamily="34" charset="0"/>
              </a:rPr>
              <a:t>capt</a:t>
            </a:r>
            <a:r>
              <a:rPr lang="fr-FR" sz="1050" dirty="0" smtClean="0">
                <a:latin typeface="Helvetica 45 Light" panose="020B0403020202020204" pitchFamily="34" charset="0"/>
              </a:rPr>
              <a:t> = 0), sinon = Max(</a:t>
            </a:r>
            <a:r>
              <a:rPr lang="fr-FR" sz="1050" dirty="0" err="1" smtClean="0">
                <a:latin typeface="Helvetica 45 Light" panose="020B0403020202020204" pitchFamily="34" charset="0"/>
              </a:rPr>
              <a:t>capt</a:t>
            </a:r>
            <a:r>
              <a:rPr lang="fr-FR" sz="1050" dirty="0">
                <a:latin typeface="Helvetica 45 Light" panose="020B0403020202020204" pitchFamily="34" charset="0"/>
              </a:rPr>
              <a:t>, liv) / min(</a:t>
            </a:r>
            <a:r>
              <a:rPr lang="fr-FR" sz="1050" dirty="0" err="1">
                <a:latin typeface="Helvetica 45 Light" panose="020B0403020202020204" pitchFamily="34" charset="0"/>
              </a:rPr>
              <a:t>capt,liv</a:t>
            </a:r>
            <a:r>
              <a:rPr lang="fr-FR" sz="1050" dirty="0" smtClean="0">
                <a:latin typeface="Helvetica 45 Light" panose="020B0403020202020204" pitchFamily="34" charset="0"/>
              </a:rPr>
              <a:t>)</a:t>
            </a:r>
            <a:endParaRPr lang="fr-FR" sz="1050" dirty="0">
              <a:latin typeface="Helvetica 45 Light" panose="020B0403020202020204" pitchFamily="34" charset="0"/>
              <a:sym typeface="Wingdings" panose="05000000000000000000" pitchFamily="2" charset="2"/>
            </a:endParaRPr>
          </a:p>
          <a:p>
            <a:pPr marL="285750" indent="-285750">
              <a:buFontTx/>
              <a:buChar char="-"/>
            </a:pPr>
            <a:r>
              <a:rPr lang="fr-FR" sz="1050" dirty="0" smtClean="0">
                <a:solidFill>
                  <a:schemeClr val="tx1"/>
                </a:solidFill>
              </a:rPr>
              <a:t>Spécificité du quadruple zéro en </a:t>
            </a:r>
            <a:r>
              <a:rPr lang="fr-FR" sz="1050" dirty="0" err="1" smtClean="0">
                <a:solidFill>
                  <a:schemeClr val="tx1"/>
                </a:solidFill>
              </a:rPr>
              <a:t>capt</a:t>
            </a:r>
            <a:endParaRPr lang="fr-FR" sz="1050" dirty="0" smtClean="0">
              <a:solidFill>
                <a:schemeClr val="tx1"/>
              </a:solidFill>
            </a:endParaRPr>
          </a:p>
          <a:p>
            <a:pPr marL="466725" lvl="2" indent="-285750">
              <a:buFontTx/>
              <a:buChar char="-"/>
            </a:pPr>
            <a:r>
              <a:rPr lang="fr-FR" sz="1050" dirty="0" smtClean="0">
                <a:latin typeface="Helvetica 45 Light" panose="020B0403020202020204" pitchFamily="34" charset="0"/>
              </a:rPr>
              <a:t>= 1 </a:t>
            </a:r>
            <a:r>
              <a:rPr lang="fr-FR" sz="1050" dirty="0">
                <a:latin typeface="Helvetica 45 Light" panose="020B0403020202020204" pitchFamily="34" charset="0"/>
              </a:rPr>
              <a:t>si 4 </a:t>
            </a:r>
            <a:r>
              <a:rPr lang="fr-FR" sz="1050" dirty="0" smtClean="0">
                <a:latin typeface="Helvetica 45 Light" panose="020B0403020202020204" pitchFamily="34" charset="0"/>
              </a:rPr>
              <a:t>zéros sur les 4 valeurs </a:t>
            </a:r>
            <a:r>
              <a:rPr lang="fr-FR" sz="1050" dirty="0" err="1" smtClean="0">
                <a:latin typeface="Helvetica 45 Light" panose="020B0403020202020204" pitchFamily="34" charset="0"/>
              </a:rPr>
              <a:t>Capt</a:t>
            </a:r>
            <a:r>
              <a:rPr lang="fr-FR" sz="1050" dirty="0" smtClean="0">
                <a:latin typeface="Helvetica 45 Light" panose="020B0403020202020204" pitchFamily="34" charset="0"/>
              </a:rPr>
              <a:t> </a:t>
            </a:r>
            <a:r>
              <a:rPr lang="fr-FR" sz="1050" dirty="0">
                <a:latin typeface="Helvetica 45 Light" panose="020B0403020202020204" pitchFamily="34" charset="0"/>
              </a:rPr>
              <a:t>sinon </a:t>
            </a:r>
            <a:r>
              <a:rPr lang="fr-FR" sz="1050" dirty="0" smtClean="0">
                <a:latin typeface="Helvetica 45 Light" panose="020B0403020202020204" pitchFamily="34" charset="0"/>
              </a:rPr>
              <a:t>= 0</a:t>
            </a:r>
            <a:endParaRPr lang="fr-FR" sz="1050" dirty="0">
              <a:latin typeface="Helvetica 45 Light" panose="020B0403020202020204" pitchFamily="34" charset="0"/>
            </a:endParaRPr>
          </a:p>
          <a:p>
            <a:pPr marL="285750" indent="-285750">
              <a:buFontTx/>
              <a:buChar char="-"/>
            </a:pPr>
            <a:r>
              <a:rPr lang="fr-FR" sz="1050" dirty="0" smtClean="0">
                <a:solidFill>
                  <a:schemeClr val="tx1"/>
                </a:solidFill>
              </a:rPr>
              <a:t>Sommes de différences : </a:t>
            </a:r>
          </a:p>
          <a:p>
            <a:pPr marL="466725" lvl="2" indent="-285750">
              <a:buFontTx/>
              <a:buChar char="-"/>
            </a:pPr>
            <a:r>
              <a:rPr lang="fr-FR" sz="1050" dirty="0" err="1">
                <a:latin typeface="Helvetica 45 Light" panose="020B0403020202020204" pitchFamily="34" charset="0"/>
              </a:rPr>
              <a:t>dif</a:t>
            </a:r>
            <a:r>
              <a:rPr lang="fr-FR" sz="1050" dirty="0">
                <a:latin typeface="Helvetica 45 Light" panose="020B0403020202020204" pitchFamily="34" charset="0"/>
              </a:rPr>
              <a:t> </a:t>
            </a:r>
            <a:r>
              <a:rPr lang="fr-FR" sz="1050" dirty="0" err="1" smtClean="0">
                <a:latin typeface="Helvetica 45 Light" panose="020B0403020202020204" pitchFamily="34" charset="0"/>
              </a:rPr>
              <a:t>cpu</a:t>
            </a:r>
            <a:r>
              <a:rPr lang="fr-FR" sz="1050" dirty="0" smtClean="0">
                <a:latin typeface="Helvetica 45 Light" panose="020B0403020202020204" pitchFamily="34" charset="0"/>
              </a:rPr>
              <a:t>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ram</a:t>
            </a:r>
          </a:p>
          <a:p>
            <a:pPr marL="466725" lvl="2" indent="-285750">
              <a:buFontTx/>
              <a:buChar char="-"/>
            </a:pP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cpu</a:t>
            </a:r>
            <a:r>
              <a:rPr lang="fr-FR" sz="1050" dirty="0" smtClean="0">
                <a:latin typeface="Helvetica 45 Light" panose="020B0403020202020204" pitchFamily="34" charset="0"/>
              </a:rPr>
              <a:t>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ram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datastore</a:t>
            </a:r>
            <a:endParaRPr lang="fr-FR" sz="1050" dirty="0" smtClean="0">
              <a:latin typeface="Helvetica 45 Light" panose="020B0403020202020204" pitchFamily="34" charset="0"/>
            </a:endParaRPr>
          </a:p>
          <a:p>
            <a:pPr marL="466725" lvl="2" indent="-285750">
              <a:buFontTx/>
              <a:buChar char="-"/>
            </a:pP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cpu</a:t>
            </a:r>
            <a:r>
              <a:rPr lang="fr-FR" sz="1050" dirty="0" smtClean="0">
                <a:latin typeface="Helvetica 45 Light" panose="020B0403020202020204" pitchFamily="34" charset="0"/>
              </a:rPr>
              <a:t>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ram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datastore</a:t>
            </a:r>
            <a:r>
              <a:rPr lang="fr-FR" sz="1050" dirty="0" smtClean="0">
                <a:latin typeface="Helvetica 45 Light" panose="020B0403020202020204" pitchFamily="34" charset="0"/>
              </a:rPr>
              <a:t>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vm</a:t>
            </a:r>
            <a:endParaRPr lang="fr-FR" sz="1050" dirty="0" smtClean="0">
              <a:latin typeface="Helvetica 45 Light" panose="020B0403020202020204" pitchFamily="34" charset="0"/>
            </a:endParaRPr>
          </a:p>
          <a:p>
            <a:pPr marL="466725" lvl="2" indent="-285750">
              <a:buFontTx/>
              <a:buChar char="-"/>
            </a:pP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datastore</a:t>
            </a:r>
            <a:r>
              <a:rPr lang="fr-FR" sz="1050" dirty="0" smtClean="0">
                <a:latin typeface="Helvetica 45 Light" panose="020B0403020202020204" pitchFamily="34" charset="0"/>
              </a:rPr>
              <a:t> + </a:t>
            </a:r>
            <a:r>
              <a:rPr lang="fr-FR" sz="1050" dirty="0" err="1" smtClean="0">
                <a:latin typeface="Helvetica 45 Light" panose="020B0403020202020204" pitchFamily="34" charset="0"/>
              </a:rPr>
              <a:t>dif</a:t>
            </a:r>
            <a:r>
              <a:rPr lang="fr-FR" sz="1050" dirty="0" smtClean="0">
                <a:latin typeface="Helvetica 45 Light" panose="020B0403020202020204" pitchFamily="34" charset="0"/>
              </a:rPr>
              <a:t> </a:t>
            </a:r>
            <a:r>
              <a:rPr lang="fr-FR" sz="1050" dirty="0" err="1" smtClean="0">
                <a:latin typeface="Helvetica 45 Light" panose="020B0403020202020204" pitchFamily="34" charset="0"/>
              </a:rPr>
              <a:t>vm</a:t>
            </a:r>
            <a:endParaRPr lang="fr-FR" sz="1050" dirty="0">
              <a:latin typeface="Helvetica 45 Light" panose="020B0403020202020204" pitchFamily="34" charset="0"/>
            </a:endParaRPr>
          </a:p>
          <a:p>
            <a:pPr marL="285750" indent="-285750">
              <a:buFontTx/>
              <a:buChar char="-"/>
            </a:pPr>
            <a:r>
              <a:rPr lang="fr-FR" sz="1050" dirty="0" smtClean="0">
                <a:solidFill>
                  <a:schemeClr val="tx1"/>
                </a:solidFill>
              </a:rPr>
              <a:t>Multiplications de </a:t>
            </a:r>
            <a:r>
              <a:rPr lang="fr-FR" sz="1050" dirty="0" err="1" smtClean="0">
                <a:solidFill>
                  <a:schemeClr val="tx1"/>
                </a:solidFill>
              </a:rPr>
              <a:t>coef</a:t>
            </a:r>
            <a:r>
              <a:rPr lang="fr-FR" sz="1050" dirty="0" smtClean="0">
                <a:solidFill>
                  <a:schemeClr val="tx1"/>
                </a:solidFill>
              </a:rPr>
              <a:t> multiplicateurs recalés CPU et RAM</a:t>
            </a:r>
          </a:p>
          <a:p>
            <a:pPr marL="466725" lvl="2" indent="-285750">
              <a:buFontTx/>
              <a:buChar char="-"/>
            </a:pPr>
            <a:r>
              <a:rPr lang="fr-FR" sz="1050" dirty="0" err="1">
                <a:latin typeface="Helvetica 45 Light" panose="020B0403020202020204" pitchFamily="34" charset="0"/>
              </a:rPr>
              <a:t>Coef</a:t>
            </a:r>
            <a:r>
              <a:rPr lang="fr-FR" sz="1050" dirty="0">
                <a:latin typeface="Helvetica 45 Light" panose="020B0403020202020204" pitchFamily="34" charset="0"/>
              </a:rPr>
              <a:t> </a:t>
            </a:r>
            <a:r>
              <a:rPr lang="fr-FR" sz="1050" dirty="0" err="1">
                <a:latin typeface="Helvetica 45 Light" panose="020B0403020202020204" pitchFamily="34" charset="0"/>
              </a:rPr>
              <a:t>mul</a:t>
            </a:r>
            <a:r>
              <a:rPr lang="fr-FR" sz="1050" dirty="0">
                <a:latin typeface="Helvetica 45 Light" panose="020B0403020202020204" pitchFamily="34" charset="0"/>
              </a:rPr>
              <a:t> CPU x </a:t>
            </a:r>
            <a:r>
              <a:rPr lang="fr-FR" sz="1050" dirty="0" err="1">
                <a:latin typeface="Helvetica 45 Light" panose="020B0403020202020204" pitchFamily="34" charset="0"/>
              </a:rPr>
              <a:t>Coef</a:t>
            </a:r>
            <a:r>
              <a:rPr lang="fr-FR" sz="1050" dirty="0">
                <a:latin typeface="Helvetica 45 Light" panose="020B0403020202020204" pitchFamily="34" charset="0"/>
              </a:rPr>
              <a:t> </a:t>
            </a:r>
            <a:r>
              <a:rPr lang="fr-FR" sz="1050" dirty="0" err="1">
                <a:latin typeface="Helvetica 45 Light" panose="020B0403020202020204" pitchFamily="34" charset="0"/>
              </a:rPr>
              <a:t>mul</a:t>
            </a:r>
            <a:r>
              <a:rPr lang="fr-FR" sz="1050" dirty="0">
                <a:latin typeface="Helvetica 45 Light" panose="020B0403020202020204" pitchFamily="34" charset="0"/>
              </a:rPr>
              <a:t> </a:t>
            </a:r>
            <a:r>
              <a:rPr lang="fr-FR" sz="1050" dirty="0" smtClean="0">
                <a:latin typeface="Helvetica 45 Light" panose="020B0403020202020204" pitchFamily="34" charset="0"/>
              </a:rPr>
              <a:t>RAM</a:t>
            </a:r>
          </a:p>
          <a:p>
            <a:pPr marL="285750" indent="-285750">
              <a:buFontTx/>
              <a:buChar char="-"/>
            </a:pPr>
            <a:r>
              <a:rPr lang="fr-FR" sz="1050" dirty="0" smtClean="0">
                <a:solidFill>
                  <a:schemeClr val="tx1"/>
                </a:solidFill>
              </a:rPr>
              <a:t>Moyennes des </a:t>
            </a:r>
            <a:r>
              <a:rPr lang="fr-FR" sz="1050" dirty="0" err="1">
                <a:solidFill>
                  <a:schemeClr val="tx1"/>
                </a:solidFill>
              </a:rPr>
              <a:t>coef</a:t>
            </a:r>
            <a:r>
              <a:rPr lang="fr-FR" sz="1050" dirty="0">
                <a:solidFill>
                  <a:schemeClr val="tx1"/>
                </a:solidFill>
              </a:rPr>
              <a:t> multiplicateurs recalés </a:t>
            </a:r>
            <a:r>
              <a:rPr lang="fr-FR" sz="1050" dirty="0" smtClean="0">
                <a:solidFill>
                  <a:schemeClr val="tx1"/>
                </a:solidFill>
              </a:rPr>
              <a:t>CPU et RAM </a:t>
            </a:r>
            <a:endParaRPr lang="fr-FR" sz="1050" dirty="0">
              <a:solidFill>
                <a:schemeClr val="tx1"/>
              </a:solidFill>
            </a:endParaRPr>
          </a:p>
          <a:p>
            <a:pPr marL="466725" lvl="2" indent="-285750">
              <a:buFontTx/>
              <a:buChar char="-"/>
            </a:pPr>
            <a:r>
              <a:rPr lang="fr-FR" sz="1050" dirty="0" smtClean="0">
                <a:latin typeface="Helvetica 45 Light" panose="020B0403020202020204" pitchFamily="34" charset="0"/>
              </a:rPr>
              <a:t>(</a:t>
            </a:r>
            <a:r>
              <a:rPr lang="fr-FR" sz="1050" dirty="0" err="1" smtClean="0">
                <a:latin typeface="Helvetica 45 Light" panose="020B0403020202020204" pitchFamily="34" charset="0"/>
              </a:rPr>
              <a:t>Coef</a:t>
            </a:r>
            <a:r>
              <a:rPr lang="fr-FR" sz="1050" dirty="0" smtClean="0">
                <a:latin typeface="Helvetica 45 Light" panose="020B0403020202020204" pitchFamily="34" charset="0"/>
              </a:rPr>
              <a:t> </a:t>
            </a:r>
            <a:r>
              <a:rPr lang="fr-FR" sz="1050" dirty="0" err="1">
                <a:latin typeface="Helvetica 45 Light" panose="020B0403020202020204" pitchFamily="34" charset="0"/>
              </a:rPr>
              <a:t>mul</a:t>
            </a:r>
            <a:r>
              <a:rPr lang="fr-FR" sz="1050" dirty="0">
                <a:latin typeface="Helvetica 45 Light" panose="020B0403020202020204" pitchFamily="34" charset="0"/>
              </a:rPr>
              <a:t> CPU </a:t>
            </a:r>
            <a:r>
              <a:rPr lang="fr-FR" sz="1050" dirty="0" smtClean="0">
                <a:latin typeface="Helvetica 45 Light" panose="020B0403020202020204" pitchFamily="34" charset="0"/>
              </a:rPr>
              <a:t>+ </a:t>
            </a:r>
            <a:r>
              <a:rPr lang="fr-FR" sz="1050" dirty="0" err="1">
                <a:latin typeface="Helvetica 45 Light" panose="020B0403020202020204" pitchFamily="34" charset="0"/>
              </a:rPr>
              <a:t>Coef</a:t>
            </a:r>
            <a:r>
              <a:rPr lang="fr-FR" sz="1050" dirty="0">
                <a:latin typeface="Helvetica 45 Light" panose="020B0403020202020204" pitchFamily="34" charset="0"/>
              </a:rPr>
              <a:t> </a:t>
            </a:r>
            <a:r>
              <a:rPr lang="fr-FR" sz="1050" dirty="0" err="1">
                <a:latin typeface="Helvetica 45 Light" panose="020B0403020202020204" pitchFamily="34" charset="0"/>
              </a:rPr>
              <a:t>mul</a:t>
            </a:r>
            <a:r>
              <a:rPr lang="fr-FR" sz="1050" dirty="0">
                <a:latin typeface="Helvetica 45 Light" panose="020B0403020202020204" pitchFamily="34" charset="0"/>
              </a:rPr>
              <a:t> </a:t>
            </a:r>
            <a:r>
              <a:rPr lang="fr-FR" sz="1050" dirty="0" smtClean="0">
                <a:latin typeface="Helvetica 45 Light" panose="020B0403020202020204" pitchFamily="34" charset="0"/>
              </a:rPr>
              <a:t>RAM) / 2</a:t>
            </a:r>
            <a:endParaRPr lang="fr-FR" sz="1050" dirty="0">
              <a:latin typeface="Helvetica 45 Light" panose="020B0403020202020204" pitchFamily="34" charset="0"/>
            </a:endParaRPr>
          </a:p>
          <a:p>
            <a:pPr marL="285750" indent="-285750">
              <a:buFontTx/>
              <a:buChar char="-"/>
            </a:pPr>
            <a:endParaRPr lang="fr-FR" sz="1050" dirty="0"/>
          </a:p>
          <a:p>
            <a:pPr marL="285750" indent="-285750">
              <a:buFont typeface="Wingdings"/>
              <a:buChar char="à"/>
            </a:pPr>
            <a:endParaRPr lang="fr-FR" sz="1050" dirty="0" smtClean="0"/>
          </a:p>
          <a:p>
            <a:pPr marL="466725" lvl="2" indent="-285750">
              <a:buFontTx/>
              <a:buChar char="-"/>
            </a:pPr>
            <a:endParaRPr lang="fr-FR" sz="1050" dirty="0" smtClean="0"/>
          </a:p>
          <a:p>
            <a:pPr marL="285750" indent="-285750">
              <a:buFontTx/>
              <a:buChar char="-"/>
            </a:pPr>
            <a:endParaRPr lang="fr-FR" sz="1050" dirty="0"/>
          </a:p>
          <a:p>
            <a:pPr marL="285750" indent="-285750">
              <a:buFontTx/>
              <a:buChar char="-"/>
            </a:pPr>
            <a:endParaRPr lang="fr-FR" sz="1050" dirty="0" smtClean="0"/>
          </a:p>
        </p:txBody>
      </p:sp>
      <p:sp>
        <p:nvSpPr>
          <p:cNvPr id="5" name="Titre 4"/>
          <p:cNvSpPr>
            <a:spLocks noGrp="1"/>
          </p:cNvSpPr>
          <p:nvPr>
            <p:ph type="title"/>
          </p:nvPr>
        </p:nvSpPr>
        <p:spPr/>
        <p:txBody>
          <a:bodyPr/>
          <a:lstStyle/>
          <a:p>
            <a:r>
              <a:rPr lang="fr-FR" dirty="0" smtClean="0"/>
              <a:t>Synthèses des étapes 2/4</a:t>
            </a:r>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31" y="3461484"/>
            <a:ext cx="223267" cy="223267"/>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98" y="2813412"/>
            <a:ext cx="219646" cy="219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2" y="3022192"/>
            <a:ext cx="219646" cy="219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2" y="3241838"/>
            <a:ext cx="219646" cy="21964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44" y="2372827"/>
            <a:ext cx="219646" cy="21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63" y="3914264"/>
            <a:ext cx="219646" cy="2196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38" y="4346312"/>
            <a:ext cx="219646" cy="21964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2" y="1923678"/>
            <a:ext cx="223267" cy="2232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52" y="1491630"/>
            <a:ext cx="223267" cy="22326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73" y="1257990"/>
            <a:ext cx="219646" cy="21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95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843558"/>
            <a:ext cx="8515350" cy="3365500"/>
          </a:xfrm>
        </p:spPr>
        <p:txBody>
          <a:bodyPr/>
          <a:lstStyle/>
          <a:p>
            <a:r>
              <a:rPr lang="fr-FR" sz="1050" dirty="0" smtClean="0"/>
              <a:t>D’autres versions avec nouvelles </a:t>
            </a:r>
            <a:r>
              <a:rPr lang="fr-FR" sz="1050" dirty="0" err="1" smtClean="0"/>
              <a:t>feature</a:t>
            </a:r>
            <a:r>
              <a:rPr lang="fr-FR" sz="1050" dirty="0" smtClean="0"/>
              <a:t>:</a:t>
            </a:r>
          </a:p>
          <a:p>
            <a:pPr marL="285750" indent="-285750">
              <a:buFontTx/>
              <a:buChar char="-"/>
            </a:pPr>
            <a:r>
              <a:rPr lang="fr-FR" sz="1050" dirty="0" smtClean="0">
                <a:solidFill>
                  <a:schemeClr val="tx1"/>
                </a:solidFill>
              </a:rPr>
              <a:t>Différences </a:t>
            </a:r>
            <a:r>
              <a:rPr lang="fr-FR" sz="1050" dirty="0" err="1">
                <a:solidFill>
                  <a:schemeClr val="tx1"/>
                </a:solidFill>
              </a:rPr>
              <a:t>capt</a:t>
            </a:r>
            <a:r>
              <a:rPr lang="fr-FR" sz="1050" dirty="0">
                <a:solidFill>
                  <a:schemeClr val="tx1"/>
                </a:solidFill>
              </a:rPr>
              <a:t>/liv parfaites sur les 2 items CPU et RAM</a:t>
            </a:r>
          </a:p>
          <a:p>
            <a:pPr marL="466725" lvl="2" indent="-285750">
              <a:buFontTx/>
              <a:buChar char="-"/>
            </a:pPr>
            <a:r>
              <a:rPr lang="fr-FR" sz="1050" dirty="0">
                <a:latin typeface="Helvetica 45 Light" panose="020B0403020202020204" pitchFamily="34" charset="0"/>
              </a:rPr>
              <a:t>Valeur 1 ou 0 : 1 = les </a:t>
            </a:r>
            <a:r>
              <a:rPr lang="fr-FR" sz="1050" dirty="0" err="1">
                <a:latin typeface="Helvetica 45 Light" panose="020B0403020202020204" pitchFamily="34" charset="0"/>
              </a:rPr>
              <a:t>dif</a:t>
            </a:r>
            <a:r>
              <a:rPr lang="fr-FR" sz="1050" dirty="0">
                <a:latin typeface="Helvetica 45 Light" panose="020B0403020202020204" pitchFamily="34" charset="0"/>
              </a:rPr>
              <a:t> CPU et </a:t>
            </a:r>
            <a:r>
              <a:rPr lang="fr-FR" sz="1050" dirty="0" err="1">
                <a:latin typeface="Helvetica 45 Light" panose="020B0403020202020204" pitchFamily="34" charset="0"/>
              </a:rPr>
              <a:t>dif</a:t>
            </a:r>
            <a:r>
              <a:rPr lang="fr-FR" sz="1050" dirty="0">
                <a:latin typeface="Helvetica 45 Light" panose="020B0403020202020204" pitchFamily="34" charset="0"/>
              </a:rPr>
              <a:t> RAM sont à 0, 0 = il y a un écart au moins sur 1 des items</a:t>
            </a:r>
          </a:p>
          <a:p>
            <a:pPr marL="285750" indent="-285750">
              <a:buFontTx/>
              <a:buChar char="-"/>
            </a:pPr>
            <a:r>
              <a:rPr lang="fr-FR" sz="1050" dirty="0">
                <a:solidFill>
                  <a:schemeClr val="tx1"/>
                </a:solidFill>
              </a:rPr>
              <a:t>Mise en évidence des différences </a:t>
            </a:r>
            <a:r>
              <a:rPr lang="fr-FR" sz="1050" dirty="0" err="1">
                <a:solidFill>
                  <a:schemeClr val="tx1"/>
                </a:solidFill>
              </a:rPr>
              <a:t>capt</a:t>
            </a:r>
            <a:r>
              <a:rPr lang="fr-FR" sz="1050" dirty="0">
                <a:solidFill>
                  <a:schemeClr val="tx1"/>
                </a:solidFill>
              </a:rPr>
              <a:t>/liv parfaites</a:t>
            </a:r>
          </a:p>
          <a:p>
            <a:pPr marL="466725" lvl="2" indent="-285750">
              <a:buFontTx/>
              <a:buChar char="-"/>
            </a:pPr>
            <a:r>
              <a:rPr lang="fr-FR" sz="1050" dirty="0">
                <a:latin typeface="Helvetica 45 Light" panose="020B0403020202020204" pitchFamily="34" charset="0"/>
              </a:rPr>
              <a:t>Valeur de 0 à 4 : 0 = aucun item parfait, … , 4 = Les 4 items parfaits</a:t>
            </a:r>
          </a:p>
          <a:p>
            <a:pPr marL="285750" indent="-285750">
              <a:buFontTx/>
              <a:buChar char="-"/>
            </a:pPr>
            <a:endParaRPr lang="fr-FR" sz="1050" dirty="0" smtClean="0">
              <a:solidFill>
                <a:schemeClr val="tx1"/>
              </a:solidFill>
            </a:endParaRPr>
          </a:p>
          <a:p>
            <a:pPr marL="285750" indent="-285750">
              <a:buFontTx/>
              <a:buChar char="-"/>
            </a:pPr>
            <a:r>
              <a:rPr lang="fr-FR" sz="1050" dirty="0" err="1" smtClean="0">
                <a:solidFill>
                  <a:srgbClr val="FF7900"/>
                </a:solidFill>
              </a:rPr>
              <a:t>Features</a:t>
            </a:r>
            <a:r>
              <a:rPr lang="fr-FR" sz="1050" dirty="0" smtClean="0">
                <a:solidFill>
                  <a:srgbClr val="FF7900"/>
                </a:solidFill>
              </a:rPr>
              <a:t> combinées, les valeurs de seuils sont totalement arbitraires :</a:t>
            </a:r>
          </a:p>
          <a:p>
            <a:pPr marL="285750" indent="-285750">
              <a:buFontTx/>
              <a:buChar char="-"/>
            </a:pPr>
            <a:r>
              <a:rPr lang="fr-FR" sz="1050" dirty="0" smtClean="0">
                <a:solidFill>
                  <a:srgbClr val="000000"/>
                </a:solidFill>
              </a:rPr>
              <a:t>une </a:t>
            </a:r>
            <a:r>
              <a:rPr lang="fr-FR" sz="1050" dirty="0" err="1" smtClean="0">
                <a:solidFill>
                  <a:srgbClr val="000000"/>
                </a:solidFill>
              </a:rPr>
              <a:t>dif</a:t>
            </a:r>
            <a:r>
              <a:rPr lang="fr-FR" sz="1050" dirty="0" smtClean="0">
                <a:solidFill>
                  <a:srgbClr val="000000"/>
                </a:solidFill>
              </a:rPr>
              <a:t> CPU &gt; 100, une </a:t>
            </a:r>
            <a:r>
              <a:rPr lang="fr-FR" sz="1050" dirty="0" err="1" smtClean="0">
                <a:solidFill>
                  <a:srgbClr val="000000"/>
                </a:solidFill>
              </a:rPr>
              <a:t>dif</a:t>
            </a:r>
            <a:r>
              <a:rPr lang="fr-FR" sz="1050" dirty="0" smtClean="0">
                <a:solidFill>
                  <a:srgbClr val="000000"/>
                </a:solidFill>
              </a:rPr>
              <a:t> RAM &gt; 100, 4 zéros en captation </a:t>
            </a:r>
            <a:r>
              <a:rPr lang="fr-FR" sz="1050" dirty="0" smtClean="0">
                <a:solidFill>
                  <a:srgbClr val="000000"/>
                </a:solidFill>
                <a:sym typeface="Wingdings" panose="05000000000000000000" pitchFamily="2" charset="2"/>
              </a:rPr>
              <a:t> 3 </a:t>
            </a:r>
            <a:r>
              <a:rPr lang="fr-FR" sz="1050" dirty="0" err="1" smtClean="0">
                <a:solidFill>
                  <a:srgbClr val="000000"/>
                </a:solidFill>
                <a:sym typeface="Wingdings" panose="05000000000000000000" pitchFamily="2" charset="2"/>
              </a:rPr>
              <a:t>feature</a:t>
            </a:r>
            <a:r>
              <a:rPr lang="fr-FR" sz="1050" dirty="0" smtClean="0">
                <a:solidFill>
                  <a:srgbClr val="000000"/>
                </a:solidFill>
                <a:sym typeface="Wingdings" panose="05000000000000000000" pitchFamily="2" charset="2"/>
              </a:rPr>
              <a:t> pour en construire 1 de synthèse </a:t>
            </a:r>
          </a:p>
          <a:p>
            <a:pPr marL="466725" lvl="2" indent="-285750">
              <a:buFontTx/>
              <a:buChar char="-"/>
            </a:pPr>
            <a:r>
              <a:rPr lang="fr-FR" sz="1050" dirty="0">
                <a:latin typeface="Helvetica 45 Light" panose="020B0403020202020204" pitchFamily="34" charset="0"/>
                <a:sym typeface="Wingdings" panose="05000000000000000000" pitchFamily="2" charset="2"/>
              </a:rPr>
              <a:t>1 si les 3 </a:t>
            </a:r>
            <a:r>
              <a:rPr lang="fr-FR" sz="1050" dirty="0" err="1">
                <a:latin typeface="Helvetica 45 Light" panose="020B0403020202020204" pitchFamily="34" charset="0"/>
                <a:sym typeface="Wingdings" panose="05000000000000000000" pitchFamily="2" charset="2"/>
              </a:rPr>
              <a:t>features</a:t>
            </a:r>
            <a:r>
              <a:rPr lang="fr-FR" sz="1050" dirty="0">
                <a:latin typeface="Helvetica 45 Light" panose="020B0403020202020204" pitchFamily="34" charset="0"/>
                <a:sym typeface="Wingdings" panose="05000000000000000000" pitchFamily="2" charset="2"/>
              </a:rPr>
              <a:t> sont à 1, sinon 0</a:t>
            </a:r>
            <a:endParaRPr lang="fr-FR" sz="1050" dirty="0">
              <a:latin typeface="Helvetica 45 Light" panose="020B0403020202020204" pitchFamily="34" charset="0"/>
            </a:endParaRPr>
          </a:p>
          <a:p>
            <a:pPr marL="285750" indent="-285750">
              <a:buFont typeface="Wingdings"/>
              <a:buChar char="à"/>
            </a:pPr>
            <a:r>
              <a:rPr lang="fr-FR" sz="1050" dirty="0" smtClean="0">
                <a:solidFill>
                  <a:srgbClr val="000000"/>
                </a:solidFill>
              </a:rPr>
              <a:t>Fort </a:t>
            </a:r>
            <a:r>
              <a:rPr lang="fr-FR" sz="1050" dirty="0" err="1" smtClean="0">
                <a:solidFill>
                  <a:srgbClr val="000000"/>
                </a:solidFill>
              </a:rPr>
              <a:t>coef</a:t>
            </a:r>
            <a:r>
              <a:rPr lang="fr-FR" sz="1050" dirty="0" smtClean="0">
                <a:solidFill>
                  <a:srgbClr val="000000"/>
                </a:solidFill>
              </a:rPr>
              <a:t> multiplicateur sur CPU et RAM mais différences </a:t>
            </a:r>
            <a:r>
              <a:rPr lang="fr-FR" sz="1050" dirty="0" err="1" smtClean="0">
                <a:solidFill>
                  <a:srgbClr val="000000"/>
                </a:solidFill>
              </a:rPr>
              <a:t>catp</a:t>
            </a:r>
            <a:r>
              <a:rPr lang="fr-FR" sz="1050" dirty="0" smtClean="0">
                <a:solidFill>
                  <a:srgbClr val="000000"/>
                </a:solidFill>
              </a:rPr>
              <a:t>/liv peu élevées </a:t>
            </a:r>
            <a:r>
              <a:rPr lang="fr-FR" sz="1050" dirty="0">
                <a:solidFill>
                  <a:srgbClr val="000000"/>
                </a:solidFill>
                <a:sym typeface="Wingdings" panose="05000000000000000000" pitchFamily="2" charset="2"/>
              </a:rPr>
              <a:t> </a:t>
            </a:r>
            <a:r>
              <a:rPr lang="fr-FR" sz="1050" dirty="0" smtClean="0">
                <a:solidFill>
                  <a:srgbClr val="000000"/>
                </a:solidFill>
                <a:sym typeface="Wingdings" panose="05000000000000000000" pitchFamily="2" charset="2"/>
              </a:rPr>
              <a:t>4 </a:t>
            </a:r>
            <a:r>
              <a:rPr lang="fr-FR" sz="1050" dirty="0" err="1">
                <a:solidFill>
                  <a:srgbClr val="000000"/>
                </a:solidFill>
                <a:sym typeface="Wingdings" panose="05000000000000000000" pitchFamily="2" charset="2"/>
              </a:rPr>
              <a:t>feature</a:t>
            </a:r>
            <a:r>
              <a:rPr lang="fr-FR" sz="1050" dirty="0">
                <a:solidFill>
                  <a:srgbClr val="000000"/>
                </a:solidFill>
                <a:sym typeface="Wingdings" panose="05000000000000000000" pitchFamily="2" charset="2"/>
              </a:rPr>
              <a:t> pour en construire 1 de synthèse (1 </a:t>
            </a:r>
            <a:r>
              <a:rPr lang="fr-FR" sz="1050" dirty="0" smtClean="0">
                <a:solidFill>
                  <a:srgbClr val="000000"/>
                </a:solidFill>
                <a:sym typeface="Wingdings" panose="05000000000000000000" pitchFamily="2" charset="2"/>
              </a:rPr>
              <a:t>si les </a:t>
            </a:r>
            <a:r>
              <a:rPr lang="fr-FR" sz="1050" dirty="0" err="1" smtClean="0">
                <a:solidFill>
                  <a:srgbClr val="000000"/>
                </a:solidFill>
                <a:sym typeface="Wingdings" panose="05000000000000000000" pitchFamily="2" charset="2"/>
              </a:rPr>
              <a:t>coef</a:t>
            </a:r>
            <a:r>
              <a:rPr lang="fr-FR" sz="1050" dirty="0" smtClean="0">
                <a:solidFill>
                  <a:srgbClr val="000000"/>
                </a:solidFill>
                <a:sym typeface="Wingdings" panose="05000000000000000000" pitchFamily="2" charset="2"/>
              </a:rPr>
              <a:t> </a:t>
            </a:r>
            <a:r>
              <a:rPr lang="fr-FR" sz="1050" dirty="0" err="1" smtClean="0">
                <a:solidFill>
                  <a:srgbClr val="000000"/>
                </a:solidFill>
                <a:sym typeface="Wingdings" panose="05000000000000000000" pitchFamily="2" charset="2"/>
              </a:rPr>
              <a:t>mul</a:t>
            </a:r>
            <a:r>
              <a:rPr lang="fr-FR" sz="1050" dirty="0" smtClean="0">
                <a:solidFill>
                  <a:srgbClr val="000000"/>
                </a:solidFill>
                <a:sym typeface="Wingdings" panose="05000000000000000000" pitchFamily="2" charset="2"/>
              </a:rPr>
              <a:t> de CPU et RAM sont &gt;= 2, </a:t>
            </a:r>
            <a:r>
              <a:rPr lang="fr-FR" sz="1050" dirty="0" err="1" smtClean="0">
                <a:solidFill>
                  <a:srgbClr val="000000"/>
                </a:solidFill>
                <a:sym typeface="Wingdings" panose="05000000000000000000" pitchFamily="2" charset="2"/>
              </a:rPr>
              <a:t>dif</a:t>
            </a:r>
            <a:r>
              <a:rPr lang="fr-FR" sz="1050" dirty="0" smtClean="0">
                <a:solidFill>
                  <a:srgbClr val="000000"/>
                </a:solidFill>
                <a:sym typeface="Wingdings" panose="05000000000000000000" pitchFamily="2" charset="2"/>
              </a:rPr>
              <a:t> CPU &lt; 50, </a:t>
            </a:r>
            <a:r>
              <a:rPr lang="fr-FR" sz="1050" dirty="0" err="1" smtClean="0">
                <a:solidFill>
                  <a:srgbClr val="000000"/>
                </a:solidFill>
                <a:sym typeface="Wingdings" panose="05000000000000000000" pitchFamily="2" charset="2"/>
              </a:rPr>
              <a:t>dif</a:t>
            </a:r>
            <a:r>
              <a:rPr lang="fr-FR" sz="1050" dirty="0" smtClean="0">
                <a:solidFill>
                  <a:srgbClr val="000000"/>
                </a:solidFill>
                <a:sym typeface="Wingdings" panose="05000000000000000000" pitchFamily="2" charset="2"/>
              </a:rPr>
              <a:t> RAM &lt; 50)</a:t>
            </a:r>
          </a:p>
          <a:p>
            <a:pPr marL="466725" lvl="2" indent="-285750">
              <a:buFontTx/>
              <a:buChar char="-"/>
            </a:pPr>
            <a:r>
              <a:rPr lang="fr-FR" sz="1050" dirty="0">
                <a:latin typeface="Helvetica 45 Light" panose="020B0403020202020204" pitchFamily="34" charset="0"/>
                <a:sym typeface="Wingdings" panose="05000000000000000000" pitchFamily="2" charset="2"/>
              </a:rPr>
              <a:t>1 si les </a:t>
            </a:r>
            <a:r>
              <a:rPr lang="fr-FR" sz="1050" dirty="0" smtClean="0">
                <a:latin typeface="Helvetica 45 Light" panose="020B0403020202020204" pitchFamily="34" charset="0"/>
                <a:sym typeface="Wingdings" panose="05000000000000000000" pitchFamily="2" charset="2"/>
              </a:rPr>
              <a:t>4 </a:t>
            </a:r>
            <a:r>
              <a:rPr lang="fr-FR" sz="1050" dirty="0" err="1" smtClean="0">
                <a:latin typeface="Helvetica 45 Light" panose="020B0403020202020204" pitchFamily="34" charset="0"/>
                <a:sym typeface="Wingdings" panose="05000000000000000000" pitchFamily="2" charset="2"/>
              </a:rPr>
              <a:t>features</a:t>
            </a:r>
            <a:r>
              <a:rPr lang="fr-FR" sz="1050" dirty="0" smtClean="0">
                <a:latin typeface="Helvetica 45 Light" panose="020B0403020202020204" pitchFamily="34" charset="0"/>
                <a:sym typeface="Wingdings" panose="05000000000000000000" pitchFamily="2" charset="2"/>
              </a:rPr>
              <a:t> </a:t>
            </a:r>
            <a:r>
              <a:rPr lang="fr-FR" sz="1050" dirty="0">
                <a:latin typeface="Helvetica 45 Light" panose="020B0403020202020204" pitchFamily="34" charset="0"/>
                <a:sym typeface="Wingdings" panose="05000000000000000000" pitchFamily="2" charset="2"/>
              </a:rPr>
              <a:t>sont à 1, sinon 0</a:t>
            </a:r>
            <a:endParaRPr lang="fr-FR" sz="1050" dirty="0">
              <a:latin typeface="Helvetica 45 Light" panose="020B0403020202020204" pitchFamily="34" charset="0"/>
            </a:endParaRPr>
          </a:p>
          <a:p>
            <a:pPr marL="285750" indent="-285750">
              <a:buFont typeface="Wingdings"/>
              <a:buChar char="à"/>
            </a:pPr>
            <a:endParaRPr lang="fr-FR" sz="1050" dirty="0">
              <a:solidFill>
                <a:srgbClr val="000000"/>
              </a:solidFill>
            </a:endParaRPr>
          </a:p>
          <a:p>
            <a:pPr marL="285750" indent="-285750">
              <a:buFont typeface="Wingdings"/>
              <a:buChar char="à"/>
            </a:pPr>
            <a:endParaRPr lang="fr-FR" sz="1050" dirty="0" smtClean="0"/>
          </a:p>
          <a:p>
            <a:pPr marL="466725" lvl="2" indent="-285750">
              <a:buFontTx/>
              <a:buChar char="-"/>
            </a:pPr>
            <a:endParaRPr lang="fr-FR" sz="1050" dirty="0" smtClean="0"/>
          </a:p>
          <a:p>
            <a:pPr marL="285750" indent="-285750">
              <a:buFontTx/>
              <a:buChar char="-"/>
            </a:pPr>
            <a:endParaRPr lang="fr-FR" sz="1050" dirty="0"/>
          </a:p>
          <a:p>
            <a:pPr marL="285750" indent="-285750">
              <a:buFontTx/>
              <a:buChar char="-"/>
            </a:pPr>
            <a:endParaRPr lang="fr-FR" sz="1050" dirty="0" smtClean="0"/>
          </a:p>
        </p:txBody>
      </p:sp>
      <p:sp>
        <p:nvSpPr>
          <p:cNvPr id="5" name="Titre 4"/>
          <p:cNvSpPr>
            <a:spLocks noGrp="1"/>
          </p:cNvSpPr>
          <p:nvPr>
            <p:ph type="title"/>
          </p:nvPr>
        </p:nvSpPr>
        <p:spPr/>
        <p:txBody>
          <a:bodyPr/>
          <a:lstStyle/>
          <a:p>
            <a:r>
              <a:rPr lang="fr-FR" dirty="0" smtClean="0"/>
              <a:t>Synthèses des étapes 3/4</a:t>
            </a:r>
            <a:endParaRPr lang="fr-FR"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70" y="2588850"/>
            <a:ext cx="226888" cy="22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Objet 35"/>
          <p:cNvPicPr>
            <a:picLocks noChangeArrowheads="1"/>
          </p:cNvPicPr>
          <p:nvPr/>
        </p:nvPicPr>
        <p:blipFill>
          <a:blip r:embed="rId3">
            <a:extLst>
              <a:ext uri="{28A0092B-C50C-407E-A947-70E740481C1C}">
                <a14:useLocalDpi xmlns:a14="http://schemas.microsoft.com/office/drawing/2010/main" val="0"/>
              </a:ext>
            </a:extLst>
          </a:blip>
          <a:srcRect l="-4715" t="-10411" r="-8189" b="-13425"/>
          <a:stretch>
            <a:fillRect/>
          </a:stretch>
        </p:blipFill>
        <p:spPr bwMode="auto">
          <a:xfrm>
            <a:off x="582851" y="3154078"/>
            <a:ext cx="219565" cy="21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816" y="1258514"/>
            <a:ext cx="226888" cy="22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305" y="1690562"/>
            <a:ext cx="226888" cy="22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94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 xmlns:thm15="http://schemas.microsoft.com/office/thememl/2012/main" name="OFR_OBS-template_external.potx" id="{8E63A4C0-0D5B-4AB0-9B17-28650E3A1109}" vid="{213D95EF-7056-43E0-9767-0E799F7889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974</TotalTime>
  <Words>1727</Words>
  <Application>Microsoft Office PowerPoint</Application>
  <PresentationFormat>Affichage à l'écran (16:9)</PresentationFormat>
  <Paragraphs>464</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blank</vt:lpstr>
      <vt:lpstr>Restitution Rallye Data :  Analyse prédictive de consommation en ressources techniques des projets   </vt:lpstr>
      <vt:lpstr>Quelques infos générales pour commencer</vt:lpstr>
      <vt:lpstr>Rappel du contexte</vt:lpstr>
      <vt:lpstr>Démarche 1/3 </vt:lpstr>
      <vt:lpstr>Démarche 2/3 </vt:lpstr>
      <vt:lpstr>Démarche 3/3</vt:lpstr>
      <vt:lpstr>Synthèses des étapes 1/4</vt:lpstr>
      <vt:lpstr>Synthèses des étapes 2/4</vt:lpstr>
      <vt:lpstr>Synthèses des étapes 3/4</vt:lpstr>
      <vt:lpstr>Synthèse des étapes 4/4</vt:lpstr>
      <vt:lpstr>Étape finale 1/2</vt:lpstr>
      <vt:lpstr>Étape finale 2/2</vt:lpstr>
      <vt:lpstr>Réflexions et conclusion</vt:lpstr>
      <vt:lpstr>Merci</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Restitution Rallye Data :  Analyse prédictive de consommation en ressources techniques des projets   </dc:title>
  <dc:creator>luud7410</dc:creator>
  <cp:lastModifiedBy>luud7410</cp:lastModifiedBy>
  <cp:revision>15</cp:revision>
  <dcterms:created xsi:type="dcterms:W3CDTF">2019-06-27T12:36:36Z</dcterms:created>
  <dcterms:modified xsi:type="dcterms:W3CDTF">2019-07-11T14:59:56Z</dcterms:modified>
</cp:coreProperties>
</file>