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4" r:id="rId5"/>
    <p:sldId id="266" r:id="rId6"/>
    <p:sldId id="265" r:id="rId7"/>
    <p:sldId id="267" r:id="rId8"/>
    <p:sldId id="268" r:id="rId9"/>
    <p:sldId id="257" r:id="rId10"/>
    <p:sldId id="259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136D-07C0-44C5-BD4F-F2995CED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6C0B9-F9E4-4917-AA49-9EA6C6DB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9E5A-F9BD-44FE-A5D8-42D5001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638D-8D4A-45EF-B757-198E10D5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84CF-9751-4A82-9F5E-BB704575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339B-1C64-4479-ACCB-3596FEE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EDBFB-633E-48D9-A22F-329E4CC0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05B7-105E-4336-969C-8AF2A1C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F4F2-69A3-41B4-9BC3-7F8F0437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10C0-99CE-4EC6-87C5-426381C4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49419-6055-440B-83BB-81DFFEDB6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7F7A2-4D6B-48DC-AC04-17B6C10B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65AA-E9B0-41EE-8C25-FADF467A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B437-076A-47B8-B4D0-60BEAC8E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0199-53F1-4F1D-9B27-418DAAD5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8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0E99-54D4-44A5-8CE5-44740C25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237C-15E0-42DD-94FC-4DC870CD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2652-20A8-4228-9625-23B8A7C7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3B25-5159-4856-990C-82EB3C58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831D-7DDC-45C1-9479-8233D2E4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D16F-789F-48CB-A81D-A8C1E40D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2F89-2F0D-4B24-B29A-652C78D1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C620-1593-456C-88F7-9CA0824D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C803-8A57-4696-A6F0-0E80E71C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B0FE-3A59-4C13-B8BD-75C21A3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469-4537-4234-AB66-0414C777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CE6D-7B2F-40C9-89F6-4DB3BC0B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F497-3314-474E-A198-5F488CE1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6CF65-EDDE-4D76-AB68-5BC9E5A3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5D62-F3D6-453F-A313-4908506C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7281-6BC2-4B35-AA40-90639C3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6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47C8-C92C-41BA-9223-900E5B95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C274-D596-4494-BF58-C7A4A30C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DDA7F-CE85-4CA6-A0FC-02E41785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44119-1D6B-48C3-9FA4-724035B2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41FFE-BE4F-46AC-A6B7-4F45855CC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837A-8CBF-413E-868A-E66865BB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83CDF-E8C0-4CA5-B36B-ABD443A9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72F5-3005-42D7-BFBB-C67AE631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46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00E8-1359-4E5C-BE46-9AEC7F92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11E9E-B66F-4D24-89A5-3AAC046A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41416-C176-48A7-809D-256C3A06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933AC-67CA-421A-974A-4C76C393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960D9-5F79-46B7-A987-A4F5C6E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AAE8C-766C-40D3-AB77-8313E44B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CDC84-7405-4E45-879F-7909385A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F1C-F558-4CAA-B8C1-7C3F909C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A611-0F81-42BA-B545-CFD85BD6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C7D1-719C-459C-A52E-7F7D6E82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7F0E1-EE2F-487B-890B-189958C8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2914-A62C-4095-8BEA-9491BAE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8EE-874C-4395-BB0F-A80FDBDD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0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9BCF-419C-4439-BD98-C3032657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02DA6-482D-4B8E-ACC3-C38695F3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8455-626C-41E1-9DF3-8DEE8408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29C9-E8D5-48E3-A82D-4E05A9F6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EC8F-5509-4131-B099-2BDF25D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267F-B553-4CE7-9058-E5115D13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09DC5-6F79-481D-AED6-07070575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1981-325A-4B2E-8F8D-52E1EB72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FF30-027A-4792-A1A8-25D0E2ADF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56A6-593A-4C6F-8F99-73A2A09E3A3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0329-46A8-4F52-AE04-21D31336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F46E-7A4A-4935-80B6-2A42F8D1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78C2-57FC-4510-B0FB-40D3A7CEF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5B26-97E5-4A40-9397-1D3558D1C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SchanArchive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28A7D-5C0B-4A01-AFD7-76C4654C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407124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3CFE-E845-467A-B281-031C7B5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GB" dirty="0"/>
              <a:t>Parameters in </a:t>
            </a:r>
            <a:r>
              <a:rPr lang="en-GB" dirty="0" err="1"/>
              <a:t>ScanArchive</a:t>
            </a: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B92AD7-C771-4A19-B292-537A7C8C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16346"/>
              </p:ext>
            </p:extLst>
          </p:nvPr>
        </p:nvGraphicFramePr>
        <p:xfrm>
          <a:off x="1303867" y="1372235"/>
          <a:ext cx="9330266" cy="5120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67369">
                  <a:extLst>
                    <a:ext uri="{9D8B030D-6E8A-4147-A177-3AD203B41FA5}">
                      <a16:colId xmlns:a16="http://schemas.microsoft.com/office/drawing/2014/main" val="926116273"/>
                    </a:ext>
                  </a:extLst>
                </a:gridCol>
                <a:gridCol w="1736164">
                  <a:extLst>
                    <a:ext uri="{9D8B030D-6E8A-4147-A177-3AD203B41FA5}">
                      <a16:colId xmlns:a16="http://schemas.microsoft.com/office/drawing/2014/main" val="179734544"/>
                    </a:ext>
                  </a:extLst>
                </a:gridCol>
                <a:gridCol w="2226733">
                  <a:extLst>
                    <a:ext uri="{9D8B030D-6E8A-4147-A177-3AD203B41FA5}">
                      <a16:colId xmlns:a16="http://schemas.microsoft.com/office/drawing/2014/main" val="3395719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parameter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series 5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comments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7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/>
                        <a:t>3DQuantitizationErrorScaleFactor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</a:p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archive.DownloadData.rdb_hdr_rec.rdb_hdr_3dscale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4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</a:t>
                      </a:r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scale3d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60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 err="1"/>
                        <a:t>CompressedSensingAccelerationFactor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49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 err="1"/>
                        <a:t>CompressedSensingPhaseAccelerationFactor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100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 err="1"/>
                        <a:t>CompressedSensingSliceAccelerationFactor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100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20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 err="1"/>
                        <a:t>NoPhaseWrapFactor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9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/>
                        <a:t>Recon2DScaleFactor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0.5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5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 err="1"/>
                        <a:t>DeRingingScaleFactor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’</a:t>
                      </a:r>
                      <a:r>
                        <a:rPr lang="en-GB" sz="1200" dirty="0"/>
                        <a:t>3DApplicationScaleFactor</a:t>
                      </a:r>
                      <a:r>
                        <a:rPr lang="en-GB" sz="1200" cap="small" spc="25" dirty="0">
                          <a:effectLst/>
                        </a:rPr>
                        <a:t>’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7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ProcessingAppCollection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‘Cartesian3D’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‘Gradwarp3dOn’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753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archive.DownloadData.rdb_hdr_rec.rdb_hdr_3dradial_cfg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 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5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 err="1"/>
                        <a:t>archive.DownloadData.rdb_hdr_exam.ex_no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1144 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9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archive.DownloadData.rdb_hdr_series.echo1_alpha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50863"/>
                  </a:ext>
                </a:extLst>
              </a:tr>
              <a:tr h="1668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archive.DownloadData.rdb_hdr_series.echo1_beta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archive.DownloadData.rdb_hdr_series.pure_lambda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2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archive.DownloadData.rdb_hdr_rec.rdb_hdr_3dwin_type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3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archive.DownloadData.rdb_hdr_rec.rdb_hdr_3dwin_apod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9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archive.DownloadData.rdb_hdr_rec.rdb_hdr_3dwin_q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1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archive.DownloadData.rdb_hdr_rec.rdb_hdr_rc_zres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reconZRes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09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archive.DownloadData.rdb_hdr_rec.rdb_hdr_pure_derived_cal_reapodization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winApodization3d (?)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38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archive.DownloadData.rdb_hdr_rec.rdb_hdr_phase_scale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7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archive.DownloadData.rdb_hdr_image.slthick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SpacingBetweenSlices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9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ChannelWeights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of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noiseValues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3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archive.DownloadData.rdb_hdr_rec.rdb_hdr_combined_coil_map_thres, archive.DownloadData.rdb_hdr_rec.rdb_hdr_coil_map_smooth_factor, archive.DownloadData.rdb_hdr_rec.rdb_hdr_coil_map_2_filter_width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small" spc="25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3CFE-E845-467A-B281-031C7B5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GB" dirty="0"/>
              <a:t>Parameters in </a:t>
            </a:r>
            <a:r>
              <a:rPr lang="en-GB" dirty="0" err="1"/>
              <a:t>ScanArchive</a:t>
            </a: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B92AD7-C771-4A19-B292-537A7C8C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81747"/>
              </p:ext>
            </p:extLst>
          </p:nvPr>
        </p:nvGraphicFramePr>
        <p:xfrm>
          <a:off x="1286933" y="1372235"/>
          <a:ext cx="9347200" cy="41446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46800">
                  <a:extLst>
                    <a:ext uri="{9D8B030D-6E8A-4147-A177-3AD203B41FA5}">
                      <a16:colId xmlns:a16="http://schemas.microsoft.com/office/drawing/2014/main" val="926116273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179734544"/>
                    </a:ext>
                  </a:extLst>
                </a:gridCol>
                <a:gridCol w="1617133">
                  <a:extLst>
                    <a:ext uri="{9D8B030D-6E8A-4147-A177-3AD203B41FA5}">
                      <a16:colId xmlns:a16="http://schemas.microsoft.com/office/drawing/2014/main" val="3395719017"/>
                    </a:ext>
                  </a:extLst>
                </a:gridCol>
              </a:tblGrid>
              <a:tr h="165182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parameter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series 5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small" spc="25" dirty="0">
                          <a:effectLst/>
                        </a:rPr>
                        <a:t>comments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71799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archive.DownloadData.rdb_hdr_rec.rdb_hdr_da_xres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numPointsPerArm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60225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archive.DownloadData.rdb_hdr_rec.rdb_hdr_da_yres-1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numArms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49273"/>
                  </a:ext>
                </a:extLst>
              </a:tr>
              <a:tr h="21213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archive.DownloadData.rdb_hdr_rec.rdb_hdr_im_size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imageSize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881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archive.DownloadData.rdb_hdr_rec.rdb_hdr_dab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(1).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stop_rcv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archive.DownloadData.rdb_hdr_rec.rdb_hdr_dab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(1).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start_rcv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numChannels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203299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archive.Slices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numSlices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93183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archive.DownloadData.rdb_hdr_rec.rdb_hdr_slblank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kissoffs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55451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numSlices-2*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kissoffs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numProcessedSlices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8130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kissoffs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zStart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78084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numSlices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kissoffs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zEnd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4567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bitget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archive.DownloadData.rdb_hdr_rec.rdb_hdr_data_format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isChopDataInZ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753929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archive.DownloadData.rdb_hdr_rec.rdb_hdr_asl_perf_weighted_scale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perf_scaling_factor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55210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9629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50863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2325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28678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33458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96732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95261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36100"/>
                  </a:ext>
                </a:extLst>
              </a:tr>
              <a:tr h="165182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12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3CFE-E845-467A-B281-031C7B5D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B92AD7-C771-4A19-B292-537A7C8C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32745"/>
              </p:ext>
            </p:extLst>
          </p:nvPr>
        </p:nvGraphicFramePr>
        <p:xfrm>
          <a:off x="1303867" y="1372235"/>
          <a:ext cx="10134600" cy="4572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14133">
                  <a:extLst>
                    <a:ext uri="{9D8B030D-6E8A-4147-A177-3AD203B41FA5}">
                      <a16:colId xmlns:a16="http://schemas.microsoft.com/office/drawing/2014/main" val="926116273"/>
                    </a:ext>
                  </a:extLst>
                </a:gridCol>
                <a:gridCol w="7120467">
                  <a:extLst>
                    <a:ext uri="{9D8B030D-6E8A-4147-A177-3AD203B41FA5}">
                      <a16:colId xmlns:a16="http://schemas.microsoft.com/office/drawing/2014/main" val="179734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cap="small" spc="25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7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NORDIC filter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https://github.com/SteenMoeller/NORDIC_Raw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60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QSMbox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https://gitlab.com/acostaj/QSMbox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49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20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9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5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cap="small" spc="2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cap="small" spc="2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7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753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5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9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50863"/>
                  </a:ext>
                </a:extLst>
              </a:tr>
              <a:tr h="1668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2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3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9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1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09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38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7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9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3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7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2FB1-A735-4134-84A8-BF19033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comparison QSMbox-phase unwrapping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DF80-46F6-4F1D-846A-98F3D27B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92"/>
            <a:ext cx="8390467" cy="917575"/>
          </a:xfrm>
        </p:spPr>
        <p:txBody>
          <a:bodyPr>
            <a:normAutofit fontScale="55000" lnSpcReduction="20000"/>
          </a:bodyPr>
          <a:lstStyle/>
          <a:p>
            <a:r>
              <a:rPr lang="en-GB" sz="1800" b="0" i="0" dirty="0">
                <a:solidFill>
                  <a:srgbClr val="028009"/>
                </a:solidFill>
                <a:effectLst/>
                <a:latin typeface="Menlo"/>
              </a:rPr>
              <a:t>% pipeline_time_v10=104.724218 seconds; Total processing time: 6 minutes.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solidFill>
                  <a:srgbClr val="028009"/>
                </a:solidFill>
                <a:effectLst/>
                <a:latin typeface="Menlo"/>
              </a:rPr>
              <a:t>% pipeline_time_v6=1.411926 seconds; Total processing time: 6 minutes.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solidFill>
                  <a:srgbClr val="028009"/>
                </a:solidFill>
                <a:effectLst/>
                <a:latin typeface="Menlo"/>
              </a:rPr>
              <a:t>% pipeline_time_v4=1.534730 seconds; Total processing time: 5 minutes.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solidFill>
                  <a:srgbClr val="028009"/>
                </a:solidFill>
                <a:effectLst/>
                <a:latin typeface="Menlo"/>
              </a:rPr>
              <a:t>% pipeline_time_v3=1.382642 seconds; Total processing time: 5 minutes.</a:t>
            </a: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72878-2640-428F-BE76-6932773B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2816747"/>
            <a:ext cx="5545667" cy="1589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62428-FA3F-4697-8BAB-34F826C1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4762763"/>
            <a:ext cx="5502424" cy="1589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D627D-0108-4255-BD22-6DC4E2CD9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4" y="2816747"/>
            <a:ext cx="5477933" cy="1566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8215BD-AE9F-4EE3-B1DE-0664A085C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018" y="4775234"/>
            <a:ext cx="5508849" cy="1589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448E9-2A0C-4AA4-A0F5-1708A862087C}"/>
              </a:ext>
            </a:extLst>
          </p:cNvPr>
          <p:cNvSpPr txBox="1"/>
          <p:nvPr/>
        </p:nvSpPr>
        <p:spPr>
          <a:xfrm>
            <a:off x="2870200" y="239052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 v3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3D4ED-DBF4-4FA8-B5E6-71F8BBD2A37A}"/>
              </a:ext>
            </a:extLst>
          </p:cNvPr>
          <p:cNvSpPr txBox="1"/>
          <p:nvPr/>
        </p:nvSpPr>
        <p:spPr>
          <a:xfrm>
            <a:off x="2954865" y="4371731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 v4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0F260-C2D9-42A9-85C4-C18353D997AA}"/>
              </a:ext>
            </a:extLst>
          </p:cNvPr>
          <p:cNvSpPr txBox="1"/>
          <p:nvPr/>
        </p:nvSpPr>
        <p:spPr>
          <a:xfrm>
            <a:off x="8585200" y="239052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 v6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42AEF-C952-4FD3-AB98-36068CB7E27A}"/>
              </a:ext>
            </a:extLst>
          </p:cNvPr>
          <p:cNvSpPr txBox="1"/>
          <p:nvPr/>
        </p:nvSpPr>
        <p:spPr>
          <a:xfrm>
            <a:off x="8593668" y="4392165"/>
            <a:ext cx="161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 v10</a:t>
            </a:r>
          </a:p>
        </p:txBody>
      </p:sp>
    </p:spTree>
    <p:extLst>
      <p:ext uri="{BB962C8B-B14F-4D97-AF65-F5344CB8AC3E}">
        <p14:creationId xmlns:p14="http://schemas.microsoft.com/office/powerpoint/2010/main" val="121697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4350-6EDC-4201-A638-C15BC748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538"/>
            <a:ext cx="10515600" cy="1325563"/>
          </a:xfrm>
        </p:spPr>
        <p:txBody>
          <a:bodyPr/>
          <a:lstStyle/>
          <a:p>
            <a:r>
              <a:rPr lang="en-GB" dirty="0"/>
              <a:t>Noise removal from MRI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BEE3-B4E6-4B3B-9385-86FE981C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824" y="984721"/>
            <a:ext cx="8044110" cy="189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4BB6C-2BA8-4EAF-AE78-75EE192F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20" y="2866960"/>
            <a:ext cx="8052514" cy="2069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AFE32-58A9-452E-B81E-7DF4BFA5D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25" y="4914777"/>
            <a:ext cx="8052514" cy="187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6570D-F43F-4F77-A2E9-E466DDA17BC2}"/>
              </a:ext>
            </a:extLst>
          </p:cNvPr>
          <p:cNvSpPr txBox="1"/>
          <p:nvPr/>
        </p:nvSpPr>
        <p:spPr>
          <a:xfrm>
            <a:off x="1617133" y="1747028"/>
            <a:ext cx="12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D3225-0A24-4662-9935-BB401DBBD85C}"/>
              </a:ext>
            </a:extLst>
          </p:cNvPr>
          <p:cNvSpPr txBox="1"/>
          <p:nvPr/>
        </p:nvSpPr>
        <p:spPr>
          <a:xfrm>
            <a:off x="1363133" y="3762099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Rank-Order 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CC8E8-4E9E-4458-90B4-41DBB22813D3}"/>
              </a:ext>
            </a:extLst>
          </p:cNvPr>
          <p:cNvSpPr txBox="1"/>
          <p:nvPr/>
        </p:nvSpPr>
        <p:spPr>
          <a:xfrm>
            <a:off x="1371597" y="5700971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LMMSE  Filter</a:t>
            </a:r>
          </a:p>
        </p:txBody>
      </p:sp>
    </p:spTree>
    <p:extLst>
      <p:ext uri="{BB962C8B-B14F-4D97-AF65-F5344CB8AC3E}">
        <p14:creationId xmlns:p14="http://schemas.microsoft.com/office/powerpoint/2010/main" val="424490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9E47210-D5EF-4ADF-8123-0FB199EC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83" y="1438196"/>
            <a:ext cx="7180334" cy="5296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2D595-CBEB-46F5-99D6-7ED46A94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MATLAB GUI for DICOMs comparison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4EAC19-F2FD-4F1E-8C85-285D5F5E4779}"/>
              </a:ext>
            </a:extLst>
          </p:cNvPr>
          <p:cNvGrpSpPr/>
          <p:nvPr/>
        </p:nvGrpSpPr>
        <p:grpSpPr>
          <a:xfrm>
            <a:off x="3903133" y="1175880"/>
            <a:ext cx="3539067" cy="1015663"/>
            <a:chOff x="2548467" y="601470"/>
            <a:chExt cx="3539067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CB4554-43B8-4713-80AB-742380C56E36}"/>
                </a:ext>
              </a:extLst>
            </p:cNvPr>
            <p:cNvSpPr txBox="1"/>
            <p:nvPr/>
          </p:nvSpPr>
          <p:spPr>
            <a:xfrm>
              <a:off x="3818467" y="601470"/>
              <a:ext cx="2269067" cy="10156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Step 1</a:t>
              </a:r>
              <a:r>
                <a:rPr lang="en-GB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GB" sz="1200" dirty="0">
                  <a:solidFill>
                    <a:schemeClr val="tx1"/>
                  </a:solidFill>
                </a:rPr>
                <a:t>Perform partition of the </a:t>
              </a:r>
              <a:r>
                <a:rPr lang="en-GB" sz="1200" dirty="0" err="1">
                  <a:solidFill>
                    <a:schemeClr val="tx1"/>
                  </a:solidFill>
                </a:rPr>
                <a:t>dcm</a:t>
              </a:r>
              <a:r>
                <a:rPr lang="en-GB" sz="1200" dirty="0">
                  <a:solidFill>
                    <a:schemeClr val="tx1"/>
                  </a:solidFill>
                </a:rPr>
                <a:t>-files into separated folders. This step is not required if partition was previously done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F6DD00-4B61-42DA-A296-3C696A14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467" y="702166"/>
              <a:ext cx="1270000" cy="59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01BC2E-914B-4BCC-850F-B74E63D9D396}"/>
              </a:ext>
            </a:extLst>
          </p:cNvPr>
          <p:cNvGrpSpPr/>
          <p:nvPr/>
        </p:nvGrpSpPr>
        <p:grpSpPr>
          <a:xfrm>
            <a:off x="118533" y="2459428"/>
            <a:ext cx="3699934" cy="646331"/>
            <a:chOff x="118533" y="2429116"/>
            <a:chExt cx="3699934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F3CCC-36AF-4994-93B7-9330143BE72E}"/>
                </a:ext>
              </a:extLst>
            </p:cNvPr>
            <p:cNvSpPr txBox="1"/>
            <p:nvPr/>
          </p:nvSpPr>
          <p:spPr>
            <a:xfrm>
              <a:off x="118533" y="2429116"/>
              <a:ext cx="1634067" cy="64633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Step 2</a:t>
              </a:r>
              <a:r>
                <a:rPr lang="en-GB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GB" sz="1200" dirty="0">
                  <a:solidFill>
                    <a:schemeClr val="tx1"/>
                  </a:solidFill>
                </a:rPr>
                <a:t>Open partitions that need to be compared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110525-295A-4064-B748-1D6A5AE51964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1752600" y="2752282"/>
              <a:ext cx="770467" cy="244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168C60-12A3-4F76-86FA-809FB43F551F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1752600" y="2752282"/>
              <a:ext cx="2065867" cy="27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4CCB8-A0E2-4576-BF1A-091667FB7B3B}"/>
              </a:ext>
            </a:extLst>
          </p:cNvPr>
          <p:cNvGrpSpPr/>
          <p:nvPr/>
        </p:nvGrpSpPr>
        <p:grpSpPr>
          <a:xfrm>
            <a:off x="4961467" y="2699504"/>
            <a:ext cx="1634067" cy="1386833"/>
            <a:chOff x="4961467" y="2699504"/>
            <a:chExt cx="1634067" cy="13868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6870B7-6F56-4B3C-A968-BD31FBD1A7D2}"/>
                </a:ext>
              </a:extLst>
            </p:cNvPr>
            <p:cNvSpPr txBox="1"/>
            <p:nvPr/>
          </p:nvSpPr>
          <p:spPr>
            <a:xfrm>
              <a:off x="4961467" y="2699504"/>
              <a:ext cx="1634067" cy="10156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Step 3</a:t>
              </a:r>
              <a:r>
                <a:rPr lang="en-GB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GB" sz="1200" dirty="0">
                  <a:solidFill>
                    <a:schemeClr val="tx1"/>
                  </a:solidFill>
                </a:rPr>
                <a:t>Button ‘compare’ activate all functions for numerical and visual analysis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D2CDDE-0BBC-46FB-84A0-2F70099A8242}"/>
                </a:ext>
              </a:extLst>
            </p:cNvPr>
            <p:cNvCxnSpPr/>
            <p:nvPr/>
          </p:nvCxnSpPr>
          <p:spPr>
            <a:xfrm>
              <a:off x="5448450" y="3715712"/>
              <a:ext cx="0" cy="37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46868D9-D5E1-4453-BBE0-D7C6328E472E}"/>
              </a:ext>
            </a:extLst>
          </p:cNvPr>
          <p:cNvSpPr txBox="1"/>
          <p:nvPr/>
        </p:nvSpPr>
        <p:spPr>
          <a:xfrm>
            <a:off x="9144300" y="1683711"/>
            <a:ext cx="2861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Visualisation: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Overlap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Subtract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Subtract edges using Canny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Add mask to the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Subtract edges using Sobel operator (operation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Subtract images version 2 (operation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Divide one image by second one (operation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Wiener filtering and subtraction (operation 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93F64C-D389-458C-BF17-5ECDFB69F1A6}"/>
              </a:ext>
            </a:extLst>
          </p:cNvPr>
          <p:cNvSpPr txBox="1"/>
          <p:nvPr/>
        </p:nvSpPr>
        <p:spPr>
          <a:xfrm>
            <a:off x="9144299" y="3580244"/>
            <a:ext cx="2861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Numerical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Number of pixels left after subtraction binary images (0.1 threshold was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Structural similarity index (SSIM)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Peak signal-to-noise ratio (PSNR)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Mean-squared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Multiscale structural similarity (MS-SSIM)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Mutual information (MI)</a:t>
            </a:r>
          </a:p>
        </p:txBody>
      </p:sp>
    </p:spTree>
    <p:extLst>
      <p:ext uri="{BB962C8B-B14F-4D97-AF65-F5344CB8AC3E}">
        <p14:creationId xmlns:p14="http://schemas.microsoft.com/office/powerpoint/2010/main" val="11981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95-64CB-4010-8BCA-1BDF7A65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MATLAB GUI for </a:t>
            </a:r>
            <a:r>
              <a:rPr lang="en-GB" sz="4400" dirty="0" err="1"/>
              <a:t>ScanArchive</a:t>
            </a:r>
            <a:r>
              <a:rPr lang="en-GB" sz="4400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17946-4F9F-4B40-9B44-BEFD5F3C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76" y="1539976"/>
            <a:ext cx="10047647" cy="4952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4EA83-7ACB-4D6E-BC74-48CAAC077B2F}"/>
              </a:ext>
            </a:extLst>
          </p:cNvPr>
          <p:cNvSpPr txBox="1"/>
          <p:nvPr/>
        </p:nvSpPr>
        <p:spPr>
          <a:xfrm>
            <a:off x="9540025" y="398553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/>
              </a:rPr>
              <a:t>run_ScanArchive.m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 err="1">
                <a:effectLst/>
                <a:latin typeface="Menlo"/>
              </a:rPr>
              <a:t>run_ScanArchive.fig</a:t>
            </a:r>
            <a:endParaRPr lang="en-GB" sz="1800" b="0" i="0" dirty="0">
              <a:effectLst/>
              <a:latin typeface="Menlo"/>
            </a:endParaRPr>
          </a:p>
          <a:p>
            <a:endParaRPr lang="en-GB" sz="1800" b="0" i="0" dirty="0">
              <a:effectLst/>
              <a:latin typeface="Menl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DEC21-BE8B-414B-889A-506E2942ED7B}"/>
              </a:ext>
            </a:extLst>
          </p:cNvPr>
          <p:cNvSpPr txBox="1"/>
          <p:nvPr/>
        </p:nvSpPr>
        <p:spPr>
          <a:xfrm>
            <a:off x="190794" y="3429000"/>
            <a:ext cx="1294810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Load </a:t>
            </a:r>
            <a:r>
              <a:rPr lang="en-GB" sz="1200" b="1" dirty="0" err="1">
                <a:solidFill>
                  <a:schemeClr val="tx1"/>
                </a:solidFill>
              </a:rPr>
              <a:t>ScanArchive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FAB9C-9DB1-4745-BD31-A5BEE896CEA6}"/>
              </a:ext>
            </a:extLst>
          </p:cNvPr>
          <p:cNvSpPr txBox="1"/>
          <p:nvPr/>
        </p:nvSpPr>
        <p:spPr>
          <a:xfrm>
            <a:off x="3656238" y="3290500"/>
            <a:ext cx="1294810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Load DICOM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73A3C-7D9B-45EA-8A58-50DCDDAD00ED}"/>
              </a:ext>
            </a:extLst>
          </p:cNvPr>
          <p:cNvSpPr txBox="1"/>
          <p:nvPr/>
        </p:nvSpPr>
        <p:spPr>
          <a:xfrm>
            <a:off x="6770498" y="1346887"/>
            <a:ext cx="1294810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Apply QSMbox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83943-48D1-433D-AAE6-7621A2601D62}"/>
              </a:ext>
            </a:extLst>
          </p:cNvPr>
          <p:cNvSpPr txBox="1"/>
          <p:nvPr/>
        </p:nvSpPr>
        <p:spPr>
          <a:xfrm>
            <a:off x="8772881" y="1338069"/>
            <a:ext cx="1294810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Apply image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8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985-830E-4308-86D0-91F44B19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MATLAB GUI</a:t>
            </a:r>
            <a:r>
              <a:rPr lang="en-GB" dirty="0"/>
              <a:t>: Load </a:t>
            </a:r>
            <a:r>
              <a:rPr lang="en-GB" dirty="0" err="1"/>
              <a:t>ScaArchive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09D1-E1E6-4467-ABD6-298B5E5E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1825625"/>
            <a:ext cx="7738403" cy="4831836"/>
          </a:xfrm>
        </p:spPr>
        <p:txBody>
          <a:bodyPr>
            <a:normAutofit/>
          </a:bodyPr>
          <a:lstStyle/>
          <a:p>
            <a:r>
              <a:rPr lang="en-GB" sz="2000" dirty="0"/>
              <a:t>Read </a:t>
            </a:r>
            <a:r>
              <a:rPr lang="en-GB" sz="2000" dirty="0" err="1"/>
              <a:t>ScanArchive</a:t>
            </a:r>
            <a:r>
              <a:rPr lang="en-GB" sz="2000" dirty="0"/>
              <a:t> processes the largest file in the folder with extension .h5</a:t>
            </a:r>
          </a:p>
          <a:p>
            <a:r>
              <a:rPr lang="en-GB" sz="2000" dirty="0"/>
              <a:t>Number of Echoes need to be selected before Loading SchanArchive</a:t>
            </a:r>
          </a:p>
          <a:p>
            <a:r>
              <a:rPr lang="en-GB" sz="2000" dirty="0"/>
              <a:t>“Save DICOM data” need to be selected before Load </a:t>
            </a:r>
            <a:r>
              <a:rPr lang="en-GB" sz="2000" dirty="0" err="1"/>
              <a:t>ScanArchive</a:t>
            </a:r>
            <a:endParaRPr lang="en-GB" sz="2000" dirty="0"/>
          </a:p>
          <a:p>
            <a:r>
              <a:rPr lang="en-GB" sz="2000" dirty="0"/>
              <a:t>‘Open DICOMs’ open folder with saved files</a:t>
            </a:r>
          </a:p>
          <a:p>
            <a:r>
              <a:rPr lang="en-GB" sz="2000" dirty="0"/>
              <a:t>‘Open </a:t>
            </a:r>
            <a:r>
              <a:rPr lang="en-GB" sz="2000" dirty="0" err="1"/>
              <a:t>MRIcroGL</a:t>
            </a:r>
            <a:r>
              <a:rPr lang="en-GB" sz="2000" dirty="0"/>
              <a:t>’ open folder with </a:t>
            </a:r>
            <a:r>
              <a:rPr lang="en-GB" sz="2000" dirty="0" err="1"/>
              <a:t>MRIcroGL</a:t>
            </a:r>
            <a:endParaRPr lang="en-GB" sz="2000" dirty="0"/>
          </a:p>
          <a:p>
            <a:r>
              <a:rPr lang="en-GB" sz="2000" dirty="0"/>
              <a:t>‘magnitude’ can be applied after loading SchanArchive and shows magnitude space of the </a:t>
            </a:r>
            <a:r>
              <a:rPr lang="en-GB" sz="2000" dirty="0" err="1"/>
              <a:t>ScanArchive</a:t>
            </a:r>
            <a:endParaRPr lang="en-GB" sz="2000" dirty="0"/>
          </a:p>
          <a:p>
            <a:r>
              <a:rPr lang="en-GB" sz="2000" dirty="0"/>
              <a:t>‘phase’ can be applied after loading SchanArchive and shows phase space of the </a:t>
            </a:r>
            <a:r>
              <a:rPr lang="en-GB" sz="2000" dirty="0" err="1"/>
              <a:t>ScanArchive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CEE2C-65A4-40E6-97CB-E2FCA004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551904" cy="48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0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985-830E-4308-86D0-91F44B19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MATLAB GUI</a:t>
            </a:r>
            <a:r>
              <a:rPr lang="en-GB" dirty="0"/>
              <a:t>: Load DICOM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09D1-E1E6-4467-ABD6-298B5E5E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1825625"/>
            <a:ext cx="7738403" cy="4831836"/>
          </a:xfrm>
        </p:spPr>
        <p:txBody>
          <a:bodyPr>
            <a:normAutofit/>
          </a:bodyPr>
          <a:lstStyle/>
          <a:p>
            <a:r>
              <a:rPr lang="en-GB" sz="2000" dirty="0"/>
              <a:t>‘Read DICOMs’ read all </a:t>
            </a:r>
            <a:r>
              <a:rPr lang="en-GB" sz="2000" dirty="0" err="1"/>
              <a:t>dcm</a:t>
            </a:r>
            <a:r>
              <a:rPr lang="en-GB" sz="2000" dirty="0"/>
              <a:t>-files from selected folder. This operation includes files partition. During first partition mat-file with generated information about partitions would be saved in corresponding folder and used for next time to speed up process. </a:t>
            </a:r>
          </a:p>
          <a:p>
            <a:r>
              <a:rPr lang="en-GB" sz="2000" dirty="0"/>
              <a:t>‘previous’ and ‘next’ can be used to select required partition to view in GUI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A1F5-9AF6-4DAD-9A3D-AB5569B1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" y="1483751"/>
            <a:ext cx="2710039" cy="51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BCE3-2868-4F23-9CBD-3A50E951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MATLAB GUI</a:t>
            </a:r>
            <a:r>
              <a:rPr lang="en-GB" dirty="0"/>
              <a:t>: QSMbox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8068-A1AD-4485-97E1-E662F944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132" y="1575581"/>
            <a:ext cx="8624668" cy="4917292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‘QSMbox’ can be applied after Load </a:t>
            </a:r>
            <a:r>
              <a:rPr lang="en-GB" sz="2000" dirty="0" err="1"/>
              <a:t>ScanArchive</a:t>
            </a:r>
            <a:r>
              <a:rPr lang="en-GB" sz="2000" dirty="0"/>
              <a:t>. Parameters from the header of the </a:t>
            </a:r>
            <a:r>
              <a:rPr lang="en-GB" sz="2000" dirty="0" err="1"/>
              <a:t>ScanArchive</a:t>
            </a:r>
            <a:r>
              <a:rPr lang="en-GB" sz="2000" dirty="0"/>
              <a:t> would be used to calculate automatically next parameters: input echo times, voxel resolution, input field strength, strength field direction and phase scaling factor.  </a:t>
            </a:r>
          </a:p>
          <a:p>
            <a:r>
              <a:rPr lang="en-GB" sz="2000" dirty="0"/>
              <a:t>If ‘Press selected slice only’ selected, QSMbox (demo) will be performed only for segment of volume that has 6 slices including  slice shown in the first window.</a:t>
            </a:r>
          </a:p>
          <a:p>
            <a:r>
              <a:rPr lang="en-GB" sz="2000" dirty="0"/>
              <a:t>‘QSMbox(demo)’ has predefined pipeline steps that can be changed only in code</a:t>
            </a:r>
          </a:p>
          <a:p>
            <a:r>
              <a:rPr lang="en-GB" sz="2000" dirty="0"/>
              <a:t>‘QSMbox’ requires manual interaction to select </a:t>
            </a:r>
            <a:r>
              <a:rPr lang="en-GB" sz="2000" dirty="0" err="1"/>
              <a:t>nii</a:t>
            </a:r>
            <a:r>
              <a:rPr lang="en-GB" sz="2000" dirty="0"/>
              <a:t>-files (magnitude and phase) and parameters for processing mentioned previously</a:t>
            </a:r>
          </a:p>
          <a:p>
            <a:r>
              <a:rPr lang="en-GB" sz="2000" dirty="0"/>
              <a:t>Results would be saved in separate folder and can be viewed by clicking on ‘show in folder’</a:t>
            </a:r>
          </a:p>
          <a:p>
            <a:r>
              <a:rPr lang="en-GB" sz="2000" dirty="0"/>
              <a:t>‘save results’ store header information into excel file ‘</a:t>
            </a:r>
            <a:r>
              <a:rPr lang="en-GB" sz="2000" dirty="0" err="1"/>
              <a:t>Book_SchanArchive</a:t>
            </a:r>
            <a:r>
              <a:rPr lang="en-GB" sz="2000" dirty="0"/>
              <a:t>’ and all resulting files copy into new folder that has unique name associated with patient ID.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FBBA-917F-4552-914C-895AB03F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22" y="1575581"/>
            <a:ext cx="1864184" cy="49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094C-5405-4DA2-8953-16504078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MATLAB GUI</a:t>
            </a:r>
            <a:r>
              <a:rPr lang="en-GB" dirty="0"/>
              <a:t>: Image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137B2-E0D3-4637-A57E-52B45B1A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4" y="1825625"/>
            <a:ext cx="7668065" cy="4351338"/>
          </a:xfrm>
        </p:spPr>
        <p:txBody>
          <a:bodyPr>
            <a:normAutofit/>
          </a:bodyPr>
          <a:lstStyle/>
          <a:p>
            <a:r>
              <a:rPr lang="en-GB" sz="1600" dirty="0"/>
              <a:t>Image operations includes next filters: histogram equalisation, bias correction, anisotropic diffusion, Nordic filter, etc.</a:t>
            </a:r>
          </a:p>
          <a:p>
            <a:r>
              <a:rPr lang="en-GB" sz="1600" dirty="0"/>
              <a:t>NORDIC Filtering performs noise reduction and can be applied to the SchanArchive that was already loaded</a:t>
            </a:r>
          </a:p>
          <a:p>
            <a:r>
              <a:rPr lang="en-GB" sz="1600" dirty="0"/>
              <a:t>If filtering results is good enough it can be applied to the original image by clicking on ‘Accept’. Thus, corrected image can be saved and processed in QSMbox.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5C50C-0329-463E-9BD2-35C3AA57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1866581"/>
            <a:ext cx="245765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A2B9-13CB-4ADB-9B5D-14ECF54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MATLAB</a:t>
            </a:r>
            <a:r>
              <a:rPr lang="en-GB" dirty="0"/>
              <a:t> GUI for QSMbox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4A293-82C6-414F-AC8E-6C97713C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15" y="1687171"/>
            <a:ext cx="8038514" cy="46500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8A9E3D3-3520-4307-8496-18F09003F20C}"/>
              </a:ext>
            </a:extLst>
          </p:cNvPr>
          <p:cNvGrpSpPr/>
          <p:nvPr/>
        </p:nvGrpSpPr>
        <p:grpSpPr>
          <a:xfrm>
            <a:off x="549748" y="3012734"/>
            <a:ext cx="1849966" cy="1200329"/>
            <a:chOff x="118533" y="2429116"/>
            <a:chExt cx="2027992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56B85-FAAC-46CD-BE85-135199FE4CB6}"/>
                </a:ext>
              </a:extLst>
            </p:cNvPr>
            <p:cNvSpPr txBox="1"/>
            <p:nvPr/>
          </p:nvSpPr>
          <p:spPr>
            <a:xfrm>
              <a:off x="118533" y="2429116"/>
              <a:ext cx="1634067" cy="120032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Step 1</a:t>
              </a:r>
              <a:endParaRPr lang="en-GB" sz="1200" dirty="0">
                <a:solidFill>
                  <a:schemeClr val="tx1"/>
                </a:solidFill>
              </a:endParaRPr>
            </a:p>
            <a:p>
              <a:r>
                <a:rPr lang="en-GB" sz="1200" dirty="0">
                  <a:solidFill>
                    <a:schemeClr val="tx1"/>
                  </a:solidFill>
                </a:rPr>
                <a:t>Select pipeline steps. The default steps would be already selected and can be unselected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32B5DD-653A-42EB-8BE5-8E64311C4E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52600" y="3029281"/>
              <a:ext cx="393925" cy="1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A9125B-6E44-422D-A45B-FAAEE99400A8}"/>
              </a:ext>
            </a:extLst>
          </p:cNvPr>
          <p:cNvSpPr txBox="1"/>
          <p:nvPr/>
        </p:nvSpPr>
        <p:spPr>
          <a:xfrm>
            <a:off x="9124624" y="427741"/>
            <a:ext cx="2871047" cy="1200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Step 2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Processing parameters required to optimize performance of the image segmentation and analysis. Field highlighted with red is tolerance level that can significantly increase computation time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345D5-728E-4457-BB94-7DE72ECB7A2D}"/>
              </a:ext>
            </a:extLst>
          </p:cNvPr>
          <p:cNvCxnSpPr>
            <a:cxnSpLocks/>
          </p:cNvCxnSpPr>
          <p:nvPr/>
        </p:nvCxnSpPr>
        <p:spPr>
          <a:xfrm flipH="1">
            <a:off x="8356209" y="1396185"/>
            <a:ext cx="739108" cy="6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C0660-77CB-458A-9BA3-C6B1419763CF}"/>
              </a:ext>
            </a:extLst>
          </p:cNvPr>
          <p:cNvSpPr txBox="1"/>
          <p:nvPr/>
        </p:nvSpPr>
        <p:spPr>
          <a:xfrm>
            <a:off x="6253577" y="4406553"/>
            <a:ext cx="1230435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Step 3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Run QSMbox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F8C09-3ABC-48E9-92D5-18FC1F8E8EB5}"/>
              </a:ext>
            </a:extLst>
          </p:cNvPr>
          <p:cNvSpPr txBox="1"/>
          <p:nvPr/>
        </p:nvSpPr>
        <p:spPr>
          <a:xfrm>
            <a:off x="6096000" y="6262042"/>
            <a:ext cx="1753772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Step 4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Show results in folder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E741F2-716E-4775-B797-1B0EC4906CF6}"/>
              </a:ext>
            </a:extLst>
          </p:cNvPr>
          <p:cNvCxnSpPr>
            <a:cxnSpLocks/>
          </p:cNvCxnSpPr>
          <p:nvPr/>
        </p:nvCxnSpPr>
        <p:spPr>
          <a:xfrm flipH="1">
            <a:off x="5725551" y="4866206"/>
            <a:ext cx="783898" cy="88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03CEC3-E082-458C-9DDE-44FBA262087A}"/>
              </a:ext>
            </a:extLst>
          </p:cNvPr>
          <p:cNvCxnSpPr>
            <a:cxnSpLocks/>
          </p:cNvCxnSpPr>
          <p:nvPr/>
        </p:nvCxnSpPr>
        <p:spPr>
          <a:xfrm flipH="1" flipV="1">
            <a:off x="5725551" y="5987922"/>
            <a:ext cx="414223" cy="43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7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A2C7-E24E-48DC-BA26-E9E10433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Hanning</a:t>
            </a:r>
            <a:r>
              <a:rPr lang="en-GB" dirty="0"/>
              <a:t>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22138-E102-467E-9892-AEB729B4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4013061"/>
            <a:ext cx="8788400" cy="2528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3A358-BB09-4493-B211-172937EDC342}"/>
              </a:ext>
            </a:extLst>
          </p:cNvPr>
          <p:cNvSpPr txBox="1"/>
          <p:nvPr/>
        </p:nvSpPr>
        <p:spPr>
          <a:xfrm>
            <a:off x="1016001" y="1761067"/>
            <a:ext cx="47497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%%%% filter %%%%%%%%%%%%%%%%%%%%%%%%%%%%%%%%%%%%%%%%%%%%%%%%%%%%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hanning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(size(kSpace,1))*</a:t>
            </a: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hanning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(size(kSpace,2))';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 = </a:t>
            </a: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(fft2(w)); 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complex matrix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FFT_abs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abs(FFT); 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GB" sz="1000" dirty="0" err="1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of </a:t>
            </a:r>
            <a:r>
              <a:rPr lang="en-GB" sz="1000" dirty="0" err="1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imagesc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(1+log10(</a:t>
            </a: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FFT_abs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show </a:t>
            </a:r>
            <a:r>
              <a:rPr lang="en-GB" sz="1000" dirty="0" err="1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 = ifft2(</a:t>
            </a:r>
            <a:r>
              <a:rPr lang="en-GB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ifftshift</a:t>
            </a:r>
            <a:r>
              <a:rPr lang="en-GB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(FFT)); 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you need </a:t>
            </a:r>
            <a:r>
              <a:rPr lang="en-GB" sz="1000" dirty="0" err="1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GB" sz="1000" dirty="0" err="1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fft_abs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000" dirty="0">
                <a:solidFill>
                  <a:srgbClr val="02800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%%%%%%%%%%%%%%%%%%%%%%%%%%%%%%%%%%%%%%%%%%%%%%%%%%%%%%%%%%%%%%%%%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7AD9A-EEF4-442B-BD06-284AF9A075CF}"/>
              </a:ext>
            </a:extLst>
          </p:cNvPr>
          <p:cNvSpPr txBox="1"/>
          <p:nvPr/>
        </p:nvSpPr>
        <p:spPr>
          <a:xfrm>
            <a:off x="8424333" y="3546171"/>
            <a:ext cx="170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CD9C-8D9A-4A79-9647-E324D8C0977D}"/>
              </a:ext>
            </a:extLst>
          </p:cNvPr>
          <p:cNvSpPr txBox="1"/>
          <p:nvPr/>
        </p:nvSpPr>
        <p:spPr>
          <a:xfrm>
            <a:off x="4955318" y="3546171"/>
            <a:ext cx="2410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no filter applied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81AA-1713-4AC7-88D1-E8F4FFAE7CD4}"/>
              </a:ext>
            </a:extLst>
          </p:cNvPr>
          <p:cNvSpPr txBox="1"/>
          <p:nvPr/>
        </p:nvSpPr>
        <p:spPr>
          <a:xfrm>
            <a:off x="1780319" y="3546171"/>
            <a:ext cx="2410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filter applied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9A127E-E092-4F83-BA46-F89116B7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526" y="365125"/>
            <a:ext cx="2915512" cy="30196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C85B1C-2FF6-4E66-B901-AABBA11FCBA4}"/>
              </a:ext>
            </a:extLst>
          </p:cNvPr>
          <p:cNvSpPr/>
          <p:nvPr/>
        </p:nvSpPr>
        <p:spPr>
          <a:xfrm>
            <a:off x="8492066" y="5029200"/>
            <a:ext cx="1456267" cy="133773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EFD1E-1E68-464C-8A1E-37605130AF9D}"/>
              </a:ext>
            </a:extLst>
          </p:cNvPr>
          <p:cNvSpPr/>
          <p:nvPr/>
        </p:nvSpPr>
        <p:spPr>
          <a:xfrm>
            <a:off x="8861526" y="368132"/>
            <a:ext cx="2915512" cy="30033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8C16B-2BE5-4E6D-9205-7EFD0722202C}"/>
              </a:ext>
            </a:extLst>
          </p:cNvPr>
          <p:cNvCxnSpPr>
            <a:endCxn id="13" idx="2"/>
          </p:cNvCxnSpPr>
          <p:nvPr/>
        </p:nvCxnSpPr>
        <p:spPr>
          <a:xfrm flipV="1">
            <a:off x="9863667" y="3384762"/>
            <a:ext cx="455615" cy="175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1408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Menlo</vt:lpstr>
      <vt:lpstr>Times New Roman</vt:lpstr>
      <vt:lpstr>Office Theme</vt:lpstr>
      <vt:lpstr>SchanArchive processing</vt:lpstr>
      <vt:lpstr>MATLAB GUI for DICOMs comparison</vt:lpstr>
      <vt:lpstr>MATLAB GUI for ScanArchive </vt:lpstr>
      <vt:lpstr>MATLAB GUI: Load ScaArchive</vt:lpstr>
      <vt:lpstr>MATLAB GUI: Load DICOM files</vt:lpstr>
      <vt:lpstr>MATLAB GUI: QSMbox</vt:lpstr>
      <vt:lpstr>MATLAB GUI: Image operations</vt:lpstr>
      <vt:lpstr>MATLAB GUI for QSMbox</vt:lpstr>
      <vt:lpstr>Hanning filtering</vt:lpstr>
      <vt:lpstr>Parameters in ScanArchive </vt:lpstr>
      <vt:lpstr>Parameters in ScanArchive </vt:lpstr>
      <vt:lpstr>References</vt:lpstr>
      <vt:lpstr>Time comparison QSMbox-phase unwrapping</vt:lpstr>
      <vt:lpstr>Noise removal from MRI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Chambers</dc:creator>
  <cp:lastModifiedBy>Olga Chambers</cp:lastModifiedBy>
  <cp:revision>44</cp:revision>
  <dcterms:created xsi:type="dcterms:W3CDTF">2022-11-01T09:10:42Z</dcterms:created>
  <dcterms:modified xsi:type="dcterms:W3CDTF">2022-11-17T14:58:50Z</dcterms:modified>
</cp:coreProperties>
</file>