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6" d="100"/>
          <a:sy n="76"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a:xfrm>
            <a:off x="3962399" y="5870575"/>
            <a:ext cx="4893958" cy="377825"/>
          </a:xfrm>
        </p:spPr>
        <p:txBody>
          <a:bodyPr/>
          <a:lstStyle/>
          <a:p>
            <a:endParaRPr lang="es-MX"/>
          </a:p>
        </p:txBody>
      </p:sp>
      <p:sp>
        <p:nvSpPr>
          <p:cNvPr id="6" name="Slide Number Placeholder 5"/>
          <p:cNvSpPr>
            <a:spLocks noGrp="1"/>
          </p:cNvSpPr>
          <p:nvPr>
            <p:ph type="sldNum" sz="quarter" idx="12"/>
          </p:nvPr>
        </p:nvSpPr>
        <p:spPr>
          <a:xfrm>
            <a:off x="10608958" y="5870575"/>
            <a:ext cx="551167" cy="377825"/>
          </a:xfrm>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3033776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1CF1D62-CD7F-4EE8-95AF-4472CA7018E1}" type="datetimeFigureOut">
              <a:rPr lang="es-MX" smtClean="0"/>
              <a:t>10/11/2014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36069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368441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66896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2621523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748948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2097134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834817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18472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63511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1CF1D62-CD7F-4EE8-95AF-4472CA7018E1}" type="datetimeFigureOut">
              <a:rPr lang="es-MX" smtClean="0"/>
              <a:t>10/11/2014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222039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1CF1D62-CD7F-4EE8-95AF-4472CA7018E1}" type="datetimeFigureOut">
              <a:rPr lang="es-MX" smtClean="0"/>
              <a:t>10/11/2014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318938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1CF1D62-CD7F-4EE8-95AF-4472CA7018E1}" type="datetimeFigureOut">
              <a:rPr lang="es-MX" smtClean="0"/>
              <a:t>10/11/2014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333221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1CF1D62-CD7F-4EE8-95AF-4472CA7018E1}" type="datetimeFigureOut">
              <a:rPr lang="es-MX" smtClean="0"/>
              <a:t>10/11/2014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318203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1CF1D62-CD7F-4EE8-95AF-4472CA7018E1}" type="datetimeFigureOut">
              <a:rPr lang="es-MX" smtClean="0"/>
              <a:t>10/11/2014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188774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1CF1D62-CD7F-4EE8-95AF-4472CA7018E1}" type="datetimeFigureOut">
              <a:rPr lang="es-MX" smtClean="0"/>
              <a:t>10/11/2014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177158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1CF1D62-CD7F-4EE8-95AF-4472CA7018E1}" type="datetimeFigureOut">
              <a:rPr lang="es-MX" smtClean="0"/>
              <a:t>10/11/2014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C3898A8-2221-41BB-8203-03F7CF791BB2}" type="slidenum">
              <a:rPr lang="es-MX" smtClean="0"/>
              <a:t>‹Nº›</a:t>
            </a:fld>
            <a:endParaRPr lang="es-MX"/>
          </a:p>
        </p:txBody>
      </p:sp>
    </p:spTree>
    <p:extLst>
      <p:ext uri="{BB962C8B-B14F-4D97-AF65-F5344CB8AC3E}">
        <p14:creationId xmlns:p14="http://schemas.microsoft.com/office/powerpoint/2010/main" val="163730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CF1D62-CD7F-4EE8-95AF-4472CA7018E1}" type="datetimeFigureOut">
              <a:rPr lang="es-MX" smtClean="0"/>
              <a:t>10/11/2014</a:t>
            </a:fld>
            <a:endParaRPr lang="es-MX"/>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3898A8-2221-41BB-8203-03F7CF791BB2}" type="slidenum">
              <a:rPr lang="es-MX" smtClean="0"/>
              <a:t>‹Nº›</a:t>
            </a:fld>
            <a:endParaRPr lang="es-MX"/>
          </a:p>
        </p:txBody>
      </p:sp>
    </p:spTree>
    <p:extLst>
      <p:ext uri="{BB962C8B-B14F-4D97-AF65-F5344CB8AC3E}">
        <p14:creationId xmlns:p14="http://schemas.microsoft.com/office/powerpoint/2010/main" val="31432467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MX" dirty="0" smtClean="0"/>
              <a:t>Propuesta de desarrollo</a:t>
            </a:r>
            <a:endParaRPr lang="es-MX" dirty="0"/>
          </a:p>
        </p:txBody>
      </p:sp>
      <p:sp>
        <p:nvSpPr>
          <p:cNvPr id="4" name="Rectangle 1"/>
          <p:cNvSpPr>
            <a:spLocks noGrp="1" noChangeArrowheads="1"/>
          </p:cNvSpPr>
          <p:nvPr>
            <p:ph type="ctr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s-MX" altLang="es-MX" sz="4000" b="0" i="0" u="none" strike="noStrike" cap="none" normalizeH="0" baseline="0" dirty="0" smtClean="0">
                <a:ln>
                  <a:noFill/>
                </a:ln>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RED METRO</a:t>
            </a: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pic>
        <p:nvPicPr>
          <p:cNvPr id="1027" name="Picture 3" descr="http://www.railfanguides.us/dc/metro/IMG_045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9693" y="2952889"/>
            <a:ext cx="3192742" cy="239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414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703" y="2141538"/>
            <a:ext cx="7559618" cy="3649662"/>
          </a:xfrm>
        </p:spPr>
      </p:pic>
    </p:spTree>
    <p:extLst>
      <p:ext uri="{BB962C8B-B14F-4D97-AF65-F5344CB8AC3E}">
        <p14:creationId xmlns:p14="http://schemas.microsoft.com/office/powerpoint/2010/main" val="121808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505" y="2141538"/>
            <a:ext cx="7364015" cy="3649662"/>
          </a:xfrm>
        </p:spPr>
      </p:pic>
    </p:spTree>
    <p:extLst>
      <p:ext uri="{BB962C8B-B14F-4D97-AF65-F5344CB8AC3E}">
        <p14:creationId xmlns:p14="http://schemas.microsoft.com/office/powerpoint/2010/main" val="123484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824" y="2141538"/>
            <a:ext cx="7753376" cy="3649662"/>
          </a:xfrm>
        </p:spPr>
      </p:pic>
    </p:spTree>
    <p:extLst>
      <p:ext uri="{BB962C8B-B14F-4D97-AF65-F5344CB8AC3E}">
        <p14:creationId xmlns:p14="http://schemas.microsoft.com/office/powerpoint/2010/main" val="14723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Aplicación web</a:t>
            </a:r>
            <a:endParaRPr lang="es-MX" dirty="0"/>
          </a:p>
        </p:txBody>
      </p:sp>
      <p:sp>
        <p:nvSpPr>
          <p:cNvPr id="3" name="Marcador de contenido 2"/>
          <p:cNvSpPr>
            <a:spLocks noGrp="1"/>
          </p:cNvSpPr>
          <p:nvPr>
            <p:ph idx="1"/>
          </p:nvPr>
        </p:nvSpPr>
        <p:spPr/>
        <p:txBody>
          <a:bodyPr/>
          <a:lstStyle/>
          <a:p>
            <a:r>
              <a:rPr lang="es-MX" dirty="0" smtClean="0"/>
              <a:t>La aplicación web consiste en 4 vistas: Default, Rutas, Horarios e </a:t>
            </a:r>
            <a:r>
              <a:rPr lang="es-MX" dirty="0" err="1" smtClean="0"/>
              <a:t>InformacionGeneral</a:t>
            </a:r>
            <a:endParaRPr lang="es-MX" dirty="0" smtClean="0"/>
          </a:p>
          <a:p>
            <a:pPr lvl="1"/>
            <a:r>
              <a:rPr lang="es-MX" dirty="0" smtClean="0"/>
              <a:t>Default: Pantalla de inicio, sólo muestra información referente a Red Metro MX</a:t>
            </a:r>
          </a:p>
          <a:p>
            <a:pPr lvl="1"/>
            <a:r>
              <a:rPr lang="es-MX" dirty="0" smtClean="0"/>
              <a:t>Rutas: Se </a:t>
            </a:r>
            <a:r>
              <a:rPr lang="es-MX" dirty="0" err="1" smtClean="0"/>
              <a:t>muetra</a:t>
            </a:r>
            <a:r>
              <a:rPr lang="es-MX" dirty="0" smtClean="0"/>
              <a:t> un mapa con las líneas del metro trazadas. </a:t>
            </a:r>
          </a:p>
          <a:p>
            <a:pPr lvl="1"/>
            <a:r>
              <a:rPr lang="es-MX" dirty="0" smtClean="0"/>
              <a:t>Horarios: Se muestra un </a:t>
            </a:r>
            <a:r>
              <a:rPr lang="es-MX" dirty="0" err="1" smtClean="0"/>
              <a:t>DataTable</a:t>
            </a:r>
            <a:r>
              <a:rPr lang="es-MX" dirty="0" smtClean="0"/>
              <a:t> con la información de todos los horarios en la base de datos</a:t>
            </a:r>
          </a:p>
          <a:p>
            <a:pPr lvl="1"/>
            <a:r>
              <a:rPr lang="es-MX" dirty="0" err="1" smtClean="0"/>
              <a:t>InformacionGeneral</a:t>
            </a:r>
            <a:r>
              <a:rPr lang="es-MX" dirty="0" smtClean="0"/>
              <a:t>: </a:t>
            </a:r>
            <a:r>
              <a:rPr lang="es-MX" dirty="0"/>
              <a:t>Se muestra un </a:t>
            </a:r>
            <a:r>
              <a:rPr lang="es-MX" dirty="0" err="1"/>
              <a:t>DataTable</a:t>
            </a:r>
            <a:r>
              <a:rPr lang="es-MX" dirty="0"/>
              <a:t> con la información de todas las estaciones almacenadas en la base de datos.</a:t>
            </a:r>
          </a:p>
          <a:p>
            <a:pPr lvl="1"/>
            <a:endParaRPr lang="es-MX" dirty="0"/>
          </a:p>
        </p:txBody>
      </p:sp>
    </p:spTree>
    <p:extLst>
      <p:ext uri="{BB962C8B-B14F-4D97-AF65-F5344CB8AC3E}">
        <p14:creationId xmlns:p14="http://schemas.microsoft.com/office/powerpoint/2010/main" val="101895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 de ruta óptima</a:t>
            </a:r>
            <a:endParaRPr lang="es-MX" dirty="0"/>
          </a:p>
        </p:txBody>
      </p:sp>
      <p:sp>
        <p:nvSpPr>
          <p:cNvPr id="3" name="Marcador de contenido 2"/>
          <p:cNvSpPr>
            <a:spLocks noGrp="1"/>
          </p:cNvSpPr>
          <p:nvPr>
            <p:ph idx="1"/>
          </p:nvPr>
        </p:nvSpPr>
        <p:spPr/>
        <p:txBody>
          <a:bodyPr/>
          <a:lstStyle/>
          <a:p>
            <a:r>
              <a:rPr lang="es-MX" dirty="0" smtClean="0"/>
              <a:t>Se </a:t>
            </a:r>
            <a:r>
              <a:rPr lang="es-MX" dirty="0" err="1" smtClean="0"/>
              <a:t>desarolló</a:t>
            </a:r>
            <a:r>
              <a:rPr lang="es-MX" dirty="0" smtClean="0"/>
              <a:t> un algoritmo en </a:t>
            </a:r>
            <a:r>
              <a:rPr lang="es-MX" dirty="0" err="1" smtClean="0"/>
              <a:t>prolog</a:t>
            </a:r>
            <a:r>
              <a:rPr lang="es-MX" dirty="0" smtClean="0"/>
              <a:t> (</a:t>
            </a:r>
            <a:r>
              <a:rPr lang="es-MX" dirty="0" err="1" smtClean="0"/>
              <a:t>dijkstra</a:t>
            </a:r>
            <a:r>
              <a:rPr lang="es-MX" dirty="0" smtClean="0"/>
              <a:t>), que recibe como parámetros, dos estaciones , una variable donde devuelve las rutas y una última variable que indica la distancia</a:t>
            </a:r>
          </a:p>
          <a:p>
            <a:r>
              <a:rPr lang="es-MX" dirty="0" smtClean="0"/>
              <a:t>Se planeó una conexión de </a:t>
            </a:r>
            <a:r>
              <a:rPr lang="es-MX" dirty="0" err="1" smtClean="0"/>
              <a:t>prolog</a:t>
            </a:r>
            <a:r>
              <a:rPr lang="es-MX" dirty="0" smtClean="0"/>
              <a:t> y C#</a:t>
            </a:r>
          </a:p>
          <a:p>
            <a:r>
              <a:rPr lang="es-MX" dirty="0" smtClean="0"/>
              <a:t>Para obtener las distancias entre dos estaciones se usó el algoritmo de </a:t>
            </a:r>
            <a:r>
              <a:rPr lang="es-MX" dirty="0" err="1" smtClean="0"/>
              <a:t>Haversine</a:t>
            </a:r>
            <a:r>
              <a:rPr lang="es-MX" dirty="0" smtClean="0"/>
              <a:t> hecho en Python y haciendo uso de los </a:t>
            </a:r>
            <a:r>
              <a:rPr lang="es-MX" dirty="0" err="1" smtClean="0"/>
              <a:t>webservices</a:t>
            </a:r>
            <a:r>
              <a:rPr lang="es-MX" dirty="0" smtClean="0"/>
              <a:t> para la obtención de las estaciones</a:t>
            </a:r>
            <a:r>
              <a:rPr lang="es-MX" u="sng" dirty="0" smtClean="0"/>
              <a:t>.</a:t>
            </a:r>
            <a:endParaRPr lang="es-MX" dirty="0" smtClean="0"/>
          </a:p>
        </p:txBody>
      </p:sp>
    </p:spTree>
    <p:extLst>
      <p:ext uri="{BB962C8B-B14F-4D97-AF65-F5344CB8AC3E}">
        <p14:creationId xmlns:p14="http://schemas.microsoft.com/office/powerpoint/2010/main" val="294047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WebServices</a:t>
            </a:r>
            <a:endParaRPr lang="es-MX" dirty="0"/>
          </a:p>
        </p:txBody>
      </p:sp>
      <p:sp>
        <p:nvSpPr>
          <p:cNvPr id="3" name="Marcador de contenido 2"/>
          <p:cNvSpPr>
            <a:spLocks noGrp="1"/>
          </p:cNvSpPr>
          <p:nvPr>
            <p:ph idx="1"/>
          </p:nvPr>
        </p:nvSpPr>
        <p:spPr/>
        <p:txBody>
          <a:bodyPr/>
          <a:lstStyle/>
          <a:p>
            <a:r>
              <a:rPr lang="es-MX" dirty="0" err="1" smtClean="0"/>
              <a:t>GetRutas</a:t>
            </a:r>
            <a:r>
              <a:rPr lang="es-MX" dirty="0" smtClean="0"/>
              <a:t>: Nos devuelve la longitud , latitud y nombre de las estaciones.</a:t>
            </a:r>
          </a:p>
          <a:p>
            <a:r>
              <a:rPr lang="es-MX" dirty="0" err="1" smtClean="0"/>
              <a:t>GetRutasByName</a:t>
            </a:r>
            <a:r>
              <a:rPr lang="es-MX" dirty="0" smtClean="0"/>
              <a:t>: Nos devuelve toda la información de una estación basándose en el nombre.</a:t>
            </a:r>
          </a:p>
          <a:p>
            <a:r>
              <a:rPr lang="es-MX" dirty="0" err="1" smtClean="0"/>
              <a:t>GetHorarios</a:t>
            </a:r>
            <a:r>
              <a:rPr lang="es-MX" dirty="0" smtClean="0"/>
              <a:t>: Nos devuelve toda la información de la tabla horarios.</a:t>
            </a:r>
          </a:p>
          <a:p>
            <a:r>
              <a:rPr lang="es-MX" dirty="0" err="1" smtClean="0"/>
              <a:t>GetEstacionByLatLong</a:t>
            </a:r>
            <a:r>
              <a:rPr lang="es-MX" dirty="0" smtClean="0"/>
              <a:t>: Nos devuelve toda la información de las estaciones.</a:t>
            </a:r>
          </a:p>
        </p:txBody>
      </p:sp>
    </p:spTree>
    <p:extLst>
      <p:ext uri="{BB962C8B-B14F-4D97-AF65-F5344CB8AC3E}">
        <p14:creationId xmlns:p14="http://schemas.microsoft.com/office/powerpoint/2010/main" val="126056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Implementación </a:t>
            </a:r>
            <a:r>
              <a:rPr lang="es-MX" dirty="0" err="1" smtClean="0"/>
              <a:t>SQl</a:t>
            </a:r>
            <a:r>
              <a:rPr lang="es-MX" dirty="0" smtClean="0"/>
              <a:t> en </a:t>
            </a:r>
            <a:r>
              <a:rPr lang="es-MX" dirty="0" err="1" smtClean="0"/>
              <a:t>azure</a:t>
            </a:r>
            <a:endParaRPr lang="es-MX" dirty="0"/>
          </a:p>
        </p:txBody>
      </p:sp>
      <p:sp>
        <p:nvSpPr>
          <p:cNvPr id="3" name="Marcador de contenido 2"/>
          <p:cNvSpPr>
            <a:spLocks noGrp="1"/>
          </p:cNvSpPr>
          <p:nvPr>
            <p:ph idx="1"/>
          </p:nvPr>
        </p:nvSpPr>
        <p:spPr/>
        <p:txBody>
          <a:bodyPr/>
          <a:lstStyle/>
          <a:p>
            <a:r>
              <a:rPr lang="es-MX" dirty="0" smtClean="0"/>
              <a:t>Para la parte de la creación de la base en </a:t>
            </a:r>
            <a:r>
              <a:rPr lang="es-MX" dirty="0" err="1" smtClean="0"/>
              <a:t>Azure</a:t>
            </a:r>
            <a:r>
              <a:rPr lang="es-MX" dirty="0" smtClean="0"/>
              <a:t>, utilizamos una herramienta llamada </a:t>
            </a:r>
            <a:r>
              <a:rPr lang="es-MX" dirty="0" err="1" smtClean="0"/>
              <a:t>Razor</a:t>
            </a:r>
            <a:r>
              <a:rPr lang="es-MX" dirty="0" smtClean="0"/>
              <a:t> SQL que nos permite crear de forma gráfica las tablas y las consultas de diferentes Manejadores de Bases de datos incluyendo SQL </a:t>
            </a:r>
            <a:r>
              <a:rPr lang="es-MX" dirty="0" err="1" smtClean="0"/>
              <a:t>Azure</a:t>
            </a:r>
            <a:r>
              <a:rPr lang="es-MX" dirty="0" smtClean="0"/>
              <a:t>.</a:t>
            </a:r>
          </a:p>
          <a:p>
            <a:r>
              <a:rPr lang="es-MX" dirty="0" err="1" smtClean="0"/>
              <a:t>Razor</a:t>
            </a:r>
            <a:r>
              <a:rPr lang="es-MX" dirty="0" smtClean="0"/>
              <a:t> SQL no es un software gratuito por lo que sólo usamos el periodo de prueba de 30 días.</a:t>
            </a:r>
            <a:endParaRPr lang="es-MX" dirty="0"/>
          </a:p>
        </p:txBody>
      </p:sp>
    </p:spTree>
    <p:extLst>
      <p:ext uri="{BB962C8B-B14F-4D97-AF65-F5344CB8AC3E}">
        <p14:creationId xmlns:p14="http://schemas.microsoft.com/office/powerpoint/2010/main" val="154610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Cliente de Escritorio	</a:t>
            </a:r>
            <a:endParaRPr lang="es-MX" dirty="0"/>
          </a:p>
        </p:txBody>
      </p:sp>
      <p:sp>
        <p:nvSpPr>
          <p:cNvPr id="3" name="Marcador de contenido 2"/>
          <p:cNvSpPr>
            <a:spLocks noGrp="1"/>
          </p:cNvSpPr>
          <p:nvPr>
            <p:ph idx="1"/>
          </p:nvPr>
        </p:nvSpPr>
        <p:spPr/>
        <p:txBody>
          <a:bodyPr/>
          <a:lstStyle/>
          <a:p>
            <a:r>
              <a:rPr lang="es-MX" dirty="0" smtClean="0"/>
              <a:t>Se utilizó </a:t>
            </a:r>
            <a:r>
              <a:rPr lang="es-MX" dirty="0" err="1" smtClean="0"/>
              <a:t>Gmap.Net</a:t>
            </a:r>
            <a:r>
              <a:rPr lang="es-MX" dirty="0" smtClean="0"/>
              <a:t> como API principal para la visualización de mapas en Windows </a:t>
            </a:r>
            <a:r>
              <a:rPr lang="es-MX" dirty="0" err="1" smtClean="0"/>
              <a:t>Forms</a:t>
            </a:r>
            <a:r>
              <a:rPr lang="es-MX" dirty="0" smtClean="0"/>
              <a:t>.</a:t>
            </a:r>
          </a:p>
          <a:p>
            <a:r>
              <a:rPr lang="es-MX" dirty="0" smtClean="0"/>
              <a:t>Se utilizó los </a:t>
            </a:r>
            <a:r>
              <a:rPr lang="es-MX" dirty="0" err="1" smtClean="0"/>
              <a:t>webservices</a:t>
            </a:r>
            <a:r>
              <a:rPr lang="es-MX" dirty="0" smtClean="0"/>
              <a:t> descritos anteriormente para la obtención del nombre, latitud y longitud de las estaciones.</a:t>
            </a:r>
          </a:p>
          <a:p>
            <a:r>
              <a:rPr lang="es-MX" dirty="0" smtClean="0"/>
              <a:t>El cliente de escritorio muestra las líneas trazadas en el mapa y permite seleccionar un destino y origen y colocar los marcadores en el mapa.</a:t>
            </a:r>
          </a:p>
        </p:txBody>
      </p:sp>
    </p:spTree>
    <p:extLst>
      <p:ext uri="{BB962C8B-B14F-4D97-AF65-F5344CB8AC3E}">
        <p14:creationId xmlns:p14="http://schemas.microsoft.com/office/powerpoint/2010/main" val="422314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Cliente de escritorio </a:t>
            </a:r>
            <a:r>
              <a:rPr lang="es-MX" smtClean="0"/>
              <a:t>(imagen)</a:t>
            </a:r>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571" y="2141538"/>
            <a:ext cx="9113882" cy="3649662"/>
          </a:xfrm>
        </p:spPr>
      </p:pic>
    </p:spTree>
    <p:extLst>
      <p:ext uri="{BB962C8B-B14F-4D97-AF65-F5344CB8AC3E}">
        <p14:creationId xmlns:p14="http://schemas.microsoft.com/office/powerpoint/2010/main" val="53430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Descripción del problema</a:t>
            </a:r>
            <a:endParaRPr lang="es-MX" dirty="0"/>
          </a:p>
        </p:txBody>
      </p:sp>
      <p:sp>
        <p:nvSpPr>
          <p:cNvPr id="3" name="Marcador de contenido 2"/>
          <p:cNvSpPr>
            <a:spLocks noGrp="1"/>
          </p:cNvSpPr>
          <p:nvPr>
            <p:ph idx="1"/>
          </p:nvPr>
        </p:nvSpPr>
        <p:spPr>
          <a:xfrm>
            <a:off x="685801" y="2142068"/>
            <a:ext cx="10131425" cy="1327274"/>
          </a:xfrm>
        </p:spPr>
        <p:txBody>
          <a:bodyPr/>
          <a:lstStyle/>
          <a:p>
            <a:pPr marL="0" indent="0" algn="just">
              <a:buNone/>
            </a:pPr>
            <a:r>
              <a:rPr lang="es-MX" dirty="0" smtClean="0"/>
              <a:t>Es complejo </a:t>
            </a:r>
            <a:r>
              <a:rPr lang="es-MX" dirty="0"/>
              <a:t>lograr aprenderse las diferentes rutas que existen, </a:t>
            </a:r>
            <a:r>
              <a:rPr lang="es-MX" dirty="0" smtClean="0"/>
              <a:t>así </a:t>
            </a:r>
            <a:r>
              <a:rPr lang="es-MX" dirty="0"/>
              <a:t>como los </a:t>
            </a:r>
            <a:r>
              <a:rPr lang="es-MX" dirty="0" smtClean="0"/>
              <a:t>diferentes </a:t>
            </a:r>
            <a:r>
              <a:rPr lang="es-MX" dirty="0"/>
              <a:t>horarios y los transbordos al ir de un lugar a otro, donde la ciudad de origen pertenezca a una ruta diferente de la de la ciudad de destino</a:t>
            </a:r>
            <a:r>
              <a:rPr lang="es-MX" dirty="0" smtClean="0"/>
              <a:t>.</a:t>
            </a:r>
          </a:p>
        </p:txBody>
      </p:sp>
      <p:pic>
        <p:nvPicPr>
          <p:cNvPr id="4" name="Imagen 3"/>
          <p:cNvPicPr>
            <a:picLocks noChangeAspect="1"/>
          </p:cNvPicPr>
          <p:nvPr/>
        </p:nvPicPr>
        <p:blipFill rotWithShape="1">
          <a:blip r:embed="rId2"/>
          <a:srcRect l="30122" r="32466"/>
          <a:stretch/>
        </p:blipFill>
        <p:spPr>
          <a:xfrm>
            <a:off x="6078070" y="3341594"/>
            <a:ext cx="4995344" cy="3254136"/>
          </a:xfrm>
          <a:prstGeom prst="rect">
            <a:avLst/>
          </a:prstGeom>
        </p:spPr>
      </p:pic>
      <p:pic>
        <p:nvPicPr>
          <p:cNvPr id="2050" name="Picture 2" descr="https://encrypted-tbn0.gstatic.com/images?q=tbn:ANd9GcQou4G42yFGYdn8b38zWD3dynO6t68_Ft1-FWQs51DGVBPktQ8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951" y="4799480"/>
            <a:ext cx="3578562" cy="17066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umbs.dreamstime.com/z/question-mark-confusion-d-people-man-person-32590363.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3736" t="3692" r="22579"/>
          <a:stretch/>
        </p:blipFill>
        <p:spPr bwMode="auto">
          <a:xfrm>
            <a:off x="834774" y="3699062"/>
            <a:ext cx="922558" cy="159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33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Propuesta</a:t>
            </a:r>
            <a:endParaRPr lang="es-MX" dirty="0"/>
          </a:p>
        </p:txBody>
      </p:sp>
      <p:sp>
        <p:nvSpPr>
          <p:cNvPr id="3" name="Marcador de contenido 2"/>
          <p:cNvSpPr>
            <a:spLocks noGrp="1"/>
          </p:cNvSpPr>
          <p:nvPr>
            <p:ph idx="1"/>
          </p:nvPr>
        </p:nvSpPr>
        <p:spPr>
          <a:xfrm>
            <a:off x="685801" y="2142068"/>
            <a:ext cx="10131425" cy="1797920"/>
          </a:xfrm>
        </p:spPr>
        <p:txBody>
          <a:bodyPr>
            <a:normAutofit lnSpcReduction="10000"/>
          </a:bodyPr>
          <a:lstStyle/>
          <a:p>
            <a:pPr marL="0" indent="0" algn="just">
              <a:buNone/>
            </a:pPr>
            <a:r>
              <a:rPr lang="es-MX" dirty="0"/>
              <a:t>Lo que se plantea es que se pueda utilizar esta propuesta de aplicación no sólo en esta red de metro, sino en las redes de metros de otras ciudades. Aunque por el momento utilizaremos datos de la red de metro del DF</a:t>
            </a:r>
            <a:r>
              <a:rPr lang="es-MX" dirty="0" smtClean="0"/>
              <a:t>.</a:t>
            </a:r>
          </a:p>
          <a:p>
            <a:pPr marL="0" indent="0" algn="just">
              <a:buNone/>
            </a:pPr>
            <a:r>
              <a:rPr lang="es-MX" dirty="0" smtClean="0"/>
              <a:t>Se aplicará </a:t>
            </a:r>
            <a:r>
              <a:rPr lang="es-MX" dirty="0"/>
              <a:t>algoritmia que consideramos que será útil en este problema y que observamos que las otras aplicaciones no utilizaban. Esta algoritmia nos ayudará a interpretar ciertos contextos que puedan afectar la afluencia del metro</a:t>
            </a:r>
            <a:r>
              <a:rPr lang="es-MX" dirty="0" smtClean="0"/>
              <a:t>.</a:t>
            </a:r>
            <a:endParaRPr lang="es-MX" dirty="0"/>
          </a:p>
        </p:txBody>
      </p:sp>
      <p:pic>
        <p:nvPicPr>
          <p:cNvPr id="3076" name="Picture 4" descr="http://cadizenlucha.files.wordpress.com/2014/01/una-app-para-e2809ccolarsee2809d-en-el-metro-de-barcelona-y-madrid_o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8010" y="3818964"/>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fs04.androidpit.info/a/ef/5f/barcelona-metro-ef5fe3-w1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128" y="4384300"/>
            <a:ext cx="13716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39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 General</a:t>
            </a:r>
            <a:endParaRPr lang="es-MX"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5801" y="1936378"/>
            <a:ext cx="10757646" cy="4141693"/>
          </a:xfrm>
          <a:prstGeom prst="rect">
            <a:avLst/>
          </a:prstGeom>
        </p:spPr>
      </p:pic>
    </p:spTree>
    <p:extLst>
      <p:ext uri="{BB962C8B-B14F-4D97-AF65-F5344CB8AC3E}">
        <p14:creationId xmlns:p14="http://schemas.microsoft.com/office/powerpoint/2010/main" val="3489661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 de componentes</a:t>
            </a:r>
            <a:endParaRPr lang="es-MX"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06823" y="1748119"/>
            <a:ext cx="10690411" cy="4477870"/>
          </a:xfrm>
          <a:prstGeom prst="rect">
            <a:avLst/>
          </a:prstGeom>
        </p:spPr>
      </p:pic>
    </p:spTree>
    <p:extLst>
      <p:ext uri="{BB962C8B-B14F-4D97-AF65-F5344CB8AC3E}">
        <p14:creationId xmlns:p14="http://schemas.microsoft.com/office/powerpoint/2010/main" val="2391698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Recuperación de información</a:t>
            </a:r>
            <a:endParaRPr lang="es-MX" dirty="0"/>
          </a:p>
        </p:txBody>
      </p:sp>
      <p:sp>
        <p:nvSpPr>
          <p:cNvPr id="3" name="Marcador de contenido 2"/>
          <p:cNvSpPr>
            <a:spLocks noGrp="1"/>
          </p:cNvSpPr>
          <p:nvPr>
            <p:ph idx="1"/>
          </p:nvPr>
        </p:nvSpPr>
        <p:spPr>
          <a:xfrm>
            <a:off x="685800" y="1834002"/>
            <a:ext cx="10131425" cy="3491034"/>
          </a:xfrm>
        </p:spPr>
        <p:txBody>
          <a:bodyPr/>
          <a:lstStyle/>
          <a:p>
            <a:pPr algn="just"/>
            <a:r>
              <a:rPr lang="es-MX" dirty="0"/>
              <a:t>-Los clientes (administradores) se ponen en contacto con los desarrolladores de la aplicación.</a:t>
            </a:r>
          </a:p>
          <a:p>
            <a:pPr algn="just"/>
            <a:r>
              <a:rPr lang="es-MX" dirty="0"/>
              <a:t>-Los desarrolladores le proporcionan una cuenta de acceso para la aplicación Web.</a:t>
            </a:r>
          </a:p>
          <a:p>
            <a:pPr algn="just"/>
            <a:r>
              <a:rPr lang="es-MX" dirty="0"/>
              <a:t>-Los Clientes (administradores) bajan la plantilla de rutas y horarios.</a:t>
            </a:r>
          </a:p>
          <a:p>
            <a:pPr algn="just"/>
            <a:r>
              <a:rPr lang="es-MX" dirty="0"/>
              <a:t>-Los Clientes (administradores) llenan las plantillas y las suben al sistema.</a:t>
            </a:r>
          </a:p>
          <a:p>
            <a:pPr algn="just"/>
            <a:r>
              <a:rPr lang="es-MX" dirty="0"/>
              <a:t> -El sistema valida que la información sea correcta y que cumpla con aspectos de seguridad mínimos (SQL </a:t>
            </a:r>
            <a:r>
              <a:rPr lang="es-MX" dirty="0" err="1"/>
              <a:t>Injection</a:t>
            </a:r>
            <a:r>
              <a:rPr lang="es-MX" dirty="0"/>
              <a:t>), de no ser así, se muestra un mensaje de alerta informando al usuario que la carga de datos ha fallado.</a:t>
            </a:r>
          </a:p>
          <a:p>
            <a:pPr algn="just"/>
            <a:r>
              <a:rPr lang="es-MX" dirty="0"/>
              <a:t>-El sistema procesa el archivo de Excel a formato JSON para después ser manipulado con un script de Python y realizar la inserción de información a la base de datos</a:t>
            </a:r>
            <a:r>
              <a:rPr lang="es-MX" dirty="0" smtClean="0"/>
              <a:t>.</a:t>
            </a:r>
            <a:endParaRPr lang="es-MX" dirty="0"/>
          </a:p>
        </p:txBody>
      </p:sp>
      <p:pic>
        <p:nvPicPr>
          <p:cNvPr id="4100" name="Picture 4" descr="http://webadictos.com/media/2012/09/Archivos-borrado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989" y="5101110"/>
            <a:ext cx="3457856" cy="158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6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Avance de plataforma</a:t>
            </a:r>
            <a:endParaRPr lang="es-MX" dirty="0"/>
          </a:p>
        </p:txBody>
      </p:sp>
      <p:sp>
        <p:nvSpPr>
          <p:cNvPr id="3" name="Marcador de contenido 2"/>
          <p:cNvSpPr>
            <a:spLocks noGrp="1"/>
          </p:cNvSpPr>
          <p:nvPr>
            <p:ph idx="1"/>
          </p:nvPr>
        </p:nvSpPr>
        <p:spPr>
          <a:xfrm>
            <a:off x="685801" y="2142068"/>
            <a:ext cx="10131425" cy="789392"/>
          </a:xfrm>
        </p:spPr>
        <p:txBody>
          <a:bodyPr/>
          <a:lstStyle/>
          <a:p>
            <a:pPr marL="0" indent="0" algn="just">
              <a:buNone/>
            </a:pPr>
            <a:r>
              <a:rPr lang="es-MX" dirty="0"/>
              <a:t>Los datos de las rutas y los horarios de la red de metro de México fueron cargados a la base de datos “</a:t>
            </a:r>
            <a:r>
              <a:rPr lang="es-MX" dirty="0" err="1" smtClean="0"/>
              <a:t>RedMetro</a:t>
            </a:r>
            <a:r>
              <a:rPr lang="es-MX" dirty="0" smtClean="0"/>
              <a:t>”.</a:t>
            </a:r>
            <a:endParaRPr lang="es-MX" dirty="0"/>
          </a:p>
        </p:txBody>
      </p:sp>
      <p:pic>
        <p:nvPicPr>
          <p:cNvPr id="5122" name="Picture 2" descr="http://cdn4.brickcontrol.com/wp-content/uploads/images/activities/project-direction/automatic-planning-your-projects-gan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724835"/>
            <a:ext cx="5150224" cy="242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851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Integrantes Equipo 2</a:t>
            </a:r>
            <a:endParaRPr lang="es-MX" dirty="0"/>
          </a:p>
        </p:txBody>
      </p:sp>
      <p:sp>
        <p:nvSpPr>
          <p:cNvPr id="3" name="Marcador de contenido 2"/>
          <p:cNvSpPr>
            <a:spLocks noGrp="1"/>
          </p:cNvSpPr>
          <p:nvPr>
            <p:ph idx="1"/>
          </p:nvPr>
        </p:nvSpPr>
        <p:spPr/>
        <p:txBody>
          <a:bodyPr/>
          <a:lstStyle/>
          <a:p>
            <a:r>
              <a:rPr lang="es-MX" dirty="0"/>
              <a:t>Lorenzo Alfonso Ramírez Zarate</a:t>
            </a:r>
          </a:p>
          <a:p>
            <a:r>
              <a:rPr lang="es-MX" dirty="0"/>
              <a:t>Osvaldo </a:t>
            </a:r>
            <a:r>
              <a:rPr lang="es-MX" dirty="0" err="1"/>
              <a:t>Cordova</a:t>
            </a:r>
            <a:r>
              <a:rPr lang="es-MX" dirty="0"/>
              <a:t> Aburto</a:t>
            </a:r>
          </a:p>
          <a:p>
            <a:r>
              <a:rPr lang="es-MX" dirty="0"/>
              <a:t>Cristian </a:t>
            </a:r>
            <a:r>
              <a:rPr lang="es-MX" dirty="0" err="1"/>
              <a:t>Shaid</a:t>
            </a:r>
            <a:r>
              <a:rPr lang="es-MX" dirty="0"/>
              <a:t> de Jesús García</a:t>
            </a:r>
          </a:p>
          <a:p>
            <a:r>
              <a:rPr lang="es-MX" dirty="0"/>
              <a:t>Alberto Sánchez Ramos</a:t>
            </a:r>
          </a:p>
          <a:p>
            <a:pPr marL="0" indent="0">
              <a:buNone/>
            </a:pPr>
            <a:endParaRPr lang="es-MX" dirty="0"/>
          </a:p>
        </p:txBody>
      </p:sp>
      <p:pic>
        <p:nvPicPr>
          <p:cNvPr id="6146" name="Picture 2" descr="http://www.comeri.salud.gob.mx/opencms/opencms/sites/comeri/imgs2/integran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216" y="3230935"/>
            <a:ext cx="47625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240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Pantallas de la aplicación</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0332" y="2141538"/>
            <a:ext cx="7402360" cy="3649662"/>
          </a:xfrm>
        </p:spPr>
      </p:pic>
    </p:spTree>
    <p:extLst>
      <p:ext uri="{BB962C8B-B14F-4D97-AF65-F5344CB8AC3E}">
        <p14:creationId xmlns:p14="http://schemas.microsoft.com/office/powerpoint/2010/main" val="3737231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116</TotalTime>
  <Words>671</Words>
  <Application>Microsoft Office PowerPoint</Application>
  <PresentationFormat>Panorámica</PresentationFormat>
  <Paragraphs>47</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Times New Roman</vt:lpstr>
      <vt:lpstr>Celestial</vt:lpstr>
      <vt:lpstr>RED METRO</vt:lpstr>
      <vt:lpstr>Descripción del problema</vt:lpstr>
      <vt:lpstr>Propuesta</vt:lpstr>
      <vt:lpstr>Arquitectura General</vt:lpstr>
      <vt:lpstr>Diagrama de componentes</vt:lpstr>
      <vt:lpstr>Recuperación de información</vt:lpstr>
      <vt:lpstr>Avance de plataforma</vt:lpstr>
      <vt:lpstr>Integrantes Equipo 2</vt:lpstr>
      <vt:lpstr>Pantallas de la aplicación</vt:lpstr>
      <vt:lpstr>Presentación de PowerPoint</vt:lpstr>
      <vt:lpstr>Presentación de PowerPoint</vt:lpstr>
      <vt:lpstr>Presentación de PowerPoint</vt:lpstr>
      <vt:lpstr>Aplicación web</vt:lpstr>
      <vt:lpstr>Algoritmo de ruta óptima</vt:lpstr>
      <vt:lpstr>WebServices</vt:lpstr>
      <vt:lpstr>Implementación SQl en azure</vt:lpstr>
      <vt:lpstr>Cliente de Escritorio </vt:lpstr>
      <vt:lpstr>Cliente de escritorio (imagen)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METRO</dc:title>
  <dc:creator>Alfonso Ramirez</dc:creator>
  <cp:lastModifiedBy>osvaldo cordova</cp:lastModifiedBy>
  <cp:revision>13</cp:revision>
  <dcterms:created xsi:type="dcterms:W3CDTF">2014-09-29T01:26:31Z</dcterms:created>
  <dcterms:modified xsi:type="dcterms:W3CDTF">2014-11-10T15:31:02Z</dcterms:modified>
</cp:coreProperties>
</file>