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 Slab"/>
      <p:regular r:id="rId34"/>
      <p:bold r:id="rId35"/>
    </p:embeddedFont>
    <p:embeddedFont>
      <p:font typeface="Robo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Slab-bold.fntdata"/><Relationship Id="rId12" Type="http://schemas.openxmlformats.org/officeDocument/2006/relationships/slide" Target="slides/slide7.xml"/><Relationship Id="rId34" Type="http://schemas.openxmlformats.org/officeDocument/2006/relationships/font" Target="fonts/RobotoSlab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.fntdata"/><Relationship Id="rId14" Type="http://schemas.openxmlformats.org/officeDocument/2006/relationships/slide" Target="slides/slide9.xml"/><Relationship Id="rId36" Type="http://schemas.openxmlformats.org/officeDocument/2006/relationships/font" Target="fonts/Robot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657cfad0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657cfad0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67ddc4c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67ddc4c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67ddc4c5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67ddc4c5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67ddc4c5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67ddc4c5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67ddc4c5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67ddc4c5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657cfad0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657cfad0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67ddc4c5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67ddc4c5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67ddc4c5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67ddc4c5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67ddc4c5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67ddc4c5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6822c458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6822c458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285b28fa9_0_1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285b28fa9_0_1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6822c458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26822c458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657cfad0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657cfad0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6822c458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26822c458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6822c458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26822c458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6822c458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26822c458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657cfad0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2657cfad0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657cfad0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657cfad0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657cfad0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2657cfad0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657cfad0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2657cfad0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657cfad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657cfad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657cfad0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657cfad0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657cfad0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657cfad0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657cfad0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657cfad0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657cfad0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657cfad0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6822c458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6822c458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657cfad0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657cfad0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kaggle.com/mylesoneill/world-university-rankings/download" TargetMode="External"/><Relationship Id="rId4" Type="http://schemas.openxmlformats.org/officeDocument/2006/relationships/hyperlink" Target="https://services.arcgis.com/P3ePLMYs2RVChkJx/arcgis/rest/services/ACS_Educational_Attainment_Boundaries/FeatureServer" TargetMode="External"/><Relationship Id="rId5" Type="http://schemas.openxmlformats.org/officeDocument/2006/relationships/hyperlink" Target="https://services.arcgis.com/P3ePLMYs2RVChkJx/arcgis/rest/services/USA_States_Generalized/FeatureServer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mylesoneill/world-university-rankings/download" TargetMode="External"/><Relationship Id="rId4" Type="http://schemas.openxmlformats.org/officeDocument/2006/relationships/hyperlink" Target="https://services.arcgis.com/P3ePLMYs2RVChkJx/arcgis/rest/services/ACS_Educational_Attainment_Boundaries/FeatureServer" TargetMode="External"/><Relationship Id="rId5" Type="http://schemas.openxmlformats.org/officeDocument/2006/relationships/hyperlink" Target="https://services.arcgis.com/P3ePLMYs2RVChkJx/arcgis/rest/services/USA_States_Generalized/FeatureServer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177525" y="698850"/>
            <a:ext cx="6771900" cy="18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latin typeface="Arial"/>
                <a:ea typeface="Arial"/>
                <a:cs typeface="Arial"/>
                <a:sym typeface="Arial"/>
              </a:rPr>
              <a:t>American University Rank </a:t>
            </a:r>
            <a:r>
              <a:rPr lang="en" sz="2800"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lang="en" sz="2800">
                <a:latin typeface="Arial"/>
                <a:ea typeface="Arial"/>
                <a:cs typeface="Arial"/>
                <a:sym typeface="Arial"/>
              </a:rPr>
              <a:t>esearch</a:t>
            </a:r>
            <a:endParaRPr b="0"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954350" y="33356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Yulun Wu, Chaolong Shi, Kebei Yu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Model details and results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40671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300"/>
              <a:t>Models used for internal factors</a:t>
            </a:r>
            <a:endParaRPr sz="3300"/>
          </a:p>
          <a:p>
            <a:pPr indent="-40671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300"/>
              <a:t>Models used for external factors</a:t>
            </a:r>
            <a:endParaRPr sz="3300"/>
          </a:p>
          <a:p>
            <a:pPr indent="-40671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300"/>
              <a:t>Models used for mixed factors</a:t>
            </a:r>
            <a:endParaRPr sz="3300"/>
          </a:p>
          <a:p>
            <a:pPr indent="-40671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300"/>
              <a:t>Using cross validation to compare each model </a:t>
            </a:r>
            <a:endParaRPr sz="3300"/>
          </a:p>
          <a:p>
            <a:pPr indent="-40671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300"/>
              <a:t>Choose best models and parameters, and do accuracy tests.</a:t>
            </a:r>
            <a:endParaRPr sz="3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of model for internal factors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71428"/>
              <a:buChar char="●"/>
            </a:pPr>
            <a:r>
              <a:rPr lang="en"/>
              <a:t>Split function        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internal_train, internal_test = np.split(dfInternal.sample(frac=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random_state=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2892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71428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[</a:t>
            </a:r>
            <a:r>
              <a:rPr lang="en" sz="1050">
                <a:solidFill>
                  <a:srgbClr val="267F9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.8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(dfInternal))])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Features : 'quality_of_education', 'alumni_employment', 'quality_of_faculty', 'publications', 'influence', 'citations', 'broad_impact', 'patents'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Label : wordrank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Decision tree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cross-validation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Logistic regression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Random forest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knn 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Cross-validation result: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63636"/>
              <a:buChar char="●"/>
            </a:pPr>
            <a:r>
              <a:rPr lang="en"/>
              <a:t>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best parameters are: DecisionTreeClassifier(min_impurity_decrease=0.01)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63636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accuracy is: 0.93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63636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best parameters are: RandomForestClassifier(min_impurity_decrease=0.01, n_estimators=50)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63636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accuracy is: 0.9400000000000001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63636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best parameters are: Pipeline(steps=[('scale', StandardScaler()),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63636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('model', LogisticRegression(C=0.012328467394420659))])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63636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accuracy is: 0.9400000000000001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63636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best parameters are: KNeighborsClassifier(n_neighbors=3)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63636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accuracy is: 0.93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Cross-validation code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514175"/>
            <a:ext cx="8368198" cy="3054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of model for external factors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71428"/>
              <a:buChar char="●"/>
            </a:pPr>
            <a:r>
              <a:rPr lang="en"/>
              <a:t>S</a:t>
            </a:r>
            <a:r>
              <a:rPr lang="en"/>
              <a:t>plit function: 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external_train, external_test = np.split(dfExternal.sample(frac=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random_state=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2892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71428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[</a:t>
            </a:r>
            <a:r>
              <a:rPr lang="en" sz="1050">
                <a:solidFill>
                  <a:srgbClr val="267F9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.8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(dfExternal))])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71428"/>
              <a:buChar char="●"/>
            </a:pPr>
            <a:r>
              <a:rPr lang="en"/>
              <a:t>Features: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'TotalPop'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'Income'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'IncomePerCap'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'Poverty'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'Construction'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'Production'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'Drive'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'Carpool'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'Transit'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'Walk'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'OtherTransp'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'WorkAtHome'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'MeanCommute'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'Employed'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'PrivateWork'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'PublicWork'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'SelfEmployed'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'FamilyWork'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'Unemployment'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2892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71428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"Percent of adults with a bachelor's degree or higher, 2015-19"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Label: worldrank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Decision tree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Logistic regression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Knn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Random forest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Cross-validation 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Result: 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63636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best parameters are: DecisionTreeClassifier(min_impurity_decrease=0)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63636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accuracy is: 0.6199999999999999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63636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best parameters are: RandomForestClassifier(min_impurity_decrease=0.05, n_estimators=50)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63636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accuracy is: 0.65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63636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best parameters are: Pipeline(steps=[('scale', StandardScaler()),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63636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('model', LogisticRegression(C=0.059948425031893966))])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63636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accuracy is: 0.65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63636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best parameters are: KNeighborsClassifier(n_neighbors=2)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63636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accuracy is: 0.6900000000000001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ross</a:t>
            </a:r>
            <a:r>
              <a:rPr lang="en"/>
              <a:t>-validation code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489825"/>
            <a:ext cx="8368201" cy="307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75" y="1405275"/>
            <a:ext cx="4692651" cy="334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2475" y="887875"/>
            <a:ext cx="3969874" cy="392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of model for mixed factors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71428"/>
              <a:buChar char="●"/>
            </a:pPr>
            <a:r>
              <a:rPr lang="en"/>
              <a:t>Split function: 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mixed_train, mixed_test = np.split(dfMixed.sample(frac=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random_state=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2892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71428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[</a:t>
            </a:r>
            <a:r>
              <a:rPr lang="en" sz="1050">
                <a:solidFill>
                  <a:srgbClr val="267F9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.8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(dfMixed))])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71428"/>
              <a:buChar char="●"/>
            </a:pPr>
            <a:r>
              <a:rPr lang="en"/>
              <a:t>f</a:t>
            </a:r>
            <a:r>
              <a:rPr lang="en"/>
              <a:t>eatures :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'quality_of_education'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'alumni_employment'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'quality_of_faculty'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'publications'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'influence'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'citations'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'broad_impact'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'patents'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2892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71428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'TotalPop'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'Income'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'IncomePerCap'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'Poverty'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'Construction'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'Production'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'Drive'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'Carpool'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'Transit'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'Walk'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'OtherTransp'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'WorkAtHome'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'MeanCommute'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'Employed'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'PrivateWork'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'PublicWork'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'SelfEmployed'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'FamilyWork'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'Unemployment'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2892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71428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"Percent of adults with a bachelor's degree or higher, 2015-19"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Label: worldrank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Decision tree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Knn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Random forest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Logistic regression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Cross-validation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Result: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63636"/>
              <a:buChar char="●"/>
            </a:pPr>
            <a:r>
              <a:rPr lang="en"/>
              <a:t>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best parameters are: DecisionTreeClassifier(min_impurity_decrease=0.02)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63636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accuracy is: 0.93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63636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best parameters are: RandomForestClassifier(min_impurity_decrease=0.02, n_estimators=200)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63636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accuracy is: 0.9400000000000001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63636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best parameters are: Pipeline(steps=[('scale', StandardScaler()),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63636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('model', LogisticRegression(C=0.059948425031893966))])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63636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accuracy is: 0.9100000000000001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63636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best parameters are: KNeighborsClassifier(n_neighbors=2)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63636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accuracy is: 0.67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Cross-validation code</a:t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489825"/>
            <a:ext cx="8368198" cy="30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scores</a:t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Highest for Internal: 0.94（</a:t>
            </a:r>
            <a:r>
              <a:rPr lang="en" sz="3300"/>
              <a:t>random forest）</a:t>
            </a:r>
            <a:endParaRPr sz="3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00"/>
              <a:t>Highest for External: 0.69(random forest &amp; logistic regression</a:t>
            </a:r>
            <a:endParaRPr sz="3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300"/>
              <a:t>Highest for Mixed: 0.94(random forest)</a:t>
            </a:r>
            <a:endParaRPr sz="33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Pearson correlation for internal factors</a:t>
            </a:r>
            <a:endParaRPr/>
          </a:p>
        </p:txBody>
      </p:sp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500" y="1230000"/>
            <a:ext cx="4081153" cy="369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ackground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7418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There are a variety of different national and international university ranking systems like US News, QS and CWUR. </a:t>
            </a: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Ranking of universities are affected by a large number of factors. And it is difficult and controversial to practice ranking universities. For both universities and future students, the world rank of </a:t>
            </a:r>
            <a:r>
              <a:rPr b="1"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top 200 </a:t>
            </a: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is an important benchmark. </a:t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Pearson correlation for External factors</a:t>
            </a:r>
            <a:endParaRPr/>
          </a:p>
        </p:txBody>
      </p:sp>
      <p:pic>
        <p:nvPicPr>
          <p:cNvPr id="192" name="Google Shape;1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6325" y="1252175"/>
            <a:ext cx="5545479" cy="369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Findings: best group of factors</a:t>
            </a:r>
            <a:endParaRPr/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1.Internal prediction &gt;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mixed prediction &gt;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 better than external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99" name="Google Shape;1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20220"/>
            <a:ext cx="9144003" cy="1567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387900" y="1532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Findings: best model</a:t>
            </a:r>
            <a:endParaRPr/>
          </a:p>
        </p:txBody>
      </p:sp>
      <p:sp>
        <p:nvSpPr>
          <p:cNvPr id="205" name="Google Shape;205;p34"/>
          <p:cNvSpPr txBox="1"/>
          <p:nvPr>
            <p:ph idx="1" type="body"/>
          </p:nvPr>
        </p:nvSpPr>
        <p:spPr>
          <a:xfrm>
            <a:off x="387900" y="727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2. Logistic regression is the best overall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06" name="Google Shape;2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325" y="1363475"/>
            <a:ext cx="5801826" cy="332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387900" y="1532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Findings: best results</a:t>
            </a:r>
            <a:endParaRPr/>
          </a:p>
        </p:txBody>
      </p:sp>
      <p:sp>
        <p:nvSpPr>
          <p:cNvPr id="212" name="Google Shape;212;p35"/>
          <p:cNvSpPr txBox="1"/>
          <p:nvPr>
            <p:ph idx="1" type="body"/>
          </p:nvPr>
        </p:nvSpPr>
        <p:spPr>
          <a:xfrm>
            <a:off x="387900" y="727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 Logistic regression, all over 95% test accuracy</a:t>
            </a:r>
            <a:endParaRPr sz="2400"/>
          </a:p>
        </p:txBody>
      </p:sp>
      <p:pic>
        <p:nvPicPr>
          <p:cNvPr id="213" name="Google Shape;21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450" y="1690422"/>
            <a:ext cx="5906199" cy="29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19" name="Google Shape;219;p3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1.internal prediction &gt; mixed prediction &gt; better than external =&gt; best indicator or factors for university rank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Logistic regression is the best overall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3.Pearson Correlation prove our outcomes.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Correlation: internal features &gt; external features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</a:t>
            </a:r>
            <a:endParaRPr/>
          </a:p>
        </p:txBody>
      </p:sp>
      <p:sp>
        <p:nvSpPr>
          <p:cNvPr id="225" name="Google Shape;225;p3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Only use 1 rank data, different rank data may have different results.</a:t>
            </a:r>
            <a:endParaRPr sz="24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" sz="24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Data of internal factors may be different from the real situation. (man-made data, subjective to the people who create the data). For example, quality_of_faculty is an abstract concept which lacks acknowledged standards to evaluate. </a:t>
            </a:r>
            <a:endParaRPr sz="24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31" name="Google Shape;231;p3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Based on the findings, results and limitations we talked about above. We need more data to help us training modules.</a:t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 (Reference)</a:t>
            </a:r>
            <a:endParaRPr/>
          </a:p>
        </p:txBody>
      </p:sp>
      <p:sp>
        <p:nvSpPr>
          <p:cNvPr id="237" name="Google Shape;237;p39"/>
          <p:cNvSpPr txBox="1"/>
          <p:nvPr>
            <p:ph idx="1" type="body"/>
          </p:nvPr>
        </p:nvSpPr>
        <p:spPr>
          <a:xfrm>
            <a:off x="341225" y="1377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University Ranking Data</a:t>
            </a:r>
            <a:endParaRPr b="1" sz="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University Ranking data were published by The Center for World University Rankings (CWUR) in 2019.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Sources: The Center for World University Rankings (CWUR)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D966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https://www.kaggle.com/mylesoneill/world-university-rankings/download</a:t>
            </a:r>
            <a:endParaRPr sz="800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University Information Data</a:t>
            </a:r>
            <a:endParaRPr b="1" sz="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University Location Data is a dataset that contains locations and university and College.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Sources: Private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Education data</a:t>
            </a:r>
            <a:endParaRPr b="1" sz="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This data contains the education level data from the American Community Survey for adults 25+. Counts are broken down by sex. And there are 5-year estimates shown by tract, county, and state boundaries.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Sources: U.S. Census Bureau’s American Community Survey (ACS) 2016-2020 5-year estimates, Table(s) B15002 </a:t>
            </a:r>
            <a:r>
              <a:rPr lang="en" sz="800">
                <a:solidFill>
                  <a:srgbClr val="F1C23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https://services.arcgis.com/P3ePLMYs2RVChkJx/arcgis/rest/services/ACS_Educational_Attainment_Boundaries/FeatureServer</a:t>
            </a:r>
            <a:endParaRPr sz="800">
              <a:solidFill>
                <a:srgbClr val="F1C2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Population data</a:t>
            </a:r>
            <a:endParaRPr b="1" sz="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This data provides boundaries for the States of the United States in the 50 states and the District of Columbia. And the attribute fields include estimated 2017 total population.  Sources: Esri, TomTom, U.S. Department of Commerce, U.S. Census Bureau </a:t>
            </a:r>
            <a:r>
              <a:rPr lang="en" sz="800">
                <a:solidFill>
                  <a:srgbClr val="F1C23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https://services.arcgis.com/P3ePLMYs2RVChkJx/arcgis/rest/services/USA_States_Generalized/FeatureServer</a:t>
            </a:r>
            <a:endParaRPr sz="800">
              <a:solidFill>
                <a:srgbClr val="F1C2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/>
          <p:nvPr>
            <p:ph type="title"/>
          </p:nvPr>
        </p:nvSpPr>
        <p:spPr>
          <a:xfrm>
            <a:off x="387900" y="458025"/>
            <a:ext cx="8368200" cy="36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you!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Objective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43325" y="20772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The problems we hope to solve are which factors and models are better predictors to predict whether a university is top 200 or not. We break down the factors into three groups: </a:t>
            </a:r>
            <a:r>
              <a:rPr b="1"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internal factors, external factors and mixed factors. </a:t>
            </a:r>
            <a:endParaRPr b="1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ata sources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9874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Internal: </a:t>
            </a:r>
            <a:endParaRPr sz="17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lang="en" sz="17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Rank data</a:t>
            </a:r>
            <a:endParaRPr sz="17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lang="en" sz="17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University info</a:t>
            </a:r>
            <a:endParaRPr sz="17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External</a:t>
            </a:r>
            <a:endParaRPr sz="17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lang="en" sz="17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Demographic data</a:t>
            </a:r>
            <a:endParaRPr sz="17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lang="en" sz="17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Education </a:t>
            </a:r>
            <a:endParaRPr sz="17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highlight>
                <a:schemeClr val="lt1"/>
              </a:highlight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2075" y="2882875"/>
            <a:ext cx="5455875" cy="15825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3233650" y="1419863"/>
            <a:ext cx="6384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</a:rPr>
              <a:t>Mixed: Combine internal and external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41225" y="1377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University Ranking Data</a:t>
            </a:r>
            <a:endParaRPr b="1" sz="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University Ranking data were published by The Center for World University Rankings (CWUR) in 2019.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Sources: The Center for World University Rankings (CWUR)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D966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https://www.kaggle.com/mylesoneill/world-university-rankings/download</a:t>
            </a:r>
            <a:endParaRPr sz="800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University Information Data</a:t>
            </a:r>
            <a:endParaRPr b="1" sz="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University Location Data is a dataset that contains locations and university and College.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Sources: Private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Education data</a:t>
            </a:r>
            <a:endParaRPr b="1" sz="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This data contains the education level data from the American Community Survey for adults 25+. Counts are broken down by sex. And there are 5-year estimates shown by tract, county, and state boundaries.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Sources: U.S. Census Bureau’s American Community Survey (ACS) 2016-2020 5-year estimates, Table(s) B15002 </a:t>
            </a:r>
            <a:r>
              <a:rPr lang="en" sz="800">
                <a:solidFill>
                  <a:srgbClr val="F1C23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https://services.arcgis.com/P3ePLMYs2RVChkJx/arcgis/rest/services/ACS_Educational_Attainment_Boundaries/FeatureServer</a:t>
            </a:r>
            <a:endParaRPr sz="800">
              <a:solidFill>
                <a:srgbClr val="F1C2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Population data</a:t>
            </a:r>
            <a:endParaRPr b="1" sz="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This data provides boundaries for the States of the United States in the 50 states and the District of Columbia. And the attribute fields include estimated 2017 total population.  Sources: Esri, TomTom, U.S. Department of Commerce, U.S. Census Bureau </a:t>
            </a:r>
            <a:r>
              <a:rPr lang="en" sz="800">
                <a:solidFill>
                  <a:srgbClr val="F1C23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https://services.arcgis.com/P3ePLMYs2RVChkJx/arcgis/rest/services/USA_States_Generalized/FeatureServer</a:t>
            </a:r>
            <a:endParaRPr sz="800">
              <a:solidFill>
                <a:srgbClr val="F1C2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87900" y="4487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87900" y="1489825"/>
            <a:ext cx="3094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Missing value check: none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String revising :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Lower case for string matching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elete ‘county’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eplace state full name to abbreviation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Filter : use the latest info, only US universities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Binning: put rank data into 2 classes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4500" y="1276125"/>
            <a:ext cx="5357102" cy="2141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4500" y="3417400"/>
            <a:ext cx="5357100" cy="992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Integration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87900" y="1489825"/>
            <a:ext cx="27837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8688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874">
                <a:latin typeface="Arial"/>
                <a:ea typeface="Arial"/>
                <a:cs typeface="Arial"/>
                <a:sym typeface="Arial"/>
              </a:rPr>
              <a:t>Merge</a:t>
            </a:r>
            <a:r>
              <a:rPr b="1" lang="en" sz="1874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74">
                <a:latin typeface="Arial"/>
                <a:ea typeface="Arial"/>
                <a:cs typeface="Arial"/>
                <a:sym typeface="Arial"/>
              </a:rPr>
              <a:t>university info to university rank</a:t>
            </a:r>
            <a:endParaRPr sz="1874">
              <a:latin typeface="Arial"/>
              <a:ea typeface="Arial"/>
              <a:cs typeface="Arial"/>
              <a:sym typeface="Arial"/>
            </a:endParaRPr>
          </a:p>
          <a:p>
            <a:pPr indent="-338688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874">
                <a:latin typeface="Arial"/>
                <a:ea typeface="Arial"/>
                <a:cs typeface="Arial"/>
                <a:sym typeface="Arial"/>
              </a:rPr>
              <a:t>Merge education data to demographic data</a:t>
            </a:r>
            <a:endParaRPr sz="1874">
              <a:latin typeface="Arial"/>
              <a:ea typeface="Arial"/>
              <a:cs typeface="Arial"/>
              <a:sym typeface="Arial"/>
            </a:endParaRPr>
          </a:p>
          <a:p>
            <a:pPr indent="-338688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874">
                <a:latin typeface="Arial"/>
                <a:ea typeface="Arial"/>
                <a:cs typeface="Arial"/>
                <a:sym typeface="Arial"/>
              </a:rPr>
              <a:t>Merge local demographic data to university rank(county level)</a:t>
            </a:r>
            <a:endParaRPr sz="1874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9175" y="2058050"/>
            <a:ext cx="4484584" cy="26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9175" y="2466575"/>
            <a:ext cx="4484574" cy="26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9175" y="2888375"/>
            <a:ext cx="4484576" cy="26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Integration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99675" y="1489825"/>
            <a:ext cx="27837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7614" lvl="0" marL="457200" rtl="0" algn="l">
              <a:spcBef>
                <a:spcPts val="0"/>
              </a:spcBef>
              <a:spcAft>
                <a:spcPts val="0"/>
              </a:spcAft>
              <a:buSzPts val="1874"/>
              <a:buFont typeface="Arial"/>
              <a:buChar char="●"/>
            </a:pPr>
            <a:r>
              <a:rPr lang="en" sz="1874">
                <a:latin typeface="Arial"/>
                <a:ea typeface="Arial"/>
                <a:cs typeface="Arial"/>
                <a:sym typeface="Arial"/>
              </a:rPr>
              <a:t>Results:</a:t>
            </a:r>
            <a:endParaRPr sz="1874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74">
                <a:latin typeface="Arial"/>
                <a:ea typeface="Arial"/>
                <a:cs typeface="Arial"/>
                <a:sym typeface="Arial"/>
              </a:rPr>
              <a:t>Manually select internal, external and mixed data</a:t>
            </a:r>
            <a:endParaRPr sz="1874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800" y="1422350"/>
            <a:ext cx="6227548" cy="282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160725" y="1341125"/>
            <a:ext cx="29883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Classify features into three groups. (graph1)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Use machine learning such as decision tree,  linear regression to perform analysis on the data.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Use cross-validation methods to test and evaluate the models, and choose the best models. 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Employ the best models with best parameters and do analysis. 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8175" y="3008525"/>
            <a:ext cx="5732750" cy="185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6425" y="1144125"/>
            <a:ext cx="5455875" cy="158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