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787" autoAdjust="0"/>
  </p:normalViewPr>
  <p:slideViewPr>
    <p:cSldViewPr snapToGrid="0">
      <p:cViewPr varScale="1">
        <p:scale>
          <a:sx n="75" d="100"/>
          <a:sy n="75" d="100"/>
        </p:scale>
        <p:origin x="18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2F5CA-080C-4A80-BC8F-800BB2A73293}" type="datetimeFigureOut">
              <a:rPr lang="en-US" smtClean="0"/>
              <a:t>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D83DA-4F8D-4B88-B509-A8A8FB16E0AA}" type="slidenum">
              <a:rPr lang="en-US" smtClean="0"/>
              <a:t>‹#›</a:t>
            </a:fld>
            <a:endParaRPr lang="en-US"/>
          </a:p>
        </p:txBody>
      </p:sp>
    </p:spTree>
    <p:extLst>
      <p:ext uri="{BB962C8B-B14F-4D97-AF65-F5344CB8AC3E}">
        <p14:creationId xmlns:p14="http://schemas.microsoft.com/office/powerpoint/2010/main" val="355831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F4FF5A-72C3-411B-B72A-E74069692C80}" type="slidenum">
              <a:rPr lang="en-US" smtClean="0"/>
              <a:pPr>
                <a:defRPr/>
              </a:pPr>
              <a:t>1</a:t>
            </a:fld>
            <a:endParaRPr lang="en-US" dirty="0"/>
          </a:p>
        </p:txBody>
      </p:sp>
    </p:spTree>
    <p:extLst>
      <p:ext uri="{BB962C8B-B14F-4D97-AF65-F5344CB8AC3E}">
        <p14:creationId xmlns:p14="http://schemas.microsoft.com/office/powerpoint/2010/main" val="1158661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curso</a:t>
            </a:r>
            <a:r>
              <a:rPr lang="en-US" baseline="0" dirty="0" smtClean="0"/>
              <a:t> </a:t>
            </a:r>
            <a:r>
              <a:rPr lang="en-US" baseline="0" dirty="0" smtClean="0"/>
              <a:t>de Secure Coding Best Practices</a:t>
            </a:r>
            <a:endParaRPr lang="en-US" dirty="0"/>
          </a:p>
        </p:txBody>
      </p:sp>
      <p:sp>
        <p:nvSpPr>
          <p:cNvPr id="4" name="Slide Number Placeholder 3"/>
          <p:cNvSpPr>
            <a:spLocks noGrp="1"/>
          </p:cNvSpPr>
          <p:nvPr>
            <p:ph type="sldNum" sz="quarter" idx="10"/>
          </p:nvPr>
        </p:nvSpPr>
        <p:spPr/>
        <p:txBody>
          <a:bodyPr/>
          <a:lstStyle/>
          <a:p>
            <a:pPr>
              <a:defRPr/>
            </a:pPr>
            <a:fld id="{E0F4FF5A-72C3-411B-B72A-E74069692C80}" type="slidenum">
              <a:rPr lang="en-US" smtClean="0"/>
              <a:pPr>
                <a:defRPr/>
              </a:pPr>
              <a:t>3</a:t>
            </a:fld>
            <a:endParaRPr lang="en-US" dirty="0"/>
          </a:p>
        </p:txBody>
      </p:sp>
    </p:spTree>
    <p:extLst>
      <p:ext uri="{BB962C8B-B14F-4D97-AF65-F5344CB8AC3E}">
        <p14:creationId xmlns:p14="http://schemas.microsoft.com/office/powerpoint/2010/main" val="3382585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Secure Code</a:t>
            </a:r>
            <a:r>
              <a:rPr lang="en-US" baseline="0" dirty="0" smtClean="0"/>
              <a:t> Review</a:t>
            </a:r>
          </a:p>
          <a:p>
            <a:endParaRPr lang="en-US" dirty="0"/>
          </a:p>
        </p:txBody>
      </p:sp>
      <p:sp>
        <p:nvSpPr>
          <p:cNvPr id="4" name="Slide Number Placeholder 3"/>
          <p:cNvSpPr>
            <a:spLocks noGrp="1"/>
          </p:cNvSpPr>
          <p:nvPr>
            <p:ph type="sldNum" sz="quarter" idx="10"/>
          </p:nvPr>
        </p:nvSpPr>
        <p:spPr/>
        <p:txBody>
          <a:bodyPr/>
          <a:lstStyle/>
          <a:p>
            <a:pPr>
              <a:defRPr/>
            </a:pPr>
            <a:fld id="{E0F4FF5A-72C3-411B-B72A-E74069692C80}" type="slidenum">
              <a:rPr lang="en-US" smtClean="0"/>
              <a:pPr>
                <a:defRPr/>
              </a:pPr>
              <a:t>4</a:t>
            </a:fld>
            <a:endParaRPr lang="en-US" dirty="0"/>
          </a:p>
        </p:txBody>
      </p:sp>
    </p:spTree>
    <p:extLst>
      <p:ext uri="{BB962C8B-B14F-4D97-AF65-F5344CB8AC3E}">
        <p14:creationId xmlns:p14="http://schemas.microsoft.com/office/powerpoint/2010/main" val="2898439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Entrenamiento</a:t>
            </a:r>
            <a:r>
              <a:rPr lang="en-US" dirty="0" smtClean="0"/>
              <a:t> </a:t>
            </a:r>
            <a:r>
              <a:rPr lang="en-US" dirty="0" err="1" smtClean="0"/>
              <a:t>para</a:t>
            </a:r>
            <a:r>
              <a:rPr lang="en-US" baseline="0" dirty="0" smtClean="0"/>
              <a:t> </a:t>
            </a:r>
            <a:r>
              <a:rPr lang="en-US" baseline="0" dirty="0" err="1" smtClean="0"/>
              <a:t>hacer</a:t>
            </a:r>
            <a:r>
              <a:rPr lang="en-US" baseline="0" dirty="0" smtClean="0"/>
              <a:t> </a:t>
            </a:r>
            <a:r>
              <a:rPr lang="en-US" baseline="0" dirty="0" err="1" smtClean="0"/>
              <a:t>documentacion</a:t>
            </a:r>
            <a:endParaRPr lang="en-US" baseline="0" dirty="0" smtClean="0"/>
          </a:p>
          <a:p>
            <a:r>
              <a:rPr lang="en-US" baseline="0" dirty="0" smtClean="0"/>
              <a:t>Security Conference</a:t>
            </a:r>
            <a:endParaRPr lang="en-US" dirty="0"/>
          </a:p>
        </p:txBody>
      </p:sp>
      <p:sp>
        <p:nvSpPr>
          <p:cNvPr id="4" name="Slide Number Placeholder 3"/>
          <p:cNvSpPr>
            <a:spLocks noGrp="1"/>
          </p:cNvSpPr>
          <p:nvPr>
            <p:ph type="sldNum" sz="quarter" idx="10"/>
          </p:nvPr>
        </p:nvSpPr>
        <p:spPr/>
        <p:txBody>
          <a:bodyPr/>
          <a:lstStyle/>
          <a:p>
            <a:pPr>
              <a:defRPr/>
            </a:pPr>
            <a:fld id="{E0F4FF5A-72C3-411B-B72A-E74069692C80}" type="slidenum">
              <a:rPr lang="en-US" smtClean="0"/>
              <a:pPr>
                <a:defRPr/>
              </a:pPr>
              <a:t>6</a:t>
            </a:fld>
            <a:endParaRPr lang="en-US" dirty="0"/>
          </a:p>
        </p:txBody>
      </p:sp>
    </p:spTree>
    <p:extLst>
      <p:ext uri="{BB962C8B-B14F-4D97-AF65-F5344CB8AC3E}">
        <p14:creationId xmlns:p14="http://schemas.microsoft.com/office/powerpoint/2010/main" val="414601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715C33-9102-4131-8ACF-A153FB543B2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1068173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15C33-9102-4131-8ACF-A153FB543B2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248126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15C33-9102-4131-8ACF-A153FB543B2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72915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715C33-9102-4131-8ACF-A153FB543B2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215819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15C33-9102-4131-8ACF-A153FB543B2B}" type="datetimeFigureOut">
              <a:rPr lang="en-US" smtClean="0"/>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290642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715C33-9102-4131-8ACF-A153FB543B2B}"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88921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715C33-9102-4131-8ACF-A153FB543B2B}" type="datetimeFigureOut">
              <a:rPr lang="en-US" smtClean="0"/>
              <a:t>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376937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715C33-9102-4131-8ACF-A153FB543B2B}" type="datetimeFigureOut">
              <a:rPr lang="en-US" smtClean="0"/>
              <a:t>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231102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15C33-9102-4131-8ACF-A153FB543B2B}" type="datetimeFigureOut">
              <a:rPr lang="en-US" smtClean="0"/>
              <a:t>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246457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15C33-9102-4131-8ACF-A153FB543B2B}"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139353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15C33-9102-4131-8ACF-A153FB543B2B}" type="datetimeFigureOut">
              <a:rPr lang="en-US" smtClean="0"/>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1BC10-E452-465B-9A07-FA5A0FB17E20}" type="slidenum">
              <a:rPr lang="en-US" smtClean="0"/>
              <a:t>‹#›</a:t>
            </a:fld>
            <a:endParaRPr lang="en-US"/>
          </a:p>
        </p:txBody>
      </p:sp>
    </p:spTree>
    <p:extLst>
      <p:ext uri="{BB962C8B-B14F-4D97-AF65-F5344CB8AC3E}">
        <p14:creationId xmlns:p14="http://schemas.microsoft.com/office/powerpoint/2010/main" val="319094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15C33-9102-4131-8ACF-A153FB543B2B}" type="datetimeFigureOut">
              <a:rPr lang="en-US" smtClean="0"/>
              <a:t>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1BC10-E452-465B-9A07-FA5A0FB17E20}" type="slidenum">
              <a:rPr lang="en-US" smtClean="0"/>
              <a:t>‹#›</a:t>
            </a:fld>
            <a:endParaRPr lang="en-US"/>
          </a:p>
        </p:txBody>
      </p:sp>
    </p:spTree>
    <p:extLst>
      <p:ext uri="{BB962C8B-B14F-4D97-AF65-F5344CB8AC3E}">
        <p14:creationId xmlns:p14="http://schemas.microsoft.com/office/powerpoint/2010/main" val="3868960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a:xfrm>
            <a:off x="3048001" y="1574158"/>
            <a:ext cx="7159625" cy="1854843"/>
          </a:xfrm>
        </p:spPr>
        <p:txBody>
          <a:bodyPr>
            <a:normAutofit fontScale="90000"/>
          </a:bodyPr>
          <a:lstStyle/>
          <a:p>
            <a:r>
              <a:rPr lang="en-US" dirty="0" smtClean="0"/>
              <a:t>SDL Recommendations</a:t>
            </a:r>
            <a:r>
              <a:rPr lang="en-US" dirty="0"/>
              <a:t/>
            </a:r>
            <a:br>
              <a:rPr lang="en-US" dirty="0"/>
            </a:br>
            <a:endParaRPr lang="en-US" dirty="0"/>
          </a:p>
        </p:txBody>
      </p:sp>
      <p:sp>
        <p:nvSpPr>
          <p:cNvPr id="2" name="Subtitle 1"/>
          <p:cNvSpPr>
            <a:spLocks noGrp="1"/>
          </p:cNvSpPr>
          <p:nvPr>
            <p:ph type="subTitle" sz="quarter" idx="1"/>
          </p:nvPr>
        </p:nvSpPr>
        <p:spPr>
          <a:xfrm>
            <a:off x="3048000" y="3619500"/>
            <a:ext cx="7175500" cy="1203512"/>
          </a:xfrm>
        </p:spPr>
        <p:txBody>
          <a:bodyPr/>
          <a:lstStyle/>
          <a:p>
            <a:pPr algn="r"/>
            <a:r>
              <a:rPr lang="en-US" dirty="0" smtClean="0"/>
              <a:t>Osvaldo Calles</a:t>
            </a:r>
          </a:p>
          <a:p>
            <a:pPr algn="r"/>
            <a:endParaRPr lang="en-US" dirty="0" smtClean="0"/>
          </a:p>
          <a:p>
            <a:pPr algn="r"/>
            <a:endParaRPr lang="en-US" dirty="0" smtClean="0"/>
          </a:p>
        </p:txBody>
      </p:sp>
    </p:spTree>
    <p:extLst>
      <p:ext uri="{BB962C8B-B14F-4D97-AF65-F5344CB8AC3E}">
        <p14:creationId xmlns:p14="http://schemas.microsoft.com/office/powerpoint/2010/main" val="433819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Security Validator Role</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899771"/>
            <a:ext cx="7151829" cy="3027829"/>
          </a:xfrm>
        </p:spPr>
        <p:txBody>
          <a:bodyPr/>
          <a:lstStyle/>
          <a:p>
            <a:pPr lvl="1"/>
            <a:r>
              <a:rPr lang="en-US" sz="1200" dirty="0"/>
              <a:t>Execute penetration testing.</a:t>
            </a:r>
          </a:p>
          <a:p>
            <a:pPr marL="344488" lvl="1" indent="0">
              <a:buNone/>
            </a:pPr>
            <a:endParaRPr lang="en-US" sz="1200" dirty="0"/>
          </a:p>
          <a:p>
            <a:pPr lvl="1"/>
            <a:r>
              <a:rPr lang="en-US" sz="1200" dirty="0"/>
              <a:t>Support false positive identification</a:t>
            </a:r>
          </a:p>
          <a:p>
            <a:pPr lvl="1"/>
            <a:endParaRPr lang="en-US" sz="1200" dirty="0"/>
          </a:p>
          <a:p>
            <a:pPr lvl="1"/>
            <a:r>
              <a:rPr lang="en-US" sz="1200" dirty="0"/>
              <a:t>Assess security </a:t>
            </a:r>
            <a:r>
              <a:rPr lang="en-US" sz="1200" dirty="0"/>
              <a:t>risks</a:t>
            </a:r>
          </a:p>
          <a:p>
            <a:pPr lvl="1"/>
            <a:endParaRPr lang="en-US" sz="1200" dirty="0"/>
          </a:p>
          <a:p>
            <a:pPr lvl="1"/>
            <a:r>
              <a:rPr lang="en-US" sz="1200" dirty="0"/>
              <a:t>Review </a:t>
            </a:r>
            <a:r>
              <a:rPr lang="en-US" sz="1200" dirty="0"/>
              <a:t>Checkers and recommend </a:t>
            </a:r>
            <a:r>
              <a:rPr lang="en-US" sz="1200" dirty="0"/>
              <a:t>new checkers</a:t>
            </a:r>
          </a:p>
          <a:p>
            <a:pPr lvl="1"/>
            <a:endParaRPr lang="en-US" sz="1200" dirty="0"/>
          </a:p>
          <a:p>
            <a:pPr lvl="1"/>
            <a:r>
              <a:rPr lang="en-US" sz="1200" dirty="0"/>
              <a:t>Research new tools and methodologies</a:t>
            </a:r>
          </a:p>
          <a:p>
            <a:pPr lvl="1"/>
            <a:endParaRPr lang="en-US" sz="1200" dirty="0"/>
          </a:p>
          <a:p>
            <a:pPr lvl="1"/>
            <a:r>
              <a:rPr lang="en-US" sz="1200" dirty="0"/>
              <a:t>Communicate to KW Support issues related to false-positive or false-negatives.</a:t>
            </a:r>
          </a:p>
          <a:p>
            <a:pPr lvl="1"/>
            <a:endParaRPr lang="en-US" sz="1400" dirty="0"/>
          </a:p>
          <a:p>
            <a:pPr marL="344488" lvl="1" indent="0">
              <a:buNone/>
            </a:pPr>
            <a:endParaRPr lang="en-US" sz="1000" dirty="0"/>
          </a:p>
          <a:p>
            <a:pPr lvl="1"/>
            <a:endParaRPr lang="en-US" sz="1400" dirty="0"/>
          </a:p>
          <a:p>
            <a:pPr lvl="1"/>
            <a:endParaRPr lang="en-US" sz="1400" dirty="0"/>
          </a:p>
          <a:p>
            <a:pPr lvl="1"/>
            <a:endParaRPr lang="en-US" sz="1400" dirty="0"/>
          </a:p>
          <a:p>
            <a:pPr marL="0" indent="0">
              <a:buNone/>
            </a:pPr>
            <a:endParaRPr lang="en-US" sz="1800" dirty="0"/>
          </a:p>
        </p:txBody>
      </p:sp>
    </p:spTree>
    <p:extLst>
      <p:ext uri="{BB962C8B-B14F-4D97-AF65-F5344CB8AC3E}">
        <p14:creationId xmlns:p14="http://schemas.microsoft.com/office/powerpoint/2010/main" val="406305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Security Advisor role</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3" name="Content Placeholder 2"/>
          <p:cNvSpPr>
            <a:spLocks noGrp="1"/>
          </p:cNvSpPr>
          <p:nvPr>
            <p:ph sz="half" idx="1"/>
          </p:nvPr>
        </p:nvSpPr>
        <p:spPr>
          <a:xfrm>
            <a:off x="838200" y="1842198"/>
            <a:ext cx="3059352" cy="3876738"/>
          </a:xfrm>
        </p:spPr>
        <p:txBody>
          <a:bodyPr/>
          <a:lstStyle/>
          <a:p>
            <a:pPr lvl="1"/>
            <a:r>
              <a:rPr lang="en-US" sz="1200" dirty="0"/>
              <a:t>Acting as a point of contact between the development team and the security team.</a:t>
            </a:r>
          </a:p>
          <a:p>
            <a:pPr lvl="1"/>
            <a:r>
              <a:rPr lang="en-US" sz="1200" dirty="0"/>
              <a:t>Holding an SDL kick-off meeting for the development team.</a:t>
            </a:r>
          </a:p>
          <a:p>
            <a:pPr lvl="1"/>
            <a:r>
              <a:rPr lang="en-US" sz="1200" dirty="0"/>
              <a:t>Holding design and threat-model reviews with the development team.</a:t>
            </a:r>
          </a:p>
          <a:p>
            <a:pPr lvl="1"/>
            <a:r>
              <a:rPr lang="en-US" sz="1200" dirty="0"/>
              <a:t>Analyzing and triaging security-related and privacy-related bugs.</a:t>
            </a:r>
          </a:p>
          <a:p>
            <a:pPr lvl="1"/>
            <a:r>
              <a:rPr lang="en-US" sz="1200" dirty="0"/>
              <a:t>Acting as a security sounding board for the development team.</a:t>
            </a:r>
          </a:p>
          <a:p>
            <a:pPr lvl="1"/>
            <a:r>
              <a:rPr lang="en-US" sz="1200" dirty="0"/>
              <a:t>Preparing the development team for the FSR.</a:t>
            </a:r>
          </a:p>
          <a:p>
            <a:pPr lvl="1"/>
            <a:r>
              <a:rPr lang="en-US" sz="1200" dirty="0"/>
              <a:t>Working with the reactive security team</a:t>
            </a:r>
            <a:r>
              <a:rPr lang="en-US" sz="1200" dirty="0"/>
              <a:t>.</a:t>
            </a:r>
            <a:endParaRPr lang="en-US" sz="1200" dirty="0"/>
          </a:p>
        </p:txBody>
      </p:sp>
      <p:pic>
        <p:nvPicPr>
          <p:cNvPr id="5122" name="Picture 2" descr="The communication relationship between the Security Advisor, the development team contact, and the security leadership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429" y="1842198"/>
            <a:ext cx="46672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5240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Risk Analysis</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690688"/>
            <a:ext cx="7151829" cy="2672228"/>
          </a:xfrm>
        </p:spPr>
        <p:txBody>
          <a:bodyPr/>
          <a:lstStyle/>
          <a:p>
            <a:pPr marL="344488" lvl="1" indent="0">
              <a:buNone/>
            </a:pPr>
            <a:r>
              <a:rPr lang="en-US" sz="1200" dirty="0"/>
              <a:t>If </a:t>
            </a:r>
            <a:r>
              <a:rPr lang="en-US" sz="1200" dirty="0"/>
              <a:t>we could do only one thing to improve security – </a:t>
            </a:r>
            <a:r>
              <a:rPr lang="en-US" sz="1200" b="1" dirty="0"/>
              <a:t>threat modeling</a:t>
            </a:r>
            <a:r>
              <a:rPr lang="en-US" sz="1200" dirty="0"/>
              <a:t>, better security code reviews, or better security testing – we would do threat modeling every day of the week.</a:t>
            </a:r>
          </a:p>
          <a:p>
            <a:pPr lvl="1"/>
            <a:endParaRPr lang="en-US" sz="1200" dirty="0"/>
          </a:p>
          <a:p>
            <a:pPr marL="344488" lvl="1" indent="0">
              <a:buNone/>
            </a:pPr>
            <a:r>
              <a:rPr lang="en-US" sz="1200" dirty="0"/>
              <a:t>Threat modeling occurs early in the project lifecycle and can be used to find security design issues before code is committed.</a:t>
            </a:r>
          </a:p>
          <a:p>
            <a:pPr lvl="1"/>
            <a:endParaRPr lang="en-US" sz="1200" dirty="0"/>
          </a:p>
          <a:p>
            <a:pPr marL="344488" lvl="1" indent="0">
              <a:buNone/>
            </a:pPr>
            <a:r>
              <a:rPr lang="en-US" sz="1200" dirty="0"/>
              <a:t>Threat-modeling is owned by a person in the design group, who has the most security background.</a:t>
            </a:r>
          </a:p>
          <a:p>
            <a:pPr marL="344488" lvl="1" indent="0">
              <a:buNone/>
            </a:pPr>
            <a:endParaRPr lang="en-US" sz="1400" dirty="0"/>
          </a:p>
          <a:p>
            <a:pPr lvl="1"/>
            <a:r>
              <a:rPr lang="en-US" sz="1200" dirty="0"/>
              <a:t>Use threat model to aid code review</a:t>
            </a:r>
          </a:p>
          <a:p>
            <a:pPr lvl="1"/>
            <a:r>
              <a:rPr lang="en-US" sz="1200" dirty="0"/>
              <a:t>Use threat model to aid testing</a:t>
            </a:r>
          </a:p>
          <a:p>
            <a:pPr lvl="1"/>
            <a:endParaRPr lang="en-US" sz="1400" dirty="0"/>
          </a:p>
          <a:p>
            <a:pPr lvl="1"/>
            <a:endParaRPr lang="en-US" sz="1400" dirty="0"/>
          </a:p>
          <a:p>
            <a:pPr marL="0" indent="0">
              <a:buNone/>
            </a:pPr>
            <a:endParaRPr lang="en-US" sz="18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376" y="3789575"/>
            <a:ext cx="3090672" cy="1934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6090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Fuzzing Process</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988671"/>
            <a:ext cx="7151829" cy="2478565"/>
          </a:xfrm>
        </p:spPr>
        <p:txBody>
          <a:bodyPr/>
          <a:lstStyle/>
          <a:p>
            <a:pPr marL="344488" lvl="1" indent="0">
              <a:buNone/>
            </a:pPr>
            <a:r>
              <a:rPr lang="en-US" sz="1200" dirty="0"/>
              <a:t>SDL recommend at least 100 files of each supported file type to get reasonable coverage.</a:t>
            </a:r>
          </a:p>
          <a:p>
            <a:pPr marL="344488" lvl="1" indent="0">
              <a:buNone/>
            </a:pPr>
            <a:endParaRPr lang="en-US" sz="1200" dirty="0"/>
          </a:p>
          <a:p>
            <a:pPr marL="344488" lvl="1" indent="0">
              <a:buNone/>
            </a:pPr>
            <a:r>
              <a:rPr lang="en-US" sz="1200" dirty="0"/>
              <a:t>SDL mandates an absolute minimum of 100, 000 fuzzed files per format and parser. If you find a bug, the count resets to zero, and you must run 100,000 more iterations by using different random seed so that you create different malformed. </a:t>
            </a:r>
          </a:p>
          <a:p>
            <a:pPr marL="344488" lvl="1" indent="0">
              <a:buNone/>
            </a:pPr>
            <a:endParaRPr lang="en-US" sz="1200" dirty="0"/>
          </a:p>
          <a:p>
            <a:pPr marL="344488" lvl="1" indent="0">
              <a:buNone/>
            </a:pPr>
            <a:r>
              <a:rPr lang="en-US" sz="1200" dirty="0"/>
              <a:t>We can start </a:t>
            </a:r>
            <a:r>
              <a:rPr lang="en-US" sz="1200" dirty="0" err="1"/>
              <a:t>pentesting</a:t>
            </a:r>
            <a:r>
              <a:rPr lang="en-US" sz="1200" dirty="0"/>
              <a:t> any time there is enough code to make a </a:t>
            </a:r>
            <a:r>
              <a:rPr lang="en-US" sz="1200" dirty="0" err="1"/>
              <a:t>pentest</a:t>
            </a:r>
            <a:r>
              <a:rPr lang="en-US" sz="1200" dirty="0"/>
              <a:t> cost effective.</a:t>
            </a:r>
          </a:p>
          <a:p>
            <a:pPr marL="344488" lvl="1" indent="0">
              <a:buNone/>
            </a:pPr>
            <a:endParaRPr lang="en-US" sz="1200" dirty="0"/>
          </a:p>
          <a:p>
            <a:pPr marL="344488" lvl="1" indent="0">
              <a:buNone/>
            </a:pPr>
            <a:r>
              <a:rPr lang="en-US" sz="1200" dirty="0"/>
              <a:t>When fuzz testing an application, run the </a:t>
            </a:r>
            <a:r>
              <a:rPr lang="en-US" sz="1200" dirty="0" err="1"/>
              <a:t>DriverVerifier</a:t>
            </a:r>
            <a:r>
              <a:rPr lang="en-US" sz="1200" dirty="0"/>
              <a:t> to detect faults earlier and use a profiling tool to see if the </a:t>
            </a:r>
            <a:r>
              <a:rPr lang="en-US" sz="1200" dirty="0" err="1"/>
              <a:t>fuzzer</a:t>
            </a:r>
            <a:r>
              <a:rPr lang="en-US" sz="1200" dirty="0"/>
              <a:t> is working correct.</a:t>
            </a:r>
          </a:p>
          <a:p>
            <a:pPr lvl="1"/>
            <a:endParaRPr lang="en-US" sz="1400" dirty="0"/>
          </a:p>
          <a:p>
            <a:pPr marL="0" indent="0">
              <a:buNone/>
            </a:pPr>
            <a:endParaRPr lang="en-US" sz="1800" dirty="0"/>
          </a:p>
        </p:txBody>
      </p:sp>
    </p:spTree>
    <p:extLst>
      <p:ext uri="{BB962C8B-B14F-4D97-AF65-F5344CB8AC3E}">
        <p14:creationId xmlns:p14="http://schemas.microsoft.com/office/powerpoint/2010/main" val="3158028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Static Analysis Process</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pic>
        <p:nvPicPr>
          <p:cNvPr id="2050" name="Picture 2" descr="C:\Users\ocallesp\Downloads\code review.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0812" y="1228725"/>
            <a:ext cx="4061968" cy="530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040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Static Analysis and CI</a:t>
            </a:r>
            <a:endParaRPr lang="en-US" dirty="0"/>
          </a:p>
        </p:txBody>
      </p:sp>
      <p:sp>
        <p:nvSpPr>
          <p:cNvPr id="4" name="AutoShape 2" descr="http://techbus.safaribooksonline.com/getfile?item=YzZkN2FyMC9wL2VpbXNndDEyaTA1L2docDM1cjNhc2NmdDBsX2lnYTc0aWdmLy4w"/>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Content Placeholder 2"/>
          <p:cNvSpPr>
            <a:spLocks noGrp="1"/>
          </p:cNvSpPr>
          <p:nvPr>
            <p:ph sz="half" idx="1"/>
          </p:nvPr>
        </p:nvSpPr>
        <p:spPr>
          <a:xfrm>
            <a:off x="838200" y="2102971"/>
            <a:ext cx="7151829" cy="2735729"/>
          </a:xfrm>
        </p:spPr>
        <p:txBody>
          <a:bodyPr/>
          <a:lstStyle/>
          <a:p>
            <a:pPr marL="0" lvl="1" indent="0">
              <a:buClr>
                <a:schemeClr val="tx2"/>
              </a:buClr>
              <a:buNone/>
            </a:pPr>
            <a:r>
              <a:rPr lang="en-US" sz="1400" dirty="0"/>
              <a:t>There isn’t ‘formal’ CI happening yet at the server level. KW is planning a formal CI feature in its ‘Eldorado’ release that will come Q2-2014. Formal CI is where scans are triggered whenever a file is checked-in.</a:t>
            </a:r>
          </a:p>
          <a:p>
            <a:pPr marL="225425" lvl="1">
              <a:buClr>
                <a:schemeClr val="tx2"/>
              </a:buClr>
              <a:buFont typeface="Wingdings" pitchFamily="2" charset="2"/>
              <a:buChar char=""/>
            </a:pPr>
            <a:endParaRPr lang="en-US" sz="1400" dirty="0"/>
          </a:p>
          <a:p>
            <a:pPr marL="0" lvl="1" indent="0">
              <a:buClr>
                <a:schemeClr val="tx2"/>
              </a:buClr>
              <a:buNone/>
            </a:pPr>
            <a:r>
              <a:rPr lang="en-US" sz="1400" dirty="0"/>
              <a:t>The closest you we can come to CI on a KW Server is to do incremental scans at a high </a:t>
            </a:r>
            <a:r>
              <a:rPr lang="en-US" sz="1400" dirty="0"/>
              <a:t>frequency.</a:t>
            </a:r>
            <a:endParaRPr lang="en-US" sz="1400" dirty="0"/>
          </a:p>
          <a:p>
            <a:pPr marL="225425" lvl="1">
              <a:buClr>
                <a:schemeClr val="tx2"/>
              </a:buClr>
              <a:buFont typeface="Wingdings" pitchFamily="2" charset="2"/>
              <a:buChar char=""/>
            </a:pPr>
            <a:endParaRPr lang="en-US" sz="1400" dirty="0"/>
          </a:p>
          <a:p>
            <a:pPr marL="0" lvl="1" indent="0">
              <a:buClr>
                <a:schemeClr val="tx2"/>
              </a:buClr>
              <a:buNone/>
            </a:pPr>
            <a:r>
              <a:rPr lang="en-US" sz="1400" dirty="0"/>
              <a:t>Of </a:t>
            </a:r>
            <a:r>
              <a:rPr lang="en-US" sz="1400" dirty="0"/>
              <a:t>course, running on-demand (pre-commit) scans with the KW Desktop Client is even better than CI, and that is possible right now…!!</a:t>
            </a:r>
          </a:p>
          <a:p>
            <a:pPr marL="344488" lvl="1" indent="0">
              <a:buNone/>
            </a:pPr>
            <a:endParaRPr lang="en-US" sz="1000" dirty="0"/>
          </a:p>
          <a:p>
            <a:pPr marL="344488" lvl="1" indent="0">
              <a:buNone/>
            </a:pPr>
            <a:endParaRPr lang="en-US" sz="1000" dirty="0"/>
          </a:p>
          <a:p>
            <a:pPr lvl="1"/>
            <a:endParaRPr lang="en-US" sz="1400" dirty="0"/>
          </a:p>
          <a:p>
            <a:pPr lvl="1"/>
            <a:endParaRPr lang="en-US" sz="1400" dirty="0"/>
          </a:p>
          <a:p>
            <a:pPr lvl="1"/>
            <a:endParaRPr lang="en-US" sz="1400" dirty="0"/>
          </a:p>
          <a:p>
            <a:pPr marL="0" indent="0">
              <a:buNone/>
            </a:pPr>
            <a:endParaRPr lang="en-US" sz="1800" dirty="0"/>
          </a:p>
        </p:txBody>
      </p:sp>
    </p:spTree>
    <p:extLst>
      <p:ext uri="{BB962C8B-B14F-4D97-AF65-F5344CB8AC3E}">
        <p14:creationId xmlns:p14="http://schemas.microsoft.com/office/powerpoint/2010/main" val="114517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Code Reviews</a:t>
            </a:r>
            <a:endParaRPr lang="en-US" dirty="0"/>
          </a:p>
        </p:txBody>
      </p:sp>
      <p:sp>
        <p:nvSpPr>
          <p:cNvPr id="4" name="AutoShape 2" descr="http://techbus.safaribooksonline.com/getfile?item=YzZkN2FyMC9wL2VpbXNndDEyaTA1L2docDM1cjNhc2NmdDBsX2lnYTc0aWdmLy4w"/>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2"/>
          <p:cNvSpPr>
            <a:spLocks noGrp="1"/>
          </p:cNvSpPr>
          <p:nvPr>
            <p:ph sz="half" idx="1"/>
          </p:nvPr>
        </p:nvSpPr>
        <p:spPr>
          <a:xfrm>
            <a:off x="838200" y="1895475"/>
            <a:ext cx="7151829" cy="3180229"/>
          </a:xfrm>
        </p:spPr>
        <p:txBody>
          <a:bodyPr/>
          <a:lstStyle/>
          <a:p>
            <a:pPr marL="344488" lvl="1" indent="0">
              <a:buNone/>
            </a:pPr>
            <a:r>
              <a:rPr lang="en-US" sz="1200" dirty="0"/>
              <a:t>The first step in security code review is to build a database of all the files and assign an owner to each source code file and create a table with the following fields:</a:t>
            </a:r>
          </a:p>
          <a:p>
            <a:pPr marL="344488" lvl="1" indent="0">
              <a:buNone/>
            </a:pPr>
            <a:endParaRPr lang="en-US" sz="1200" dirty="0"/>
          </a:p>
          <a:p>
            <a:pPr lvl="1"/>
            <a:r>
              <a:rPr lang="en-US" sz="1200" dirty="0"/>
              <a:t>File name . The name of the file, including the directory where it’s stored.</a:t>
            </a:r>
          </a:p>
          <a:p>
            <a:pPr lvl="1"/>
            <a:r>
              <a:rPr lang="en-US" sz="1200" dirty="0"/>
              <a:t>File owner . The name of the file owner.</a:t>
            </a:r>
          </a:p>
          <a:p>
            <a:pPr lvl="1"/>
            <a:r>
              <a:rPr lang="en-US" sz="1200" dirty="0"/>
              <a:t>Priority . The priority for reviewing the code. Ratings range from 1 to 3, with 1 being the highest priority.</a:t>
            </a:r>
          </a:p>
          <a:p>
            <a:pPr lvl="1"/>
            <a:r>
              <a:rPr lang="en-US" sz="1200" dirty="0"/>
              <a:t>Reviewed by . The name of the person who will review the code. If you plan to have multiple people review the code, you might want to make this a separate table.</a:t>
            </a:r>
          </a:p>
          <a:p>
            <a:pPr lvl="1"/>
            <a:r>
              <a:rPr lang="en-US" sz="1200" dirty="0"/>
              <a:t>Reviewed . A field with only three possible values: Yes, No, and Partial.</a:t>
            </a:r>
          </a:p>
          <a:p>
            <a:pPr lvl="1"/>
            <a:r>
              <a:rPr lang="en-US" sz="1200" dirty="0"/>
              <a:t>Comments . Any comments about the file that might be of interest to people reviewing the code.</a:t>
            </a:r>
          </a:p>
          <a:p>
            <a:pPr marL="344488" lvl="1" indent="0">
              <a:buNone/>
            </a:pPr>
            <a:endParaRPr lang="en-US" sz="1200" dirty="0"/>
          </a:p>
          <a:p>
            <a:pPr marL="344488" lvl="1" indent="0">
              <a:buNone/>
            </a:pPr>
            <a:r>
              <a:rPr lang="en-US" sz="1200" dirty="0"/>
              <a:t>Determine review priority. Much of this identification should be driven by the threat model.</a:t>
            </a:r>
          </a:p>
          <a:p>
            <a:pPr lvl="1"/>
            <a:endParaRPr lang="en-US" sz="1000" dirty="0"/>
          </a:p>
          <a:p>
            <a:pPr marL="0" indent="0">
              <a:buNone/>
            </a:pPr>
            <a:endParaRPr lang="en-US" sz="1000" dirty="0"/>
          </a:p>
        </p:txBody>
      </p:sp>
    </p:spTree>
    <p:extLst>
      <p:ext uri="{BB962C8B-B14F-4D97-AF65-F5344CB8AC3E}">
        <p14:creationId xmlns:p14="http://schemas.microsoft.com/office/powerpoint/2010/main" val="3094311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Code Review</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975971"/>
            <a:ext cx="7151829" cy="2583329"/>
          </a:xfrm>
        </p:spPr>
        <p:txBody>
          <a:bodyPr/>
          <a:lstStyle/>
          <a:p>
            <a:pPr marL="344488" lvl="1" indent="0">
              <a:buNone/>
            </a:pPr>
            <a:r>
              <a:rPr lang="en-US" sz="1200" dirty="0"/>
              <a:t>Based on analysis at Microsoft, at most average developer can review about 1,500 lines of C code a day or 1,100 lines of C++ code a day looking for deep security bugs. It is of course, possible to review more quickly than this, but the quality of the review might suffer.</a:t>
            </a:r>
          </a:p>
          <a:p>
            <a:pPr marL="344488" lvl="1" indent="0">
              <a:buNone/>
            </a:pPr>
            <a:endParaRPr lang="en-US" sz="1200" dirty="0"/>
          </a:p>
          <a:p>
            <a:pPr marL="344488" lvl="1" indent="0">
              <a:buNone/>
            </a:pPr>
            <a:r>
              <a:rPr lang="en-US" sz="1200" dirty="0"/>
              <a:t>The quality of code review, the ability to find real bugs versus finding false positives of missing bugs is proportional to the code size under review.</a:t>
            </a:r>
          </a:p>
          <a:p>
            <a:pPr marL="344488" lvl="1" indent="0">
              <a:buNone/>
            </a:pPr>
            <a:endParaRPr lang="en-US" sz="1200" dirty="0"/>
          </a:p>
          <a:p>
            <a:pPr marL="344488" lvl="1" indent="0">
              <a:buNone/>
            </a:pPr>
            <a:r>
              <a:rPr lang="en-US" sz="1200" dirty="0"/>
              <a:t>Understanding security bugs, if engineers do not know what constitutes a security bug, they will find none when reviewing the design of a component or the code underlying the design</a:t>
            </a:r>
            <a:r>
              <a:rPr lang="en-US" sz="1200" dirty="0"/>
              <a:t>.</a:t>
            </a:r>
          </a:p>
          <a:p>
            <a:pPr marL="344488" lvl="1" indent="0">
              <a:buNone/>
            </a:pPr>
            <a:endParaRPr lang="en-US" sz="1200" dirty="0"/>
          </a:p>
          <a:p>
            <a:pPr marL="344488" lvl="1" indent="0">
              <a:buNone/>
            </a:pPr>
            <a:r>
              <a:rPr lang="en-US" sz="1200" dirty="0"/>
              <a:t>-Suggestion. One day a week every member of the team should explain one security issue.</a:t>
            </a:r>
          </a:p>
          <a:p>
            <a:pPr marL="344488" lvl="1" indent="0">
              <a:buNone/>
            </a:pPr>
            <a:endParaRPr lang="en-US" sz="1400" dirty="0"/>
          </a:p>
          <a:p>
            <a:pPr marL="344488" lvl="1" indent="0">
              <a:buNone/>
            </a:pPr>
            <a:endParaRPr lang="en-US" sz="1400" dirty="0"/>
          </a:p>
          <a:p>
            <a:pPr lvl="1"/>
            <a:endParaRPr lang="en-US" sz="1400" dirty="0"/>
          </a:p>
          <a:p>
            <a:pPr marL="0" indent="0">
              <a:buNone/>
            </a:pPr>
            <a:endParaRPr lang="en-US" sz="1800" dirty="0"/>
          </a:p>
        </p:txBody>
      </p:sp>
    </p:spTree>
    <p:extLst>
      <p:ext uri="{BB962C8B-B14F-4D97-AF65-F5344CB8AC3E}">
        <p14:creationId xmlns:p14="http://schemas.microsoft.com/office/powerpoint/2010/main" val="3855998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br>
              <a:rPr lang="en-US" dirty="0" smtClean="0"/>
            </a:br>
            <a:r>
              <a:rPr lang="en-US" dirty="0" smtClean="0"/>
              <a:t>- Code Review (cont.)</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909930"/>
            <a:ext cx="7151829" cy="4478170"/>
          </a:xfrm>
        </p:spPr>
        <p:txBody>
          <a:bodyPr/>
          <a:lstStyle/>
          <a:p>
            <a:pPr marL="344488" lvl="1" indent="0">
              <a:buNone/>
            </a:pPr>
            <a:r>
              <a:rPr lang="en-US" sz="1200" b="1" dirty="0"/>
              <a:t>Security Checklist for Windows</a:t>
            </a:r>
            <a:endParaRPr lang="en-US" sz="1200" b="1" dirty="0"/>
          </a:p>
          <a:p>
            <a:pPr lvl="1"/>
            <a:r>
              <a:rPr lang="en-US" sz="1000" dirty="0"/>
              <a:t>Code </a:t>
            </a:r>
            <a:r>
              <a:rPr lang="en-US" sz="1000" dirty="0"/>
              <a:t>compiled with –GS</a:t>
            </a:r>
          </a:p>
          <a:p>
            <a:pPr lvl="1"/>
            <a:r>
              <a:rPr lang="en-US" sz="1000" dirty="0"/>
              <a:t>Review </a:t>
            </a:r>
            <a:r>
              <a:rPr lang="en-US" sz="1000" dirty="0" err="1"/>
              <a:t>Strsafe.h</a:t>
            </a:r>
            <a:r>
              <a:rPr lang="en-US" sz="1000" dirty="0"/>
              <a:t> for potential use in your code</a:t>
            </a:r>
          </a:p>
          <a:p>
            <a:pPr lvl="1"/>
            <a:r>
              <a:rPr lang="en-US" sz="1000" dirty="0"/>
              <a:t>Review the latest update of dangerous or outlawed functions</a:t>
            </a:r>
          </a:p>
          <a:p>
            <a:pPr lvl="1"/>
            <a:r>
              <a:rPr lang="en-US" sz="1000" dirty="0"/>
              <a:t>All DACLs well formed and “good”—not NULL or Everyone (Full Control)</a:t>
            </a:r>
          </a:p>
          <a:p>
            <a:pPr lvl="1"/>
            <a:r>
              <a:rPr lang="en-US" sz="1000" dirty="0"/>
              <a:t>No hard-coded 14-character password fields (should be at least PWLEN + 1 for NULL, PWLEN is defined in </a:t>
            </a:r>
            <a:r>
              <a:rPr lang="en-US" sz="1000" dirty="0" err="1"/>
              <a:t>LMCons.h</a:t>
            </a:r>
            <a:r>
              <a:rPr lang="en-US" sz="1000" dirty="0"/>
              <a:t>, and is 256)</a:t>
            </a:r>
          </a:p>
          <a:p>
            <a:pPr lvl="1"/>
            <a:r>
              <a:rPr lang="en-US" sz="1000" dirty="0"/>
              <a:t>No references to any internal resources (server names, user names) in code</a:t>
            </a:r>
          </a:p>
          <a:p>
            <a:pPr lvl="1"/>
            <a:r>
              <a:rPr lang="en-US" sz="1000" dirty="0"/>
              <a:t>Security support provider calls not hard-coded to NTLM (use Negotiate)</a:t>
            </a:r>
          </a:p>
          <a:p>
            <a:pPr lvl="1"/>
            <a:r>
              <a:rPr lang="en-US" sz="1000" dirty="0"/>
              <a:t>Calls to </a:t>
            </a:r>
            <a:r>
              <a:rPr lang="en-US" sz="1000" dirty="0" err="1"/>
              <a:t>CreateProcess</a:t>
            </a:r>
            <a:r>
              <a:rPr lang="en-US" sz="1000" dirty="0"/>
              <a:t>[</a:t>
            </a:r>
            <a:r>
              <a:rPr lang="en-US" sz="1000" dirty="0" err="1"/>
              <a:t>AsUser</a:t>
            </a:r>
            <a:r>
              <a:rPr lang="en-US" sz="1000" dirty="0"/>
              <a:t>] do not have NULL as first argument if you know the full path name to the .EXE</a:t>
            </a:r>
          </a:p>
          <a:p>
            <a:pPr lvl="1"/>
            <a:r>
              <a:rPr lang="en-US" sz="1000" dirty="0"/>
              <a:t>Unauthenticated connections cannot consume large resources</a:t>
            </a:r>
          </a:p>
          <a:p>
            <a:pPr lvl="1"/>
            <a:r>
              <a:rPr lang="en-US" sz="1000" dirty="0"/>
              <a:t>Security sensitive code is commented appropriately</a:t>
            </a:r>
          </a:p>
          <a:p>
            <a:pPr lvl="1"/>
            <a:r>
              <a:rPr lang="en-US" sz="1000" dirty="0"/>
              <a:t>Check that file requests are not for devices (i.e., COM1, PRN, etc.)</a:t>
            </a:r>
          </a:p>
          <a:p>
            <a:pPr lvl="1"/>
            <a:r>
              <a:rPr lang="en-US" sz="1000" dirty="0"/>
              <a:t>No shared or writable PE segments</a:t>
            </a:r>
          </a:p>
          <a:p>
            <a:pPr lvl="1"/>
            <a:r>
              <a:rPr lang="en-US" sz="1000" dirty="0"/>
              <a:t>No user data written to HKLM in the registry</a:t>
            </a:r>
          </a:p>
          <a:p>
            <a:pPr lvl="1"/>
            <a:r>
              <a:rPr lang="en-US" sz="1000" dirty="0"/>
              <a:t>No user data written to c:\program files</a:t>
            </a:r>
          </a:p>
          <a:p>
            <a:pPr lvl="1"/>
            <a:r>
              <a:rPr lang="en-US" sz="1000" dirty="0"/>
              <a:t>No resources opened for GENERIC_ALL, when lesser permissions will suffice</a:t>
            </a:r>
          </a:p>
          <a:p>
            <a:pPr lvl="1"/>
            <a:r>
              <a:rPr lang="en-US" sz="1000" dirty="0"/>
              <a:t>Application allows binding to appropriate IP address, rather than 0 or INADDR_ANY</a:t>
            </a:r>
          </a:p>
          <a:p>
            <a:pPr lvl="1"/>
            <a:r>
              <a:rPr lang="en-US" sz="1000" dirty="0"/>
              <a:t>Exported APIs with byte count vs. word count documented</a:t>
            </a:r>
          </a:p>
          <a:p>
            <a:pPr lvl="1"/>
            <a:r>
              <a:rPr lang="en-US" sz="1000" dirty="0"/>
              <a:t>Impersonation function return values checked</a:t>
            </a:r>
          </a:p>
          <a:p>
            <a:pPr lvl="1"/>
            <a:r>
              <a:rPr lang="en-US" sz="1000" dirty="0"/>
              <a:t>For every impersonation, there is a revert</a:t>
            </a:r>
          </a:p>
          <a:p>
            <a:pPr lvl="1"/>
            <a:r>
              <a:rPr lang="en-US" sz="1000" dirty="0"/>
              <a:t>Service code does not create windows and is not marked interactive</a:t>
            </a:r>
          </a:p>
          <a:p>
            <a:pPr marL="344488" lvl="1" indent="0">
              <a:buNone/>
            </a:pPr>
            <a:endParaRPr lang="en-US" sz="1000" dirty="0"/>
          </a:p>
        </p:txBody>
      </p:sp>
    </p:spTree>
    <p:extLst>
      <p:ext uri="{BB962C8B-B14F-4D97-AF65-F5344CB8AC3E}">
        <p14:creationId xmlns:p14="http://schemas.microsoft.com/office/powerpoint/2010/main" val="9628636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Bug-Tracking</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2422478" y="1506071"/>
            <a:ext cx="7151829" cy="4088767"/>
          </a:xfrm>
        </p:spPr>
        <p:txBody>
          <a:bodyPr/>
          <a:lstStyle/>
          <a:p>
            <a:pPr marL="344488" lvl="1" indent="0">
              <a:buNone/>
            </a:pPr>
            <a:endParaRPr lang="en-US" sz="1000" dirty="0"/>
          </a:p>
          <a:p>
            <a:pPr lvl="1"/>
            <a:endParaRPr lang="en-US" sz="1400" dirty="0"/>
          </a:p>
          <a:p>
            <a:pPr lvl="1"/>
            <a:endParaRPr lang="en-US" sz="1400" dirty="0"/>
          </a:p>
          <a:p>
            <a:pPr lvl="1"/>
            <a:endParaRPr lang="en-US" sz="1400" dirty="0"/>
          </a:p>
          <a:p>
            <a:pPr marL="0" indent="0">
              <a:buNone/>
            </a:pPr>
            <a:endParaRPr lang="en-US" sz="1800" dirty="0"/>
          </a:p>
        </p:txBody>
      </p:sp>
      <p:sp>
        <p:nvSpPr>
          <p:cNvPr id="5" name="Content Placeholder 2"/>
          <p:cNvSpPr>
            <a:spLocks noGrp="1"/>
          </p:cNvSpPr>
          <p:nvPr>
            <p:ph sz="half" idx="1"/>
          </p:nvPr>
        </p:nvSpPr>
        <p:spPr>
          <a:xfrm>
            <a:off x="838200" y="1506071"/>
            <a:ext cx="7151829" cy="4483249"/>
          </a:xfrm>
        </p:spPr>
        <p:txBody>
          <a:bodyPr numCol="2">
            <a:normAutofit lnSpcReduction="10000"/>
          </a:bodyPr>
          <a:lstStyle/>
          <a:p>
            <a:pPr marL="344488" lvl="1" indent="0" algn="just">
              <a:buNone/>
            </a:pPr>
            <a:r>
              <a:rPr lang="en-US" sz="1200" dirty="0"/>
              <a:t>Whenever we create a new sighting with the </a:t>
            </a:r>
            <a:r>
              <a:rPr lang="en-US" sz="1200" dirty="0" err="1"/>
              <a:t>focus_feature</a:t>
            </a:r>
            <a:r>
              <a:rPr lang="en-US" sz="1200" dirty="0"/>
              <a:t> as Security, we add a new field to describe better the issue:</a:t>
            </a:r>
          </a:p>
          <a:p>
            <a:pPr marL="344488" lvl="1" indent="0">
              <a:buNone/>
            </a:pPr>
            <a:endParaRPr lang="en-US" sz="1200" dirty="0"/>
          </a:p>
          <a:p>
            <a:pPr marL="344488" lvl="1" indent="0">
              <a:buNone/>
            </a:pPr>
            <a:r>
              <a:rPr lang="en-US" sz="1200" dirty="0"/>
              <a:t>Security/Privacy Bug Effect:</a:t>
            </a:r>
          </a:p>
          <a:p>
            <a:pPr lvl="1"/>
            <a:r>
              <a:rPr lang="en-US" sz="1200" dirty="0"/>
              <a:t>Not a Security Bug</a:t>
            </a:r>
          </a:p>
          <a:p>
            <a:pPr lvl="1"/>
            <a:r>
              <a:rPr lang="en-US" sz="1200" dirty="0"/>
              <a:t>Spoofing</a:t>
            </a:r>
          </a:p>
          <a:p>
            <a:pPr lvl="1"/>
            <a:r>
              <a:rPr lang="en-US" sz="1200" dirty="0"/>
              <a:t>Tampering</a:t>
            </a:r>
          </a:p>
          <a:p>
            <a:pPr lvl="1"/>
            <a:r>
              <a:rPr lang="en-US" sz="1200" dirty="0"/>
              <a:t>Repudiation</a:t>
            </a:r>
          </a:p>
          <a:p>
            <a:pPr lvl="1"/>
            <a:r>
              <a:rPr lang="en-US" sz="1200" dirty="0"/>
              <a:t>Information Disclosure</a:t>
            </a:r>
          </a:p>
          <a:p>
            <a:pPr lvl="1"/>
            <a:r>
              <a:rPr lang="en-US" sz="1200" dirty="0"/>
              <a:t>Information Disclosure (Privacy)</a:t>
            </a:r>
          </a:p>
          <a:p>
            <a:pPr lvl="1"/>
            <a:r>
              <a:rPr lang="en-US" sz="1200" dirty="0"/>
              <a:t>Denial of Service</a:t>
            </a:r>
          </a:p>
          <a:p>
            <a:pPr lvl="1"/>
            <a:r>
              <a:rPr lang="en-US" sz="1200" dirty="0"/>
              <a:t>Elevation of Privilege</a:t>
            </a:r>
          </a:p>
          <a:p>
            <a:pPr lvl="1"/>
            <a:r>
              <a:rPr lang="en-US" sz="1200" dirty="0"/>
              <a:t>Attack Surface Reduction</a:t>
            </a:r>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marL="344488" lvl="1" indent="0">
              <a:buNone/>
            </a:pPr>
            <a:endParaRPr lang="en-US" sz="1200" dirty="0"/>
          </a:p>
          <a:p>
            <a:pPr marL="344488" lvl="1" indent="0">
              <a:buNone/>
            </a:pPr>
            <a:endParaRPr lang="en-US" sz="1200" dirty="0"/>
          </a:p>
          <a:p>
            <a:pPr marL="344488" lvl="1" indent="0">
              <a:buNone/>
            </a:pPr>
            <a:r>
              <a:rPr lang="en-US" sz="1200" dirty="0"/>
              <a:t>Security/Privacy Bug Cause</a:t>
            </a:r>
          </a:p>
          <a:p>
            <a:pPr lvl="1"/>
            <a:r>
              <a:rPr lang="en-US" sz="1200" dirty="0"/>
              <a:t>Not a Security Bug</a:t>
            </a:r>
          </a:p>
          <a:p>
            <a:pPr lvl="1"/>
            <a:r>
              <a:rPr lang="en-US" sz="1200" dirty="0"/>
              <a:t>Buffer Overflow or Underflow</a:t>
            </a:r>
          </a:p>
          <a:p>
            <a:pPr lvl="1"/>
            <a:r>
              <a:rPr lang="en-US" sz="1200" dirty="0"/>
              <a:t>Arithmetic Error (for example, integer overflow)</a:t>
            </a:r>
          </a:p>
          <a:p>
            <a:pPr lvl="1"/>
            <a:r>
              <a:rPr lang="en-US" sz="1200" dirty="0"/>
              <a:t>SQL/Script Injection</a:t>
            </a:r>
          </a:p>
          <a:p>
            <a:pPr lvl="1"/>
            <a:r>
              <a:rPr lang="en-US" sz="1200" dirty="0"/>
              <a:t>Directory Traversal</a:t>
            </a:r>
          </a:p>
          <a:p>
            <a:pPr lvl="1"/>
            <a:r>
              <a:rPr lang="en-US" sz="1200" dirty="0"/>
              <a:t>Race Condition</a:t>
            </a:r>
          </a:p>
          <a:p>
            <a:pPr lvl="1"/>
            <a:r>
              <a:rPr lang="en-US" sz="1200" dirty="0"/>
              <a:t>Cross-Site Scripting</a:t>
            </a:r>
          </a:p>
          <a:p>
            <a:pPr lvl="1"/>
            <a:r>
              <a:rPr lang="en-US" sz="1200" dirty="0"/>
              <a:t>Cryptographic Weakness</a:t>
            </a:r>
          </a:p>
          <a:p>
            <a:pPr lvl="1"/>
            <a:r>
              <a:rPr lang="en-US" sz="1200" dirty="0"/>
              <a:t>Weak Authentication</a:t>
            </a:r>
          </a:p>
          <a:p>
            <a:pPr lvl="1"/>
            <a:r>
              <a:rPr lang="en-US" sz="1200" dirty="0"/>
              <a:t>Weak Authorization/Inappropriate ACL</a:t>
            </a:r>
          </a:p>
          <a:p>
            <a:pPr lvl="1"/>
            <a:r>
              <a:rPr lang="en-US" sz="1200" dirty="0"/>
              <a:t>Ineffective Secret Hiding</a:t>
            </a:r>
          </a:p>
          <a:p>
            <a:pPr lvl="1"/>
            <a:r>
              <a:rPr lang="en-US" sz="1200" dirty="0"/>
              <a:t>Resource Consumption (</a:t>
            </a:r>
            <a:r>
              <a:rPr lang="en-US" sz="1200" dirty="0" err="1"/>
              <a:t>DoS</a:t>
            </a:r>
            <a:r>
              <a:rPr lang="en-US" sz="1200" dirty="0"/>
              <a:t>)</a:t>
            </a:r>
          </a:p>
          <a:p>
            <a:pPr lvl="1"/>
            <a:r>
              <a:rPr lang="en-US" sz="1200" dirty="0"/>
              <a:t>Incorrect/No Error Messages</a:t>
            </a:r>
          </a:p>
          <a:p>
            <a:pPr lvl="1"/>
            <a:r>
              <a:rPr lang="en-US" sz="1200" dirty="0"/>
              <a:t>Incorrect/No Pathname Canonicalization</a:t>
            </a:r>
          </a:p>
          <a:p>
            <a:pPr lvl="1"/>
            <a:r>
              <a:rPr lang="en-US" sz="1200" dirty="0"/>
              <a:t>Other</a:t>
            </a:r>
          </a:p>
          <a:p>
            <a:pPr marL="344488" lvl="1" indent="0">
              <a:buNone/>
            </a:pPr>
            <a:endParaRPr lang="en-US" sz="1200" dirty="0"/>
          </a:p>
          <a:p>
            <a:pPr lvl="1"/>
            <a:endParaRPr lang="en-US" sz="1200" dirty="0"/>
          </a:p>
        </p:txBody>
      </p:sp>
    </p:spTree>
    <p:extLst>
      <p:ext uri="{BB962C8B-B14F-4D97-AF65-F5344CB8AC3E}">
        <p14:creationId xmlns:p14="http://schemas.microsoft.com/office/powerpoint/2010/main" val="4085460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a:xfrm>
            <a:off x="2270078" y="1353671"/>
            <a:ext cx="7151829" cy="4754839"/>
          </a:xfrm>
        </p:spPr>
        <p:txBody>
          <a:bodyPr/>
          <a:lstStyle/>
          <a:p>
            <a:pPr lvl="0"/>
            <a:r>
              <a:rPr lang="en-US" sz="1800" dirty="0"/>
              <a:t>Security Education </a:t>
            </a:r>
          </a:p>
          <a:p>
            <a:pPr marL="344488" lvl="1" indent="0">
              <a:buNone/>
            </a:pPr>
            <a:endParaRPr lang="en-US" sz="1400" dirty="0"/>
          </a:p>
          <a:p>
            <a:pPr lvl="0"/>
            <a:r>
              <a:rPr lang="en-US" sz="1800" dirty="0"/>
              <a:t>The Security Push</a:t>
            </a:r>
          </a:p>
          <a:p>
            <a:pPr lvl="1"/>
            <a:endParaRPr lang="en-US" sz="1400" dirty="0"/>
          </a:p>
          <a:p>
            <a:r>
              <a:rPr lang="en-US" sz="1800" dirty="0"/>
              <a:t>Bug </a:t>
            </a:r>
            <a:r>
              <a:rPr lang="en-US" sz="1800" dirty="0"/>
              <a:t>Tracking</a:t>
            </a:r>
          </a:p>
          <a:p>
            <a:pPr marL="0" indent="0">
              <a:buNone/>
            </a:pPr>
            <a:endParaRPr lang="en-US" sz="1800" dirty="0"/>
          </a:p>
          <a:p>
            <a:r>
              <a:rPr lang="en-US" sz="1800" dirty="0"/>
              <a:t>Communication</a:t>
            </a:r>
          </a:p>
          <a:p>
            <a:pPr marL="0" indent="0">
              <a:buNone/>
            </a:pPr>
            <a:endParaRPr lang="en-US" sz="1800" dirty="0"/>
          </a:p>
          <a:p>
            <a:r>
              <a:rPr lang="en-US" sz="1800" dirty="0"/>
              <a:t>Final Security Review</a:t>
            </a:r>
          </a:p>
          <a:p>
            <a:pPr marL="344488" lvl="1" indent="0">
              <a:buNone/>
            </a:pPr>
            <a:endParaRPr lang="en-US" sz="1800" dirty="0"/>
          </a:p>
          <a:p>
            <a:pPr marL="0" indent="0">
              <a:buNone/>
            </a:pPr>
            <a:endParaRPr lang="en-US" sz="1800" dirty="0"/>
          </a:p>
        </p:txBody>
      </p:sp>
    </p:spTree>
    <p:extLst>
      <p:ext uri="{BB962C8B-B14F-4D97-AF65-F5344CB8AC3E}">
        <p14:creationId xmlns:p14="http://schemas.microsoft.com/office/powerpoint/2010/main" val="3374194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690688"/>
            <a:ext cx="7151829" cy="3053229"/>
          </a:xfrm>
        </p:spPr>
        <p:txBody>
          <a:bodyPr/>
          <a:lstStyle/>
          <a:p>
            <a:pPr marL="0" indent="0">
              <a:buNone/>
            </a:pPr>
            <a:r>
              <a:rPr lang="en-US" sz="1200" dirty="0"/>
              <a:t>Constant communication to the software development team about the progress of the security push is absolutely critical to the push success. Communication could include the following:</a:t>
            </a:r>
          </a:p>
          <a:p>
            <a:r>
              <a:rPr lang="en-US" sz="1200" dirty="0"/>
              <a:t>Regular e-mail messages from push leadership to the development team to outline progress</a:t>
            </a:r>
          </a:p>
          <a:p>
            <a:r>
              <a:rPr lang="en-US" sz="1200" dirty="0"/>
              <a:t>An intranet site with live statistics</a:t>
            </a:r>
          </a:p>
          <a:p>
            <a:pPr marL="0" indent="0">
              <a:buNone/>
            </a:pPr>
            <a:endParaRPr lang="en-US" sz="1400" dirty="0"/>
          </a:p>
          <a:p>
            <a:pPr marL="0" indent="0">
              <a:buNone/>
            </a:pPr>
            <a:r>
              <a:rPr lang="en-US" sz="1200" dirty="0"/>
              <a:t>These two forms of communication should include the following:</a:t>
            </a:r>
          </a:p>
          <a:p>
            <a:r>
              <a:rPr lang="en-US" sz="1200" dirty="0"/>
              <a:t>Number of bugs found.</a:t>
            </a:r>
          </a:p>
          <a:p>
            <a:r>
              <a:rPr lang="en-US" sz="1200" dirty="0"/>
              <a:t>Number of new bugs opened in the last 24 hours.</a:t>
            </a:r>
          </a:p>
          <a:p>
            <a:r>
              <a:rPr lang="en-US" sz="1200" dirty="0"/>
              <a:t>Number of files and amount of code reviewed, threat models reviewed, tests executed, and so on. A chart should be provided to show progress and the glide-path down to push completion. A glide-path shows how the progress statistics trend toward a finish date.</a:t>
            </a:r>
          </a:p>
        </p:txBody>
      </p:sp>
    </p:spTree>
    <p:extLst>
      <p:ext uri="{BB962C8B-B14F-4D97-AF65-F5344CB8AC3E}">
        <p14:creationId xmlns:p14="http://schemas.microsoft.com/office/powerpoint/2010/main" val="1022446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(cont.)</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785471"/>
            <a:ext cx="7151829" cy="2478565"/>
          </a:xfrm>
        </p:spPr>
        <p:txBody>
          <a:bodyPr/>
          <a:lstStyle/>
          <a:p>
            <a:r>
              <a:rPr lang="en-US" sz="1200" dirty="0"/>
              <a:t>The names of the top bug hunters. Include information such as who has found the most bugs so far and who has found the most bugs in the oldest code.</a:t>
            </a:r>
          </a:p>
          <a:p>
            <a:r>
              <a:rPr lang="en-US" sz="1200" dirty="0"/>
              <a:t>Funny stories or anecdotes. Although a security push is serious business, adding a human touch makes it a little less austere.</a:t>
            </a:r>
          </a:p>
          <a:p>
            <a:pPr marL="344488" lvl="1" indent="0">
              <a:buNone/>
            </a:pPr>
            <a:endParaRPr lang="en-US" sz="1400" dirty="0"/>
          </a:p>
          <a:p>
            <a:pPr marL="344488" lvl="1" indent="0">
              <a:buNone/>
            </a:pPr>
            <a:endParaRPr lang="en-US" sz="1400" dirty="0"/>
          </a:p>
          <a:p>
            <a:pPr marL="344488" lvl="1" indent="0">
              <a:buNone/>
            </a:pPr>
            <a:endParaRPr lang="en-US" sz="1000" dirty="0"/>
          </a:p>
          <a:p>
            <a:pPr marL="344488" lvl="1" indent="0">
              <a:buNone/>
            </a:pPr>
            <a:endParaRPr lang="en-US" sz="1000" dirty="0"/>
          </a:p>
          <a:p>
            <a:pPr marL="225425" lvl="1">
              <a:buClr>
                <a:schemeClr val="tx2"/>
              </a:buClr>
              <a:buFont typeface="Wingdings" pitchFamily="2" charset="2"/>
              <a:buChar char=""/>
            </a:pPr>
            <a:r>
              <a:rPr lang="en-US" sz="1200" dirty="0"/>
              <a:t>We can use our Wiki </a:t>
            </a:r>
            <a:r>
              <a:rPr lang="en-US" sz="1200" dirty="0" smtClean="0"/>
              <a:t>site</a:t>
            </a:r>
            <a:endParaRPr lang="en-US" sz="1400" dirty="0"/>
          </a:p>
          <a:p>
            <a:pPr marL="344488" lvl="1" indent="0">
              <a:buNone/>
            </a:pPr>
            <a:endParaRPr lang="en-US" sz="1400" dirty="0"/>
          </a:p>
          <a:p>
            <a:pPr lvl="1"/>
            <a:endParaRPr lang="en-US" sz="1400" dirty="0"/>
          </a:p>
          <a:p>
            <a:pPr lvl="1"/>
            <a:endParaRPr lang="en-US" sz="1400" dirty="0"/>
          </a:p>
          <a:p>
            <a:pPr lvl="1"/>
            <a:endParaRPr lang="en-US" sz="1400" dirty="0"/>
          </a:p>
          <a:p>
            <a:pPr marL="0" indent="0">
              <a:buNone/>
            </a:pPr>
            <a:endParaRPr lang="en-US" sz="1800" dirty="0"/>
          </a:p>
        </p:txBody>
      </p:sp>
    </p:spTree>
    <p:extLst>
      <p:ext uri="{BB962C8B-B14F-4D97-AF65-F5344CB8AC3E}">
        <p14:creationId xmlns:p14="http://schemas.microsoft.com/office/powerpoint/2010/main" val="951408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Security Review (FSR)</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660659"/>
            <a:ext cx="7151829" cy="2062629"/>
          </a:xfrm>
        </p:spPr>
        <p:txBody>
          <a:bodyPr/>
          <a:lstStyle/>
          <a:p>
            <a:pPr marL="344488" lvl="1" indent="0">
              <a:buNone/>
            </a:pPr>
            <a:r>
              <a:rPr lang="en-US" sz="1200" b="1" dirty="0"/>
              <a:t>Unfixed Security Bugs Review</a:t>
            </a:r>
          </a:p>
          <a:p>
            <a:pPr marL="344488" lvl="1" indent="0">
              <a:buNone/>
            </a:pPr>
            <a:r>
              <a:rPr lang="en-US" sz="1200" dirty="0"/>
              <a:t>Verify that security bugs that are marked as “Won’t Fix” are appropriate to leave unfixed</a:t>
            </a:r>
          </a:p>
          <a:p>
            <a:pPr marL="344488" lvl="1" indent="0">
              <a:buNone/>
            </a:pPr>
            <a:endParaRPr lang="en-US" sz="1200" dirty="0"/>
          </a:p>
          <a:p>
            <a:pPr marL="344488" lvl="1" indent="0">
              <a:buNone/>
            </a:pPr>
            <a:r>
              <a:rPr lang="en-US" sz="1200" dirty="0"/>
              <a:t>Normally try to review all such bugs in less than a week, and we enroll enough security people to meet the allotted time. Don’t drag this phase out, even in the face of a large number of bugs.</a:t>
            </a:r>
          </a:p>
          <a:p>
            <a:pPr marL="344488" lvl="1" indent="0">
              <a:buNone/>
            </a:pPr>
            <a:endParaRPr lang="en-US" sz="1200" dirty="0"/>
          </a:p>
          <a:p>
            <a:pPr marL="344488" lvl="1" indent="0">
              <a:buNone/>
            </a:pPr>
            <a:r>
              <a:rPr lang="en-US" sz="1200" dirty="0"/>
              <a:t>Mark each bug that is reviewed as such so that you don’t go back over the same bugs time after time.</a:t>
            </a:r>
          </a:p>
          <a:p>
            <a:pPr marL="344488" lvl="1" indent="0">
              <a:buNone/>
            </a:pPr>
            <a:endParaRPr lang="en-US" sz="1400" dirty="0"/>
          </a:p>
          <a:p>
            <a:pPr lvl="1"/>
            <a:endParaRPr lang="en-US" sz="1400" dirty="0"/>
          </a:p>
          <a:p>
            <a:pPr marL="0" indent="0">
              <a:buNone/>
            </a:pPr>
            <a:endParaRPr lang="en-US" sz="1400" dirty="0"/>
          </a:p>
        </p:txBody>
      </p:sp>
    </p:spTree>
    <p:extLst>
      <p:ext uri="{BB962C8B-B14F-4D97-AF65-F5344CB8AC3E}">
        <p14:creationId xmlns:p14="http://schemas.microsoft.com/office/powerpoint/2010/main" val="3585134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Security Review (cont.)</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690688"/>
            <a:ext cx="7151829" cy="3091329"/>
          </a:xfrm>
        </p:spPr>
        <p:txBody>
          <a:bodyPr/>
          <a:lstStyle/>
          <a:p>
            <a:pPr marL="344488" lvl="1" indent="0">
              <a:buNone/>
            </a:pPr>
            <a:r>
              <a:rPr lang="en-US" sz="1200" dirty="0"/>
              <a:t>Create a new field named </a:t>
            </a:r>
            <a:r>
              <a:rPr lang="en-US" sz="1200" dirty="0" err="1"/>
              <a:t>SecAudit</a:t>
            </a:r>
            <a:r>
              <a:rPr lang="en-US" sz="1200" dirty="0"/>
              <a:t> with the following possible values</a:t>
            </a:r>
            <a:r>
              <a:rPr lang="en-US" sz="1200" dirty="0"/>
              <a:t>:</a:t>
            </a:r>
          </a:p>
          <a:p>
            <a:pPr marL="344488" lvl="1" indent="0">
              <a:buNone/>
            </a:pPr>
            <a:endParaRPr lang="en-US" sz="1200" dirty="0"/>
          </a:p>
          <a:p>
            <a:pPr lvl="1"/>
            <a:r>
              <a:rPr lang="en-US" sz="1200" dirty="0" err="1"/>
              <a:t>Untriaged</a:t>
            </a:r>
            <a:endParaRPr lang="en-US" sz="1200" dirty="0"/>
          </a:p>
          <a:p>
            <a:pPr lvl="1"/>
            <a:r>
              <a:rPr lang="en-US" sz="1200" dirty="0"/>
              <a:t>Not a security concern</a:t>
            </a:r>
          </a:p>
          <a:p>
            <a:pPr lvl="1"/>
            <a:r>
              <a:rPr lang="en-US" sz="1200" dirty="0"/>
              <a:t>Defense in depth</a:t>
            </a:r>
          </a:p>
          <a:p>
            <a:pPr lvl="1"/>
            <a:r>
              <a:rPr lang="en-US" sz="1200" dirty="0"/>
              <a:t>Low severity</a:t>
            </a:r>
          </a:p>
          <a:p>
            <a:pPr lvl="1"/>
            <a:r>
              <a:rPr lang="en-US" sz="1200" dirty="0"/>
              <a:t>Medium severity</a:t>
            </a:r>
          </a:p>
          <a:p>
            <a:pPr lvl="1"/>
            <a:r>
              <a:rPr lang="en-US" sz="1200" dirty="0"/>
              <a:t>Important severity</a:t>
            </a:r>
          </a:p>
          <a:p>
            <a:pPr lvl="1"/>
            <a:r>
              <a:rPr lang="en-US" sz="1200" dirty="0"/>
              <a:t>Critical severity</a:t>
            </a:r>
          </a:p>
          <a:p>
            <a:pPr marL="344488" lvl="1" indent="0">
              <a:buNone/>
            </a:pPr>
            <a:endParaRPr lang="en-US" sz="1400" dirty="0"/>
          </a:p>
          <a:p>
            <a:pPr marL="344488" lvl="1" indent="0">
              <a:buNone/>
            </a:pPr>
            <a:r>
              <a:rPr lang="en-US" sz="1200" dirty="0"/>
              <a:t>Mark all unfixed security bugs (where Security/Privacy Bug Effect &lt; &gt; Not a Security Bug) with </a:t>
            </a:r>
            <a:r>
              <a:rPr lang="en-US" sz="1200" dirty="0" err="1"/>
              <a:t>SecAudit</a:t>
            </a:r>
            <a:r>
              <a:rPr lang="en-US" sz="1200" dirty="0"/>
              <a:t> = </a:t>
            </a:r>
            <a:r>
              <a:rPr lang="en-US" sz="1200" dirty="0" err="1"/>
              <a:t>Untriaged</a:t>
            </a:r>
            <a:r>
              <a:rPr lang="en-US" sz="1200" dirty="0"/>
              <a:t>.</a:t>
            </a:r>
          </a:p>
        </p:txBody>
      </p:sp>
    </p:spTree>
    <p:extLst>
      <p:ext uri="{BB962C8B-B14F-4D97-AF65-F5344CB8AC3E}">
        <p14:creationId xmlns:p14="http://schemas.microsoft.com/office/powerpoint/2010/main" val="2525973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838200" y="1718961"/>
            <a:ext cx="7151829" cy="2011829"/>
          </a:xfrm>
        </p:spPr>
        <p:txBody>
          <a:bodyPr/>
          <a:lstStyle/>
          <a:p>
            <a:pPr lvl="1"/>
            <a:r>
              <a:rPr lang="en-US" sz="1200" dirty="0"/>
              <a:t>The history of security bugs found in </a:t>
            </a:r>
            <a:r>
              <a:rPr lang="en-US" sz="1200" dirty="0" smtClean="0"/>
              <a:t>similar products.</a:t>
            </a:r>
            <a:endParaRPr lang="en-US" sz="1200" dirty="0"/>
          </a:p>
          <a:p>
            <a:pPr lvl="1"/>
            <a:endParaRPr lang="en-US" sz="1200" dirty="0"/>
          </a:p>
          <a:p>
            <a:pPr lvl="1"/>
            <a:r>
              <a:rPr lang="en-US" sz="1200" dirty="0"/>
              <a:t>Documentation of the </a:t>
            </a:r>
            <a:r>
              <a:rPr lang="en-US" sz="1200" dirty="0" smtClean="0"/>
              <a:t>product.</a:t>
            </a:r>
            <a:endParaRPr lang="en-US" sz="1200" dirty="0"/>
          </a:p>
          <a:p>
            <a:pPr lvl="1"/>
            <a:endParaRPr lang="en-US" sz="1200" dirty="0"/>
          </a:p>
          <a:p>
            <a:pPr lvl="1"/>
            <a:r>
              <a:rPr lang="en-US" sz="1200" dirty="0" smtClean="0"/>
              <a:t>Train people to </a:t>
            </a:r>
            <a:r>
              <a:rPr lang="en-US" sz="1200" dirty="0"/>
              <a:t>understand the product.</a:t>
            </a:r>
          </a:p>
          <a:p>
            <a:pPr lvl="1"/>
            <a:endParaRPr lang="en-US" sz="1200" dirty="0"/>
          </a:p>
          <a:p>
            <a:pPr lvl="1"/>
            <a:r>
              <a:rPr lang="en-US" sz="1200" dirty="0"/>
              <a:t>Monitor the rates and types of security bugs found during product design, development and testing.</a:t>
            </a:r>
          </a:p>
          <a:p>
            <a:pPr marL="344488" lvl="1" indent="0">
              <a:buNone/>
            </a:pPr>
            <a:endParaRPr lang="en-US" sz="1000" dirty="0"/>
          </a:p>
          <a:p>
            <a:pPr marL="344488" lvl="1" indent="0">
              <a:buNone/>
            </a:pPr>
            <a:endParaRPr lang="en-US" sz="1000" dirty="0"/>
          </a:p>
          <a:p>
            <a:pPr lvl="1"/>
            <a:endParaRPr lang="en-US" sz="1400" dirty="0"/>
          </a:p>
          <a:p>
            <a:pPr lvl="1"/>
            <a:endParaRPr lang="en-US" sz="1400" dirty="0"/>
          </a:p>
          <a:p>
            <a:pPr lvl="1"/>
            <a:endParaRPr lang="en-US" sz="1400" dirty="0"/>
          </a:p>
          <a:p>
            <a:pPr marL="0" indent="0">
              <a:buNone/>
            </a:pPr>
            <a:endParaRPr lang="en-US" sz="1800" dirty="0"/>
          </a:p>
        </p:txBody>
      </p:sp>
    </p:spTree>
    <p:extLst>
      <p:ext uri="{BB962C8B-B14F-4D97-AF65-F5344CB8AC3E}">
        <p14:creationId xmlns:p14="http://schemas.microsoft.com/office/powerpoint/2010/main" val="32317166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Education </a:t>
            </a:r>
            <a:br>
              <a:rPr lang="en-US" dirty="0" smtClean="0"/>
            </a:br>
            <a:r>
              <a:rPr lang="en-US" dirty="0" smtClean="0"/>
              <a:t>– The basics</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2422478" y="1506071"/>
            <a:ext cx="7151829" cy="4088767"/>
          </a:xfrm>
        </p:spPr>
        <p:txBody>
          <a:bodyPr>
            <a:normAutofit lnSpcReduction="10000"/>
          </a:bodyPr>
          <a:lstStyle/>
          <a:p>
            <a:pPr lvl="1"/>
            <a:r>
              <a:rPr lang="en-US" sz="1200" dirty="0"/>
              <a:t>Overview of Trustworthy Computing</a:t>
            </a:r>
          </a:p>
          <a:p>
            <a:pPr lvl="1"/>
            <a:r>
              <a:rPr lang="en-US" sz="1200" dirty="0"/>
              <a:t>Short introduction to SDL</a:t>
            </a:r>
          </a:p>
          <a:p>
            <a:pPr lvl="1"/>
            <a:r>
              <a:rPr lang="en-US" sz="1200" dirty="0"/>
              <a:t>Basic of Secure Design</a:t>
            </a:r>
          </a:p>
          <a:p>
            <a:pPr lvl="2"/>
            <a:r>
              <a:rPr lang="en-US" sz="800" dirty="0"/>
              <a:t>Attack Surface Reduction</a:t>
            </a:r>
          </a:p>
          <a:p>
            <a:pPr lvl="2"/>
            <a:r>
              <a:rPr lang="en-US" sz="800" dirty="0"/>
              <a:t>Defense in depth</a:t>
            </a:r>
          </a:p>
          <a:p>
            <a:pPr lvl="2"/>
            <a:r>
              <a:rPr lang="en-US" sz="800" dirty="0"/>
              <a:t>Least Privilege</a:t>
            </a:r>
          </a:p>
          <a:p>
            <a:pPr lvl="2"/>
            <a:r>
              <a:rPr lang="en-US" sz="800" dirty="0"/>
              <a:t>Secure Defaults</a:t>
            </a:r>
          </a:p>
          <a:p>
            <a:pPr marL="688975" lvl="2" indent="0">
              <a:buNone/>
            </a:pPr>
            <a:endParaRPr lang="en-US" sz="800" dirty="0"/>
          </a:p>
          <a:p>
            <a:pPr marL="688975" lvl="2" indent="0">
              <a:buNone/>
            </a:pPr>
            <a:endParaRPr lang="en-US" sz="800" dirty="0"/>
          </a:p>
          <a:p>
            <a:pPr lvl="1"/>
            <a:r>
              <a:rPr lang="en-US" sz="1200" dirty="0"/>
              <a:t>Threat </a:t>
            </a:r>
            <a:r>
              <a:rPr lang="en-US" sz="1200" dirty="0"/>
              <a:t>Modeling</a:t>
            </a:r>
          </a:p>
          <a:p>
            <a:pPr lvl="2"/>
            <a:r>
              <a:rPr lang="en-US" sz="800" dirty="0"/>
              <a:t>Designing to Threat Model</a:t>
            </a:r>
          </a:p>
          <a:p>
            <a:pPr lvl="2"/>
            <a:r>
              <a:rPr lang="en-US" sz="800" dirty="0"/>
              <a:t>Coding to Threat Model</a:t>
            </a:r>
          </a:p>
          <a:p>
            <a:pPr lvl="2"/>
            <a:r>
              <a:rPr lang="en-US" sz="800" dirty="0"/>
              <a:t>Testing to a Threat Model</a:t>
            </a:r>
          </a:p>
          <a:p>
            <a:pPr marL="688975" lvl="2" indent="0">
              <a:buNone/>
            </a:pPr>
            <a:endParaRPr lang="en-US" sz="800" dirty="0"/>
          </a:p>
          <a:p>
            <a:pPr lvl="1"/>
            <a:r>
              <a:rPr lang="en-US" sz="1200" dirty="0"/>
              <a:t>Introduction to Fuzz Testing</a:t>
            </a:r>
          </a:p>
          <a:p>
            <a:pPr lvl="1"/>
            <a:r>
              <a:rPr lang="en-US" sz="1200" dirty="0"/>
              <a:t>Secure Coding Best Practices</a:t>
            </a:r>
          </a:p>
          <a:p>
            <a:pPr lvl="2"/>
            <a:r>
              <a:rPr lang="en-US" sz="800" dirty="0"/>
              <a:t>Buffer overruns</a:t>
            </a:r>
          </a:p>
          <a:p>
            <a:pPr lvl="2"/>
            <a:r>
              <a:rPr lang="en-US" sz="800" dirty="0"/>
              <a:t>Integer Arithmetic Issues</a:t>
            </a:r>
          </a:p>
          <a:p>
            <a:pPr lvl="2"/>
            <a:r>
              <a:rPr lang="en-US" sz="800" dirty="0"/>
              <a:t>Cross-site Scripting</a:t>
            </a:r>
          </a:p>
          <a:p>
            <a:pPr lvl="2"/>
            <a:r>
              <a:rPr lang="en-US" sz="800" dirty="0"/>
              <a:t>SQL Injection</a:t>
            </a:r>
          </a:p>
          <a:p>
            <a:pPr lvl="2"/>
            <a:r>
              <a:rPr lang="en-US" sz="800" dirty="0"/>
              <a:t>Weak Cryptography</a:t>
            </a:r>
          </a:p>
          <a:p>
            <a:pPr lvl="2"/>
            <a:r>
              <a:rPr lang="en-US" sz="800" dirty="0"/>
              <a:t>C/C++ issues</a:t>
            </a:r>
            <a:endParaRPr lang="en-US" sz="800" dirty="0"/>
          </a:p>
          <a:p>
            <a:pPr marL="344488" lvl="1" indent="0">
              <a:buNone/>
            </a:pPr>
            <a:endParaRPr lang="en-US" sz="1000" dirty="0"/>
          </a:p>
          <a:p>
            <a:pPr marL="344488" lvl="1" indent="0">
              <a:buNone/>
            </a:pPr>
            <a:endParaRPr lang="en-US" sz="1000" dirty="0"/>
          </a:p>
        </p:txBody>
      </p:sp>
      <p:pic>
        <p:nvPicPr>
          <p:cNvPr id="3074" name="Picture 2" descr="http://1.bp.blogspot.com/_LpXn5n1YMC8/TT-2pHiKDTI/AAAAAAAAATQ/GOwYv34w0vg/s400/Hacker_Inside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1649921"/>
            <a:ext cx="381000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382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Education </a:t>
            </a:r>
            <a:br>
              <a:rPr lang="en-US" dirty="0" smtClean="0"/>
            </a:br>
            <a:r>
              <a:rPr lang="en-US" dirty="0" smtClean="0"/>
              <a:t>- For the team</a:t>
            </a:r>
            <a:endParaRPr lang="en-US" dirty="0"/>
          </a:p>
        </p:txBody>
      </p:sp>
      <p:sp>
        <p:nvSpPr>
          <p:cNvPr id="4" name="Isosceles Triangle 3"/>
          <p:cNvSpPr/>
          <p:nvPr/>
        </p:nvSpPr>
        <p:spPr bwMode="auto">
          <a:xfrm>
            <a:off x="3645408" y="1837944"/>
            <a:ext cx="4608576" cy="402336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dirty="0">
              <a:effectLst>
                <a:outerShdw blurRad="38100" dist="38100" dir="2700000" algn="tl">
                  <a:srgbClr val="000000">
                    <a:alpha val="43137"/>
                  </a:srgbClr>
                </a:outerShdw>
              </a:effectLst>
              <a:latin typeface="Verdana" pitchFamily="34" charset="0"/>
              <a:cs typeface="Arial" charset="0"/>
            </a:endParaRPr>
          </a:p>
        </p:txBody>
      </p:sp>
      <p:cxnSp>
        <p:nvCxnSpPr>
          <p:cNvPr id="6" name="Straight Connector 5"/>
          <p:cNvCxnSpPr/>
          <p:nvPr/>
        </p:nvCxnSpPr>
        <p:spPr bwMode="auto">
          <a:xfrm>
            <a:off x="4120896" y="5010912"/>
            <a:ext cx="36393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V="1">
            <a:off x="4632960" y="4151376"/>
            <a:ext cx="2660904" cy="2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V="1">
            <a:off x="5081016" y="3346704"/>
            <a:ext cx="1737360" cy="18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p:cNvSpPr txBox="1"/>
          <p:nvPr/>
        </p:nvSpPr>
        <p:spPr>
          <a:xfrm>
            <a:off x="4742688" y="5367528"/>
            <a:ext cx="1975092" cy="369332"/>
          </a:xfrm>
          <a:prstGeom prst="rect">
            <a:avLst/>
          </a:prstGeom>
          <a:noFill/>
        </p:spPr>
        <p:txBody>
          <a:bodyPr wrap="none" rtlCol="0">
            <a:spAutoFit/>
          </a:bodyPr>
          <a:lstStyle/>
          <a:p>
            <a:r>
              <a:rPr lang="en-US" dirty="0">
                <a:solidFill>
                  <a:srgbClr val="0860A8"/>
                </a:solidFill>
              </a:rPr>
              <a:t>Penetration testing</a:t>
            </a:r>
          </a:p>
        </p:txBody>
      </p:sp>
      <p:sp>
        <p:nvSpPr>
          <p:cNvPr id="14" name="TextBox 13"/>
          <p:cNvSpPr txBox="1"/>
          <p:nvPr/>
        </p:nvSpPr>
        <p:spPr>
          <a:xfrm>
            <a:off x="4767072" y="4550664"/>
            <a:ext cx="2009974" cy="369332"/>
          </a:xfrm>
          <a:prstGeom prst="rect">
            <a:avLst/>
          </a:prstGeom>
          <a:noFill/>
        </p:spPr>
        <p:txBody>
          <a:bodyPr wrap="none" rtlCol="0">
            <a:spAutoFit/>
          </a:bodyPr>
          <a:lstStyle/>
          <a:p>
            <a:r>
              <a:rPr lang="en-US" dirty="0">
                <a:solidFill>
                  <a:srgbClr val="0860A8"/>
                </a:solidFill>
              </a:rPr>
              <a:t>Product Knowledge</a:t>
            </a:r>
          </a:p>
        </p:txBody>
      </p:sp>
      <p:sp>
        <p:nvSpPr>
          <p:cNvPr id="15" name="TextBox 14"/>
          <p:cNvSpPr txBox="1"/>
          <p:nvPr/>
        </p:nvSpPr>
        <p:spPr>
          <a:xfrm>
            <a:off x="5157216" y="3715512"/>
            <a:ext cx="1190262" cy="369332"/>
          </a:xfrm>
          <a:prstGeom prst="rect">
            <a:avLst/>
          </a:prstGeom>
          <a:noFill/>
        </p:spPr>
        <p:txBody>
          <a:bodyPr wrap="none" rtlCol="0">
            <a:spAutoFit/>
          </a:bodyPr>
          <a:lstStyle/>
          <a:p>
            <a:r>
              <a:rPr lang="en-US" dirty="0">
                <a:solidFill>
                  <a:srgbClr val="0860A8"/>
                </a:solidFill>
              </a:rPr>
              <a:t>Debugging</a:t>
            </a:r>
          </a:p>
        </p:txBody>
      </p:sp>
      <p:sp>
        <p:nvSpPr>
          <p:cNvPr id="16" name="TextBox 15"/>
          <p:cNvSpPr txBox="1"/>
          <p:nvPr/>
        </p:nvSpPr>
        <p:spPr>
          <a:xfrm>
            <a:off x="2343800" y="1595891"/>
            <a:ext cx="2507060" cy="830997"/>
          </a:xfrm>
          <a:prstGeom prst="rect">
            <a:avLst/>
          </a:prstGeom>
          <a:noFill/>
        </p:spPr>
        <p:txBody>
          <a:bodyPr wrap="square" rtlCol="0">
            <a:spAutoFit/>
          </a:bodyPr>
          <a:lstStyle/>
          <a:p>
            <a:r>
              <a:rPr lang="en-US" sz="1200" dirty="0">
                <a:solidFill>
                  <a:srgbClr val="0860A8"/>
                </a:solidFill>
              </a:rPr>
              <a:t>Each member in the </a:t>
            </a:r>
          </a:p>
          <a:p>
            <a:r>
              <a:rPr lang="en-US" sz="1200" dirty="0">
                <a:solidFill>
                  <a:srgbClr val="0860A8"/>
                </a:solidFill>
              </a:rPr>
              <a:t>Security group should</a:t>
            </a:r>
          </a:p>
          <a:p>
            <a:r>
              <a:rPr lang="en-US" sz="1200" dirty="0">
                <a:solidFill>
                  <a:srgbClr val="0860A8"/>
                </a:solidFill>
              </a:rPr>
              <a:t>Be the owner of a component</a:t>
            </a:r>
          </a:p>
          <a:p>
            <a:r>
              <a:rPr lang="en-US" sz="1200" dirty="0">
                <a:solidFill>
                  <a:srgbClr val="0860A8"/>
                </a:solidFill>
              </a:rPr>
              <a:t>For all Operating Systems.</a:t>
            </a:r>
          </a:p>
        </p:txBody>
      </p:sp>
      <p:sp>
        <p:nvSpPr>
          <p:cNvPr id="17" name="TextBox 16"/>
          <p:cNvSpPr txBox="1"/>
          <p:nvPr/>
        </p:nvSpPr>
        <p:spPr>
          <a:xfrm>
            <a:off x="7455296" y="1748291"/>
            <a:ext cx="2298304" cy="646331"/>
          </a:xfrm>
          <a:prstGeom prst="rect">
            <a:avLst/>
          </a:prstGeom>
          <a:noFill/>
        </p:spPr>
        <p:txBody>
          <a:bodyPr wrap="square" rtlCol="0">
            <a:spAutoFit/>
          </a:bodyPr>
          <a:lstStyle/>
          <a:p>
            <a:r>
              <a:rPr lang="en-US" sz="1200" dirty="0">
                <a:solidFill>
                  <a:srgbClr val="0860A8"/>
                </a:solidFill>
              </a:rPr>
              <a:t>Group as a team, so each member can manage a product. Technical leaders</a:t>
            </a:r>
          </a:p>
        </p:txBody>
      </p:sp>
      <p:sp>
        <p:nvSpPr>
          <p:cNvPr id="18" name="TextBox 17"/>
          <p:cNvSpPr txBox="1"/>
          <p:nvPr/>
        </p:nvSpPr>
        <p:spPr>
          <a:xfrm>
            <a:off x="5181601" y="2880360"/>
            <a:ext cx="1307217" cy="338554"/>
          </a:xfrm>
          <a:prstGeom prst="rect">
            <a:avLst/>
          </a:prstGeom>
          <a:noFill/>
        </p:spPr>
        <p:txBody>
          <a:bodyPr wrap="none" rtlCol="0">
            <a:spAutoFit/>
          </a:bodyPr>
          <a:lstStyle/>
          <a:p>
            <a:r>
              <a:rPr lang="en-US" sz="1600" dirty="0">
                <a:solidFill>
                  <a:srgbClr val="0860A8"/>
                </a:solidFill>
              </a:rPr>
              <a:t>Programming</a:t>
            </a:r>
          </a:p>
        </p:txBody>
      </p:sp>
    </p:spTree>
    <p:extLst>
      <p:ext uri="{BB962C8B-B14F-4D97-AF65-F5344CB8AC3E}">
        <p14:creationId xmlns:p14="http://schemas.microsoft.com/office/powerpoint/2010/main" val="395606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encrypted-tbn1.gstatic.com/images?q=tbn:ANd9GcTSLEaIUcwz5vYsTkGZ2Lt96Wx_KsehfNqMfKyaxsHENr5Q6AjH1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327" y="2356104"/>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Security Education </a:t>
            </a:r>
            <a:br>
              <a:rPr lang="en-US" dirty="0" smtClean="0"/>
            </a:br>
            <a:r>
              <a:rPr lang="en-US" dirty="0" smtClean="0"/>
              <a:t>– In-Depth</a:t>
            </a:r>
            <a:endParaRPr lang="en-US" dirty="0"/>
          </a:p>
        </p:txBody>
      </p:sp>
      <p:sp>
        <p:nvSpPr>
          <p:cNvPr id="8" name="Rectangle 7"/>
          <p:cNvSpPr/>
          <p:nvPr/>
        </p:nvSpPr>
        <p:spPr>
          <a:xfrm>
            <a:off x="4886326" y="1399313"/>
            <a:ext cx="2895600" cy="2585323"/>
          </a:xfrm>
          <a:prstGeom prst="rect">
            <a:avLst/>
          </a:prstGeom>
        </p:spPr>
        <p:txBody>
          <a:bodyPr wrap="square">
            <a:spAutoFit/>
          </a:bodyPr>
          <a:lstStyle/>
          <a:p>
            <a:pPr lvl="0"/>
            <a:r>
              <a:rPr lang="en-US" dirty="0">
                <a:solidFill>
                  <a:schemeClr val="bg1"/>
                </a:solidFill>
              </a:rPr>
              <a:t>Review checkers </a:t>
            </a:r>
          </a:p>
          <a:p>
            <a:pPr lvl="0"/>
            <a:r>
              <a:rPr lang="en-US" dirty="0">
                <a:solidFill>
                  <a:schemeClr val="bg1"/>
                </a:solidFill>
              </a:rPr>
              <a:t>Support false positive identification</a:t>
            </a:r>
          </a:p>
          <a:p>
            <a:pPr lvl="0"/>
            <a:r>
              <a:rPr lang="en-US" dirty="0">
                <a:solidFill>
                  <a:schemeClr val="bg1"/>
                </a:solidFill>
              </a:rPr>
              <a:t>Assess security risks</a:t>
            </a:r>
          </a:p>
          <a:p>
            <a:pPr lvl="0"/>
            <a:r>
              <a:rPr lang="en-US" dirty="0">
                <a:solidFill>
                  <a:schemeClr val="bg1"/>
                </a:solidFill>
              </a:rPr>
              <a:t>Recommend new checkers</a:t>
            </a:r>
          </a:p>
          <a:p>
            <a:pPr lvl="0"/>
            <a:r>
              <a:rPr lang="en-US" dirty="0">
                <a:solidFill>
                  <a:schemeClr val="bg1"/>
                </a:solidFill>
              </a:rPr>
              <a:t>Research new tools and </a:t>
            </a:r>
            <a:r>
              <a:rPr lang="en-US" dirty="0">
                <a:solidFill>
                  <a:schemeClr val="bg1"/>
                </a:solidFill>
              </a:rPr>
              <a:t>methodologies</a:t>
            </a:r>
          </a:p>
          <a:p>
            <a:pPr lvl="0"/>
            <a:endParaRPr lang="en-US" dirty="0"/>
          </a:p>
          <a:p>
            <a:pPr lvl="0"/>
            <a:endParaRPr lang="en-US" dirty="0"/>
          </a:p>
        </p:txBody>
      </p:sp>
      <p:sp>
        <p:nvSpPr>
          <p:cNvPr id="9" name="Content Placeholder 2"/>
          <p:cNvSpPr>
            <a:spLocks noGrp="1"/>
          </p:cNvSpPr>
          <p:nvPr>
            <p:ph sz="half" idx="1"/>
          </p:nvPr>
        </p:nvSpPr>
        <p:spPr>
          <a:xfrm>
            <a:off x="961978" y="1712212"/>
            <a:ext cx="7151829" cy="4088767"/>
          </a:xfrm>
        </p:spPr>
        <p:txBody>
          <a:bodyPr/>
          <a:lstStyle/>
          <a:p>
            <a:pPr lvl="1"/>
            <a:r>
              <a:rPr lang="en-US" sz="1200" dirty="0"/>
              <a:t>The Basics of Secure Software Design, Development, and Testing</a:t>
            </a:r>
            <a:endParaRPr lang="en-US" sz="1200" dirty="0"/>
          </a:p>
          <a:p>
            <a:pPr lvl="1"/>
            <a:r>
              <a:rPr lang="en-US" sz="1200" dirty="0"/>
              <a:t>Fuzz Testing in Depth</a:t>
            </a:r>
            <a:endParaRPr lang="en-US" sz="1200" dirty="0"/>
          </a:p>
          <a:p>
            <a:pPr lvl="1"/>
            <a:r>
              <a:rPr lang="en-US" sz="1200" dirty="0"/>
              <a:t>Threat Modeling in Depth</a:t>
            </a:r>
            <a:endParaRPr lang="en-US" sz="1200" dirty="0"/>
          </a:p>
          <a:p>
            <a:pPr lvl="1"/>
            <a:r>
              <a:rPr lang="en-US" sz="1200" dirty="0"/>
              <a:t>Implementing Threat Mitigations</a:t>
            </a:r>
            <a:endParaRPr lang="en-US" sz="1200" dirty="0"/>
          </a:p>
          <a:p>
            <a:pPr lvl="1"/>
            <a:r>
              <a:rPr lang="en-US" sz="1200" dirty="0"/>
              <a:t>Security Design and Architecture: Time-Tested Design Principles</a:t>
            </a:r>
            <a:endParaRPr lang="en-US" sz="1200" dirty="0"/>
          </a:p>
          <a:p>
            <a:pPr lvl="1"/>
            <a:r>
              <a:rPr lang="en-US" sz="1200" dirty="0"/>
              <a:t>Introduction to the SDL and Final Security Review (FSR) Process</a:t>
            </a:r>
            <a:endParaRPr lang="en-US" sz="1200" dirty="0"/>
          </a:p>
          <a:p>
            <a:pPr lvl="1"/>
            <a:r>
              <a:rPr lang="en-US" sz="1200" dirty="0"/>
              <a:t>Security Tools Overview</a:t>
            </a:r>
            <a:endParaRPr lang="en-US" sz="1200" dirty="0"/>
          </a:p>
          <a:p>
            <a:pPr lvl="1"/>
            <a:r>
              <a:rPr lang="en-US" sz="1200" dirty="0"/>
              <a:t>Performing Security Code Reviews</a:t>
            </a:r>
            <a:endParaRPr lang="en-US" sz="1200" dirty="0"/>
          </a:p>
          <a:p>
            <a:pPr lvl="1"/>
            <a:r>
              <a:rPr lang="en-US" sz="1200" dirty="0"/>
              <a:t>Secure Coding Practices</a:t>
            </a:r>
            <a:endParaRPr lang="en-US" sz="1200" dirty="0"/>
          </a:p>
          <a:p>
            <a:pPr lvl="1"/>
            <a:r>
              <a:rPr lang="en-US" sz="1200" dirty="0"/>
              <a:t>Security Bugs in Detail</a:t>
            </a:r>
            <a:endParaRPr lang="en-US" sz="1200" dirty="0"/>
          </a:p>
          <a:p>
            <a:pPr lvl="1"/>
            <a:r>
              <a:rPr lang="en-US" sz="1200" dirty="0"/>
              <a:t>Attack Surface Analysis (ASA) and Attack Surface Reduction (ASR)</a:t>
            </a:r>
          </a:p>
          <a:p>
            <a:pPr lvl="1"/>
            <a:r>
              <a:rPr lang="en-US" sz="1200" dirty="0"/>
              <a:t>Exploit Development</a:t>
            </a:r>
          </a:p>
          <a:p>
            <a:pPr lvl="1"/>
            <a:r>
              <a:rPr lang="en-US" sz="1200" dirty="0"/>
              <a:t>Build Requirements</a:t>
            </a:r>
          </a:p>
          <a:p>
            <a:pPr lvl="1"/>
            <a:r>
              <a:rPr lang="en-US" sz="1200" dirty="0"/>
              <a:t>Security Response</a:t>
            </a:r>
          </a:p>
          <a:p>
            <a:pPr lvl="1"/>
            <a:r>
              <a:rPr lang="en-US" sz="1200" dirty="0"/>
              <a:t>Cryptography by example</a:t>
            </a:r>
          </a:p>
          <a:p>
            <a:pPr lvl="1"/>
            <a:r>
              <a:rPr lang="en-US" sz="1200" dirty="0"/>
              <a:t>Customer Privacy</a:t>
            </a:r>
            <a:endParaRPr lang="en-US" sz="800" dirty="0"/>
          </a:p>
          <a:p>
            <a:pPr marL="344488" lvl="1" indent="0">
              <a:buNone/>
            </a:pPr>
            <a:endParaRPr lang="en-US" sz="1000" dirty="0"/>
          </a:p>
          <a:p>
            <a:pPr marL="344488" lvl="1" indent="0">
              <a:buNone/>
            </a:pPr>
            <a:endParaRPr lang="en-US" sz="1000" dirty="0"/>
          </a:p>
        </p:txBody>
      </p:sp>
      <p:pic>
        <p:nvPicPr>
          <p:cNvPr id="4098" name="Picture 2" descr="https://encrypted-tbn3.gstatic.com/images?q=tbn:ANd9GcRuA2an6LiDN3VzagUpIjwRkqAiY9DxU3Re3tuJ6rJ67uIviO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1383" y="4162679"/>
            <a:ext cx="27813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45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Education</a:t>
            </a:r>
            <a:br>
              <a:rPr lang="en-US" dirty="0" smtClean="0"/>
            </a:br>
            <a:r>
              <a:rPr lang="en-US" dirty="0" smtClean="0"/>
              <a:t>- How to Get More Knowledge ?</a:t>
            </a:r>
            <a:endParaRPr lang="en-US" dirty="0"/>
          </a:p>
        </p:txBody>
      </p:sp>
      <p:sp>
        <p:nvSpPr>
          <p:cNvPr id="6" name="Content Placeholder 2"/>
          <p:cNvSpPr>
            <a:spLocks noGrp="1"/>
          </p:cNvSpPr>
          <p:nvPr>
            <p:ph sz="half" idx="1"/>
          </p:nvPr>
        </p:nvSpPr>
        <p:spPr>
          <a:xfrm>
            <a:off x="2395046" y="1506071"/>
            <a:ext cx="7151829" cy="2277990"/>
          </a:xfrm>
        </p:spPr>
        <p:txBody>
          <a:bodyPr/>
          <a:lstStyle/>
          <a:p>
            <a:pPr lvl="1"/>
            <a:r>
              <a:rPr lang="en-US" sz="1200" dirty="0"/>
              <a:t>Attendance at a security conference</a:t>
            </a:r>
          </a:p>
          <a:p>
            <a:pPr lvl="1"/>
            <a:endParaRPr lang="en-US" sz="1200" dirty="0"/>
          </a:p>
          <a:p>
            <a:pPr lvl="1"/>
            <a:r>
              <a:rPr lang="en-US" sz="1200" dirty="0"/>
              <a:t>Security vendor presentation</a:t>
            </a:r>
          </a:p>
          <a:p>
            <a:pPr lvl="1"/>
            <a:endParaRPr lang="en-US" sz="1200" dirty="0"/>
          </a:p>
          <a:p>
            <a:pPr lvl="1"/>
            <a:r>
              <a:rPr lang="en-US" sz="1200" dirty="0"/>
              <a:t>Providing security training</a:t>
            </a:r>
          </a:p>
          <a:p>
            <a:pPr lvl="1"/>
            <a:endParaRPr lang="en-US" sz="1200" dirty="0"/>
          </a:p>
          <a:p>
            <a:pPr lvl="1"/>
            <a:r>
              <a:rPr lang="en-US" sz="1200" dirty="0"/>
              <a:t>Publication of a security article</a:t>
            </a:r>
          </a:p>
          <a:p>
            <a:pPr marL="344488" lvl="1" indent="0">
              <a:buNone/>
            </a:pPr>
            <a:r>
              <a:rPr lang="en-US" sz="1200" dirty="0"/>
              <a:t>	- SWPC</a:t>
            </a:r>
          </a:p>
          <a:p>
            <a:pPr marL="344488" lvl="1" indent="0">
              <a:buNone/>
            </a:pPr>
            <a:r>
              <a:rPr lang="en-US" sz="1200" dirty="0"/>
              <a:t>	- ?? </a:t>
            </a:r>
          </a:p>
          <a:p>
            <a:pPr lvl="1">
              <a:buFontTx/>
              <a:buChar char="-"/>
            </a:pPr>
            <a:endParaRPr lang="en-US" sz="1200" dirty="0"/>
          </a:p>
          <a:p>
            <a:pPr marL="344488" lvl="1" indent="0">
              <a:buNone/>
            </a:pPr>
            <a:endParaRPr lang="en-US" sz="1200" dirty="0"/>
          </a:p>
        </p:txBody>
      </p:sp>
      <p:pic>
        <p:nvPicPr>
          <p:cNvPr id="11266" name="Picture 2" descr="http://www.navigantresearch.com/wordpress/wp-content/uploads/2012/03/SG-Sec-Con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137" y="3475207"/>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39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Education </a:t>
            </a:r>
            <a:br>
              <a:rPr lang="en-US" dirty="0" smtClean="0"/>
            </a:br>
            <a:r>
              <a:rPr lang="en-US" dirty="0" smtClean="0"/>
              <a:t>- Providing Security Training</a:t>
            </a:r>
            <a:endParaRPr lang="en-US" dirty="0"/>
          </a:p>
        </p:txBody>
      </p:sp>
      <p:sp>
        <p:nvSpPr>
          <p:cNvPr id="6" name="Content Placeholder 2"/>
          <p:cNvSpPr>
            <a:spLocks noGrp="1"/>
          </p:cNvSpPr>
          <p:nvPr>
            <p:ph sz="half" idx="1"/>
          </p:nvPr>
        </p:nvSpPr>
        <p:spPr>
          <a:xfrm>
            <a:off x="838200" y="1690688"/>
            <a:ext cx="7151829" cy="4088767"/>
          </a:xfrm>
        </p:spPr>
        <p:txBody>
          <a:bodyPr/>
          <a:lstStyle/>
          <a:p>
            <a:pPr marL="344488" lvl="1" indent="0" algn="just">
              <a:buNone/>
            </a:pPr>
            <a:r>
              <a:rPr lang="en-US" sz="1200" b="1" dirty="0"/>
              <a:t>Factors that affect the cost of SDL.</a:t>
            </a:r>
          </a:p>
          <a:p>
            <a:pPr marL="344488" lvl="1" indent="0" algn="just">
              <a:buNone/>
            </a:pPr>
            <a:r>
              <a:rPr lang="en-US" sz="1200" dirty="0"/>
              <a:t>Training helps to reduce the cost of security. This might sound obvious, but it’s still worth emphasizing: an effective training program will motivate your designers and developers to produce more secure software in the first place. The code reviews, tools, and testing will find fewer problems, and implementing the SDL will be quicker and cheaper</a:t>
            </a:r>
            <a:r>
              <a:rPr lang="en-US" sz="1200" dirty="0"/>
              <a:t>.</a:t>
            </a:r>
          </a:p>
          <a:p>
            <a:pPr marL="344488" lvl="1" indent="0" algn="just">
              <a:buNone/>
            </a:pPr>
            <a:endParaRPr lang="en-US" sz="1200" dirty="0"/>
          </a:p>
          <a:p>
            <a:pPr marL="344488" lvl="1" indent="0" algn="just">
              <a:buNone/>
            </a:pPr>
            <a:r>
              <a:rPr lang="en-US" sz="1200" dirty="0"/>
              <a:t>- Create an expertise and give training to developers around </a:t>
            </a:r>
            <a:r>
              <a:rPr lang="en-US" sz="1200" dirty="0" smtClean="0"/>
              <a:t>the product in </a:t>
            </a:r>
            <a:r>
              <a:rPr lang="en-US" sz="1200" dirty="0"/>
              <a:t>other groups.</a:t>
            </a:r>
          </a:p>
          <a:p>
            <a:pPr marL="344488" lvl="1" indent="0" algn="just">
              <a:buNone/>
            </a:pPr>
            <a:r>
              <a:rPr lang="en-US" sz="1200" dirty="0"/>
              <a:t>- Hunt </a:t>
            </a:r>
            <a:r>
              <a:rPr lang="en-US" sz="1200" dirty="0"/>
              <a:t>for security bugs, build threat models, and perform basic penetration testing</a:t>
            </a:r>
            <a:r>
              <a:rPr lang="en-US" sz="1200" dirty="0"/>
              <a:t>.</a:t>
            </a:r>
          </a:p>
          <a:p>
            <a:pPr lvl="1">
              <a:buFontTx/>
              <a:buChar char="-"/>
            </a:pPr>
            <a:endParaRPr lang="en-US" sz="1200" dirty="0"/>
          </a:p>
          <a:p>
            <a:pPr marL="344488" lvl="1" indent="0">
              <a:buNone/>
            </a:pPr>
            <a:endParaRPr lang="en-US" sz="1200" dirty="0"/>
          </a:p>
        </p:txBody>
      </p:sp>
      <p:pic>
        <p:nvPicPr>
          <p:cNvPr id="7170" name="Picture 2" descr="https://www.cwnp.com/wp-content/uploads/2012/05/training-cla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044" y="3470512"/>
            <a:ext cx="285750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749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Education</a:t>
            </a:r>
            <a:br>
              <a:rPr lang="en-US" dirty="0" smtClean="0"/>
            </a:br>
            <a:r>
              <a:rPr lang="en-US" dirty="0" smtClean="0"/>
              <a:t>- Providing </a:t>
            </a:r>
            <a:r>
              <a:rPr lang="en-US" dirty="0"/>
              <a:t>Security </a:t>
            </a:r>
            <a:r>
              <a:rPr lang="en-US" dirty="0" smtClean="0"/>
              <a:t>Training (cont.)</a:t>
            </a:r>
            <a:endParaRPr lang="en-US" dirty="0"/>
          </a:p>
        </p:txBody>
      </p:sp>
      <p:sp>
        <p:nvSpPr>
          <p:cNvPr id="6" name="Content Placeholder 2"/>
          <p:cNvSpPr>
            <a:spLocks noGrp="1"/>
          </p:cNvSpPr>
          <p:nvPr>
            <p:ph sz="half" idx="1"/>
          </p:nvPr>
        </p:nvSpPr>
        <p:spPr>
          <a:xfrm>
            <a:off x="838200" y="2433171"/>
            <a:ext cx="7151829" cy="2811929"/>
          </a:xfrm>
        </p:spPr>
        <p:txBody>
          <a:bodyPr/>
          <a:lstStyle/>
          <a:p>
            <a:pPr marL="344488" lvl="1" indent="0" algn="just">
              <a:buNone/>
            </a:pPr>
            <a:r>
              <a:rPr lang="en-US" sz="1200" dirty="0"/>
              <a:t>G</a:t>
            </a:r>
            <a:r>
              <a:rPr lang="en-US" sz="1200" dirty="0"/>
              <a:t>eneral </a:t>
            </a:r>
            <a:r>
              <a:rPr lang="en-US" sz="1200" dirty="0"/>
              <a:t>path that we follow for developing a new class</a:t>
            </a:r>
            <a:r>
              <a:rPr lang="en-US" sz="1200" dirty="0"/>
              <a:t>:</a:t>
            </a:r>
          </a:p>
          <a:p>
            <a:pPr marL="344488" lvl="1" indent="0" algn="just">
              <a:buNone/>
            </a:pPr>
            <a:endParaRPr lang="en-US" sz="1200" dirty="0"/>
          </a:p>
          <a:p>
            <a:pPr lvl="1" algn="just"/>
            <a:r>
              <a:rPr lang="en-US" sz="1200" dirty="0"/>
              <a:t>Objectives and target audience are determined for the class.</a:t>
            </a:r>
          </a:p>
          <a:p>
            <a:pPr lvl="1" algn="just"/>
            <a:r>
              <a:rPr lang="en-US" sz="1200" dirty="0"/>
              <a:t>A security expert builds the new class.</a:t>
            </a:r>
          </a:p>
          <a:p>
            <a:pPr lvl="1" algn="just"/>
            <a:r>
              <a:rPr lang="en-US" sz="1200" dirty="0"/>
              <a:t>Other experts review the class material for technical accuracy and applicability.</a:t>
            </a:r>
          </a:p>
          <a:p>
            <a:pPr lvl="1" algn="just"/>
            <a:r>
              <a:rPr lang="en-US" sz="1200" dirty="0"/>
              <a:t>Training (not security) experts edit the class material, looking for consistency and typographical errors.</a:t>
            </a:r>
          </a:p>
          <a:p>
            <a:pPr lvl="1" algn="just"/>
            <a:r>
              <a:rPr lang="en-US" sz="1200" dirty="0"/>
              <a:t>We deliver a beta class. The main goal of this class is to fine-tune timing and get feedback on content.</a:t>
            </a:r>
          </a:p>
          <a:p>
            <a:pPr lvl="1" algn="just"/>
            <a:r>
              <a:rPr lang="en-US" sz="1200" dirty="0"/>
              <a:t>We update the class material with the feedback on content.</a:t>
            </a:r>
          </a:p>
          <a:p>
            <a:pPr lvl="1" algn="just"/>
            <a:r>
              <a:rPr lang="en-US" sz="1200" dirty="0"/>
              <a:t>We deliver the class at least once a month for six months.</a:t>
            </a:r>
          </a:p>
          <a:p>
            <a:pPr lvl="1" algn="just"/>
            <a:r>
              <a:rPr lang="en-US" sz="1200" dirty="0"/>
              <a:t>After six months, we record the class and put it on the intranet.</a:t>
            </a:r>
          </a:p>
        </p:txBody>
      </p:sp>
    </p:spTree>
    <p:extLst>
      <p:ext uri="{BB962C8B-B14F-4D97-AF65-F5344CB8AC3E}">
        <p14:creationId xmlns:p14="http://schemas.microsoft.com/office/powerpoint/2010/main" val="2915917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Security Push</a:t>
            </a:r>
            <a:endParaRPr lang="en-US" dirty="0"/>
          </a:p>
        </p:txBody>
      </p:sp>
      <p:sp>
        <p:nvSpPr>
          <p:cNvPr id="4" name="AutoShape 2" descr="http://techbus.safaribooksonline.com/getfile?item=YzZkN2FyMC9wL2VpbXNndDEyaTA1L2docDM1cjNhc2NmdDBsX2lnYTc0aWdmLy4w"/>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2"/>
          <p:cNvSpPr>
            <a:spLocks noGrp="1"/>
          </p:cNvSpPr>
          <p:nvPr>
            <p:ph sz="half" idx="1"/>
          </p:nvPr>
        </p:nvSpPr>
        <p:spPr>
          <a:xfrm>
            <a:off x="974678" y="1690689"/>
            <a:ext cx="7151829" cy="2741612"/>
          </a:xfrm>
        </p:spPr>
        <p:txBody>
          <a:bodyPr/>
          <a:lstStyle/>
          <a:p>
            <a:pPr marL="344488" lvl="1" indent="0" algn="just">
              <a:buNone/>
            </a:pPr>
            <a:r>
              <a:rPr lang="en-US" sz="1200" dirty="0"/>
              <a:t>The main tasks during the push are as follows:</a:t>
            </a:r>
          </a:p>
          <a:p>
            <a:pPr lvl="1" algn="just"/>
            <a:endParaRPr lang="en-US" sz="1200" dirty="0"/>
          </a:p>
          <a:p>
            <a:pPr lvl="1" algn="just"/>
            <a:r>
              <a:rPr lang="en-US" sz="1200" dirty="0"/>
              <a:t>Training</a:t>
            </a:r>
          </a:p>
          <a:p>
            <a:pPr lvl="1" algn="just"/>
            <a:endParaRPr lang="en-US" sz="1200" dirty="0"/>
          </a:p>
          <a:p>
            <a:pPr lvl="1" algn="just"/>
            <a:r>
              <a:rPr lang="en-US" sz="1200" dirty="0"/>
              <a:t>Code reviews</a:t>
            </a:r>
          </a:p>
          <a:p>
            <a:pPr lvl="1" algn="just"/>
            <a:endParaRPr lang="en-US" sz="1200" dirty="0"/>
          </a:p>
          <a:p>
            <a:pPr lvl="1" algn="just"/>
            <a:r>
              <a:rPr lang="en-US" sz="1200" dirty="0"/>
              <a:t>Threat-model updates</a:t>
            </a:r>
          </a:p>
          <a:p>
            <a:pPr lvl="1" algn="just"/>
            <a:endParaRPr lang="en-US" sz="1200" dirty="0"/>
          </a:p>
          <a:p>
            <a:pPr lvl="1" algn="just"/>
            <a:r>
              <a:rPr lang="en-US" sz="1200" dirty="0"/>
              <a:t>Security testing</a:t>
            </a:r>
          </a:p>
          <a:p>
            <a:pPr lvl="1" algn="just"/>
            <a:endParaRPr lang="en-US" sz="1200" dirty="0"/>
          </a:p>
          <a:p>
            <a:pPr lvl="1" algn="just"/>
            <a:r>
              <a:rPr lang="en-US" sz="1200" dirty="0"/>
              <a:t>Documentation scrub</a:t>
            </a:r>
          </a:p>
          <a:p>
            <a:pPr lvl="1"/>
            <a:endParaRPr lang="en-US" sz="1400" dirty="0"/>
          </a:p>
          <a:p>
            <a:pPr lvl="1"/>
            <a:endParaRPr lang="en-US" sz="1400" dirty="0"/>
          </a:p>
          <a:p>
            <a:pPr marL="0" indent="0">
              <a:buNone/>
            </a:pPr>
            <a:endParaRPr lang="en-US" sz="1400" dirty="0"/>
          </a:p>
        </p:txBody>
      </p:sp>
    </p:spTree>
    <p:extLst>
      <p:ext uri="{BB962C8B-B14F-4D97-AF65-F5344CB8AC3E}">
        <p14:creationId xmlns:p14="http://schemas.microsoft.com/office/powerpoint/2010/main" val="542296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1437</Words>
  <Application>Microsoft Office PowerPoint</Application>
  <PresentationFormat>Widescreen</PresentationFormat>
  <Paragraphs>374</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Verdana</vt:lpstr>
      <vt:lpstr>Wingdings</vt:lpstr>
      <vt:lpstr>Office Theme</vt:lpstr>
      <vt:lpstr>SDL Recommendations </vt:lpstr>
      <vt:lpstr>Topics</vt:lpstr>
      <vt:lpstr>Security Education  – The basics</vt:lpstr>
      <vt:lpstr>Security Education  - For the team</vt:lpstr>
      <vt:lpstr>Security Education  – In-Depth</vt:lpstr>
      <vt:lpstr>Security Education - How to Get More Knowledge ?</vt:lpstr>
      <vt:lpstr>Security Education  - Providing Security Training</vt:lpstr>
      <vt:lpstr>Security Education - Providing Security Training (cont.)</vt:lpstr>
      <vt:lpstr>The Security Push</vt:lpstr>
      <vt:lpstr>The Security Push - Security Validator Role</vt:lpstr>
      <vt:lpstr>The Security Push - Security Advisor role</vt:lpstr>
      <vt:lpstr>The Security Push - Risk Analysis</vt:lpstr>
      <vt:lpstr>The Security Push - Fuzzing Process</vt:lpstr>
      <vt:lpstr>The Security Push - Static Analysis Process</vt:lpstr>
      <vt:lpstr>The Security Push - Static Analysis and CI</vt:lpstr>
      <vt:lpstr>The Security Push - Code Reviews</vt:lpstr>
      <vt:lpstr>The Security Push - Code Review</vt:lpstr>
      <vt:lpstr>The Security Push - Code Review (cont.)</vt:lpstr>
      <vt:lpstr>Bug-Tracking</vt:lpstr>
      <vt:lpstr>Communication</vt:lpstr>
      <vt:lpstr>Communication (cont.)</vt:lpstr>
      <vt:lpstr>Final Security Review (FSR)</vt:lpstr>
      <vt:lpstr>Final Security Review (cont.)</vt:lpstr>
      <vt:lpstr>Missing</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 Recommendations</dc:title>
  <dc:creator>Calles Palacios, Osvaldo</dc:creator>
  <cp:lastModifiedBy>Calles Palacios, Osvaldo</cp:lastModifiedBy>
  <cp:revision>3</cp:revision>
  <dcterms:created xsi:type="dcterms:W3CDTF">2017-01-03T15:36:24Z</dcterms:created>
  <dcterms:modified xsi:type="dcterms:W3CDTF">2017-01-03T15:45:17Z</dcterms:modified>
</cp:coreProperties>
</file>