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3"/>
  </p:notesMasterIdLst>
  <p:sldIdLst>
    <p:sldId id="256" r:id="rId5"/>
    <p:sldId id="257" r:id="rId6"/>
    <p:sldId id="315" r:id="rId7"/>
    <p:sldId id="259" r:id="rId8"/>
    <p:sldId id="316" r:id="rId9"/>
    <p:sldId id="320" r:id="rId10"/>
    <p:sldId id="319" r:id="rId11"/>
    <p:sldId id="322" r:id="rId12"/>
    <p:sldId id="323" r:id="rId13"/>
    <p:sldId id="317" r:id="rId14"/>
    <p:sldId id="318" r:id="rId15"/>
    <p:sldId id="325" r:id="rId16"/>
    <p:sldId id="329" r:id="rId17"/>
    <p:sldId id="324" r:id="rId18"/>
    <p:sldId id="327" r:id="rId19"/>
    <p:sldId id="328" r:id="rId20"/>
    <p:sldId id="330" r:id="rId21"/>
    <p:sldId id="269" r:id="rId22"/>
  </p:sldIdLst>
  <p:sldSz cx="17348200" cy="9753600"/>
  <p:notesSz cx="17348200" cy="97536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931E"/>
    <a:srgbClr val="18CDE2"/>
    <a:srgbClr val="FFFFFF"/>
    <a:srgbClr val="7E4D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Estilo medio 3 - Énfasis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3" autoAdjust="0"/>
    <p:restoredTop sz="94745"/>
  </p:normalViewPr>
  <p:slideViewPr>
    <p:cSldViewPr>
      <p:cViewPr varScale="1">
        <p:scale>
          <a:sx n="74" d="100"/>
          <a:sy n="74" d="100"/>
        </p:scale>
        <p:origin x="1008" y="19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7516813" cy="488950"/>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9826625" y="0"/>
            <a:ext cx="7516813" cy="488950"/>
          </a:xfrm>
          <a:prstGeom prst="rect">
            <a:avLst/>
          </a:prstGeom>
        </p:spPr>
        <p:txBody>
          <a:bodyPr vert="horz" lIns="91440" tIns="45720" rIns="91440" bIns="45720" rtlCol="0"/>
          <a:lstStyle>
            <a:lvl1pPr algn="r">
              <a:defRPr sz="1200"/>
            </a:lvl1pPr>
          </a:lstStyle>
          <a:p>
            <a:fld id="{5BEAADC8-87D0-45B9-B2B5-50D4E2C96085}" type="datetimeFigureOut">
              <a:rPr lang="es-CO" smtClean="0"/>
              <a:t>1/02/25</a:t>
            </a:fld>
            <a:endParaRPr lang="es-CO"/>
          </a:p>
        </p:txBody>
      </p:sp>
      <p:sp>
        <p:nvSpPr>
          <p:cNvPr id="4" name="Marcador de imagen de diapositiva 3"/>
          <p:cNvSpPr>
            <a:spLocks noGrp="1" noRot="1" noChangeAspect="1"/>
          </p:cNvSpPr>
          <p:nvPr>
            <p:ph type="sldImg" idx="2"/>
          </p:nvPr>
        </p:nvSpPr>
        <p:spPr>
          <a:xfrm>
            <a:off x="5746750" y="1219200"/>
            <a:ext cx="5854700" cy="32924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735138" y="4694238"/>
            <a:ext cx="13877925" cy="3840162"/>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9264650"/>
            <a:ext cx="7516813" cy="488950"/>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9826625" y="9264650"/>
            <a:ext cx="7516813" cy="488950"/>
          </a:xfrm>
          <a:prstGeom prst="rect">
            <a:avLst/>
          </a:prstGeom>
        </p:spPr>
        <p:txBody>
          <a:bodyPr vert="horz" lIns="91440" tIns="45720" rIns="91440" bIns="45720" rtlCol="0" anchor="b"/>
          <a:lstStyle>
            <a:lvl1pPr algn="r">
              <a:defRPr sz="1200"/>
            </a:lvl1pPr>
          </a:lstStyle>
          <a:p>
            <a:fld id="{F5868765-3C7A-4B12-B5C8-CC2DA7BAA04E}" type="slidenum">
              <a:rPr lang="es-CO" smtClean="0"/>
              <a:t>‹#›</a:t>
            </a:fld>
            <a:endParaRPr lang="es-CO"/>
          </a:p>
        </p:txBody>
      </p:sp>
    </p:spTree>
    <p:extLst>
      <p:ext uri="{BB962C8B-B14F-4D97-AF65-F5344CB8AC3E}">
        <p14:creationId xmlns:p14="http://schemas.microsoft.com/office/powerpoint/2010/main" val="2323338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01115" y="3023616"/>
            <a:ext cx="14745970" cy="204825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602230" y="5462016"/>
            <a:ext cx="12143740" cy="24384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8940477" y="9102340"/>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a:p>
        </p:txBody>
      </p:sp>
      <p:sp>
        <p:nvSpPr>
          <p:cNvPr id="17" name="bk object 17"/>
          <p:cNvSpPr/>
          <p:nvPr/>
        </p:nvSpPr>
        <p:spPr>
          <a:xfrm>
            <a:off x="8940482" y="9102340"/>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sz="half" idx="2"/>
          </p:nvPr>
        </p:nvSpPr>
        <p:spPr>
          <a:xfrm>
            <a:off x="867410" y="2243328"/>
            <a:ext cx="7546467"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8934323" y="2243328"/>
            <a:ext cx="7546467" cy="64373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272C2F"/>
                </a:solidFill>
                <a:latin typeface="Antenna Bold"/>
                <a:cs typeface="Antenna Bold"/>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Hoja blanca">
    <p:spTree>
      <p:nvGrpSpPr>
        <p:cNvPr id="1" name=""/>
        <p:cNvGrpSpPr/>
        <p:nvPr/>
      </p:nvGrpSpPr>
      <p:grpSpPr>
        <a:xfrm>
          <a:off x="0" y="0"/>
          <a:ext cx="0" cy="0"/>
          <a:chOff x="0" y="0"/>
          <a:chExt cx="0" cy="0"/>
        </a:xfrm>
      </p:grpSpPr>
      <p:sp>
        <p:nvSpPr>
          <p:cNvPr id="26" name="object 12">
            <a:extLst>
              <a:ext uri="{FF2B5EF4-FFF2-40B4-BE49-F238E27FC236}">
                <a16:creationId xmlns:a16="http://schemas.microsoft.com/office/drawing/2014/main" id="{30D0B35B-8CD3-4EB5-B6E1-C5023D69E216}"/>
              </a:ext>
            </a:extLst>
          </p:cNvPr>
          <p:cNvSpPr/>
          <p:nvPr userDrawn="1"/>
        </p:nvSpPr>
        <p:spPr>
          <a:xfrm>
            <a:off x="10529752" y="50800"/>
            <a:ext cx="6818447" cy="9702800"/>
          </a:xfrm>
          <a:prstGeom prst="rect">
            <a:avLst/>
          </a:prstGeom>
          <a:blipFill>
            <a:blip r:embed="rId2" cstate="print"/>
            <a:stretch>
              <a:fillRect/>
            </a:stretch>
          </a:blipFill>
          <a:effectLst>
            <a:outerShdw blurRad="50800" dist="50800" dir="5400000" algn="ctr" rotWithShape="0">
              <a:srgbClr val="000000">
                <a:alpha val="12000"/>
              </a:srgbClr>
            </a:outerShdw>
          </a:effectLst>
        </p:spPr>
        <p:txBody>
          <a:bodyPr wrap="square" lIns="0" tIns="0" rIns="0" bIns="0" rtlCol="0"/>
          <a:lstStyle/>
          <a:p>
            <a:endParaRPr/>
          </a:p>
        </p:txBody>
      </p:sp>
      <p:sp>
        <p:nvSpPr>
          <p:cNvPr id="6" name="object 2">
            <a:extLst>
              <a:ext uri="{FF2B5EF4-FFF2-40B4-BE49-F238E27FC236}">
                <a16:creationId xmlns:a16="http://schemas.microsoft.com/office/drawing/2014/main" id="{D7C9CADB-DD71-4F48-BA6B-6BF843181F64}"/>
              </a:ext>
            </a:extLst>
          </p:cNvPr>
          <p:cNvSpPr/>
          <p:nvPr userDrawn="1"/>
        </p:nvSpPr>
        <p:spPr>
          <a:xfrm>
            <a:off x="8940477" y="9102333"/>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a:p>
        </p:txBody>
      </p:sp>
      <p:sp>
        <p:nvSpPr>
          <p:cNvPr id="8" name="object 3">
            <a:extLst>
              <a:ext uri="{FF2B5EF4-FFF2-40B4-BE49-F238E27FC236}">
                <a16:creationId xmlns:a16="http://schemas.microsoft.com/office/drawing/2014/main" id="{FAE22C32-EC0B-4122-AB76-E6EAAC9DBAF5}"/>
              </a:ext>
            </a:extLst>
          </p:cNvPr>
          <p:cNvSpPr/>
          <p:nvPr userDrawn="1"/>
        </p:nvSpPr>
        <p:spPr>
          <a:xfrm>
            <a:off x="8940482" y="9102333"/>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a:p>
        </p:txBody>
      </p:sp>
      <p:sp>
        <p:nvSpPr>
          <p:cNvPr id="10" name="object 4">
            <a:extLst>
              <a:ext uri="{FF2B5EF4-FFF2-40B4-BE49-F238E27FC236}">
                <a16:creationId xmlns:a16="http://schemas.microsoft.com/office/drawing/2014/main" id="{47B16F53-41F7-41DA-889A-52D1CEFB8A4E}"/>
              </a:ext>
            </a:extLst>
          </p:cNvPr>
          <p:cNvSpPr/>
          <p:nvPr userDrawn="1"/>
        </p:nvSpPr>
        <p:spPr>
          <a:xfrm>
            <a:off x="3365500" y="820648"/>
            <a:ext cx="13309600" cy="19558"/>
          </a:xfrm>
          <a:prstGeom prst="rect">
            <a:avLst/>
          </a:prstGeom>
          <a:blipFill>
            <a:blip r:embed="rId3" cstate="print"/>
            <a:stretch>
              <a:fillRect/>
            </a:stretch>
          </a:blipFill>
        </p:spPr>
        <p:txBody>
          <a:bodyPr wrap="square" lIns="0" tIns="0" rIns="0" bIns="0" rtlCol="0"/>
          <a:lstStyle/>
          <a:p>
            <a:endParaRPr/>
          </a:p>
        </p:txBody>
      </p:sp>
      <p:sp>
        <p:nvSpPr>
          <p:cNvPr id="12" name="object 5">
            <a:extLst>
              <a:ext uri="{FF2B5EF4-FFF2-40B4-BE49-F238E27FC236}">
                <a16:creationId xmlns:a16="http://schemas.microsoft.com/office/drawing/2014/main" id="{92F20A56-1316-4C7A-ACB3-AA84CA707859}"/>
              </a:ext>
            </a:extLst>
          </p:cNvPr>
          <p:cNvSpPr/>
          <p:nvPr userDrawn="1"/>
        </p:nvSpPr>
        <p:spPr>
          <a:xfrm>
            <a:off x="16649700" y="762006"/>
            <a:ext cx="152400" cy="152400"/>
          </a:xfrm>
          <a:prstGeom prst="rect">
            <a:avLst/>
          </a:prstGeom>
          <a:blipFill>
            <a:blip r:embed="rId4" cstate="print"/>
            <a:stretch>
              <a:fillRect/>
            </a:stretch>
          </a:blipFill>
        </p:spPr>
        <p:txBody>
          <a:bodyPr wrap="square" lIns="0" tIns="0" rIns="0" bIns="0" rtlCol="0"/>
          <a:lstStyle/>
          <a:p>
            <a:endParaRPr/>
          </a:p>
        </p:txBody>
      </p:sp>
      <p:sp>
        <p:nvSpPr>
          <p:cNvPr id="14" name="object 6">
            <a:extLst>
              <a:ext uri="{FF2B5EF4-FFF2-40B4-BE49-F238E27FC236}">
                <a16:creationId xmlns:a16="http://schemas.microsoft.com/office/drawing/2014/main" id="{EFE1A2E3-1EEF-4CB6-8FC8-834597286A16}"/>
              </a:ext>
            </a:extLst>
          </p:cNvPr>
          <p:cNvSpPr/>
          <p:nvPr userDrawn="1"/>
        </p:nvSpPr>
        <p:spPr>
          <a:xfrm>
            <a:off x="628550"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34" y="337781"/>
                </a:lnTo>
                <a:lnTo>
                  <a:pt x="214249" y="337781"/>
                </a:lnTo>
                <a:lnTo>
                  <a:pt x="257323" y="230657"/>
                </a:lnTo>
                <a:lnTo>
                  <a:pt x="189179" y="230657"/>
                </a:lnTo>
                <a:lnTo>
                  <a:pt x="142648" y="113512"/>
                </a:lnTo>
                <a:close/>
              </a:path>
              <a:path w="378459" h="337819">
                <a:moveTo>
                  <a:pt x="377913" y="112141"/>
                </a:moveTo>
                <a:lnTo>
                  <a:pt x="304977" y="112140"/>
                </a:lnTo>
                <a:lnTo>
                  <a:pt x="304977" y="337781"/>
                </a:lnTo>
                <a:lnTo>
                  <a:pt x="377913" y="337781"/>
                </a:lnTo>
                <a:lnTo>
                  <a:pt x="377913" y="112141"/>
                </a:lnTo>
                <a:close/>
              </a:path>
              <a:path w="378459" h="337819">
                <a:moveTo>
                  <a:pt x="377913" y="0"/>
                </a:moveTo>
                <a:lnTo>
                  <a:pt x="280809" y="0"/>
                </a:lnTo>
                <a:lnTo>
                  <a:pt x="189179" y="230657"/>
                </a:lnTo>
                <a:lnTo>
                  <a:pt x="257323" y="230657"/>
                </a:lnTo>
                <a:lnTo>
                  <a:pt x="304977" y="112141"/>
                </a:lnTo>
                <a:lnTo>
                  <a:pt x="377913" y="112141"/>
                </a:lnTo>
                <a:lnTo>
                  <a:pt x="377913" y="0"/>
                </a:lnTo>
                <a:close/>
              </a:path>
            </a:pathLst>
          </a:custGeom>
          <a:solidFill>
            <a:srgbClr val="01132F"/>
          </a:solidFill>
        </p:spPr>
        <p:txBody>
          <a:bodyPr wrap="square" lIns="0" tIns="0" rIns="0" bIns="0" rtlCol="0"/>
          <a:lstStyle/>
          <a:p>
            <a:endParaRPr/>
          </a:p>
        </p:txBody>
      </p:sp>
      <p:sp>
        <p:nvSpPr>
          <p:cNvPr id="16" name="object 7">
            <a:extLst>
              <a:ext uri="{FF2B5EF4-FFF2-40B4-BE49-F238E27FC236}">
                <a16:creationId xmlns:a16="http://schemas.microsoft.com/office/drawing/2014/main" id="{10D3BD54-186C-454D-B896-4469E7F37F72}"/>
              </a:ext>
            </a:extLst>
          </p:cNvPr>
          <p:cNvSpPr/>
          <p:nvPr userDrawn="1"/>
        </p:nvSpPr>
        <p:spPr>
          <a:xfrm>
            <a:off x="1116552" y="845273"/>
            <a:ext cx="0" cy="337820"/>
          </a:xfrm>
          <a:custGeom>
            <a:avLst/>
            <a:gdLst/>
            <a:ahLst/>
            <a:cxnLst/>
            <a:rect l="l" t="t" r="r" b="b"/>
            <a:pathLst>
              <a:path h="337819">
                <a:moveTo>
                  <a:pt x="0" y="0"/>
                </a:moveTo>
                <a:lnTo>
                  <a:pt x="0" y="337781"/>
                </a:lnTo>
              </a:path>
            </a:pathLst>
          </a:custGeom>
          <a:ln w="74307">
            <a:solidFill>
              <a:srgbClr val="18CDE2"/>
            </a:solidFill>
          </a:ln>
        </p:spPr>
        <p:txBody>
          <a:bodyPr wrap="square" lIns="0" tIns="0" rIns="0" bIns="0" rtlCol="0"/>
          <a:lstStyle/>
          <a:p>
            <a:endParaRPr/>
          </a:p>
        </p:txBody>
      </p:sp>
      <p:sp>
        <p:nvSpPr>
          <p:cNvPr id="18" name="object 8">
            <a:extLst>
              <a:ext uri="{FF2B5EF4-FFF2-40B4-BE49-F238E27FC236}">
                <a16:creationId xmlns:a16="http://schemas.microsoft.com/office/drawing/2014/main" id="{94662AF9-2B8F-450D-970B-3397A3DC2CAE}"/>
              </a:ext>
            </a:extLst>
          </p:cNvPr>
          <p:cNvSpPr/>
          <p:nvPr userDrawn="1"/>
        </p:nvSpPr>
        <p:spPr>
          <a:xfrm>
            <a:off x="1198836" y="842990"/>
            <a:ext cx="347345" cy="340360"/>
          </a:xfrm>
          <a:custGeom>
            <a:avLst/>
            <a:gdLst/>
            <a:ahLst/>
            <a:cxnLst/>
            <a:rect l="l" t="t" r="r" b="b"/>
            <a:pathLst>
              <a:path w="347344" h="340359">
                <a:moveTo>
                  <a:pt x="211061" y="0"/>
                </a:moveTo>
                <a:lnTo>
                  <a:pt x="135381" y="0"/>
                </a:lnTo>
                <a:lnTo>
                  <a:pt x="0" y="340067"/>
                </a:lnTo>
                <a:lnTo>
                  <a:pt x="72936" y="340067"/>
                </a:lnTo>
                <a:lnTo>
                  <a:pt x="94818" y="284454"/>
                </a:lnTo>
                <a:lnTo>
                  <a:pt x="325057" y="284454"/>
                </a:lnTo>
                <a:lnTo>
                  <a:pt x="300393" y="222910"/>
                </a:lnTo>
                <a:lnTo>
                  <a:pt x="118516" y="222910"/>
                </a:lnTo>
                <a:lnTo>
                  <a:pt x="171399" y="88430"/>
                </a:lnTo>
                <a:lnTo>
                  <a:pt x="246500" y="88430"/>
                </a:lnTo>
                <a:lnTo>
                  <a:pt x="211061" y="0"/>
                </a:lnTo>
                <a:close/>
              </a:path>
              <a:path w="347344" h="340359">
                <a:moveTo>
                  <a:pt x="325057" y="284454"/>
                </a:moveTo>
                <a:lnTo>
                  <a:pt x="247980" y="284454"/>
                </a:lnTo>
                <a:lnTo>
                  <a:pt x="269862" y="340067"/>
                </a:lnTo>
                <a:lnTo>
                  <a:pt x="347344" y="340067"/>
                </a:lnTo>
                <a:lnTo>
                  <a:pt x="325057" y="284454"/>
                </a:lnTo>
                <a:close/>
              </a:path>
              <a:path w="347344" h="340359">
                <a:moveTo>
                  <a:pt x="246500" y="88430"/>
                </a:moveTo>
                <a:lnTo>
                  <a:pt x="171399" y="88430"/>
                </a:lnTo>
                <a:lnTo>
                  <a:pt x="224281" y="222910"/>
                </a:lnTo>
                <a:lnTo>
                  <a:pt x="300393" y="222910"/>
                </a:lnTo>
                <a:lnTo>
                  <a:pt x="246500" y="88430"/>
                </a:lnTo>
                <a:close/>
              </a:path>
            </a:pathLst>
          </a:custGeom>
          <a:solidFill>
            <a:srgbClr val="18CDE2"/>
          </a:solidFill>
        </p:spPr>
        <p:txBody>
          <a:bodyPr wrap="square" lIns="0" tIns="0" rIns="0" bIns="0" rtlCol="0"/>
          <a:lstStyle/>
          <a:p>
            <a:endParaRPr/>
          </a:p>
        </p:txBody>
      </p:sp>
      <p:sp>
        <p:nvSpPr>
          <p:cNvPr id="20" name="object 9">
            <a:extLst>
              <a:ext uri="{FF2B5EF4-FFF2-40B4-BE49-F238E27FC236}">
                <a16:creationId xmlns:a16="http://schemas.microsoft.com/office/drawing/2014/main" id="{AFAA89FB-A02E-4955-AC11-DA34EAC8F225}"/>
              </a:ext>
            </a:extLst>
          </p:cNvPr>
          <p:cNvSpPr/>
          <p:nvPr userDrawn="1"/>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64" y="272605"/>
                </a:lnTo>
                <a:lnTo>
                  <a:pt x="74764"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a:p>
        </p:txBody>
      </p:sp>
      <p:sp>
        <p:nvSpPr>
          <p:cNvPr id="22" name="object 10">
            <a:extLst>
              <a:ext uri="{FF2B5EF4-FFF2-40B4-BE49-F238E27FC236}">
                <a16:creationId xmlns:a16="http://schemas.microsoft.com/office/drawing/2014/main" id="{615C38BC-2D6E-40E3-A75F-146973998236}"/>
              </a:ext>
            </a:extLst>
          </p:cNvPr>
          <p:cNvSpPr/>
          <p:nvPr userDrawn="1"/>
        </p:nvSpPr>
        <p:spPr>
          <a:xfrm>
            <a:off x="2230274" y="949895"/>
            <a:ext cx="538319" cy="235436"/>
          </a:xfrm>
          <a:prstGeom prst="rect">
            <a:avLst/>
          </a:prstGeom>
          <a:blipFill>
            <a:blip r:embed="rId5" cstate="print"/>
            <a:stretch>
              <a:fillRect/>
            </a:stretch>
          </a:blipFill>
        </p:spPr>
        <p:txBody>
          <a:bodyPr wrap="square" lIns="0" tIns="0" rIns="0" bIns="0" rtlCol="0"/>
          <a:lstStyle/>
          <a:p>
            <a:endParaRPr/>
          </a:p>
        </p:txBody>
      </p:sp>
      <p:sp>
        <p:nvSpPr>
          <p:cNvPr id="24" name="object 11">
            <a:extLst>
              <a:ext uri="{FF2B5EF4-FFF2-40B4-BE49-F238E27FC236}">
                <a16:creationId xmlns:a16="http://schemas.microsoft.com/office/drawing/2014/main" id="{598D29C6-7361-4B26-A8EE-829B50FB5E91}"/>
              </a:ext>
            </a:extLst>
          </p:cNvPr>
          <p:cNvSpPr/>
          <p:nvPr userDrawn="1"/>
        </p:nvSpPr>
        <p:spPr>
          <a:xfrm>
            <a:off x="1596364" y="295046"/>
            <a:ext cx="833170" cy="888009"/>
          </a:xfrm>
          <a:prstGeom prst="rect">
            <a:avLst/>
          </a:prstGeom>
          <a:blipFill>
            <a:blip r:embed="rId6" cstate="print"/>
            <a:stretch>
              <a:fillRect/>
            </a:stretch>
          </a:blipFill>
        </p:spPr>
        <p:txBody>
          <a:bodyPr wrap="square" lIns="0" tIns="0" rIns="0" bIns="0" rtlCol="0"/>
          <a:lstStyle/>
          <a:p>
            <a:endParaRPr/>
          </a:p>
        </p:txBody>
      </p:sp>
      <p:sp>
        <p:nvSpPr>
          <p:cNvPr id="28" name="object 13">
            <a:extLst>
              <a:ext uri="{FF2B5EF4-FFF2-40B4-BE49-F238E27FC236}">
                <a16:creationId xmlns:a16="http://schemas.microsoft.com/office/drawing/2014/main" id="{3D8B57D9-0EB1-44F3-9788-DB54C1E99D92}"/>
              </a:ext>
            </a:extLst>
          </p:cNvPr>
          <p:cNvSpPr/>
          <p:nvPr userDrawn="1"/>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a:p>
        </p:txBody>
      </p:sp>
      <p:sp>
        <p:nvSpPr>
          <p:cNvPr id="30" name="object 14">
            <a:extLst>
              <a:ext uri="{FF2B5EF4-FFF2-40B4-BE49-F238E27FC236}">
                <a16:creationId xmlns:a16="http://schemas.microsoft.com/office/drawing/2014/main" id="{76F75C9E-9238-4E46-B96F-8E00E8FA4836}"/>
              </a:ext>
            </a:extLst>
          </p:cNvPr>
          <p:cNvSpPr txBox="1"/>
          <p:nvPr userDrawn="1"/>
        </p:nvSpPr>
        <p:spPr>
          <a:xfrm>
            <a:off x="13648134" y="603876"/>
            <a:ext cx="2929255" cy="193040"/>
          </a:xfrm>
          <a:prstGeom prst="rect">
            <a:avLst/>
          </a:prstGeom>
        </p:spPr>
        <p:txBody>
          <a:bodyPr vert="horz" wrap="square" lIns="0" tIns="12700" rIns="0" bIns="0" rtlCol="0">
            <a:spAutoFit/>
          </a:bodyPr>
          <a:lstStyle/>
          <a:p>
            <a:pPr marL="12700">
              <a:lnSpc>
                <a:spcPct val="100000"/>
              </a:lnSpc>
              <a:spcBef>
                <a:spcPts val="100"/>
              </a:spcBef>
            </a:pPr>
            <a:r>
              <a:rPr sz="1100" b="0" spc="-5" dirty="0">
                <a:solidFill>
                  <a:srgbClr val="0E3755"/>
                </a:solidFill>
                <a:latin typeface="Antenna Light"/>
                <a:cs typeface="Antenna Light"/>
              </a:rPr>
              <a:t>Nombre </a:t>
            </a:r>
            <a:r>
              <a:rPr sz="1100" b="0" dirty="0">
                <a:solidFill>
                  <a:srgbClr val="0E3755"/>
                </a:solidFill>
                <a:latin typeface="Antenna Light"/>
                <a:cs typeface="Antenna Light"/>
              </a:rPr>
              <a:t>del </a:t>
            </a:r>
            <a:r>
              <a:rPr sz="1100" b="0" spc="-10" dirty="0">
                <a:solidFill>
                  <a:srgbClr val="0E3755"/>
                </a:solidFill>
                <a:latin typeface="Antenna Light"/>
                <a:cs typeface="Antenna Light"/>
              </a:rPr>
              <a:t>curso </a:t>
            </a:r>
            <a:r>
              <a:rPr sz="1100" b="0" dirty="0">
                <a:solidFill>
                  <a:srgbClr val="0E3755"/>
                </a:solidFill>
                <a:latin typeface="Antenna Light"/>
                <a:cs typeface="Antenna Light"/>
              </a:rPr>
              <a:t>del mt </a:t>
            </a:r>
            <a:r>
              <a:rPr sz="1100" b="0" spc="-10" dirty="0">
                <a:solidFill>
                  <a:srgbClr val="0E3755"/>
                </a:solidFill>
                <a:latin typeface="Antenna Light"/>
                <a:cs typeface="Antenna Light"/>
              </a:rPr>
              <a:t>Lorem </a:t>
            </a:r>
            <a:r>
              <a:rPr sz="1100" b="0" spc="-5" dirty="0">
                <a:solidFill>
                  <a:srgbClr val="0E3755"/>
                </a:solidFill>
                <a:latin typeface="Antenna Light"/>
                <a:cs typeface="Antenna Light"/>
              </a:rPr>
              <a:t>ipsum</a:t>
            </a:r>
            <a:r>
              <a:rPr sz="1100" b="0" spc="-25" dirty="0">
                <a:solidFill>
                  <a:srgbClr val="0E3755"/>
                </a:solidFill>
                <a:latin typeface="Antenna Light"/>
                <a:cs typeface="Antenna Light"/>
              </a:rPr>
              <a:t> </a:t>
            </a:r>
            <a:r>
              <a:rPr sz="1100" b="0" spc="-15" dirty="0">
                <a:solidFill>
                  <a:srgbClr val="0E3755"/>
                </a:solidFill>
                <a:latin typeface="Antenna Light"/>
                <a:cs typeface="Antenna Light"/>
              </a:rPr>
              <a:t>text</a:t>
            </a:r>
            <a:endParaRPr sz="1100">
              <a:latin typeface="Antenna Light"/>
              <a:cs typeface="Antenna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48223" y="2392746"/>
            <a:ext cx="12251752" cy="3689350"/>
          </a:xfrm>
          <a:prstGeom prst="rect">
            <a:avLst/>
          </a:prstGeom>
        </p:spPr>
        <p:txBody>
          <a:bodyPr wrap="square" lIns="0" tIns="0" rIns="0" bIns="0">
            <a:spAutoFit/>
          </a:bodyPr>
          <a:lstStyle>
            <a:lvl1pPr>
              <a:defRPr sz="4300" b="1" i="0">
                <a:solidFill>
                  <a:srgbClr val="272C2F"/>
                </a:solidFill>
                <a:latin typeface="Antenna Bold"/>
                <a:cs typeface="Antenna Bold"/>
              </a:defRPr>
            </a:lvl1pPr>
          </a:lstStyle>
          <a:p>
            <a:endParaRPr/>
          </a:p>
        </p:txBody>
      </p:sp>
      <p:sp>
        <p:nvSpPr>
          <p:cNvPr id="3" name="Holder 3"/>
          <p:cNvSpPr>
            <a:spLocks noGrp="1"/>
          </p:cNvSpPr>
          <p:nvPr>
            <p:ph type="body" idx="1"/>
          </p:nvPr>
        </p:nvSpPr>
        <p:spPr>
          <a:xfrm>
            <a:off x="867410" y="2243328"/>
            <a:ext cx="15613380" cy="6437376"/>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898388" y="9070848"/>
            <a:ext cx="5551424" cy="48768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67410" y="9070848"/>
            <a:ext cx="3990086" cy="4876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2/1/25</a:t>
            </a:fld>
            <a:endParaRPr lang="en-US"/>
          </a:p>
        </p:txBody>
      </p:sp>
      <p:sp>
        <p:nvSpPr>
          <p:cNvPr id="6" name="Holder 6"/>
          <p:cNvSpPr>
            <a:spLocks noGrp="1"/>
          </p:cNvSpPr>
          <p:nvPr>
            <p:ph type="sldNum" sz="quarter" idx="7"/>
          </p:nvPr>
        </p:nvSpPr>
        <p:spPr>
          <a:xfrm>
            <a:off x="12490704" y="9070848"/>
            <a:ext cx="3990086" cy="4876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5.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1.emf"/><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package" Target="../embeddings/Microsoft_Excel_Worksheet4.xlsx"/><Relationship Id="rId5" Type="http://schemas.openxmlformats.org/officeDocument/2006/relationships/image" Target="../media/image15.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package" Target="../embeddings/Microsoft_Excel_Worksheet1.xlsx"/><Relationship Id="rId3" Type="http://schemas.openxmlformats.org/officeDocument/2006/relationships/image" Target="../media/image3.png"/><Relationship Id="rId7" Type="http://schemas.openxmlformats.org/officeDocument/2006/relationships/image" Target="../media/image16.emf"/><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package" Target="../embeddings/Microsoft_Excel_Worksheet.xlsx"/><Relationship Id="rId5"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7.em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emf"/><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package" Target="../embeddings/Microsoft_Excel_Worksheet2.xlsx"/><Relationship Id="rId5" Type="http://schemas.openxmlformats.org/officeDocument/2006/relationships/image" Target="../media/image15.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emf"/><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package" Target="../embeddings/Microsoft_Excel_Worksheet3.xlsx"/><Relationship Id="rId5" Type="http://schemas.openxmlformats.org/officeDocument/2006/relationships/image" Target="../media/image15.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348200" cy="9753600"/>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0" y="0"/>
            <a:ext cx="17348200" cy="9753600"/>
          </a:xfrm>
          <a:custGeom>
            <a:avLst/>
            <a:gdLst/>
            <a:ahLst/>
            <a:cxnLst/>
            <a:rect l="l" t="t" r="r" b="b"/>
            <a:pathLst>
              <a:path w="17348200" h="9753600">
                <a:moveTo>
                  <a:pt x="0" y="9753600"/>
                </a:moveTo>
                <a:lnTo>
                  <a:pt x="17348200" y="9753600"/>
                </a:lnTo>
                <a:lnTo>
                  <a:pt x="17348200" y="0"/>
                </a:lnTo>
                <a:lnTo>
                  <a:pt x="0" y="0"/>
                </a:lnTo>
                <a:lnTo>
                  <a:pt x="0" y="9753600"/>
                </a:lnTo>
                <a:close/>
              </a:path>
            </a:pathLst>
          </a:custGeom>
          <a:solidFill>
            <a:srgbClr val="01132F">
              <a:alpha val="96998"/>
            </a:srgbClr>
          </a:solidFill>
        </p:spPr>
        <p:txBody>
          <a:bodyPr wrap="square" lIns="0" tIns="0" rIns="0" bIns="0" rtlCol="0"/>
          <a:lstStyle/>
          <a:p>
            <a:endParaRPr dirty="0"/>
          </a:p>
        </p:txBody>
      </p:sp>
      <p:sp>
        <p:nvSpPr>
          <p:cNvPr id="4" name="object 4"/>
          <p:cNvSpPr txBox="1">
            <a:spLocks noGrp="1"/>
          </p:cNvSpPr>
          <p:nvPr>
            <p:ph type="title"/>
          </p:nvPr>
        </p:nvSpPr>
        <p:spPr>
          <a:xfrm>
            <a:off x="5600693" y="4551418"/>
            <a:ext cx="3728085" cy="1564640"/>
          </a:xfrm>
          <a:prstGeom prst="rect">
            <a:avLst/>
          </a:prstGeom>
        </p:spPr>
        <p:txBody>
          <a:bodyPr vert="horz" wrap="square" lIns="0" tIns="12065" rIns="0" bIns="0" rtlCol="0">
            <a:spAutoFit/>
          </a:bodyPr>
          <a:lstStyle/>
          <a:p>
            <a:pPr marL="12700">
              <a:lnSpc>
                <a:spcPct val="100000"/>
              </a:lnSpc>
              <a:spcBef>
                <a:spcPts val="95"/>
              </a:spcBef>
            </a:pPr>
            <a:r>
              <a:rPr sz="10100" spc="-5" dirty="0">
                <a:solidFill>
                  <a:srgbClr val="F0F1F1"/>
                </a:solidFill>
              </a:rPr>
              <a:t>M</a:t>
            </a:r>
            <a:r>
              <a:rPr sz="10100" spc="-5" dirty="0">
                <a:solidFill>
                  <a:srgbClr val="18CDE2"/>
                </a:solidFill>
              </a:rPr>
              <a:t>IA</a:t>
            </a:r>
            <a:r>
              <a:rPr sz="10100" spc="-5" dirty="0">
                <a:solidFill>
                  <a:srgbClr val="F0F1F1"/>
                </a:solidFill>
              </a:rPr>
              <a:t>D</a:t>
            </a:r>
            <a:endParaRPr sz="10100" dirty="0"/>
          </a:p>
        </p:txBody>
      </p:sp>
      <p:sp>
        <p:nvSpPr>
          <p:cNvPr id="5" name="object 5"/>
          <p:cNvSpPr txBox="1"/>
          <p:nvPr/>
        </p:nvSpPr>
        <p:spPr>
          <a:xfrm>
            <a:off x="10197796" y="5076918"/>
            <a:ext cx="1550035" cy="821055"/>
          </a:xfrm>
          <a:prstGeom prst="rect">
            <a:avLst/>
          </a:prstGeom>
        </p:spPr>
        <p:txBody>
          <a:bodyPr vert="horz" wrap="square" lIns="0" tIns="78740" rIns="0" bIns="0" rtlCol="0">
            <a:spAutoFit/>
          </a:bodyPr>
          <a:lstStyle/>
          <a:p>
            <a:pPr marL="12700">
              <a:lnSpc>
                <a:spcPct val="100000"/>
              </a:lnSpc>
              <a:spcBef>
                <a:spcPts val="620"/>
              </a:spcBef>
            </a:pPr>
            <a:r>
              <a:rPr sz="1300" spc="10" dirty="0">
                <a:solidFill>
                  <a:srgbClr val="FFFFFF"/>
                </a:solidFill>
                <a:latin typeface="Antenna Regular"/>
                <a:cs typeface="Antenna Regular"/>
              </a:rPr>
              <a:t>Maestría</a:t>
            </a:r>
            <a:endParaRPr sz="1300" dirty="0">
              <a:latin typeface="Antenna Regular"/>
              <a:cs typeface="Antenna Regular"/>
            </a:endParaRPr>
          </a:p>
          <a:p>
            <a:pPr marL="12700" marR="5080">
              <a:lnSpc>
                <a:spcPct val="133800"/>
              </a:lnSpc>
            </a:pPr>
            <a:r>
              <a:rPr sz="1300" spc="15" dirty="0">
                <a:solidFill>
                  <a:srgbClr val="FFFFFF"/>
                </a:solidFill>
                <a:latin typeface="Antenna Regular"/>
                <a:cs typeface="Antenna Regular"/>
              </a:rPr>
              <a:t>en </a:t>
            </a:r>
            <a:r>
              <a:rPr sz="1300" spc="5" dirty="0">
                <a:solidFill>
                  <a:srgbClr val="FFFFFF"/>
                </a:solidFill>
                <a:latin typeface="Antenna Regular"/>
                <a:cs typeface="Antenna Regular"/>
              </a:rPr>
              <a:t>Inteligencia  </a:t>
            </a:r>
            <a:r>
              <a:rPr sz="1300" spc="10" dirty="0">
                <a:solidFill>
                  <a:srgbClr val="FFFFFF"/>
                </a:solidFill>
                <a:latin typeface="Antenna Regular"/>
                <a:cs typeface="Antenna Regular"/>
              </a:rPr>
              <a:t>Analítica </a:t>
            </a:r>
            <a:r>
              <a:rPr sz="1300" spc="15" dirty="0">
                <a:solidFill>
                  <a:srgbClr val="FFFFFF"/>
                </a:solidFill>
                <a:latin typeface="Antenna Regular"/>
                <a:cs typeface="Antenna Regular"/>
              </a:rPr>
              <a:t>de</a:t>
            </a:r>
            <a:r>
              <a:rPr sz="1300" spc="-95" dirty="0">
                <a:solidFill>
                  <a:srgbClr val="FFFFFF"/>
                </a:solidFill>
                <a:latin typeface="Antenna Regular"/>
                <a:cs typeface="Antenna Regular"/>
              </a:rPr>
              <a:t> </a:t>
            </a:r>
            <a:r>
              <a:rPr sz="1300" dirty="0">
                <a:solidFill>
                  <a:srgbClr val="FFFFFF"/>
                </a:solidFill>
                <a:latin typeface="Antenna Regular"/>
                <a:cs typeface="Antenna Regular"/>
              </a:rPr>
              <a:t>Datos</a:t>
            </a:r>
            <a:endParaRPr sz="1300" dirty="0">
              <a:latin typeface="Antenna Regular"/>
              <a:cs typeface="Antenna Regular"/>
            </a:endParaRPr>
          </a:p>
        </p:txBody>
      </p:sp>
      <p:sp>
        <p:nvSpPr>
          <p:cNvPr id="6" name="object 6"/>
          <p:cNvSpPr/>
          <p:nvPr/>
        </p:nvSpPr>
        <p:spPr>
          <a:xfrm>
            <a:off x="8430843" y="3351478"/>
            <a:ext cx="2343873" cy="2495054"/>
          </a:xfrm>
          <a:prstGeom prst="rect">
            <a:avLst/>
          </a:prstGeom>
          <a:blipFill>
            <a:blip r:embed="rId3" cstate="print"/>
            <a:stretch>
              <a:fillRect/>
            </a:stretch>
          </a:blip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40280"/>
            <a:ext cx="15177555" cy="5336846"/>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Question 3 </a:t>
            </a:r>
          </a:p>
          <a:p>
            <a:pPr>
              <a:lnSpc>
                <a:spcPct val="120000"/>
              </a:lnSpc>
            </a:pPr>
            <a:r>
              <a:rPr lang="en-US" sz="2400" dirty="0">
                <a:latin typeface="Antenna Light" panose="02000503000000020004" pitchFamily="50" charset="0"/>
              </a:rPr>
              <a:t>With a discount factor of 35%, reconsider Question 1. What changes do you notice, in both absolute and relative terms? In terms of customer value, what is the consequence of focusing on the short term? </a:t>
            </a:r>
          </a:p>
          <a:p>
            <a:pPr>
              <a:lnSpc>
                <a:spcPct val="120000"/>
              </a:lnSpc>
            </a:pPr>
            <a:endParaRPr lang="en-US" sz="2400" dirty="0">
              <a:latin typeface="Antenna Light" panose="02000503000000020004" pitchFamily="50" charset="0"/>
            </a:endParaRPr>
          </a:p>
          <a:p>
            <a:pPr>
              <a:lnSpc>
                <a:spcPct val="120000"/>
              </a:lnSpc>
            </a:pPr>
            <a:r>
              <a:rPr lang="en-US" sz="2400" dirty="0">
                <a:latin typeface="Antenna Light" panose="02000503000000020004" pitchFamily="50" charset="0"/>
              </a:rPr>
              <a:t>Finally, the sales manager of </a:t>
            </a:r>
            <a:r>
              <a:rPr lang="en-US" sz="2400" dirty="0" err="1">
                <a:latin typeface="Antenna Light" panose="02000503000000020004" pitchFamily="50" charset="0"/>
              </a:rPr>
              <a:t>SyPhone</a:t>
            </a:r>
            <a:r>
              <a:rPr lang="en-US" sz="2400" dirty="0">
                <a:latin typeface="Antenna Light" panose="02000503000000020004" pitchFamily="50" charset="0"/>
              </a:rPr>
              <a:t>, Nadia Morel, has the following concern: Although she is comfortable that the lifetime value you have computed takes into account the revenues and costs of a customer once that customer has been acquired, she feels strongly that you have overlooked many other factors, such as the costs of acquiring an account (e.g., sales representatives, advertising, trade shows, promotions) and the fixed costs incurred once an account is acquired (e.g., setting up and configuring the server and material, managing the transition). </a:t>
            </a:r>
          </a:p>
          <a:p>
            <a:endParaRPr lang="en-US" sz="2400" dirty="0"/>
          </a:p>
        </p:txBody>
      </p:sp>
    </p:spTree>
    <p:extLst>
      <p:ext uri="{BB962C8B-B14F-4D97-AF65-F5344CB8AC3E}">
        <p14:creationId xmlns:p14="http://schemas.microsoft.com/office/powerpoint/2010/main" val="3668541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69153"/>
            <a:ext cx="15177555" cy="4893647"/>
          </a:xfrm>
          <a:prstGeom prst="rect">
            <a:avLst/>
          </a:prstGeom>
          <a:noFill/>
        </p:spPr>
        <p:txBody>
          <a:bodyPr wrap="square" rtlCol="0">
            <a:spAutoFit/>
          </a:bodyPr>
          <a:lstStyle/>
          <a:p>
            <a:r>
              <a:rPr lang="en-US" sz="2400" dirty="0">
                <a:latin typeface="Antenna Light" panose="02000503000000020004" pitchFamily="50" charset="0"/>
              </a:rPr>
              <a:t>Here are some figures Morel suggests: </a:t>
            </a:r>
          </a:p>
          <a:p>
            <a:endParaRPr lang="en-US" sz="2400" dirty="0">
              <a:latin typeface="Antenna Light" panose="02000503000000020004" pitchFamily="50" charset="0"/>
            </a:endParaRPr>
          </a:p>
          <a:p>
            <a:r>
              <a:rPr lang="en-US" sz="2400" dirty="0">
                <a:latin typeface="Antenna Light" panose="02000503000000020004" pitchFamily="50" charset="0"/>
              </a:rPr>
              <a:t>✓ Pre-sales costs are about $7,000 for a large prospective account and $1,500 for a small prospective account. These figures include such costs as sales representative efforts and promotions, which are incurred in the process of trying to acquire a new account, whether successful or not. </a:t>
            </a:r>
          </a:p>
          <a:p>
            <a:endParaRPr lang="en-US" sz="2400" dirty="0">
              <a:latin typeface="Antenna Light" panose="02000503000000020004" pitchFamily="50" charset="0"/>
            </a:endParaRPr>
          </a:p>
          <a:p>
            <a:r>
              <a:rPr lang="en-US" sz="2400" dirty="0">
                <a:latin typeface="Antenna Light" panose="02000503000000020004" pitchFamily="50" charset="0"/>
              </a:rPr>
              <a:t>✓ 20% of the proposals to large accounts translate into signing a new customer. When a large discount is offered, this ratio goes up to 35%. For small accounts, the win rates are 15% (without rebate) and 40% (with rebate). </a:t>
            </a:r>
          </a:p>
          <a:p>
            <a:endParaRPr lang="en-US" sz="2400" dirty="0">
              <a:latin typeface="Antenna Light" panose="02000503000000020004" pitchFamily="50" charset="0"/>
            </a:endParaRPr>
          </a:p>
          <a:p>
            <a:r>
              <a:rPr lang="en-US" sz="2400" dirty="0">
                <a:latin typeface="Antenna Light" panose="02000503000000020004" pitchFamily="50" charset="0"/>
              </a:rPr>
              <a:t>✓ The fixed costs associated with winning a new customer are important. It costs about $20,000 for </a:t>
            </a:r>
            <a:r>
              <a:rPr lang="en-US" sz="2400" dirty="0" err="1">
                <a:latin typeface="Antenna Light" panose="02000503000000020004" pitchFamily="50" charset="0"/>
              </a:rPr>
              <a:t>SyPhone</a:t>
            </a:r>
            <a:r>
              <a:rPr lang="en-US" sz="2400" dirty="0">
                <a:latin typeface="Antenna Light" panose="02000503000000020004" pitchFamily="50" charset="0"/>
              </a:rPr>
              <a:t> to set up a large account. These are one-time, internal costs and are not billed to the client, but they will be recouped over the years. To set up a smaller account costs much less, about $3,000. </a:t>
            </a:r>
          </a:p>
        </p:txBody>
      </p:sp>
    </p:spTree>
    <p:extLst>
      <p:ext uri="{BB962C8B-B14F-4D97-AF65-F5344CB8AC3E}">
        <p14:creationId xmlns:p14="http://schemas.microsoft.com/office/powerpoint/2010/main" val="84082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8445500" y="1905000"/>
            <a:ext cx="7848600" cy="1200329"/>
          </a:xfrm>
          <a:prstGeom prst="rect">
            <a:avLst/>
          </a:prstGeom>
          <a:noFill/>
        </p:spPr>
        <p:txBody>
          <a:bodyPr wrap="square" rtlCol="0">
            <a:spAutoFit/>
          </a:bodyPr>
          <a:lstStyle/>
          <a:p>
            <a:r>
              <a:rPr lang="en-US" sz="2400" dirty="0">
                <a:latin typeface="Antenna Bold" panose="02000503000000020004" pitchFamily="50" charset="0"/>
              </a:rPr>
              <a:t>R.</a:t>
            </a:r>
            <a:r>
              <a:rPr lang="en-US" sz="2400" dirty="0">
                <a:latin typeface="Antenna Light" panose="02000503000000020004" pitchFamily="50" charset="0"/>
              </a:rPr>
              <a:t> Changing the discount factor from 10% to 35% has several important effects on the CLV computations.</a:t>
            </a:r>
          </a:p>
        </p:txBody>
      </p:sp>
      <p:pic>
        <p:nvPicPr>
          <p:cNvPr id="12" name="Picture 11">
            <a:extLst>
              <a:ext uri="{FF2B5EF4-FFF2-40B4-BE49-F238E27FC236}">
                <a16:creationId xmlns:a16="http://schemas.microsoft.com/office/drawing/2014/main" id="{EDD89716-5C6E-4DD8-850A-27301D661323}"/>
              </a:ext>
            </a:extLst>
          </p:cNvPr>
          <p:cNvPicPr>
            <a:picLocks noChangeAspect="1"/>
          </p:cNvPicPr>
          <p:nvPr/>
        </p:nvPicPr>
        <p:blipFill>
          <a:blip r:embed="rId6"/>
          <a:stretch>
            <a:fillRect/>
          </a:stretch>
        </p:blipFill>
        <p:spPr>
          <a:xfrm>
            <a:off x="925305" y="1911156"/>
            <a:ext cx="6818439" cy="7183713"/>
          </a:xfrm>
          <a:prstGeom prst="rect">
            <a:avLst/>
          </a:prstGeom>
        </p:spPr>
      </p:pic>
    </p:spTree>
    <p:extLst>
      <p:ext uri="{BB962C8B-B14F-4D97-AF65-F5344CB8AC3E}">
        <p14:creationId xmlns:p14="http://schemas.microsoft.com/office/powerpoint/2010/main" val="1036537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057400"/>
            <a:ext cx="15177555" cy="2308324"/>
          </a:xfrm>
          <a:prstGeom prst="rect">
            <a:avLst/>
          </a:prstGeom>
          <a:noFill/>
        </p:spPr>
        <p:txBody>
          <a:bodyPr wrap="square" rtlCol="0">
            <a:spAutoFit/>
          </a:bodyPr>
          <a:lstStyle/>
          <a:p>
            <a:r>
              <a:rPr lang="en-US" sz="2400" dirty="0">
                <a:latin typeface="Antenna Light" panose="02000503000000020004" pitchFamily="50" charset="0"/>
              </a:rPr>
              <a:t>The change in the discount factor modifies the way the company values future revenues, such that more distant revenues are more heavily discounted as a result of market and technological uncertainties. “Large accounts were worth $118.5K before, and now they are worth $77.3K. Where did the revenues go?” Revenues are still there, intact, but those revenues that occur in the distant future are much more heavily discounted (less valued) by the firm.</a:t>
            </a:r>
          </a:p>
          <a:p>
            <a:endParaRPr lang="en-US" sz="2400" dirty="0">
              <a:latin typeface="Antenna Light" panose="02000503000000020004" pitchFamily="50" charset="0"/>
            </a:endParaRPr>
          </a:p>
        </p:txBody>
      </p:sp>
      <p:sp>
        <p:nvSpPr>
          <p:cNvPr id="14" name="TextBox 13">
            <a:extLst>
              <a:ext uri="{FF2B5EF4-FFF2-40B4-BE49-F238E27FC236}">
                <a16:creationId xmlns:a16="http://schemas.microsoft.com/office/drawing/2014/main" id="{3B2822FF-7EFA-4C03-8001-2B12ABC1B37D}"/>
              </a:ext>
            </a:extLst>
          </p:cNvPr>
          <p:cNvSpPr txBox="1"/>
          <p:nvPr/>
        </p:nvSpPr>
        <p:spPr>
          <a:xfrm>
            <a:off x="1116545" y="7257871"/>
            <a:ext cx="15177555" cy="1200329"/>
          </a:xfrm>
          <a:prstGeom prst="rect">
            <a:avLst/>
          </a:prstGeom>
          <a:noFill/>
        </p:spPr>
        <p:txBody>
          <a:bodyPr wrap="square" rtlCol="0">
            <a:spAutoFit/>
          </a:bodyPr>
          <a:lstStyle/>
          <a:p>
            <a:r>
              <a:rPr lang="en-US" sz="2400" dirty="0">
                <a:latin typeface="Antenna Light" panose="02000503000000020004" pitchFamily="50" charset="0"/>
              </a:rPr>
              <a:t>Therefore, segments with higher short-term revenues (without rebate) are worth much more (proportionally) than are those segments with a longer investment horizon for the firm (with rebates and with lower churn rates).</a:t>
            </a:r>
          </a:p>
        </p:txBody>
      </p:sp>
      <p:graphicFrame>
        <p:nvGraphicFramePr>
          <p:cNvPr id="15" name="Object 14">
            <a:extLst>
              <a:ext uri="{FF2B5EF4-FFF2-40B4-BE49-F238E27FC236}">
                <a16:creationId xmlns:a16="http://schemas.microsoft.com/office/drawing/2014/main" id="{86F7EBB3-7F55-45BA-9918-A05ABA70FE2E}"/>
              </a:ext>
            </a:extLst>
          </p:cNvPr>
          <p:cNvGraphicFramePr>
            <a:graphicFrameLocks noChangeAspect="1"/>
          </p:cNvGraphicFramePr>
          <p:nvPr>
            <p:extLst>
              <p:ext uri="{D42A27DB-BD31-4B8C-83A1-F6EECF244321}">
                <p14:modId xmlns:p14="http://schemas.microsoft.com/office/powerpoint/2010/main" val="3101110141"/>
              </p:ext>
            </p:extLst>
          </p:nvPr>
        </p:nvGraphicFramePr>
        <p:xfrm>
          <a:off x="4876272" y="4403885"/>
          <a:ext cx="6818440" cy="2377915"/>
        </p:xfrm>
        <a:graphic>
          <a:graphicData uri="http://schemas.openxmlformats.org/presentationml/2006/ole">
            <mc:AlternateContent xmlns:mc="http://schemas.openxmlformats.org/markup-compatibility/2006">
              <mc:Choice xmlns:v="urn:schemas-microsoft-com:vml" Requires="v">
                <p:oleObj name="Worksheet" r:id="rId6" imgW="3295786" imgH="1149306" progId="Excel.Sheet.12">
                  <p:embed/>
                </p:oleObj>
              </mc:Choice>
              <mc:Fallback>
                <p:oleObj name="Worksheet" r:id="rId6" imgW="3295786" imgH="1149306" progId="Excel.Sheet.12">
                  <p:embed/>
                  <p:pic>
                    <p:nvPicPr>
                      <p:cNvPr id="8" name="Object 7">
                        <a:extLst>
                          <a:ext uri="{FF2B5EF4-FFF2-40B4-BE49-F238E27FC236}">
                            <a16:creationId xmlns:a16="http://schemas.microsoft.com/office/drawing/2014/main" id="{BF47EB31-CEA5-4128-AE43-6C928D7A48E5}"/>
                          </a:ext>
                        </a:extLst>
                      </p:cNvPr>
                      <p:cNvPicPr/>
                      <p:nvPr/>
                    </p:nvPicPr>
                    <p:blipFill>
                      <a:blip r:embed="rId7"/>
                      <a:stretch>
                        <a:fillRect/>
                      </a:stretch>
                    </p:blipFill>
                    <p:spPr>
                      <a:xfrm>
                        <a:off x="4876272" y="4403885"/>
                        <a:ext cx="6818440" cy="2377915"/>
                      </a:xfrm>
                      <a:prstGeom prst="rect">
                        <a:avLst/>
                      </a:prstGeom>
                    </p:spPr>
                  </p:pic>
                </p:oleObj>
              </mc:Fallback>
            </mc:AlternateContent>
          </a:graphicData>
        </a:graphic>
      </p:graphicFrame>
    </p:spTree>
    <p:extLst>
      <p:ext uri="{BB962C8B-B14F-4D97-AF65-F5344CB8AC3E}">
        <p14:creationId xmlns:p14="http://schemas.microsoft.com/office/powerpoint/2010/main" val="101102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556808"/>
            <a:ext cx="15177555" cy="1938992"/>
          </a:xfrm>
          <a:prstGeom prst="rect">
            <a:avLst/>
          </a:prstGeom>
          <a:noFill/>
        </p:spPr>
        <p:txBody>
          <a:bodyPr wrap="square" rtlCol="0">
            <a:spAutoFit/>
          </a:bodyPr>
          <a:lstStyle/>
          <a:p>
            <a:r>
              <a:rPr lang="en-US" sz="2400" dirty="0">
                <a:latin typeface="Antenna Bold" panose="02000503000000020004" pitchFamily="50" charset="0"/>
              </a:rPr>
              <a:t>Question 4 </a:t>
            </a:r>
          </a:p>
          <a:p>
            <a:r>
              <a:rPr lang="en-US" sz="2400" dirty="0">
                <a:latin typeface="Antenna Light" panose="02000503000000020004" pitchFamily="50" charset="0"/>
              </a:rPr>
              <a:t>Build an Excel spreadsheet to estimate how much a prospective customer is worth, depending on whether that customer is offered a rebate. What do you learn from the updated spreadsheet? Explain the logic behind your findings and conclusions. Based on these results, what sales and marketing strategies would you recommend for </a:t>
            </a:r>
            <a:r>
              <a:rPr lang="en-US" sz="2400" dirty="0" err="1">
                <a:latin typeface="Antenna Light" panose="02000503000000020004" pitchFamily="50" charset="0"/>
              </a:rPr>
              <a:t>SyPhone</a:t>
            </a:r>
            <a:r>
              <a:rPr lang="en-US" sz="2400" dirty="0">
                <a:latin typeface="Antenna Light" panose="02000503000000020004" pitchFamily="50" charset="0"/>
              </a:rPr>
              <a:t>?</a:t>
            </a:r>
          </a:p>
        </p:txBody>
      </p:sp>
    </p:spTree>
    <p:extLst>
      <p:ext uri="{BB962C8B-B14F-4D97-AF65-F5344CB8AC3E}">
        <p14:creationId xmlns:p14="http://schemas.microsoft.com/office/powerpoint/2010/main" val="4260625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52008"/>
            <a:ext cx="15177555" cy="461665"/>
          </a:xfrm>
          <a:prstGeom prst="rect">
            <a:avLst/>
          </a:prstGeom>
          <a:noFill/>
        </p:spPr>
        <p:txBody>
          <a:bodyPr wrap="square" rtlCol="0">
            <a:spAutoFit/>
          </a:bodyPr>
          <a:lstStyle/>
          <a:p>
            <a:r>
              <a:rPr lang="en-US" sz="2400" dirty="0">
                <a:latin typeface="Antenna Bold" panose="02000503000000020004" pitchFamily="50" charset="0"/>
              </a:rPr>
              <a:t>R. </a:t>
            </a:r>
            <a:endParaRPr lang="en-US" sz="2400" dirty="0">
              <a:latin typeface="Antenna Light" panose="02000503000000020004" pitchFamily="50" charset="0"/>
            </a:endParaRPr>
          </a:p>
        </p:txBody>
      </p:sp>
      <p:pic>
        <p:nvPicPr>
          <p:cNvPr id="12" name="Picture 11">
            <a:extLst>
              <a:ext uri="{FF2B5EF4-FFF2-40B4-BE49-F238E27FC236}">
                <a16:creationId xmlns:a16="http://schemas.microsoft.com/office/drawing/2014/main" id="{7522DBF0-E6D7-4E5E-A687-08323828A554}"/>
              </a:ext>
            </a:extLst>
          </p:cNvPr>
          <p:cNvPicPr>
            <a:picLocks noChangeAspect="1"/>
          </p:cNvPicPr>
          <p:nvPr/>
        </p:nvPicPr>
        <p:blipFill>
          <a:blip r:embed="rId6"/>
          <a:stretch>
            <a:fillRect/>
          </a:stretch>
        </p:blipFill>
        <p:spPr>
          <a:xfrm>
            <a:off x="1519597" y="3339666"/>
            <a:ext cx="14398643" cy="4600171"/>
          </a:xfrm>
          <a:prstGeom prst="rect">
            <a:avLst/>
          </a:prstGeom>
        </p:spPr>
      </p:pic>
    </p:spTree>
    <p:extLst>
      <p:ext uri="{BB962C8B-B14F-4D97-AF65-F5344CB8AC3E}">
        <p14:creationId xmlns:p14="http://schemas.microsoft.com/office/powerpoint/2010/main" val="3413397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52008"/>
            <a:ext cx="15177555" cy="3046988"/>
          </a:xfrm>
          <a:prstGeom prst="rect">
            <a:avLst/>
          </a:prstGeom>
          <a:noFill/>
        </p:spPr>
        <p:txBody>
          <a:bodyPr wrap="square" rtlCol="0">
            <a:spAutoFit/>
          </a:bodyPr>
          <a:lstStyle/>
          <a:p>
            <a:r>
              <a:rPr lang="en-US" sz="2400" dirty="0">
                <a:latin typeface="Antenna Light" panose="02000503000000020004" pitchFamily="50" charset="0"/>
              </a:rPr>
              <a:t>This reveals, it is not profitable to target small accounts without offering them substantial rebates. Presales and setup costs are such that the company needs to keep acquired customers for several years before it recoups its initial investment. But not offering customers substantial rebates results in a high churn rate, which means they switch to competitors before those initial costs are recovered. </a:t>
            </a:r>
          </a:p>
          <a:p>
            <a:endParaRPr lang="en-US" sz="2400" dirty="0">
              <a:latin typeface="Antenna Light" panose="02000503000000020004" pitchFamily="50" charset="0"/>
            </a:endParaRPr>
          </a:p>
          <a:p>
            <a:r>
              <a:rPr lang="en-US" sz="2400" dirty="0">
                <a:latin typeface="Antenna Light" panose="02000503000000020004" pitchFamily="50" charset="0"/>
              </a:rPr>
              <a:t>The same logic holds true for larger accounts. Thanks to a higher win rate associated with large rebates, the net value of prospects who receive rebates is reasonably close to the net value of those who are not offered a rebate.</a:t>
            </a:r>
          </a:p>
        </p:txBody>
      </p:sp>
    </p:spTree>
    <p:extLst>
      <p:ext uri="{BB962C8B-B14F-4D97-AF65-F5344CB8AC3E}">
        <p14:creationId xmlns:p14="http://schemas.microsoft.com/office/powerpoint/2010/main" val="233896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16545" y="2252008"/>
            <a:ext cx="15177555"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Antenna Light" panose="02000503000000020004" pitchFamily="50" charset="0"/>
              </a:rPr>
              <a:t>CLV is more than just a metric. It is a way to allocate scarce marketing resources toward customers who are likely.</a:t>
            </a:r>
          </a:p>
          <a:p>
            <a:endParaRPr lang="en-US" sz="2400" dirty="0">
              <a:latin typeface="Antenna Light" panose="02000503000000020004" pitchFamily="50" charset="0"/>
            </a:endParaRPr>
          </a:p>
          <a:p>
            <a:pPr marL="342900" indent="-342900">
              <a:buFont typeface="Arial" panose="020B0604020202020204" pitchFamily="34" charset="0"/>
              <a:buChar char="•"/>
            </a:pPr>
            <a:r>
              <a:rPr lang="en-US" sz="2400" dirty="0">
                <a:latin typeface="Antenna Light" panose="02000503000000020004" pitchFamily="50" charset="0"/>
              </a:rPr>
              <a:t>Companies face real challenges when attempting to implement CLV models. Part of that challenge is measuring customer lifetime value with any degree of confidence, especially at the level of each individual customer. In many large companies, organizational and management procedures prevent the precise measurement of CLV, especially when the same customer purchases many different products and services from different divisions of the company. Fortunately, the implementation of CRM systems now enables even large companies to track customers’ purchases across divisions.</a:t>
            </a:r>
          </a:p>
        </p:txBody>
      </p:sp>
    </p:spTree>
    <p:extLst>
      <p:ext uri="{BB962C8B-B14F-4D97-AF65-F5344CB8AC3E}">
        <p14:creationId xmlns:p14="http://schemas.microsoft.com/office/powerpoint/2010/main" val="3955795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7348200" cy="9753600"/>
          </a:xfrm>
          <a:custGeom>
            <a:avLst/>
            <a:gdLst/>
            <a:ahLst/>
            <a:cxnLst/>
            <a:rect l="l" t="t" r="r" b="b"/>
            <a:pathLst>
              <a:path w="17348200" h="9753600">
                <a:moveTo>
                  <a:pt x="0" y="9753600"/>
                </a:moveTo>
                <a:lnTo>
                  <a:pt x="17348200" y="9753600"/>
                </a:lnTo>
                <a:lnTo>
                  <a:pt x="17348200" y="0"/>
                </a:lnTo>
                <a:lnTo>
                  <a:pt x="0" y="0"/>
                </a:lnTo>
                <a:lnTo>
                  <a:pt x="0" y="9753600"/>
                </a:lnTo>
                <a:close/>
              </a:path>
            </a:pathLst>
          </a:custGeom>
          <a:solidFill>
            <a:srgbClr val="01132F"/>
          </a:solidFill>
        </p:spPr>
        <p:txBody>
          <a:bodyPr wrap="square" lIns="0" tIns="0" rIns="0" bIns="0" rtlCol="0"/>
          <a:lstStyle/>
          <a:p>
            <a:endParaRPr/>
          </a:p>
        </p:txBody>
      </p:sp>
      <p:sp>
        <p:nvSpPr>
          <p:cNvPr id="3" name="object 3"/>
          <p:cNvSpPr txBox="1"/>
          <p:nvPr/>
        </p:nvSpPr>
        <p:spPr>
          <a:xfrm>
            <a:off x="8256637" y="7987272"/>
            <a:ext cx="2221230" cy="938530"/>
          </a:xfrm>
          <a:prstGeom prst="rect">
            <a:avLst/>
          </a:prstGeom>
        </p:spPr>
        <p:txBody>
          <a:bodyPr vert="horz" wrap="square" lIns="0" tIns="17145" rIns="0" bIns="0" rtlCol="0">
            <a:spAutoFit/>
          </a:bodyPr>
          <a:lstStyle/>
          <a:p>
            <a:pPr marL="12700">
              <a:lnSpc>
                <a:spcPct val="100000"/>
              </a:lnSpc>
              <a:spcBef>
                <a:spcPts val="135"/>
              </a:spcBef>
            </a:pPr>
            <a:r>
              <a:rPr sz="5950" b="1" spc="35" dirty="0">
                <a:solidFill>
                  <a:srgbClr val="F0F1F1"/>
                </a:solidFill>
                <a:latin typeface="Antenna Bold"/>
                <a:cs typeface="Antenna Bold"/>
              </a:rPr>
              <a:t>M</a:t>
            </a:r>
            <a:r>
              <a:rPr sz="5950" b="1" spc="20" dirty="0">
                <a:solidFill>
                  <a:srgbClr val="18CDE2"/>
                </a:solidFill>
                <a:latin typeface="Antenna Bold"/>
                <a:cs typeface="Antenna Bold"/>
              </a:rPr>
              <a:t>IA</a:t>
            </a:r>
            <a:r>
              <a:rPr sz="5950" b="1" spc="30" dirty="0">
                <a:solidFill>
                  <a:srgbClr val="F0F1F1"/>
                </a:solidFill>
                <a:latin typeface="Antenna Bold"/>
                <a:cs typeface="Antenna Bold"/>
              </a:rPr>
              <a:t>D</a:t>
            </a:r>
            <a:endParaRPr sz="5950">
              <a:latin typeface="Antenna Bold"/>
              <a:cs typeface="Antenna Bold"/>
            </a:endParaRPr>
          </a:p>
        </p:txBody>
      </p:sp>
      <p:sp>
        <p:nvSpPr>
          <p:cNvPr id="4" name="object 4"/>
          <p:cNvSpPr txBox="1"/>
          <p:nvPr/>
        </p:nvSpPr>
        <p:spPr>
          <a:xfrm>
            <a:off x="10983144" y="8298948"/>
            <a:ext cx="929640" cy="497205"/>
          </a:xfrm>
          <a:prstGeom prst="rect">
            <a:avLst/>
          </a:prstGeom>
        </p:spPr>
        <p:txBody>
          <a:bodyPr vert="horz" wrap="square" lIns="0" tIns="54610" rIns="0" bIns="0" rtlCol="0">
            <a:spAutoFit/>
          </a:bodyPr>
          <a:lstStyle/>
          <a:p>
            <a:pPr marL="12700">
              <a:lnSpc>
                <a:spcPct val="100000"/>
              </a:lnSpc>
              <a:spcBef>
                <a:spcPts val="430"/>
              </a:spcBef>
            </a:pPr>
            <a:r>
              <a:rPr sz="750" spc="15" dirty="0">
                <a:solidFill>
                  <a:srgbClr val="FFFFFF"/>
                </a:solidFill>
                <a:latin typeface="Antenna Regular"/>
                <a:cs typeface="Antenna Regular"/>
              </a:rPr>
              <a:t>Maestría</a:t>
            </a:r>
            <a:endParaRPr sz="750">
              <a:latin typeface="Antenna Regular"/>
              <a:cs typeface="Antenna Regular"/>
            </a:endParaRPr>
          </a:p>
          <a:p>
            <a:pPr marL="12700" marR="5080">
              <a:lnSpc>
                <a:spcPct val="137500"/>
              </a:lnSpc>
            </a:pPr>
            <a:r>
              <a:rPr sz="750" spc="20" dirty="0">
                <a:solidFill>
                  <a:srgbClr val="FFFFFF"/>
                </a:solidFill>
                <a:latin typeface="Antenna Regular"/>
                <a:cs typeface="Antenna Regular"/>
              </a:rPr>
              <a:t>en </a:t>
            </a:r>
            <a:r>
              <a:rPr sz="750" spc="10" dirty="0">
                <a:solidFill>
                  <a:srgbClr val="FFFFFF"/>
                </a:solidFill>
                <a:latin typeface="Antenna Regular"/>
                <a:cs typeface="Antenna Regular"/>
              </a:rPr>
              <a:t>Inteligencia  </a:t>
            </a:r>
            <a:r>
              <a:rPr sz="750" spc="15" dirty="0">
                <a:solidFill>
                  <a:srgbClr val="FFFFFF"/>
                </a:solidFill>
                <a:latin typeface="Antenna Regular"/>
                <a:cs typeface="Antenna Regular"/>
              </a:rPr>
              <a:t>Analítica </a:t>
            </a:r>
            <a:r>
              <a:rPr sz="750" spc="20" dirty="0">
                <a:solidFill>
                  <a:srgbClr val="FFFFFF"/>
                </a:solidFill>
                <a:latin typeface="Antenna Regular"/>
                <a:cs typeface="Antenna Regular"/>
              </a:rPr>
              <a:t>de</a:t>
            </a:r>
            <a:r>
              <a:rPr sz="750" spc="-80" dirty="0">
                <a:solidFill>
                  <a:srgbClr val="FFFFFF"/>
                </a:solidFill>
                <a:latin typeface="Antenna Regular"/>
                <a:cs typeface="Antenna Regular"/>
              </a:rPr>
              <a:t> </a:t>
            </a:r>
            <a:r>
              <a:rPr sz="750" spc="10" dirty="0">
                <a:solidFill>
                  <a:srgbClr val="FFFFFF"/>
                </a:solidFill>
                <a:latin typeface="Antenna Regular"/>
                <a:cs typeface="Antenna Regular"/>
              </a:rPr>
              <a:t>Datos</a:t>
            </a:r>
            <a:endParaRPr sz="750">
              <a:latin typeface="Antenna Regular"/>
              <a:cs typeface="Antenna Regular"/>
            </a:endParaRPr>
          </a:p>
        </p:txBody>
      </p:sp>
      <p:sp>
        <p:nvSpPr>
          <p:cNvPr id="5" name="object 5"/>
          <p:cNvSpPr/>
          <p:nvPr/>
        </p:nvSpPr>
        <p:spPr>
          <a:xfrm>
            <a:off x="9940352" y="7278090"/>
            <a:ext cx="1390129" cy="1482483"/>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12471400" y="7327900"/>
            <a:ext cx="0" cy="1536700"/>
          </a:xfrm>
          <a:custGeom>
            <a:avLst/>
            <a:gdLst/>
            <a:ahLst/>
            <a:cxnLst/>
            <a:rect l="l" t="t" r="r" b="b"/>
            <a:pathLst>
              <a:path h="1536700">
                <a:moveTo>
                  <a:pt x="0" y="0"/>
                </a:moveTo>
                <a:lnTo>
                  <a:pt x="0" y="1536700"/>
                </a:lnTo>
              </a:path>
            </a:pathLst>
          </a:custGeom>
          <a:ln w="12700">
            <a:solidFill>
              <a:srgbClr val="FFFFFF"/>
            </a:solidFill>
          </a:ln>
        </p:spPr>
        <p:txBody>
          <a:bodyPr wrap="square" lIns="0" tIns="0" rIns="0" bIns="0" rtlCol="0"/>
          <a:lstStyle/>
          <a:p>
            <a:endParaRPr/>
          </a:p>
        </p:txBody>
      </p:sp>
      <p:sp>
        <p:nvSpPr>
          <p:cNvPr id="8" name="object 8"/>
          <p:cNvSpPr/>
          <p:nvPr/>
        </p:nvSpPr>
        <p:spPr>
          <a:xfrm>
            <a:off x="0" y="12699"/>
            <a:ext cx="7796720" cy="9740900"/>
          </a:xfrm>
          <a:prstGeom prst="rect">
            <a:avLst/>
          </a:prstGeom>
          <a:blipFill>
            <a:blip r:embed="rId3" cstate="print"/>
            <a:stretch>
              <a:fillRect/>
            </a:stretch>
          </a:blipFill>
        </p:spPr>
        <p:txBody>
          <a:bodyPr wrap="square" lIns="0" tIns="0" rIns="0" bIns="0" rtlCol="0"/>
          <a:lstStyle/>
          <a:p>
            <a:endParaRPr/>
          </a:p>
        </p:txBody>
      </p:sp>
      <p:sp>
        <p:nvSpPr>
          <p:cNvPr id="9" name="object 7">
            <a:extLst>
              <a:ext uri="{FF2B5EF4-FFF2-40B4-BE49-F238E27FC236}">
                <a16:creationId xmlns:a16="http://schemas.microsoft.com/office/drawing/2014/main" id="{6E8FFAA8-F65B-49B9-BCA8-45E57EEBD23E}"/>
              </a:ext>
            </a:extLst>
          </p:cNvPr>
          <p:cNvSpPr txBox="1"/>
          <p:nvPr/>
        </p:nvSpPr>
        <p:spPr>
          <a:xfrm>
            <a:off x="12941300" y="7467600"/>
            <a:ext cx="3188970" cy="1235595"/>
          </a:xfrm>
          <a:prstGeom prst="rect">
            <a:avLst/>
          </a:prstGeom>
        </p:spPr>
        <p:txBody>
          <a:bodyPr vert="horz" wrap="square" lIns="0" tIns="62865" rIns="0" bIns="0" rtlCol="0">
            <a:spAutoFit/>
          </a:bodyPr>
          <a:lstStyle/>
          <a:p>
            <a:pPr marL="12700">
              <a:lnSpc>
                <a:spcPct val="100000"/>
              </a:lnSpc>
              <a:spcBef>
                <a:spcPts val="495"/>
              </a:spcBef>
            </a:pPr>
            <a:r>
              <a:rPr lang="es-CO" sz="3600" b="1" dirty="0">
                <a:solidFill>
                  <a:srgbClr val="FFFFFF"/>
                </a:solidFill>
                <a:latin typeface="Antenna Bold"/>
                <a:cs typeface="Antenna Bold"/>
              </a:rPr>
              <a:t>Marketing</a:t>
            </a:r>
          </a:p>
          <a:p>
            <a:pPr marL="12700">
              <a:lnSpc>
                <a:spcPct val="100000"/>
              </a:lnSpc>
              <a:spcBef>
                <a:spcPts val="495"/>
              </a:spcBef>
            </a:pPr>
            <a:r>
              <a:rPr lang="es-CO" sz="3600" b="1" dirty="0" err="1">
                <a:solidFill>
                  <a:srgbClr val="FFFFFF"/>
                </a:solidFill>
                <a:latin typeface="Antenna Bold"/>
                <a:cs typeface="Antenna Bold"/>
              </a:rPr>
              <a:t>Analytics</a:t>
            </a:r>
            <a:endParaRPr lang="es-CO" sz="3600" b="1" dirty="0">
              <a:solidFill>
                <a:srgbClr val="FFFFFF"/>
              </a:solidFill>
              <a:latin typeface="Antenna Bold"/>
              <a:cs typeface="Antenna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686458" y="-1447800"/>
            <a:ext cx="7313747" cy="9740900"/>
          </a:xfrm>
          <a:prstGeom prst="rect">
            <a:avLst/>
          </a:prstGeom>
          <a:blipFill>
            <a:blip r:embed="rId2" cstate="print"/>
            <a:stretch>
              <a:fillRect/>
            </a:stretch>
          </a:blipFill>
        </p:spPr>
        <p:txBody>
          <a:bodyPr wrap="square" lIns="0" tIns="0" rIns="0" bIns="0" rtlCol="0"/>
          <a:lstStyle/>
          <a:p>
            <a:pPr algn="ctr"/>
            <a:endParaRPr dirty="0"/>
          </a:p>
        </p:txBody>
      </p:sp>
      <p:sp>
        <p:nvSpPr>
          <p:cNvPr id="3" name="object 3"/>
          <p:cNvSpPr/>
          <p:nvPr/>
        </p:nvSpPr>
        <p:spPr>
          <a:xfrm>
            <a:off x="0" y="0"/>
            <a:ext cx="7988300" cy="97536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0" y="0"/>
            <a:ext cx="7988300" cy="9753600"/>
          </a:xfrm>
          <a:custGeom>
            <a:avLst/>
            <a:gdLst/>
            <a:ahLst/>
            <a:cxnLst/>
            <a:rect l="l" t="t" r="r" b="b"/>
            <a:pathLst>
              <a:path w="7988300" h="9753600">
                <a:moveTo>
                  <a:pt x="0" y="9753600"/>
                </a:moveTo>
                <a:lnTo>
                  <a:pt x="7988300" y="9753600"/>
                </a:lnTo>
                <a:lnTo>
                  <a:pt x="7988300" y="0"/>
                </a:lnTo>
                <a:lnTo>
                  <a:pt x="0" y="0"/>
                </a:lnTo>
                <a:lnTo>
                  <a:pt x="0" y="9753600"/>
                </a:lnTo>
                <a:close/>
              </a:path>
            </a:pathLst>
          </a:custGeom>
          <a:solidFill>
            <a:srgbClr val="01132F">
              <a:alpha val="96998"/>
            </a:srgbClr>
          </a:solidFill>
        </p:spPr>
        <p:txBody>
          <a:bodyPr wrap="square" lIns="0" tIns="0" rIns="0" bIns="0" rtlCol="0"/>
          <a:lstStyle/>
          <a:p>
            <a:endParaRPr dirty="0"/>
          </a:p>
        </p:txBody>
      </p:sp>
      <p:sp>
        <p:nvSpPr>
          <p:cNvPr id="5" name="object 5"/>
          <p:cNvSpPr txBox="1"/>
          <p:nvPr/>
        </p:nvSpPr>
        <p:spPr>
          <a:xfrm>
            <a:off x="1689100" y="4584306"/>
            <a:ext cx="3051810" cy="1283335"/>
          </a:xfrm>
          <a:prstGeom prst="rect">
            <a:avLst/>
          </a:prstGeom>
        </p:spPr>
        <p:txBody>
          <a:bodyPr vert="horz" wrap="square" lIns="0" tIns="13335" rIns="0" bIns="0" rtlCol="0">
            <a:spAutoFit/>
          </a:bodyPr>
          <a:lstStyle/>
          <a:p>
            <a:pPr marL="12700">
              <a:lnSpc>
                <a:spcPct val="100000"/>
              </a:lnSpc>
              <a:spcBef>
                <a:spcPts val="105"/>
              </a:spcBef>
            </a:pPr>
            <a:r>
              <a:rPr sz="8250" b="1" dirty="0">
                <a:solidFill>
                  <a:srgbClr val="F0F1F1"/>
                </a:solidFill>
                <a:latin typeface="Antenna Bold"/>
                <a:cs typeface="Antenna Bold"/>
              </a:rPr>
              <a:t>M</a:t>
            </a:r>
            <a:r>
              <a:rPr sz="8250" b="1" dirty="0">
                <a:solidFill>
                  <a:srgbClr val="18CDE2"/>
                </a:solidFill>
                <a:latin typeface="Antenna Bold"/>
                <a:cs typeface="Antenna Bold"/>
              </a:rPr>
              <a:t>IA</a:t>
            </a:r>
            <a:r>
              <a:rPr sz="8250" b="1" dirty="0">
                <a:solidFill>
                  <a:srgbClr val="F0F1F1"/>
                </a:solidFill>
                <a:latin typeface="Antenna Bold"/>
                <a:cs typeface="Antenna Bold"/>
              </a:rPr>
              <a:t>D</a:t>
            </a:r>
            <a:endParaRPr sz="8250" dirty="0">
              <a:latin typeface="Antenna Bold"/>
              <a:cs typeface="Antenna Bold"/>
            </a:endParaRPr>
          </a:p>
        </p:txBody>
      </p:sp>
      <p:sp>
        <p:nvSpPr>
          <p:cNvPr id="6" name="object 6"/>
          <p:cNvSpPr txBox="1"/>
          <p:nvPr/>
        </p:nvSpPr>
        <p:spPr>
          <a:xfrm>
            <a:off x="5446897" y="5013861"/>
            <a:ext cx="1271905" cy="675640"/>
          </a:xfrm>
          <a:prstGeom prst="rect">
            <a:avLst/>
          </a:prstGeom>
        </p:spPr>
        <p:txBody>
          <a:bodyPr vert="horz" wrap="square" lIns="0" tIns="68580" rIns="0" bIns="0" rtlCol="0">
            <a:spAutoFit/>
          </a:bodyPr>
          <a:lstStyle/>
          <a:p>
            <a:pPr marL="12700">
              <a:lnSpc>
                <a:spcPct val="100000"/>
              </a:lnSpc>
              <a:spcBef>
                <a:spcPts val="540"/>
              </a:spcBef>
            </a:pPr>
            <a:r>
              <a:rPr sz="1050" spc="10" dirty="0">
                <a:solidFill>
                  <a:srgbClr val="FFFFFF"/>
                </a:solidFill>
                <a:latin typeface="Antenna Regular"/>
                <a:cs typeface="Antenna Regular"/>
              </a:rPr>
              <a:t>Maestría</a:t>
            </a:r>
            <a:endParaRPr sz="1050" dirty="0">
              <a:latin typeface="Antenna Regular"/>
              <a:cs typeface="Antenna Regular"/>
            </a:endParaRPr>
          </a:p>
          <a:p>
            <a:pPr marL="12700" marR="5080">
              <a:lnSpc>
                <a:spcPct val="135400"/>
              </a:lnSpc>
            </a:pPr>
            <a:r>
              <a:rPr sz="1050" spc="20" dirty="0">
                <a:solidFill>
                  <a:srgbClr val="FFFFFF"/>
                </a:solidFill>
                <a:latin typeface="Antenna Regular"/>
                <a:cs typeface="Antenna Regular"/>
              </a:rPr>
              <a:t>en </a:t>
            </a:r>
            <a:r>
              <a:rPr sz="1050" spc="10" dirty="0">
                <a:solidFill>
                  <a:srgbClr val="FFFFFF"/>
                </a:solidFill>
                <a:latin typeface="Antenna Regular"/>
                <a:cs typeface="Antenna Regular"/>
              </a:rPr>
              <a:t>Inteligencia  Analítica </a:t>
            </a:r>
            <a:r>
              <a:rPr sz="1050" spc="20" dirty="0">
                <a:solidFill>
                  <a:srgbClr val="FFFFFF"/>
                </a:solidFill>
                <a:latin typeface="Antenna Regular"/>
                <a:cs typeface="Antenna Regular"/>
              </a:rPr>
              <a:t>de</a:t>
            </a:r>
            <a:r>
              <a:rPr sz="1050" spc="-50" dirty="0">
                <a:solidFill>
                  <a:srgbClr val="FFFFFF"/>
                </a:solidFill>
                <a:latin typeface="Antenna Regular"/>
                <a:cs typeface="Antenna Regular"/>
              </a:rPr>
              <a:t> </a:t>
            </a:r>
            <a:r>
              <a:rPr sz="1050" spc="5" dirty="0">
                <a:solidFill>
                  <a:srgbClr val="FFFFFF"/>
                </a:solidFill>
                <a:latin typeface="Antenna Regular"/>
                <a:cs typeface="Antenna Regular"/>
              </a:rPr>
              <a:t>Datos</a:t>
            </a:r>
            <a:endParaRPr sz="1050" dirty="0">
              <a:latin typeface="Antenna Regular"/>
              <a:cs typeface="Antenna Regular"/>
            </a:endParaRPr>
          </a:p>
        </p:txBody>
      </p:sp>
      <p:sp>
        <p:nvSpPr>
          <p:cNvPr id="7" name="object 7"/>
          <p:cNvSpPr/>
          <p:nvPr/>
        </p:nvSpPr>
        <p:spPr>
          <a:xfrm>
            <a:off x="4004868" y="3601885"/>
            <a:ext cx="1915934" cy="2043379"/>
          </a:xfrm>
          <a:prstGeom prst="rect">
            <a:avLst/>
          </a:prstGeom>
          <a:blipFill>
            <a:blip r:embed="rId4" cstate="print"/>
            <a:stretch>
              <a:fillRect/>
            </a:stretch>
          </a:blipFill>
        </p:spPr>
        <p:txBody>
          <a:bodyPr wrap="square" lIns="0" tIns="0" rIns="0" bIns="0" rtlCol="0"/>
          <a:lstStyle/>
          <a:p>
            <a:endParaRPr dirty="0"/>
          </a:p>
        </p:txBody>
      </p:sp>
      <p:sp>
        <p:nvSpPr>
          <p:cNvPr id="8" name="object 8"/>
          <p:cNvSpPr txBox="1"/>
          <p:nvPr/>
        </p:nvSpPr>
        <p:spPr>
          <a:xfrm>
            <a:off x="10898826" y="4419600"/>
            <a:ext cx="3902467" cy="850874"/>
          </a:xfrm>
          <a:prstGeom prst="rect">
            <a:avLst/>
          </a:prstGeom>
        </p:spPr>
        <p:txBody>
          <a:bodyPr vert="horz" wrap="square" lIns="0" tIns="12065" rIns="0" bIns="0" rtlCol="0">
            <a:spAutoFit/>
          </a:bodyPr>
          <a:lstStyle/>
          <a:p>
            <a:pPr marL="12700" marR="5080" algn="ctr">
              <a:lnSpc>
                <a:spcPct val="100200"/>
              </a:lnSpc>
              <a:spcBef>
                <a:spcPts val="95"/>
              </a:spcBef>
            </a:pPr>
            <a:r>
              <a:rPr lang="es-ES" sz="5450" dirty="0" err="1">
                <a:latin typeface="Antenna Bold"/>
                <a:cs typeface="Antenna Bold"/>
              </a:rPr>
              <a:t>SyPhone</a:t>
            </a:r>
            <a:endParaRPr lang="es-ES" sz="5450" dirty="0">
              <a:latin typeface="Antenna Bold"/>
              <a:cs typeface="Antenna Bold"/>
            </a:endParaRPr>
          </a:p>
        </p:txBody>
      </p:sp>
      <p:sp>
        <p:nvSpPr>
          <p:cNvPr id="10" name="object 10"/>
          <p:cNvSpPr/>
          <p:nvPr/>
        </p:nvSpPr>
        <p:spPr>
          <a:xfrm>
            <a:off x="8940477" y="9102333"/>
            <a:ext cx="5918200" cy="0"/>
          </a:xfrm>
          <a:custGeom>
            <a:avLst/>
            <a:gdLst/>
            <a:ahLst/>
            <a:cxnLst/>
            <a:rect l="l" t="t" r="r" b="b"/>
            <a:pathLst>
              <a:path w="5918200">
                <a:moveTo>
                  <a:pt x="5918187" y="0"/>
                </a:moveTo>
                <a:lnTo>
                  <a:pt x="0" y="0"/>
                </a:lnTo>
              </a:path>
            </a:pathLst>
          </a:custGeom>
          <a:ln w="25400">
            <a:solidFill>
              <a:srgbClr val="F7931E"/>
            </a:solidFill>
          </a:ln>
        </p:spPr>
        <p:txBody>
          <a:bodyPr wrap="square" lIns="0" tIns="0" rIns="0" bIns="0" rtlCol="0"/>
          <a:lstStyle/>
          <a:p>
            <a:endParaRPr dirty="0"/>
          </a:p>
        </p:txBody>
      </p:sp>
      <p:sp>
        <p:nvSpPr>
          <p:cNvPr id="11" name="object 11"/>
          <p:cNvSpPr/>
          <p:nvPr/>
        </p:nvSpPr>
        <p:spPr>
          <a:xfrm>
            <a:off x="8940482" y="9102333"/>
            <a:ext cx="3251835" cy="0"/>
          </a:xfrm>
          <a:custGeom>
            <a:avLst/>
            <a:gdLst/>
            <a:ahLst/>
            <a:cxnLst/>
            <a:rect l="l" t="t" r="r" b="b"/>
            <a:pathLst>
              <a:path w="3251834">
                <a:moveTo>
                  <a:pt x="3251517" y="0"/>
                </a:moveTo>
                <a:lnTo>
                  <a:pt x="0" y="0"/>
                </a:lnTo>
              </a:path>
            </a:pathLst>
          </a:custGeom>
          <a:ln w="25400">
            <a:solidFill>
              <a:srgbClr val="662C91"/>
            </a:solidFill>
          </a:ln>
        </p:spPr>
        <p:txBody>
          <a:bodyPr wrap="square" lIns="0" tIns="0" rIns="0" bIns="0" rtlCol="0"/>
          <a:lstStyle/>
          <a:p>
            <a:endParaRPr dirty="0"/>
          </a:p>
        </p:txBody>
      </p:sp>
      <p:sp>
        <p:nvSpPr>
          <p:cNvPr id="12" name="object 12"/>
          <p:cNvSpPr/>
          <p:nvPr/>
        </p:nvSpPr>
        <p:spPr>
          <a:xfrm>
            <a:off x="15091717" y="8814241"/>
            <a:ext cx="424815" cy="501015"/>
          </a:xfrm>
          <a:custGeom>
            <a:avLst/>
            <a:gdLst/>
            <a:ahLst/>
            <a:cxnLst/>
            <a:rect l="l" t="t" r="r" b="b"/>
            <a:pathLst>
              <a:path w="424815" h="501015">
                <a:moveTo>
                  <a:pt x="209816" y="0"/>
                </a:moveTo>
                <a:lnTo>
                  <a:pt x="152653" y="371"/>
                </a:lnTo>
                <a:lnTo>
                  <a:pt x="111742" y="2974"/>
                </a:lnTo>
                <a:lnTo>
                  <a:pt x="67414" y="10040"/>
                </a:lnTo>
                <a:lnTo>
                  <a:pt x="0" y="23799"/>
                </a:lnTo>
                <a:lnTo>
                  <a:pt x="0" y="390270"/>
                </a:lnTo>
                <a:lnTo>
                  <a:pt x="16587" y="432638"/>
                </a:lnTo>
                <a:lnTo>
                  <a:pt x="50553" y="456903"/>
                </a:lnTo>
                <a:lnTo>
                  <a:pt x="90109" y="477005"/>
                </a:lnTo>
                <a:lnTo>
                  <a:pt x="144034" y="493888"/>
                </a:lnTo>
                <a:lnTo>
                  <a:pt x="212534" y="500976"/>
                </a:lnTo>
                <a:lnTo>
                  <a:pt x="285109" y="493067"/>
                </a:lnTo>
                <a:lnTo>
                  <a:pt x="341074" y="474876"/>
                </a:lnTo>
                <a:lnTo>
                  <a:pt x="379623" y="454712"/>
                </a:lnTo>
                <a:lnTo>
                  <a:pt x="414793" y="425015"/>
                </a:lnTo>
                <a:lnTo>
                  <a:pt x="424751" y="390270"/>
                </a:lnTo>
                <a:lnTo>
                  <a:pt x="424751" y="23799"/>
                </a:lnTo>
                <a:lnTo>
                  <a:pt x="404637" y="20081"/>
                </a:lnTo>
                <a:lnTo>
                  <a:pt x="353202" y="11899"/>
                </a:lnTo>
                <a:lnTo>
                  <a:pt x="283808" y="3718"/>
                </a:lnTo>
                <a:lnTo>
                  <a:pt x="209816" y="0"/>
                </a:lnTo>
                <a:close/>
              </a:path>
            </a:pathLst>
          </a:custGeom>
          <a:solidFill>
            <a:srgbClr val="FFEA00"/>
          </a:solidFill>
        </p:spPr>
        <p:txBody>
          <a:bodyPr wrap="square" lIns="0" tIns="0" rIns="0" bIns="0" rtlCol="0"/>
          <a:lstStyle/>
          <a:p>
            <a:endParaRPr dirty="0"/>
          </a:p>
        </p:txBody>
      </p:sp>
      <p:sp>
        <p:nvSpPr>
          <p:cNvPr id="13" name="object 13"/>
          <p:cNvSpPr/>
          <p:nvPr/>
        </p:nvSpPr>
        <p:spPr>
          <a:xfrm>
            <a:off x="15091720" y="8813794"/>
            <a:ext cx="424815" cy="501650"/>
          </a:xfrm>
          <a:custGeom>
            <a:avLst/>
            <a:gdLst/>
            <a:ahLst/>
            <a:cxnLst/>
            <a:rect l="l" t="t" r="r" b="b"/>
            <a:pathLst>
              <a:path w="424815" h="501650">
                <a:moveTo>
                  <a:pt x="224485" y="70637"/>
                </a:moveTo>
                <a:lnTo>
                  <a:pt x="206870" y="70637"/>
                </a:lnTo>
                <a:lnTo>
                  <a:pt x="212801" y="109899"/>
                </a:lnTo>
                <a:lnTo>
                  <a:pt x="216014" y="131457"/>
                </a:lnTo>
                <a:lnTo>
                  <a:pt x="218751" y="145809"/>
                </a:lnTo>
                <a:lnTo>
                  <a:pt x="222113" y="159643"/>
                </a:lnTo>
                <a:lnTo>
                  <a:pt x="225451" y="173675"/>
                </a:lnTo>
                <a:lnTo>
                  <a:pt x="231524" y="214950"/>
                </a:lnTo>
                <a:lnTo>
                  <a:pt x="236557" y="262924"/>
                </a:lnTo>
                <a:lnTo>
                  <a:pt x="239315" y="319749"/>
                </a:lnTo>
                <a:lnTo>
                  <a:pt x="241544" y="364347"/>
                </a:lnTo>
                <a:lnTo>
                  <a:pt x="243483" y="401500"/>
                </a:lnTo>
                <a:lnTo>
                  <a:pt x="244233" y="417258"/>
                </a:lnTo>
                <a:lnTo>
                  <a:pt x="239801" y="430568"/>
                </a:lnTo>
                <a:lnTo>
                  <a:pt x="237362" y="434492"/>
                </a:lnTo>
                <a:lnTo>
                  <a:pt x="234530" y="440169"/>
                </a:lnTo>
                <a:lnTo>
                  <a:pt x="228305" y="448651"/>
                </a:lnTo>
                <a:lnTo>
                  <a:pt x="222164" y="453540"/>
                </a:lnTo>
                <a:lnTo>
                  <a:pt x="217303" y="459209"/>
                </a:lnTo>
                <a:lnTo>
                  <a:pt x="214922" y="470027"/>
                </a:lnTo>
                <a:lnTo>
                  <a:pt x="214456" y="480163"/>
                </a:lnTo>
                <a:lnTo>
                  <a:pt x="214364" y="488775"/>
                </a:lnTo>
                <a:lnTo>
                  <a:pt x="214991" y="494347"/>
                </a:lnTo>
                <a:lnTo>
                  <a:pt x="216407" y="501294"/>
                </a:lnTo>
                <a:lnTo>
                  <a:pt x="231817" y="500892"/>
                </a:lnTo>
                <a:lnTo>
                  <a:pt x="265710" y="496616"/>
                </a:lnTo>
                <a:lnTo>
                  <a:pt x="263191" y="496616"/>
                </a:lnTo>
                <a:lnTo>
                  <a:pt x="247865" y="495461"/>
                </a:lnTo>
                <a:lnTo>
                  <a:pt x="236804" y="482015"/>
                </a:lnTo>
                <a:lnTo>
                  <a:pt x="234467" y="476288"/>
                </a:lnTo>
                <a:lnTo>
                  <a:pt x="236105" y="476288"/>
                </a:lnTo>
                <a:lnTo>
                  <a:pt x="236105" y="466572"/>
                </a:lnTo>
                <a:lnTo>
                  <a:pt x="257594" y="428828"/>
                </a:lnTo>
                <a:lnTo>
                  <a:pt x="262953" y="423405"/>
                </a:lnTo>
                <a:lnTo>
                  <a:pt x="263471" y="419964"/>
                </a:lnTo>
                <a:lnTo>
                  <a:pt x="264833" y="412178"/>
                </a:lnTo>
                <a:lnTo>
                  <a:pt x="268583" y="382626"/>
                </a:lnTo>
                <a:lnTo>
                  <a:pt x="270611" y="345105"/>
                </a:lnTo>
                <a:lnTo>
                  <a:pt x="270830" y="308681"/>
                </a:lnTo>
                <a:lnTo>
                  <a:pt x="269151" y="282422"/>
                </a:lnTo>
                <a:lnTo>
                  <a:pt x="267334" y="271424"/>
                </a:lnTo>
                <a:lnTo>
                  <a:pt x="263698" y="250086"/>
                </a:lnTo>
                <a:lnTo>
                  <a:pt x="258758" y="220859"/>
                </a:lnTo>
                <a:lnTo>
                  <a:pt x="253034" y="186194"/>
                </a:lnTo>
                <a:lnTo>
                  <a:pt x="247039" y="154776"/>
                </a:lnTo>
                <a:lnTo>
                  <a:pt x="241153" y="132041"/>
                </a:lnTo>
                <a:lnTo>
                  <a:pt x="234782" y="109774"/>
                </a:lnTo>
                <a:lnTo>
                  <a:pt x="227329" y="79756"/>
                </a:lnTo>
                <a:lnTo>
                  <a:pt x="224485" y="70637"/>
                </a:lnTo>
                <a:close/>
              </a:path>
              <a:path w="424815" h="501650">
                <a:moveTo>
                  <a:pt x="410411" y="20358"/>
                </a:moveTo>
                <a:lnTo>
                  <a:pt x="211226" y="20358"/>
                </a:lnTo>
                <a:lnTo>
                  <a:pt x="254720" y="20856"/>
                </a:lnTo>
                <a:lnTo>
                  <a:pt x="286619" y="24347"/>
                </a:lnTo>
                <a:lnTo>
                  <a:pt x="322586" y="33822"/>
                </a:lnTo>
                <a:lnTo>
                  <a:pt x="378282" y="52273"/>
                </a:lnTo>
                <a:lnTo>
                  <a:pt x="378250" y="401500"/>
                </a:lnTo>
                <a:lnTo>
                  <a:pt x="365734" y="440536"/>
                </a:lnTo>
                <a:lnTo>
                  <a:pt x="348538" y="450075"/>
                </a:lnTo>
                <a:lnTo>
                  <a:pt x="293257" y="482485"/>
                </a:lnTo>
                <a:lnTo>
                  <a:pt x="263191" y="496616"/>
                </a:lnTo>
                <a:lnTo>
                  <a:pt x="265710" y="496616"/>
                </a:lnTo>
                <a:lnTo>
                  <a:pt x="328857" y="480163"/>
                </a:lnTo>
                <a:lnTo>
                  <a:pt x="393001" y="448157"/>
                </a:lnTo>
                <a:lnTo>
                  <a:pt x="419790" y="419964"/>
                </a:lnTo>
                <a:lnTo>
                  <a:pt x="424751" y="398564"/>
                </a:lnTo>
                <a:lnTo>
                  <a:pt x="424751" y="22783"/>
                </a:lnTo>
                <a:lnTo>
                  <a:pt x="410411" y="20358"/>
                </a:lnTo>
                <a:close/>
              </a:path>
              <a:path w="424815" h="501650">
                <a:moveTo>
                  <a:pt x="236105" y="476288"/>
                </a:moveTo>
                <a:lnTo>
                  <a:pt x="234467" y="476288"/>
                </a:lnTo>
                <a:lnTo>
                  <a:pt x="236105" y="476465"/>
                </a:lnTo>
                <a:lnTo>
                  <a:pt x="236105" y="476288"/>
                </a:lnTo>
                <a:close/>
              </a:path>
              <a:path w="424815" h="501650">
                <a:moveTo>
                  <a:pt x="211277" y="0"/>
                </a:moveTo>
                <a:lnTo>
                  <a:pt x="158741" y="355"/>
                </a:lnTo>
                <a:lnTo>
                  <a:pt x="119221" y="2847"/>
                </a:lnTo>
                <a:lnTo>
                  <a:pt x="72909" y="9611"/>
                </a:lnTo>
                <a:lnTo>
                  <a:pt x="0" y="22783"/>
                </a:lnTo>
                <a:lnTo>
                  <a:pt x="90" y="400113"/>
                </a:lnTo>
                <a:lnTo>
                  <a:pt x="1266" y="426079"/>
                </a:lnTo>
                <a:lnTo>
                  <a:pt x="10133" y="443249"/>
                </a:lnTo>
                <a:lnTo>
                  <a:pt x="34198" y="456694"/>
                </a:lnTo>
                <a:lnTo>
                  <a:pt x="81064" y="473481"/>
                </a:lnTo>
                <a:lnTo>
                  <a:pt x="62980" y="459010"/>
                </a:lnTo>
                <a:lnTo>
                  <a:pt x="52878" y="438886"/>
                </a:lnTo>
                <a:lnTo>
                  <a:pt x="48479" y="417258"/>
                </a:lnTo>
                <a:lnTo>
                  <a:pt x="47603" y="400113"/>
                </a:lnTo>
                <a:lnTo>
                  <a:pt x="47523" y="52209"/>
                </a:lnTo>
                <a:lnTo>
                  <a:pt x="62881" y="47232"/>
                </a:lnTo>
                <a:lnTo>
                  <a:pt x="102119" y="36283"/>
                </a:lnTo>
                <a:lnTo>
                  <a:pt x="154985" y="25334"/>
                </a:lnTo>
                <a:lnTo>
                  <a:pt x="211226" y="20358"/>
                </a:lnTo>
                <a:lnTo>
                  <a:pt x="410411" y="20358"/>
                </a:lnTo>
                <a:lnTo>
                  <a:pt x="403706" y="19223"/>
                </a:lnTo>
                <a:lnTo>
                  <a:pt x="350842" y="11391"/>
                </a:lnTo>
                <a:lnTo>
                  <a:pt x="281563" y="3559"/>
                </a:lnTo>
                <a:lnTo>
                  <a:pt x="211277" y="0"/>
                </a:lnTo>
                <a:close/>
              </a:path>
              <a:path w="424815" h="501650">
                <a:moveTo>
                  <a:pt x="204279" y="34544"/>
                </a:moveTo>
                <a:lnTo>
                  <a:pt x="187947" y="72694"/>
                </a:lnTo>
                <a:lnTo>
                  <a:pt x="181075" y="110965"/>
                </a:lnTo>
                <a:lnTo>
                  <a:pt x="175788" y="161617"/>
                </a:lnTo>
                <a:lnTo>
                  <a:pt x="172282" y="226806"/>
                </a:lnTo>
                <a:lnTo>
                  <a:pt x="170865" y="252710"/>
                </a:lnTo>
                <a:lnTo>
                  <a:pt x="168515" y="289998"/>
                </a:lnTo>
                <a:lnTo>
                  <a:pt x="164363" y="353250"/>
                </a:lnTo>
                <a:lnTo>
                  <a:pt x="164655" y="363982"/>
                </a:lnTo>
                <a:lnTo>
                  <a:pt x="167398" y="355498"/>
                </a:lnTo>
                <a:lnTo>
                  <a:pt x="170408" y="335557"/>
                </a:lnTo>
                <a:lnTo>
                  <a:pt x="175609" y="294247"/>
                </a:lnTo>
                <a:lnTo>
                  <a:pt x="181371" y="246768"/>
                </a:lnTo>
                <a:lnTo>
                  <a:pt x="186067" y="208318"/>
                </a:lnTo>
                <a:lnTo>
                  <a:pt x="191398" y="166219"/>
                </a:lnTo>
                <a:lnTo>
                  <a:pt x="197002" y="124547"/>
                </a:lnTo>
                <a:lnTo>
                  <a:pt x="203962" y="81822"/>
                </a:lnTo>
                <a:lnTo>
                  <a:pt x="206870" y="70637"/>
                </a:lnTo>
                <a:lnTo>
                  <a:pt x="224485" y="70637"/>
                </a:lnTo>
                <a:lnTo>
                  <a:pt x="222246" y="63458"/>
                </a:lnTo>
                <a:lnTo>
                  <a:pt x="215471" y="48758"/>
                </a:lnTo>
                <a:lnTo>
                  <a:pt x="208863" y="38254"/>
                </a:lnTo>
                <a:lnTo>
                  <a:pt x="204279" y="34544"/>
                </a:lnTo>
                <a:close/>
              </a:path>
            </a:pathLst>
          </a:custGeom>
          <a:solidFill>
            <a:srgbClr val="1D1D1B"/>
          </a:solidFill>
        </p:spPr>
        <p:txBody>
          <a:bodyPr wrap="square" lIns="0" tIns="0" rIns="0" bIns="0" rtlCol="0"/>
          <a:lstStyle/>
          <a:p>
            <a:endParaRPr dirty="0"/>
          </a:p>
        </p:txBody>
      </p:sp>
      <p:sp>
        <p:nvSpPr>
          <p:cNvPr id="14" name="object 14"/>
          <p:cNvSpPr/>
          <p:nvPr/>
        </p:nvSpPr>
        <p:spPr>
          <a:xfrm>
            <a:off x="16579239" y="8837128"/>
            <a:ext cx="81457" cy="141350"/>
          </a:xfrm>
          <a:prstGeom prst="rect">
            <a:avLst/>
          </a:prstGeom>
          <a:blipFill>
            <a:blip r:embed="rId5" cstate="print"/>
            <a:stretch>
              <a:fillRect/>
            </a:stretch>
          </a:blipFill>
        </p:spPr>
        <p:txBody>
          <a:bodyPr wrap="square" lIns="0" tIns="0" rIns="0" bIns="0" rtlCol="0"/>
          <a:lstStyle/>
          <a:p>
            <a:endParaRPr dirty="0"/>
          </a:p>
        </p:txBody>
      </p:sp>
      <p:sp>
        <p:nvSpPr>
          <p:cNvPr id="15" name="object 15"/>
          <p:cNvSpPr/>
          <p:nvPr/>
        </p:nvSpPr>
        <p:spPr>
          <a:xfrm>
            <a:off x="16681146" y="8874776"/>
            <a:ext cx="82803" cy="103708"/>
          </a:xfrm>
          <a:prstGeom prst="rect">
            <a:avLst/>
          </a:prstGeom>
          <a:blipFill>
            <a:blip r:embed="rId6" cstate="print"/>
            <a:stretch>
              <a:fillRect/>
            </a:stretch>
          </a:blipFill>
        </p:spPr>
        <p:txBody>
          <a:bodyPr wrap="square" lIns="0" tIns="0" rIns="0" bIns="0" rtlCol="0"/>
          <a:lstStyle/>
          <a:p>
            <a:endParaRPr dirty="0"/>
          </a:p>
        </p:txBody>
      </p:sp>
      <p:sp>
        <p:nvSpPr>
          <p:cNvPr id="16" name="object 16"/>
          <p:cNvSpPr/>
          <p:nvPr/>
        </p:nvSpPr>
        <p:spPr>
          <a:xfrm>
            <a:off x="15589696" y="8837129"/>
            <a:ext cx="1172752" cy="409225"/>
          </a:xfrm>
          <a:prstGeom prst="rect">
            <a:avLst/>
          </a:prstGeom>
          <a:blipFill>
            <a:blip r:embed="rId7" cstate="print"/>
            <a:stretch>
              <a:fillRect/>
            </a:stretch>
          </a:blipFill>
        </p:spPr>
        <p:txBody>
          <a:bodyPr wrap="square" lIns="0" tIns="0" rIns="0" bIns="0" rtlCol="0"/>
          <a:lstStyle/>
          <a:p>
            <a:endParaRPr dirty="0"/>
          </a:p>
        </p:txBody>
      </p:sp>
      <p:sp>
        <p:nvSpPr>
          <p:cNvPr id="17" name="object 17"/>
          <p:cNvSpPr/>
          <p:nvPr/>
        </p:nvSpPr>
        <p:spPr>
          <a:xfrm>
            <a:off x="16237563" y="9353293"/>
            <a:ext cx="59690" cy="104139"/>
          </a:xfrm>
          <a:custGeom>
            <a:avLst/>
            <a:gdLst/>
            <a:ahLst/>
            <a:cxnLst/>
            <a:rect l="l" t="t" r="r" b="b"/>
            <a:pathLst>
              <a:path w="59690" h="104140">
                <a:moveTo>
                  <a:pt x="47383" y="0"/>
                </a:moveTo>
                <a:lnTo>
                  <a:pt x="38811" y="0"/>
                </a:lnTo>
                <a:lnTo>
                  <a:pt x="29607" y="1054"/>
                </a:lnTo>
                <a:lnTo>
                  <a:pt x="2203" y="32773"/>
                </a:lnTo>
                <a:lnTo>
                  <a:pt x="0" y="51816"/>
                </a:lnTo>
                <a:lnTo>
                  <a:pt x="533" y="61945"/>
                </a:lnTo>
                <a:lnTo>
                  <a:pt x="21232" y="99442"/>
                </a:lnTo>
                <a:lnTo>
                  <a:pt x="38671" y="103619"/>
                </a:lnTo>
                <a:lnTo>
                  <a:pt x="47777" y="103619"/>
                </a:lnTo>
                <a:lnTo>
                  <a:pt x="54737" y="101752"/>
                </a:lnTo>
                <a:lnTo>
                  <a:pt x="59563" y="98005"/>
                </a:lnTo>
                <a:lnTo>
                  <a:pt x="56419" y="89433"/>
                </a:lnTo>
                <a:lnTo>
                  <a:pt x="34036" y="89433"/>
                </a:lnTo>
                <a:lnTo>
                  <a:pt x="27838" y="84975"/>
                </a:lnTo>
                <a:lnTo>
                  <a:pt x="23825" y="76047"/>
                </a:lnTo>
                <a:lnTo>
                  <a:pt x="20777" y="69354"/>
                </a:lnTo>
                <a:lnTo>
                  <a:pt x="19265" y="61226"/>
                </a:lnTo>
                <a:lnTo>
                  <a:pt x="19265" y="41681"/>
                </a:lnTo>
                <a:lnTo>
                  <a:pt x="20688" y="33439"/>
                </a:lnTo>
                <a:lnTo>
                  <a:pt x="23558" y="26911"/>
                </a:lnTo>
                <a:lnTo>
                  <a:pt x="27482" y="17818"/>
                </a:lnTo>
                <a:lnTo>
                  <a:pt x="33769" y="13258"/>
                </a:lnTo>
                <a:lnTo>
                  <a:pt x="56815" y="13258"/>
                </a:lnTo>
                <a:lnTo>
                  <a:pt x="59563" y="5626"/>
                </a:lnTo>
                <a:lnTo>
                  <a:pt x="54292" y="1879"/>
                </a:lnTo>
                <a:lnTo>
                  <a:pt x="47383" y="0"/>
                </a:lnTo>
                <a:close/>
              </a:path>
              <a:path w="59690" h="104140">
                <a:moveTo>
                  <a:pt x="55143" y="85953"/>
                </a:moveTo>
                <a:lnTo>
                  <a:pt x="51485" y="88277"/>
                </a:lnTo>
                <a:lnTo>
                  <a:pt x="47244" y="89433"/>
                </a:lnTo>
                <a:lnTo>
                  <a:pt x="56419" y="89433"/>
                </a:lnTo>
                <a:lnTo>
                  <a:pt x="55143" y="85953"/>
                </a:lnTo>
                <a:close/>
              </a:path>
              <a:path w="59690" h="104140">
                <a:moveTo>
                  <a:pt x="56815" y="13258"/>
                </a:moveTo>
                <a:lnTo>
                  <a:pt x="47244" y="13258"/>
                </a:lnTo>
                <a:lnTo>
                  <a:pt x="51625" y="14414"/>
                </a:lnTo>
                <a:lnTo>
                  <a:pt x="55562" y="16738"/>
                </a:lnTo>
                <a:lnTo>
                  <a:pt x="56815" y="13258"/>
                </a:lnTo>
                <a:close/>
              </a:path>
            </a:pathLst>
          </a:custGeom>
          <a:solidFill>
            <a:srgbClr val="1D1D1B"/>
          </a:solidFill>
        </p:spPr>
        <p:txBody>
          <a:bodyPr wrap="square" lIns="0" tIns="0" rIns="0" bIns="0" rtlCol="0"/>
          <a:lstStyle/>
          <a:p>
            <a:endParaRPr dirty="0"/>
          </a:p>
        </p:txBody>
      </p:sp>
      <p:sp>
        <p:nvSpPr>
          <p:cNvPr id="18" name="object 18"/>
          <p:cNvSpPr/>
          <p:nvPr/>
        </p:nvSpPr>
        <p:spPr>
          <a:xfrm>
            <a:off x="16304496" y="9381679"/>
            <a:ext cx="60325" cy="74930"/>
          </a:xfrm>
          <a:custGeom>
            <a:avLst/>
            <a:gdLst/>
            <a:ahLst/>
            <a:cxnLst/>
            <a:rect l="l" t="t" r="r" b="b"/>
            <a:pathLst>
              <a:path w="60325" h="74929">
                <a:moveTo>
                  <a:pt x="29984" y="0"/>
                </a:moveTo>
                <a:lnTo>
                  <a:pt x="424" y="29839"/>
                </a:lnTo>
                <a:lnTo>
                  <a:pt x="0" y="37490"/>
                </a:lnTo>
                <a:lnTo>
                  <a:pt x="424" y="45082"/>
                </a:lnTo>
                <a:lnTo>
                  <a:pt x="29984" y="74841"/>
                </a:lnTo>
                <a:lnTo>
                  <a:pt x="37154" y="74121"/>
                </a:lnTo>
                <a:lnTo>
                  <a:pt x="43403" y="71962"/>
                </a:lnTo>
                <a:lnTo>
                  <a:pt x="48731" y="68363"/>
                </a:lnTo>
                <a:lnTo>
                  <a:pt x="52903" y="63588"/>
                </a:lnTo>
                <a:lnTo>
                  <a:pt x="29984" y="63588"/>
                </a:lnTo>
                <a:lnTo>
                  <a:pt x="23945" y="61945"/>
                </a:lnTo>
                <a:lnTo>
                  <a:pt x="19635" y="57015"/>
                </a:lnTo>
                <a:lnTo>
                  <a:pt x="17052" y="48795"/>
                </a:lnTo>
                <a:lnTo>
                  <a:pt x="16192" y="37287"/>
                </a:lnTo>
                <a:lnTo>
                  <a:pt x="17052" y="25480"/>
                </a:lnTo>
                <a:lnTo>
                  <a:pt x="19635" y="17051"/>
                </a:lnTo>
                <a:lnTo>
                  <a:pt x="23945" y="11996"/>
                </a:lnTo>
                <a:lnTo>
                  <a:pt x="29984" y="10312"/>
                </a:lnTo>
                <a:lnTo>
                  <a:pt x="52094" y="10312"/>
                </a:lnTo>
                <a:lnTo>
                  <a:pt x="48783" y="6477"/>
                </a:lnTo>
                <a:lnTo>
                  <a:pt x="43475" y="2878"/>
                </a:lnTo>
                <a:lnTo>
                  <a:pt x="37209" y="719"/>
                </a:lnTo>
                <a:lnTo>
                  <a:pt x="29984" y="0"/>
                </a:lnTo>
                <a:close/>
              </a:path>
              <a:path w="60325" h="74929">
                <a:moveTo>
                  <a:pt x="52094" y="10312"/>
                </a:moveTo>
                <a:lnTo>
                  <a:pt x="29984" y="10312"/>
                </a:lnTo>
                <a:lnTo>
                  <a:pt x="36018" y="11996"/>
                </a:lnTo>
                <a:lnTo>
                  <a:pt x="40328" y="17051"/>
                </a:lnTo>
                <a:lnTo>
                  <a:pt x="42914" y="25480"/>
                </a:lnTo>
                <a:lnTo>
                  <a:pt x="43776" y="37287"/>
                </a:lnTo>
                <a:lnTo>
                  <a:pt x="42914" y="48795"/>
                </a:lnTo>
                <a:lnTo>
                  <a:pt x="40328" y="57015"/>
                </a:lnTo>
                <a:lnTo>
                  <a:pt x="36018" y="61945"/>
                </a:lnTo>
                <a:lnTo>
                  <a:pt x="29984" y="63588"/>
                </a:lnTo>
                <a:lnTo>
                  <a:pt x="52903" y="63588"/>
                </a:lnTo>
                <a:lnTo>
                  <a:pt x="59969" y="37490"/>
                </a:lnTo>
                <a:lnTo>
                  <a:pt x="59544" y="29839"/>
                </a:lnTo>
                <a:lnTo>
                  <a:pt x="58267" y="22961"/>
                </a:lnTo>
                <a:lnTo>
                  <a:pt x="56133" y="16855"/>
                </a:lnTo>
                <a:lnTo>
                  <a:pt x="53136" y="11518"/>
                </a:lnTo>
                <a:lnTo>
                  <a:pt x="52094" y="10312"/>
                </a:lnTo>
                <a:close/>
              </a:path>
            </a:pathLst>
          </a:custGeom>
          <a:solidFill>
            <a:srgbClr val="1D1D1B"/>
          </a:solidFill>
        </p:spPr>
        <p:txBody>
          <a:bodyPr wrap="square" lIns="0" tIns="0" rIns="0" bIns="0" rtlCol="0"/>
          <a:lstStyle/>
          <a:p>
            <a:endParaRPr dirty="0"/>
          </a:p>
        </p:txBody>
      </p:sp>
      <p:sp>
        <p:nvSpPr>
          <p:cNvPr id="19" name="object 19"/>
          <p:cNvSpPr/>
          <p:nvPr/>
        </p:nvSpPr>
        <p:spPr>
          <a:xfrm>
            <a:off x="16388105" y="9353829"/>
            <a:ext cx="0" cy="101600"/>
          </a:xfrm>
          <a:custGeom>
            <a:avLst/>
            <a:gdLst/>
            <a:ahLst/>
            <a:cxnLst/>
            <a:rect l="l" t="t" r="r" b="b"/>
            <a:pathLst>
              <a:path h="101600">
                <a:moveTo>
                  <a:pt x="0" y="0"/>
                </a:moveTo>
                <a:lnTo>
                  <a:pt x="0" y="101345"/>
                </a:lnTo>
              </a:path>
            </a:pathLst>
          </a:custGeom>
          <a:ln w="16459">
            <a:solidFill>
              <a:srgbClr val="1D1D1B"/>
            </a:solidFill>
          </a:ln>
        </p:spPr>
        <p:txBody>
          <a:bodyPr wrap="square" lIns="0" tIns="0" rIns="0" bIns="0" rtlCol="0"/>
          <a:lstStyle/>
          <a:p>
            <a:endParaRPr dirty="0"/>
          </a:p>
        </p:txBody>
      </p:sp>
      <p:sp>
        <p:nvSpPr>
          <p:cNvPr id="20" name="object 20"/>
          <p:cNvSpPr/>
          <p:nvPr/>
        </p:nvSpPr>
        <p:spPr>
          <a:xfrm>
            <a:off x="16411602" y="9381679"/>
            <a:ext cx="60325" cy="74930"/>
          </a:xfrm>
          <a:custGeom>
            <a:avLst/>
            <a:gdLst/>
            <a:ahLst/>
            <a:cxnLst/>
            <a:rect l="l" t="t" r="r" b="b"/>
            <a:pathLst>
              <a:path w="60325" h="74929">
                <a:moveTo>
                  <a:pt x="29971" y="0"/>
                </a:moveTo>
                <a:lnTo>
                  <a:pt x="426" y="29839"/>
                </a:lnTo>
                <a:lnTo>
                  <a:pt x="0" y="37490"/>
                </a:lnTo>
                <a:lnTo>
                  <a:pt x="426" y="45082"/>
                </a:lnTo>
                <a:lnTo>
                  <a:pt x="29971" y="74841"/>
                </a:lnTo>
                <a:lnTo>
                  <a:pt x="37152" y="74121"/>
                </a:lnTo>
                <a:lnTo>
                  <a:pt x="43403" y="71962"/>
                </a:lnTo>
                <a:lnTo>
                  <a:pt x="48733" y="68363"/>
                </a:lnTo>
                <a:lnTo>
                  <a:pt x="52915" y="63588"/>
                </a:lnTo>
                <a:lnTo>
                  <a:pt x="29971" y="63588"/>
                </a:lnTo>
                <a:lnTo>
                  <a:pt x="23945" y="61945"/>
                </a:lnTo>
                <a:lnTo>
                  <a:pt x="19638" y="57015"/>
                </a:lnTo>
                <a:lnTo>
                  <a:pt x="17054" y="48795"/>
                </a:lnTo>
                <a:lnTo>
                  <a:pt x="16192" y="37287"/>
                </a:lnTo>
                <a:lnTo>
                  <a:pt x="17054" y="25480"/>
                </a:lnTo>
                <a:lnTo>
                  <a:pt x="19638" y="17051"/>
                </a:lnTo>
                <a:lnTo>
                  <a:pt x="23945" y="11996"/>
                </a:lnTo>
                <a:lnTo>
                  <a:pt x="29971" y="10312"/>
                </a:lnTo>
                <a:lnTo>
                  <a:pt x="52104" y="10312"/>
                </a:lnTo>
                <a:lnTo>
                  <a:pt x="48781" y="6477"/>
                </a:lnTo>
                <a:lnTo>
                  <a:pt x="43465" y="2878"/>
                </a:lnTo>
                <a:lnTo>
                  <a:pt x="37197" y="719"/>
                </a:lnTo>
                <a:lnTo>
                  <a:pt x="29971" y="0"/>
                </a:lnTo>
                <a:close/>
              </a:path>
              <a:path w="60325" h="74929">
                <a:moveTo>
                  <a:pt x="52104" y="10312"/>
                </a:moveTo>
                <a:lnTo>
                  <a:pt x="29971" y="10312"/>
                </a:lnTo>
                <a:lnTo>
                  <a:pt x="36013" y="11996"/>
                </a:lnTo>
                <a:lnTo>
                  <a:pt x="40327" y="17051"/>
                </a:lnTo>
                <a:lnTo>
                  <a:pt x="42914" y="25480"/>
                </a:lnTo>
                <a:lnTo>
                  <a:pt x="43776" y="37287"/>
                </a:lnTo>
                <a:lnTo>
                  <a:pt x="42914" y="48795"/>
                </a:lnTo>
                <a:lnTo>
                  <a:pt x="40327" y="57015"/>
                </a:lnTo>
                <a:lnTo>
                  <a:pt x="36013" y="61945"/>
                </a:lnTo>
                <a:lnTo>
                  <a:pt x="29971" y="63588"/>
                </a:lnTo>
                <a:lnTo>
                  <a:pt x="52915" y="63588"/>
                </a:lnTo>
                <a:lnTo>
                  <a:pt x="59969" y="37490"/>
                </a:lnTo>
                <a:lnTo>
                  <a:pt x="59544" y="29839"/>
                </a:lnTo>
                <a:lnTo>
                  <a:pt x="58269" y="22961"/>
                </a:lnTo>
                <a:lnTo>
                  <a:pt x="56138" y="16855"/>
                </a:lnTo>
                <a:lnTo>
                  <a:pt x="53149" y="11518"/>
                </a:lnTo>
                <a:lnTo>
                  <a:pt x="52104" y="10312"/>
                </a:lnTo>
                <a:close/>
              </a:path>
            </a:pathLst>
          </a:custGeom>
          <a:solidFill>
            <a:srgbClr val="1D1D1B"/>
          </a:solidFill>
        </p:spPr>
        <p:txBody>
          <a:bodyPr wrap="square" lIns="0" tIns="0" rIns="0" bIns="0" rtlCol="0"/>
          <a:lstStyle/>
          <a:p>
            <a:endParaRPr dirty="0"/>
          </a:p>
        </p:txBody>
      </p:sp>
      <p:sp>
        <p:nvSpPr>
          <p:cNvPr id="21" name="object 21"/>
          <p:cNvSpPr/>
          <p:nvPr/>
        </p:nvSpPr>
        <p:spPr>
          <a:xfrm>
            <a:off x="16486309" y="9381673"/>
            <a:ext cx="97790" cy="73660"/>
          </a:xfrm>
          <a:custGeom>
            <a:avLst/>
            <a:gdLst/>
            <a:ahLst/>
            <a:cxnLst/>
            <a:rect l="l" t="t" r="r" b="b"/>
            <a:pathLst>
              <a:path w="97790" h="73659">
                <a:moveTo>
                  <a:pt x="37210" y="0"/>
                </a:moveTo>
                <a:lnTo>
                  <a:pt x="27038" y="0"/>
                </a:lnTo>
                <a:lnTo>
                  <a:pt x="19272" y="328"/>
                </a:lnTo>
                <a:lnTo>
                  <a:pt x="12180" y="1311"/>
                </a:lnTo>
                <a:lnTo>
                  <a:pt x="5758" y="2946"/>
                </a:lnTo>
                <a:lnTo>
                  <a:pt x="0" y="5232"/>
                </a:lnTo>
                <a:lnTo>
                  <a:pt x="0" y="73507"/>
                </a:lnTo>
                <a:lnTo>
                  <a:pt x="16332" y="73507"/>
                </a:lnTo>
                <a:lnTo>
                  <a:pt x="16332" y="12446"/>
                </a:lnTo>
                <a:lnTo>
                  <a:pt x="19532" y="11112"/>
                </a:lnTo>
                <a:lnTo>
                  <a:pt x="23113" y="10452"/>
                </a:lnTo>
                <a:lnTo>
                  <a:pt x="95478" y="10452"/>
                </a:lnTo>
                <a:lnTo>
                  <a:pt x="95110" y="9601"/>
                </a:lnTo>
                <a:lnTo>
                  <a:pt x="93033" y="7899"/>
                </a:lnTo>
                <a:lnTo>
                  <a:pt x="49542" y="7899"/>
                </a:lnTo>
                <a:lnTo>
                  <a:pt x="44716" y="2641"/>
                </a:lnTo>
                <a:lnTo>
                  <a:pt x="37210" y="0"/>
                </a:lnTo>
                <a:close/>
              </a:path>
              <a:path w="97790" h="73659">
                <a:moveTo>
                  <a:pt x="64223" y="10452"/>
                </a:moveTo>
                <a:lnTo>
                  <a:pt x="36055" y="10452"/>
                </a:lnTo>
                <a:lnTo>
                  <a:pt x="40563" y="14274"/>
                </a:lnTo>
                <a:lnTo>
                  <a:pt x="40563" y="73507"/>
                </a:lnTo>
                <a:lnTo>
                  <a:pt x="56895" y="73507"/>
                </a:lnTo>
                <a:lnTo>
                  <a:pt x="56895" y="15405"/>
                </a:lnTo>
                <a:lnTo>
                  <a:pt x="60197" y="12103"/>
                </a:lnTo>
                <a:lnTo>
                  <a:pt x="64223" y="10452"/>
                </a:lnTo>
                <a:close/>
              </a:path>
              <a:path w="97790" h="73659">
                <a:moveTo>
                  <a:pt x="95478" y="10452"/>
                </a:moveTo>
                <a:lnTo>
                  <a:pt x="77076" y="10452"/>
                </a:lnTo>
                <a:lnTo>
                  <a:pt x="81022" y="14274"/>
                </a:lnTo>
                <a:lnTo>
                  <a:pt x="81127" y="73507"/>
                </a:lnTo>
                <a:lnTo>
                  <a:pt x="97459" y="73507"/>
                </a:lnTo>
                <a:lnTo>
                  <a:pt x="97459" y="15036"/>
                </a:lnTo>
                <a:lnTo>
                  <a:pt x="95478" y="10452"/>
                </a:lnTo>
                <a:close/>
              </a:path>
              <a:path w="97790" h="73659">
                <a:moveTo>
                  <a:pt x="79832" y="0"/>
                </a:moveTo>
                <a:lnTo>
                  <a:pt x="62966" y="0"/>
                </a:lnTo>
                <a:lnTo>
                  <a:pt x="55244" y="2641"/>
                </a:lnTo>
                <a:lnTo>
                  <a:pt x="49542" y="7899"/>
                </a:lnTo>
                <a:lnTo>
                  <a:pt x="93033" y="7899"/>
                </a:lnTo>
                <a:lnTo>
                  <a:pt x="85750" y="1930"/>
                </a:lnTo>
                <a:lnTo>
                  <a:pt x="79832" y="0"/>
                </a:lnTo>
                <a:close/>
              </a:path>
            </a:pathLst>
          </a:custGeom>
          <a:solidFill>
            <a:srgbClr val="1D1D1B"/>
          </a:solidFill>
        </p:spPr>
        <p:txBody>
          <a:bodyPr wrap="square" lIns="0" tIns="0" rIns="0" bIns="0" rtlCol="0"/>
          <a:lstStyle/>
          <a:p>
            <a:endParaRPr dirty="0"/>
          </a:p>
        </p:txBody>
      </p:sp>
      <p:sp>
        <p:nvSpPr>
          <p:cNvPr id="22" name="object 22"/>
          <p:cNvSpPr/>
          <p:nvPr/>
        </p:nvSpPr>
        <p:spPr>
          <a:xfrm>
            <a:off x="16601177" y="9353961"/>
            <a:ext cx="59055" cy="102870"/>
          </a:xfrm>
          <a:custGeom>
            <a:avLst/>
            <a:gdLst/>
            <a:ahLst/>
            <a:cxnLst/>
            <a:rect l="l" t="t" r="r" b="b"/>
            <a:pathLst>
              <a:path w="59055" h="102870">
                <a:moveTo>
                  <a:pt x="16205" y="0"/>
                </a:moveTo>
                <a:lnTo>
                  <a:pt x="0" y="0"/>
                </a:lnTo>
                <a:lnTo>
                  <a:pt x="0" y="97332"/>
                </a:lnTo>
                <a:lnTo>
                  <a:pt x="5346" y="100812"/>
                </a:lnTo>
                <a:lnTo>
                  <a:pt x="13296" y="102565"/>
                </a:lnTo>
                <a:lnTo>
                  <a:pt x="23825" y="102565"/>
                </a:lnTo>
                <a:lnTo>
                  <a:pt x="32011" y="101870"/>
                </a:lnTo>
                <a:lnTo>
                  <a:pt x="39158" y="99785"/>
                </a:lnTo>
                <a:lnTo>
                  <a:pt x="45265" y="96312"/>
                </a:lnTo>
                <a:lnTo>
                  <a:pt x="49085" y="92646"/>
                </a:lnTo>
                <a:lnTo>
                  <a:pt x="21196" y="92646"/>
                </a:lnTo>
                <a:lnTo>
                  <a:pt x="18440" y="92163"/>
                </a:lnTo>
                <a:lnTo>
                  <a:pt x="16205" y="91173"/>
                </a:lnTo>
                <a:lnTo>
                  <a:pt x="16205" y="39776"/>
                </a:lnTo>
                <a:lnTo>
                  <a:pt x="18783" y="38341"/>
                </a:lnTo>
                <a:lnTo>
                  <a:pt x="22047" y="37630"/>
                </a:lnTo>
                <a:lnTo>
                  <a:pt x="50984" y="37630"/>
                </a:lnTo>
                <a:lnTo>
                  <a:pt x="47002" y="31826"/>
                </a:lnTo>
                <a:lnTo>
                  <a:pt x="45515" y="31064"/>
                </a:lnTo>
                <a:lnTo>
                  <a:pt x="16205" y="31064"/>
                </a:lnTo>
                <a:lnTo>
                  <a:pt x="16205" y="0"/>
                </a:lnTo>
                <a:close/>
              </a:path>
              <a:path w="59055" h="102870">
                <a:moveTo>
                  <a:pt x="50984" y="37630"/>
                </a:moveTo>
                <a:lnTo>
                  <a:pt x="25958" y="37630"/>
                </a:lnTo>
                <a:lnTo>
                  <a:pt x="33226" y="39306"/>
                </a:lnTo>
                <a:lnTo>
                  <a:pt x="38417" y="44337"/>
                </a:lnTo>
                <a:lnTo>
                  <a:pt x="41532" y="52723"/>
                </a:lnTo>
                <a:lnTo>
                  <a:pt x="42570" y="64465"/>
                </a:lnTo>
                <a:lnTo>
                  <a:pt x="41439" y="76792"/>
                </a:lnTo>
                <a:lnTo>
                  <a:pt x="38049" y="85599"/>
                </a:lnTo>
                <a:lnTo>
                  <a:pt x="32401" y="90884"/>
                </a:lnTo>
                <a:lnTo>
                  <a:pt x="24498" y="92646"/>
                </a:lnTo>
                <a:lnTo>
                  <a:pt x="49085" y="92646"/>
                </a:lnTo>
                <a:lnTo>
                  <a:pt x="58762" y="53733"/>
                </a:lnTo>
                <a:lnTo>
                  <a:pt x="56553" y="45656"/>
                </a:lnTo>
                <a:lnTo>
                  <a:pt x="50984" y="37630"/>
                </a:lnTo>
                <a:close/>
              </a:path>
              <a:path w="59055" h="102870">
                <a:moveTo>
                  <a:pt x="39763" y="28117"/>
                </a:moveTo>
                <a:lnTo>
                  <a:pt x="25209" y="28117"/>
                </a:lnTo>
                <a:lnTo>
                  <a:pt x="20485" y="29095"/>
                </a:lnTo>
                <a:lnTo>
                  <a:pt x="16205" y="31064"/>
                </a:lnTo>
                <a:lnTo>
                  <a:pt x="45515" y="31064"/>
                </a:lnTo>
                <a:lnTo>
                  <a:pt x="39763" y="28117"/>
                </a:lnTo>
                <a:close/>
              </a:path>
            </a:pathLst>
          </a:custGeom>
          <a:solidFill>
            <a:srgbClr val="1D1D1B"/>
          </a:solidFill>
        </p:spPr>
        <p:txBody>
          <a:bodyPr wrap="square" lIns="0" tIns="0" rIns="0" bIns="0" rtlCol="0"/>
          <a:lstStyle/>
          <a:p>
            <a:endParaRPr dirty="0"/>
          </a:p>
        </p:txBody>
      </p:sp>
      <p:sp>
        <p:nvSpPr>
          <p:cNvPr id="23" name="object 23"/>
          <p:cNvSpPr/>
          <p:nvPr/>
        </p:nvSpPr>
        <p:spPr>
          <a:xfrm>
            <a:off x="16674400" y="9354363"/>
            <a:ext cx="18415" cy="100965"/>
          </a:xfrm>
          <a:custGeom>
            <a:avLst/>
            <a:gdLst/>
            <a:ahLst/>
            <a:cxnLst/>
            <a:rect l="l" t="t" r="r" b="b"/>
            <a:pathLst>
              <a:path w="18415" h="100965">
                <a:moveTo>
                  <a:pt x="17145" y="28651"/>
                </a:moveTo>
                <a:lnTo>
                  <a:pt x="685" y="28651"/>
                </a:lnTo>
                <a:lnTo>
                  <a:pt x="685" y="100812"/>
                </a:lnTo>
                <a:lnTo>
                  <a:pt x="17145" y="100812"/>
                </a:lnTo>
                <a:lnTo>
                  <a:pt x="17145" y="28651"/>
                </a:lnTo>
                <a:close/>
              </a:path>
              <a:path w="18415" h="100965">
                <a:moveTo>
                  <a:pt x="11391" y="0"/>
                </a:moveTo>
                <a:lnTo>
                  <a:pt x="6565" y="0"/>
                </a:lnTo>
                <a:lnTo>
                  <a:pt x="4470" y="774"/>
                </a:lnTo>
                <a:lnTo>
                  <a:pt x="901" y="3911"/>
                </a:lnTo>
                <a:lnTo>
                  <a:pt x="41" y="5765"/>
                </a:lnTo>
                <a:lnTo>
                  <a:pt x="0" y="10502"/>
                </a:lnTo>
                <a:lnTo>
                  <a:pt x="901" y="12420"/>
                </a:lnTo>
                <a:lnTo>
                  <a:pt x="4470" y="15443"/>
                </a:lnTo>
                <a:lnTo>
                  <a:pt x="6565" y="16205"/>
                </a:lnTo>
                <a:lnTo>
                  <a:pt x="11391" y="16205"/>
                </a:lnTo>
                <a:lnTo>
                  <a:pt x="13487" y="15443"/>
                </a:lnTo>
                <a:lnTo>
                  <a:pt x="17056" y="12420"/>
                </a:lnTo>
                <a:lnTo>
                  <a:pt x="17945" y="10502"/>
                </a:lnTo>
                <a:lnTo>
                  <a:pt x="17945" y="5765"/>
                </a:lnTo>
                <a:lnTo>
                  <a:pt x="17056" y="3797"/>
                </a:lnTo>
                <a:lnTo>
                  <a:pt x="13487" y="762"/>
                </a:lnTo>
                <a:lnTo>
                  <a:pt x="11391" y="0"/>
                </a:lnTo>
                <a:close/>
              </a:path>
            </a:pathLst>
          </a:custGeom>
          <a:solidFill>
            <a:srgbClr val="1D1D1B"/>
          </a:solidFill>
        </p:spPr>
        <p:txBody>
          <a:bodyPr wrap="square" lIns="0" tIns="0" rIns="0" bIns="0" rtlCol="0"/>
          <a:lstStyle/>
          <a:p>
            <a:endParaRPr dirty="0"/>
          </a:p>
        </p:txBody>
      </p:sp>
      <p:sp>
        <p:nvSpPr>
          <p:cNvPr id="24" name="object 24"/>
          <p:cNvSpPr/>
          <p:nvPr/>
        </p:nvSpPr>
        <p:spPr>
          <a:xfrm>
            <a:off x="16706129" y="9381679"/>
            <a:ext cx="55880" cy="74930"/>
          </a:xfrm>
          <a:custGeom>
            <a:avLst/>
            <a:gdLst/>
            <a:ahLst/>
            <a:cxnLst/>
            <a:rect l="l" t="t" r="r" b="b"/>
            <a:pathLst>
              <a:path w="55880" h="74929">
                <a:moveTo>
                  <a:pt x="51615" y="10439"/>
                </a:moveTo>
                <a:lnTo>
                  <a:pt x="35534" y="10439"/>
                </a:lnTo>
                <a:lnTo>
                  <a:pt x="40309" y="14414"/>
                </a:lnTo>
                <a:lnTo>
                  <a:pt x="40309" y="26238"/>
                </a:lnTo>
                <a:lnTo>
                  <a:pt x="0" y="43510"/>
                </a:lnTo>
                <a:lnTo>
                  <a:pt x="0" y="52882"/>
                </a:lnTo>
                <a:lnTo>
                  <a:pt x="1842" y="62491"/>
                </a:lnTo>
                <a:lnTo>
                  <a:pt x="7369" y="69353"/>
                </a:lnTo>
                <a:lnTo>
                  <a:pt x="16577" y="73469"/>
                </a:lnTo>
                <a:lnTo>
                  <a:pt x="29463" y="74841"/>
                </a:lnTo>
                <a:lnTo>
                  <a:pt x="37217" y="74514"/>
                </a:lnTo>
                <a:lnTo>
                  <a:pt x="44153" y="73536"/>
                </a:lnTo>
                <a:lnTo>
                  <a:pt x="50271" y="71905"/>
                </a:lnTo>
                <a:lnTo>
                  <a:pt x="55575" y="69621"/>
                </a:lnTo>
                <a:lnTo>
                  <a:pt x="55575" y="65735"/>
                </a:lnTo>
                <a:lnTo>
                  <a:pt x="20345" y="65735"/>
                </a:lnTo>
                <a:lnTo>
                  <a:pt x="15265" y="61277"/>
                </a:lnTo>
                <a:lnTo>
                  <a:pt x="15265" y="45745"/>
                </a:lnTo>
                <a:lnTo>
                  <a:pt x="17957" y="41008"/>
                </a:lnTo>
                <a:lnTo>
                  <a:pt x="26669" y="36372"/>
                </a:lnTo>
                <a:lnTo>
                  <a:pt x="32321" y="34988"/>
                </a:lnTo>
                <a:lnTo>
                  <a:pt x="40309" y="34010"/>
                </a:lnTo>
                <a:lnTo>
                  <a:pt x="55575" y="34010"/>
                </a:lnTo>
                <a:lnTo>
                  <a:pt x="55575" y="24904"/>
                </a:lnTo>
                <a:lnTo>
                  <a:pt x="53908" y="14010"/>
                </a:lnTo>
                <a:lnTo>
                  <a:pt x="51615" y="10439"/>
                </a:lnTo>
                <a:close/>
              </a:path>
              <a:path w="55880" h="74929">
                <a:moveTo>
                  <a:pt x="55575" y="34010"/>
                </a:moveTo>
                <a:lnTo>
                  <a:pt x="40309" y="34010"/>
                </a:lnTo>
                <a:lnTo>
                  <a:pt x="40309" y="63728"/>
                </a:lnTo>
                <a:lnTo>
                  <a:pt x="37617" y="65062"/>
                </a:lnTo>
                <a:lnTo>
                  <a:pt x="34340" y="65735"/>
                </a:lnTo>
                <a:lnTo>
                  <a:pt x="55575" y="65735"/>
                </a:lnTo>
                <a:lnTo>
                  <a:pt x="55575" y="34010"/>
                </a:lnTo>
                <a:close/>
              </a:path>
              <a:path w="55880" h="74929">
                <a:moveTo>
                  <a:pt x="28930" y="0"/>
                </a:moveTo>
                <a:lnTo>
                  <a:pt x="19913" y="0"/>
                </a:lnTo>
                <a:lnTo>
                  <a:pt x="11658" y="1828"/>
                </a:lnTo>
                <a:lnTo>
                  <a:pt x="4152" y="5499"/>
                </a:lnTo>
                <a:lnTo>
                  <a:pt x="7912" y="14859"/>
                </a:lnTo>
                <a:lnTo>
                  <a:pt x="13982" y="11912"/>
                </a:lnTo>
                <a:lnTo>
                  <a:pt x="19989" y="10439"/>
                </a:lnTo>
                <a:lnTo>
                  <a:pt x="51615" y="10439"/>
                </a:lnTo>
                <a:lnTo>
                  <a:pt x="48910" y="6227"/>
                </a:lnTo>
                <a:lnTo>
                  <a:pt x="40584" y="1557"/>
                </a:lnTo>
                <a:lnTo>
                  <a:pt x="28930" y="0"/>
                </a:lnTo>
                <a:close/>
              </a:path>
            </a:pathLst>
          </a:custGeom>
          <a:solidFill>
            <a:srgbClr val="1D1D1B"/>
          </a:solidFill>
        </p:spPr>
        <p:txBody>
          <a:bodyPr wrap="square" lIns="0" tIns="0" rIns="0" bIns="0" rtlCol="0"/>
          <a:lstStyle/>
          <a:p>
            <a:endParaRPr dirty="0"/>
          </a:p>
        </p:txBody>
      </p:sp>
      <p:sp>
        <p:nvSpPr>
          <p:cNvPr id="25" name="object 25"/>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27" name="object 5">
            <a:extLst>
              <a:ext uri="{FF2B5EF4-FFF2-40B4-BE49-F238E27FC236}">
                <a16:creationId xmlns:a16="http://schemas.microsoft.com/office/drawing/2014/main" id="{F0A9206B-143D-4060-B431-1AA6368DDCC3}"/>
              </a:ext>
            </a:extLst>
          </p:cNvPr>
          <p:cNvSpPr/>
          <p:nvPr/>
        </p:nvSpPr>
        <p:spPr>
          <a:xfrm>
            <a:off x="10121962" y="4038600"/>
            <a:ext cx="5216435" cy="25807"/>
          </a:xfrm>
          <a:prstGeom prst="rect">
            <a:avLst/>
          </a:prstGeom>
          <a:blipFill>
            <a:blip r:embed="rId8" cstate="print"/>
            <a:stretch>
              <a:fillRect/>
            </a:stretch>
          </a:blipFill>
        </p:spPr>
        <p:txBody>
          <a:bodyPr wrap="square" lIns="0" tIns="0" rIns="0" bIns="0" rtlCol="0"/>
          <a:lstStyle/>
          <a:p>
            <a:endParaRPr dirty="0"/>
          </a:p>
        </p:txBody>
      </p:sp>
      <p:sp>
        <p:nvSpPr>
          <p:cNvPr id="26" name="object 20">
            <a:extLst>
              <a:ext uri="{FF2B5EF4-FFF2-40B4-BE49-F238E27FC236}">
                <a16:creationId xmlns:a16="http://schemas.microsoft.com/office/drawing/2014/main" id="{44E0C5DA-2C4B-4877-9DA3-057BE0EC46BA}"/>
              </a:ext>
            </a:extLst>
          </p:cNvPr>
          <p:cNvSpPr txBox="1"/>
          <p:nvPr/>
        </p:nvSpPr>
        <p:spPr>
          <a:xfrm>
            <a:off x="10121900" y="7010400"/>
            <a:ext cx="5456318" cy="1114344"/>
          </a:xfrm>
          <a:prstGeom prst="rect">
            <a:avLst/>
          </a:prstGeom>
        </p:spPr>
        <p:txBody>
          <a:bodyPr vert="horz" wrap="square" lIns="0" tIns="11430" rIns="0" bIns="0" rtlCol="0">
            <a:spAutoFit/>
          </a:bodyPr>
          <a:lstStyle/>
          <a:p>
            <a:pPr marL="3448685" marR="5080" indent="-3436620" algn="ctr">
              <a:lnSpc>
                <a:spcPct val="100899"/>
              </a:lnSpc>
              <a:spcBef>
                <a:spcPts val="90"/>
              </a:spcBef>
            </a:pPr>
            <a:r>
              <a:rPr lang="es-ES" sz="3600" b="1" spc="5" dirty="0">
                <a:latin typeface="Antenna Regular" panose="02000503000000020004" pitchFamily="50" charset="0"/>
                <a:cs typeface="Antenna Bold"/>
              </a:rPr>
              <a:t>Sesión sincrónica</a:t>
            </a:r>
          </a:p>
          <a:p>
            <a:pPr marL="3448685" marR="5080" indent="-3436620" algn="ctr">
              <a:lnSpc>
                <a:spcPct val="100899"/>
              </a:lnSpc>
              <a:spcBef>
                <a:spcPts val="90"/>
              </a:spcBef>
            </a:pPr>
            <a:r>
              <a:rPr lang="es-ES" sz="3600" b="1" spc="5" dirty="0">
                <a:latin typeface="Antenna Regular" panose="02000503000000020004" pitchFamily="50" charset="0"/>
                <a:cs typeface="Antenna Bold"/>
              </a:rPr>
              <a:t>Ejercicio semana 1</a:t>
            </a:r>
            <a:endParaRPr sz="3600" dirty="0">
              <a:latin typeface="Antenna Regular" panose="02000503000000020004" pitchFamily="50" charset="0"/>
              <a:cs typeface="Antenna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6586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20" name="TextBox 19">
            <a:extLst>
              <a:ext uri="{FF2B5EF4-FFF2-40B4-BE49-F238E27FC236}">
                <a16:creationId xmlns:a16="http://schemas.microsoft.com/office/drawing/2014/main" id="{8130A00E-AB59-49FD-98D7-A615A9064156}"/>
              </a:ext>
            </a:extLst>
          </p:cNvPr>
          <p:cNvSpPr txBox="1"/>
          <p:nvPr/>
        </p:nvSpPr>
        <p:spPr>
          <a:xfrm>
            <a:off x="1165860" y="1752600"/>
            <a:ext cx="15061535" cy="7571303"/>
          </a:xfrm>
          <a:prstGeom prst="rect">
            <a:avLst/>
          </a:prstGeom>
          <a:noFill/>
        </p:spPr>
        <p:txBody>
          <a:bodyPr wrap="square">
            <a:spAutoFit/>
          </a:bodyPr>
          <a:lstStyle/>
          <a:p>
            <a:pPr>
              <a:lnSpc>
                <a:spcPct val="120000"/>
              </a:lnSpc>
              <a:spcAft>
                <a:spcPts val="1600"/>
              </a:spcAft>
            </a:pP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SyPhone</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is a cell phone company that sells cell phone contracts to small to medium-sized companies.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SyPhone</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finds itself in a highly competitive B2B market and the customer base is very sensitive to price, but only if service quality is high. Also, customer switching is a possibility when contracts are about to expire.</a:t>
            </a:r>
          </a:p>
          <a:p>
            <a:pPr>
              <a:lnSpc>
                <a:spcPct val="120000"/>
              </a:lnSpc>
              <a:spcAft>
                <a:spcPts val="1600"/>
              </a:spcAft>
            </a:pP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SyPhone</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needs to understand the profitability of its customers before generating a renewal bid for them. For new customers,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SyPhone</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needs to understand their potential profitability before offering them a contract because, historically,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SyPhone</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has offered various discount rates to prospective customers.</a:t>
            </a:r>
          </a:p>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These case data may be used to explore whether offering large discounts is profitable for the company in the long term, and involves an analysis of the appropriate discount factors to apply to future revenue.</a:t>
            </a:r>
          </a:p>
          <a:p>
            <a:pPr>
              <a:lnSpc>
                <a:spcPct val="120000"/>
              </a:lnSpc>
              <a:spcAft>
                <a:spcPts val="1600"/>
              </a:spcAft>
            </a:pP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SyPhone</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customers may be grouped into two segments:</a:t>
            </a:r>
            <a:br>
              <a:rPr lang="en-US" sz="2000" dirty="0">
                <a:effectLst/>
                <a:latin typeface="Antenna Light" panose="02000503000000020004" pitchFamily="50" charset="0"/>
                <a:ea typeface="Calibri" panose="020F0502020204030204" pitchFamily="34" charset="0"/>
                <a:cs typeface="Times New Roman" panose="02020603050405020304" pitchFamily="18" charset="0"/>
              </a:rPr>
            </a:br>
            <a:r>
              <a:rPr lang="en-US" sz="2000" dirty="0">
                <a:effectLst/>
                <a:latin typeface="Antenna Light" panose="02000503000000020004" pitchFamily="50" charset="0"/>
                <a:ea typeface="Calibri" panose="020F0502020204030204" pitchFamily="34" charset="0"/>
                <a:cs typeface="Times New Roman" panose="02020603050405020304" pitchFamily="18" charset="0"/>
              </a:rPr>
              <a:t>- Large accounts represent contracts that cover between 100 and 500 cell phones.</a:t>
            </a:r>
            <a:br>
              <a:rPr lang="en-US" sz="2000" dirty="0">
                <a:effectLst/>
                <a:latin typeface="Antenna Light" panose="02000503000000020004" pitchFamily="50" charset="0"/>
                <a:ea typeface="Calibri" panose="020F0502020204030204" pitchFamily="34" charset="0"/>
                <a:cs typeface="Times New Roman" panose="02020603050405020304" pitchFamily="18" charset="0"/>
              </a:rPr>
            </a:br>
            <a:r>
              <a:rPr lang="en-US" sz="2000" dirty="0">
                <a:effectLst/>
                <a:latin typeface="Antenna Light" panose="02000503000000020004" pitchFamily="50" charset="0"/>
                <a:ea typeface="Calibri" panose="020F0502020204030204" pitchFamily="34" charset="0"/>
                <a:cs typeface="Times New Roman" panose="02020603050405020304" pitchFamily="18" charset="0"/>
              </a:rPr>
              <a:t>- Small accounts represent contracts that cover between 5 and 100 cell phones.</a:t>
            </a:r>
          </a:p>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When negotiating contracts, some customers receive bigger discounts than others. For simplicity, they may be grouped into two subgroups:</a:t>
            </a:r>
            <a:br>
              <a:rPr lang="en-US" sz="2000" dirty="0">
                <a:effectLst/>
                <a:latin typeface="Antenna Light" panose="02000503000000020004" pitchFamily="50" charset="0"/>
                <a:ea typeface="Calibri" panose="020F0502020204030204" pitchFamily="34" charset="0"/>
                <a:cs typeface="Times New Roman" panose="02020603050405020304" pitchFamily="18" charset="0"/>
              </a:rPr>
            </a:br>
            <a:r>
              <a:rPr lang="en-US" sz="2000" dirty="0">
                <a:effectLst/>
                <a:latin typeface="Antenna Light" panose="02000503000000020004" pitchFamily="50" charset="0"/>
                <a:ea typeface="Calibri" panose="020F0502020204030204" pitchFamily="34" charset="0"/>
                <a:cs typeface="Times New Roman" panose="02020603050405020304" pitchFamily="18" charset="0"/>
              </a:rPr>
              <a:t>- No rebate customers pay $100 per month per user.</a:t>
            </a:r>
            <a:br>
              <a:rPr lang="en-US" sz="2000" dirty="0">
                <a:effectLst/>
                <a:latin typeface="Antenna Light" panose="02000503000000020004" pitchFamily="50" charset="0"/>
                <a:ea typeface="Calibri" panose="020F0502020204030204" pitchFamily="34" charset="0"/>
                <a:cs typeface="Times New Roman" panose="02020603050405020304" pitchFamily="18" charset="0"/>
              </a:rPr>
            </a:br>
            <a:r>
              <a:rPr lang="en-US" sz="2000" dirty="0">
                <a:effectLst/>
                <a:latin typeface="Antenna Light" panose="02000503000000020004" pitchFamily="50" charset="0"/>
                <a:ea typeface="Calibri" panose="020F0502020204030204" pitchFamily="34" charset="0"/>
                <a:cs typeface="Times New Roman" panose="02020603050405020304" pitchFamily="18" charset="0"/>
              </a:rPr>
              <a:t>- Rebate customers pay about $80 per month per user for the same service.</a:t>
            </a:r>
            <a:endParaRPr lang="en-US" sz="2000" dirty="0">
              <a:latin typeface="Antenna Light" panose="02000503000000020004" pitchFamily="50" charset="0"/>
              <a:ea typeface="Calibri" panose="020F0502020204030204" pitchFamily="34" charset="0"/>
              <a:cs typeface="Times New Roman" panose="02020603050405020304" pitchFamily="18" charset="0"/>
            </a:endParaRPr>
          </a:p>
          <a:p>
            <a:pPr>
              <a:lnSpc>
                <a:spcPct val="120000"/>
              </a:lnSpc>
              <a:spcAft>
                <a:spcPts val="1600"/>
              </a:spcAft>
            </a:pPr>
            <a:r>
              <a:rPr lang="en-US" sz="2000" dirty="0">
                <a:effectLst/>
                <a:latin typeface="Antenna Light" panose="02000503000000020004" pitchFamily="50" charset="0"/>
                <a:ea typeface="Calibri" panose="020F0502020204030204" pitchFamily="34" charset="0"/>
                <a:cs typeface="Times New Roman" panose="02020603050405020304" pitchFamily="18" charset="0"/>
              </a:rPr>
              <a:t>The data set that you will need to evaluate the </a:t>
            </a:r>
            <a:r>
              <a:rPr lang="en-US" sz="2000" dirty="0" err="1">
                <a:effectLst/>
                <a:latin typeface="Antenna Light" panose="02000503000000020004" pitchFamily="50" charset="0"/>
                <a:ea typeface="Calibri" panose="020F0502020204030204" pitchFamily="34" charset="0"/>
                <a:cs typeface="Times New Roman" panose="02020603050405020304" pitchFamily="18" charset="0"/>
              </a:rPr>
              <a:t>SyPhone</a:t>
            </a:r>
            <a:r>
              <a:rPr lang="en-US" sz="2000" dirty="0">
                <a:effectLst/>
                <a:latin typeface="Antenna Light" panose="02000503000000020004" pitchFamily="50" charset="0"/>
                <a:ea typeface="Calibri" panose="020F0502020204030204" pitchFamily="34" charset="0"/>
                <a:cs typeface="Times New Roman" panose="02020603050405020304" pitchFamily="18" charset="0"/>
              </a:rPr>
              <a:t> situation and develop appropriate recommendations follows:</a:t>
            </a:r>
          </a:p>
          <a:p>
            <a:pPr>
              <a:lnSpc>
                <a:spcPct val="120000"/>
              </a:lnSpc>
              <a:spcAft>
                <a:spcPts val="1600"/>
              </a:spcAft>
            </a:pPr>
            <a:endParaRPr lang="en-US" sz="2000" dirty="0">
              <a:effectLst/>
              <a:latin typeface="Antenna Light" panose="02000503000000020004" pitchFamily="50"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26948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grpSp>
        <p:nvGrpSpPr>
          <p:cNvPr id="13" name="Group 12">
            <a:extLst>
              <a:ext uri="{FF2B5EF4-FFF2-40B4-BE49-F238E27FC236}">
                <a16:creationId xmlns:a16="http://schemas.microsoft.com/office/drawing/2014/main" id="{297F87B3-4DDB-4BD3-AFBA-F767119FA0D5}"/>
              </a:ext>
            </a:extLst>
          </p:cNvPr>
          <p:cNvGrpSpPr/>
          <p:nvPr/>
        </p:nvGrpSpPr>
        <p:grpSpPr>
          <a:xfrm>
            <a:off x="1282700" y="5650468"/>
            <a:ext cx="15163800" cy="2731532"/>
            <a:chOff x="1282700" y="2362200"/>
            <a:chExt cx="15163800" cy="2731532"/>
          </a:xfrm>
        </p:grpSpPr>
        <p:graphicFrame>
          <p:nvGraphicFramePr>
            <p:cNvPr id="24" name="Object 23">
              <a:extLst>
                <a:ext uri="{FF2B5EF4-FFF2-40B4-BE49-F238E27FC236}">
                  <a16:creationId xmlns:a16="http://schemas.microsoft.com/office/drawing/2014/main" id="{840ADA60-E4E1-4768-B58C-92D5BEDFD862}"/>
                </a:ext>
              </a:extLst>
            </p:cNvPr>
            <p:cNvGraphicFramePr>
              <a:graphicFrameLocks noChangeAspect="1"/>
            </p:cNvGraphicFramePr>
            <p:nvPr>
              <p:extLst>
                <p:ext uri="{D42A27DB-BD31-4B8C-83A1-F6EECF244321}">
                  <p14:modId xmlns:p14="http://schemas.microsoft.com/office/powerpoint/2010/main" val="896740829"/>
                </p:ext>
              </p:extLst>
            </p:nvPr>
          </p:nvGraphicFramePr>
          <p:xfrm>
            <a:off x="1285087" y="2362200"/>
            <a:ext cx="15161413" cy="2368245"/>
          </p:xfrm>
          <a:graphic>
            <a:graphicData uri="http://schemas.openxmlformats.org/presentationml/2006/ole">
              <mc:AlternateContent xmlns:mc="http://schemas.openxmlformats.org/markup-compatibility/2006">
                <mc:Choice xmlns:v="urn:schemas-microsoft-com:vml" Requires="v">
                  <p:oleObj name="Worksheet" r:id="rId6" imgW="8292927" imgH="1295531" progId="Excel.Sheet.12">
                    <p:embed/>
                  </p:oleObj>
                </mc:Choice>
                <mc:Fallback>
                  <p:oleObj name="Worksheet" r:id="rId6" imgW="8292927" imgH="1295531" progId="Excel.Sheet.12">
                    <p:embed/>
                    <p:pic>
                      <p:nvPicPr>
                        <p:cNvPr id="0" name=""/>
                        <p:cNvPicPr/>
                        <p:nvPr/>
                      </p:nvPicPr>
                      <p:blipFill>
                        <a:blip r:embed="rId7"/>
                        <a:stretch>
                          <a:fillRect/>
                        </a:stretch>
                      </p:blipFill>
                      <p:spPr>
                        <a:xfrm>
                          <a:off x="1285087" y="2362200"/>
                          <a:ext cx="15161413" cy="2368245"/>
                        </a:xfrm>
                        <a:prstGeom prst="rect">
                          <a:avLst/>
                        </a:prstGeom>
                      </p:spPr>
                    </p:pic>
                  </p:oleObj>
                </mc:Fallback>
              </mc:AlternateContent>
            </a:graphicData>
          </a:graphic>
        </p:graphicFrame>
        <p:sp>
          <p:nvSpPr>
            <p:cNvPr id="26" name="TextBox 25">
              <a:extLst>
                <a:ext uri="{FF2B5EF4-FFF2-40B4-BE49-F238E27FC236}">
                  <a16:creationId xmlns:a16="http://schemas.microsoft.com/office/drawing/2014/main" id="{302443DF-9D57-4157-9429-A4DE4E027958}"/>
                </a:ext>
              </a:extLst>
            </p:cNvPr>
            <p:cNvSpPr txBox="1"/>
            <p:nvPr/>
          </p:nvSpPr>
          <p:spPr>
            <a:xfrm>
              <a:off x="1282700" y="4724400"/>
              <a:ext cx="15161412" cy="369332"/>
            </a:xfrm>
            <a:prstGeom prst="rect">
              <a:avLst/>
            </a:prstGeom>
            <a:noFill/>
          </p:spPr>
          <p:txBody>
            <a:bodyPr wrap="square" rtlCol="0">
              <a:spAutoFit/>
            </a:bodyPr>
            <a:lstStyle/>
            <a:p>
              <a:r>
                <a:rPr lang="es-CO" dirty="0">
                  <a:latin typeface="Antenna Light" panose="02000503000000020004" pitchFamily="50" charset="0"/>
                </a:rPr>
                <a:t>*</a:t>
              </a:r>
              <a:r>
                <a:rPr lang="es-CO" dirty="0" err="1">
                  <a:latin typeface="Antenna Light" panose="02000503000000020004" pitchFamily="50" charset="0"/>
                </a:rPr>
                <a:t>Probabilities</a:t>
              </a:r>
              <a:r>
                <a:rPr lang="es-CO" dirty="0">
                  <a:latin typeface="Antenna Light" panose="02000503000000020004" pitchFamily="50" charset="0"/>
                </a:rPr>
                <a:t> </a:t>
              </a:r>
              <a:r>
                <a:rPr lang="es-CO" dirty="0" err="1">
                  <a:latin typeface="Antenna Light" panose="02000503000000020004" pitchFamily="50" charset="0"/>
                </a:rPr>
                <a:t>for</a:t>
              </a:r>
              <a:r>
                <a:rPr lang="es-CO" dirty="0">
                  <a:latin typeface="Antenna Light" panose="02000503000000020004" pitchFamily="50" charset="0"/>
                </a:rPr>
                <a:t> </a:t>
              </a:r>
              <a:r>
                <a:rPr lang="es-CO" dirty="0" err="1">
                  <a:latin typeface="Antenna Light" panose="02000503000000020004" pitchFamily="50" charset="0"/>
                </a:rPr>
                <a:t>customers</a:t>
              </a:r>
              <a:r>
                <a:rPr lang="es-CO" dirty="0">
                  <a:latin typeface="Antenna Light" panose="02000503000000020004" pitchFamily="50" charset="0"/>
                </a:rPr>
                <a:t> </a:t>
              </a:r>
              <a:r>
                <a:rPr lang="es-CO" dirty="0" err="1">
                  <a:latin typeface="Antenna Light" panose="02000503000000020004" pitchFamily="50" charset="0"/>
                </a:rPr>
                <a:t>to</a:t>
              </a:r>
              <a:r>
                <a:rPr lang="es-CO" dirty="0">
                  <a:latin typeface="Antenna Light" panose="02000503000000020004" pitchFamily="50" charset="0"/>
                </a:rPr>
                <a:t> </a:t>
              </a:r>
              <a:r>
                <a:rPr lang="es-CO" dirty="0" err="1">
                  <a:latin typeface="Antenna Light" panose="02000503000000020004" pitchFamily="50" charset="0"/>
                </a:rPr>
                <a:t>move</a:t>
              </a:r>
              <a:r>
                <a:rPr lang="es-CO" dirty="0">
                  <a:latin typeface="Antenna Light" panose="02000503000000020004" pitchFamily="50" charset="0"/>
                </a:rPr>
                <a:t> </a:t>
              </a:r>
              <a:r>
                <a:rPr lang="es-CO" dirty="0" err="1">
                  <a:latin typeface="Antenna Light" panose="02000503000000020004" pitchFamily="50" charset="0"/>
                </a:rPr>
                <a:t>from</a:t>
              </a:r>
              <a:r>
                <a:rPr lang="es-CO" dirty="0">
                  <a:latin typeface="Antenna Light" panose="02000503000000020004" pitchFamily="50" charset="0"/>
                </a:rPr>
                <a:t> </a:t>
              </a:r>
              <a:r>
                <a:rPr lang="es-CO" dirty="0" err="1">
                  <a:latin typeface="Antenna Light" panose="02000503000000020004" pitchFamily="50" charset="0"/>
                </a:rPr>
                <a:t>one</a:t>
              </a:r>
              <a:r>
                <a:rPr lang="es-CO" dirty="0">
                  <a:latin typeface="Antenna Light" panose="02000503000000020004" pitchFamily="50" charset="0"/>
                </a:rPr>
                <a:t> </a:t>
              </a:r>
              <a:r>
                <a:rPr lang="es-CO" dirty="0" err="1">
                  <a:latin typeface="Antenna Light" panose="02000503000000020004" pitchFamily="50" charset="0"/>
                </a:rPr>
                <a:t>segment</a:t>
              </a:r>
              <a:r>
                <a:rPr lang="es-CO" dirty="0">
                  <a:latin typeface="Antenna Light" panose="02000503000000020004" pitchFamily="50" charset="0"/>
                </a:rPr>
                <a:t> (</a:t>
              </a:r>
              <a:r>
                <a:rPr lang="es-CO" dirty="0" err="1">
                  <a:latin typeface="Antenna Light" panose="02000503000000020004" pitchFamily="50" charset="0"/>
                </a:rPr>
                <a:t>left</a:t>
              </a:r>
              <a:r>
                <a:rPr lang="es-CO" dirty="0">
                  <a:latin typeface="Antenna Light" panose="02000503000000020004" pitchFamily="50" charset="0"/>
                </a:rPr>
                <a:t> </a:t>
              </a:r>
              <a:r>
                <a:rPr lang="es-CO" dirty="0" err="1">
                  <a:latin typeface="Antenna Light" panose="02000503000000020004" pitchFamily="50" charset="0"/>
                </a:rPr>
                <a:t>colum</a:t>
              </a:r>
              <a:r>
                <a:rPr lang="es-CO" dirty="0">
                  <a:latin typeface="Antenna Light" panose="02000503000000020004" pitchFamily="50" charset="0"/>
                </a:rPr>
                <a:t>) </a:t>
              </a:r>
              <a:r>
                <a:rPr lang="es-CO" dirty="0" err="1">
                  <a:latin typeface="Antenna Light" panose="02000503000000020004" pitchFamily="50" charset="0"/>
                </a:rPr>
                <a:t>to</a:t>
              </a:r>
              <a:r>
                <a:rPr lang="es-CO" dirty="0">
                  <a:latin typeface="Antenna Light" panose="02000503000000020004" pitchFamily="50" charset="0"/>
                </a:rPr>
                <a:t> </a:t>
              </a:r>
              <a:r>
                <a:rPr lang="es-CO" dirty="0" err="1">
                  <a:latin typeface="Antenna Light" panose="02000503000000020004" pitchFamily="50" charset="0"/>
                </a:rPr>
                <a:t>another</a:t>
              </a:r>
              <a:r>
                <a:rPr lang="es-CO" dirty="0">
                  <a:latin typeface="Antenna Light" panose="02000503000000020004" pitchFamily="50" charset="0"/>
                </a:rPr>
                <a:t> (top </a:t>
              </a:r>
              <a:r>
                <a:rPr lang="es-CO" dirty="0" err="1">
                  <a:latin typeface="Antenna Light" panose="02000503000000020004" pitchFamily="50" charset="0"/>
                </a:rPr>
                <a:t>row</a:t>
              </a:r>
              <a:r>
                <a:rPr lang="es-CO" dirty="0">
                  <a:latin typeface="Antenna Light" panose="02000503000000020004" pitchFamily="50" charset="0"/>
                </a:rPr>
                <a:t>)at </a:t>
              </a:r>
              <a:r>
                <a:rPr lang="es-CO" dirty="0" err="1">
                  <a:latin typeface="Antenna Light" panose="02000503000000020004" pitchFamily="50" charset="0"/>
                </a:rPr>
                <a:t>each</a:t>
              </a:r>
              <a:r>
                <a:rPr lang="es-CO" dirty="0">
                  <a:latin typeface="Antenna Light" panose="02000503000000020004" pitchFamily="50" charset="0"/>
                </a:rPr>
                <a:t> </a:t>
              </a:r>
              <a:r>
                <a:rPr lang="es-CO" dirty="0" err="1">
                  <a:latin typeface="Antenna Light" panose="02000503000000020004" pitchFamily="50" charset="0"/>
                </a:rPr>
                <a:t>period.Each</a:t>
              </a:r>
              <a:r>
                <a:rPr lang="es-CO" dirty="0">
                  <a:latin typeface="Antenna Light" panose="02000503000000020004" pitchFamily="50" charset="0"/>
                </a:rPr>
                <a:t> </a:t>
              </a:r>
              <a:r>
                <a:rPr lang="es-CO" dirty="0" err="1">
                  <a:latin typeface="Antenna Light" panose="02000503000000020004" pitchFamily="50" charset="0"/>
                </a:rPr>
                <a:t>row</a:t>
              </a:r>
              <a:r>
                <a:rPr lang="es-CO" dirty="0">
                  <a:latin typeface="Antenna Light" panose="02000503000000020004" pitchFamily="50" charset="0"/>
                </a:rPr>
                <a:t> </a:t>
              </a:r>
              <a:r>
                <a:rPr lang="es-CO" dirty="0" err="1">
                  <a:latin typeface="Antenna Light" panose="02000503000000020004" pitchFamily="50" charset="0"/>
                </a:rPr>
                <a:t>must</a:t>
              </a:r>
              <a:r>
                <a:rPr lang="es-CO" dirty="0">
                  <a:latin typeface="Antenna Light" panose="02000503000000020004" pitchFamily="50" charset="0"/>
                </a:rPr>
                <a:t> sum </a:t>
              </a:r>
              <a:r>
                <a:rPr lang="es-CO" dirty="0" err="1">
                  <a:latin typeface="Antenna Light" panose="02000503000000020004" pitchFamily="50" charset="0"/>
                </a:rPr>
                <a:t>to</a:t>
              </a:r>
              <a:r>
                <a:rPr lang="es-CO" dirty="0">
                  <a:latin typeface="Antenna Light" panose="02000503000000020004" pitchFamily="50" charset="0"/>
                </a:rPr>
                <a:t> 100.</a:t>
              </a:r>
            </a:p>
          </p:txBody>
        </p:sp>
      </p:grpSp>
      <p:graphicFrame>
        <p:nvGraphicFramePr>
          <p:cNvPr id="21" name="Object 20">
            <a:extLst>
              <a:ext uri="{FF2B5EF4-FFF2-40B4-BE49-F238E27FC236}">
                <a16:creationId xmlns:a16="http://schemas.microsoft.com/office/drawing/2014/main" id="{6DC31EE4-7E10-4600-9012-84AF80A438A2}"/>
              </a:ext>
            </a:extLst>
          </p:cNvPr>
          <p:cNvGraphicFramePr>
            <a:graphicFrameLocks noChangeAspect="1"/>
          </p:cNvGraphicFramePr>
          <p:nvPr>
            <p:extLst>
              <p:ext uri="{D42A27DB-BD31-4B8C-83A1-F6EECF244321}">
                <p14:modId xmlns:p14="http://schemas.microsoft.com/office/powerpoint/2010/main" val="513871304"/>
              </p:ext>
            </p:extLst>
          </p:nvPr>
        </p:nvGraphicFramePr>
        <p:xfrm>
          <a:off x="1308100" y="2110725"/>
          <a:ext cx="13309600" cy="2869059"/>
        </p:xfrm>
        <a:graphic>
          <a:graphicData uri="http://schemas.openxmlformats.org/presentationml/2006/ole">
            <mc:AlternateContent xmlns:mc="http://schemas.openxmlformats.org/markup-compatibility/2006">
              <mc:Choice xmlns:v="urn:schemas-microsoft-com:vml" Requires="v">
                <p:oleObj name="Worksheet" r:id="rId8" imgW="6305513" imgH="1358988" progId="Excel.Sheet.12">
                  <p:embed/>
                </p:oleObj>
              </mc:Choice>
              <mc:Fallback>
                <p:oleObj name="Worksheet" r:id="rId8" imgW="6305513" imgH="1358988" progId="Excel.Sheet.12">
                  <p:embed/>
                  <p:pic>
                    <p:nvPicPr>
                      <p:cNvPr id="23" name="Object 22">
                        <a:extLst>
                          <a:ext uri="{FF2B5EF4-FFF2-40B4-BE49-F238E27FC236}">
                            <a16:creationId xmlns:a16="http://schemas.microsoft.com/office/drawing/2014/main" id="{3010D683-CFE1-43DF-9172-825DE40F92AE}"/>
                          </a:ext>
                        </a:extLst>
                      </p:cNvPr>
                      <p:cNvPicPr/>
                      <p:nvPr/>
                    </p:nvPicPr>
                    <p:blipFill>
                      <a:blip r:embed="rId9"/>
                      <a:stretch>
                        <a:fillRect/>
                      </a:stretch>
                    </p:blipFill>
                    <p:spPr>
                      <a:xfrm>
                        <a:off x="1308100" y="2110725"/>
                        <a:ext cx="13309600" cy="2869059"/>
                      </a:xfrm>
                      <a:prstGeom prst="rect">
                        <a:avLst/>
                      </a:prstGeom>
                    </p:spPr>
                  </p:pic>
                </p:oleObj>
              </mc:Fallback>
            </mc:AlternateContent>
          </a:graphicData>
        </a:graphic>
      </p:graphicFrame>
      <p:sp>
        <p:nvSpPr>
          <p:cNvPr id="22" name="TextBox 21">
            <a:extLst>
              <a:ext uri="{FF2B5EF4-FFF2-40B4-BE49-F238E27FC236}">
                <a16:creationId xmlns:a16="http://schemas.microsoft.com/office/drawing/2014/main" id="{A8FF787E-E6C4-4F46-929A-1B03FE45C501}"/>
              </a:ext>
            </a:extLst>
          </p:cNvPr>
          <p:cNvSpPr txBox="1"/>
          <p:nvPr/>
        </p:nvSpPr>
        <p:spPr>
          <a:xfrm>
            <a:off x="1219518" y="5037504"/>
            <a:ext cx="12640336" cy="369332"/>
          </a:xfrm>
          <a:prstGeom prst="rect">
            <a:avLst/>
          </a:prstGeom>
          <a:noFill/>
        </p:spPr>
        <p:txBody>
          <a:bodyPr wrap="square" rtlCol="0">
            <a:spAutoFit/>
          </a:bodyPr>
          <a:lstStyle/>
          <a:p>
            <a:r>
              <a:rPr lang="es-CO" dirty="0">
                <a:latin typeface="Antenna Light" panose="02000503000000020004" pitchFamily="50" charset="0"/>
              </a:rPr>
              <a:t>*</a:t>
            </a:r>
            <a:r>
              <a:rPr lang="es-CO" dirty="0" err="1">
                <a:latin typeface="Antenna Light" panose="02000503000000020004" pitchFamily="50" charset="0"/>
              </a:rPr>
              <a:t>Segment</a:t>
            </a:r>
            <a:r>
              <a:rPr lang="es-CO" dirty="0">
                <a:latin typeface="Antenna Light" panose="02000503000000020004" pitchFamily="50" charset="0"/>
              </a:rPr>
              <a:t> </a:t>
            </a:r>
            <a:r>
              <a:rPr lang="es-CO" dirty="0" err="1">
                <a:latin typeface="Antenna Light" panose="02000503000000020004" pitchFamily="50" charset="0"/>
              </a:rPr>
              <a:t>count</a:t>
            </a:r>
            <a:r>
              <a:rPr lang="es-CO" dirty="0">
                <a:latin typeface="Antenna Light" panose="02000503000000020004" pitchFamily="50" charset="0"/>
              </a:rPr>
              <a:t>, </a:t>
            </a:r>
            <a:r>
              <a:rPr lang="es-CO" dirty="0" err="1">
                <a:latin typeface="Antenna Light" panose="02000503000000020004" pitchFamily="50" charset="0"/>
              </a:rPr>
              <a:t>gross</a:t>
            </a:r>
            <a:r>
              <a:rPr lang="es-CO" dirty="0">
                <a:latin typeface="Antenna Light" panose="02000503000000020004" pitchFamily="50" charset="0"/>
              </a:rPr>
              <a:t> </a:t>
            </a:r>
            <a:r>
              <a:rPr lang="es-CO" dirty="0" err="1">
                <a:latin typeface="Antenna Light" panose="02000503000000020004" pitchFamily="50" charset="0"/>
              </a:rPr>
              <a:t>margins</a:t>
            </a:r>
            <a:r>
              <a:rPr lang="es-CO" dirty="0">
                <a:latin typeface="Antenna Light" panose="02000503000000020004" pitchFamily="50" charset="0"/>
              </a:rPr>
              <a:t> and </a:t>
            </a:r>
            <a:r>
              <a:rPr lang="es-CO" dirty="0" err="1">
                <a:latin typeface="Antenna Light" panose="02000503000000020004" pitchFamily="50" charset="0"/>
              </a:rPr>
              <a:t>merket</a:t>
            </a:r>
            <a:r>
              <a:rPr lang="es-CO" dirty="0">
                <a:latin typeface="Antenna Light" panose="02000503000000020004" pitchFamily="50" charset="0"/>
              </a:rPr>
              <a:t>/</a:t>
            </a:r>
            <a:r>
              <a:rPr lang="es-CO" dirty="0" err="1">
                <a:latin typeface="Antenna Light" panose="02000503000000020004" pitchFamily="50" charset="0"/>
              </a:rPr>
              <a:t>next</a:t>
            </a:r>
            <a:r>
              <a:rPr lang="es-CO" dirty="0">
                <a:latin typeface="Antenna Light" panose="02000503000000020004" pitchFamily="50" charset="0"/>
              </a:rPr>
              <a:t> </a:t>
            </a:r>
            <a:r>
              <a:rPr lang="es-CO" dirty="0" err="1">
                <a:latin typeface="Antenna Light" panose="02000503000000020004" pitchFamily="50" charset="0"/>
              </a:rPr>
              <a:t>period</a:t>
            </a:r>
            <a:r>
              <a:rPr lang="es-CO" dirty="0">
                <a:latin typeface="Antenna Light" panose="02000503000000020004" pitchFamily="50" charset="0"/>
              </a:rPr>
              <a:t> </a:t>
            </a:r>
            <a:r>
              <a:rPr lang="es-CO" dirty="0" err="1">
                <a:latin typeface="Antenna Light" panose="02000503000000020004" pitchFamily="50" charset="0"/>
              </a:rPr>
              <a:t>costs</a:t>
            </a:r>
            <a:r>
              <a:rPr lang="es-CO" dirty="0">
                <a:latin typeface="Antenna Light" panose="02000503000000020004" pitchFamily="50" charset="0"/>
              </a:rPr>
              <a:t> at </a:t>
            </a:r>
            <a:r>
              <a:rPr lang="es-CO" dirty="0" err="1">
                <a:latin typeface="Antenna Light" panose="02000503000000020004" pitchFamily="50" charset="0"/>
              </a:rPr>
              <a:t>the</a:t>
            </a:r>
            <a:r>
              <a:rPr lang="es-CO" dirty="0">
                <a:latin typeface="Antenna Light" panose="02000503000000020004" pitchFamily="50" charset="0"/>
              </a:rPr>
              <a:t> </a:t>
            </a:r>
            <a:r>
              <a:rPr lang="es-CO" dirty="0" err="1">
                <a:latin typeface="Antenna Light" panose="02000503000000020004" pitchFamily="50" charset="0"/>
              </a:rPr>
              <a:t>start</a:t>
            </a:r>
            <a:r>
              <a:rPr lang="es-CO" dirty="0">
                <a:latin typeface="Antenna Light" panose="02000503000000020004" pitchFamily="50" charset="0"/>
              </a:rPr>
              <a:t> </a:t>
            </a:r>
            <a:r>
              <a:rPr lang="es-CO" dirty="0" err="1">
                <a:latin typeface="Antenna Light" panose="02000503000000020004" pitchFamily="50" charset="0"/>
              </a:rPr>
              <a:t>of</a:t>
            </a:r>
            <a:r>
              <a:rPr lang="es-CO" dirty="0">
                <a:latin typeface="Antenna Light" panose="02000503000000020004" pitchFamily="50" charset="0"/>
              </a:rPr>
              <a:t> </a:t>
            </a:r>
            <a:r>
              <a:rPr lang="es-CO" dirty="0" err="1">
                <a:latin typeface="Antenna Light" panose="02000503000000020004" pitchFamily="50" charset="0"/>
              </a:rPr>
              <a:t>the</a:t>
            </a:r>
            <a:r>
              <a:rPr lang="es-CO" dirty="0">
                <a:latin typeface="Antenna Light" panose="02000503000000020004" pitchFamily="50" charset="0"/>
              </a:rPr>
              <a:t> </a:t>
            </a:r>
            <a:r>
              <a:rPr lang="es-CO" dirty="0" err="1">
                <a:latin typeface="Antenna Light" panose="02000503000000020004" pitchFamily="50" charset="0"/>
              </a:rPr>
              <a:t>first</a:t>
            </a:r>
            <a:r>
              <a:rPr lang="es-CO" dirty="0">
                <a:latin typeface="Antenna Light" panose="02000503000000020004" pitchFamily="50" charset="0"/>
              </a:rPr>
              <a:t> </a:t>
            </a:r>
            <a:r>
              <a:rPr lang="es-CO" dirty="0" err="1">
                <a:latin typeface="Antenna Light" panose="02000503000000020004" pitchFamily="50" charset="0"/>
              </a:rPr>
              <a:t>period</a:t>
            </a:r>
            <a:endParaRPr lang="es-CO" dirty="0">
              <a:latin typeface="Antenna Light" panose="02000503000000020004" pitchFamily="5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30301" y="2240280"/>
            <a:ext cx="15163800" cy="2677656"/>
          </a:xfrm>
          <a:prstGeom prst="rect">
            <a:avLst/>
          </a:prstGeom>
          <a:noFill/>
        </p:spPr>
        <p:txBody>
          <a:bodyPr wrap="square" rtlCol="0">
            <a:spAutoFit/>
          </a:bodyPr>
          <a:lstStyle/>
          <a:p>
            <a:r>
              <a:rPr lang="es-CO" sz="2400" dirty="0" err="1">
                <a:latin typeface="Antenna Bold" panose="02000503000000020004" pitchFamily="50" charset="0"/>
              </a:rPr>
              <a:t>Exercises</a:t>
            </a:r>
            <a:endParaRPr lang="es-CO" sz="2400" dirty="0">
              <a:latin typeface="Antenna Bold" panose="02000503000000020004" pitchFamily="50" charset="0"/>
            </a:endParaRPr>
          </a:p>
          <a:p>
            <a:r>
              <a:rPr lang="en-US" sz="2400" dirty="0">
                <a:latin typeface="Antenna Light" panose="02000503000000020004" pitchFamily="50" charset="0"/>
              </a:rPr>
              <a:t>Using the </a:t>
            </a:r>
            <a:r>
              <a:rPr lang="en-US" sz="2400" dirty="0" err="1">
                <a:latin typeface="Antenna Light" panose="02000503000000020004" pitchFamily="50" charset="0"/>
              </a:rPr>
              <a:t>Enginius</a:t>
            </a:r>
            <a:r>
              <a:rPr lang="en-US" sz="2400" dirty="0">
                <a:latin typeface="Antenna Light" panose="02000503000000020004" pitchFamily="50" charset="0"/>
              </a:rPr>
              <a:t> CLV model and a discount factor of 10%, answer the following questions:</a:t>
            </a:r>
          </a:p>
          <a:p>
            <a:endParaRPr lang="en-US" sz="2400" dirty="0">
              <a:latin typeface="Antenna Light" panose="02000503000000020004" pitchFamily="50" charset="0"/>
            </a:endParaRPr>
          </a:p>
          <a:p>
            <a:r>
              <a:rPr lang="en-US" sz="2400" dirty="0">
                <a:latin typeface="Antenna Bold" panose="02000503000000020004" pitchFamily="50" charset="0"/>
              </a:rPr>
              <a:t>Question 1 </a:t>
            </a:r>
          </a:p>
          <a:p>
            <a:r>
              <a:rPr lang="en-US" sz="2400" dirty="0">
                <a:latin typeface="Antenna Light" panose="02000503000000020004" pitchFamily="50" charset="0"/>
              </a:rPr>
              <a:t>What is the lifetime value of a typical customer in each of the four segments, in current dollar values? Compare these figures to the “Gross margin” figures in the original spreadsheet. What can you learn from this comparison? </a:t>
            </a:r>
          </a:p>
        </p:txBody>
      </p:sp>
    </p:spTree>
    <p:extLst>
      <p:ext uri="{BB962C8B-B14F-4D97-AF65-F5344CB8AC3E}">
        <p14:creationId xmlns:p14="http://schemas.microsoft.com/office/powerpoint/2010/main" val="2347191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30301" y="1981200"/>
            <a:ext cx="15163800" cy="3933384"/>
          </a:xfrm>
          <a:prstGeom prst="rect">
            <a:avLst/>
          </a:prstGeom>
          <a:noFill/>
        </p:spPr>
        <p:txBody>
          <a:bodyPr wrap="square" rtlCol="0">
            <a:spAutoFit/>
          </a:bodyPr>
          <a:lstStyle/>
          <a:p>
            <a:pPr>
              <a:lnSpc>
                <a:spcPct val="120000"/>
              </a:lnSpc>
            </a:pPr>
            <a:r>
              <a:rPr lang="en-US" sz="2400" dirty="0">
                <a:latin typeface="Antenna Bold" panose="02000503000000020004" pitchFamily="50" charset="0"/>
              </a:rPr>
              <a:t>R.</a:t>
            </a:r>
            <a:r>
              <a:rPr lang="en-US" sz="2400" dirty="0">
                <a:latin typeface="Antenna Light" panose="02000503000000020004" pitchFamily="50" charset="0"/>
              </a:rPr>
              <a:t> Though customers in the large account segment that do not negotiate a rebate generate gross margins 75% higher than those that do negotiate a rebate, the lifetime values of these two segments do not have the same relationship. Likewise, for small accounts, both segments indicate a lifetime value that differs from the gross margins would suggest. The reason for these results is that customers who obtain rebates tend to stay longer with the company, so the loss in gross margin in the short term is partly (or fully) compensated for by the resulting longer-term commercial relationship.</a:t>
            </a:r>
          </a:p>
          <a:p>
            <a:endParaRPr lang="en-US" sz="2400" dirty="0">
              <a:latin typeface="Antenna Light" panose="02000503000000020004" pitchFamily="50" charset="0"/>
            </a:endParaRPr>
          </a:p>
          <a:p>
            <a:endParaRPr lang="en-US" sz="2400" dirty="0">
              <a:latin typeface="Antenna Light" panose="02000503000000020004" pitchFamily="50" charset="0"/>
            </a:endParaRPr>
          </a:p>
        </p:txBody>
      </p:sp>
      <p:graphicFrame>
        <p:nvGraphicFramePr>
          <p:cNvPr id="8" name="Object 7">
            <a:extLst>
              <a:ext uri="{FF2B5EF4-FFF2-40B4-BE49-F238E27FC236}">
                <a16:creationId xmlns:a16="http://schemas.microsoft.com/office/drawing/2014/main" id="{AA87D65E-FB39-477D-98FA-B4DB12849BBB}"/>
              </a:ext>
            </a:extLst>
          </p:cNvPr>
          <p:cNvGraphicFramePr>
            <a:graphicFrameLocks noChangeAspect="1"/>
          </p:cNvGraphicFramePr>
          <p:nvPr>
            <p:extLst>
              <p:ext uri="{D42A27DB-BD31-4B8C-83A1-F6EECF244321}">
                <p14:modId xmlns:p14="http://schemas.microsoft.com/office/powerpoint/2010/main" val="2287811770"/>
              </p:ext>
            </p:extLst>
          </p:nvPr>
        </p:nvGraphicFramePr>
        <p:xfrm>
          <a:off x="3797300" y="5703038"/>
          <a:ext cx="8436356" cy="2297962"/>
        </p:xfrm>
        <a:graphic>
          <a:graphicData uri="http://schemas.openxmlformats.org/presentationml/2006/ole">
            <mc:AlternateContent xmlns:mc="http://schemas.openxmlformats.org/markup-compatibility/2006">
              <mc:Choice xmlns:v="urn:schemas-microsoft-com:vml" Requires="v">
                <p:oleObj name="Worksheet" r:id="rId6" imgW="3403501" imgH="927012" progId="Excel.Sheet.12">
                  <p:embed/>
                </p:oleObj>
              </mc:Choice>
              <mc:Fallback>
                <p:oleObj name="Worksheet" r:id="rId6" imgW="3403501" imgH="927012" progId="Excel.Sheet.12">
                  <p:embed/>
                  <p:pic>
                    <p:nvPicPr>
                      <p:cNvPr id="0" name=""/>
                      <p:cNvPicPr/>
                      <p:nvPr/>
                    </p:nvPicPr>
                    <p:blipFill>
                      <a:blip r:embed="rId7"/>
                      <a:stretch>
                        <a:fillRect/>
                      </a:stretch>
                    </p:blipFill>
                    <p:spPr>
                      <a:xfrm>
                        <a:off x="3797300" y="5703038"/>
                        <a:ext cx="8436356" cy="2297962"/>
                      </a:xfrm>
                      <a:prstGeom prst="rect">
                        <a:avLst/>
                      </a:prstGeom>
                    </p:spPr>
                  </p:pic>
                </p:oleObj>
              </mc:Fallback>
            </mc:AlternateContent>
          </a:graphicData>
        </a:graphic>
      </p:graphicFrame>
    </p:spTree>
    <p:extLst>
      <p:ext uri="{BB962C8B-B14F-4D97-AF65-F5344CB8AC3E}">
        <p14:creationId xmlns:p14="http://schemas.microsoft.com/office/powerpoint/2010/main" val="551039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30301" y="2240280"/>
            <a:ext cx="15163800" cy="3527119"/>
          </a:xfrm>
          <a:prstGeom prst="rect">
            <a:avLst/>
          </a:prstGeom>
          <a:noFill/>
        </p:spPr>
        <p:txBody>
          <a:bodyPr wrap="square" rtlCol="0">
            <a:spAutoFit/>
          </a:bodyPr>
          <a:lstStyle/>
          <a:p>
            <a:r>
              <a:rPr lang="en-US" sz="2400" dirty="0">
                <a:latin typeface="Antenna Bold" panose="02000503000000020004" pitchFamily="50" charset="0"/>
              </a:rPr>
              <a:t>Question 2 </a:t>
            </a:r>
          </a:p>
          <a:p>
            <a:pPr>
              <a:lnSpc>
                <a:spcPct val="120000"/>
              </a:lnSpc>
            </a:pPr>
            <a:r>
              <a:rPr lang="en-US" sz="2400" dirty="0">
                <a:latin typeface="Antenna Light" panose="02000503000000020004" pitchFamily="50" charset="0"/>
              </a:rPr>
              <a:t>Of the 15,000 customers </a:t>
            </a:r>
            <a:r>
              <a:rPr lang="en-US" sz="2400" dirty="0" err="1">
                <a:latin typeface="Antenna Light" panose="02000503000000020004" pitchFamily="50" charset="0"/>
              </a:rPr>
              <a:t>SyPhone</a:t>
            </a:r>
            <a:r>
              <a:rPr lang="en-US" sz="2400" dirty="0">
                <a:latin typeface="Antenna Light" panose="02000503000000020004" pitchFamily="50" charset="0"/>
              </a:rPr>
              <a:t> has today, how many will still be </a:t>
            </a:r>
            <a:r>
              <a:rPr lang="en-US" sz="2400" dirty="0" err="1">
                <a:latin typeface="Antenna Light" panose="02000503000000020004" pitchFamily="50" charset="0"/>
              </a:rPr>
              <a:t>SyPhone</a:t>
            </a:r>
            <a:r>
              <a:rPr lang="en-US" sz="2400" dirty="0">
                <a:latin typeface="Antenna Light" panose="02000503000000020004" pitchFamily="50" charset="0"/>
              </a:rPr>
              <a:t> customers in five years? What is the overall churn rate after five years? Answer the same questions, segment per segment. Top management has decided that a 10% discount factor is way too small. The environment is highly competitive and rapidly evolving, with new technologies emerging on a regular basis. In such environments, current technologies can become obsolete rapidly. To reflect the uncertainty associated with future revenues, the top management of </a:t>
            </a:r>
            <a:r>
              <a:rPr lang="en-US" sz="2400" dirty="0" err="1">
                <a:latin typeface="Antenna Light" panose="02000503000000020004" pitchFamily="50" charset="0"/>
              </a:rPr>
              <a:t>SyPhone</a:t>
            </a:r>
            <a:r>
              <a:rPr lang="en-US" sz="2400" dirty="0">
                <a:latin typeface="Antenna Light" panose="02000503000000020004" pitchFamily="50" charset="0"/>
              </a:rPr>
              <a:t> has asked you to rerun the analysis with a discount factor of 35%.</a:t>
            </a:r>
          </a:p>
        </p:txBody>
      </p:sp>
    </p:spTree>
    <p:extLst>
      <p:ext uri="{BB962C8B-B14F-4D97-AF65-F5344CB8AC3E}">
        <p14:creationId xmlns:p14="http://schemas.microsoft.com/office/powerpoint/2010/main" val="3313197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30301" y="2240280"/>
            <a:ext cx="15163800" cy="1200329"/>
          </a:xfrm>
          <a:prstGeom prst="rect">
            <a:avLst/>
          </a:prstGeom>
          <a:noFill/>
        </p:spPr>
        <p:txBody>
          <a:bodyPr wrap="square" rtlCol="0">
            <a:spAutoFit/>
          </a:bodyPr>
          <a:lstStyle/>
          <a:p>
            <a:r>
              <a:rPr lang="en-US" sz="2400" dirty="0">
                <a:latin typeface="Antenna Bold" panose="02000503000000020004" pitchFamily="50" charset="0"/>
              </a:rPr>
              <a:t>R.</a:t>
            </a:r>
            <a:r>
              <a:rPr lang="en-US" sz="2400" dirty="0">
                <a:latin typeface="Antenna Light" panose="02000503000000020004" pitchFamily="50" charset="0"/>
              </a:rPr>
              <a:t> As of today, </a:t>
            </a:r>
            <a:r>
              <a:rPr lang="en-US" sz="2400" dirty="0" err="1">
                <a:latin typeface="Antenna Light" panose="02000503000000020004" pitchFamily="50" charset="0"/>
              </a:rPr>
              <a:t>SyPhone</a:t>
            </a:r>
            <a:r>
              <a:rPr lang="en-US" sz="2400" dirty="0">
                <a:latin typeface="Antenna Light" panose="02000503000000020004" pitchFamily="50" charset="0"/>
              </a:rPr>
              <a:t> has 15,000 active accounts. Five years from now, 11,793 will have left the company (a 78.62% churn rate), and 3,208 will remain active. This result highlights the crucial need for the company to acquire a regular flow of new accounts every year to remain profitable.</a:t>
            </a:r>
          </a:p>
        </p:txBody>
      </p:sp>
      <p:graphicFrame>
        <p:nvGraphicFramePr>
          <p:cNvPr id="12" name="Object 11">
            <a:extLst>
              <a:ext uri="{FF2B5EF4-FFF2-40B4-BE49-F238E27FC236}">
                <a16:creationId xmlns:a16="http://schemas.microsoft.com/office/drawing/2014/main" id="{79008C0B-0E28-4A0A-9A69-D718D2125D10}"/>
              </a:ext>
            </a:extLst>
          </p:cNvPr>
          <p:cNvGraphicFramePr>
            <a:graphicFrameLocks noChangeAspect="1"/>
          </p:cNvGraphicFramePr>
          <p:nvPr>
            <p:extLst>
              <p:ext uri="{D42A27DB-BD31-4B8C-83A1-F6EECF244321}">
                <p14:modId xmlns:p14="http://schemas.microsoft.com/office/powerpoint/2010/main" val="62267272"/>
              </p:ext>
            </p:extLst>
          </p:nvPr>
        </p:nvGraphicFramePr>
        <p:xfrm>
          <a:off x="520699" y="4053843"/>
          <a:ext cx="16128999" cy="2362972"/>
        </p:xfrm>
        <a:graphic>
          <a:graphicData uri="http://schemas.openxmlformats.org/presentationml/2006/ole">
            <mc:AlternateContent xmlns:mc="http://schemas.openxmlformats.org/markup-compatibility/2006">
              <mc:Choice xmlns:v="urn:schemas-microsoft-com:vml" Requires="v">
                <p:oleObj name="Worksheet" r:id="rId6" imgW="10445664" imgH="1530438" progId="Excel.Sheet.12">
                  <p:embed/>
                </p:oleObj>
              </mc:Choice>
              <mc:Fallback>
                <p:oleObj name="Worksheet" r:id="rId6" imgW="10445664" imgH="1530438" progId="Excel.Sheet.12">
                  <p:embed/>
                  <p:pic>
                    <p:nvPicPr>
                      <p:cNvPr id="0" name=""/>
                      <p:cNvPicPr/>
                      <p:nvPr/>
                    </p:nvPicPr>
                    <p:blipFill>
                      <a:blip r:embed="rId7"/>
                      <a:stretch>
                        <a:fillRect/>
                      </a:stretch>
                    </p:blipFill>
                    <p:spPr>
                      <a:xfrm>
                        <a:off x="520699" y="4053843"/>
                        <a:ext cx="16128999" cy="2362972"/>
                      </a:xfrm>
                      <a:prstGeom prst="rect">
                        <a:avLst/>
                      </a:prstGeom>
                    </p:spPr>
                  </p:pic>
                </p:oleObj>
              </mc:Fallback>
            </mc:AlternateContent>
          </a:graphicData>
        </a:graphic>
      </p:graphicFrame>
    </p:spTree>
    <p:extLst>
      <p:ext uri="{BB962C8B-B14F-4D97-AF65-F5344CB8AC3E}">
        <p14:creationId xmlns:p14="http://schemas.microsoft.com/office/powerpoint/2010/main" val="287462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365500" y="820648"/>
            <a:ext cx="13309600" cy="19558"/>
          </a:xfrm>
          <a:prstGeom prst="rect">
            <a:avLst/>
          </a:prstGeom>
          <a:blipFill>
            <a:blip r:embed="rId2" cstate="print"/>
            <a:stretch>
              <a:fillRect/>
            </a:stretch>
          </a:blipFill>
        </p:spPr>
        <p:txBody>
          <a:bodyPr wrap="square" lIns="0" tIns="0" rIns="0" bIns="0" rtlCol="0"/>
          <a:lstStyle/>
          <a:p>
            <a:endParaRPr dirty="0"/>
          </a:p>
        </p:txBody>
      </p:sp>
      <p:sp>
        <p:nvSpPr>
          <p:cNvPr id="3" name="object 3"/>
          <p:cNvSpPr/>
          <p:nvPr/>
        </p:nvSpPr>
        <p:spPr>
          <a:xfrm>
            <a:off x="16649700" y="762006"/>
            <a:ext cx="152400" cy="152400"/>
          </a:xfrm>
          <a:prstGeom prst="rect">
            <a:avLst/>
          </a:prstGeom>
          <a:blipFill>
            <a:blip r:embed="rId3" cstate="print"/>
            <a:stretch>
              <a:fillRect/>
            </a:stretch>
          </a:blipFill>
        </p:spPr>
        <p:txBody>
          <a:bodyPr wrap="square" lIns="0" tIns="0" rIns="0" bIns="0" rtlCol="0"/>
          <a:lstStyle/>
          <a:p>
            <a:endParaRPr dirty="0"/>
          </a:p>
        </p:txBody>
      </p:sp>
      <p:sp>
        <p:nvSpPr>
          <p:cNvPr id="4" name="object 4"/>
          <p:cNvSpPr/>
          <p:nvPr/>
        </p:nvSpPr>
        <p:spPr>
          <a:xfrm>
            <a:off x="628557" y="845268"/>
            <a:ext cx="378460" cy="337820"/>
          </a:xfrm>
          <a:custGeom>
            <a:avLst/>
            <a:gdLst/>
            <a:ahLst/>
            <a:cxnLst/>
            <a:rect l="l" t="t" r="r" b="b"/>
            <a:pathLst>
              <a:path w="378459" h="337819">
                <a:moveTo>
                  <a:pt x="97561" y="0"/>
                </a:moveTo>
                <a:lnTo>
                  <a:pt x="0" y="0"/>
                </a:lnTo>
                <a:lnTo>
                  <a:pt x="0" y="337781"/>
                </a:lnTo>
                <a:lnTo>
                  <a:pt x="67462" y="337781"/>
                </a:lnTo>
                <a:lnTo>
                  <a:pt x="67462" y="113512"/>
                </a:lnTo>
                <a:lnTo>
                  <a:pt x="142648" y="113512"/>
                </a:lnTo>
                <a:lnTo>
                  <a:pt x="97561" y="0"/>
                </a:lnTo>
                <a:close/>
              </a:path>
              <a:path w="378459" h="337819">
                <a:moveTo>
                  <a:pt x="142648" y="113512"/>
                </a:moveTo>
                <a:lnTo>
                  <a:pt x="67462" y="113512"/>
                </a:lnTo>
                <a:lnTo>
                  <a:pt x="157721" y="337781"/>
                </a:lnTo>
                <a:lnTo>
                  <a:pt x="214249" y="337781"/>
                </a:lnTo>
                <a:lnTo>
                  <a:pt x="257323" y="230657"/>
                </a:lnTo>
                <a:lnTo>
                  <a:pt x="189179" y="230657"/>
                </a:lnTo>
                <a:lnTo>
                  <a:pt x="142648" y="113512"/>
                </a:lnTo>
                <a:close/>
              </a:path>
              <a:path w="378459" h="337819">
                <a:moveTo>
                  <a:pt x="377901" y="112141"/>
                </a:moveTo>
                <a:lnTo>
                  <a:pt x="304977" y="112140"/>
                </a:lnTo>
                <a:lnTo>
                  <a:pt x="304977" y="337781"/>
                </a:lnTo>
                <a:lnTo>
                  <a:pt x="377901" y="337781"/>
                </a:lnTo>
                <a:lnTo>
                  <a:pt x="377901" y="112141"/>
                </a:lnTo>
                <a:close/>
              </a:path>
              <a:path w="378459" h="337819">
                <a:moveTo>
                  <a:pt x="377901" y="0"/>
                </a:moveTo>
                <a:lnTo>
                  <a:pt x="280809" y="0"/>
                </a:lnTo>
                <a:lnTo>
                  <a:pt x="189179" y="230657"/>
                </a:lnTo>
                <a:lnTo>
                  <a:pt x="257323" y="230657"/>
                </a:lnTo>
                <a:lnTo>
                  <a:pt x="304977" y="112141"/>
                </a:lnTo>
                <a:lnTo>
                  <a:pt x="377901" y="112141"/>
                </a:lnTo>
                <a:lnTo>
                  <a:pt x="377901" y="0"/>
                </a:lnTo>
                <a:close/>
              </a:path>
            </a:pathLst>
          </a:custGeom>
          <a:solidFill>
            <a:srgbClr val="01132F"/>
          </a:solidFill>
        </p:spPr>
        <p:txBody>
          <a:bodyPr wrap="square" lIns="0" tIns="0" rIns="0" bIns="0" rtlCol="0"/>
          <a:lstStyle/>
          <a:p>
            <a:endParaRPr dirty="0"/>
          </a:p>
        </p:txBody>
      </p:sp>
      <p:sp>
        <p:nvSpPr>
          <p:cNvPr id="5" name="object 5"/>
          <p:cNvSpPr/>
          <p:nvPr/>
        </p:nvSpPr>
        <p:spPr>
          <a:xfrm>
            <a:off x="1116545" y="845273"/>
            <a:ext cx="0" cy="337820"/>
          </a:xfrm>
          <a:custGeom>
            <a:avLst/>
            <a:gdLst/>
            <a:ahLst/>
            <a:cxnLst/>
            <a:rect l="l" t="t" r="r" b="b"/>
            <a:pathLst>
              <a:path h="337819">
                <a:moveTo>
                  <a:pt x="0" y="0"/>
                </a:moveTo>
                <a:lnTo>
                  <a:pt x="0" y="337781"/>
                </a:lnTo>
              </a:path>
            </a:pathLst>
          </a:custGeom>
          <a:ln w="74294">
            <a:solidFill>
              <a:srgbClr val="18CDE2"/>
            </a:solidFill>
          </a:ln>
        </p:spPr>
        <p:txBody>
          <a:bodyPr wrap="square" lIns="0" tIns="0" rIns="0" bIns="0" rtlCol="0"/>
          <a:lstStyle/>
          <a:p>
            <a:endParaRPr dirty="0"/>
          </a:p>
        </p:txBody>
      </p:sp>
      <p:sp>
        <p:nvSpPr>
          <p:cNvPr id="6" name="object 6"/>
          <p:cNvSpPr/>
          <p:nvPr/>
        </p:nvSpPr>
        <p:spPr>
          <a:xfrm>
            <a:off x="1198831" y="842990"/>
            <a:ext cx="347980" cy="340360"/>
          </a:xfrm>
          <a:custGeom>
            <a:avLst/>
            <a:gdLst/>
            <a:ahLst/>
            <a:cxnLst/>
            <a:rect l="l" t="t" r="r" b="b"/>
            <a:pathLst>
              <a:path w="347980" h="340359">
                <a:moveTo>
                  <a:pt x="211061" y="0"/>
                </a:moveTo>
                <a:lnTo>
                  <a:pt x="135381" y="0"/>
                </a:lnTo>
                <a:lnTo>
                  <a:pt x="0" y="340067"/>
                </a:lnTo>
                <a:lnTo>
                  <a:pt x="72936" y="340067"/>
                </a:lnTo>
                <a:lnTo>
                  <a:pt x="94818" y="284454"/>
                </a:lnTo>
                <a:lnTo>
                  <a:pt x="325068" y="284454"/>
                </a:lnTo>
                <a:lnTo>
                  <a:pt x="300401" y="222910"/>
                </a:lnTo>
                <a:lnTo>
                  <a:pt x="118516" y="222910"/>
                </a:lnTo>
                <a:lnTo>
                  <a:pt x="171399" y="88430"/>
                </a:lnTo>
                <a:lnTo>
                  <a:pt x="246503" y="88430"/>
                </a:lnTo>
                <a:lnTo>
                  <a:pt x="211061" y="0"/>
                </a:lnTo>
                <a:close/>
              </a:path>
              <a:path w="347980" h="340359">
                <a:moveTo>
                  <a:pt x="325068" y="284454"/>
                </a:moveTo>
                <a:lnTo>
                  <a:pt x="247980" y="284454"/>
                </a:lnTo>
                <a:lnTo>
                  <a:pt x="269862" y="340067"/>
                </a:lnTo>
                <a:lnTo>
                  <a:pt x="347357" y="340067"/>
                </a:lnTo>
                <a:lnTo>
                  <a:pt x="325068" y="284454"/>
                </a:lnTo>
                <a:close/>
              </a:path>
              <a:path w="347980" h="340359">
                <a:moveTo>
                  <a:pt x="246503" y="88430"/>
                </a:moveTo>
                <a:lnTo>
                  <a:pt x="171399" y="88430"/>
                </a:lnTo>
                <a:lnTo>
                  <a:pt x="224281" y="222910"/>
                </a:lnTo>
                <a:lnTo>
                  <a:pt x="300401" y="222910"/>
                </a:lnTo>
                <a:lnTo>
                  <a:pt x="246503" y="88430"/>
                </a:lnTo>
                <a:close/>
              </a:path>
            </a:pathLst>
          </a:custGeom>
          <a:solidFill>
            <a:srgbClr val="18CDE2"/>
          </a:solidFill>
        </p:spPr>
        <p:txBody>
          <a:bodyPr wrap="square" lIns="0" tIns="0" rIns="0" bIns="0" rtlCol="0"/>
          <a:lstStyle/>
          <a:p>
            <a:endParaRPr dirty="0"/>
          </a:p>
        </p:txBody>
      </p:sp>
      <p:sp>
        <p:nvSpPr>
          <p:cNvPr id="7" name="object 7"/>
          <p:cNvSpPr/>
          <p:nvPr/>
        </p:nvSpPr>
        <p:spPr>
          <a:xfrm>
            <a:off x="1586303" y="845267"/>
            <a:ext cx="309880" cy="337820"/>
          </a:xfrm>
          <a:custGeom>
            <a:avLst/>
            <a:gdLst/>
            <a:ahLst/>
            <a:cxnLst/>
            <a:rect l="l" t="t" r="r" b="b"/>
            <a:pathLst>
              <a:path w="309880" h="337819">
                <a:moveTo>
                  <a:pt x="121259" y="0"/>
                </a:moveTo>
                <a:lnTo>
                  <a:pt x="0" y="0"/>
                </a:lnTo>
                <a:lnTo>
                  <a:pt x="0" y="337781"/>
                </a:lnTo>
                <a:lnTo>
                  <a:pt x="119443" y="337781"/>
                </a:lnTo>
                <a:lnTo>
                  <a:pt x="171885" y="335327"/>
                </a:lnTo>
                <a:lnTo>
                  <a:pt x="215340" y="327299"/>
                </a:lnTo>
                <a:lnTo>
                  <a:pt x="250144" y="312701"/>
                </a:lnTo>
                <a:lnTo>
                  <a:pt x="276630" y="290535"/>
                </a:lnTo>
                <a:lnTo>
                  <a:pt x="287427" y="272605"/>
                </a:lnTo>
                <a:lnTo>
                  <a:pt x="74777" y="272605"/>
                </a:lnTo>
                <a:lnTo>
                  <a:pt x="74777" y="67017"/>
                </a:lnTo>
                <a:lnTo>
                  <a:pt x="289803" y="67017"/>
                </a:lnTo>
                <a:lnTo>
                  <a:pt x="277349" y="46016"/>
                </a:lnTo>
                <a:lnTo>
                  <a:pt x="251250" y="24185"/>
                </a:lnTo>
                <a:lnTo>
                  <a:pt x="216802" y="9994"/>
                </a:lnTo>
                <a:lnTo>
                  <a:pt x="173604" y="2309"/>
                </a:lnTo>
                <a:lnTo>
                  <a:pt x="121259" y="0"/>
                </a:lnTo>
                <a:close/>
              </a:path>
              <a:path w="309880" h="337819">
                <a:moveTo>
                  <a:pt x="289803" y="67017"/>
                </a:moveTo>
                <a:lnTo>
                  <a:pt x="122173" y="67017"/>
                </a:lnTo>
                <a:lnTo>
                  <a:pt x="180468" y="72195"/>
                </a:lnTo>
                <a:lnTo>
                  <a:pt x="214487" y="89296"/>
                </a:lnTo>
                <a:lnTo>
                  <a:pt x="230383" y="120671"/>
                </a:lnTo>
                <a:lnTo>
                  <a:pt x="234314" y="168668"/>
                </a:lnTo>
                <a:lnTo>
                  <a:pt x="229955" y="217023"/>
                </a:lnTo>
                <a:lnTo>
                  <a:pt x="213458" y="249183"/>
                </a:lnTo>
                <a:lnTo>
                  <a:pt x="179697" y="267070"/>
                </a:lnTo>
                <a:lnTo>
                  <a:pt x="123545" y="272605"/>
                </a:lnTo>
                <a:lnTo>
                  <a:pt x="287427" y="272605"/>
                </a:lnTo>
                <a:lnTo>
                  <a:pt x="295135" y="259806"/>
                </a:lnTo>
                <a:lnTo>
                  <a:pt x="305992" y="219516"/>
                </a:lnTo>
                <a:lnTo>
                  <a:pt x="309537" y="168668"/>
                </a:lnTo>
                <a:lnTo>
                  <a:pt x="306093" y="117125"/>
                </a:lnTo>
                <a:lnTo>
                  <a:pt x="295497" y="76619"/>
                </a:lnTo>
                <a:lnTo>
                  <a:pt x="289803" y="67017"/>
                </a:lnTo>
                <a:close/>
              </a:path>
            </a:pathLst>
          </a:custGeom>
          <a:solidFill>
            <a:srgbClr val="01132F"/>
          </a:solidFill>
        </p:spPr>
        <p:txBody>
          <a:bodyPr wrap="square" lIns="0" tIns="0" rIns="0" bIns="0" rtlCol="0"/>
          <a:lstStyle/>
          <a:p>
            <a:endParaRPr dirty="0"/>
          </a:p>
        </p:txBody>
      </p:sp>
      <p:sp>
        <p:nvSpPr>
          <p:cNvPr id="9" name="object 9"/>
          <p:cNvSpPr/>
          <p:nvPr/>
        </p:nvSpPr>
        <p:spPr>
          <a:xfrm>
            <a:off x="1596364" y="295046"/>
            <a:ext cx="833170" cy="888009"/>
          </a:xfrm>
          <a:prstGeom prst="rect">
            <a:avLst/>
          </a:prstGeom>
          <a:blipFill>
            <a:blip r:embed="rId4" cstate="print"/>
            <a:stretch>
              <a:fillRect/>
            </a:stretch>
          </a:blipFill>
        </p:spPr>
        <p:txBody>
          <a:bodyPr wrap="square" lIns="0" tIns="0" rIns="0" bIns="0" rtlCol="0"/>
          <a:lstStyle/>
          <a:p>
            <a:endParaRPr dirty="0"/>
          </a:p>
        </p:txBody>
      </p:sp>
      <p:sp>
        <p:nvSpPr>
          <p:cNvPr id="10" name="object 10"/>
          <p:cNvSpPr/>
          <p:nvPr/>
        </p:nvSpPr>
        <p:spPr>
          <a:xfrm>
            <a:off x="10529760" y="50800"/>
            <a:ext cx="6818440" cy="9702800"/>
          </a:xfrm>
          <a:prstGeom prst="rect">
            <a:avLst/>
          </a:prstGeom>
          <a:blipFill>
            <a:blip r:embed="rId5" cstate="print"/>
            <a:stretch>
              <a:fillRect/>
            </a:stretch>
          </a:blipFill>
        </p:spPr>
        <p:txBody>
          <a:bodyPr wrap="square" lIns="0" tIns="0" rIns="0" bIns="0" rtlCol="0"/>
          <a:lstStyle/>
          <a:p>
            <a:endParaRPr dirty="0"/>
          </a:p>
        </p:txBody>
      </p:sp>
      <p:sp>
        <p:nvSpPr>
          <p:cNvPr id="11" name="object 11"/>
          <p:cNvSpPr/>
          <p:nvPr/>
        </p:nvSpPr>
        <p:spPr>
          <a:xfrm>
            <a:off x="8940482" y="9102333"/>
            <a:ext cx="2248535" cy="0"/>
          </a:xfrm>
          <a:custGeom>
            <a:avLst/>
            <a:gdLst/>
            <a:ahLst/>
            <a:cxnLst/>
            <a:rect l="l" t="t" r="r" b="b"/>
            <a:pathLst>
              <a:path w="2248534">
                <a:moveTo>
                  <a:pt x="0" y="0"/>
                </a:moveTo>
                <a:lnTo>
                  <a:pt x="2248217" y="0"/>
                </a:lnTo>
              </a:path>
            </a:pathLst>
          </a:custGeom>
          <a:ln w="3175">
            <a:solidFill>
              <a:srgbClr val="FFFFFF"/>
            </a:solidFill>
          </a:ln>
        </p:spPr>
        <p:txBody>
          <a:bodyPr wrap="square" lIns="0" tIns="0" rIns="0" bIns="0" rtlCol="0"/>
          <a:lstStyle/>
          <a:p>
            <a:endParaRPr dirty="0"/>
          </a:p>
        </p:txBody>
      </p:sp>
      <p:sp>
        <p:nvSpPr>
          <p:cNvPr id="16" name="object 16"/>
          <p:cNvSpPr/>
          <p:nvPr/>
        </p:nvSpPr>
        <p:spPr>
          <a:xfrm>
            <a:off x="1130300" y="1676400"/>
            <a:ext cx="3698240" cy="0"/>
          </a:xfrm>
          <a:custGeom>
            <a:avLst/>
            <a:gdLst/>
            <a:ahLst/>
            <a:cxnLst/>
            <a:rect l="l" t="t" r="r" b="b"/>
            <a:pathLst>
              <a:path w="3698240">
                <a:moveTo>
                  <a:pt x="0" y="0"/>
                </a:moveTo>
                <a:lnTo>
                  <a:pt x="3697732" y="0"/>
                </a:lnTo>
              </a:path>
            </a:pathLst>
          </a:custGeom>
          <a:ln w="25400">
            <a:solidFill>
              <a:srgbClr val="F7931E"/>
            </a:solidFill>
          </a:ln>
        </p:spPr>
        <p:txBody>
          <a:bodyPr wrap="square" lIns="0" tIns="0" rIns="0" bIns="0" rtlCol="0"/>
          <a:lstStyle/>
          <a:p>
            <a:endParaRPr dirty="0"/>
          </a:p>
        </p:txBody>
      </p:sp>
      <p:sp>
        <p:nvSpPr>
          <p:cNvPr id="13" name="TextBox 12">
            <a:extLst>
              <a:ext uri="{FF2B5EF4-FFF2-40B4-BE49-F238E27FC236}">
                <a16:creationId xmlns:a16="http://schemas.microsoft.com/office/drawing/2014/main" id="{D07A6907-0B68-4E4D-BEBE-3C4B2C1B9CDF}"/>
              </a:ext>
            </a:extLst>
          </p:cNvPr>
          <p:cNvSpPr txBox="1"/>
          <p:nvPr/>
        </p:nvSpPr>
        <p:spPr>
          <a:xfrm>
            <a:off x="1130301" y="2240280"/>
            <a:ext cx="15163800" cy="2271391"/>
          </a:xfrm>
          <a:prstGeom prst="rect">
            <a:avLst/>
          </a:prstGeom>
          <a:noFill/>
        </p:spPr>
        <p:txBody>
          <a:bodyPr wrap="square" rtlCol="0">
            <a:spAutoFit/>
          </a:bodyPr>
          <a:lstStyle/>
          <a:p>
            <a:pPr>
              <a:lnSpc>
                <a:spcPct val="120000"/>
              </a:lnSpc>
            </a:pPr>
            <a:r>
              <a:rPr lang="en-US" sz="2400" dirty="0">
                <a:latin typeface="Antenna Light" panose="02000503000000020004" pitchFamily="50" charset="0"/>
              </a:rPr>
              <a:t>The second part of the question deals with the churn rate per segment. These churn rates cannot be inferred from the table. Although in five years, the company would still have 46 large accounts without rebates, that does not mean that the remaining 454 accounts have switched to competitors. Many of them may have renegotiated their contracts, which place them in the “large accounts (rebate)” segment.</a:t>
            </a:r>
          </a:p>
        </p:txBody>
      </p:sp>
    </p:spTree>
    <p:extLst>
      <p:ext uri="{BB962C8B-B14F-4D97-AF65-F5344CB8AC3E}">
        <p14:creationId xmlns:p14="http://schemas.microsoft.com/office/powerpoint/2010/main" val="2236852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57A153D163A8794184DCF4DF6EE9E719" ma:contentTypeVersion="4" ma:contentTypeDescription="Crear nuevo documento." ma:contentTypeScope="" ma:versionID="aad2e8dec1bf0927889ff510c9c8bf99">
  <xsd:schema xmlns:xsd="http://www.w3.org/2001/XMLSchema" xmlns:xs="http://www.w3.org/2001/XMLSchema" xmlns:p="http://schemas.microsoft.com/office/2006/metadata/properties" xmlns:ns2="299da364-5bd6-4856-b54f-296f95f3dc71" xmlns:ns3="7fe59f34-55a4-4ccc-9a2c-36cfcecf2037" targetNamespace="http://schemas.microsoft.com/office/2006/metadata/properties" ma:root="true" ma:fieldsID="942a8198ffef9cd41426a28d1b486b65" ns2:_="" ns3:_="">
    <xsd:import namespace="299da364-5bd6-4856-b54f-296f95f3dc71"/>
    <xsd:import namespace="7fe59f34-55a4-4ccc-9a2c-36cfcecf2037"/>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da364-5bd6-4856-b54f-296f95f3dc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e59f34-55a4-4ccc-9a2c-36cfcecf2037"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FA289AB-D68C-4C83-826E-6DF7477E24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9da364-5bd6-4856-b54f-296f95f3dc71"/>
    <ds:schemaRef ds:uri="7fe59f34-55a4-4ccc-9a2c-36cfcecf203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7A14222-FC72-4239-BD83-D23CD4F4F31A}">
  <ds:schemaRefs>
    <ds:schemaRef ds:uri="http://schemas.microsoft.com/sharepoint/v3/contenttype/forms"/>
  </ds:schemaRefs>
</ds:datastoreItem>
</file>

<file path=customXml/itemProps3.xml><?xml version="1.0" encoding="utf-8"?>
<ds:datastoreItem xmlns:ds="http://schemas.openxmlformats.org/officeDocument/2006/customXml" ds:itemID="{707EFF18-74F9-4A19-BA98-BF1770130262}">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9237</TotalTime>
  <Words>1502</Words>
  <Application>Microsoft Macintosh PowerPoint</Application>
  <PresentationFormat>Custom</PresentationFormat>
  <Paragraphs>55</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Antenna Bold</vt:lpstr>
      <vt:lpstr>Antenna Light</vt:lpstr>
      <vt:lpstr>Antenna Regular</vt:lpstr>
      <vt:lpstr>Arial</vt:lpstr>
      <vt:lpstr>Calibri</vt:lpstr>
      <vt:lpstr>Office Theme</vt:lpstr>
      <vt:lpstr>Worksheet</vt:lpstr>
      <vt:lpstr>MIAD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PRESENTACION PROFESORES MIAD</dc:title>
  <dc:creator>WINDOWS</dc:creator>
  <cp:lastModifiedBy>Alvarez, Oscar Camilo /ES</cp:lastModifiedBy>
  <cp:revision>148</cp:revision>
  <dcterms:created xsi:type="dcterms:W3CDTF">2020-09-16T22:02:32Z</dcterms:created>
  <dcterms:modified xsi:type="dcterms:W3CDTF">2025-02-01T14:22:58Z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2020-09-16T00:00:00Z</vt:filetime>
  </property>
  <property fmtid="{D5CDD505-2E9C-101B-9397-08002B2CF9AE}" pid="3" name="Creator">
    <vt:lpwstr>Adobe Illustrator 24.0 (Windows)</vt:lpwstr>
  </property>
  <property fmtid="{D5CDD505-2E9C-101B-9397-08002B2CF9AE}" pid="4" name="LastSaved">
    <vt:filetime>2020-09-16T00:00:00Z</vt:filetime>
  </property>
  <property fmtid="{D5CDD505-2E9C-101B-9397-08002B2CF9AE}" pid="5" name="ContentTypeId">
    <vt:lpwstr>0x01010057A153D163A8794184DCF4DF6EE9E719</vt:lpwstr>
  </property>
  <property fmtid="{D5CDD505-2E9C-101B-9397-08002B2CF9AE}" pid="6" name="MSIP_Label_d9088468-0951-4aef-9cc3-0a346e475ddc_Enabled">
    <vt:lpwstr>true</vt:lpwstr>
  </property>
  <property fmtid="{D5CDD505-2E9C-101B-9397-08002B2CF9AE}" pid="7" name="MSIP_Label_d9088468-0951-4aef-9cc3-0a346e475ddc_SetDate">
    <vt:lpwstr>2025-02-01T14:22:58Z</vt:lpwstr>
  </property>
  <property fmtid="{D5CDD505-2E9C-101B-9397-08002B2CF9AE}" pid="8" name="MSIP_Label_d9088468-0951-4aef-9cc3-0a346e475ddc_Method">
    <vt:lpwstr>Privileged</vt:lpwstr>
  </property>
  <property fmtid="{D5CDD505-2E9C-101B-9397-08002B2CF9AE}" pid="9" name="MSIP_Label_d9088468-0951-4aef-9cc3-0a346e475ddc_Name">
    <vt:lpwstr>Public</vt:lpwstr>
  </property>
  <property fmtid="{D5CDD505-2E9C-101B-9397-08002B2CF9AE}" pid="10" name="MSIP_Label_d9088468-0951-4aef-9cc3-0a346e475ddc_SiteId">
    <vt:lpwstr>aca3c8d6-aa71-4e1a-a10e-03572fc58c0b</vt:lpwstr>
  </property>
  <property fmtid="{D5CDD505-2E9C-101B-9397-08002B2CF9AE}" pid="11" name="MSIP_Label_d9088468-0951-4aef-9cc3-0a346e475ddc_ActionId">
    <vt:lpwstr>564d490e-c49a-4221-b685-2bb27adb539b</vt:lpwstr>
  </property>
  <property fmtid="{D5CDD505-2E9C-101B-9397-08002B2CF9AE}" pid="12" name="MSIP_Label_d9088468-0951-4aef-9cc3-0a346e475ddc_ContentBits">
    <vt:lpwstr>0</vt:lpwstr>
  </property>
  <property fmtid="{D5CDD505-2E9C-101B-9397-08002B2CF9AE}" pid="13" name="MSIP_Label_d9088468-0951-4aef-9cc3-0a346e475ddc_Tag">
    <vt:lpwstr>50, 0, 1, 1</vt:lpwstr>
  </property>
</Properties>
</file>