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1"/>
  </p:notesMasterIdLst>
  <p:sldIdLst>
    <p:sldId id="256" r:id="rId5"/>
    <p:sldId id="257" r:id="rId6"/>
    <p:sldId id="315" r:id="rId7"/>
    <p:sldId id="344" r:id="rId8"/>
    <p:sldId id="345" r:id="rId9"/>
    <p:sldId id="346" r:id="rId10"/>
    <p:sldId id="347" r:id="rId11"/>
    <p:sldId id="343" r:id="rId12"/>
    <p:sldId id="259" r:id="rId13"/>
    <p:sldId id="316" r:id="rId14"/>
    <p:sldId id="320" r:id="rId15"/>
    <p:sldId id="319" r:id="rId16"/>
    <p:sldId id="331" r:id="rId17"/>
    <p:sldId id="332" r:id="rId18"/>
    <p:sldId id="333" r:id="rId19"/>
    <p:sldId id="317" r:id="rId20"/>
    <p:sldId id="334" r:id="rId21"/>
    <p:sldId id="335" r:id="rId22"/>
    <p:sldId id="336" r:id="rId23"/>
    <p:sldId id="337" r:id="rId24"/>
    <p:sldId id="338" r:id="rId25"/>
    <p:sldId id="340" r:id="rId26"/>
    <p:sldId id="339" r:id="rId27"/>
    <p:sldId id="341" r:id="rId28"/>
    <p:sldId id="342" r:id="rId29"/>
    <p:sldId id="269" r:id="rId30"/>
  </p:sldIdLst>
  <p:sldSz cx="17348200" cy="9753600"/>
  <p:notesSz cx="17348200" cy="97536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31E"/>
    <a:srgbClr val="18CDE2"/>
    <a:srgbClr val="FFFFFF"/>
    <a:srgbClr val="7E4D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23" autoAdjust="0"/>
    <p:restoredTop sz="94615"/>
  </p:normalViewPr>
  <p:slideViewPr>
    <p:cSldViewPr>
      <p:cViewPr varScale="1">
        <p:scale>
          <a:sx n="74" d="100"/>
          <a:sy n="74" d="100"/>
        </p:scale>
        <p:origin x="1008"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7516813" cy="488950"/>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9826625" y="0"/>
            <a:ext cx="7516813" cy="488950"/>
          </a:xfrm>
          <a:prstGeom prst="rect">
            <a:avLst/>
          </a:prstGeom>
        </p:spPr>
        <p:txBody>
          <a:bodyPr vert="horz" lIns="91440" tIns="45720" rIns="91440" bIns="45720" rtlCol="0"/>
          <a:lstStyle>
            <a:lvl1pPr algn="r">
              <a:defRPr sz="1200"/>
            </a:lvl1pPr>
          </a:lstStyle>
          <a:p>
            <a:fld id="{5BEAADC8-87D0-45B9-B2B5-50D4E2C96085}" type="datetimeFigureOut">
              <a:rPr lang="es-CO" smtClean="0"/>
              <a:t>1/02/25</a:t>
            </a:fld>
            <a:endParaRPr lang="es-CO"/>
          </a:p>
        </p:txBody>
      </p:sp>
      <p:sp>
        <p:nvSpPr>
          <p:cNvPr id="4" name="Marcador de imagen de diapositiva 3"/>
          <p:cNvSpPr>
            <a:spLocks noGrp="1" noRot="1" noChangeAspect="1"/>
          </p:cNvSpPr>
          <p:nvPr>
            <p:ph type="sldImg" idx="2"/>
          </p:nvPr>
        </p:nvSpPr>
        <p:spPr>
          <a:xfrm>
            <a:off x="5746750" y="1219200"/>
            <a:ext cx="5854700" cy="329247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1735138" y="4694238"/>
            <a:ext cx="13877925" cy="3840162"/>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9264650"/>
            <a:ext cx="7516813" cy="488950"/>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9826625" y="9264650"/>
            <a:ext cx="7516813" cy="488950"/>
          </a:xfrm>
          <a:prstGeom prst="rect">
            <a:avLst/>
          </a:prstGeom>
        </p:spPr>
        <p:txBody>
          <a:bodyPr vert="horz" lIns="91440" tIns="45720" rIns="91440" bIns="45720" rtlCol="0" anchor="b"/>
          <a:lstStyle>
            <a:lvl1pPr algn="r">
              <a:defRPr sz="1200"/>
            </a:lvl1pPr>
          </a:lstStyle>
          <a:p>
            <a:fld id="{F5868765-3C7A-4B12-B5C8-CC2DA7BAA04E}" type="slidenum">
              <a:rPr lang="es-CO" smtClean="0"/>
              <a:t>‹#›</a:t>
            </a:fld>
            <a:endParaRPr lang="es-CO"/>
          </a:p>
        </p:txBody>
      </p:sp>
    </p:spTree>
    <p:extLst>
      <p:ext uri="{BB962C8B-B14F-4D97-AF65-F5344CB8AC3E}">
        <p14:creationId xmlns:p14="http://schemas.microsoft.com/office/powerpoint/2010/main" val="2323338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01115" y="3023616"/>
            <a:ext cx="1474597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602230" y="5462016"/>
            <a:ext cx="1214374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272C2F"/>
                </a:solidFill>
                <a:latin typeface="Antenna Bold"/>
                <a:cs typeface="Antenna 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40477" y="9102340"/>
            <a:ext cx="5918200" cy="0"/>
          </a:xfrm>
          <a:custGeom>
            <a:avLst/>
            <a:gdLst/>
            <a:ahLst/>
            <a:cxnLst/>
            <a:rect l="l" t="t" r="r" b="b"/>
            <a:pathLst>
              <a:path w="5918200">
                <a:moveTo>
                  <a:pt x="5918187" y="0"/>
                </a:moveTo>
                <a:lnTo>
                  <a:pt x="0" y="0"/>
                </a:lnTo>
              </a:path>
            </a:pathLst>
          </a:custGeom>
          <a:ln w="25400">
            <a:solidFill>
              <a:srgbClr val="F7931E"/>
            </a:solidFill>
          </a:ln>
        </p:spPr>
        <p:txBody>
          <a:bodyPr wrap="square" lIns="0" tIns="0" rIns="0" bIns="0" rtlCol="0"/>
          <a:lstStyle/>
          <a:p>
            <a:endParaRPr/>
          </a:p>
        </p:txBody>
      </p:sp>
      <p:sp>
        <p:nvSpPr>
          <p:cNvPr id="17" name="bk object 17"/>
          <p:cNvSpPr/>
          <p:nvPr/>
        </p:nvSpPr>
        <p:spPr>
          <a:xfrm>
            <a:off x="8940482" y="9102340"/>
            <a:ext cx="3251835" cy="0"/>
          </a:xfrm>
          <a:custGeom>
            <a:avLst/>
            <a:gdLst/>
            <a:ahLst/>
            <a:cxnLst/>
            <a:rect l="l" t="t" r="r" b="b"/>
            <a:pathLst>
              <a:path w="3251834">
                <a:moveTo>
                  <a:pt x="3251517" y="0"/>
                </a:moveTo>
                <a:lnTo>
                  <a:pt x="0" y="0"/>
                </a:lnTo>
              </a:path>
            </a:pathLst>
          </a:custGeom>
          <a:ln w="25400">
            <a:solidFill>
              <a:srgbClr val="662C91"/>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300" b="1" i="0">
                <a:solidFill>
                  <a:srgbClr val="272C2F"/>
                </a:solidFill>
                <a:latin typeface="Antenna Bold"/>
                <a:cs typeface="Antenna Bold"/>
              </a:defRPr>
            </a:lvl1pPr>
          </a:lstStyle>
          <a:p>
            <a:endParaRPr/>
          </a:p>
        </p:txBody>
      </p:sp>
      <p:sp>
        <p:nvSpPr>
          <p:cNvPr id="3" name="Holder 3"/>
          <p:cNvSpPr>
            <a:spLocks noGrp="1"/>
          </p:cNvSpPr>
          <p:nvPr>
            <p:ph sz="half" idx="2"/>
          </p:nvPr>
        </p:nvSpPr>
        <p:spPr>
          <a:xfrm>
            <a:off x="867410" y="2243328"/>
            <a:ext cx="7546467"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934323" y="2243328"/>
            <a:ext cx="7546467"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272C2F"/>
                </a:solidFill>
                <a:latin typeface="Antenna Bold"/>
                <a:cs typeface="Antenna 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Hoja blanca">
    <p:spTree>
      <p:nvGrpSpPr>
        <p:cNvPr id="1" name=""/>
        <p:cNvGrpSpPr/>
        <p:nvPr/>
      </p:nvGrpSpPr>
      <p:grpSpPr>
        <a:xfrm>
          <a:off x="0" y="0"/>
          <a:ext cx="0" cy="0"/>
          <a:chOff x="0" y="0"/>
          <a:chExt cx="0" cy="0"/>
        </a:xfrm>
      </p:grpSpPr>
      <p:sp>
        <p:nvSpPr>
          <p:cNvPr id="26" name="object 12">
            <a:extLst>
              <a:ext uri="{FF2B5EF4-FFF2-40B4-BE49-F238E27FC236}">
                <a16:creationId xmlns:a16="http://schemas.microsoft.com/office/drawing/2014/main" id="{30D0B35B-8CD3-4EB5-B6E1-C5023D69E216}"/>
              </a:ext>
            </a:extLst>
          </p:cNvPr>
          <p:cNvSpPr/>
          <p:nvPr userDrawn="1"/>
        </p:nvSpPr>
        <p:spPr>
          <a:xfrm>
            <a:off x="10529752" y="50800"/>
            <a:ext cx="6818447" cy="9702800"/>
          </a:xfrm>
          <a:prstGeom prst="rect">
            <a:avLst/>
          </a:prstGeom>
          <a:blipFill>
            <a:blip r:embed="rId2" cstate="print"/>
            <a:stretch>
              <a:fillRect/>
            </a:stretch>
          </a:blipFill>
          <a:effectLst>
            <a:outerShdw blurRad="50800" dist="50800" dir="5400000" algn="ctr" rotWithShape="0">
              <a:srgbClr val="000000">
                <a:alpha val="12000"/>
              </a:srgbClr>
            </a:outerShdw>
          </a:effectLst>
        </p:spPr>
        <p:txBody>
          <a:bodyPr wrap="square" lIns="0" tIns="0" rIns="0" bIns="0" rtlCol="0"/>
          <a:lstStyle/>
          <a:p>
            <a:endParaRPr/>
          </a:p>
        </p:txBody>
      </p:sp>
      <p:sp>
        <p:nvSpPr>
          <p:cNvPr id="6" name="object 2">
            <a:extLst>
              <a:ext uri="{FF2B5EF4-FFF2-40B4-BE49-F238E27FC236}">
                <a16:creationId xmlns:a16="http://schemas.microsoft.com/office/drawing/2014/main" id="{D7C9CADB-DD71-4F48-BA6B-6BF843181F64}"/>
              </a:ext>
            </a:extLst>
          </p:cNvPr>
          <p:cNvSpPr/>
          <p:nvPr userDrawn="1"/>
        </p:nvSpPr>
        <p:spPr>
          <a:xfrm>
            <a:off x="8940477" y="9102333"/>
            <a:ext cx="5918200" cy="0"/>
          </a:xfrm>
          <a:custGeom>
            <a:avLst/>
            <a:gdLst/>
            <a:ahLst/>
            <a:cxnLst/>
            <a:rect l="l" t="t" r="r" b="b"/>
            <a:pathLst>
              <a:path w="5918200">
                <a:moveTo>
                  <a:pt x="5918187" y="0"/>
                </a:moveTo>
                <a:lnTo>
                  <a:pt x="0" y="0"/>
                </a:lnTo>
              </a:path>
            </a:pathLst>
          </a:custGeom>
          <a:ln w="25400">
            <a:solidFill>
              <a:srgbClr val="F7931E"/>
            </a:solidFill>
          </a:ln>
        </p:spPr>
        <p:txBody>
          <a:bodyPr wrap="square" lIns="0" tIns="0" rIns="0" bIns="0" rtlCol="0"/>
          <a:lstStyle/>
          <a:p>
            <a:endParaRPr/>
          </a:p>
        </p:txBody>
      </p:sp>
      <p:sp>
        <p:nvSpPr>
          <p:cNvPr id="8" name="object 3">
            <a:extLst>
              <a:ext uri="{FF2B5EF4-FFF2-40B4-BE49-F238E27FC236}">
                <a16:creationId xmlns:a16="http://schemas.microsoft.com/office/drawing/2014/main" id="{FAE22C32-EC0B-4122-AB76-E6EAAC9DBAF5}"/>
              </a:ext>
            </a:extLst>
          </p:cNvPr>
          <p:cNvSpPr/>
          <p:nvPr userDrawn="1"/>
        </p:nvSpPr>
        <p:spPr>
          <a:xfrm>
            <a:off x="8940482" y="9102333"/>
            <a:ext cx="3251835" cy="0"/>
          </a:xfrm>
          <a:custGeom>
            <a:avLst/>
            <a:gdLst/>
            <a:ahLst/>
            <a:cxnLst/>
            <a:rect l="l" t="t" r="r" b="b"/>
            <a:pathLst>
              <a:path w="3251834">
                <a:moveTo>
                  <a:pt x="3251517" y="0"/>
                </a:moveTo>
                <a:lnTo>
                  <a:pt x="0" y="0"/>
                </a:lnTo>
              </a:path>
            </a:pathLst>
          </a:custGeom>
          <a:ln w="25400">
            <a:solidFill>
              <a:srgbClr val="662C91"/>
            </a:solidFill>
          </a:ln>
        </p:spPr>
        <p:txBody>
          <a:bodyPr wrap="square" lIns="0" tIns="0" rIns="0" bIns="0" rtlCol="0"/>
          <a:lstStyle/>
          <a:p>
            <a:endParaRPr/>
          </a:p>
        </p:txBody>
      </p:sp>
      <p:sp>
        <p:nvSpPr>
          <p:cNvPr id="10" name="object 4">
            <a:extLst>
              <a:ext uri="{FF2B5EF4-FFF2-40B4-BE49-F238E27FC236}">
                <a16:creationId xmlns:a16="http://schemas.microsoft.com/office/drawing/2014/main" id="{47B16F53-41F7-41DA-889A-52D1CEFB8A4E}"/>
              </a:ext>
            </a:extLst>
          </p:cNvPr>
          <p:cNvSpPr/>
          <p:nvPr userDrawn="1"/>
        </p:nvSpPr>
        <p:spPr>
          <a:xfrm>
            <a:off x="3365500" y="820648"/>
            <a:ext cx="13309600" cy="19558"/>
          </a:xfrm>
          <a:prstGeom prst="rect">
            <a:avLst/>
          </a:prstGeom>
          <a:blipFill>
            <a:blip r:embed="rId3" cstate="print"/>
            <a:stretch>
              <a:fillRect/>
            </a:stretch>
          </a:blipFill>
        </p:spPr>
        <p:txBody>
          <a:bodyPr wrap="square" lIns="0" tIns="0" rIns="0" bIns="0" rtlCol="0"/>
          <a:lstStyle/>
          <a:p>
            <a:endParaRPr/>
          </a:p>
        </p:txBody>
      </p:sp>
      <p:sp>
        <p:nvSpPr>
          <p:cNvPr id="12" name="object 5">
            <a:extLst>
              <a:ext uri="{FF2B5EF4-FFF2-40B4-BE49-F238E27FC236}">
                <a16:creationId xmlns:a16="http://schemas.microsoft.com/office/drawing/2014/main" id="{92F20A56-1316-4C7A-ACB3-AA84CA707859}"/>
              </a:ext>
            </a:extLst>
          </p:cNvPr>
          <p:cNvSpPr/>
          <p:nvPr userDrawn="1"/>
        </p:nvSpPr>
        <p:spPr>
          <a:xfrm>
            <a:off x="16649700" y="762006"/>
            <a:ext cx="152400" cy="152400"/>
          </a:xfrm>
          <a:prstGeom prst="rect">
            <a:avLst/>
          </a:prstGeom>
          <a:blipFill>
            <a:blip r:embed="rId4" cstate="print"/>
            <a:stretch>
              <a:fillRect/>
            </a:stretch>
          </a:blipFill>
        </p:spPr>
        <p:txBody>
          <a:bodyPr wrap="square" lIns="0" tIns="0" rIns="0" bIns="0" rtlCol="0"/>
          <a:lstStyle/>
          <a:p>
            <a:endParaRPr/>
          </a:p>
        </p:txBody>
      </p:sp>
      <p:sp>
        <p:nvSpPr>
          <p:cNvPr id="14" name="object 6">
            <a:extLst>
              <a:ext uri="{FF2B5EF4-FFF2-40B4-BE49-F238E27FC236}">
                <a16:creationId xmlns:a16="http://schemas.microsoft.com/office/drawing/2014/main" id="{EFE1A2E3-1EEF-4CB6-8FC8-834597286A16}"/>
              </a:ext>
            </a:extLst>
          </p:cNvPr>
          <p:cNvSpPr/>
          <p:nvPr userDrawn="1"/>
        </p:nvSpPr>
        <p:spPr>
          <a:xfrm>
            <a:off x="628550"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34" y="337781"/>
                </a:lnTo>
                <a:lnTo>
                  <a:pt x="214249" y="337781"/>
                </a:lnTo>
                <a:lnTo>
                  <a:pt x="257323" y="230657"/>
                </a:lnTo>
                <a:lnTo>
                  <a:pt x="189179" y="230657"/>
                </a:lnTo>
                <a:lnTo>
                  <a:pt x="142648" y="113512"/>
                </a:lnTo>
                <a:close/>
              </a:path>
              <a:path w="378459" h="337819">
                <a:moveTo>
                  <a:pt x="377913" y="112141"/>
                </a:moveTo>
                <a:lnTo>
                  <a:pt x="304977" y="112140"/>
                </a:lnTo>
                <a:lnTo>
                  <a:pt x="304977" y="337781"/>
                </a:lnTo>
                <a:lnTo>
                  <a:pt x="377913" y="337781"/>
                </a:lnTo>
                <a:lnTo>
                  <a:pt x="377913" y="112141"/>
                </a:lnTo>
                <a:close/>
              </a:path>
              <a:path w="378459" h="337819">
                <a:moveTo>
                  <a:pt x="377913" y="0"/>
                </a:moveTo>
                <a:lnTo>
                  <a:pt x="280809" y="0"/>
                </a:lnTo>
                <a:lnTo>
                  <a:pt x="189179" y="230657"/>
                </a:lnTo>
                <a:lnTo>
                  <a:pt x="257323" y="230657"/>
                </a:lnTo>
                <a:lnTo>
                  <a:pt x="304977" y="112141"/>
                </a:lnTo>
                <a:lnTo>
                  <a:pt x="377913" y="112141"/>
                </a:lnTo>
                <a:lnTo>
                  <a:pt x="377913" y="0"/>
                </a:lnTo>
                <a:close/>
              </a:path>
            </a:pathLst>
          </a:custGeom>
          <a:solidFill>
            <a:srgbClr val="01132F"/>
          </a:solidFill>
        </p:spPr>
        <p:txBody>
          <a:bodyPr wrap="square" lIns="0" tIns="0" rIns="0" bIns="0" rtlCol="0"/>
          <a:lstStyle/>
          <a:p>
            <a:endParaRPr/>
          </a:p>
        </p:txBody>
      </p:sp>
      <p:sp>
        <p:nvSpPr>
          <p:cNvPr id="16" name="object 7">
            <a:extLst>
              <a:ext uri="{FF2B5EF4-FFF2-40B4-BE49-F238E27FC236}">
                <a16:creationId xmlns:a16="http://schemas.microsoft.com/office/drawing/2014/main" id="{10D3BD54-186C-454D-B896-4469E7F37F72}"/>
              </a:ext>
            </a:extLst>
          </p:cNvPr>
          <p:cNvSpPr/>
          <p:nvPr userDrawn="1"/>
        </p:nvSpPr>
        <p:spPr>
          <a:xfrm>
            <a:off x="1116552" y="845273"/>
            <a:ext cx="0" cy="337820"/>
          </a:xfrm>
          <a:custGeom>
            <a:avLst/>
            <a:gdLst/>
            <a:ahLst/>
            <a:cxnLst/>
            <a:rect l="l" t="t" r="r" b="b"/>
            <a:pathLst>
              <a:path h="337819">
                <a:moveTo>
                  <a:pt x="0" y="0"/>
                </a:moveTo>
                <a:lnTo>
                  <a:pt x="0" y="337781"/>
                </a:lnTo>
              </a:path>
            </a:pathLst>
          </a:custGeom>
          <a:ln w="74307">
            <a:solidFill>
              <a:srgbClr val="18CDE2"/>
            </a:solidFill>
          </a:ln>
        </p:spPr>
        <p:txBody>
          <a:bodyPr wrap="square" lIns="0" tIns="0" rIns="0" bIns="0" rtlCol="0"/>
          <a:lstStyle/>
          <a:p>
            <a:endParaRPr/>
          </a:p>
        </p:txBody>
      </p:sp>
      <p:sp>
        <p:nvSpPr>
          <p:cNvPr id="18" name="object 8">
            <a:extLst>
              <a:ext uri="{FF2B5EF4-FFF2-40B4-BE49-F238E27FC236}">
                <a16:creationId xmlns:a16="http://schemas.microsoft.com/office/drawing/2014/main" id="{94662AF9-2B8F-450D-970B-3397A3DC2CAE}"/>
              </a:ext>
            </a:extLst>
          </p:cNvPr>
          <p:cNvSpPr/>
          <p:nvPr userDrawn="1"/>
        </p:nvSpPr>
        <p:spPr>
          <a:xfrm>
            <a:off x="1198836" y="842990"/>
            <a:ext cx="347345" cy="340360"/>
          </a:xfrm>
          <a:custGeom>
            <a:avLst/>
            <a:gdLst/>
            <a:ahLst/>
            <a:cxnLst/>
            <a:rect l="l" t="t" r="r" b="b"/>
            <a:pathLst>
              <a:path w="347344" h="340359">
                <a:moveTo>
                  <a:pt x="211061" y="0"/>
                </a:moveTo>
                <a:lnTo>
                  <a:pt x="135381" y="0"/>
                </a:lnTo>
                <a:lnTo>
                  <a:pt x="0" y="340067"/>
                </a:lnTo>
                <a:lnTo>
                  <a:pt x="72936" y="340067"/>
                </a:lnTo>
                <a:lnTo>
                  <a:pt x="94818" y="284454"/>
                </a:lnTo>
                <a:lnTo>
                  <a:pt x="325057" y="284454"/>
                </a:lnTo>
                <a:lnTo>
                  <a:pt x="300393" y="222910"/>
                </a:lnTo>
                <a:lnTo>
                  <a:pt x="118516" y="222910"/>
                </a:lnTo>
                <a:lnTo>
                  <a:pt x="171399" y="88430"/>
                </a:lnTo>
                <a:lnTo>
                  <a:pt x="246500" y="88430"/>
                </a:lnTo>
                <a:lnTo>
                  <a:pt x="211061" y="0"/>
                </a:lnTo>
                <a:close/>
              </a:path>
              <a:path w="347344" h="340359">
                <a:moveTo>
                  <a:pt x="325057" y="284454"/>
                </a:moveTo>
                <a:lnTo>
                  <a:pt x="247980" y="284454"/>
                </a:lnTo>
                <a:lnTo>
                  <a:pt x="269862" y="340067"/>
                </a:lnTo>
                <a:lnTo>
                  <a:pt x="347344" y="340067"/>
                </a:lnTo>
                <a:lnTo>
                  <a:pt x="325057" y="284454"/>
                </a:lnTo>
                <a:close/>
              </a:path>
              <a:path w="347344" h="340359">
                <a:moveTo>
                  <a:pt x="246500" y="88430"/>
                </a:moveTo>
                <a:lnTo>
                  <a:pt x="171399" y="88430"/>
                </a:lnTo>
                <a:lnTo>
                  <a:pt x="224281" y="222910"/>
                </a:lnTo>
                <a:lnTo>
                  <a:pt x="300393" y="222910"/>
                </a:lnTo>
                <a:lnTo>
                  <a:pt x="246500" y="88430"/>
                </a:lnTo>
                <a:close/>
              </a:path>
            </a:pathLst>
          </a:custGeom>
          <a:solidFill>
            <a:srgbClr val="18CDE2"/>
          </a:solidFill>
        </p:spPr>
        <p:txBody>
          <a:bodyPr wrap="square" lIns="0" tIns="0" rIns="0" bIns="0" rtlCol="0"/>
          <a:lstStyle/>
          <a:p>
            <a:endParaRPr/>
          </a:p>
        </p:txBody>
      </p:sp>
      <p:sp>
        <p:nvSpPr>
          <p:cNvPr id="20" name="object 9">
            <a:extLst>
              <a:ext uri="{FF2B5EF4-FFF2-40B4-BE49-F238E27FC236}">
                <a16:creationId xmlns:a16="http://schemas.microsoft.com/office/drawing/2014/main" id="{AFAA89FB-A02E-4955-AC11-DA34EAC8F225}"/>
              </a:ext>
            </a:extLst>
          </p:cNvPr>
          <p:cNvSpPr/>
          <p:nvPr userDrawn="1"/>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64" y="272605"/>
                </a:lnTo>
                <a:lnTo>
                  <a:pt x="74764"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a:p>
        </p:txBody>
      </p:sp>
      <p:sp>
        <p:nvSpPr>
          <p:cNvPr id="22" name="object 10">
            <a:extLst>
              <a:ext uri="{FF2B5EF4-FFF2-40B4-BE49-F238E27FC236}">
                <a16:creationId xmlns:a16="http://schemas.microsoft.com/office/drawing/2014/main" id="{615C38BC-2D6E-40E3-A75F-146973998236}"/>
              </a:ext>
            </a:extLst>
          </p:cNvPr>
          <p:cNvSpPr/>
          <p:nvPr userDrawn="1"/>
        </p:nvSpPr>
        <p:spPr>
          <a:xfrm>
            <a:off x="2230274" y="949895"/>
            <a:ext cx="538319" cy="235436"/>
          </a:xfrm>
          <a:prstGeom prst="rect">
            <a:avLst/>
          </a:prstGeom>
          <a:blipFill>
            <a:blip r:embed="rId5" cstate="print"/>
            <a:stretch>
              <a:fillRect/>
            </a:stretch>
          </a:blipFill>
        </p:spPr>
        <p:txBody>
          <a:bodyPr wrap="square" lIns="0" tIns="0" rIns="0" bIns="0" rtlCol="0"/>
          <a:lstStyle/>
          <a:p>
            <a:endParaRPr/>
          </a:p>
        </p:txBody>
      </p:sp>
      <p:sp>
        <p:nvSpPr>
          <p:cNvPr id="24" name="object 11">
            <a:extLst>
              <a:ext uri="{FF2B5EF4-FFF2-40B4-BE49-F238E27FC236}">
                <a16:creationId xmlns:a16="http://schemas.microsoft.com/office/drawing/2014/main" id="{598D29C6-7361-4B26-A8EE-829B50FB5E91}"/>
              </a:ext>
            </a:extLst>
          </p:cNvPr>
          <p:cNvSpPr/>
          <p:nvPr userDrawn="1"/>
        </p:nvSpPr>
        <p:spPr>
          <a:xfrm>
            <a:off x="1596364" y="295046"/>
            <a:ext cx="833170" cy="888009"/>
          </a:xfrm>
          <a:prstGeom prst="rect">
            <a:avLst/>
          </a:prstGeom>
          <a:blipFill>
            <a:blip r:embed="rId6" cstate="print"/>
            <a:stretch>
              <a:fillRect/>
            </a:stretch>
          </a:blipFill>
        </p:spPr>
        <p:txBody>
          <a:bodyPr wrap="square" lIns="0" tIns="0" rIns="0" bIns="0" rtlCol="0"/>
          <a:lstStyle/>
          <a:p>
            <a:endParaRPr/>
          </a:p>
        </p:txBody>
      </p:sp>
      <p:sp>
        <p:nvSpPr>
          <p:cNvPr id="28" name="object 13">
            <a:extLst>
              <a:ext uri="{FF2B5EF4-FFF2-40B4-BE49-F238E27FC236}">
                <a16:creationId xmlns:a16="http://schemas.microsoft.com/office/drawing/2014/main" id="{3D8B57D9-0EB1-44F3-9788-DB54C1E99D92}"/>
              </a:ext>
            </a:extLst>
          </p:cNvPr>
          <p:cNvSpPr/>
          <p:nvPr userDrawn="1"/>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a:p>
        </p:txBody>
      </p:sp>
      <p:sp>
        <p:nvSpPr>
          <p:cNvPr id="30" name="object 14">
            <a:extLst>
              <a:ext uri="{FF2B5EF4-FFF2-40B4-BE49-F238E27FC236}">
                <a16:creationId xmlns:a16="http://schemas.microsoft.com/office/drawing/2014/main" id="{76F75C9E-9238-4E46-B96F-8E00E8FA4836}"/>
              </a:ext>
            </a:extLst>
          </p:cNvPr>
          <p:cNvSpPr txBox="1"/>
          <p:nvPr userDrawn="1"/>
        </p:nvSpPr>
        <p:spPr>
          <a:xfrm>
            <a:off x="13648134" y="603876"/>
            <a:ext cx="2929255" cy="193040"/>
          </a:xfrm>
          <a:prstGeom prst="rect">
            <a:avLst/>
          </a:prstGeom>
        </p:spPr>
        <p:txBody>
          <a:bodyPr vert="horz" wrap="square" lIns="0" tIns="12700" rIns="0" bIns="0" rtlCol="0">
            <a:spAutoFit/>
          </a:bodyPr>
          <a:lstStyle/>
          <a:p>
            <a:pPr marL="12700">
              <a:lnSpc>
                <a:spcPct val="100000"/>
              </a:lnSpc>
              <a:spcBef>
                <a:spcPts val="100"/>
              </a:spcBef>
            </a:pPr>
            <a:r>
              <a:rPr sz="1100" b="0" spc="-5" dirty="0">
                <a:solidFill>
                  <a:srgbClr val="0E3755"/>
                </a:solidFill>
                <a:latin typeface="Antenna Light"/>
                <a:cs typeface="Antenna Light"/>
              </a:rPr>
              <a:t>Nombre </a:t>
            </a:r>
            <a:r>
              <a:rPr sz="1100" b="0" dirty="0">
                <a:solidFill>
                  <a:srgbClr val="0E3755"/>
                </a:solidFill>
                <a:latin typeface="Antenna Light"/>
                <a:cs typeface="Antenna Light"/>
              </a:rPr>
              <a:t>del </a:t>
            </a:r>
            <a:r>
              <a:rPr sz="1100" b="0" spc="-10" dirty="0">
                <a:solidFill>
                  <a:srgbClr val="0E3755"/>
                </a:solidFill>
                <a:latin typeface="Antenna Light"/>
                <a:cs typeface="Antenna Light"/>
              </a:rPr>
              <a:t>curso </a:t>
            </a:r>
            <a:r>
              <a:rPr sz="1100" b="0" dirty="0">
                <a:solidFill>
                  <a:srgbClr val="0E3755"/>
                </a:solidFill>
                <a:latin typeface="Antenna Light"/>
                <a:cs typeface="Antenna Light"/>
              </a:rPr>
              <a:t>del mt </a:t>
            </a:r>
            <a:r>
              <a:rPr sz="1100" b="0" spc="-10" dirty="0">
                <a:solidFill>
                  <a:srgbClr val="0E3755"/>
                </a:solidFill>
                <a:latin typeface="Antenna Light"/>
                <a:cs typeface="Antenna Light"/>
              </a:rPr>
              <a:t>Lorem </a:t>
            </a:r>
            <a:r>
              <a:rPr sz="1100" b="0" spc="-5" dirty="0">
                <a:solidFill>
                  <a:srgbClr val="0E3755"/>
                </a:solidFill>
                <a:latin typeface="Antenna Light"/>
                <a:cs typeface="Antenna Light"/>
              </a:rPr>
              <a:t>ipsum</a:t>
            </a:r>
            <a:r>
              <a:rPr sz="1100" b="0" spc="-25" dirty="0">
                <a:solidFill>
                  <a:srgbClr val="0E3755"/>
                </a:solidFill>
                <a:latin typeface="Antenna Light"/>
                <a:cs typeface="Antenna Light"/>
              </a:rPr>
              <a:t> </a:t>
            </a:r>
            <a:r>
              <a:rPr sz="1100" b="0" spc="-15" dirty="0">
                <a:solidFill>
                  <a:srgbClr val="0E3755"/>
                </a:solidFill>
                <a:latin typeface="Antenna Light"/>
                <a:cs typeface="Antenna Light"/>
              </a:rPr>
              <a:t>text</a:t>
            </a:r>
            <a:endParaRPr sz="1100">
              <a:latin typeface="Antenna Light"/>
              <a:cs typeface="Antenna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48223" y="2392746"/>
            <a:ext cx="12251752" cy="3689350"/>
          </a:xfrm>
          <a:prstGeom prst="rect">
            <a:avLst/>
          </a:prstGeom>
        </p:spPr>
        <p:txBody>
          <a:bodyPr wrap="square" lIns="0" tIns="0" rIns="0" bIns="0">
            <a:spAutoFit/>
          </a:bodyPr>
          <a:lstStyle>
            <a:lvl1pPr>
              <a:defRPr sz="4300" b="1" i="0">
                <a:solidFill>
                  <a:srgbClr val="272C2F"/>
                </a:solidFill>
                <a:latin typeface="Antenna Bold"/>
                <a:cs typeface="Antenna Bold"/>
              </a:defRPr>
            </a:lvl1pPr>
          </a:lstStyle>
          <a:p>
            <a:endParaRPr/>
          </a:p>
        </p:txBody>
      </p:sp>
      <p:sp>
        <p:nvSpPr>
          <p:cNvPr id="3" name="Holder 3"/>
          <p:cNvSpPr>
            <a:spLocks noGrp="1"/>
          </p:cNvSpPr>
          <p:nvPr>
            <p:ph type="body" idx="1"/>
          </p:nvPr>
        </p:nvSpPr>
        <p:spPr>
          <a:xfrm>
            <a:off x="867410" y="2243328"/>
            <a:ext cx="15613380"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898388" y="9070848"/>
            <a:ext cx="5551424"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867410" y="9070848"/>
            <a:ext cx="3990086"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2/1/25</a:t>
            </a:fld>
            <a:endParaRPr lang="en-US"/>
          </a:p>
        </p:txBody>
      </p:sp>
      <p:sp>
        <p:nvSpPr>
          <p:cNvPr id="6" name="Holder 6"/>
          <p:cNvSpPr>
            <a:spLocks noGrp="1"/>
          </p:cNvSpPr>
          <p:nvPr>
            <p:ph type="sldNum" sz="quarter" idx="7"/>
          </p:nvPr>
        </p:nvSpPr>
        <p:spPr>
          <a:xfrm>
            <a:off x="12490704" y="9070848"/>
            <a:ext cx="3990086"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1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1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1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1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7348200" cy="9753600"/>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0" y="0"/>
            <a:ext cx="17348200" cy="9753600"/>
          </a:xfrm>
          <a:custGeom>
            <a:avLst/>
            <a:gdLst/>
            <a:ahLst/>
            <a:cxnLst/>
            <a:rect l="l" t="t" r="r" b="b"/>
            <a:pathLst>
              <a:path w="17348200" h="9753600">
                <a:moveTo>
                  <a:pt x="0" y="9753600"/>
                </a:moveTo>
                <a:lnTo>
                  <a:pt x="17348200" y="9753600"/>
                </a:lnTo>
                <a:lnTo>
                  <a:pt x="17348200" y="0"/>
                </a:lnTo>
                <a:lnTo>
                  <a:pt x="0" y="0"/>
                </a:lnTo>
                <a:lnTo>
                  <a:pt x="0" y="9753600"/>
                </a:lnTo>
                <a:close/>
              </a:path>
            </a:pathLst>
          </a:custGeom>
          <a:solidFill>
            <a:srgbClr val="01132F">
              <a:alpha val="96998"/>
            </a:srgbClr>
          </a:solidFill>
        </p:spPr>
        <p:txBody>
          <a:bodyPr wrap="square" lIns="0" tIns="0" rIns="0" bIns="0" rtlCol="0"/>
          <a:lstStyle/>
          <a:p>
            <a:endParaRPr dirty="0"/>
          </a:p>
        </p:txBody>
      </p:sp>
      <p:sp>
        <p:nvSpPr>
          <p:cNvPr id="4" name="object 4"/>
          <p:cNvSpPr txBox="1">
            <a:spLocks noGrp="1"/>
          </p:cNvSpPr>
          <p:nvPr>
            <p:ph type="title"/>
          </p:nvPr>
        </p:nvSpPr>
        <p:spPr>
          <a:xfrm>
            <a:off x="5600693" y="4551418"/>
            <a:ext cx="3728085" cy="1564640"/>
          </a:xfrm>
          <a:prstGeom prst="rect">
            <a:avLst/>
          </a:prstGeom>
        </p:spPr>
        <p:txBody>
          <a:bodyPr vert="horz" wrap="square" lIns="0" tIns="12065" rIns="0" bIns="0" rtlCol="0">
            <a:spAutoFit/>
          </a:bodyPr>
          <a:lstStyle/>
          <a:p>
            <a:pPr marL="12700">
              <a:lnSpc>
                <a:spcPct val="100000"/>
              </a:lnSpc>
              <a:spcBef>
                <a:spcPts val="95"/>
              </a:spcBef>
            </a:pPr>
            <a:r>
              <a:rPr sz="10100" spc="-5" dirty="0">
                <a:solidFill>
                  <a:srgbClr val="F0F1F1"/>
                </a:solidFill>
              </a:rPr>
              <a:t>M</a:t>
            </a:r>
            <a:r>
              <a:rPr sz="10100" spc="-5" dirty="0">
                <a:solidFill>
                  <a:srgbClr val="18CDE2"/>
                </a:solidFill>
              </a:rPr>
              <a:t>IA</a:t>
            </a:r>
            <a:r>
              <a:rPr sz="10100" spc="-5" dirty="0">
                <a:solidFill>
                  <a:srgbClr val="F0F1F1"/>
                </a:solidFill>
              </a:rPr>
              <a:t>D</a:t>
            </a:r>
            <a:endParaRPr sz="10100" dirty="0"/>
          </a:p>
        </p:txBody>
      </p:sp>
      <p:sp>
        <p:nvSpPr>
          <p:cNvPr id="5" name="object 5"/>
          <p:cNvSpPr txBox="1"/>
          <p:nvPr/>
        </p:nvSpPr>
        <p:spPr>
          <a:xfrm>
            <a:off x="10197796" y="5076918"/>
            <a:ext cx="1550035" cy="821055"/>
          </a:xfrm>
          <a:prstGeom prst="rect">
            <a:avLst/>
          </a:prstGeom>
        </p:spPr>
        <p:txBody>
          <a:bodyPr vert="horz" wrap="square" lIns="0" tIns="78740" rIns="0" bIns="0" rtlCol="0">
            <a:spAutoFit/>
          </a:bodyPr>
          <a:lstStyle/>
          <a:p>
            <a:pPr marL="12700">
              <a:lnSpc>
                <a:spcPct val="100000"/>
              </a:lnSpc>
              <a:spcBef>
                <a:spcPts val="620"/>
              </a:spcBef>
            </a:pPr>
            <a:r>
              <a:rPr sz="1300" spc="10" dirty="0">
                <a:solidFill>
                  <a:srgbClr val="FFFFFF"/>
                </a:solidFill>
                <a:latin typeface="Antenna Regular"/>
                <a:cs typeface="Antenna Regular"/>
              </a:rPr>
              <a:t>Maestría</a:t>
            </a:r>
            <a:endParaRPr sz="1300" dirty="0">
              <a:latin typeface="Antenna Regular"/>
              <a:cs typeface="Antenna Regular"/>
            </a:endParaRPr>
          </a:p>
          <a:p>
            <a:pPr marL="12700" marR="5080">
              <a:lnSpc>
                <a:spcPct val="133800"/>
              </a:lnSpc>
            </a:pPr>
            <a:r>
              <a:rPr sz="1300" spc="15" dirty="0">
                <a:solidFill>
                  <a:srgbClr val="FFFFFF"/>
                </a:solidFill>
                <a:latin typeface="Antenna Regular"/>
                <a:cs typeface="Antenna Regular"/>
              </a:rPr>
              <a:t>en </a:t>
            </a:r>
            <a:r>
              <a:rPr sz="1300" spc="5" dirty="0">
                <a:solidFill>
                  <a:srgbClr val="FFFFFF"/>
                </a:solidFill>
                <a:latin typeface="Antenna Regular"/>
                <a:cs typeface="Antenna Regular"/>
              </a:rPr>
              <a:t>Inteligencia  </a:t>
            </a:r>
            <a:r>
              <a:rPr sz="1300" spc="10" dirty="0">
                <a:solidFill>
                  <a:srgbClr val="FFFFFF"/>
                </a:solidFill>
                <a:latin typeface="Antenna Regular"/>
                <a:cs typeface="Antenna Regular"/>
              </a:rPr>
              <a:t>Analítica </a:t>
            </a:r>
            <a:r>
              <a:rPr sz="1300" spc="15" dirty="0">
                <a:solidFill>
                  <a:srgbClr val="FFFFFF"/>
                </a:solidFill>
                <a:latin typeface="Antenna Regular"/>
                <a:cs typeface="Antenna Regular"/>
              </a:rPr>
              <a:t>de</a:t>
            </a:r>
            <a:r>
              <a:rPr sz="1300" spc="-95" dirty="0">
                <a:solidFill>
                  <a:srgbClr val="FFFFFF"/>
                </a:solidFill>
                <a:latin typeface="Antenna Regular"/>
                <a:cs typeface="Antenna Regular"/>
              </a:rPr>
              <a:t> </a:t>
            </a:r>
            <a:r>
              <a:rPr sz="1300" dirty="0">
                <a:solidFill>
                  <a:srgbClr val="FFFFFF"/>
                </a:solidFill>
                <a:latin typeface="Antenna Regular"/>
                <a:cs typeface="Antenna Regular"/>
              </a:rPr>
              <a:t>Datos</a:t>
            </a:r>
            <a:endParaRPr sz="1300" dirty="0">
              <a:latin typeface="Antenna Regular"/>
              <a:cs typeface="Antenna Regular"/>
            </a:endParaRPr>
          </a:p>
        </p:txBody>
      </p:sp>
      <p:sp>
        <p:nvSpPr>
          <p:cNvPr id="6" name="object 6"/>
          <p:cNvSpPr/>
          <p:nvPr/>
        </p:nvSpPr>
        <p:spPr>
          <a:xfrm>
            <a:off x="8430843" y="3351478"/>
            <a:ext cx="2343873" cy="2495054"/>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pic>
        <p:nvPicPr>
          <p:cNvPr id="14" name="Picture 13">
            <a:extLst>
              <a:ext uri="{FF2B5EF4-FFF2-40B4-BE49-F238E27FC236}">
                <a16:creationId xmlns:a16="http://schemas.microsoft.com/office/drawing/2014/main" id="{028ABB68-1608-4AF4-857C-96DD78688A64}"/>
              </a:ext>
            </a:extLst>
          </p:cNvPr>
          <p:cNvPicPr>
            <a:picLocks noChangeAspect="1"/>
          </p:cNvPicPr>
          <p:nvPr/>
        </p:nvPicPr>
        <p:blipFill rotWithShape="1">
          <a:blip r:embed="rId6"/>
          <a:srcRect b="14228"/>
          <a:stretch/>
        </p:blipFill>
        <p:spPr>
          <a:xfrm>
            <a:off x="3949700" y="1610054"/>
            <a:ext cx="8649414" cy="2976399"/>
          </a:xfrm>
          <a:prstGeom prst="rect">
            <a:avLst/>
          </a:prstGeom>
        </p:spPr>
      </p:pic>
      <p:sp>
        <p:nvSpPr>
          <p:cNvPr id="15" name="TextBox 14">
            <a:extLst>
              <a:ext uri="{FF2B5EF4-FFF2-40B4-BE49-F238E27FC236}">
                <a16:creationId xmlns:a16="http://schemas.microsoft.com/office/drawing/2014/main" id="{3022D8FF-6929-42A4-9358-4018EDBDF3A6}"/>
              </a:ext>
            </a:extLst>
          </p:cNvPr>
          <p:cNvSpPr txBox="1"/>
          <p:nvPr/>
        </p:nvSpPr>
        <p:spPr>
          <a:xfrm>
            <a:off x="3949700" y="4581854"/>
            <a:ext cx="8649414" cy="646331"/>
          </a:xfrm>
          <a:prstGeom prst="rect">
            <a:avLst/>
          </a:prstGeom>
          <a:noFill/>
        </p:spPr>
        <p:txBody>
          <a:bodyPr wrap="square" rtlCol="0">
            <a:spAutoFit/>
          </a:bodyPr>
          <a:lstStyle/>
          <a:p>
            <a:r>
              <a:rPr lang="es-CO" dirty="0">
                <a:latin typeface="Antenna Light" panose="02000503000000020004" pitchFamily="50" charset="0"/>
              </a:rPr>
              <a:t>*</a:t>
            </a:r>
            <a:r>
              <a:rPr lang="es-CO" dirty="0" err="1">
                <a:latin typeface="Antenna Light" panose="02000503000000020004" pitchFamily="50" charset="0"/>
              </a:rPr>
              <a:t>Weight</a:t>
            </a:r>
            <a:r>
              <a:rPr lang="es-CO" dirty="0">
                <a:latin typeface="Antenna Light" panose="02000503000000020004" pitchFamily="50" charset="0"/>
              </a:rPr>
              <a:t> </a:t>
            </a:r>
            <a:r>
              <a:rPr lang="es-CO" dirty="0" err="1">
                <a:latin typeface="Antenna Light" panose="02000503000000020004" pitchFamily="50" charset="0"/>
              </a:rPr>
              <a:t>the</a:t>
            </a:r>
            <a:r>
              <a:rPr lang="es-CO" dirty="0">
                <a:latin typeface="Antenna Light" panose="02000503000000020004" pitchFamily="50" charset="0"/>
              </a:rPr>
              <a:t> </a:t>
            </a:r>
            <a:r>
              <a:rPr lang="es-CO" dirty="0" err="1">
                <a:latin typeface="Antenna Light" panose="02000503000000020004" pitchFamily="50" charset="0"/>
              </a:rPr>
              <a:t>importance</a:t>
            </a:r>
            <a:r>
              <a:rPr lang="es-CO" dirty="0">
                <a:latin typeface="Antenna Light" panose="02000503000000020004" pitchFamily="50" charset="0"/>
              </a:rPr>
              <a:t> </a:t>
            </a:r>
            <a:r>
              <a:rPr lang="es-CO" dirty="0" err="1">
                <a:latin typeface="Antenna Light" panose="02000503000000020004" pitchFamily="50" charset="0"/>
              </a:rPr>
              <a:t>of</a:t>
            </a:r>
            <a:r>
              <a:rPr lang="es-CO" dirty="0">
                <a:latin typeface="Antenna Light" panose="02000503000000020004" pitchFamily="50" charset="0"/>
              </a:rPr>
              <a:t> </a:t>
            </a:r>
            <a:r>
              <a:rPr lang="es-CO" dirty="0" err="1">
                <a:latin typeface="Antenna Light" panose="02000503000000020004" pitchFamily="50" charset="0"/>
              </a:rPr>
              <a:t>each</a:t>
            </a:r>
            <a:r>
              <a:rPr lang="es-CO" dirty="0">
                <a:latin typeface="Antenna Light" panose="02000503000000020004" pitchFamily="50" charset="0"/>
              </a:rPr>
              <a:t> factor </a:t>
            </a:r>
            <a:r>
              <a:rPr lang="es-CO" dirty="0" err="1">
                <a:latin typeface="Antenna Light" panose="02000503000000020004" pitchFamily="50" charset="0"/>
              </a:rPr>
              <a:t>by</a:t>
            </a:r>
            <a:r>
              <a:rPr lang="es-CO" dirty="0">
                <a:latin typeface="Antenna Light" panose="02000503000000020004" pitchFamily="50" charset="0"/>
              </a:rPr>
              <a:t> </a:t>
            </a:r>
            <a:r>
              <a:rPr lang="es-CO" dirty="0" err="1">
                <a:latin typeface="Antenna Light" panose="02000503000000020004" pitchFamily="50" charset="0"/>
              </a:rPr>
              <a:t>witch</a:t>
            </a:r>
            <a:r>
              <a:rPr lang="es-CO" dirty="0">
                <a:latin typeface="Antenna Light" panose="02000503000000020004" pitchFamily="50" charset="0"/>
              </a:rPr>
              <a:t> </a:t>
            </a:r>
            <a:r>
              <a:rPr lang="es-CO" dirty="0" err="1">
                <a:latin typeface="Antenna Light" panose="02000503000000020004" pitchFamily="50" charset="0"/>
              </a:rPr>
              <a:t>the</a:t>
            </a:r>
            <a:r>
              <a:rPr lang="es-CO" dirty="0">
                <a:latin typeface="Antenna Light" panose="02000503000000020004" pitchFamily="50" charset="0"/>
              </a:rPr>
              <a:t> vertical ratings </a:t>
            </a:r>
            <a:r>
              <a:rPr lang="es-CO" dirty="0" err="1">
                <a:latin typeface="Antenna Light" panose="02000503000000020004" pitchFamily="50" charset="0"/>
              </a:rPr>
              <a:t>will</a:t>
            </a:r>
            <a:r>
              <a:rPr lang="es-CO" dirty="0">
                <a:latin typeface="Antenna Light" panose="02000503000000020004" pitchFamily="50" charset="0"/>
              </a:rPr>
              <a:t> be </a:t>
            </a:r>
          </a:p>
          <a:p>
            <a:r>
              <a:rPr lang="es-CO" dirty="0">
                <a:latin typeface="Antenna Light" panose="02000503000000020004" pitchFamily="50" charset="0"/>
              </a:rPr>
              <a:t>   </a:t>
            </a:r>
            <a:r>
              <a:rPr lang="es-CO" dirty="0" err="1">
                <a:latin typeface="Antenna Light" panose="02000503000000020004" pitchFamily="50" charset="0"/>
              </a:rPr>
              <a:t>multiplied</a:t>
            </a:r>
            <a:r>
              <a:rPr lang="es-CO" dirty="0">
                <a:latin typeface="Antenna Light" panose="02000503000000020004" pitchFamily="50" charset="0"/>
              </a:rPr>
              <a:t>.</a:t>
            </a:r>
          </a:p>
        </p:txBody>
      </p:sp>
      <p:pic>
        <p:nvPicPr>
          <p:cNvPr id="12" name="Picture 11">
            <a:extLst>
              <a:ext uri="{FF2B5EF4-FFF2-40B4-BE49-F238E27FC236}">
                <a16:creationId xmlns:a16="http://schemas.microsoft.com/office/drawing/2014/main" id="{22B350D2-CE5E-4610-9F2E-5E65CB1B67F6}"/>
              </a:ext>
            </a:extLst>
          </p:cNvPr>
          <p:cNvPicPr>
            <a:picLocks noChangeAspect="1"/>
          </p:cNvPicPr>
          <p:nvPr/>
        </p:nvPicPr>
        <p:blipFill>
          <a:blip r:embed="rId7"/>
          <a:stretch>
            <a:fillRect/>
          </a:stretch>
        </p:blipFill>
        <p:spPr>
          <a:xfrm>
            <a:off x="3965074" y="5573668"/>
            <a:ext cx="8649414" cy="1858022"/>
          </a:xfrm>
          <a:prstGeom prst="rect">
            <a:avLst/>
          </a:prstGeom>
        </p:spPr>
      </p:pic>
      <p:sp>
        <p:nvSpPr>
          <p:cNvPr id="17" name="TextBox 16">
            <a:extLst>
              <a:ext uri="{FF2B5EF4-FFF2-40B4-BE49-F238E27FC236}">
                <a16:creationId xmlns:a16="http://schemas.microsoft.com/office/drawing/2014/main" id="{98B08139-E1E4-4995-A2E5-C484B895EA91}"/>
              </a:ext>
            </a:extLst>
          </p:cNvPr>
          <p:cNvSpPr txBox="1"/>
          <p:nvPr/>
        </p:nvSpPr>
        <p:spPr>
          <a:xfrm>
            <a:off x="3949700" y="7497215"/>
            <a:ext cx="8649414" cy="369332"/>
          </a:xfrm>
          <a:prstGeom prst="rect">
            <a:avLst/>
          </a:prstGeom>
          <a:noFill/>
        </p:spPr>
        <p:txBody>
          <a:bodyPr wrap="square" rtlCol="0">
            <a:spAutoFit/>
          </a:bodyPr>
          <a:lstStyle/>
          <a:p>
            <a:r>
              <a:rPr lang="es-CO" dirty="0">
                <a:latin typeface="Antenna Light" panose="02000503000000020004" pitchFamily="50" charset="0"/>
              </a:rPr>
              <a:t>*</a:t>
            </a:r>
            <a:r>
              <a:rPr lang="es-CO" dirty="0" err="1">
                <a:latin typeface="Antenna Light" panose="02000503000000020004" pitchFamily="50" charset="0"/>
              </a:rPr>
              <a:t>Specifies</a:t>
            </a:r>
            <a:r>
              <a:rPr lang="es-CO" dirty="0">
                <a:latin typeface="Antenna Light" panose="02000503000000020004" pitchFamily="50" charset="0"/>
              </a:rPr>
              <a:t> </a:t>
            </a:r>
            <a:r>
              <a:rPr lang="es-CO" dirty="0" err="1">
                <a:latin typeface="Antenna Light" panose="02000503000000020004" pitchFamily="50" charset="0"/>
              </a:rPr>
              <a:t>the</a:t>
            </a:r>
            <a:r>
              <a:rPr lang="es-CO" dirty="0">
                <a:latin typeface="Antenna Light" panose="02000503000000020004" pitchFamily="50" charset="0"/>
              </a:rPr>
              <a:t> (relative) </a:t>
            </a:r>
            <a:r>
              <a:rPr lang="es-CO" dirty="0" err="1">
                <a:latin typeface="Antenna Light" panose="02000503000000020004" pitchFamily="50" charset="0"/>
              </a:rPr>
              <a:t>bubble</a:t>
            </a:r>
            <a:r>
              <a:rPr lang="es-CO" dirty="0">
                <a:latin typeface="Antenna Light" panose="02000503000000020004" pitchFamily="50" charset="0"/>
              </a:rPr>
              <a:t> </a:t>
            </a:r>
            <a:r>
              <a:rPr lang="es-CO" dirty="0" err="1">
                <a:latin typeface="Antenna Light" panose="02000503000000020004" pitchFamily="50" charset="0"/>
              </a:rPr>
              <a:t>size</a:t>
            </a:r>
            <a:r>
              <a:rPr lang="es-CO" dirty="0">
                <a:latin typeface="Antenna Light" panose="02000503000000020004" pitchFamily="50" charset="0"/>
              </a:rPr>
              <a:t> </a:t>
            </a:r>
            <a:r>
              <a:rPr lang="es-CO" dirty="0" err="1">
                <a:latin typeface="Antenna Light" panose="02000503000000020004" pitchFamily="50" charset="0"/>
              </a:rPr>
              <a:t>to</a:t>
            </a:r>
            <a:r>
              <a:rPr lang="es-CO" dirty="0">
                <a:latin typeface="Antenna Light" panose="02000503000000020004" pitchFamily="50" charset="0"/>
              </a:rPr>
              <a:t> </a:t>
            </a:r>
            <a:r>
              <a:rPr lang="es-CO" dirty="0" err="1">
                <a:latin typeface="Antenna Light" panose="02000503000000020004" pitchFamily="50" charset="0"/>
              </a:rPr>
              <a:t>represent</a:t>
            </a:r>
            <a:r>
              <a:rPr lang="es-CO" dirty="0">
                <a:latin typeface="Antenna Light" panose="02000503000000020004" pitchFamily="50" charset="0"/>
              </a:rPr>
              <a:t> </a:t>
            </a:r>
            <a:r>
              <a:rPr lang="es-CO" dirty="0" err="1">
                <a:latin typeface="Antenna Light" panose="02000503000000020004" pitchFamily="50" charset="0"/>
              </a:rPr>
              <a:t>each</a:t>
            </a:r>
            <a:r>
              <a:rPr lang="es-CO" dirty="0">
                <a:latin typeface="Antenna Light" panose="02000503000000020004" pitchFamily="50" charset="0"/>
              </a:rPr>
              <a:t> </a:t>
            </a:r>
            <a:r>
              <a:rPr lang="es-CO" dirty="0" err="1">
                <a:latin typeface="Antenna Light" panose="02000503000000020004" pitchFamily="50" charset="0"/>
              </a:rPr>
              <a:t>option</a:t>
            </a:r>
            <a:r>
              <a:rPr lang="es-CO" dirty="0">
                <a:latin typeface="Antenna Light" panose="02000503000000020004" pitchFamily="50" charset="0"/>
              </a:rPr>
              <a:t>.</a:t>
            </a:r>
          </a:p>
        </p:txBody>
      </p:sp>
    </p:spTree>
    <p:extLst>
      <p:ext uri="{BB962C8B-B14F-4D97-AF65-F5344CB8AC3E}">
        <p14:creationId xmlns:p14="http://schemas.microsoft.com/office/powerpoint/2010/main" val="2347191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pic>
        <p:nvPicPr>
          <p:cNvPr id="14" name="Picture 13">
            <a:extLst>
              <a:ext uri="{FF2B5EF4-FFF2-40B4-BE49-F238E27FC236}">
                <a16:creationId xmlns:a16="http://schemas.microsoft.com/office/drawing/2014/main" id="{8D02D33B-A802-4155-A22D-6AD3A8B51F6B}"/>
              </a:ext>
            </a:extLst>
          </p:cNvPr>
          <p:cNvPicPr>
            <a:picLocks noChangeAspect="1"/>
          </p:cNvPicPr>
          <p:nvPr/>
        </p:nvPicPr>
        <p:blipFill rotWithShape="1">
          <a:blip r:embed="rId6"/>
          <a:srcRect b="46868"/>
          <a:stretch/>
        </p:blipFill>
        <p:spPr>
          <a:xfrm>
            <a:off x="363754" y="2884203"/>
            <a:ext cx="7543230" cy="4741292"/>
          </a:xfrm>
          <a:prstGeom prst="rect">
            <a:avLst/>
          </a:prstGeom>
        </p:spPr>
      </p:pic>
      <p:pic>
        <p:nvPicPr>
          <p:cNvPr id="18" name="Picture 17">
            <a:extLst>
              <a:ext uri="{FF2B5EF4-FFF2-40B4-BE49-F238E27FC236}">
                <a16:creationId xmlns:a16="http://schemas.microsoft.com/office/drawing/2014/main" id="{F5C44152-F22C-4E29-B6E0-7C93924A941E}"/>
              </a:ext>
            </a:extLst>
          </p:cNvPr>
          <p:cNvPicPr>
            <a:picLocks noChangeAspect="1"/>
          </p:cNvPicPr>
          <p:nvPr/>
        </p:nvPicPr>
        <p:blipFill rotWithShape="1">
          <a:blip r:embed="rId6"/>
          <a:srcRect t="54401"/>
          <a:stretch/>
        </p:blipFill>
        <p:spPr>
          <a:xfrm>
            <a:off x="8530029" y="2884202"/>
            <a:ext cx="8789429" cy="4741292"/>
          </a:xfrm>
          <a:prstGeom prst="rect">
            <a:avLst/>
          </a:prstGeom>
        </p:spPr>
      </p:pic>
      <p:sp>
        <p:nvSpPr>
          <p:cNvPr id="19" name="TextBox 18">
            <a:extLst>
              <a:ext uri="{FF2B5EF4-FFF2-40B4-BE49-F238E27FC236}">
                <a16:creationId xmlns:a16="http://schemas.microsoft.com/office/drawing/2014/main" id="{CB079035-14A9-4601-9E81-486233F57172}"/>
              </a:ext>
            </a:extLst>
          </p:cNvPr>
          <p:cNvSpPr txBox="1"/>
          <p:nvPr/>
        </p:nvSpPr>
        <p:spPr>
          <a:xfrm>
            <a:off x="1083792" y="1952903"/>
            <a:ext cx="8670758" cy="461665"/>
          </a:xfrm>
          <a:prstGeom prst="rect">
            <a:avLst/>
          </a:prstGeom>
          <a:noFill/>
        </p:spPr>
        <p:txBody>
          <a:bodyPr wrap="square">
            <a:spAutoFit/>
          </a:bodyPr>
          <a:lstStyle/>
          <a:p>
            <a:r>
              <a:rPr lang="en-US" sz="2400">
                <a:latin typeface="Antenna Bold" panose="02000503000000020004" pitchFamily="50" charset="0"/>
              </a:rPr>
              <a:t>Solution</a:t>
            </a:r>
          </a:p>
        </p:txBody>
      </p:sp>
    </p:spTree>
    <p:extLst>
      <p:ext uri="{BB962C8B-B14F-4D97-AF65-F5344CB8AC3E}">
        <p14:creationId xmlns:p14="http://schemas.microsoft.com/office/powerpoint/2010/main" val="551039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30301" y="1905000"/>
            <a:ext cx="5029199" cy="830997"/>
          </a:xfrm>
          <a:prstGeom prst="rect">
            <a:avLst/>
          </a:prstGeom>
          <a:noFill/>
        </p:spPr>
        <p:txBody>
          <a:bodyPr wrap="square" rtlCol="0">
            <a:spAutoFit/>
          </a:bodyPr>
          <a:lstStyle/>
          <a:p>
            <a:r>
              <a:rPr lang="en-US" sz="2400" dirty="0">
                <a:latin typeface="Antenna Light" panose="02000503000000020004" pitchFamily="50" charset="0"/>
              </a:rPr>
              <a:t>The above solution setup produces the following charts:</a:t>
            </a:r>
          </a:p>
        </p:txBody>
      </p:sp>
      <p:pic>
        <p:nvPicPr>
          <p:cNvPr id="12" name="Picture 11">
            <a:extLst>
              <a:ext uri="{FF2B5EF4-FFF2-40B4-BE49-F238E27FC236}">
                <a16:creationId xmlns:a16="http://schemas.microsoft.com/office/drawing/2014/main" id="{C0FF0419-87F5-46DC-AC9D-F25E71D8918A}"/>
              </a:ext>
            </a:extLst>
          </p:cNvPr>
          <p:cNvPicPr>
            <a:picLocks noChangeAspect="1"/>
          </p:cNvPicPr>
          <p:nvPr/>
        </p:nvPicPr>
        <p:blipFill>
          <a:blip r:embed="rId6"/>
          <a:stretch>
            <a:fillRect/>
          </a:stretch>
        </p:blipFill>
        <p:spPr>
          <a:xfrm>
            <a:off x="6574368" y="1183054"/>
            <a:ext cx="7509931" cy="7581003"/>
          </a:xfrm>
          <a:prstGeom prst="rect">
            <a:avLst/>
          </a:prstGeom>
        </p:spPr>
      </p:pic>
      <p:sp>
        <p:nvSpPr>
          <p:cNvPr id="15" name="TextBox 14">
            <a:extLst>
              <a:ext uri="{FF2B5EF4-FFF2-40B4-BE49-F238E27FC236}">
                <a16:creationId xmlns:a16="http://schemas.microsoft.com/office/drawing/2014/main" id="{329C5292-D5A8-48C3-BA5E-C773199A743D}"/>
              </a:ext>
            </a:extLst>
          </p:cNvPr>
          <p:cNvSpPr txBox="1"/>
          <p:nvPr/>
        </p:nvSpPr>
        <p:spPr>
          <a:xfrm>
            <a:off x="8625305" y="914400"/>
            <a:ext cx="8649414" cy="369332"/>
          </a:xfrm>
          <a:prstGeom prst="rect">
            <a:avLst/>
          </a:prstGeom>
          <a:noFill/>
        </p:spPr>
        <p:txBody>
          <a:bodyPr wrap="square" rtlCol="0">
            <a:spAutoFit/>
          </a:bodyPr>
          <a:lstStyle/>
          <a:p>
            <a:pPr algn="ctr"/>
            <a:r>
              <a:rPr lang="es-CO" dirty="0">
                <a:solidFill>
                  <a:schemeClr val="bg1">
                    <a:lumMod val="75000"/>
                  </a:schemeClr>
                </a:solidFill>
                <a:latin typeface="Antenna Light" panose="02000503000000020004" pitchFamily="50" charset="0"/>
              </a:rPr>
              <a:t>GE/McKinsey </a:t>
            </a:r>
            <a:r>
              <a:rPr lang="es-CO" dirty="0" err="1">
                <a:solidFill>
                  <a:schemeClr val="bg1">
                    <a:lumMod val="75000"/>
                  </a:schemeClr>
                </a:solidFill>
                <a:latin typeface="Antenna Light" panose="02000503000000020004" pitchFamily="50" charset="0"/>
              </a:rPr>
              <a:t>matrix</a:t>
            </a:r>
            <a:r>
              <a:rPr lang="es-CO" dirty="0">
                <a:solidFill>
                  <a:schemeClr val="bg1">
                    <a:lumMod val="75000"/>
                  </a:schemeClr>
                </a:solidFill>
                <a:latin typeface="Antenna Light" panose="02000503000000020004" pitchFamily="50" charset="0"/>
              </a:rPr>
              <a:t>: </a:t>
            </a:r>
            <a:r>
              <a:rPr lang="es-CO" dirty="0" err="1">
                <a:solidFill>
                  <a:schemeClr val="bg1">
                    <a:lumMod val="75000"/>
                  </a:schemeClr>
                </a:solidFill>
                <a:latin typeface="Antenna Light" panose="02000503000000020004" pitchFamily="50" charset="0"/>
              </a:rPr>
              <a:t>Traditional</a:t>
            </a:r>
            <a:r>
              <a:rPr lang="es-CO" dirty="0">
                <a:solidFill>
                  <a:schemeClr val="bg1">
                    <a:lumMod val="75000"/>
                  </a:schemeClr>
                </a:solidFill>
                <a:latin typeface="Antenna Light" panose="02000503000000020004" pitchFamily="50" charset="0"/>
              </a:rPr>
              <a:t> </a:t>
            </a:r>
            <a:r>
              <a:rPr lang="es-CO" dirty="0" err="1">
                <a:solidFill>
                  <a:schemeClr val="bg1">
                    <a:lumMod val="75000"/>
                  </a:schemeClr>
                </a:solidFill>
                <a:latin typeface="Antenna Light" panose="02000503000000020004" pitchFamily="50" charset="0"/>
              </a:rPr>
              <a:t>weights</a:t>
            </a:r>
            <a:endParaRPr lang="es-CO" dirty="0">
              <a:solidFill>
                <a:schemeClr val="bg1">
                  <a:lumMod val="75000"/>
                </a:schemeClr>
              </a:solidFill>
              <a:latin typeface="Antenna Light" panose="02000503000000020004" pitchFamily="50" charset="0"/>
            </a:endParaRPr>
          </a:p>
        </p:txBody>
      </p:sp>
    </p:spTree>
    <p:extLst>
      <p:ext uri="{BB962C8B-B14F-4D97-AF65-F5344CB8AC3E}">
        <p14:creationId xmlns:p14="http://schemas.microsoft.com/office/powerpoint/2010/main" val="3313197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30301" y="1905000"/>
            <a:ext cx="5029199" cy="830997"/>
          </a:xfrm>
          <a:prstGeom prst="rect">
            <a:avLst/>
          </a:prstGeom>
          <a:noFill/>
        </p:spPr>
        <p:txBody>
          <a:bodyPr wrap="square" rtlCol="0">
            <a:spAutoFit/>
          </a:bodyPr>
          <a:lstStyle/>
          <a:p>
            <a:r>
              <a:rPr lang="en-US" sz="2400" dirty="0">
                <a:latin typeface="Antenna Light" panose="02000503000000020004" pitchFamily="50" charset="0"/>
              </a:rPr>
              <a:t>The above solution setup produces the following charts:</a:t>
            </a:r>
          </a:p>
        </p:txBody>
      </p:sp>
      <p:pic>
        <p:nvPicPr>
          <p:cNvPr id="14" name="Picture 13">
            <a:extLst>
              <a:ext uri="{FF2B5EF4-FFF2-40B4-BE49-F238E27FC236}">
                <a16:creationId xmlns:a16="http://schemas.microsoft.com/office/drawing/2014/main" id="{73DBAD78-557B-4572-96A0-E3E8D1E64B0C}"/>
              </a:ext>
            </a:extLst>
          </p:cNvPr>
          <p:cNvPicPr>
            <a:picLocks noChangeAspect="1"/>
          </p:cNvPicPr>
          <p:nvPr/>
        </p:nvPicPr>
        <p:blipFill>
          <a:blip r:embed="rId6"/>
          <a:stretch>
            <a:fillRect/>
          </a:stretch>
        </p:blipFill>
        <p:spPr>
          <a:xfrm>
            <a:off x="3917421" y="3640553"/>
            <a:ext cx="9513358" cy="2794885"/>
          </a:xfrm>
          <a:prstGeom prst="rect">
            <a:avLst/>
          </a:prstGeom>
        </p:spPr>
      </p:pic>
      <p:sp>
        <p:nvSpPr>
          <p:cNvPr id="17" name="TextBox 16">
            <a:extLst>
              <a:ext uri="{FF2B5EF4-FFF2-40B4-BE49-F238E27FC236}">
                <a16:creationId xmlns:a16="http://schemas.microsoft.com/office/drawing/2014/main" id="{CB30A455-8E3B-48B7-B816-956A5FEA8864}"/>
              </a:ext>
            </a:extLst>
          </p:cNvPr>
          <p:cNvSpPr txBox="1"/>
          <p:nvPr/>
        </p:nvSpPr>
        <p:spPr>
          <a:xfrm>
            <a:off x="3987086" y="6488668"/>
            <a:ext cx="8649414" cy="369332"/>
          </a:xfrm>
          <a:prstGeom prst="rect">
            <a:avLst/>
          </a:prstGeom>
          <a:noFill/>
        </p:spPr>
        <p:txBody>
          <a:bodyPr wrap="square" rtlCol="0">
            <a:spAutoFit/>
          </a:bodyPr>
          <a:lstStyle/>
          <a:p>
            <a:r>
              <a:rPr lang="es-CO" dirty="0" err="1">
                <a:latin typeface="Antenna Light" panose="02000503000000020004" pitchFamily="50" charset="0"/>
              </a:rPr>
              <a:t>Bubbe</a:t>
            </a:r>
            <a:r>
              <a:rPr lang="es-CO" dirty="0">
                <a:latin typeface="Antenna Light" panose="02000503000000020004" pitchFamily="50" charset="0"/>
              </a:rPr>
              <a:t> </a:t>
            </a:r>
            <a:r>
              <a:rPr lang="es-CO" dirty="0" err="1">
                <a:latin typeface="Antenna Light" panose="02000503000000020004" pitchFamily="50" charset="0"/>
              </a:rPr>
              <a:t>coordinates</a:t>
            </a:r>
            <a:r>
              <a:rPr lang="es-CO" dirty="0">
                <a:latin typeface="Antenna Light" panose="02000503000000020004" pitchFamily="50" charset="0"/>
              </a:rPr>
              <a:t> in </a:t>
            </a:r>
            <a:r>
              <a:rPr lang="es-CO" dirty="0" err="1">
                <a:latin typeface="Antenna Light" panose="02000503000000020004" pitchFamily="50" charset="0"/>
              </a:rPr>
              <a:t>the</a:t>
            </a:r>
            <a:r>
              <a:rPr lang="es-CO" dirty="0">
                <a:latin typeface="Antenna Light" panose="02000503000000020004" pitchFamily="50" charset="0"/>
              </a:rPr>
              <a:t> GE/McKinsey </a:t>
            </a:r>
            <a:r>
              <a:rPr lang="es-CO" dirty="0" err="1">
                <a:latin typeface="Antenna Light" panose="02000503000000020004" pitchFamily="50" charset="0"/>
              </a:rPr>
              <a:t>matrix</a:t>
            </a:r>
            <a:r>
              <a:rPr lang="es-CO" dirty="0">
                <a:latin typeface="Antenna Light" panose="02000503000000020004" pitchFamily="50" charset="0"/>
              </a:rPr>
              <a:t> </a:t>
            </a:r>
            <a:r>
              <a:rPr lang="es-CO" dirty="0" err="1">
                <a:latin typeface="Antenna Light" panose="02000503000000020004" pitchFamily="50" charset="0"/>
              </a:rPr>
              <a:t>for</a:t>
            </a:r>
            <a:r>
              <a:rPr lang="es-CO" dirty="0">
                <a:latin typeface="Antenna Light" panose="02000503000000020004" pitchFamily="50" charset="0"/>
              </a:rPr>
              <a:t> </a:t>
            </a:r>
            <a:r>
              <a:rPr lang="es-CO" dirty="0" err="1">
                <a:latin typeface="Antenna Light" panose="02000503000000020004" pitchFamily="50" charset="0"/>
              </a:rPr>
              <a:t>Traditional</a:t>
            </a:r>
            <a:r>
              <a:rPr lang="es-CO" dirty="0">
                <a:latin typeface="Antenna Light" panose="02000503000000020004" pitchFamily="50" charset="0"/>
              </a:rPr>
              <a:t> </a:t>
            </a:r>
            <a:r>
              <a:rPr lang="es-CO" dirty="0" err="1">
                <a:latin typeface="Antenna Light" panose="02000503000000020004" pitchFamily="50" charset="0"/>
              </a:rPr>
              <a:t>weights</a:t>
            </a:r>
            <a:r>
              <a:rPr lang="es-CO" dirty="0">
                <a:latin typeface="Antenna Light" panose="02000503000000020004" pitchFamily="50" charset="0"/>
              </a:rPr>
              <a:t>.</a:t>
            </a:r>
          </a:p>
        </p:txBody>
      </p:sp>
    </p:spTree>
    <p:extLst>
      <p:ext uri="{BB962C8B-B14F-4D97-AF65-F5344CB8AC3E}">
        <p14:creationId xmlns:p14="http://schemas.microsoft.com/office/powerpoint/2010/main" val="614199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30301" y="1905000"/>
            <a:ext cx="5029199" cy="830997"/>
          </a:xfrm>
          <a:prstGeom prst="rect">
            <a:avLst/>
          </a:prstGeom>
          <a:noFill/>
        </p:spPr>
        <p:txBody>
          <a:bodyPr wrap="square" rtlCol="0">
            <a:spAutoFit/>
          </a:bodyPr>
          <a:lstStyle/>
          <a:p>
            <a:r>
              <a:rPr lang="en-US" sz="2400" dirty="0">
                <a:latin typeface="Antenna Light" panose="02000503000000020004" pitchFamily="50" charset="0"/>
              </a:rPr>
              <a:t>The above solution setup produces the following charts:</a:t>
            </a:r>
          </a:p>
        </p:txBody>
      </p:sp>
      <p:pic>
        <p:nvPicPr>
          <p:cNvPr id="12" name="Picture 11">
            <a:extLst>
              <a:ext uri="{FF2B5EF4-FFF2-40B4-BE49-F238E27FC236}">
                <a16:creationId xmlns:a16="http://schemas.microsoft.com/office/drawing/2014/main" id="{C0FF0419-87F5-46DC-AC9D-F25E71D8918A}"/>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574368" y="1372435"/>
            <a:ext cx="7685358" cy="7370481"/>
          </a:xfrm>
          <a:prstGeom prst="rect">
            <a:avLst/>
          </a:prstGeom>
        </p:spPr>
      </p:pic>
      <p:sp>
        <p:nvSpPr>
          <p:cNvPr id="15" name="TextBox 14">
            <a:extLst>
              <a:ext uri="{FF2B5EF4-FFF2-40B4-BE49-F238E27FC236}">
                <a16:creationId xmlns:a16="http://schemas.microsoft.com/office/drawing/2014/main" id="{329C5292-D5A8-48C3-BA5E-C773199A743D}"/>
              </a:ext>
            </a:extLst>
          </p:cNvPr>
          <p:cNvSpPr txBox="1"/>
          <p:nvPr/>
        </p:nvSpPr>
        <p:spPr>
          <a:xfrm>
            <a:off x="8625305" y="914400"/>
            <a:ext cx="8649414" cy="369332"/>
          </a:xfrm>
          <a:prstGeom prst="rect">
            <a:avLst/>
          </a:prstGeom>
          <a:noFill/>
        </p:spPr>
        <p:txBody>
          <a:bodyPr wrap="square" rtlCol="0">
            <a:spAutoFit/>
          </a:bodyPr>
          <a:lstStyle/>
          <a:p>
            <a:pPr algn="ctr"/>
            <a:r>
              <a:rPr lang="es-CO" dirty="0">
                <a:solidFill>
                  <a:schemeClr val="bg1">
                    <a:lumMod val="75000"/>
                  </a:schemeClr>
                </a:solidFill>
                <a:latin typeface="Antenna Light" panose="02000503000000020004" pitchFamily="50" charset="0"/>
              </a:rPr>
              <a:t>GE/McKinsey </a:t>
            </a:r>
            <a:r>
              <a:rPr lang="es-CO" dirty="0" err="1">
                <a:solidFill>
                  <a:schemeClr val="bg1">
                    <a:lumMod val="75000"/>
                  </a:schemeClr>
                </a:solidFill>
                <a:latin typeface="Antenna Light" panose="02000503000000020004" pitchFamily="50" charset="0"/>
              </a:rPr>
              <a:t>matrix</a:t>
            </a:r>
            <a:r>
              <a:rPr lang="es-CO" dirty="0">
                <a:solidFill>
                  <a:schemeClr val="bg1">
                    <a:lumMod val="75000"/>
                  </a:schemeClr>
                </a:solidFill>
                <a:latin typeface="Antenna Light" panose="02000503000000020004" pitchFamily="50" charset="0"/>
              </a:rPr>
              <a:t>: </a:t>
            </a:r>
            <a:r>
              <a:rPr lang="es-CO" dirty="0" err="1">
                <a:solidFill>
                  <a:schemeClr val="bg1">
                    <a:lumMod val="75000"/>
                  </a:schemeClr>
                </a:solidFill>
                <a:latin typeface="Antenna Light" panose="02000503000000020004" pitchFamily="50" charset="0"/>
              </a:rPr>
              <a:t>Leading</a:t>
            </a:r>
            <a:r>
              <a:rPr lang="es-CO" dirty="0">
                <a:solidFill>
                  <a:schemeClr val="bg1">
                    <a:lumMod val="75000"/>
                  </a:schemeClr>
                </a:solidFill>
                <a:latin typeface="Antenna Light" panose="02000503000000020004" pitchFamily="50" charset="0"/>
              </a:rPr>
              <a:t>-Edge </a:t>
            </a:r>
            <a:r>
              <a:rPr lang="es-CO" dirty="0" err="1">
                <a:solidFill>
                  <a:schemeClr val="bg1">
                    <a:lumMod val="75000"/>
                  </a:schemeClr>
                </a:solidFill>
                <a:latin typeface="Antenna Light" panose="02000503000000020004" pitchFamily="50" charset="0"/>
              </a:rPr>
              <a:t>weights</a:t>
            </a:r>
            <a:endParaRPr lang="es-CO" dirty="0">
              <a:solidFill>
                <a:schemeClr val="bg1">
                  <a:lumMod val="75000"/>
                </a:schemeClr>
              </a:solidFill>
              <a:latin typeface="Antenna Light" panose="02000503000000020004" pitchFamily="50" charset="0"/>
            </a:endParaRPr>
          </a:p>
        </p:txBody>
      </p:sp>
    </p:spTree>
    <p:extLst>
      <p:ext uri="{BB962C8B-B14F-4D97-AF65-F5344CB8AC3E}">
        <p14:creationId xmlns:p14="http://schemas.microsoft.com/office/powerpoint/2010/main" val="2671853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30301" y="1905000"/>
            <a:ext cx="5029199" cy="830997"/>
          </a:xfrm>
          <a:prstGeom prst="rect">
            <a:avLst/>
          </a:prstGeom>
          <a:noFill/>
        </p:spPr>
        <p:txBody>
          <a:bodyPr wrap="square" rtlCol="0">
            <a:spAutoFit/>
          </a:bodyPr>
          <a:lstStyle/>
          <a:p>
            <a:r>
              <a:rPr lang="en-US" sz="2400" dirty="0">
                <a:latin typeface="Antenna Light" panose="02000503000000020004" pitchFamily="50" charset="0"/>
              </a:rPr>
              <a:t>The above solution setup produces the following charts:</a:t>
            </a:r>
          </a:p>
        </p:txBody>
      </p:sp>
      <p:pic>
        <p:nvPicPr>
          <p:cNvPr id="14" name="Picture 13">
            <a:extLst>
              <a:ext uri="{FF2B5EF4-FFF2-40B4-BE49-F238E27FC236}">
                <a16:creationId xmlns:a16="http://schemas.microsoft.com/office/drawing/2014/main" id="{73DBAD78-557B-4572-96A0-E3E8D1E64B0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917421" y="3645355"/>
            <a:ext cx="9513358" cy="2785280"/>
          </a:xfrm>
          <a:prstGeom prst="rect">
            <a:avLst/>
          </a:prstGeom>
        </p:spPr>
      </p:pic>
      <p:sp>
        <p:nvSpPr>
          <p:cNvPr id="17" name="TextBox 16">
            <a:extLst>
              <a:ext uri="{FF2B5EF4-FFF2-40B4-BE49-F238E27FC236}">
                <a16:creationId xmlns:a16="http://schemas.microsoft.com/office/drawing/2014/main" id="{CB30A455-8E3B-48B7-B816-956A5FEA8864}"/>
              </a:ext>
            </a:extLst>
          </p:cNvPr>
          <p:cNvSpPr txBox="1"/>
          <p:nvPr/>
        </p:nvSpPr>
        <p:spPr>
          <a:xfrm>
            <a:off x="3987086" y="6488668"/>
            <a:ext cx="8649414" cy="369332"/>
          </a:xfrm>
          <a:prstGeom prst="rect">
            <a:avLst/>
          </a:prstGeom>
          <a:noFill/>
        </p:spPr>
        <p:txBody>
          <a:bodyPr wrap="square" rtlCol="0">
            <a:spAutoFit/>
          </a:bodyPr>
          <a:lstStyle/>
          <a:p>
            <a:r>
              <a:rPr lang="es-CO" dirty="0" err="1">
                <a:latin typeface="Antenna Light" panose="02000503000000020004" pitchFamily="50" charset="0"/>
              </a:rPr>
              <a:t>Bubbe</a:t>
            </a:r>
            <a:r>
              <a:rPr lang="es-CO" dirty="0">
                <a:latin typeface="Antenna Light" panose="02000503000000020004" pitchFamily="50" charset="0"/>
              </a:rPr>
              <a:t> </a:t>
            </a:r>
            <a:r>
              <a:rPr lang="es-CO" dirty="0" err="1">
                <a:latin typeface="Antenna Light" panose="02000503000000020004" pitchFamily="50" charset="0"/>
              </a:rPr>
              <a:t>coordinates</a:t>
            </a:r>
            <a:r>
              <a:rPr lang="es-CO" dirty="0">
                <a:latin typeface="Antenna Light" panose="02000503000000020004" pitchFamily="50" charset="0"/>
              </a:rPr>
              <a:t> in </a:t>
            </a:r>
            <a:r>
              <a:rPr lang="es-CO" dirty="0" err="1">
                <a:latin typeface="Antenna Light" panose="02000503000000020004" pitchFamily="50" charset="0"/>
              </a:rPr>
              <a:t>the</a:t>
            </a:r>
            <a:r>
              <a:rPr lang="es-CO" dirty="0">
                <a:latin typeface="Antenna Light" panose="02000503000000020004" pitchFamily="50" charset="0"/>
              </a:rPr>
              <a:t> GE/McKinsey </a:t>
            </a:r>
            <a:r>
              <a:rPr lang="es-CO" dirty="0" err="1">
                <a:latin typeface="Antenna Light" panose="02000503000000020004" pitchFamily="50" charset="0"/>
              </a:rPr>
              <a:t>matrix</a:t>
            </a:r>
            <a:r>
              <a:rPr lang="es-CO" dirty="0">
                <a:latin typeface="Antenna Light" panose="02000503000000020004" pitchFamily="50" charset="0"/>
              </a:rPr>
              <a:t> </a:t>
            </a:r>
            <a:r>
              <a:rPr lang="es-CO" dirty="0" err="1">
                <a:latin typeface="Antenna Light" panose="02000503000000020004" pitchFamily="50" charset="0"/>
              </a:rPr>
              <a:t>for</a:t>
            </a:r>
            <a:r>
              <a:rPr lang="es-CO" dirty="0">
                <a:latin typeface="Antenna Light" panose="02000503000000020004" pitchFamily="50" charset="0"/>
              </a:rPr>
              <a:t> </a:t>
            </a:r>
            <a:r>
              <a:rPr lang="es-CO" dirty="0" err="1">
                <a:latin typeface="Antenna Light" panose="02000503000000020004" pitchFamily="50" charset="0"/>
              </a:rPr>
              <a:t>Leading</a:t>
            </a:r>
            <a:r>
              <a:rPr lang="es-CO" dirty="0">
                <a:latin typeface="Antenna Light" panose="02000503000000020004" pitchFamily="50" charset="0"/>
              </a:rPr>
              <a:t>-Edge </a:t>
            </a:r>
            <a:r>
              <a:rPr lang="es-CO" dirty="0" err="1">
                <a:latin typeface="Antenna Light" panose="02000503000000020004" pitchFamily="50" charset="0"/>
              </a:rPr>
              <a:t>weights</a:t>
            </a:r>
            <a:r>
              <a:rPr lang="es-CO" dirty="0">
                <a:latin typeface="Antenna Light" panose="02000503000000020004" pitchFamily="50" charset="0"/>
              </a:rPr>
              <a:t>.</a:t>
            </a:r>
          </a:p>
        </p:txBody>
      </p:sp>
    </p:spTree>
    <p:extLst>
      <p:ext uri="{BB962C8B-B14F-4D97-AF65-F5344CB8AC3E}">
        <p14:creationId xmlns:p14="http://schemas.microsoft.com/office/powerpoint/2010/main" val="848147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16545" y="2240280"/>
            <a:ext cx="15177555" cy="941796"/>
          </a:xfrm>
          <a:prstGeom prst="rect">
            <a:avLst/>
          </a:prstGeom>
          <a:noFill/>
        </p:spPr>
        <p:txBody>
          <a:bodyPr wrap="square" rtlCol="0">
            <a:spAutoFit/>
          </a:bodyPr>
          <a:lstStyle/>
          <a:p>
            <a:pPr>
              <a:lnSpc>
                <a:spcPct val="120000"/>
              </a:lnSpc>
            </a:pPr>
            <a:r>
              <a:rPr lang="en-US" sz="2400" dirty="0">
                <a:latin typeface="Antenna Bold" panose="02000503000000020004" pitchFamily="50" charset="0"/>
              </a:rPr>
              <a:t>Question 1 </a:t>
            </a:r>
          </a:p>
          <a:p>
            <a:pPr>
              <a:lnSpc>
                <a:spcPct val="120000"/>
              </a:lnSpc>
            </a:pPr>
            <a:r>
              <a:rPr lang="en-US" sz="2400" dirty="0">
                <a:latin typeface="Antenna Light" panose="02000503000000020004" pitchFamily="50" charset="0"/>
              </a:rPr>
              <a:t>Describe the business portfolio and the options available to AWL.</a:t>
            </a:r>
          </a:p>
        </p:txBody>
      </p:sp>
    </p:spTree>
    <p:extLst>
      <p:ext uri="{BB962C8B-B14F-4D97-AF65-F5344CB8AC3E}">
        <p14:creationId xmlns:p14="http://schemas.microsoft.com/office/powerpoint/2010/main" val="3668541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16545" y="2240280"/>
            <a:ext cx="15177555" cy="5824351"/>
          </a:xfrm>
          <a:prstGeom prst="rect">
            <a:avLst/>
          </a:prstGeom>
          <a:noFill/>
        </p:spPr>
        <p:txBody>
          <a:bodyPr wrap="square" rtlCol="0">
            <a:spAutoFit/>
          </a:bodyPr>
          <a:lstStyle/>
          <a:p>
            <a:pPr>
              <a:lnSpc>
                <a:spcPct val="120000"/>
              </a:lnSpc>
            </a:pPr>
            <a:r>
              <a:rPr lang="en-US" sz="2400" dirty="0">
                <a:latin typeface="Antenna Bold" panose="02000503000000020004" pitchFamily="50" charset="0"/>
              </a:rPr>
              <a:t>Question 1 </a:t>
            </a:r>
          </a:p>
          <a:p>
            <a:pPr>
              <a:lnSpc>
                <a:spcPct val="120000"/>
              </a:lnSpc>
            </a:pPr>
            <a:r>
              <a:rPr lang="en-US" sz="2400" dirty="0">
                <a:latin typeface="Antenna Light" panose="02000503000000020004" pitchFamily="50" charset="0"/>
              </a:rPr>
              <a:t>Describe the business portfolio and the options available to AWL.</a:t>
            </a:r>
          </a:p>
          <a:p>
            <a:pPr>
              <a:lnSpc>
                <a:spcPct val="120000"/>
              </a:lnSpc>
            </a:pPr>
            <a:endParaRPr lang="en-US" sz="2400" dirty="0">
              <a:latin typeface="Antenna Light" panose="02000503000000020004" pitchFamily="50" charset="0"/>
            </a:endParaRPr>
          </a:p>
          <a:p>
            <a:pPr>
              <a:lnSpc>
                <a:spcPct val="120000"/>
              </a:lnSpc>
            </a:pPr>
            <a:r>
              <a:rPr lang="en-US" sz="2400" dirty="0">
                <a:latin typeface="Antenna Bold" panose="02000503000000020004" pitchFamily="50" charset="0"/>
              </a:rPr>
              <a:t>R. </a:t>
            </a:r>
            <a:r>
              <a:rPr lang="en-US" sz="2400" dirty="0">
                <a:latin typeface="Antenna Light" panose="02000503000000020004" pitchFamily="50" charset="0"/>
              </a:rPr>
              <a:t>The business portfolio of AWL depends on the strategic position of the firm. The firm can either view itself as traditional  or leading edge.  </a:t>
            </a:r>
          </a:p>
          <a:p>
            <a:pPr>
              <a:lnSpc>
                <a:spcPct val="120000"/>
              </a:lnSpc>
            </a:pPr>
            <a:endParaRPr lang="en-US" sz="2400" dirty="0">
              <a:latin typeface="Antenna Light" panose="02000503000000020004" pitchFamily="50" charset="0"/>
            </a:endParaRPr>
          </a:p>
          <a:p>
            <a:pPr>
              <a:lnSpc>
                <a:spcPct val="120000"/>
              </a:lnSpc>
            </a:pPr>
            <a:r>
              <a:rPr lang="en-US" sz="2400" dirty="0">
                <a:latin typeface="Antenna Light" panose="02000503000000020004" pitchFamily="50" charset="0"/>
              </a:rPr>
              <a:t>The traditional view: </a:t>
            </a:r>
            <a:r>
              <a:rPr lang="en-US" sz="2400" dirty="0" err="1">
                <a:latin typeface="Antenna Light" panose="02000503000000020004" pitchFamily="50" charset="0"/>
              </a:rPr>
              <a:t>Tellis</a:t>
            </a:r>
            <a:r>
              <a:rPr lang="en-US" sz="2400" dirty="0">
                <a:latin typeface="Antenna Light" panose="02000503000000020004" pitchFamily="50" charset="0"/>
              </a:rPr>
              <a:t> and R&amp;S seem to be the more attractive products, calling for investment in those businesses.  AWL should minimize its exposure to the risky L&amp;R book .</a:t>
            </a:r>
          </a:p>
          <a:p>
            <a:pPr>
              <a:lnSpc>
                <a:spcPct val="120000"/>
              </a:lnSpc>
            </a:pPr>
            <a:endParaRPr lang="en-US" sz="2400" dirty="0">
              <a:latin typeface="Antenna Light" panose="02000503000000020004" pitchFamily="50" charset="0"/>
            </a:endParaRPr>
          </a:p>
          <a:p>
            <a:pPr>
              <a:lnSpc>
                <a:spcPct val="120000"/>
              </a:lnSpc>
            </a:pPr>
            <a:r>
              <a:rPr lang="en-US" sz="2400" dirty="0">
                <a:latin typeface="Antenna Light" panose="02000503000000020004" pitchFamily="50" charset="0"/>
              </a:rPr>
              <a:t>The leading-edge view: </a:t>
            </a:r>
            <a:r>
              <a:rPr lang="en-US" sz="2400" dirty="0" err="1">
                <a:latin typeface="Antenna Light" panose="02000503000000020004" pitchFamily="50" charset="0"/>
              </a:rPr>
              <a:t>Tellis</a:t>
            </a:r>
            <a:r>
              <a:rPr lang="en-US" sz="2400" dirty="0">
                <a:latin typeface="Antenna Light" panose="02000503000000020004" pitchFamily="50" charset="0"/>
              </a:rPr>
              <a:t> has large sales potential so should be supported as part of portfolio. Due primarily to its synergy with the other books, L&amp;R is an attractive candidate for investment. R&amp;S has a similar, attractive position from this perspective. </a:t>
            </a:r>
          </a:p>
          <a:p>
            <a:pPr>
              <a:lnSpc>
                <a:spcPct val="120000"/>
              </a:lnSpc>
            </a:pPr>
            <a:endParaRPr lang="en-US" sz="2400" dirty="0"/>
          </a:p>
        </p:txBody>
      </p:sp>
    </p:spTree>
    <p:extLst>
      <p:ext uri="{BB962C8B-B14F-4D97-AF65-F5344CB8AC3E}">
        <p14:creationId xmlns:p14="http://schemas.microsoft.com/office/powerpoint/2010/main" val="2619899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16545" y="2240280"/>
            <a:ext cx="15177555" cy="1384995"/>
          </a:xfrm>
          <a:prstGeom prst="rect">
            <a:avLst/>
          </a:prstGeom>
          <a:noFill/>
        </p:spPr>
        <p:txBody>
          <a:bodyPr wrap="square" rtlCol="0">
            <a:spAutoFit/>
          </a:bodyPr>
          <a:lstStyle/>
          <a:p>
            <a:pPr>
              <a:lnSpc>
                <a:spcPct val="120000"/>
              </a:lnSpc>
            </a:pPr>
            <a:r>
              <a:rPr lang="en-US" sz="2400" dirty="0">
                <a:latin typeface="Antenna Bold" panose="02000503000000020004" pitchFamily="50" charset="0"/>
              </a:rPr>
              <a:t>Question 2</a:t>
            </a:r>
          </a:p>
          <a:p>
            <a:pPr>
              <a:lnSpc>
                <a:spcPct val="120000"/>
              </a:lnSpc>
            </a:pPr>
            <a:r>
              <a:rPr lang="en-US" sz="2400" dirty="0">
                <a:latin typeface="Antenna Light" panose="02000503000000020004" pitchFamily="50" charset="0"/>
              </a:rPr>
              <a:t>What does the GE approach suggest about the relationship between  AWL’s strategic objectives and its promotional plans?</a:t>
            </a:r>
          </a:p>
        </p:txBody>
      </p:sp>
    </p:spTree>
    <p:extLst>
      <p:ext uri="{BB962C8B-B14F-4D97-AF65-F5344CB8AC3E}">
        <p14:creationId xmlns:p14="http://schemas.microsoft.com/office/powerpoint/2010/main" val="133557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16545" y="2240280"/>
            <a:ext cx="15177555" cy="4049955"/>
          </a:xfrm>
          <a:prstGeom prst="rect">
            <a:avLst/>
          </a:prstGeom>
          <a:noFill/>
        </p:spPr>
        <p:txBody>
          <a:bodyPr wrap="square" rtlCol="0">
            <a:spAutoFit/>
          </a:bodyPr>
          <a:lstStyle/>
          <a:p>
            <a:pPr>
              <a:lnSpc>
                <a:spcPct val="120000"/>
              </a:lnSpc>
            </a:pPr>
            <a:r>
              <a:rPr lang="en-US" sz="2400" dirty="0">
                <a:latin typeface="Antenna Bold" panose="02000503000000020004" pitchFamily="50" charset="0"/>
              </a:rPr>
              <a:t>Question 2 </a:t>
            </a:r>
          </a:p>
          <a:p>
            <a:pPr>
              <a:lnSpc>
                <a:spcPct val="120000"/>
              </a:lnSpc>
            </a:pPr>
            <a:r>
              <a:rPr lang="en-US" sz="2400" dirty="0">
                <a:latin typeface="Antenna Light" panose="02000503000000020004" pitchFamily="50" charset="0"/>
              </a:rPr>
              <a:t>What does the GE approach suggest about the relationship between  AWL’s strategic objectives and its promotional plans?</a:t>
            </a:r>
          </a:p>
          <a:p>
            <a:pPr>
              <a:lnSpc>
                <a:spcPct val="120000"/>
              </a:lnSpc>
            </a:pPr>
            <a:endParaRPr lang="en-US" sz="2400" dirty="0">
              <a:latin typeface="Antenna Light" panose="02000503000000020004" pitchFamily="50" charset="0"/>
            </a:endParaRPr>
          </a:p>
          <a:p>
            <a:pPr>
              <a:lnSpc>
                <a:spcPct val="120000"/>
              </a:lnSpc>
            </a:pPr>
            <a:r>
              <a:rPr lang="en-US" sz="2400" dirty="0">
                <a:latin typeface="Antenna Bold" panose="02000503000000020004" pitchFamily="50" charset="0"/>
              </a:rPr>
              <a:t>R. </a:t>
            </a:r>
            <a:r>
              <a:rPr lang="en-US" sz="2400" dirty="0">
                <a:latin typeface="Antenna Light" panose="02000503000000020004" pitchFamily="50" charset="0"/>
              </a:rPr>
              <a:t>If AWL views itself as a traditional firm, it might decide to focus on the two more traditional books and minimize its  exposure to the new acquisition. </a:t>
            </a:r>
          </a:p>
          <a:p>
            <a:pPr>
              <a:lnSpc>
                <a:spcPct val="120000"/>
              </a:lnSpc>
            </a:pPr>
            <a:endParaRPr lang="en-US" sz="2400" dirty="0">
              <a:latin typeface="Antenna Light" panose="02000503000000020004" pitchFamily="50" charset="0"/>
            </a:endParaRPr>
          </a:p>
          <a:p>
            <a:pPr>
              <a:lnSpc>
                <a:spcPct val="120000"/>
              </a:lnSpc>
            </a:pPr>
            <a:r>
              <a:rPr lang="en-US" sz="2400" dirty="0">
                <a:latin typeface="Antenna Light" panose="02000503000000020004" pitchFamily="50" charset="0"/>
              </a:rPr>
              <a:t>But if AWL views itself as leading edge, it might invest in building a market for the L&amp;R book, using its long-term potential  and sales synergy to help develop expertise in new arenas.</a:t>
            </a:r>
            <a:endParaRPr lang="en-US" sz="2400" dirty="0"/>
          </a:p>
        </p:txBody>
      </p:sp>
    </p:spTree>
    <p:extLst>
      <p:ext uri="{BB962C8B-B14F-4D97-AF65-F5344CB8AC3E}">
        <p14:creationId xmlns:p14="http://schemas.microsoft.com/office/powerpoint/2010/main" val="530202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7988300" cy="9753600"/>
          </a:xfrm>
          <a:prstGeom prst="rect">
            <a:avLst/>
          </a:prstGeom>
          <a:blipFill>
            <a:blip r:embed="rId2" cstate="print"/>
            <a:stretch>
              <a:fillRect/>
            </a:stretch>
          </a:blipFill>
        </p:spPr>
        <p:txBody>
          <a:bodyPr wrap="square" lIns="0" tIns="0" rIns="0" bIns="0" rtlCol="0"/>
          <a:lstStyle/>
          <a:p>
            <a:endParaRPr dirty="0"/>
          </a:p>
        </p:txBody>
      </p:sp>
      <p:sp>
        <p:nvSpPr>
          <p:cNvPr id="4" name="object 4"/>
          <p:cNvSpPr/>
          <p:nvPr/>
        </p:nvSpPr>
        <p:spPr>
          <a:xfrm>
            <a:off x="0" y="0"/>
            <a:ext cx="7988300" cy="9753600"/>
          </a:xfrm>
          <a:custGeom>
            <a:avLst/>
            <a:gdLst/>
            <a:ahLst/>
            <a:cxnLst/>
            <a:rect l="l" t="t" r="r" b="b"/>
            <a:pathLst>
              <a:path w="7988300" h="9753600">
                <a:moveTo>
                  <a:pt x="0" y="9753600"/>
                </a:moveTo>
                <a:lnTo>
                  <a:pt x="7988300" y="9753600"/>
                </a:lnTo>
                <a:lnTo>
                  <a:pt x="7988300" y="0"/>
                </a:lnTo>
                <a:lnTo>
                  <a:pt x="0" y="0"/>
                </a:lnTo>
                <a:lnTo>
                  <a:pt x="0" y="9753600"/>
                </a:lnTo>
                <a:close/>
              </a:path>
            </a:pathLst>
          </a:custGeom>
          <a:solidFill>
            <a:srgbClr val="01132F">
              <a:alpha val="96998"/>
            </a:srgbClr>
          </a:solidFill>
        </p:spPr>
        <p:txBody>
          <a:bodyPr wrap="square" lIns="0" tIns="0" rIns="0" bIns="0" rtlCol="0"/>
          <a:lstStyle/>
          <a:p>
            <a:endParaRPr dirty="0"/>
          </a:p>
        </p:txBody>
      </p:sp>
      <p:sp>
        <p:nvSpPr>
          <p:cNvPr id="5" name="object 5"/>
          <p:cNvSpPr txBox="1"/>
          <p:nvPr/>
        </p:nvSpPr>
        <p:spPr>
          <a:xfrm>
            <a:off x="1689100" y="4584306"/>
            <a:ext cx="3051810" cy="1283335"/>
          </a:xfrm>
          <a:prstGeom prst="rect">
            <a:avLst/>
          </a:prstGeom>
        </p:spPr>
        <p:txBody>
          <a:bodyPr vert="horz" wrap="square" lIns="0" tIns="13335" rIns="0" bIns="0" rtlCol="0">
            <a:spAutoFit/>
          </a:bodyPr>
          <a:lstStyle/>
          <a:p>
            <a:pPr marL="12700">
              <a:lnSpc>
                <a:spcPct val="100000"/>
              </a:lnSpc>
              <a:spcBef>
                <a:spcPts val="105"/>
              </a:spcBef>
            </a:pPr>
            <a:r>
              <a:rPr sz="8250" b="1" dirty="0">
                <a:solidFill>
                  <a:srgbClr val="F0F1F1"/>
                </a:solidFill>
                <a:latin typeface="Antenna Bold"/>
                <a:cs typeface="Antenna Bold"/>
              </a:rPr>
              <a:t>M</a:t>
            </a:r>
            <a:r>
              <a:rPr sz="8250" b="1" dirty="0">
                <a:solidFill>
                  <a:srgbClr val="18CDE2"/>
                </a:solidFill>
                <a:latin typeface="Antenna Bold"/>
                <a:cs typeface="Antenna Bold"/>
              </a:rPr>
              <a:t>IA</a:t>
            </a:r>
            <a:r>
              <a:rPr sz="8250" b="1" dirty="0">
                <a:solidFill>
                  <a:srgbClr val="F0F1F1"/>
                </a:solidFill>
                <a:latin typeface="Antenna Bold"/>
                <a:cs typeface="Antenna Bold"/>
              </a:rPr>
              <a:t>D</a:t>
            </a:r>
            <a:endParaRPr sz="8250" dirty="0">
              <a:latin typeface="Antenna Bold"/>
              <a:cs typeface="Antenna Bold"/>
            </a:endParaRPr>
          </a:p>
        </p:txBody>
      </p:sp>
      <p:sp>
        <p:nvSpPr>
          <p:cNvPr id="6" name="object 6"/>
          <p:cNvSpPr txBox="1"/>
          <p:nvPr/>
        </p:nvSpPr>
        <p:spPr>
          <a:xfrm>
            <a:off x="5446897" y="5013861"/>
            <a:ext cx="1271905" cy="675640"/>
          </a:xfrm>
          <a:prstGeom prst="rect">
            <a:avLst/>
          </a:prstGeom>
        </p:spPr>
        <p:txBody>
          <a:bodyPr vert="horz" wrap="square" lIns="0" tIns="68580" rIns="0" bIns="0" rtlCol="0">
            <a:spAutoFit/>
          </a:bodyPr>
          <a:lstStyle/>
          <a:p>
            <a:pPr marL="12700">
              <a:lnSpc>
                <a:spcPct val="100000"/>
              </a:lnSpc>
              <a:spcBef>
                <a:spcPts val="540"/>
              </a:spcBef>
            </a:pPr>
            <a:r>
              <a:rPr sz="1050" spc="10" dirty="0">
                <a:solidFill>
                  <a:srgbClr val="FFFFFF"/>
                </a:solidFill>
                <a:latin typeface="Antenna Regular"/>
                <a:cs typeface="Antenna Regular"/>
              </a:rPr>
              <a:t>Maestría</a:t>
            </a:r>
            <a:endParaRPr sz="1050" dirty="0">
              <a:latin typeface="Antenna Regular"/>
              <a:cs typeface="Antenna Regular"/>
            </a:endParaRPr>
          </a:p>
          <a:p>
            <a:pPr marL="12700" marR="5080">
              <a:lnSpc>
                <a:spcPct val="135400"/>
              </a:lnSpc>
            </a:pPr>
            <a:r>
              <a:rPr sz="1050" spc="20" dirty="0">
                <a:solidFill>
                  <a:srgbClr val="FFFFFF"/>
                </a:solidFill>
                <a:latin typeface="Antenna Regular"/>
                <a:cs typeface="Antenna Regular"/>
              </a:rPr>
              <a:t>en </a:t>
            </a:r>
            <a:r>
              <a:rPr sz="1050" spc="10" dirty="0">
                <a:solidFill>
                  <a:srgbClr val="FFFFFF"/>
                </a:solidFill>
                <a:latin typeface="Antenna Regular"/>
                <a:cs typeface="Antenna Regular"/>
              </a:rPr>
              <a:t>Inteligencia  Analítica </a:t>
            </a:r>
            <a:r>
              <a:rPr sz="1050" spc="20" dirty="0">
                <a:solidFill>
                  <a:srgbClr val="FFFFFF"/>
                </a:solidFill>
                <a:latin typeface="Antenna Regular"/>
                <a:cs typeface="Antenna Regular"/>
              </a:rPr>
              <a:t>de</a:t>
            </a:r>
            <a:r>
              <a:rPr sz="1050" spc="-50" dirty="0">
                <a:solidFill>
                  <a:srgbClr val="FFFFFF"/>
                </a:solidFill>
                <a:latin typeface="Antenna Regular"/>
                <a:cs typeface="Antenna Regular"/>
              </a:rPr>
              <a:t> </a:t>
            </a:r>
            <a:r>
              <a:rPr sz="1050" spc="5" dirty="0">
                <a:solidFill>
                  <a:srgbClr val="FFFFFF"/>
                </a:solidFill>
                <a:latin typeface="Antenna Regular"/>
                <a:cs typeface="Antenna Regular"/>
              </a:rPr>
              <a:t>Datos</a:t>
            </a:r>
            <a:endParaRPr sz="1050" dirty="0">
              <a:latin typeface="Antenna Regular"/>
              <a:cs typeface="Antenna Regular"/>
            </a:endParaRPr>
          </a:p>
        </p:txBody>
      </p:sp>
      <p:sp>
        <p:nvSpPr>
          <p:cNvPr id="7" name="object 7"/>
          <p:cNvSpPr/>
          <p:nvPr/>
        </p:nvSpPr>
        <p:spPr>
          <a:xfrm>
            <a:off x="4004868" y="3601885"/>
            <a:ext cx="1915934" cy="2043379"/>
          </a:xfrm>
          <a:prstGeom prst="rect">
            <a:avLst/>
          </a:prstGeom>
          <a:blipFill>
            <a:blip r:embed="rId3" cstate="print"/>
            <a:stretch>
              <a:fillRect/>
            </a:stretch>
          </a:blipFill>
        </p:spPr>
        <p:txBody>
          <a:bodyPr wrap="square" lIns="0" tIns="0" rIns="0" bIns="0" rtlCol="0"/>
          <a:lstStyle/>
          <a:p>
            <a:endParaRPr dirty="0"/>
          </a:p>
        </p:txBody>
      </p:sp>
      <p:sp>
        <p:nvSpPr>
          <p:cNvPr id="8" name="object 8"/>
          <p:cNvSpPr txBox="1"/>
          <p:nvPr/>
        </p:nvSpPr>
        <p:spPr>
          <a:xfrm>
            <a:off x="10121900" y="4419600"/>
            <a:ext cx="5216435" cy="1366400"/>
          </a:xfrm>
          <a:prstGeom prst="rect">
            <a:avLst/>
          </a:prstGeom>
        </p:spPr>
        <p:txBody>
          <a:bodyPr vert="horz" wrap="square" lIns="0" tIns="12065" rIns="0" bIns="0" rtlCol="0">
            <a:spAutoFit/>
          </a:bodyPr>
          <a:lstStyle/>
          <a:p>
            <a:pPr marL="12700" marR="5080" algn="ctr">
              <a:lnSpc>
                <a:spcPct val="100200"/>
              </a:lnSpc>
              <a:spcBef>
                <a:spcPts val="95"/>
              </a:spcBef>
            </a:pPr>
            <a:r>
              <a:rPr lang="es-ES" sz="4400" dirty="0">
                <a:latin typeface="Antenna Bold"/>
                <a:cs typeface="Antenna Bold"/>
              </a:rPr>
              <a:t>Addison Wesley Longman</a:t>
            </a:r>
          </a:p>
        </p:txBody>
      </p:sp>
      <p:sp>
        <p:nvSpPr>
          <p:cNvPr id="10" name="object 10"/>
          <p:cNvSpPr/>
          <p:nvPr/>
        </p:nvSpPr>
        <p:spPr>
          <a:xfrm>
            <a:off x="8940477" y="9102333"/>
            <a:ext cx="5918200" cy="0"/>
          </a:xfrm>
          <a:custGeom>
            <a:avLst/>
            <a:gdLst/>
            <a:ahLst/>
            <a:cxnLst/>
            <a:rect l="l" t="t" r="r" b="b"/>
            <a:pathLst>
              <a:path w="5918200">
                <a:moveTo>
                  <a:pt x="5918187" y="0"/>
                </a:moveTo>
                <a:lnTo>
                  <a:pt x="0" y="0"/>
                </a:lnTo>
              </a:path>
            </a:pathLst>
          </a:custGeom>
          <a:ln w="25400">
            <a:solidFill>
              <a:srgbClr val="F7931E"/>
            </a:solidFill>
          </a:ln>
        </p:spPr>
        <p:txBody>
          <a:bodyPr wrap="square" lIns="0" tIns="0" rIns="0" bIns="0" rtlCol="0"/>
          <a:lstStyle/>
          <a:p>
            <a:endParaRPr dirty="0"/>
          </a:p>
        </p:txBody>
      </p:sp>
      <p:sp>
        <p:nvSpPr>
          <p:cNvPr id="11" name="object 11"/>
          <p:cNvSpPr/>
          <p:nvPr/>
        </p:nvSpPr>
        <p:spPr>
          <a:xfrm>
            <a:off x="8940482" y="9102333"/>
            <a:ext cx="3251835" cy="0"/>
          </a:xfrm>
          <a:custGeom>
            <a:avLst/>
            <a:gdLst/>
            <a:ahLst/>
            <a:cxnLst/>
            <a:rect l="l" t="t" r="r" b="b"/>
            <a:pathLst>
              <a:path w="3251834">
                <a:moveTo>
                  <a:pt x="3251517" y="0"/>
                </a:moveTo>
                <a:lnTo>
                  <a:pt x="0" y="0"/>
                </a:lnTo>
              </a:path>
            </a:pathLst>
          </a:custGeom>
          <a:ln w="25400">
            <a:solidFill>
              <a:srgbClr val="662C91"/>
            </a:solidFill>
          </a:ln>
        </p:spPr>
        <p:txBody>
          <a:bodyPr wrap="square" lIns="0" tIns="0" rIns="0" bIns="0" rtlCol="0"/>
          <a:lstStyle/>
          <a:p>
            <a:endParaRPr dirty="0"/>
          </a:p>
        </p:txBody>
      </p:sp>
      <p:sp>
        <p:nvSpPr>
          <p:cNvPr id="12" name="object 12"/>
          <p:cNvSpPr/>
          <p:nvPr/>
        </p:nvSpPr>
        <p:spPr>
          <a:xfrm>
            <a:off x="15091717" y="8814241"/>
            <a:ext cx="424815" cy="501015"/>
          </a:xfrm>
          <a:custGeom>
            <a:avLst/>
            <a:gdLst/>
            <a:ahLst/>
            <a:cxnLst/>
            <a:rect l="l" t="t" r="r" b="b"/>
            <a:pathLst>
              <a:path w="424815" h="501015">
                <a:moveTo>
                  <a:pt x="209816" y="0"/>
                </a:moveTo>
                <a:lnTo>
                  <a:pt x="152653" y="371"/>
                </a:lnTo>
                <a:lnTo>
                  <a:pt x="111742" y="2974"/>
                </a:lnTo>
                <a:lnTo>
                  <a:pt x="67414" y="10040"/>
                </a:lnTo>
                <a:lnTo>
                  <a:pt x="0" y="23799"/>
                </a:lnTo>
                <a:lnTo>
                  <a:pt x="0" y="390270"/>
                </a:lnTo>
                <a:lnTo>
                  <a:pt x="16587" y="432638"/>
                </a:lnTo>
                <a:lnTo>
                  <a:pt x="50553" y="456903"/>
                </a:lnTo>
                <a:lnTo>
                  <a:pt x="90109" y="477005"/>
                </a:lnTo>
                <a:lnTo>
                  <a:pt x="144034" y="493888"/>
                </a:lnTo>
                <a:lnTo>
                  <a:pt x="212534" y="500976"/>
                </a:lnTo>
                <a:lnTo>
                  <a:pt x="285109" y="493067"/>
                </a:lnTo>
                <a:lnTo>
                  <a:pt x="341074" y="474876"/>
                </a:lnTo>
                <a:lnTo>
                  <a:pt x="379623" y="454712"/>
                </a:lnTo>
                <a:lnTo>
                  <a:pt x="414793" y="425015"/>
                </a:lnTo>
                <a:lnTo>
                  <a:pt x="424751" y="390270"/>
                </a:lnTo>
                <a:lnTo>
                  <a:pt x="424751" y="23799"/>
                </a:lnTo>
                <a:lnTo>
                  <a:pt x="404637" y="20081"/>
                </a:lnTo>
                <a:lnTo>
                  <a:pt x="353202" y="11899"/>
                </a:lnTo>
                <a:lnTo>
                  <a:pt x="283808" y="3718"/>
                </a:lnTo>
                <a:lnTo>
                  <a:pt x="209816" y="0"/>
                </a:lnTo>
                <a:close/>
              </a:path>
            </a:pathLst>
          </a:custGeom>
          <a:solidFill>
            <a:srgbClr val="FFEA00"/>
          </a:solidFill>
        </p:spPr>
        <p:txBody>
          <a:bodyPr wrap="square" lIns="0" tIns="0" rIns="0" bIns="0" rtlCol="0"/>
          <a:lstStyle/>
          <a:p>
            <a:endParaRPr dirty="0"/>
          </a:p>
        </p:txBody>
      </p:sp>
      <p:sp>
        <p:nvSpPr>
          <p:cNvPr id="13" name="object 13"/>
          <p:cNvSpPr/>
          <p:nvPr/>
        </p:nvSpPr>
        <p:spPr>
          <a:xfrm>
            <a:off x="15091720" y="8813794"/>
            <a:ext cx="424815" cy="501650"/>
          </a:xfrm>
          <a:custGeom>
            <a:avLst/>
            <a:gdLst/>
            <a:ahLst/>
            <a:cxnLst/>
            <a:rect l="l" t="t" r="r" b="b"/>
            <a:pathLst>
              <a:path w="424815" h="501650">
                <a:moveTo>
                  <a:pt x="224485" y="70637"/>
                </a:moveTo>
                <a:lnTo>
                  <a:pt x="206870" y="70637"/>
                </a:lnTo>
                <a:lnTo>
                  <a:pt x="212801" y="109899"/>
                </a:lnTo>
                <a:lnTo>
                  <a:pt x="216014" y="131457"/>
                </a:lnTo>
                <a:lnTo>
                  <a:pt x="218751" y="145809"/>
                </a:lnTo>
                <a:lnTo>
                  <a:pt x="222113" y="159643"/>
                </a:lnTo>
                <a:lnTo>
                  <a:pt x="225451" y="173675"/>
                </a:lnTo>
                <a:lnTo>
                  <a:pt x="231524" y="214950"/>
                </a:lnTo>
                <a:lnTo>
                  <a:pt x="236557" y="262924"/>
                </a:lnTo>
                <a:lnTo>
                  <a:pt x="239315" y="319749"/>
                </a:lnTo>
                <a:lnTo>
                  <a:pt x="241544" y="364347"/>
                </a:lnTo>
                <a:lnTo>
                  <a:pt x="243483" y="401500"/>
                </a:lnTo>
                <a:lnTo>
                  <a:pt x="244233" y="417258"/>
                </a:lnTo>
                <a:lnTo>
                  <a:pt x="239801" y="430568"/>
                </a:lnTo>
                <a:lnTo>
                  <a:pt x="237362" y="434492"/>
                </a:lnTo>
                <a:lnTo>
                  <a:pt x="234530" y="440169"/>
                </a:lnTo>
                <a:lnTo>
                  <a:pt x="228305" y="448651"/>
                </a:lnTo>
                <a:lnTo>
                  <a:pt x="222164" y="453540"/>
                </a:lnTo>
                <a:lnTo>
                  <a:pt x="217303" y="459209"/>
                </a:lnTo>
                <a:lnTo>
                  <a:pt x="214922" y="470027"/>
                </a:lnTo>
                <a:lnTo>
                  <a:pt x="214456" y="480163"/>
                </a:lnTo>
                <a:lnTo>
                  <a:pt x="214364" y="488775"/>
                </a:lnTo>
                <a:lnTo>
                  <a:pt x="214991" y="494347"/>
                </a:lnTo>
                <a:lnTo>
                  <a:pt x="216407" y="501294"/>
                </a:lnTo>
                <a:lnTo>
                  <a:pt x="231817" y="500892"/>
                </a:lnTo>
                <a:lnTo>
                  <a:pt x="265710" y="496616"/>
                </a:lnTo>
                <a:lnTo>
                  <a:pt x="263191" y="496616"/>
                </a:lnTo>
                <a:lnTo>
                  <a:pt x="247865" y="495461"/>
                </a:lnTo>
                <a:lnTo>
                  <a:pt x="236804" y="482015"/>
                </a:lnTo>
                <a:lnTo>
                  <a:pt x="234467" y="476288"/>
                </a:lnTo>
                <a:lnTo>
                  <a:pt x="236105" y="476288"/>
                </a:lnTo>
                <a:lnTo>
                  <a:pt x="236105" y="466572"/>
                </a:lnTo>
                <a:lnTo>
                  <a:pt x="257594" y="428828"/>
                </a:lnTo>
                <a:lnTo>
                  <a:pt x="262953" y="423405"/>
                </a:lnTo>
                <a:lnTo>
                  <a:pt x="263471" y="419964"/>
                </a:lnTo>
                <a:lnTo>
                  <a:pt x="264833" y="412178"/>
                </a:lnTo>
                <a:lnTo>
                  <a:pt x="268583" y="382626"/>
                </a:lnTo>
                <a:lnTo>
                  <a:pt x="270611" y="345105"/>
                </a:lnTo>
                <a:lnTo>
                  <a:pt x="270830" y="308681"/>
                </a:lnTo>
                <a:lnTo>
                  <a:pt x="269151" y="282422"/>
                </a:lnTo>
                <a:lnTo>
                  <a:pt x="267334" y="271424"/>
                </a:lnTo>
                <a:lnTo>
                  <a:pt x="263698" y="250086"/>
                </a:lnTo>
                <a:lnTo>
                  <a:pt x="258758" y="220859"/>
                </a:lnTo>
                <a:lnTo>
                  <a:pt x="253034" y="186194"/>
                </a:lnTo>
                <a:lnTo>
                  <a:pt x="247039" y="154776"/>
                </a:lnTo>
                <a:lnTo>
                  <a:pt x="241153" y="132041"/>
                </a:lnTo>
                <a:lnTo>
                  <a:pt x="234782" y="109774"/>
                </a:lnTo>
                <a:lnTo>
                  <a:pt x="227329" y="79756"/>
                </a:lnTo>
                <a:lnTo>
                  <a:pt x="224485" y="70637"/>
                </a:lnTo>
                <a:close/>
              </a:path>
              <a:path w="424815" h="501650">
                <a:moveTo>
                  <a:pt x="410411" y="20358"/>
                </a:moveTo>
                <a:lnTo>
                  <a:pt x="211226" y="20358"/>
                </a:lnTo>
                <a:lnTo>
                  <a:pt x="254720" y="20856"/>
                </a:lnTo>
                <a:lnTo>
                  <a:pt x="286619" y="24347"/>
                </a:lnTo>
                <a:lnTo>
                  <a:pt x="322586" y="33822"/>
                </a:lnTo>
                <a:lnTo>
                  <a:pt x="378282" y="52273"/>
                </a:lnTo>
                <a:lnTo>
                  <a:pt x="378250" y="401500"/>
                </a:lnTo>
                <a:lnTo>
                  <a:pt x="365734" y="440536"/>
                </a:lnTo>
                <a:lnTo>
                  <a:pt x="348538" y="450075"/>
                </a:lnTo>
                <a:lnTo>
                  <a:pt x="293257" y="482485"/>
                </a:lnTo>
                <a:lnTo>
                  <a:pt x="263191" y="496616"/>
                </a:lnTo>
                <a:lnTo>
                  <a:pt x="265710" y="496616"/>
                </a:lnTo>
                <a:lnTo>
                  <a:pt x="328857" y="480163"/>
                </a:lnTo>
                <a:lnTo>
                  <a:pt x="393001" y="448157"/>
                </a:lnTo>
                <a:lnTo>
                  <a:pt x="419790" y="419964"/>
                </a:lnTo>
                <a:lnTo>
                  <a:pt x="424751" y="398564"/>
                </a:lnTo>
                <a:lnTo>
                  <a:pt x="424751" y="22783"/>
                </a:lnTo>
                <a:lnTo>
                  <a:pt x="410411" y="20358"/>
                </a:lnTo>
                <a:close/>
              </a:path>
              <a:path w="424815" h="501650">
                <a:moveTo>
                  <a:pt x="236105" y="476288"/>
                </a:moveTo>
                <a:lnTo>
                  <a:pt x="234467" y="476288"/>
                </a:lnTo>
                <a:lnTo>
                  <a:pt x="236105" y="476465"/>
                </a:lnTo>
                <a:lnTo>
                  <a:pt x="236105" y="476288"/>
                </a:lnTo>
                <a:close/>
              </a:path>
              <a:path w="424815" h="501650">
                <a:moveTo>
                  <a:pt x="211277" y="0"/>
                </a:moveTo>
                <a:lnTo>
                  <a:pt x="158741" y="355"/>
                </a:lnTo>
                <a:lnTo>
                  <a:pt x="119221" y="2847"/>
                </a:lnTo>
                <a:lnTo>
                  <a:pt x="72909" y="9611"/>
                </a:lnTo>
                <a:lnTo>
                  <a:pt x="0" y="22783"/>
                </a:lnTo>
                <a:lnTo>
                  <a:pt x="90" y="400113"/>
                </a:lnTo>
                <a:lnTo>
                  <a:pt x="1266" y="426079"/>
                </a:lnTo>
                <a:lnTo>
                  <a:pt x="10133" y="443249"/>
                </a:lnTo>
                <a:lnTo>
                  <a:pt x="34198" y="456694"/>
                </a:lnTo>
                <a:lnTo>
                  <a:pt x="81064" y="473481"/>
                </a:lnTo>
                <a:lnTo>
                  <a:pt x="62980" y="459010"/>
                </a:lnTo>
                <a:lnTo>
                  <a:pt x="52878" y="438886"/>
                </a:lnTo>
                <a:lnTo>
                  <a:pt x="48479" y="417258"/>
                </a:lnTo>
                <a:lnTo>
                  <a:pt x="47603" y="400113"/>
                </a:lnTo>
                <a:lnTo>
                  <a:pt x="47523" y="52209"/>
                </a:lnTo>
                <a:lnTo>
                  <a:pt x="62881" y="47232"/>
                </a:lnTo>
                <a:lnTo>
                  <a:pt x="102119" y="36283"/>
                </a:lnTo>
                <a:lnTo>
                  <a:pt x="154985" y="25334"/>
                </a:lnTo>
                <a:lnTo>
                  <a:pt x="211226" y="20358"/>
                </a:lnTo>
                <a:lnTo>
                  <a:pt x="410411" y="20358"/>
                </a:lnTo>
                <a:lnTo>
                  <a:pt x="403706" y="19223"/>
                </a:lnTo>
                <a:lnTo>
                  <a:pt x="350842" y="11391"/>
                </a:lnTo>
                <a:lnTo>
                  <a:pt x="281563" y="3559"/>
                </a:lnTo>
                <a:lnTo>
                  <a:pt x="211277" y="0"/>
                </a:lnTo>
                <a:close/>
              </a:path>
              <a:path w="424815" h="501650">
                <a:moveTo>
                  <a:pt x="204279" y="34544"/>
                </a:moveTo>
                <a:lnTo>
                  <a:pt x="187947" y="72694"/>
                </a:lnTo>
                <a:lnTo>
                  <a:pt x="181075" y="110965"/>
                </a:lnTo>
                <a:lnTo>
                  <a:pt x="175788" y="161617"/>
                </a:lnTo>
                <a:lnTo>
                  <a:pt x="172282" y="226806"/>
                </a:lnTo>
                <a:lnTo>
                  <a:pt x="170865" y="252710"/>
                </a:lnTo>
                <a:lnTo>
                  <a:pt x="168515" y="289998"/>
                </a:lnTo>
                <a:lnTo>
                  <a:pt x="164363" y="353250"/>
                </a:lnTo>
                <a:lnTo>
                  <a:pt x="164655" y="363982"/>
                </a:lnTo>
                <a:lnTo>
                  <a:pt x="167398" y="355498"/>
                </a:lnTo>
                <a:lnTo>
                  <a:pt x="170408" y="335557"/>
                </a:lnTo>
                <a:lnTo>
                  <a:pt x="175609" y="294247"/>
                </a:lnTo>
                <a:lnTo>
                  <a:pt x="181371" y="246768"/>
                </a:lnTo>
                <a:lnTo>
                  <a:pt x="186067" y="208318"/>
                </a:lnTo>
                <a:lnTo>
                  <a:pt x="191398" y="166219"/>
                </a:lnTo>
                <a:lnTo>
                  <a:pt x="197002" y="124547"/>
                </a:lnTo>
                <a:lnTo>
                  <a:pt x="203962" y="81822"/>
                </a:lnTo>
                <a:lnTo>
                  <a:pt x="206870" y="70637"/>
                </a:lnTo>
                <a:lnTo>
                  <a:pt x="224485" y="70637"/>
                </a:lnTo>
                <a:lnTo>
                  <a:pt x="222246" y="63458"/>
                </a:lnTo>
                <a:lnTo>
                  <a:pt x="215471" y="48758"/>
                </a:lnTo>
                <a:lnTo>
                  <a:pt x="208863" y="38254"/>
                </a:lnTo>
                <a:lnTo>
                  <a:pt x="204279" y="34544"/>
                </a:lnTo>
                <a:close/>
              </a:path>
            </a:pathLst>
          </a:custGeom>
          <a:solidFill>
            <a:srgbClr val="1D1D1B"/>
          </a:solidFill>
        </p:spPr>
        <p:txBody>
          <a:bodyPr wrap="square" lIns="0" tIns="0" rIns="0" bIns="0" rtlCol="0"/>
          <a:lstStyle/>
          <a:p>
            <a:endParaRPr dirty="0"/>
          </a:p>
        </p:txBody>
      </p:sp>
      <p:sp>
        <p:nvSpPr>
          <p:cNvPr id="14" name="object 14"/>
          <p:cNvSpPr/>
          <p:nvPr/>
        </p:nvSpPr>
        <p:spPr>
          <a:xfrm>
            <a:off x="16579239" y="8837128"/>
            <a:ext cx="81457" cy="141350"/>
          </a:xfrm>
          <a:prstGeom prst="rect">
            <a:avLst/>
          </a:prstGeom>
          <a:blipFill>
            <a:blip r:embed="rId4" cstate="print"/>
            <a:stretch>
              <a:fillRect/>
            </a:stretch>
          </a:blipFill>
        </p:spPr>
        <p:txBody>
          <a:bodyPr wrap="square" lIns="0" tIns="0" rIns="0" bIns="0" rtlCol="0"/>
          <a:lstStyle/>
          <a:p>
            <a:endParaRPr dirty="0"/>
          </a:p>
        </p:txBody>
      </p:sp>
      <p:sp>
        <p:nvSpPr>
          <p:cNvPr id="15" name="object 15"/>
          <p:cNvSpPr/>
          <p:nvPr/>
        </p:nvSpPr>
        <p:spPr>
          <a:xfrm>
            <a:off x="16681146" y="8874776"/>
            <a:ext cx="82803" cy="103708"/>
          </a:xfrm>
          <a:prstGeom prst="rect">
            <a:avLst/>
          </a:prstGeom>
          <a:blipFill>
            <a:blip r:embed="rId5" cstate="print"/>
            <a:stretch>
              <a:fillRect/>
            </a:stretch>
          </a:blipFill>
        </p:spPr>
        <p:txBody>
          <a:bodyPr wrap="square" lIns="0" tIns="0" rIns="0" bIns="0" rtlCol="0"/>
          <a:lstStyle/>
          <a:p>
            <a:endParaRPr dirty="0"/>
          </a:p>
        </p:txBody>
      </p:sp>
      <p:sp>
        <p:nvSpPr>
          <p:cNvPr id="16" name="object 16"/>
          <p:cNvSpPr/>
          <p:nvPr/>
        </p:nvSpPr>
        <p:spPr>
          <a:xfrm>
            <a:off x="15589696" y="8837129"/>
            <a:ext cx="1172752" cy="409225"/>
          </a:xfrm>
          <a:prstGeom prst="rect">
            <a:avLst/>
          </a:prstGeom>
          <a:blipFill>
            <a:blip r:embed="rId6" cstate="print"/>
            <a:stretch>
              <a:fillRect/>
            </a:stretch>
          </a:blipFill>
        </p:spPr>
        <p:txBody>
          <a:bodyPr wrap="square" lIns="0" tIns="0" rIns="0" bIns="0" rtlCol="0"/>
          <a:lstStyle/>
          <a:p>
            <a:endParaRPr dirty="0"/>
          </a:p>
        </p:txBody>
      </p:sp>
      <p:sp>
        <p:nvSpPr>
          <p:cNvPr id="17" name="object 17"/>
          <p:cNvSpPr/>
          <p:nvPr/>
        </p:nvSpPr>
        <p:spPr>
          <a:xfrm>
            <a:off x="16237563" y="9353293"/>
            <a:ext cx="59690" cy="104139"/>
          </a:xfrm>
          <a:custGeom>
            <a:avLst/>
            <a:gdLst/>
            <a:ahLst/>
            <a:cxnLst/>
            <a:rect l="l" t="t" r="r" b="b"/>
            <a:pathLst>
              <a:path w="59690" h="104140">
                <a:moveTo>
                  <a:pt x="47383" y="0"/>
                </a:moveTo>
                <a:lnTo>
                  <a:pt x="38811" y="0"/>
                </a:lnTo>
                <a:lnTo>
                  <a:pt x="29607" y="1054"/>
                </a:lnTo>
                <a:lnTo>
                  <a:pt x="2203" y="32773"/>
                </a:lnTo>
                <a:lnTo>
                  <a:pt x="0" y="51816"/>
                </a:lnTo>
                <a:lnTo>
                  <a:pt x="533" y="61945"/>
                </a:lnTo>
                <a:lnTo>
                  <a:pt x="21232" y="99442"/>
                </a:lnTo>
                <a:lnTo>
                  <a:pt x="38671" y="103619"/>
                </a:lnTo>
                <a:lnTo>
                  <a:pt x="47777" y="103619"/>
                </a:lnTo>
                <a:lnTo>
                  <a:pt x="54737" y="101752"/>
                </a:lnTo>
                <a:lnTo>
                  <a:pt x="59563" y="98005"/>
                </a:lnTo>
                <a:lnTo>
                  <a:pt x="56419" y="89433"/>
                </a:lnTo>
                <a:lnTo>
                  <a:pt x="34036" y="89433"/>
                </a:lnTo>
                <a:lnTo>
                  <a:pt x="27838" y="84975"/>
                </a:lnTo>
                <a:lnTo>
                  <a:pt x="23825" y="76047"/>
                </a:lnTo>
                <a:lnTo>
                  <a:pt x="20777" y="69354"/>
                </a:lnTo>
                <a:lnTo>
                  <a:pt x="19265" y="61226"/>
                </a:lnTo>
                <a:lnTo>
                  <a:pt x="19265" y="41681"/>
                </a:lnTo>
                <a:lnTo>
                  <a:pt x="20688" y="33439"/>
                </a:lnTo>
                <a:lnTo>
                  <a:pt x="23558" y="26911"/>
                </a:lnTo>
                <a:lnTo>
                  <a:pt x="27482" y="17818"/>
                </a:lnTo>
                <a:lnTo>
                  <a:pt x="33769" y="13258"/>
                </a:lnTo>
                <a:lnTo>
                  <a:pt x="56815" y="13258"/>
                </a:lnTo>
                <a:lnTo>
                  <a:pt x="59563" y="5626"/>
                </a:lnTo>
                <a:lnTo>
                  <a:pt x="54292" y="1879"/>
                </a:lnTo>
                <a:lnTo>
                  <a:pt x="47383" y="0"/>
                </a:lnTo>
                <a:close/>
              </a:path>
              <a:path w="59690" h="104140">
                <a:moveTo>
                  <a:pt x="55143" y="85953"/>
                </a:moveTo>
                <a:lnTo>
                  <a:pt x="51485" y="88277"/>
                </a:lnTo>
                <a:lnTo>
                  <a:pt x="47244" y="89433"/>
                </a:lnTo>
                <a:lnTo>
                  <a:pt x="56419" y="89433"/>
                </a:lnTo>
                <a:lnTo>
                  <a:pt x="55143" y="85953"/>
                </a:lnTo>
                <a:close/>
              </a:path>
              <a:path w="59690" h="104140">
                <a:moveTo>
                  <a:pt x="56815" y="13258"/>
                </a:moveTo>
                <a:lnTo>
                  <a:pt x="47244" y="13258"/>
                </a:lnTo>
                <a:lnTo>
                  <a:pt x="51625" y="14414"/>
                </a:lnTo>
                <a:lnTo>
                  <a:pt x="55562" y="16738"/>
                </a:lnTo>
                <a:lnTo>
                  <a:pt x="56815" y="13258"/>
                </a:lnTo>
                <a:close/>
              </a:path>
            </a:pathLst>
          </a:custGeom>
          <a:solidFill>
            <a:srgbClr val="1D1D1B"/>
          </a:solidFill>
        </p:spPr>
        <p:txBody>
          <a:bodyPr wrap="square" lIns="0" tIns="0" rIns="0" bIns="0" rtlCol="0"/>
          <a:lstStyle/>
          <a:p>
            <a:endParaRPr dirty="0"/>
          </a:p>
        </p:txBody>
      </p:sp>
      <p:sp>
        <p:nvSpPr>
          <p:cNvPr id="18" name="object 18"/>
          <p:cNvSpPr/>
          <p:nvPr/>
        </p:nvSpPr>
        <p:spPr>
          <a:xfrm>
            <a:off x="16304496" y="9381679"/>
            <a:ext cx="60325" cy="74930"/>
          </a:xfrm>
          <a:custGeom>
            <a:avLst/>
            <a:gdLst/>
            <a:ahLst/>
            <a:cxnLst/>
            <a:rect l="l" t="t" r="r" b="b"/>
            <a:pathLst>
              <a:path w="60325" h="74929">
                <a:moveTo>
                  <a:pt x="29984" y="0"/>
                </a:moveTo>
                <a:lnTo>
                  <a:pt x="424" y="29839"/>
                </a:lnTo>
                <a:lnTo>
                  <a:pt x="0" y="37490"/>
                </a:lnTo>
                <a:lnTo>
                  <a:pt x="424" y="45082"/>
                </a:lnTo>
                <a:lnTo>
                  <a:pt x="29984" y="74841"/>
                </a:lnTo>
                <a:lnTo>
                  <a:pt x="37154" y="74121"/>
                </a:lnTo>
                <a:lnTo>
                  <a:pt x="43403" y="71962"/>
                </a:lnTo>
                <a:lnTo>
                  <a:pt x="48731" y="68363"/>
                </a:lnTo>
                <a:lnTo>
                  <a:pt x="52903" y="63588"/>
                </a:lnTo>
                <a:lnTo>
                  <a:pt x="29984" y="63588"/>
                </a:lnTo>
                <a:lnTo>
                  <a:pt x="23945" y="61945"/>
                </a:lnTo>
                <a:lnTo>
                  <a:pt x="19635" y="57015"/>
                </a:lnTo>
                <a:lnTo>
                  <a:pt x="17052" y="48795"/>
                </a:lnTo>
                <a:lnTo>
                  <a:pt x="16192" y="37287"/>
                </a:lnTo>
                <a:lnTo>
                  <a:pt x="17052" y="25480"/>
                </a:lnTo>
                <a:lnTo>
                  <a:pt x="19635" y="17051"/>
                </a:lnTo>
                <a:lnTo>
                  <a:pt x="23945" y="11996"/>
                </a:lnTo>
                <a:lnTo>
                  <a:pt x="29984" y="10312"/>
                </a:lnTo>
                <a:lnTo>
                  <a:pt x="52094" y="10312"/>
                </a:lnTo>
                <a:lnTo>
                  <a:pt x="48783" y="6477"/>
                </a:lnTo>
                <a:lnTo>
                  <a:pt x="43475" y="2878"/>
                </a:lnTo>
                <a:lnTo>
                  <a:pt x="37209" y="719"/>
                </a:lnTo>
                <a:lnTo>
                  <a:pt x="29984" y="0"/>
                </a:lnTo>
                <a:close/>
              </a:path>
              <a:path w="60325" h="74929">
                <a:moveTo>
                  <a:pt x="52094" y="10312"/>
                </a:moveTo>
                <a:lnTo>
                  <a:pt x="29984" y="10312"/>
                </a:lnTo>
                <a:lnTo>
                  <a:pt x="36018" y="11996"/>
                </a:lnTo>
                <a:lnTo>
                  <a:pt x="40328" y="17051"/>
                </a:lnTo>
                <a:lnTo>
                  <a:pt x="42914" y="25480"/>
                </a:lnTo>
                <a:lnTo>
                  <a:pt x="43776" y="37287"/>
                </a:lnTo>
                <a:lnTo>
                  <a:pt x="42914" y="48795"/>
                </a:lnTo>
                <a:lnTo>
                  <a:pt x="40328" y="57015"/>
                </a:lnTo>
                <a:lnTo>
                  <a:pt x="36018" y="61945"/>
                </a:lnTo>
                <a:lnTo>
                  <a:pt x="29984" y="63588"/>
                </a:lnTo>
                <a:lnTo>
                  <a:pt x="52903" y="63588"/>
                </a:lnTo>
                <a:lnTo>
                  <a:pt x="59969" y="37490"/>
                </a:lnTo>
                <a:lnTo>
                  <a:pt x="59544" y="29839"/>
                </a:lnTo>
                <a:lnTo>
                  <a:pt x="58267" y="22961"/>
                </a:lnTo>
                <a:lnTo>
                  <a:pt x="56133" y="16855"/>
                </a:lnTo>
                <a:lnTo>
                  <a:pt x="53136" y="11518"/>
                </a:lnTo>
                <a:lnTo>
                  <a:pt x="52094" y="10312"/>
                </a:lnTo>
                <a:close/>
              </a:path>
            </a:pathLst>
          </a:custGeom>
          <a:solidFill>
            <a:srgbClr val="1D1D1B"/>
          </a:solidFill>
        </p:spPr>
        <p:txBody>
          <a:bodyPr wrap="square" lIns="0" tIns="0" rIns="0" bIns="0" rtlCol="0"/>
          <a:lstStyle/>
          <a:p>
            <a:endParaRPr dirty="0"/>
          </a:p>
        </p:txBody>
      </p:sp>
      <p:sp>
        <p:nvSpPr>
          <p:cNvPr id="19" name="object 19"/>
          <p:cNvSpPr/>
          <p:nvPr/>
        </p:nvSpPr>
        <p:spPr>
          <a:xfrm>
            <a:off x="16388105" y="9353829"/>
            <a:ext cx="0" cy="101600"/>
          </a:xfrm>
          <a:custGeom>
            <a:avLst/>
            <a:gdLst/>
            <a:ahLst/>
            <a:cxnLst/>
            <a:rect l="l" t="t" r="r" b="b"/>
            <a:pathLst>
              <a:path h="101600">
                <a:moveTo>
                  <a:pt x="0" y="0"/>
                </a:moveTo>
                <a:lnTo>
                  <a:pt x="0" y="101345"/>
                </a:lnTo>
              </a:path>
            </a:pathLst>
          </a:custGeom>
          <a:ln w="16459">
            <a:solidFill>
              <a:srgbClr val="1D1D1B"/>
            </a:solidFill>
          </a:ln>
        </p:spPr>
        <p:txBody>
          <a:bodyPr wrap="square" lIns="0" tIns="0" rIns="0" bIns="0" rtlCol="0"/>
          <a:lstStyle/>
          <a:p>
            <a:endParaRPr dirty="0"/>
          </a:p>
        </p:txBody>
      </p:sp>
      <p:sp>
        <p:nvSpPr>
          <p:cNvPr id="20" name="object 20"/>
          <p:cNvSpPr/>
          <p:nvPr/>
        </p:nvSpPr>
        <p:spPr>
          <a:xfrm>
            <a:off x="16411602" y="9381679"/>
            <a:ext cx="60325" cy="74930"/>
          </a:xfrm>
          <a:custGeom>
            <a:avLst/>
            <a:gdLst/>
            <a:ahLst/>
            <a:cxnLst/>
            <a:rect l="l" t="t" r="r" b="b"/>
            <a:pathLst>
              <a:path w="60325" h="74929">
                <a:moveTo>
                  <a:pt x="29971" y="0"/>
                </a:moveTo>
                <a:lnTo>
                  <a:pt x="426" y="29839"/>
                </a:lnTo>
                <a:lnTo>
                  <a:pt x="0" y="37490"/>
                </a:lnTo>
                <a:lnTo>
                  <a:pt x="426" y="45082"/>
                </a:lnTo>
                <a:lnTo>
                  <a:pt x="29971" y="74841"/>
                </a:lnTo>
                <a:lnTo>
                  <a:pt x="37152" y="74121"/>
                </a:lnTo>
                <a:lnTo>
                  <a:pt x="43403" y="71962"/>
                </a:lnTo>
                <a:lnTo>
                  <a:pt x="48733" y="68363"/>
                </a:lnTo>
                <a:lnTo>
                  <a:pt x="52915" y="63588"/>
                </a:lnTo>
                <a:lnTo>
                  <a:pt x="29971" y="63588"/>
                </a:lnTo>
                <a:lnTo>
                  <a:pt x="23945" y="61945"/>
                </a:lnTo>
                <a:lnTo>
                  <a:pt x="19638" y="57015"/>
                </a:lnTo>
                <a:lnTo>
                  <a:pt x="17054" y="48795"/>
                </a:lnTo>
                <a:lnTo>
                  <a:pt x="16192" y="37287"/>
                </a:lnTo>
                <a:lnTo>
                  <a:pt x="17054" y="25480"/>
                </a:lnTo>
                <a:lnTo>
                  <a:pt x="19638" y="17051"/>
                </a:lnTo>
                <a:lnTo>
                  <a:pt x="23945" y="11996"/>
                </a:lnTo>
                <a:lnTo>
                  <a:pt x="29971" y="10312"/>
                </a:lnTo>
                <a:lnTo>
                  <a:pt x="52104" y="10312"/>
                </a:lnTo>
                <a:lnTo>
                  <a:pt x="48781" y="6477"/>
                </a:lnTo>
                <a:lnTo>
                  <a:pt x="43465" y="2878"/>
                </a:lnTo>
                <a:lnTo>
                  <a:pt x="37197" y="719"/>
                </a:lnTo>
                <a:lnTo>
                  <a:pt x="29971" y="0"/>
                </a:lnTo>
                <a:close/>
              </a:path>
              <a:path w="60325" h="74929">
                <a:moveTo>
                  <a:pt x="52104" y="10312"/>
                </a:moveTo>
                <a:lnTo>
                  <a:pt x="29971" y="10312"/>
                </a:lnTo>
                <a:lnTo>
                  <a:pt x="36013" y="11996"/>
                </a:lnTo>
                <a:lnTo>
                  <a:pt x="40327" y="17051"/>
                </a:lnTo>
                <a:lnTo>
                  <a:pt x="42914" y="25480"/>
                </a:lnTo>
                <a:lnTo>
                  <a:pt x="43776" y="37287"/>
                </a:lnTo>
                <a:lnTo>
                  <a:pt x="42914" y="48795"/>
                </a:lnTo>
                <a:lnTo>
                  <a:pt x="40327" y="57015"/>
                </a:lnTo>
                <a:lnTo>
                  <a:pt x="36013" y="61945"/>
                </a:lnTo>
                <a:lnTo>
                  <a:pt x="29971" y="63588"/>
                </a:lnTo>
                <a:lnTo>
                  <a:pt x="52915" y="63588"/>
                </a:lnTo>
                <a:lnTo>
                  <a:pt x="59969" y="37490"/>
                </a:lnTo>
                <a:lnTo>
                  <a:pt x="59544" y="29839"/>
                </a:lnTo>
                <a:lnTo>
                  <a:pt x="58269" y="22961"/>
                </a:lnTo>
                <a:lnTo>
                  <a:pt x="56138" y="16855"/>
                </a:lnTo>
                <a:lnTo>
                  <a:pt x="53149" y="11518"/>
                </a:lnTo>
                <a:lnTo>
                  <a:pt x="52104" y="10312"/>
                </a:lnTo>
                <a:close/>
              </a:path>
            </a:pathLst>
          </a:custGeom>
          <a:solidFill>
            <a:srgbClr val="1D1D1B"/>
          </a:solidFill>
        </p:spPr>
        <p:txBody>
          <a:bodyPr wrap="square" lIns="0" tIns="0" rIns="0" bIns="0" rtlCol="0"/>
          <a:lstStyle/>
          <a:p>
            <a:endParaRPr dirty="0"/>
          </a:p>
        </p:txBody>
      </p:sp>
      <p:sp>
        <p:nvSpPr>
          <p:cNvPr id="21" name="object 21"/>
          <p:cNvSpPr/>
          <p:nvPr/>
        </p:nvSpPr>
        <p:spPr>
          <a:xfrm>
            <a:off x="16486309" y="9381673"/>
            <a:ext cx="97790" cy="73660"/>
          </a:xfrm>
          <a:custGeom>
            <a:avLst/>
            <a:gdLst/>
            <a:ahLst/>
            <a:cxnLst/>
            <a:rect l="l" t="t" r="r" b="b"/>
            <a:pathLst>
              <a:path w="97790" h="73659">
                <a:moveTo>
                  <a:pt x="37210" y="0"/>
                </a:moveTo>
                <a:lnTo>
                  <a:pt x="27038" y="0"/>
                </a:lnTo>
                <a:lnTo>
                  <a:pt x="19272" y="328"/>
                </a:lnTo>
                <a:lnTo>
                  <a:pt x="12180" y="1311"/>
                </a:lnTo>
                <a:lnTo>
                  <a:pt x="5758" y="2946"/>
                </a:lnTo>
                <a:lnTo>
                  <a:pt x="0" y="5232"/>
                </a:lnTo>
                <a:lnTo>
                  <a:pt x="0" y="73507"/>
                </a:lnTo>
                <a:lnTo>
                  <a:pt x="16332" y="73507"/>
                </a:lnTo>
                <a:lnTo>
                  <a:pt x="16332" y="12446"/>
                </a:lnTo>
                <a:lnTo>
                  <a:pt x="19532" y="11112"/>
                </a:lnTo>
                <a:lnTo>
                  <a:pt x="23113" y="10452"/>
                </a:lnTo>
                <a:lnTo>
                  <a:pt x="95478" y="10452"/>
                </a:lnTo>
                <a:lnTo>
                  <a:pt x="95110" y="9601"/>
                </a:lnTo>
                <a:lnTo>
                  <a:pt x="93033" y="7899"/>
                </a:lnTo>
                <a:lnTo>
                  <a:pt x="49542" y="7899"/>
                </a:lnTo>
                <a:lnTo>
                  <a:pt x="44716" y="2641"/>
                </a:lnTo>
                <a:lnTo>
                  <a:pt x="37210" y="0"/>
                </a:lnTo>
                <a:close/>
              </a:path>
              <a:path w="97790" h="73659">
                <a:moveTo>
                  <a:pt x="64223" y="10452"/>
                </a:moveTo>
                <a:lnTo>
                  <a:pt x="36055" y="10452"/>
                </a:lnTo>
                <a:lnTo>
                  <a:pt x="40563" y="14274"/>
                </a:lnTo>
                <a:lnTo>
                  <a:pt x="40563" y="73507"/>
                </a:lnTo>
                <a:lnTo>
                  <a:pt x="56895" y="73507"/>
                </a:lnTo>
                <a:lnTo>
                  <a:pt x="56895" y="15405"/>
                </a:lnTo>
                <a:lnTo>
                  <a:pt x="60197" y="12103"/>
                </a:lnTo>
                <a:lnTo>
                  <a:pt x="64223" y="10452"/>
                </a:lnTo>
                <a:close/>
              </a:path>
              <a:path w="97790" h="73659">
                <a:moveTo>
                  <a:pt x="95478" y="10452"/>
                </a:moveTo>
                <a:lnTo>
                  <a:pt x="77076" y="10452"/>
                </a:lnTo>
                <a:lnTo>
                  <a:pt x="81022" y="14274"/>
                </a:lnTo>
                <a:lnTo>
                  <a:pt x="81127" y="73507"/>
                </a:lnTo>
                <a:lnTo>
                  <a:pt x="97459" y="73507"/>
                </a:lnTo>
                <a:lnTo>
                  <a:pt x="97459" y="15036"/>
                </a:lnTo>
                <a:lnTo>
                  <a:pt x="95478" y="10452"/>
                </a:lnTo>
                <a:close/>
              </a:path>
              <a:path w="97790" h="73659">
                <a:moveTo>
                  <a:pt x="79832" y="0"/>
                </a:moveTo>
                <a:lnTo>
                  <a:pt x="62966" y="0"/>
                </a:lnTo>
                <a:lnTo>
                  <a:pt x="55244" y="2641"/>
                </a:lnTo>
                <a:lnTo>
                  <a:pt x="49542" y="7899"/>
                </a:lnTo>
                <a:lnTo>
                  <a:pt x="93033" y="7899"/>
                </a:lnTo>
                <a:lnTo>
                  <a:pt x="85750" y="1930"/>
                </a:lnTo>
                <a:lnTo>
                  <a:pt x="79832" y="0"/>
                </a:lnTo>
                <a:close/>
              </a:path>
            </a:pathLst>
          </a:custGeom>
          <a:solidFill>
            <a:srgbClr val="1D1D1B"/>
          </a:solidFill>
        </p:spPr>
        <p:txBody>
          <a:bodyPr wrap="square" lIns="0" tIns="0" rIns="0" bIns="0" rtlCol="0"/>
          <a:lstStyle/>
          <a:p>
            <a:endParaRPr dirty="0"/>
          </a:p>
        </p:txBody>
      </p:sp>
      <p:sp>
        <p:nvSpPr>
          <p:cNvPr id="22" name="object 22"/>
          <p:cNvSpPr/>
          <p:nvPr/>
        </p:nvSpPr>
        <p:spPr>
          <a:xfrm>
            <a:off x="16601177" y="9353961"/>
            <a:ext cx="59055" cy="102870"/>
          </a:xfrm>
          <a:custGeom>
            <a:avLst/>
            <a:gdLst/>
            <a:ahLst/>
            <a:cxnLst/>
            <a:rect l="l" t="t" r="r" b="b"/>
            <a:pathLst>
              <a:path w="59055" h="102870">
                <a:moveTo>
                  <a:pt x="16205" y="0"/>
                </a:moveTo>
                <a:lnTo>
                  <a:pt x="0" y="0"/>
                </a:lnTo>
                <a:lnTo>
                  <a:pt x="0" y="97332"/>
                </a:lnTo>
                <a:lnTo>
                  <a:pt x="5346" y="100812"/>
                </a:lnTo>
                <a:lnTo>
                  <a:pt x="13296" y="102565"/>
                </a:lnTo>
                <a:lnTo>
                  <a:pt x="23825" y="102565"/>
                </a:lnTo>
                <a:lnTo>
                  <a:pt x="32011" y="101870"/>
                </a:lnTo>
                <a:lnTo>
                  <a:pt x="39158" y="99785"/>
                </a:lnTo>
                <a:lnTo>
                  <a:pt x="45265" y="96312"/>
                </a:lnTo>
                <a:lnTo>
                  <a:pt x="49085" y="92646"/>
                </a:lnTo>
                <a:lnTo>
                  <a:pt x="21196" y="92646"/>
                </a:lnTo>
                <a:lnTo>
                  <a:pt x="18440" y="92163"/>
                </a:lnTo>
                <a:lnTo>
                  <a:pt x="16205" y="91173"/>
                </a:lnTo>
                <a:lnTo>
                  <a:pt x="16205" y="39776"/>
                </a:lnTo>
                <a:lnTo>
                  <a:pt x="18783" y="38341"/>
                </a:lnTo>
                <a:lnTo>
                  <a:pt x="22047" y="37630"/>
                </a:lnTo>
                <a:lnTo>
                  <a:pt x="50984" y="37630"/>
                </a:lnTo>
                <a:lnTo>
                  <a:pt x="47002" y="31826"/>
                </a:lnTo>
                <a:lnTo>
                  <a:pt x="45515" y="31064"/>
                </a:lnTo>
                <a:lnTo>
                  <a:pt x="16205" y="31064"/>
                </a:lnTo>
                <a:lnTo>
                  <a:pt x="16205" y="0"/>
                </a:lnTo>
                <a:close/>
              </a:path>
              <a:path w="59055" h="102870">
                <a:moveTo>
                  <a:pt x="50984" y="37630"/>
                </a:moveTo>
                <a:lnTo>
                  <a:pt x="25958" y="37630"/>
                </a:lnTo>
                <a:lnTo>
                  <a:pt x="33226" y="39306"/>
                </a:lnTo>
                <a:lnTo>
                  <a:pt x="38417" y="44337"/>
                </a:lnTo>
                <a:lnTo>
                  <a:pt x="41532" y="52723"/>
                </a:lnTo>
                <a:lnTo>
                  <a:pt x="42570" y="64465"/>
                </a:lnTo>
                <a:lnTo>
                  <a:pt x="41439" y="76792"/>
                </a:lnTo>
                <a:lnTo>
                  <a:pt x="38049" y="85599"/>
                </a:lnTo>
                <a:lnTo>
                  <a:pt x="32401" y="90884"/>
                </a:lnTo>
                <a:lnTo>
                  <a:pt x="24498" y="92646"/>
                </a:lnTo>
                <a:lnTo>
                  <a:pt x="49085" y="92646"/>
                </a:lnTo>
                <a:lnTo>
                  <a:pt x="58762" y="53733"/>
                </a:lnTo>
                <a:lnTo>
                  <a:pt x="56553" y="45656"/>
                </a:lnTo>
                <a:lnTo>
                  <a:pt x="50984" y="37630"/>
                </a:lnTo>
                <a:close/>
              </a:path>
              <a:path w="59055" h="102870">
                <a:moveTo>
                  <a:pt x="39763" y="28117"/>
                </a:moveTo>
                <a:lnTo>
                  <a:pt x="25209" y="28117"/>
                </a:lnTo>
                <a:lnTo>
                  <a:pt x="20485" y="29095"/>
                </a:lnTo>
                <a:lnTo>
                  <a:pt x="16205" y="31064"/>
                </a:lnTo>
                <a:lnTo>
                  <a:pt x="45515" y="31064"/>
                </a:lnTo>
                <a:lnTo>
                  <a:pt x="39763" y="28117"/>
                </a:lnTo>
                <a:close/>
              </a:path>
            </a:pathLst>
          </a:custGeom>
          <a:solidFill>
            <a:srgbClr val="1D1D1B"/>
          </a:solidFill>
        </p:spPr>
        <p:txBody>
          <a:bodyPr wrap="square" lIns="0" tIns="0" rIns="0" bIns="0" rtlCol="0"/>
          <a:lstStyle/>
          <a:p>
            <a:endParaRPr dirty="0"/>
          </a:p>
        </p:txBody>
      </p:sp>
      <p:sp>
        <p:nvSpPr>
          <p:cNvPr id="23" name="object 23"/>
          <p:cNvSpPr/>
          <p:nvPr/>
        </p:nvSpPr>
        <p:spPr>
          <a:xfrm>
            <a:off x="16674400" y="9354363"/>
            <a:ext cx="18415" cy="100965"/>
          </a:xfrm>
          <a:custGeom>
            <a:avLst/>
            <a:gdLst/>
            <a:ahLst/>
            <a:cxnLst/>
            <a:rect l="l" t="t" r="r" b="b"/>
            <a:pathLst>
              <a:path w="18415" h="100965">
                <a:moveTo>
                  <a:pt x="17145" y="28651"/>
                </a:moveTo>
                <a:lnTo>
                  <a:pt x="685" y="28651"/>
                </a:lnTo>
                <a:lnTo>
                  <a:pt x="685" y="100812"/>
                </a:lnTo>
                <a:lnTo>
                  <a:pt x="17145" y="100812"/>
                </a:lnTo>
                <a:lnTo>
                  <a:pt x="17145" y="28651"/>
                </a:lnTo>
                <a:close/>
              </a:path>
              <a:path w="18415" h="100965">
                <a:moveTo>
                  <a:pt x="11391" y="0"/>
                </a:moveTo>
                <a:lnTo>
                  <a:pt x="6565" y="0"/>
                </a:lnTo>
                <a:lnTo>
                  <a:pt x="4470" y="774"/>
                </a:lnTo>
                <a:lnTo>
                  <a:pt x="901" y="3911"/>
                </a:lnTo>
                <a:lnTo>
                  <a:pt x="41" y="5765"/>
                </a:lnTo>
                <a:lnTo>
                  <a:pt x="0" y="10502"/>
                </a:lnTo>
                <a:lnTo>
                  <a:pt x="901" y="12420"/>
                </a:lnTo>
                <a:lnTo>
                  <a:pt x="4470" y="15443"/>
                </a:lnTo>
                <a:lnTo>
                  <a:pt x="6565" y="16205"/>
                </a:lnTo>
                <a:lnTo>
                  <a:pt x="11391" y="16205"/>
                </a:lnTo>
                <a:lnTo>
                  <a:pt x="13487" y="15443"/>
                </a:lnTo>
                <a:lnTo>
                  <a:pt x="17056" y="12420"/>
                </a:lnTo>
                <a:lnTo>
                  <a:pt x="17945" y="10502"/>
                </a:lnTo>
                <a:lnTo>
                  <a:pt x="17945" y="5765"/>
                </a:lnTo>
                <a:lnTo>
                  <a:pt x="17056" y="3797"/>
                </a:lnTo>
                <a:lnTo>
                  <a:pt x="13487" y="762"/>
                </a:lnTo>
                <a:lnTo>
                  <a:pt x="11391" y="0"/>
                </a:lnTo>
                <a:close/>
              </a:path>
            </a:pathLst>
          </a:custGeom>
          <a:solidFill>
            <a:srgbClr val="1D1D1B"/>
          </a:solidFill>
        </p:spPr>
        <p:txBody>
          <a:bodyPr wrap="square" lIns="0" tIns="0" rIns="0" bIns="0" rtlCol="0"/>
          <a:lstStyle/>
          <a:p>
            <a:endParaRPr dirty="0"/>
          </a:p>
        </p:txBody>
      </p:sp>
      <p:sp>
        <p:nvSpPr>
          <p:cNvPr id="24" name="object 24"/>
          <p:cNvSpPr/>
          <p:nvPr/>
        </p:nvSpPr>
        <p:spPr>
          <a:xfrm>
            <a:off x="16706129" y="9381679"/>
            <a:ext cx="55880" cy="74930"/>
          </a:xfrm>
          <a:custGeom>
            <a:avLst/>
            <a:gdLst/>
            <a:ahLst/>
            <a:cxnLst/>
            <a:rect l="l" t="t" r="r" b="b"/>
            <a:pathLst>
              <a:path w="55880" h="74929">
                <a:moveTo>
                  <a:pt x="51615" y="10439"/>
                </a:moveTo>
                <a:lnTo>
                  <a:pt x="35534" y="10439"/>
                </a:lnTo>
                <a:lnTo>
                  <a:pt x="40309" y="14414"/>
                </a:lnTo>
                <a:lnTo>
                  <a:pt x="40309" y="26238"/>
                </a:lnTo>
                <a:lnTo>
                  <a:pt x="0" y="43510"/>
                </a:lnTo>
                <a:lnTo>
                  <a:pt x="0" y="52882"/>
                </a:lnTo>
                <a:lnTo>
                  <a:pt x="1842" y="62491"/>
                </a:lnTo>
                <a:lnTo>
                  <a:pt x="7369" y="69353"/>
                </a:lnTo>
                <a:lnTo>
                  <a:pt x="16577" y="73469"/>
                </a:lnTo>
                <a:lnTo>
                  <a:pt x="29463" y="74841"/>
                </a:lnTo>
                <a:lnTo>
                  <a:pt x="37217" y="74514"/>
                </a:lnTo>
                <a:lnTo>
                  <a:pt x="44153" y="73536"/>
                </a:lnTo>
                <a:lnTo>
                  <a:pt x="50271" y="71905"/>
                </a:lnTo>
                <a:lnTo>
                  <a:pt x="55575" y="69621"/>
                </a:lnTo>
                <a:lnTo>
                  <a:pt x="55575" y="65735"/>
                </a:lnTo>
                <a:lnTo>
                  <a:pt x="20345" y="65735"/>
                </a:lnTo>
                <a:lnTo>
                  <a:pt x="15265" y="61277"/>
                </a:lnTo>
                <a:lnTo>
                  <a:pt x="15265" y="45745"/>
                </a:lnTo>
                <a:lnTo>
                  <a:pt x="17957" y="41008"/>
                </a:lnTo>
                <a:lnTo>
                  <a:pt x="26669" y="36372"/>
                </a:lnTo>
                <a:lnTo>
                  <a:pt x="32321" y="34988"/>
                </a:lnTo>
                <a:lnTo>
                  <a:pt x="40309" y="34010"/>
                </a:lnTo>
                <a:lnTo>
                  <a:pt x="55575" y="34010"/>
                </a:lnTo>
                <a:lnTo>
                  <a:pt x="55575" y="24904"/>
                </a:lnTo>
                <a:lnTo>
                  <a:pt x="53908" y="14010"/>
                </a:lnTo>
                <a:lnTo>
                  <a:pt x="51615" y="10439"/>
                </a:lnTo>
                <a:close/>
              </a:path>
              <a:path w="55880" h="74929">
                <a:moveTo>
                  <a:pt x="55575" y="34010"/>
                </a:moveTo>
                <a:lnTo>
                  <a:pt x="40309" y="34010"/>
                </a:lnTo>
                <a:lnTo>
                  <a:pt x="40309" y="63728"/>
                </a:lnTo>
                <a:lnTo>
                  <a:pt x="37617" y="65062"/>
                </a:lnTo>
                <a:lnTo>
                  <a:pt x="34340" y="65735"/>
                </a:lnTo>
                <a:lnTo>
                  <a:pt x="55575" y="65735"/>
                </a:lnTo>
                <a:lnTo>
                  <a:pt x="55575" y="34010"/>
                </a:lnTo>
                <a:close/>
              </a:path>
              <a:path w="55880" h="74929">
                <a:moveTo>
                  <a:pt x="28930" y="0"/>
                </a:moveTo>
                <a:lnTo>
                  <a:pt x="19913" y="0"/>
                </a:lnTo>
                <a:lnTo>
                  <a:pt x="11658" y="1828"/>
                </a:lnTo>
                <a:lnTo>
                  <a:pt x="4152" y="5499"/>
                </a:lnTo>
                <a:lnTo>
                  <a:pt x="7912" y="14859"/>
                </a:lnTo>
                <a:lnTo>
                  <a:pt x="13982" y="11912"/>
                </a:lnTo>
                <a:lnTo>
                  <a:pt x="19989" y="10439"/>
                </a:lnTo>
                <a:lnTo>
                  <a:pt x="51615" y="10439"/>
                </a:lnTo>
                <a:lnTo>
                  <a:pt x="48910" y="6227"/>
                </a:lnTo>
                <a:lnTo>
                  <a:pt x="40584" y="1557"/>
                </a:lnTo>
                <a:lnTo>
                  <a:pt x="28930" y="0"/>
                </a:lnTo>
                <a:close/>
              </a:path>
            </a:pathLst>
          </a:custGeom>
          <a:solidFill>
            <a:srgbClr val="1D1D1B"/>
          </a:solidFill>
        </p:spPr>
        <p:txBody>
          <a:bodyPr wrap="square" lIns="0" tIns="0" rIns="0" bIns="0" rtlCol="0"/>
          <a:lstStyle/>
          <a:p>
            <a:endParaRPr dirty="0"/>
          </a:p>
        </p:txBody>
      </p:sp>
      <p:sp>
        <p:nvSpPr>
          <p:cNvPr id="25" name="object 25"/>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27" name="object 5">
            <a:extLst>
              <a:ext uri="{FF2B5EF4-FFF2-40B4-BE49-F238E27FC236}">
                <a16:creationId xmlns:a16="http://schemas.microsoft.com/office/drawing/2014/main" id="{F0A9206B-143D-4060-B431-1AA6368DDCC3}"/>
              </a:ext>
            </a:extLst>
          </p:cNvPr>
          <p:cNvSpPr/>
          <p:nvPr/>
        </p:nvSpPr>
        <p:spPr>
          <a:xfrm>
            <a:off x="10121962" y="4038600"/>
            <a:ext cx="5216435" cy="25807"/>
          </a:xfrm>
          <a:prstGeom prst="rect">
            <a:avLst/>
          </a:prstGeom>
          <a:blipFill>
            <a:blip r:embed="rId7" cstate="print"/>
            <a:stretch>
              <a:fillRect/>
            </a:stretch>
          </a:blipFill>
        </p:spPr>
        <p:txBody>
          <a:bodyPr wrap="square" lIns="0" tIns="0" rIns="0" bIns="0" rtlCol="0"/>
          <a:lstStyle/>
          <a:p>
            <a:endParaRPr dirty="0"/>
          </a:p>
        </p:txBody>
      </p:sp>
      <p:sp>
        <p:nvSpPr>
          <p:cNvPr id="26" name="object 20">
            <a:extLst>
              <a:ext uri="{FF2B5EF4-FFF2-40B4-BE49-F238E27FC236}">
                <a16:creationId xmlns:a16="http://schemas.microsoft.com/office/drawing/2014/main" id="{44E0C5DA-2C4B-4877-9DA3-057BE0EC46BA}"/>
              </a:ext>
            </a:extLst>
          </p:cNvPr>
          <p:cNvSpPr txBox="1"/>
          <p:nvPr/>
        </p:nvSpPr>
        <p:spPr>
          <a:xfrm>
            <a:off x="10121900" y="7010400"/>
            <a:ext cx="5456318" cy="1114344"/>
          </a:xfrm>
          <a:prstGeom prst="rect">
            <a:avLst/>
          </a:prstGeom>
        </p:spPr>
        <p:txBody>
          <a:bodyPr vert="horz" wrap="square" lIns="0" tIns="11430" rIns="0" bIns="0" rtlCol="0">
            <a:spAutoFit/>
          </a:bodyPr>
          <a:lstStyle/>
          <a:p>
            <a:pPr marL="3448685" marR="5080" indent="-3436620" algn="ctr">
              <a:lnSpc>
                <a:spcPct val="100899"/>
              </a:lnSpc>
              <a:spcBef>
                <a:spcPts val="90"/>
              </a:spcBef>
            </a:pPr>
            <a:r>
              <a:rPr lang="es-ES" sz="3600" b="1" spc="5" dirty="0">
                <a:latin typeface="Antenna Regular" panose="02000503000000020004" pitchFamily="50" charset="0"/>
                <a:cs typeface="Antenna Bold"/>
              </a:rPr>
              <a:t>Sesión sincrónica</a:t>
            </a:r>
          </a:p>
          <a:p>
            <a:pPr marL="3448685" marR="5080" indent="-3436620" algn="ctr">
              <a:lnSpc>
                <a:spcPct val="100899"/>
              </a:lnSpc>
              <a:spcBef>
                <a:spcPts val="90"/>
              </a:spcBef>
            </a:pPr>
            <a:r>
              <a:rPr lang="es-ES" sz="3600" b="1" spc="5" dirty="0">
                <a:latin typeface="Antenna Regular" panose="02000503000000020004" pitchFamily="50" charset="0"/>
                <a:cs typeface="Antenna Bold"/>
              </a:rPr>
              <a:t>Ejercicio semana 2</a:t>
            </a:r>
            <a:endParaRPr sz="3600" dirty="0">
              <a:latin typeface="Antenna Regular" panose="02000503000000020004" pitchFamily="50" charset="0"/>
              <a:cs typeface="Antenna 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16545" y="2240280"/>
            <a:ext cx="15177555" cy="941796"/>
          </a:xfrm>
          <a:prstGeom prst="rect">
            <a:avLst/>
          </a:prstGeom>
          <a:noFill/>
        </p:spPr>
        <p:txBody>
          <a:bodyPr wrap="square" rtlCol="0">
            <a:spAutoFit/>
          </a:bodyPr>
          <a:lstStyle/>
          <a:p>
            <a:pPr>
              <a:lnSpc>
                <a:spcPct val="120000"/>
              </a:lnSpc>
            </a:pPr>
            <a:r>
              <a:rPr lang="en-US" sz="2400" dirty="0">
                <a:latin typeface="Antenna Bold" panose="02000503000000020004" pitchFamily="50" charset="0"/>
              </a:rPr>
              <a:t>Question 3 </a:t>
            </a:r>
          </a:p>
          <a:p>
            <a:pPr>
              <a:lnSpc>
                <a:spcPct val="120000"/>
              </a:lnSpc>
            </a:pPr>
            <a:r>
              <a:rPr lang="en-US" sz="2400" dirty="0">
                <a:latin typeface="Antenna Light" panose="02000503000000020004" pitchFamily="50" charset="0"/>
              </a:rPr>
              <a:t>What should Mark do?</a:t>
            </a:r>
          </a:p>
        </p:txBody>
      </p:sp>
    </p:spTree>
    <p:extLst>
      <p:ext uri="{BB962C8B-B14F-4D97-AF65-F5344CB8AC3E}">
        <p14:creationId xmlns:p14="http://schemas.microsoft.com/office/powerpoint/2010/main" val="160387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16545" y="2240280"/>
            <a:ext cx="15177555" cy="2714589"/>
          </a:xfrm>
          <a:prstGeom prst="rect">
            <a:avLst/>
          </a:prstGeom>
          <a:noFill/>
        </p:spPr>
        <p:txBody>
          <a:bodyPr wrap="square" rtlCol="0">
            <a:spAutoFit/>
          </a:bodyPr>
          <a:lstStyle/>
          <a:p>
            <a:pPr>
              <a:lnSpc>
                <a:spcPct val="120000"/>
              </a:lnSpc>
            </a:pPr>
            <a:r>
              <a:rPr lang="en-US" sz="2400" dirty="0">
                <a:latin typeface="Antenna Bold" panose="02000503000000020004" pitchFamily="50" charset="0"/>
              </a:rPr>
              <a:t>Question 3 </a:t>
            </a:r>
          </a:p>
          <a:p>
            <a:pPr>
              <a:lnSpc>
                <a:spcPct val="120000"/>
              </a:lnSpc>
            </a:pPr>
            <a:r>
              <a:rPr lang="en-US" sz="2400" dirty="0">
                <a:latin typeface="Antenna Light" panose="02000503000000020004" pitchFamily="50" charset="0"/>
              </a:rPr>
              <a:t>What should Mark do?</a:t>
            </a:r>
          </a:p>
          <a:p>
            <a:pPr>
              <a:lnSpc>
                <a:spcPct val="120000"/>
              </a:lnSpc>
            </a:pPr>
            <a:endParaRPr lang="en-US" sz="2400" dirty="0">
              <a:latin typeface="Antenna Light" panose="02000503000000020004" pitchFamily="50" charset="0"/>
            </a:endParaRPr>
          </a:p>
          <a:p>
            <a:pPr>
              <a:lnSpc>
                <a:spcPct val="120000"/>
              </a:lnSpc>
            </a:pPr>
            <a:r>
              <a:rPr lang="en-US" sz="2400" dirty="0">
                <a:latin typeface="Antenna Bold" panose="02000503000000020004" pitchFamily="50" charset="0"/>
              </a:rPr>
              <a:t>R. </a:t>
            </a:r>
            <a:r>
              <a:rPr lang="en-US" sz="2400" dirty="0">
                <a:latin typeface="Antenna Light" panose="02000503000000020004" pitchFamily="50" charset="0"/>
              </a:rPr>
              <a:t>Most students will suggest taking the leading-edge approach. They should be pressed to answer what they would do  if it were their money (i.e., if they had stock in AWL). Many will then hedge, showing how difficult the choice of a strategic  posture is to the company.</a:t>
            </a:r>
          </a:p>
        </p:txBody>
      </p:sp>
    </p:spTree>
    <p:extLst>
      <p:ext uri="{BB962C8B-B14F-4D97-AF65-F5344CB8AC3E}">
        <p14:creationId xmlns:p14="http://schemas.microsoft.com/office/powerpoint/2010/main" val="2117652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16545" y="2240280"/>
            <a:ext cx="15177555" cy="941796"/>
          </a:xfrm>
          <a:prstGeom prst="rect">
            <a:avLst/>
          </a:prstGeom>
          <a:noFill/>
        </p:spPr>
        <p:txBody>
          <a:bodyPr wrap="square" rtlCol="0">
            <a:spAutoFit/>
          </a:bodyPr>
          <a:lstStyle/>
          <a:p>
            <a:pPr>
              <a:lnSpc>
                <a:spcPct val="120000"/>
              </a:lnSpc>
            </a:pPr>
            <a:r>
              <a:rPr lang="en-US" sz="2400" dirty="0">
                <a:latin typeface="Antenna Bold" panose="02000503000000020004" pitchFamily="50" charset="0"/>
              </a:rPr>
              <a:t>Question 4 </a:t>
            </a:r>
          </a:p>
          <a:p>
            <a:pPr>
              <a:lnSpc>
                <a:spcPct val="120000"/>
              </a:lnSpc>
            </a:pPr>
            <a:r>
              <a:rPr lang="en-US" sz="2400" dirty="0">
                <a:latin typeface="Antenna Light" panose="02000503000000020004" pitchFamily="50" charset="0"/>
              </a:rPr>
              <a:t>What other considerations emerge in allocating the budget in this  setting?.</a:t>
            </a:r>
          </a:p>
        </p:txBody>
      </p:sp>
    </p:spTree>
    <p:extLst>
      <p:ext uri="{BB962C8B-B14F-4D97-AF65-F5344CB8AC3E}">
        <p14:creationId xmlns:p14="http://schemas.microsoft.com/office/powerpoint/2010/main" val="2882615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16545" y="2240280"/>
            <a:ext cx="15177555" cy="4044184"/>
          </a:xfrm>
          <a:prstGeom prst="rect">
            <a:avLst/>
          </a:prstGeom>
          <a:noFill/>
        </p:spPr>
        <p:txBody>
          <a:bodyPr wrap="square" rtlCol="0">
            <a:spAutoFit/>
          </a:bodyPr>
          <a:lstStyle/>
          <a:p>
            <a:pPr>
              <a:lnSpc>
                <a:spcPct val="120000"/>
              </a:lnSpc>
            </a:pPr>
            <a:r>
              <a:rPr lang="en-US" sz="2400" dirty="0">
                <a:latin typeface="Antenna Bold" panose="02000503000000020004" pitchFamily="50" charset="0"/>
              </a:rPr>
              <a:t>Question 4 </a:t>
            </a:r>
          </a:p>
          <a:p>
            <a:pPr>
              <a:lnSpc>
                <a:spcPct val="120000"/>
              </a:lnSpc>
            </a:pPr>
            <a:r>
              <a:rPr lang="en-US" sz="2400" dirty="0">
                <a:latin typeface="Antenna Light" panose="02000503000000020004" pitchFamily="50" charset="0"/>
              </a:rPr>
              <a:t>What other considerations emerge in allocating the budget in this  setting?</a:t>
            </a:r>
          </a:p>
          <a:p>
            <a:pPr>
              <a:lnSpc>
                <a:spcPct val="120000"/>
              </a:lnSpc>
            </a:pPr>
            <a:endParaRPr lang="en-US" sz="2400" dirty="0">
              <a:latin typeface="Antenna Light" panose="02000503000000020004" pitchFamily="50" charset="0"/>
            </a:endParaRPr>
          </a:p>
          <a:p>
            <a:pPr>
              <a:lnSpc>
                <a:spcPct val="120000"/>
              </a:lnSpc>
            </a:pPr>
            <a:r>
              <a:rPr lang="en-US" sz="2400" dirty="0">
                <a:latin typeface="Antenna Bold" panose="02000503000000020004" pitchFamily="50" charset="0"/>
              </a:rPr>
              <a:t>R. </a:t>
            </a:r>
            <a:r>
              <a:rPr lang="en-US" sz="2400" dirty="0">
                <a:latin typeface="Antenna Light" panose="02000503000000020004" pitchFamily="50" charset="0"/>
              </a:rPr>
              <a:t>The firm’s capabilities are critical here and the fit between the product and the expertise of the sales force may force  decisions that are not necessarily best for the long-term success of the firm. </a:t>
            </a:r>
          </a:p>
          <a:p>
            <a:pPr>
              <a:lnSpc>
                <a:spcPct val="120000"/>
              </a:lnSpc>
            </a:pPr>
            <a:endParaRPr lang="en-US" sz="2400" dirty="0">
              <a:latin typeface="Antenna Light" panose="02000503000000020004" pitchFamily="50" charset="0"/>
            </a:endParaRPr>
          </a:p>
          <a:p>
            <a:pPr>
              <a:lnSpc>
                <a:spcPct val="120000"/>
              </a:lnSpc>
            </a:pPr>
            <a:r>
              <a:rPr lang="en-US" sz="2400" dirty="0">
                <a:latin typeface="Antenna Light" panose="02000503000000020004" pitchFamily="50" charset="0"/>
              </a:rPr>
              <a:t>Also, the firm may decide that it may even be willing to take a loss on the L&amp;R product to gain expertise in the  book/software business.</a:t>
            </a:r>
          </a:p>
          <a:p>
            <a:pPr>
              <a:lnSpc>
                <a:spcPct val="120000"/>
              </a:lnSpc>
            </a:pPr>
            <a:endParaRPr lang="en-US" sz="2400" dirty="0">
              <a:latin typeface="Antenna Light" panose="02000503000000020004" pitchFamily="50" charset="0"/>
            </a:endParaRPr>
          </a:p>
        </p:txBody>
      </p:sp>
    </p:spTree>
    <p:extLst>
      <p:ext uri="{BB962C8B-B14F-4D97-AF65-F5344CB8AC3E}">
        <p14:creationId xmlns:p14="http://schemas.microsoft.com/office/powerpoint/2010/main" val="1607529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16545" y="2240280"/>
            <a:ext cx="15177555" cy="941796"/>
          </a:xfrm>
          <a:prstGeom prst="rect">
            <a:avLst/>
          </a:prstGeom>
          <a:noFill/>
        </p:spPr>
        <p:txBody>
          <a:bodyPr wrap="square" rtlCol="0">
            <a:spAutoFit/>
          </a:bodyPr>
          <a:lstStyle/>
          <a:p>
            <a:pPr>
              <a:lnSpc>
                <a:spcPct val="120000"/>
              </a:lnSpc>
            </a:pPr>
            <a:r>
              <a:rPr lang="en-US" sz="2400" dirty="0">
                <a:latin typeface="Antenna Bold" panose="02000503000000020004" pitchFamily="50" charset="0"/>
              </a:rPr>
              <a:t>Question 5 </a:t>
            </a:r>
          </a:p>
          <a:p>
            <a:pPr>
              <a:lnSpc>
                <a:spcPct val="120000"/>
              </a:lnSpc>
            </a:pPr>
            <a:r>
              <a:rPr lang="en-US" sz="2400" dirty="0">
                <a:latin typeface="Antenna Light" panose="02000503000000020004" pitchFamily="50" charset="0"/>
              </a:rPr>
              <a:t>Comment on the uses and the limitations of the GE model.</a:t>
            </a:r>
          </a:p>
        </p:txBody>
      </p:sp>
    </p:spTree>
    <p:extLst>
      <p:ext uri="{BB962C8B-B14F-4D97-AF65-F5344CB8AC3E}">
        <p14:creationId xmlns:p14="http://schemas.microsoft.com/office/powerpoint/2010/main" val="706399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16545" y="2240280"/>
            <a:ext cx="15177555" cy="4044184"/>
          </a:xfrm>
          <a:prstGeom prst="rect">
            <a:avLst/>
          </a:prstGeom>
          <a:noFill/>
        </p:spPr>
        <p:txBody>
          <a:bodyPr wrap="square" rtlCol="0">
            <a:spAutoFit/>
          </a:bodyPr>
          <a:lstStyle/>
          <a:p>
            <a:pPr>
              <a:lnSpc>
                <a:spcPct val="120000"/>
              </a:lnSpc>
            </a:pPr>
            <a:r>
              <a:rPr lang="en-US" sz="2400" dirty="0">
                <a:latin typeface="Antenna Bold" panose="02000503000000020004" pitchFamily="50" charset="0"/>
              </a:rPr>
              <a:t>Question 5 </a:t>
            </a:r>
          </a:p>
          <a:p>
            <a:pPr>
              <a:lnSpc>
                <a:spcPct val="120000"/>
              </a:lnSpc>
            </a:pPr>
            <a:r>
              <a:rPr lang="en-US" sz="2400" dirty="0">
                <a:latin typeface="Antenna Light" panose="02000503000000020004" pitchFamily="50" charset="0"/>
              </a:rPr>
              <a:t>Comment on the uses and the limitations of the GE model.</a:t>
            </a:r>
          </a:p>
          <a:p>
            <a:pPr>
              <a:lnSpc>
                <a:spcPct val="120000"/>
              </a:lnSpc>
            </a:pPr>
            <a:endParaRPr lang="en-US" sz="2400" dirty="0">
              <a:latin typeface="Antenna Light" panose="02000503000000020004" pitchFamily="50" charset="0"/>
            </a:endParaRPr>
          </a:p>
          <a:p>
            <a:pPr>
              <a:lnSpc>
                <a:spcPct val="120000"/>
              </a:lnSpc>
            </a:pPr>
            <a:r>
              <a:rPr lang="en-US" sz="2400" dirty="0">
                <a:latin typeface="Antenna Bold" panose="02000503000000020004" pitchFamily="50" charset="0"/>
              </a:rPr>
              <a:t>R. </a:t>
            </a:r>
            <a:r>
              <a:rPr lang="en-US" sz="2400" dirty="0">
                <a:latin typeface="Antenna Light" panose="02000503000000020004" pitchFamily="50" charset="0"/>
              </a:rPr>
              <a:t>The evaluation of the portfolio is based on a limited number of factors adopted by AWL and on judgmental (subjective)  weights by only one or two decision makers. There is no clear link between this portfolio and a financial model of the  firm. </a:t>
            </a:r>
          </a:p>
          <a:p>
            <a:pPr>
              <a:lnSpc>
                <a:spcPct val="120000"/>
              </a:lnSpc>
            </a:pPr>
            <a:endParaRPr lang="en-US" sz="2400" dirty="0">
              <a:latin typeface="Antenna Light" panose="02000503000000020004" pitchFamily="50" charset="0"/>
            </a:endParaRPr>
          </a:p>
          <a:p>
            <a:pPr>
              <a:lnSpc>
                <a:spcPct val="120000"/>
              </a:lnSpc>
            </a:pPr>
            <a:r>
              <a:rPr lang="en-US" sz="2400" dirty="0">
                <a:latin typeface="Antenna Light" panose="02000503000000020004" pitchFamily="50" charset="0"/>
              </a:rPr>
              <a:t>The products are defined separately so that the performance of one does not affect the performance of another. </a:t>
            </a:r>
          </a:p>
        </p:txBody>
      </p:sp>
    </p:spTree>
    <p:extLst>
      <p:ext uri="{BB962C8B-B14F-4D97-AF65-F5344CB8AC3E}">
        <p14:creationId xmlns:p14="http://schemas.microsoft.com/office/powerpoint/2010/main" val="2546388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7348200" cy="9753600"/>
          </a:xfrm>
          <a:custGeom>
            <a:avLst/>
            <a:gdLst/>
            <a:ahLst/>
            <a:cxnLst/>
            <a:rect l="l" t="t" r="r" b="b"/>
            <a:pathLst>
              <a:path w="17348200" h="9753600">
                <a:moveTo>
                  <a:pt x="0" y="9753600"/>
                </a:moveTo>
                <a:lnTo>
                  <a:pt x="17348200" y="9753600"/>
                </a:lnTo>
                <a:lnTo>
                  <a:pt x="17348200" y="0"/>
                </a:lnTo>
                <a:lnTo>
                  <a:pt x="0" y="0"/>
                </a:lnTo>
                <a:lnTo>
                  <a:pt x="0" y="9753600"/>
                </a:lnTo>
                <a:close/>
              </a:path>
            </a:pathLst>
          </a:custGeom>
          <a:solidFill>
            <a:srgbClr val="01132F"/>
          </a:solidFill>
        </p:spPr>
        <p:txBody>
          <a:bodyPr wrap="square" lIns="0" tIns="0" rIns="0" bIns="0" rtlCol="0"/>
          <a:lstStyle/>
          <a:p>
            <a:endParaRPr/>
          </a:p>
        </p:txBody>
      </p:sp>
      <p:sp>
        <p:nvSpPr>
          <p:cNvPr id="3" name="object 3"/>
          <p:cNvSpPr txBox="1"/>
          <p:nvPr/>
        </p:nvSpPr>
        <p:spPr>
          <a:xfrm>
            <a:off x="8256637" y="7987272"/>
            <a:ext cx="2221230" cy="938530"/>
          </a:xfrm>
          <a:prstGeom prst="rect">
            <a:avLst/>
          </a:prstGeom>
        </p:spPr>
        <p:txBody>
          <a:bodyPr vert="horz" wrap="square" lIns="0" tIns="17145" rIns="0" bIns="0" rtlCol="0">
            <a:spAutoFit/>
          </a:bodyPr>
          <a:lstStyle/>
          <a:p>
            <a:pPr marL="12700">
              <a:lnSpc>
                <a:spcPct val="100000"/>
              </a:lnSpc>
              <a:spcBef>
                <a:spcPts val="135"/>
              </a:spcBef>
            </a:pPr>
            <a:r>
              <a:rPr sz="5950" b="1" spc="35" dirty="0">
                <a:solidFill>
                  <a:srgbClr val="F0F1F1"/>
                </a:solidFill>
                <a:latin typeface="Antenna Bold"/>
                <a:cs typeface="Antenna Bold"/>
              </a:rPr>
              <a:t>M</a:t>
            </a:r>
            <a:r>
              <a:rPr sz="5950" b="1" spc="20" dirty="0">
                <a:solidFill>
                  <a:srgbClr val="18CDE2"/>
                </a:solidFill>
                <a:latin typeface="Antenna Bold"/>
                <a:cs typeface="Antenna Bold"/>
              </a:rPr>
              <a:t>IA</a:t>
            </a:r>
            <a:r>
              <a:rPr sz="5950" b="1" spc="30" dirty="0">
                <a:solidFill>
                  <a:srgbClr val="F0F1F1"/>
                </a:solidFill>
                <a:latin typeface="Antenna Bold"/>
                <a:cs typeface="Antenna Bold"/>
              </a:rPr>
              <a:t>D</a:t>
            </a:r>
            <a:endParaRPr sz="5950">
              <a:latin typeface="Antenna Bold"/>
              <a:cs typeface="Antenna Bold"/>
            </a:endParaRPr>
          </a:p>
        </p:txBody>
      </p:sp>
      <p:sp>
        <p:nvSpPr>
          <p:cNvPr id="4" name="object 4"/>
          <p:cNvSpPr txBox="1"/>
          <p:nvPr/>
        </p:nvSpPr>
        <p:spPr>
          <a:xfrm>
            <a:off x="10983144" y="8298948"/>
            <a:ext cx="929640" cy="497205"/>
          </a:xfrm>
          <a:prstGeom prst="rect">
            <a:avLst/>
          </a:prstGeom>
        </p:spPr>
        <p:txBody>
          <a:bodyPr vert="horz" wrap="square" lIns="0" tIns="54610" rIns="0" bIns="0" rtlCol="0">
            <a:spAutoFit/>
          </a:bodyPr>
          <a:lstStyle/>
          <a:p>
            <a:pPr marL="12700">
              <a:lnSpc>
                <a:spcPct val="100000"/>
              </a:lnSpc>
              <a:spcBef>
                <a:spcPts val="430"/>
              </a:spcBef>
            </a:pPr>
            <a:r>
              <a:rPr sz="750" spc="15" dirty="0">
                <a:solidFill>
                  <a:srgbClr val="FFFFFF"/>
                </a:solidFill>
                <a:latin typeface="Antenna Regular"/>
                <a:cs typeface="Antenna Regular"/>
              </a:rPr>
              <a:t>Maestría</a:t>
            </a:r>
            <a:endParaRPr sz="750">
              <a:latin typeface="Antenna Regular"/>
              <a:cs typeface="Antenna Regular"/>
            </a:endParaRPr>
          </a:p>
          <a:p>
            <a:pPr marL="12700" marR="5080">
              <a:lnSpc>
                <a:spcPct val="137500"/>
              </a:lnSpc>
            </a:pPr>
            <a:r>
              <a:rPr sz="750" spc="20" dirty="0">
                <a:solidFill>
                  <a:srgbClr val="FFFFFF"/>
                </a:solidFill>
                <a:latin typeface="Antenna Regular"/>
                <a:cs typeface="Antenna Regular"/>
              </a:rPr>
              <a:t>en </a:t>
            </a:r>
            <a:r>
              <a:rPr sz="750" spc="10" dirty="0">
                <a:solidFill>
                  <a:srgbClr val="FFFFFF"/>
                </a:solidFill>
                <a:latin typeface="Antenna Regular"/>
                <a:cs typeface="Antenna Regular"/>
              </a:rPr>
              <a:t>Inteligencia  </a:t>
            </a:r>
            <a:r>
              <a:rPr sz="750" spc="15" dirty="0">
                <a:solidFill>
                  <a:srgbClr val="FFFFFF"/>
                </a:solidFill>
                <a:latin typeface="Antenna Regular"/>
                <a:cs typeface="Antenna Regular"/>
              </a:rPr>
              <a:t>Analítica </a:t>
            </a:r>
            <a:r>
              <a:rPr sz="750" spc="20" dirty="0">
                <a:solidFill>
                  <a:srgbClr val="FFFFFF"/>
                </a:solidFill>
                <a:latin typeface="Antenna Regular"/>
                <a:cs typeface="Antenna Regular"/>
              </a:rPr>
              <a:t>de</a:t>
            </a:r>
            <a:r>
              <a:rPr sz="750" spc="-80" dirty="0">
                <a:solidFill>
                  <a:srgbClr val="FFFFFF"/>
                </a:solidFill>
                <a:latin typeface="Antenna Regular"/>
                <a:cs typeface="Antenna Regular"/>
              </a:rPr>
              <a:t> </a:t>
            </a:r>
            <a:r>
              <a:rPr sz="750" spc="10" dirty="0">
                <a:solidFill>
                  <a:srgbClr val="FFFFFF"/>
                </a:solidFill>
                <a:latin typeface="Antenna Regular"/>
                <a:cs typeface="Antenna Regular"/>
              </a:rPr>
              <a:t>Datos</a:t>
            </a:r>
            <a:endParaRPr sz="750">
              <a:latin typeface="Antenna Regular"/>
              <a:cs typeface="Antenna Regular"/>
            </a:endParaRPr>
          </a:p>
        </p:txBody>
      </p:sp>
      <p:sp>
        <p:nvSpPr>
          <p:cNvPr id="5" name="object 5"/>
          <p:cNvSpPr/>
          <p:nvPr/>
        </p:nvSpPr>
        <p:spPr>
          <a:xfrm>
            <a:off x="9940352" y="7278090"/>
            <a:ext cx="1390129" cy="148248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2471400" y="7327900"/>
            <a:ext cx="0" cy="1536700"/>
          </a:xfrm>
          <a:custGeom>
            <a:avLst/>
            <a:gdLst/>
            <a:ahLst/>
            <a:cxnLst/>
            <a:rect l="l" t="t" r="r" b="b"/>
            <a:pathLst>
              <a:path h="1536700">
                <a:moveTo>
                  <a:pt x="0" y="0"/>
                </a:moveTo>
                <a:lnTo>
                  <a:pt x="0" y="1536700"/>
                </a:lnTo>
              </a:path>
            </a:pathLst>
          </a:custGeom>
          <a:ln w="12700">
            <a:solidFill>
              <a:srgbClr val="FFFFFF"/>
            </a:solidFill>
          </a:ln>
        </p:spPr>
        <p:txBody>
          <a:bodyPr wrap="square" lIns="0" tIns="0" rIns="0" bIns="0" rtlCol="0"/>
          <a:lstStyle/>
          <a:p>
            <a:endParaRPr/>
          </a:p>
        </p:txBody>
      </p:sp>
      <p:sp>
        <p:nvSpPr>
          <p:cNvPr id="8" name="object 8"/>
          <p:cNvSpPr/>
          <p:nvPr/>
        </p:nvSpPr>
        <p:spPr>
          <a:xfrm>
            <a:off x="0" y="12699"/>
            <a:ext cx="7796720" cy="9740900"/>
          </a:xfrm>
          <a:prstGeom prst="rect">
            <a:avLst/>
          </a:prstGeom>
          <a:blipFill>
            <a:blip r:embed="rId3" cstate="print"/>
            <a:stretch>
              <a:fillRect/>
            </a:stretch>
          </a:blipFill>
        </p:spPr>
        <p:txBody>
          <a:bodyPr wrap="square" lIns="0" tIns="0" rIns="0" bIns="0" rtlCol="0"/>
          <a:lstStyle/>
          <a:p>
            <a:endParaRPr/>
          </a:p>
        </p:txBody>
      </p:sp>
      <p:sp>
        <p:nvSpPr>
          <p:cNvPr id="9" name="object 7">
            <a:extLst>
              <a:ext uri="{FF2B5EF4-FFF2-40B4-BE49-F238E27FC236}">
                <a16:creationId xmlns:a16="http://schemas.microsoft.com/office/drawing/2014/main" id="{6E8FFAA8-F65B-49B9-BCA8-45E57EEBD23E}"/>
              </a:ext>
            </a:extLst>
          </p:cNvPr>
          <p:cNvSpPr txBox="1"/>
          <p:nvPr/>
        </p:nvSpPr>
        <p:spPr>
          <a:xfrm>
            <a:off x="12941300" y="7467600"/>
            <a:ext cx="3188970" cy="1235595"/>
          </a:xfrm>
          <a:prstGeom prst="rect">
            <a:avLst/>
          </a:prstGeom>
        </p:spPr>
        <p:txBody>
          <a:bodyPr vert="horz" wrap="square" lIns="0" tIns="62865" rIns="0" bIns="0" rtlCol="0">
            <a:spAutoFit/>
          </a:bodyPr>
          <a:lstStyle/>
          <a:p>
            <a:pPr marL="12700">
              <a:lnSpc>
                <a:spcPct val="100000"/>
              </a:lnSpc>
              <a:spcBef>
                <a:spcPts val="495"/>
              </a:spcBef>
            </a:pPr>
            <a:r>
              <a:rPr lang="es-CO" sz="3600" b="1" dirty="0">
                <a:solidFill>
                  <a:srgbClr val="FFFFFF"/>
                </a:solidFill>
                <a:latin typeface="Antenna Bold"/>
                <a:cs typeface="Antenna Bold"/>
              </a:rPr>
              <a:t>Marketing</a:t>
            </a:r>
          </a:p>
          <a:p>
            <a:pPr marL="12700">
              <a:lnSpc>
                <a:spcPct val="100000"/>
              </a:lnSpc>
              <a:spcBef>
                <a:spcPts val="495"/>
              </a:spcBef>
            </a:pPr>
            <a:r>
              <a:rPr lang="es-CO" sz="3600" b="1" dirty="0" err="1">
                <a:solidFill>
                  <a:srgbClr val="FFFFFF"/>
                </a:solidFill>
                <a:latin typeface="Antenna Bold"/>
                <a:cs typeface="Antenna Bold"/>
              </a:rPr>
              <a:t>Analytics</a:t>
            </a:r>
            <a:endParaRPr lang="es-CO" sz="3600" b="1" dirty="0">
              <a:solidFill>
                <a:srgbClr val="FFFFFF"/>
              </a:solidFill>
              <a:latin typeface="Antenna Bold"/>
              <a:cs typeface="Antenna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752600"/>
            <a:ext cx="15509240" cy="6791603"/>
          </a:xfrm>
          <a:prstGeom prst="rect">
            <a:avLst/>
          </a:prstGeom>
          <a:noFill/>
        </p:spPr>
        <p:txBody>
          <a:bodyPr wrap="square">
            <a:spAutoFit/>
          </a:bodyPr>
          <a:lstStyle/>
          <a:p>
            <a:pPr>
              <a:lnSpc>
                <a:spcPct val="120000"/>
              </a:lnSpc>
              <a:spcAft>
                <a:spcPts val="1600"/>
              </a:spcAft>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It was July 1997 and Mark Roth, manager of business books at Addison Wesley Longman, was facing a bit of a dilemma. He was about to present his 1998 fiscal year new book budget and had three new marketing books in his portfolio. One of them, Marketing Engineering, was a bit different from the other two. It did not currently have a large natural market but might ultimately be a big winner, he thought, if it were promoted properly. His main question was – how should he prioritize the promotional resources for the three new books?</a:t>
            </a:r>
          </a:p>
          <a:p>
            <a:pPr>
              <a:lnSpc>
                <a:spcPct val="120000"/>
              </a:lnSpc>
              <a:spcAft>
                <a:spcPts val="1600"/>
              </a:spcAft>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The college division of AWL markets books to colleges and universities throughout the world. Its main promotional resources are sampling, brochures, direct mail, exhibitions (primarily at academic meetings) and direct selling to professors. The U.S. college division sales force includes over 200 individuals, each of whom specializes in an academic specialty (business, science, humanities) and works in a regional territory, servicing several dozen schools. AWL managers believe that their sales force is particularly important in encouraging instructors to consider and adopt new textbooks, and they use their sales force as a key tool in their product introduction mix.</a:t>
            </a:r>
          </a:p>
          <a:p>
            <a:pPr>
              <a:lnSpc>
                <a:spcPct val="120000"/>
              </a:lnSpc>
              <a:spcAft>
                <a:spcPts val="1600"/>
              </a:spcAft>
            </a:pPr>
            <a:r>
              <a:rPr lang="en-US" sz="2000" dirty="0">
                <a:latin typeface="Antenna Regular" panose="02000503000000020004" pitchFamily="50" charset="0"/>
                <a:ea typeface="Calibri" panose="020F0502020204030204" pitchFamily="34" charset="0"/>
                <a:cs typeface="Times New Roman" panose="02020603050405020304" pitchFamily="18" charset="0"/>
              </a:rPr>
              <a:t>The New Marketing Texts</a:t>
            </a:r>
          </a:p>
          <a:p>
            <a:pPr>
              <a:lnSpc>
                <a:spcPct val="120000"/>
              </a:lnSpc>
              <a:spcAft>
                <a:spcPts val="1600"/>
              </a:spcAft>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The three new marketing texts that AWL was introducing in the summer of 1997 were:</a:t>
            </a:r>
          </a:p>
          <a:p>
            <a:pPr marL="342900" indent="-342900">
              <a:lnSpc>
                <a:spcPct val="120000"/>
              </a:lnSpc>
              <a:buFont typeface="Arial" panose="020B0604020202020204" pitchFamily="34" charset="0"/>
              <a:buChar char="•"/>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Advertising and Sales Promotion Strategy by Gerard J. </a:t>
            </a:r>
            <a:r>
              <a:rPr lang="en-US" sz="2000" dirty="0" err="1">
                <a:effectLst/>
                <a:latin typeface="Antenna Light" panose="02000503000000020004" pitchFamily="50" charset="0"/>
                <a:ea typeface="Calibri" panose="020F0502020204030204" pitchFamily="34" charset="0"/>
                <a:cs typeface="Times New Roman" panose="02020603050405020304" pitchFamily="18" charset="0"/>
              </a:rPr>
              <a:t>Tellis</a:t>
            </a:r>
            <a:r>
              <a:rPr lang="en-US" sz="2000" dirty="0">
                <a:latin typeface="Antenna Light" panose="02000503000000020004" pitchFamily="50" charset="0"/>
                <a:ea typeface="Calibri" panose="020F0502020204030204" pitchFamily="34" charset="0"/>
                <a:cs typeface="Times New Roman" panose="02020603050405020304" pitchFamily="18" charset="0"/>
              </a:rPr>
              <a:t>.</a:t>
            </a:r>
          </a:p>
          <a:p>
            <a:pPr marL="342900" indent="-342900">
              <a:lnSpc>
                <a:spcPct val="120000"/>
              </a:lnSpc>
              <a:buFont typeface="Arial" panose="020B0604020202020204" pitchFamily="34" charset="0"/>
              <a:buChar char="•"/>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Analysis for Strategic Marketing by </a:t>
            </a:r>
            <a:r>
              <a:rPr lang="en-US" sz="2000" dirty="0" err="1">
                <a:effectLst/>
                <a:latin typeface="Antenna Light" panose="02000503000000020004" pitchFamily="50" charset="0"/>
                <a:ea typeface="Calibri" panose="020F0502020204030204" pitchFamily="34" charset="0"/>
                <a:cs typeface="Times New Roman" panose="02020603050405020304" pitchFamily="18" charset="0"/>
              </a:rPr>
              <a:t>Vithala</a:t>
            </a:r>
            <a:r>
              <a:rPr lang="en-US" sz="2000" dirty="0">
                <a:effectLst/>
                <a:latin typeface="Antenna Light" panose="02000503000000020004" pitchFamily="50" charset="0"/>
                <a:ea typeface="Calibri" panose="020F0502020204030204" pitchFamily="34" charset="0"/>
                <a:cs typeface="Times New Roman" panose="02020603050405020304" pitchFamily="18" charset="0"/>
              </a:rPr>
              <a:t> R. Rao and  Joel H. Steckel.</a:t>
            </a:r>
          </a:p>
          <a:p>
            <a:pPr marL="342900" indent="-342900">
              <a:lnSpc>
                <a:spcPct val="120000"/>
              </a:lnSpc>
              <a:buFont typeface="Arial" panose="020B0604020202020204" pitchFamily="34" charset="0"/>
              <a:buChar char="•"/>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Marketing Engineering by Gary L. </a:t>
            </a:r>
            <a:r>
              <a:rPr lang="en-US" sz="2000" dirty="0" err="1">
                <a:effectLst/>
                <a:latin typeface="Antenna Light" panose="02000503000000020004" pitchFamily="50" charset="0"/>
                <a:ea typeface="Calibri" panose="020F0502020204030204" pitchFamily="34" charset="0"/>
                <a:cs typeface="Times New Roman" panose="02020603050405020304" pitchFamily="18" charset="0"/>
              </a:rPr>
              <a:t>Lilien</a:t>
            </a:r>
            <a:r>
              <a:rPr lang="en-US" sz="2000" dirty="0">
                <a:effectLst/>
                <a:latin typeface="Antenna Light" panose="02000503000000020004" pitchFamily="50" charset="0"/>
                <a:ea typeface="Calibri" panose="020F0502020204030204" pitchFamily="34" charset="0"/>
                <a:cs typeface="Times New Roman" panose="02020603050405020304" pitchFamily="18" charset="0"/>
              </a:rPr>
              <a:t> and Arvind </a:t>
            </a:r>
            <a:r>
              <a:rPr lang="en-US" sz="2000" dirty="0" err="1">
                <a:effectLst/>
                <a:latin typeface="Antenna Light" panose="02000503000000020004" pitchFamily="50" charset="0"/>
                <a:ea typeface="Calibri" panose="020F0502020204030204" pitchFamily="34" charset="0"/>
                <a:cs typeface="Times New Roman" panose="02020603050405020304" pitchFamily="18" charset="0"/>
              </a:rPr>
              <a:t>Rangaswamy</a:t>
            </a:r>
            <a:r>
              <a:rPr lang="en-US" sz="2000" dirty="0">
                <a:effectLst/>
                <a:latin typeface="Antenna Light" panose="02000503000000020004" pitchFamily="50"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026948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752600"/>
            <a:ext cx="15483840" cy="7201972"/>
          </a:xfrm>
          <a:prstGeom prst="rect">
            <a:avLst/>
          </a:prstGeom>
          <a:noFill/>
        </p:spPr>
        <p:txBody>
          <a:bodyPr wrap="square">
            <a:spAutoFit/>
          </a:bodyPr>
          <a:lstStyle/>
          <a:p>
            <a:pPr>
              <a:lnSpc>
                <a:spcPct val="120000"/>
              </a:lnSpc>
              <a:spcAft>
                <a:spcPts val="1600"/>
              </a:spcAft>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The Marketing Engineering book was a bit different from others in that it included two volumes plus a CD with 26 software packages that could be applied immediately to both classroom and prototype professional business problems. Both Mark and the authors felt that the AWL selling effort could make a critical difference in the acceptance of the book, especially in the short run. </a:t>
            </a:r>
          </a:p>
          <a:p>
            <a:pPr>
              <a:lnSpc>
                <a:spcPct val="120000"/>
              </a:lnSpc>
              <a:spcAft>
                <a:spcPts val="1600"/>
              </a:spcAft>
            </a:pPr>
            <a:r>
              <a:rPr lang="en-US" sz="2000" dirty="0">
                <a:latin typeface="Antenna Regular" panose="02000503000000020004" pitchFamily="50" charset="0"/>
                <a:ea typeface="Calibri" panose="020F0502020204030204" pitchFamily="34" charset="0"/>
                <a:cs typeface="Times New Roman" panose="02020603050405020304" pitchFamily="18" charset="0"/>
              </a:rPr>
              <a:t>The New Marketing Book Promotional Challenge</a:t>
            </a:r>
          </a:p>
          <a:p>
            <a:pPr>
              <a:lnSpc>
                <a:spcPct val="120000"/>
              </a:lnSpc>
              <a:spcAft>
                <a:spcPts val="1600"/>
              </a:spcAft>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As Mark was finalizing his proposal, he determined that one Marketing Engineering tool might be appropriate for his problem: the GE/McKinsey approach.</a:t>
            </a:r>
          </a:p>
          <a:p>
            <a:pPr>
              <a:lnSpc>
                <a:spcPct val="120000"/>
              </a:lnSpc>
              <a:spcAft>
                <a:spcPts val="1600"/>
              </a:spcAft>
            </a:pPr>
            <a:r>
              <a:rPr lang="en-US" sz="2000" dirty="0">
                <a:effectLst/>
                <a:latin typeface="Antenna Regular" panose="02000503000000020004" pitchFamily="50" charset="0"/>
                <a:ea typeface="Calibri" panose="020F0502020204030204" pitchFamily="34" charset="0"/>
                <a:cs typeface="Times New Roman" panose="02020603050405020304" pitchFamily="18" charset="0"/>
              </a:rPr>
              <a:t>Applying the GE Approach</a:t>
            </a:r>
          </a:p>
          <a:p>
            <a:pPr>
              <a:lnSpc>
                <a:spcPct val="120000"/>
              </a:lnSpc>
              <a:spcAft>
                <a:spcPts val="1600"/>
              </a:spcAft>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 In consultation with his planning staff, Mark came up with the following factors for the components of the composite dimensions:</a:t>
            </a:r>
          </a:p>
          <a:p>
            <a:pPr>
              <a:lnSpc>
                <a:spcPct val="120000"/>
              </a:lnSpc>
              <a:spcAft>
                <a:spcPts val="1600"/>
              </a:spcAft>
            </a:pPr>
            <a:r>
              <a:rPr lang="en-US" sz="2000" u="sng" dirty="0">
                <a:effectLst/>
                <a:latin typeface="Antenna Light" panose="02000503000000020004" pitchFamily="50" charset="0"/>
                <a:ea typeface="Calibri" panose="020F0502020204030204" pitchFamily="34" charset="0"/>
                <a:cs typeface="Times New Roman" panose="02020603050405020304" pitchFamily="18" charset="0"/>
              </a:rPr>
              <a:t>Industry Attractiveness:</a:t>
            </a:r>
          </a:p>
          <a:p>
            <a:pPr marL="342900" indent="-342900">
              <a:lnSpc>
                <a:spcPct val="120000"/>
              </a:lnSpc>
              <a:buFont typeface="Arial" panose="020B0604020202020204" pitchFamily="34" charset="0"/>
              <a:buChar char="•"/>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Market size (total volume of books to be sold in the next three years).</a:t>
            </a:r>
          </a:p>
          <a:p>
            <a:pPr marL="342900" indent="-342900">
              <a:lnSpc>
                <a:spcPct val="120000"/>
              </a:lnSpc>
              <a:buFont typeface="Arial" panose="020B0604020202020204" pitchFamily="34" charset="0"/>
              <a:buChar char="•"/>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Growth rate (annual growth rate of market size).</a:t>
            </a:r>
          </a:p>
          <a:p>
            <a:pPr marL="342900" indent="-342900">
              <a:lnSpc>
                <a:spcPct val="120000"/>
              </a:lnSpc>
              <a:buFont typeface="Arial" panose="020B0604020202020204" pitchFamily="34" charset="0"/>
              <a:buChar char="•"/>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Technological requirements (high would be “traditional book,” low would be when the book needed capabilities of producing multimedia, software, etc.).</a:t>
            </a:r>
          </a:p>
          <a:p>
            <a:pPr marL="342900" indent="-342900">
              <a:lnSpc>
                <a:spcPct val="120000"/>
              </a:lnSpc>
              <a:buFont typeface="Arial" panose="020B0604020202020204" pitchFamily="34" charset="0"/>
              <a:buChar char="•"/>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Leading edge (low would include more traditional topics; high would include new and emerging topics).</a:t>
            </a:r>
          </a:p>
        </p:txBody>
      </p:sp>
    </p:spTree>
    <p:extLst>
      <p:ext uri="{BB962C8B-B14F-4D97-AF65-F5344CB8AC3E}">
        <p14:creationId xmlns:p14="http://schemas.microsoft.com/office/powerpoint/2010/main" val="1630722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752600"/>
            <a:ext cx="15483840" cy="4165243"/>
          </a:xfrm>
          <a:prstGeom prst="rect">
            <a:avLst/>
          </a:prstGeom>
          <a:noFill/>
        </p:spPr>
        <p:txBody>
          <a:bodyPr wrap="square">
            <a:spAutoFit/>
          </a:bodyPr>
          <a:lstStyle/>
          <a:p>
            <a:pPr>
              <a:lnSpc>
                <a:spcPct val="120000"/>
              </a:lnSpc>
              <a:spcAft>
                <a:spcPts val="1600"/>
              </a:spcAft>
            </a:pPr>
            <a:r>
              <a:rPr lang="en-US" sz="2000" u="sng" dirty="0">
                <a:effectLst/>
                <a:latin typeface="Antenna Light" panose="02000503000000020004" pitchFamily="50" charset="0"/>
                <a:ea typeface="Calibri" panose="020F0502020204030204" pitchFamily="34" charset="0"/>
                <a:cs typeface="Times New Roman" panose="02020603050405020304" pitchFamily="18" charset="0"/>
              </a:rPr>
              <a:t>Business Strength:</a:t>
            </a:r>
          </a:p>
          <a:p>
            <a:pPr marL="342900" indent="-342900">
              <a:lnSpc>
                <a:spcPct val="120000"/>
              </a:lnSpc>
              <a:buFont typeface="Arial" panose="020B0604020202020204" pitchFamily="34" charset="0"/>
              <a:buChar char="•"/>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Market share (book’s likely share of market after two to three years).</a:t>
            </a:r>
          </a:p>
          <a:p>
            <a:pPr marL="342900" indent="-342900">
              <a:lnSpc>
                <a:spcPct val="120000"/>
              </a:lnSpc>
              <a:buFont typeface="Arial" panose="020B0604020202020204" pitchFamily="34" charset="0"/>
              <a:buChar char="•"/>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Share growth (annual growth rate of market share).</a:t>
            </a:r>
          </a:p>
          <a:p>
            <a:pPr marL="342900" indent="-342900">
              <a:lnSpc>
                <a:spcPct val="120000"/>
              </a:lnSpc>
              <a:buFont typeface="Arial" panose="020B0604020202020204" pitchFamily="34" charset="0"/>
              <a:buChar char="•"/>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Investment/cost (high means low need for investment; low means high need for investment).</a:t>
            </a:r>
          </a:p>
          <a:p>
            <a:pPr marL="342900" indent="-342900">
              <a:lnSpc>
                <a:spcPct val="120000"/>
              </a:lnSpc>
              <a:buFont typeface="Arial" panose="020B0604020202020204" pitchFamily="34" charset="0"/>
              <a:buChar char="•"/>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Synergy (ability of book to induce sales of other AWL books or to lead to signings of new authors).</a:t>
            </a:r>
          </a:p>
          <a:p>
            <a:pPr>
              <a:lnSpc>
                <a:spcPct val="120000"/>
              </a:lnSpc>
              <a:spcAft>
                <a:spcPts val="1600"/>
              </a:spcAft>
            </a:pPr>
            <a:endParaRPr lang="en-US" sz="2000" dirty="0">
              <a:effectLst/>
              <a:latin typeface="Antenna Light" panose="02000503000000020004" pitchFamily="50" charset="0"/>
              <a:ea typeface="Calibri" panose="020F0502020204030204" pitchFamily="34" charset="0"/>
              <a:cs typeface="Times New Roman" panose="02020603050405020304" pitchFamily="18" charset="0"/>
            </a:endParaRPr>
          </a:p>
          <a:p>
            <a:pPr>
              <a:lnSpc>
                <a:spcPct val="120000"/>
              </a:lnSpc>
              <a:spcAft>
                <a:spcPts val="1600"/>
              </a:spcAft>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Mark then attempted to assign weights (from 1 to 5) to the factors above. He decided that the weights depended on the strategic position of the firm – whether it wanted to view itself as a traditional publisher or as a leading-edge publisher. Hence, he constructed two sets of weights: “Traditional” and “Leading Edge” (Exhibit 1). He also rated each of the businesses, </a:t>
            </a:r>
            <a:r>
              <a:rPr lang="en-US" sz="2000" dirty="0" err="1">
                <a:effectLst/>
                <a:latin typeface="Antenna Light" panose="02000503000000020004" pitchFamily="50" charset="0"/>
                <a:ea typeface="Calibri" panose="020F0502020204030204" pitchFamily="34" charset="0"/>
                <a:cs typeface="Times New Roman" panose="02020603050405020304" pitchFamily="18" charset="0"/>
              </a:rPr>
              <a:t>Tellis</a:t>
            </a:r>
            <a:r>
              <a:rPr lang="en-US" sz="2000" dirty="0">
                <a:effectLst/>
                <a:latin typeface="Antenna Light" panose="02000503000000020004" pitchFamily="50" charset="0"/>
                <a:ea typeface="Calibri" panose="020F0502020204030204" pitchFamily="34" charset="0"/>
                <a:cs typeface="Times New Roman" panose="02020603050405020304" pitchFamily="18" charset="0"/>
              </a:rPr>
              <a:t>, Rao/Steckel, and </a:t>
            </a:r>
            <a:r>
              <a:rPr lang="en-US" sz="2000" dirty="0" err="1">
                <a:effectLst/>
                <a:latin typeface="Antenna Light" panose="02000503000000020004" pitchFamily="50" charset="0"/>
                <a:ea typeface="Calibri" panose="020F0502020204030204" pitchFamily="34" charset="0"/>
                <a:cs typeface="Times New Roman" panose="02020603050405020304" pitchFamily="18" charset="0"/>
              </a:rPr>
              <a:t>Lilien</a:t>
            </a:r>
            <a:r>
              <a:rPr lang="en-US" sz="2000" dirty="0">
                <a:effectLst/>
                <a:latin typeface="Antenna Light" panose="02000503000000020004" pitchFamily="50" charset="0"/>
                <a:ea typeface="Calibri" panose="020F0502020204030204" pitchFamily="34" charset="0"/>
                <a:cs typeface="Times New Roman" panose="02020603050405020304" pitchFamily="18" charset="0"/>
              </a:rPr>
              <a:t> and </a:t>
            </a:r>
            <a:r>
              <a:rPr lang="en-US" sz="2000" dirty="0" err="1">
                <a:effectLst/>
                <a:latin typeface="Antenna Light" panose="02000503000000020004" pitchFamily="50" charset="0"/>
                <a:ea typeface="Calibri" panose="020F0502020204030204" pitchFamily="34" charset="0"/>
                <a:cs typeface="Times New Roman" panose="02020603050405020304" pitchFamily="18" charset="0"/>
              </a:rPr>
              <a:t>Rangaswamy</a:t>
            </a:r>
            <a:r>
              <a:rPr lang="en-US" sz="2000" dirty="0">
                <a:effectLst/>
                <a:latin typeface="Antenna Light" panose="02000503000000020004" pitchFamily="50" charset="0"/>
                <a:ea typeface="Calibri" panose="020F0502020204030204" pitchFamily="34" charset="0"/>
                <a:cs typeface="Times New Roman" panose="02020603050405020304" pitchFamily="18" charset="0"/>
              </a:rPr>
              <a:t> on each of the factors (Exhibit 2).</a:t>
            </a:r>
          </a:p>
        </p:txBody>
      </p:sp>
    </p:spTree>
    <p:extLst>
      <p:ext uri="{BB962C8B-B14F-4D97-AF65-F5344CB8AC3E}">
        <p14:creationId xmlns:p14="http://schemas.microsoft.com/office/powerpoint/2010/main" val="79321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pic>
        <p:nvPicPr>
          <p:cNvPr id="12" name="Picture 11">
            <a:extLst>
              <a:ext uri="{FF2B5EF4-FFF2-40B4-BE49-F238E27FC236}">
                <a16:creationId xmlns:a16="http://schemas.microsoft.com/office/drawing/2014/main" id="{93F2E4BC-59D5-4340-A494-562047BC0E52}"/>
              </a:ext>
            </a:extLst>
          </p:cNvPr>
          <p:cNvPicPr>
            <a:picLocks noChangeAspect="1"/>
          </p:cNvPicPr>
          <p:nvPr/>
        </p:nvPicPr>
        <p:blipFill>
          <a:blip r:embed="rId6"/>
          <a:stretch>
            <a:fillRect/>
          </a:stretch>
        </p:blipFill>
        <p:spPr>
          <a:xfrm>
            <a:off x="3163887" y="2352675"/>
            <a:ext cx="11020425" cy="5048250"/>
          </a:xfrm>
          <a:prstGeom prst="rect">
            <a:avLst/>
          </a:prstGeom>
        </p:spPr>
      </p:pic>
      <p:sp>
        <p:nvSpPr>
          <p:cNvPr id="15" name="TextBox 14">
            <a:extLst>
              <a:ext uri="{FF2B5EF4-FFF2-40B4-BE49-F238E27FC236}">
                <a16:creationId xmlns:a16="http://schemas.microsoft.com/office/drawing/2014/main" id="{F908B660-2617-4E5B-8752-A26B496DE9B5}"/>
              </a:ext>
            </a:extLst>
          </p:cNvPr>
          <p:cNvSpPr txBox="1"/>
          <p:nvPr/>
        </p:nvSpPr>
        <p:spPr>
          <a:xfrm>
            <a:off x="3242932" y="7659469"/>
            <a:ext cx="10941380" cy="369332"/>
          </a:xfrm>
          <a:prstGeom prst="rect">
            <a:avLst/>
          </a:prstGeom>
          <a:noFill/>
        </p:spPr>
        <p:txBody>
          <a:bodyPr wrap="square" rtlCol="0">
            <a:spAutoFit/>
          </a:bodyPr>
          <a:lstStyle/>
          <a:p>
            <a:pPr lvl="1"/>
            <a:r>
              <a:rPr lang="es-CO" dirty="0">
                <a:latin typeface="Antenna Thin" panose="02000503000000020004" pitchFamily="50" charset="0"/>
              </a:rPr>
              <a:t>EXHIBIT 1: </a:t>
            </a:r>
            <a:r>
              <a:rPr lang="es-CO" dirty="0" err="1">
                <a:latin typeface="Antenna Thin" panose="02000503000000020004" pitchFamily="50" charset="0"/>
              </a:rPr>
              <a:t>AWL’s</a:t>
            </a:r>
            <a:r>
              <a:rPr lang="es-CO" dirty="0">
                <a:latin typeface="Antenna Thin" panose="02000503000000020004" pitchFamily="50" charset="0"/>
              </a:rPr>
              <a:t> </a:t>
            </a:r>
            <a:r>
              <a:rPr lang="es-CO" dirty="0" err="1">
                <a:latin typeface="Antenna Thin" panose="02000503000000020004" pitchFamily="50" charset="0"/>
              </a:rPr>
              <a:t>weights</a:t>
            </a:r>
            <a:r>
              <a:rPr lang="es-CO" dirty="0">
                <a:latin typeface="Antenna Thin" panose="02000503000000020004" pitchFamily="50" charset="0"/>
              </a:rPr>
              <a:t> </a:t>
            </a:r>
            <a:r>
              <a:rPr lang="es-CO" dirty="0" err="1">
                <a:latin typeface="Antenna Thin" panose="02000503000000020004" pitchFamily="50" charset="0"/>
              </a:rPr>
              <a:t>for</a:t>
            </a:r>
            <a:r>
              <a:rPr lang="es-CO" dirty="0">
                <a:latin typeface="Antenna Thin" panose="02000503000000020004" pitchFamily="50" charset="0"/>
              </a:rPr>
              <a:t> new marketing </a:t>
            </a:r>
            <a:r>
              <a:rPr lang="es-CO" dirty="0" err="1">
                <a:latin typeface="Antenna Thin" panose="02000503000000020004" pitchFamily="50" charset="0"/>
              </a:rPr>
              <a:t>texts</a:t>
            </a:r>
            <a:r>
              <a:rPr lang="es-CO" dirty="0">
                <a:latin typeface="Antenna Thin" panose="02000503000000020004" pitchFamily="50" charset="0"/>
              </a:rPr>
              <a:t> (1:5 </a:t>
            </a:r>
            <a:r>
              <a:rPr lang="es-CO" dirty="0" err="1">
                <a:latin typeface="Antenna Thin" panose="02000503000000020004" pitchFamily="50" charset="0"/>
              </a:rPr>
              <a:t>scale</a:t>
            </a:r>
            <a:r>
              <a:rPr lang="es-CO" dirty="0">
                <a:latin typeface="Antenna Thin" panose="02000503000000020004" pitchFamily="50" charset="0"/>
              </a:rPr>
              <a:t>)</a:t>
            </a:r>
          </a:p>
        </p:txBody>
      </p:sp>
    </p:spTree>
    <p:extLst>
      <p:ext uri="{BB962C8B-B14F-4D97-AF65-F5344CB8AC3E}">
        <p14:creationId xmlns:p14="http://schemas.microsoft.com/office/powerpoint/2010/main" val="2543593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pic>
        <p:nvPicPr>
          <p:cNvPr id="12" name="Picture 11">
            <a:extLst>
              <a:ext uri="{FF2B5EF4-FFF2-40B4-BE49-F238E27FC236}">
                <a16:creationId xmlns:a16="http://schemas.microsoft.com/office/drawing/2014/main" id="{93F2E4BC-59D5-4340-A494-562047BC0E5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103067" y="2352675"/>
            <a:ext cx="9142065" cy="5048250"/>
          </a:xfrm>
          <a:prstGeom prst="rect">
            <a:avLst/>
          </a:prstGeom>
        </p:spPr>
      </p:pic>
      <p:sp>
        <p:nvSpPr>
          <p:cNvPr id="15" name="TextBox 14">
            <a:extLst>
              <a:ext uri="{FF2B5EF4-FFF2-40B4-BE49-F238E27FC236}">
                <a16:creationId xmlns:a16="http://schemas.microsoft.com/office/drawing/2014/main" id="{F908B660-2617-4E5B-8752-A26B496DE9B5}"/>
              </a:ext>
            </a:extLst>
          </p:cNvPr>
          <p:cNvSpPr txBox="1"/>
          <p:nvPr/>
        </p:nvSpPr>
        <p:spPr>
          <a:xfrm>
            <a:off x="4103066" y="7659469"/>
            <a:ext cx="10081245" cy="369332"/>
          </a:xfrm>
          <a:prstGeom prst="rect">
            <a:avLst/>
          </a:prstGeom>
          <a:noFill/>
        </p:spPr>
        <p:txBody>
          <a:bodyPr wrap="square" rtlCol="0">
            <a:spAutoFit/>
          </a:bodyPr>
          <a:lstStyle/>
          <a:p>
            <a:pPr lvl="1"/>
            <a:r>
              <a:rPr lang="es-CO" dirty="0">
                <a:latin typeface="Antenna Thin" panose="02000503000000020004" pitchFamily="50" charset="0"/>
              </a:rPr>
              <a:t>EXHIBIT 2: Ratings </a:t>
            </a:r>
            <a:r>
              <a:rPr lang="es-CO" dirty="0" err="1">
                <a:latin typeface="Antenna Thin" panose="02000503000000020004" pitchFamily="50" charset="0"/>
              </a:rPr>
              <a:t>for</a:t>
            </a:r>
            <a:r>
              <a:rPr lang="es-CO" dirty="0">
                <a:latin typeface="Antenna Thin" panose="02000503000000020004" pitchFamily="50" charset="0"/>
              </a:rPr>
              <a:t> new AWL marketing </a:t>
            </a:r>
            <a:r>
              <a:rPr lang="es-CO" dirty="0" err="1">
                <a:latin typeface="Antenna Thin" panose="02000503000000020004" pitchFamily="50" charset="0"/>
              </a:rPr>
              <a:t>texts</a:t>
            </a:r>
            <a:r>
              <a:rPr lang="es-CO" dirty="0">
                <a:latin typeface="Antenna Thin" panose="02000503000000020004" pitchFamily="50" charset="0"/>
              </a:rPr>
              <a:t>.</a:t>
            </a:r>
          </a:p>
        </p:txBody>
      </p:sp>
    </p:spTree>
    <p:extLst>
      <p:ext uri="{BB962C8B-B14F-4D97-AF65-F5344CB8AC3E}">
        <p14:creationId xmlns:p14="http://schemas.microsoft.com/office/powerpoint/2010/main" val="1310701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752600"/>
            <a:ext cx="15061535" cy="2476575"/>
          </a:xfrm>
          <a:prstGeom prst="rect">
            <a:avLst/>
          </a:prstGeom>
          <a:noFill/>
        </p:spPr>
        <p:txBody>
          <a:bodyPr wrap="square">
            <a:spAutoFit/>
          </a:bodyPr>
          <a:lstStyle/>
          <a:p>
            <a:pPr>
              <a:lnSpc>
                <a:spcPct val="120000"/>
              </a:lnSpc>
              <a:spcAft>
                <a:spcPts val="1600"/>
              </a:spcAft>
            </a:pPr>
            <a:r>
              <a:rPr lang="en-US" sz="2400" dirty="0">
                <a:effectLst/>
                <a:latin typeface="Antenna Bold" panose="02000503000000020004" pitchFamily="50" charset="0"/>
                <a:ea typeface="Calibri" panose="020F0502020204030204" pitchFamily="34" charset="0"/>
                <a:cs typeface="Times New Roman" panose="02020603050405020304" pitchFamily="18" charset="0"/>
              </a:rPr>
              <a:t>Analytic Background </a:t>
            </a:r>
          </a:p>
          <a:p>
            <a:pPr>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The richness of the AWL exercise arises from the very different views of a product portfolio in terms of a “Traditional” versus a “Leading Edge” perspective. This indicates that the firm must define itself and its goals in order to make disciplined, consistent new product plans. </a:t>
            </a:r>
            <a:r>
              <a:rPr lang="en-US" sz="2400" dirty="0">
                <a:latin typeface="Antenna Light" panose="02000503000000020004" pitchFamily="50" charset="0"/>
                <a:ea typeface="Calibri" panose="020F0502020204030204" pitchFamily="34" charset="0"/>
                <a:cs typeface="Times New Roman" panose="02020603050405020304" pitchFamily="18" charset="0"/>
              </a:rPr>
              <a:t>T</a:t>
            </a:r>
            <a:r>
              <a:rPr lang="en-US" sz="2400" dirty="0">
                <a:effectLst/>
                <a:latin typeface="Antenna Light" panose="02000503000000020004" pitchFamily="50" charset="0"/>
                <a:ea typeface="Calibri" panose="020F0502020204030204" pitchFamily="34" charset="0"/>
                <a:cs typeface="Times New Roman" panose="02020603050405020304" pitchFamily="18" charset="0"/>
              </a:rPr>
              <a:t>he data from the case look as follows:</a:t>
            </a:r>
          </a:p>
        </p:txBody>
      </p:sp>
      <p:pic>
        <p:nvPicPr>
          <p:cNvPr id="12" name="Picture 11">
            <a:extLst>
              <a:ext uri="{FF2B5EF4-FFF2-40B4-BE49-F238E27FC236}">
                <a16:creationId xmlns:a16="http://schemas.microsoft.com/office/drawing/2014/main" id="{AADD1977-AFFC-451F-8A81-03577D4946F8}"/>
              </a:ext>
            </a:extLst>
          </p:cNvPr>
          <p:cNvPicPr>
            <a:picLocks noChangeAspect="1"/>
          </p:cNvPicPr>
          <p:nvPr/>
        </p:nvPicPr>
        <p:blipFill rotWithShape="1">
          <a:blip r:embed="rId6"/>
          <a:srcRect r="12214" b="23271"/>
          <a:stretch/>
        </p:blipFill>
        <p:spPr>
          <a:xfrm>
            <a:off x="3797300" y="4463610"/>
            <a:ext cx="8534400" cy="2517365"/>
          </a:xfrm>
          <a:prstGeom prst="rect">
            <a:avLst/>
          </a:prstGeom>
        </p:spPr>
      </p:pic>
      <p:sp>
        <p:nvSpPr>
          <p:cNvPr id="17" name="TextBox 16">
            <a:extLst>
              <a:ext uri="{FF2B5EF4-FFF2-40B4-BE49-F238E27FC236}">
                <a16:creationId xmlns:a16="http://schemas.microsoft.com/office/drawing/2014/main" id="{8CFB6A88-77E0-442D-B6E0-EE386D6E2E31}"/>
              </a:ext>
            </a:extLst>
          </p:cNvPr>
          <p:cNvSpPr txBox="1"/>
          <p:nvPr/>
        </p:nvSpPr>
        <p:spPr>
          <a:xfrm>
            <a:off x="3700132" y="6973669"/>
            <a:ext cx="8631568" cy="646331"/>
          </a:xfrm>
          <a:prstGeom prst="rect">
            <a:avLst/>
          </a:prstGeom>
          <a:noFill/>
        </p:spPr>
        <p:txBody>
          <a:bodyPr wrap="square" rtlCol="0">
            <a:spAutoFit/>
          </a:bodyPr>
          <a:lstStyle/>
          <a:p>
            <a:r>
              <a:rPr lang="es-CO" dirty="0">
                <a:latin typeface="Antenna Light" panose="02000503000000020004" pitchFamily="50" charset="0"/>
              </a:rPr>
              <a:t>*</a:t>
            </a:r>
            <a:r>
              <a:rPr lang="es-CO" dirty="0" err="1">
                <a:latin typeface="Antenna Light" panose="02000503000000020004" pitchFamily="50" charset="0"/>
              </a:rPr>
              <a:t>This</a:t>
            </a:r>
            <a:r>
              <a:rPr lang="es-CO" dirty="0">
                <a:latin typeface="Antenna Light" panose="02000503000000020004" pitchFamily="50" charset="0"/>
              </a:rPr>
              <a:t> </a:t>
            </a:r>
            <a:r>
              <a:rPr lang="es-CO" dirty="0" err="1">
                <a:latin typeface="Antenna Light" panose="02000503000000020004" pitchFamily="50" charset="0"/>
              </a:rPr>
              <a:t>matrix</a:t>
            </a:r>
            <a:r>
              <a:rPr lang="es-CO" dirty="0">
                <a:latin typeface="Antenna Light" panose="02000503000000020004" pitchFamily="50" charset="0"/>
              </a:rPr>
              <a:t> </a:t>
            </a:r>
            <a:r>
              <a:rPr lang="es-CO" dirty="0" err="1">
                <a:latin typeface="Antenna Light" panose="02000503000000020004" pitchFamily="50" charset="0"/>
              </a:rPr>
              <a:t>contains</a:t>
            </a:r>
            <a:r>
              <a:rPr lang="es-CO" dirty="0">
                <a:latin typeface="Antenna Light" panose="02000503000000020004" pitchFamily="50" charset="0"/>
              </a:rPr>
              <a:t> </a:t>
            </a:r>
            <a:r>
              <a:rPr lang="es-CO" dirty="0" err="1">
                <a:latin typeface="Antenna Light" panose="02000503000000020004" pitchFamily="50" charset="0"/>
              </a:rPr>
              <a:t>the</a:t>
            </a:r>
            <a:r>
              <a:rPr lang="es-CO" dirty="0">
                <a:latin typeface="Antenna Light" panose="02000503000000020004" pitchFamily="50" charset="0"/>
              </a:rPr>
              <a:t> ratings </a:t>
            </a:r>
            <a:r>
              <a:rPr lang="es-CO" dirty="0" err="1">
                <a:latin typeface="Antenna Light" panose="02000503000000020004" pitchFamily="50" charset="0"/>
              </a:rPr>
              <a:t>of</a:t>
            </a:r>
            <a:r>
              <a:rPr lang="es-CO" dirty="0">
                <a:latin typeface="Antenna Light" panose="02000503000000020004" pitchFamily="50" charset="0"/>
              </a:rPr>
              <a:t> </a:t>
            </a:r>
            <a:r>
              <a:rPr lang="es-CO" dirty="0" err="1">
                <a:latin typeface="Antenna Light" panose="02000503000000020004" pitchFamily="50" charset="0"/>
              </a:rPr>
              <a:t>each</a:t>
            </a:r>
            <a:r>
              <a:rPr lang="es-CO" dirty="0">
                <a:latin typeface="Antenna Light" panose="02000503000000020004" pitchFamily="50" charset="0"/>
              </a:rPr>
              <a:t> </a:t>
            </a:r>
            <a:r>
              <a:rPr lang="es-CO" dirty="0" err="1">
                <a:latin typeface="Antenna Light" panose="02000503000000020004" pitchFamily="50" charset="0"/>
              </a:rPr>
              <a:t>option</a:t>
            </a:r>
            <a:r>
              <a:rPr lang="es-CO" dirty="0">
                <a:latin typeface="Antenna Light" panose="02000503000000020004" pitchFamily="50" charset="0"/>
              </a:rPr>
              <a:t> </a:t>
            </a:r>
            <a:r>
              <a:rPr lang="es-CO" dirty="0" err="1">
                <a:latin typeface="Antenna Light" panose="02000503000000020004" pitchFamily="50" charset="0"/>
              </a:rPr>
              <a:t>on</a:t>
            </a:r>
            <a:r>
              <a:rPr lang="es-CO" dirty="0">
                <a:latin typeface="Antenna Light" panose="02000503000000020004" pitchFamily="50" charset="0"/>
              </a:rPr>
              <a:t> </a:t>
            </a:r>
            <a:r>
              <a:rPr lang="es-CO" dirty="0" err="1">
                <a:latin typeface="Antenna Light" panose="02000503000000020004" pitchFamily="50" charset="0"/>
              </a:rPr>
              <a:t>each</a:t>
            </a:r>
            <a:r>
              <a:rPr lang="es-CO" dirty="0">
                <a:latin typeface="Antenna Light" panose="02000503000000020004" pitchFamily="50" charset="0"/>
              </a:rPr>
              <a:t> </a:t>
            </a:r>
            <a:r>
              <a:rPr lang="es-CO" dirty="0" err="1">
                <a:latin typeface="Antenna Light" panose="02000503000000020004" pitchFamily="50" charset="0"/>
              </a:rPr>
              <a:t>dimesion</a:t>
            </a:r>
            <a:r>
              <a:rPr lang="es-CO" dirty="0">
                <a:latin typeface="Antenna Light" panose="02000503000000020004" pitchFamily="50" charset="0"/>
              </a:rPr>
              <a:t> </a:t>
            </a:r>
          </a:p>
          <a:p>
            <a:r>
              <a:rPr lang="es-CO" dirty="0">
                <a:latin typeface="Antenna Light" panose="02000503000000020004" pitchFamily="50" charset="0"/>
              </a:rPr>
              <a:t>   </a:t>
            </a:r>
            <a:r>
              <a:rPr lang="es-CO" dirty="0" err="1">
                <a:latin typeface="Antenna Light" panose="02000503000000020004" pitchFamily="50" charset="0"/>
              </a:rPr>
              <a:t>underlying</a:t>
            </a:r>
            <a:r>
              <a:rPr lang="es-CO" dirty="0">
                <a:latin typeface="Antenna Light" panose="02000503000000020004" pitchFamily="50" charset="0"/>
              </a:rPr>
              <a:t> </a:t>
            </a:r>
            <a:r>
              <a:rPr lang="es-CO" dirty="0" err="1">
                <a:latin typeface="Antenna Light" panose="02000503000000020004" pitchFamily="50" charset="0"/>
              </a:rPr>
              <a:t>the</a:t>
            </a:r>
            <a:r>
              <a:rPr lang="es-CO" dirty="0">
                <a:latin typeface="Antenna Light" panose="02000503000000020004" pitchFamily="50" charset="0"/>
              </a:rPr>
              <a:t> vertical axis.</a:t>
            </a:r>
          </a:p>
        </p:txBody>
      </p:sp>
    </p:spTree>
    <p:extLst>
      <p:ext uri="{BB962C8B-B14F-4D97-AF65-F5344CB8AC3E}">
        <p14:creationId xmlns:p14="http://schemas.microsoft.com/office/powerpoint/2010/main" val="137685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22" name="TextBox 21">
            <a:extLst>
              <a:ext uri="{FF2B5EF4-FFF2-40B4-BE49-F238E27FC236}">
                <a16:creationId xmlns:a16="http://schemas.microsoft.com/office/drawing/2014/main" id="{A8FF787E-E6C4-4F46-929A-1B03FE45C501}"/>
              </a:ext>
            </a:extLst>
          </p:cNvPr>
          <p:cNvSpPr txBox="1"/>
          <p:nvPr/>
        </p:nvSpPr>
        <p:spPr>
          <a:xfrm>
            <a:off x="4025900" y="3773269"/>
            <a:ext cx="8649414" cy="646331"/>
          </a:xfrm>
          <a:prstGeom prst="rect">
            <a:avLst/>
          </a:prstGeom>
          <a:noFill/>
        </p:spPr>
        <p:txBody>
          <a:bodyPr wrap="square" rtlCol="0">
            <a:spAutoFit/>
          </a:bodyPr>
          <a:lstStyle/>
          <a:p>
            <a:r>
              <a:rPr lang="es-CO" dirty="0">
                <a:latin typeface="Antenna Light" panose="02000503000000020004" pitchFamily="50" charset="0"/>
              </a:rPr>
              <a:t>*</a:t>
            </a:r>
            <a:r>
              <a:rPr lang="es-CO" dirty="0" err="1">
                <a:latin typeface="Antenna Light" panose="02000503000000020004" pitchFamily="50" charset="0"/>
              </a:rPr>
              <a:t>Weight</a:t>
            </a:r>
            <a:r>
              <a:rPr lang="es-CO" dirty="0">
                <a:latin typeface="Antenna Light" panose="02000503000000020004" pitchFamily="50" charset="0"/>
              </a:rPr>
              <a:t> </a:t>
            </a:r>
            <a:r>
              <a:rPr lang="es-CO" dirty="0" err="1">
                <a:latin typeface="Antenna Light" panose="02000503000000020004" pitchFamily="50" charset="0"/>
              </a:rPr>
              <a:t>the</a:t>
            </a:r>
            <a:r>
              <a:rPr lang="es-CO" dirty="0">
                <a:latin typeface="Antenna Light" panose="02000503000000020004" pitchFamily="50" charset="0"/>
              </a:rPr>
              <a:t> </a:t>
            </a:r>
            <a:r>
              <a:rPr lang="es-CO" dirty="0" err="1">
                <a:latin typeface="Antenna Light" panose="02000503000000020004" pitchFamily="50" charset="0"/>
              </a:rPr>
              <a:t>importance</a:t>
            </a:r>
            <a:r>
              <a:rPr lang="es-CO" dirty="0">
                <a:latin typeface="Antenna Light" panose="02000503000000020004" pitchFamily="50" charset="0"/>
              </a:rPr>
              <a:t> </a:t>
            </a:r>
            <a:r>
              <a:rPr lang="es-CO" dirty="0" err="1">
                <a:latin typeface="Antenna Light" panose="02000503000000020004" pitchFamily="50" charset="0"/>
              </a:rPr>
              <a:t>of</a:t>
            </a:r>
            <a:r>
              <a:rPr lang="es-CO" dirty="0">
                <a:latin typeface="Antenna Light" panose="02000503000000020004" pitchFamily="50" charset="0"/>
              </a:rPr>
              <a:t> </a:t>
            </a:r>
            <a:r>
              <a:rPr lang="es-CO" dirty="0" err="1">
                <a:latin typeface="Antenna Light" panose="02000503000000020004" pitchFamily="50" charset="0"/>
              </a:rPr>
              <a:t>each</a:t>
            </a:r>
            <a:r>
              <a:rPr lang="es-CO" dirty="0">
                <a:latin typeface="Antenna Light" panose="02000503000000020004" pitchFamily="50" charset="0"/>
              </a:rPr>
              <a:t> factor </a:t>
            </a:r>
            <a:r>
              <a:rPr lang="es-CO" dirty="0" err="1">
                <a:latin typeface="Antenna Light" panose="02000503000000020004" pitchFamily="50" charset="0"/>
              </a:rPr>
              <a:t>by</a:t>
            </a:r>
            <a:r>
              <a:rPr lang="es-CO" dirty="0">
                <a:latin typeface="Antenna Light" panose="02000503000000020004" pitchFamily="50" charset="0"/>
              </a:rPr>
              <a:t> </a:t>
            </a:r>
            <a:r>
              <a:rPr lang="es-CO" dirty="0" err="1">
                <a:latin typeface="Antenna Light" panose="02000503000000020004" pitchFamily="50" charset="0"/>
              </a:rPr>
              <a:t>witch</a:t>
            </a:r>
            <a:r>
              <a:rPr lang="es-CO" dirty="0">
                <a:latin typeface="Antenna Light" panose="02000503000000020004" pitchFamily="50" charset="0"/>
              </a:rPr>
              <a:t> </a:t>
            </a:r>
            <a:r>
              <a:rPr lang="es-CO" dirty="0" err="1">
                <a:latin typeface="Antenna Light" panose="02000503000000020004" pitchFamily="50" charset="0"/>
              </a:rPr>
              <a:t>the</a:t>
            </a:r>
            <a:r>
              <a:rPr lang="es-CO" dirty="0">
                <a:latin typeface="Antenna Light" panose="02000503000000020004" pitchFamily="50" charset="0"/>
              </a:rPr>
              <a:t> vertical ratings </a:t>
            </a:r>
            <a:r>
              <a:rPr lang="es-CO" dirty="0" err="1">
                <a:latin typeface="Antenna Light" panose="02000503000000020004" pitchFamily="50" charset="0"/>
              </a:rPr>
              <a:t>will</a:t>
            </a:r>
            <a:r>
              <a:rPr lang="es-CO" dirty="0">
                <a:latin typeface="Antenna Light" panose="02000503000000020004" pitchFamily="50" charset="0"/>
              </a:rPr>
              <a:t> be </a:t>
            </a:r>
          </a:p>
          <a:p>
            <a:r>
              <a:rPr lang="es-CO" dirty="0">
                <a:latin typeface="Antenna Light" panose="02000503000000020004" pitchFamily="50" charset="0"/>
              </a:rPr>
              <a:t>   </a:t>
            </a:r>
            <a:r>
              <a:rPr lang="es-CO" dirty="0" err="1">
                <a:latin typeface="Antenna Light" panose="02000503000000020004" pitchFamily="50" charset="0"/>
              </a:rPr>
              <a:t>multiplied</a:t>
            </a:r>
            <a:r>
              <a:rPr lang="es-CO" dirty="0">
                <a:latin typeface="Antenna Light" panose="02000503000000020004" pitchFamily="50" charset="0"/>
              </a:rPr>
              <a:t>.</a:t>
            </a:r>
          </a:p>
        </p:txBody>
      </p:sp>
      <p:pic>
        <p:nvPicPr>
          <p:cNvPr id="17" name="Picture 16">
            <a:extLst>
              <a:ext uri="{FF2B5EF4-FFF2-40B4-BE49-F238E27FC236}">
                <a16:creationId xmlns:a16="http://schemas.microsoft.com/office/drawing/2014/main" id="{33A83958-BB3A-4E72-A103-6A2DE0272FE4}"/>
              </a:ext>
            </a:extLst>
          </p:cNvPr>
          <p:cNvPicPr>
            <a:picLocks noChangeAspect="1"/>
          </p:cNvPicPr>
          <p:nvPr/>
        </p:nvPicPr>
        <p:blipFill rotWithShape="1">
          <a:blip r:embed="rId6"/>
          <a:srcRect b="22247"/>
          <a:stretch/>
        </p:blipFill>
        <p:spPr>
          <a:xfrm>
            <a:off x="4025900" y="1184670"/>
            <a:ext cx="8649414" cy="2569170"/>
          </a:xfrm>
          <a:prstGeom prst="rect">
            <a:avLst/>
          </a:prstGeom>
        </p:spPr>
      </p:pic>
      <p:pic>
        <p:nvPicPr>
          <p:cNvPr id="15" name="Picture 14">
            <a:extLst>
              <a:ext uri="{FF2B5EF4-FFF2-40B4-BE49-F238E27FC236}">
                <a16:creationId xmlns:a16="http://schemas.microsoft.com/office/drawing/2014/main" id="{EBECEBAE-A684-4A16-AE0A-C7E05DD2B387}"/>
              </a:ext>
            </a:extLst>
          </p:cNvPr>
          <p:cNvPicPr>
            <a:picLocks noChangeAspect="1"/>
          </p:cNvPicPr>
          <p:nvPr/>
        </p:nvPicPr>
        <p:blipFill>
          <a:blip r:embed="rId7"/>
          <a:stretch>
            <a:fillRect/>
          </a:stretch>
        </p:blipFill>
        <p:spPr>
          <a:xfrm>
            <a:off x="4005178" y="4798814"/>
            <a:ext cx="8670135" cy="3140575"/>
          </a:xfrm>
          <a:prstGeom prst="rect">
            <a:avLst/>
          </a:prstGeom>
        </p:spPr>
      </p:pic>
      <p:sp>
        <p:nvSpPr>
          <p:cNvPr id="23" name="TextBox 22">
            <a:extLst>
              <a:ext uri="{FF2B5EF4-FFF2-40B4-BE49-F238E27FC236}">
                <a16:creationId xmlns:a16="http://schemas.microsoft.com/office/drawing/2014/main" id="{5D4CEC62-4875-4675-8E09-7ECC9897997E}"/>
              </a:ext>
            </a:extLst>
          </p:cNvPr>
          <p:cNvSpPr txBox="1"/>
          <p:nvPr/>
        </p:nvSpPr>
        <p:spPr>
          <a:xfrm>
            <a:off x="4004510" y="7924800"/>
            <a:ext cx="8649414" cy="646331"/>
          </a:xfrm>
          <a:prstGeom prst="rect">
            <a:avLst/>
          </a:prstGeom>
          <a:noFill/>
        </p:spPr>
        <p:txBody>
          <a:bodyPr wrap="square" rtlCol="0">
            <a:spAutoFit/>
          </a:bodyPr>
          <a:lstStyle/>
          <a:p>
            <a:r>
              <a:rPr lang="es-CO" dirty="0">
                <a:latin typeface="Antenna Light" panose="02000503000000020004" pitchFamily="50" charset="0"/>
              </a:rPr>
              <a:t>*</a:t>
            </a:r>
            <a:r>
              <a:rPr lang="es-CO" dirty="0" err="1">
                <a:latin typeface="Antenna Light" panose="02000503000000020004" pitchFamily="50" charset="0"/>
              </a:rPr>
              <a:t>This</a:t>
            </a:r>
            <a:r>
              <a:rPr lang="es-CO" dirty="0">
                <a:latin typeface="Antenna Light" panose="02000503000000020004" pitchFamily="50" charset="0"/>
              </a:rPr>
              <a:t> </a:t>
            </a:r>
            <a:r>
              <a:rPr lang="es-CO" dirty="0" err="1">
                <a:latin typeface="Antenna Light" panose="02000503000000020004" pitchFamily="50" charset="0"/>
              </a:rPr>
              <a:t>matrix</a:t>
            </a:r>
            <a:r>
              <a:rPr lang="es-CO" dirty="0">
                <a:latin typeface="Antenna Light" panose="02000503000000020004" pitchFamily="50" charset="0"/>
              </a:rPr>
              <a:t> </a:t>
            </a:r>
            <a:r>
              <a:rPr lang="es-CO" dirty="0" err="1">
                <a:latin typeface="Antenna Light" panose="02000503000000020004" pitchFamily="50" charset="0"/>
              </a:rPr>
              <a:t>contains</a:t>
            </a:r>
            <a:r>
              <a:rPr lang="es-CO" dirty="0">
                <a:latin typeface="Antenna Light" panose="02000503000000020004" pitchFamily="50" charset="0"/>
              </a:rPr>
              <a:t> </a:t>
            </a:r>
            <a:r>
              <a:rPr lang="es-CO" dirty="0" err="1">
                <a:latin typeface="Antenna Light" panose="02000503000000020004" pitchFamily="50" charset="0"/>
              </a:rPr>
              <a:t>the</a:t>
            </a:r>
            <a:r>
              <a:rPr lang="es-CO" dirty="0">
                <a:latin typeface="Antenna Light" panose="02000503000000020004" pitchFamily="50" charset="0"/>
              </a:rPr>
              <a:t> ratings </a:t>
            </a:r>
            <a:r>
              <a:rPr lang="es-CO" dirty="0" err="1">
                <a:latin typeface="Antenna Light" panose="02000503000000020004" pitchFamily="50" charset="0"/>
              </a:rPr>
              <a:t>of</a:t>
            </a:r>
            <a:r>
              <a:rPr lang="es-CO" dirty="0">
                <a:latin typeface="Antenna Light" panose="02000503000000020004" pitchFamily="50" charset="0"/>
              </a:rPr>
              <a:t> </a:t>
            </a:r>
            <a:r>
              <a:rPr lang="es-CO" dirty="0" err="1">
                <a:latin typeface="Antenna Light" panose="02000503000000020004" pitchFamily="50" charset="0"/>
              </a:rPr>
              <a:t>each</a:t>
            </a:r>
            <a:r>
              <a:rPr lang="es-CO" dirty="0">
                <a:latin typeface="Antenna Light" panose="02000503000000020004" pitchFamily="50" charset="0"/>
              </a:rPr>
              <a:t> </a:t>
            </a:r>
            <a:r>
              <a:rPr lang="es-CO" dirty="0" err="1">
                <a:latin typeface="Antenna Light" panose="02000503000000020004" pitchFamily="50" charset="0"/>
              </a:rPr>
              <a:t>option</a:t>
            </a:r>
            <a:r>
              <a:rPr lang="es-CO" dirty="0">
                <a:latin typeface="Antenna Light" panose="02000503000000020004" pitchFamily="50" charset="0"/>
              </a:rPr>
              <a:t> </a:t>
            </a:r>
            <a:r>
              <a:rPr lang="es-CO" dirty="0" err="1">
                <a:latin typeface="Antenna Light" panose="02000503000000020004" pitchFamily="50" charset="0"/>
              </a:rPr>
              <a:t>on</a:t>
            </a:r>
            <a:r>
              <a:rPr lang="es-CO" dirty="0">
                <a:latin typeface="Antenna Light" panose="02000503000000020004" pitchFamily="50" charset="0"/>
              </a:rPr>
              <a:t> </a:t>
            </a:r>
            <a:r>
              <a:rPr lang="es-CO" dirty="0" err="1">
                <a:latin typeface="Antenna Light" panose="02000503000000020004" pitchFamily="50" charset="0"/>
              </a:rPr>
              <a:t>each</a:t>
            </a:r>
            <a:r>
              <a:rPr lang="es-CO" dirty="0">
                <a:latin typeface="Antenna Light" panose="02000503000000020004" pitchFamily="50" charset="0"/>
              </a:rPr>
              <a:t> </a:t>
            </a:r>
            <a:r>
              <a:rPr lang="es-CO" dirty="0" err="1">
                <a:latin typeface="Antenna Light" panose="02000503000000020004" pitchFamily="50" charset="0"/>
              </a:rPr>
              <a:t>dimesion</a:t>
            </a:r>
            <a:r>
              <a:rPr lang="es-CO" dirty="0">
                <a:latin typeface="Antenna Light" panose="02000503000000020004" pitchFamily="50" charset="0"/>
              </a:rPr>
              <a:t> </a:t>
            </a:r>
          </a:p>
          <a:p>
            <a:r>
              <a:rPr lang="es-CO" dirty="0">
                <a:latin typeface="Antenna Light" panose="02000503000000020004" pitchFamily="50" charset="0"/>
              </a:rPr>
              <a:t>   </a:t>
            </a:r>
            <a:r>
              <a:rPr lang="es-CO" dirty="0" err="1">
                <a:latin typeface="Antenna Light" panose="02000503000000020004" pitchFamily="50" charset="0"/>
              </a:rPr>
              <a:t>underlying</a:t>
            </a:r>
            <a:r>
              <a:rPr lang="es-CO" dirty="0">
                <a:latin typeface="Antenna Light" panose="02000503000000020004" pitchFamily="50" charset="0"/>
              </a:rPr>
              <a:t> </a:t>
            </a:r>
            <a:r>
              <a:rPr lang="es-CO" dirty="0" err="1">
                <a:latin typeface="Antenna Light" panose="02000503000000020004" pitchFamily="50" charset="0"/>
              </a:rPr>
              <a:t>the</a:t>
            </a:r>
            <a:r>
              <a:rPr lang="es-CO" dirty="0">
                <a:latin typeface="Antenna Light" panose="02000503000000020004" pitchFamily="50" charset="0"/>
              </a:rPr>
              <a:t> horizontal axis.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57A153D163A8794184DCF4DF6EE9E719" ma:contentTypeVersion="4" ma:contentTypeDescription="Crear nuevo documento." ma:contentTypeScope="" ma:versionID="aad2e8dec1bf0927889ff510c9c8bf99">
  <xsd:schema xmlns:xsd="http://www.w3.org/2001/XMLSchema" xmlns:xs="http://www.w3.org/2001/XMLSchema" xmlns:p="http://schemas.microsoft.com/office/2006/metadata/properties" xmlns:ns2="299da364-5bd6-4856-b54f-296f95f3dc71" xmlns:ns3="7fe59f34-55a4-4ccc-9a2c-36cfcecf2037" targetNamespace="http://schemas.microsoft.com/office/2006/metadata/properties" ma:root="true" ma:fieldsID="942a8198ffef9cd41426a28d1b486b65" ns2:_="" ns3:_="">
    <xsd:import namespace="299da364-5bd6-4856-b54f-296f95f3dc71"/>
    <xsd:import namespace="7fe59f34-55a4-4ccc-9a2c-36cfcecf203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9da364-5bd6-4856-b54f-296f95f3dc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e59f34-55a4-4ccc-9a2c-36cfcecf2037"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7EFF18-74F9-4A19-BA98-BF177013026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7A14222-FC72-4239-BD83-D23CD4F4F31A}">
  <ds:schemaRefs>
    <ds:schemaRef ds:uri="http://schemas.microsoft.com/sharepoint/v3/contenttype/forms"/>
  </ds:schemaRefs>
</ds:datastoreItem>
</file>

<file path=customXml/itemProps3.xml><?xml version="1.0" encoding="utf-8"?>
<ds:datastoreItem xmlns:ds="http://schemas.openxmlformats.org/officeDocument/2006/customXml" ds:itemID="{2FA289AB-D68C-4C83-826E-6DF7477E24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9da364-5bd6-4856-b54f-296f95f3dc71"/>
    <ds:schemaRef ds:uri="7fe59f34-55a4-4ccc-9a2c-36cfcecf20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9379</TotalTime>
  <Words>1432</Words>
  <Application>Microsoft Macintosh PowerPoint</Application>
  <PresentationFormat>Custom</PresentationFormat>
  <Paragraphs>100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Antenna Bold</vt:lpstr>
      <vt:lpstr>Antenna Light</vt:lpstr>
      <vt:lpstr>Antenna Regular</vt:lpstr>
      <vt:lpstr>Antenna Thin</vt:lpstr>
      <vt:lpstr>Arial</vt:lpstr>
      <vt:lpstr>Calibri</vt:lpstr>
      <vt:lpstr>Office Theme</vt:lpstr>
      <vt:lpstr>MIAD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PRESENTACION PROFESORES MIAD</dc:title>
  <dc:creator>WINDOWS</dc:creator>
  <cp:lastModifiedBy>Alvarez, Oscar Camilo /ES</cp:lastModifiedBy>
  <cp:revision>155</cp:revision>
  <dcterms:created xsi:type="dcterms:W3CDTF">2020-09-16T22:02:32Z</dcterms:created>
  <dcterms:modified xsi:type="dcterms:W3CDTF">2025-02-01T11:45:03Z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2020-09-16T00:00:00Z</vt:filetime>
  </property>
  <property fmtid="{D5CDD505-2E9C-101B-9397-08002B2CF9AE}" pid="3" name="Creator">
    <vt:lpwstr>Adobe Illustrator 24.0 (Windows)</vt:lpwstr>
  </property>
  <property fmtid="{D5CDD505-2E9C-101B-9397-08002B2CF9AE}" pid="4" name="LastSaved">
    <vt:filetime>2020-09-16T00:00:00Z</vt:filetime>
  </property>
  <property fmtid="{D5CDD505-2E9C-101B-9397-08002B2CF9AE}" pid="5" name="ContentTypeId">
    <vt:lpwstr>0x01010057A153D163A8794184DCF4DF6EE9E719</vt:lpwstr>
  </property>
  <property fmtid="{D5CDD505-2E9C-101B-9397-08002B2CF9AE}" pid="6" name="MSIP_Label_d9088468-0951-4aef-9cc3-0a346e475ddc_Enabled">
    <vt:lpwstr>true</vt:lpwstr>
  </property>
  <property fmtid="{D5CDD505-2E9C-101B-9397-08002B2CF9AE}" pid="7" name="MSIP_Label_d9088468-0951-4aef-9cc3-0a346e475ddc_SetDate">
    <vt:lpwstr>2025-02-01T11:45:03Z</vt:lpwstr>
  </property>
  <property fmtid="{D5CDD505-2E9C-101B-9397-08002B2CF9AE}" pid="8" name="MSIP_Label_d9088468-0951-4aef-9cc3-0a346e475ddc_Method">
    <vt:lpwstr>Privileged</vt:lpwstr>
  </property>
  <property fmtid="{D5CDD505-2E9C-101B-9397-08002B2CF9AE}" pid="9" name="MSIP_Label_d9088468-0951-4aef-9cc3-0a346e475ddc_Name">
    <vt:lpwstr>Public</vt:lpwstr>
  </property>
  <property fmtid="{D5CDD505-2E9C-101B-9397-08002B2CF9AE}" pid="10" name="MSIP_Label_d9088468-0951-4aef-9cc3-0a346e475ddc_SiteId">
    <vt:lpwstr>aca3c8d6-aa71-4e1a-a10e-03572fc58c0b</vt:lpwstr>
  </property>
  <property fmtid="{D5CDD505-2E9C-101B-9397-08002B2CF9AE}" pid="11" name="MSIP_Label_d9088468-0951-4aef-9cc3-0a346e475ddc_ActionId">
    <vt:lpwstr>11fc179b-5a49-48e9-b363-b75198bb5b71</vt:lpwstr>
  </property>
  <property fmtid="{D5CDD505-2E9C-101B-9397-08002B2CF9AE}" pid="12" name="MSIP_Label_d9088468-0951-4aef-9cc3-0a346e475ddc_ContentBits">
    <vt:lpwstr>0</vt:lpwstr>
  </property>
  <property fmtid="{D5CDD505-2E9C-101B-9397-08002B2CF9AE}" pid="13" name="MSIP_Label_d9088468-0951-4aef-9cc3-0a346e475ddc_Tag">
    <vt:lpwstr>50, 0, 1, 1</vt:lpwstr>
  </property>
</Properties>
</file>