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56" r:id="rId5"/>
    <p:sldId id="257" r:id="rId6"/>
    <p:sldId id="315" r:id="rId7"/>
    <p:sldId id="344" r:id="rId8"/>
    <p:sldId id="348" r:id="rId9"/>
    <p:sldId id="355" r:id="rId10"/>
    <p:sldId id="356" r:id="rId11"/>
    <p:sldId id="269" r:id="rId12"/>
  </p:sldIdLst>
  <p:sldSz cx="17348200" cy="9753600"/>
  <p:notesSz cx="17348200" cy="9753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E"/>
    <a:srgbClr val="18CDE2"/>
    <a:srgbClr val="FFFFFF"/>
    <a:srgbClr val="7E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4697"/>
  </p:normalViewPr>
  <p:slideViewPr>
    <p:cSldViewPr>
      <p:cViewPr varScale="1">
        <p:scale>
          <a:sx n="53" d="100"/>
          <a:sy n="53" d="100"/>
        </p:scale>
        <p:origin x="850"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516813" cy="48895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9826625" y="0"/>
            <a:ext cx="7516813" cy="488950"/>
          </a:xfrm>
          <a:prstGeom prst="rect">
            <a:avLst/>
          </a:prstGeom>
        </p:spPr>
        <p:txBody>
          <a:bodyPr vert="horz" lIns="91440" tIns="45720" rIns="91440" bIns="45720" rtlCol="0"/>
          <a:lstStyle>
            <a:lvl1pPr algn="r">
              <a:defRPr sz="1200"/>
            </a:lvl1pPr>
          </a:lstStyle>
          <a:p>
            <a:fld id="{5BEAADC8-87D0-45B9-B2B5-50D4E2C96085}" type="datetimeFigureOut">
              <a:rPr lang="es-CO" smtClean="0"/>
              <a:t>17/01/2025</a:t>
            </a:fld>
            <a:endParaRPr lang="es-CO"/>
          </a:p>
        </p:txBody>
      </p:sp>
      <p:sp>
        <p:nvSpPr>
          <p:cNvPr id="4" name="Marcador de imagen de diapositiva 3"/>
          <p:cNvSpPr>
            <a:spLocks noGrp="1" noRot="1" noChangeAspect="1"/>
          </p:cNvSpPr>
          <p:nvPr>
            <p:ph type="sldImg" idx="2"/>
          </p:nvPr>
        </p:nvSpPr>
        <p:spPr>
          <a:xfrm>
            <a:off x="5746750" y="1219200"/>
            <a:ext cx="5854700" cy="32924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735138" y="4694238"/>
            <a:ext cx="13877925" cy="384016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264650"/>
            <a:ext cx="7516813" cy="488950"/>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9826625" y="9264650"/>
            <a:ext cx="7516813" cy="488950"/>
          </a:xfrm>
          <a:prstGeom prst="rect">
            <a:avLst/>
          </a:prstGeom>
        </p:spPr>
        <p:txBody>
          <a:bodyPr vert="horz" lIns="91440" tIns="45720" rIns="91440" bIns="45720" rtlCol="0" anchor="b"/>
          <a:lstStyle>
            <a:lvl1pPr algn="r">
              <a:defRPr sz="1200"/>
            </a:lvl1pPr>
          </a:lstStyle>
          <a:p>
            <a:fld id="{F5868765-3C7A-4B12-B5C8-CC2DA7BAA04E}" type="slidenum">
              <a:rPr lang="es-CO" smtClean="0"/>
              <a:t>‹Nº›</a:t>
            </a:fld>
            <a:endParaRPr lang="es-CO"/>
          </a:p>
        </p:txBody>
      </p:sp>
    </p:spTree>
    <p:extLst>
      <p:ext uri="{BB962C8B-B14F-4D97-AF65-F5344CB8AC3E}">
        <p14:creationId xmlns:p14="http://schemas.microsoft.com/office/powerpoint/2010/main" val="232333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F5868765-3C7A-4B12-B5C8-CC2DA7BAA04E}" type="slidenum">
              <a:rPr lang="es-CO" smtClean="0"/>
              <a:t>6</a:t>
            </a:fld>
            <a:endParaRPr lang="es-CO"/>
          </a:p>
        </p:txBody>
      </p:sp>
    </p:spTree>
    <p:extLst>
      <p:ext uri="{BB962C8B-B14F-4D97-AF65-F5344CB8AC3E}">
        <p14:creationId xmlns:p14="http://schemas.microsoft.com/office/powerpoint/2010/main" val="183253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01115" y="3023616"/>
            <a:ext cx="1474597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02230" y="5462016"/>
            <a:ext cx="1214374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40477" y="9102340"/>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17" name="bk object 17"/>
          <p:cNvSpPr/>
          <p:nvPr/>
        </p:nvSpPr>
        <p:spPr>
          <a:xfrm>
            <a:off x="8940482" y="9102340"/>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sz="half" idx="2"/>
          </p:nvPr>
        </p:nvSpPr>
        <p:spPr>
          <a:xfrm>
            <a:off x="867410" y="2243328"/>
            <a:ext cx="7546467"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934323" y="2243328"/>
            <a:ext cx="7546467"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oja blanca">
    <p:spTree>
      <p:nvGrpSpPr>
        <p:cNvPr id="1" name=""/>
        <p:cNvGrpSpPr/>
        <p:nvPr/>
      </p:nvGrpSpPr>
      <p:grpSpPr>
        <a:xfrm>
          <a:off x="0" y="0"/>
          <a:ext cx="0" cy="0"/>
          <a:chOff x="0" y="0"/>
          <a:chExt cx="0" cy="0"/>
        </a:xfrm>
      </p:grpSpPr>
      <p:sp>
        <p:nvSpPr>
          <p:cNvPr id="26" name="object 12">
            <a:extLst>
              <a:ext uri="{FF2B5EF4-FFF2-40B4-BE49-F238E27FC236}">
                <a16:creationId xmlns:a16="http://schemas.microsoft.com/office/drawing/2014/main" id="{30D0B35B-8CD3-4EB5-B6E1-C5023D69E216}"/>
              </a:ext>
            </a:extLst>
          </p:cNvPr>
          <p:cNvSpPr/>
          <p:nvPr userDrawn="1"/>
        </p:nvSpPr>
        <p:spPr>
          <a:xfrm>
            <a:off x="10529752" y="50800"/>
            <a:ext cx="6818447" cy="9702800"/>
          </a:xfrm>
          <a:prstGeom prst="rect">
            <a:avLst/>
          </a:prstGeom>
          <a:blipFill>
            <a:blip r:embed="rId2" cstate="print"/>
            <a:stretch>
              <a:fillRect/>
            </a:stretch>
          </a:blipFill>
          <a:effectLst>
            <a:outerShdw blurRad="50800" dist="50800" dir="5400000" algn="ctr" rotWithShape="0">
              <a:srgbClr val="000000">
                <a:alpha val="12000"/>
              </a:srgbClr>
            </a:outerShdw>
          </a:effectLst>
        </p:spPr>
        <p:txBody>
          <a:bodyPr wrap="square" lIns="0" tIns="0" rIns="0" bIns="0" rtlCol="0"/>
          <a:lstStyle/>
          <a:p>
            <a:endParaRPr/>
          </a:p>
        </p:txBody>
      </p:sp>
      <p:sp>
        <p:nvSpPr>
          <p:cNvPr id="6" name="object 2">
            <a:extLst>
              <a:ext uri="{FF2B5EF4-FFF2-40B4-BE49-F238E27FC236}">
                <a16:creationId xmlns:a16="http://schemas.microsoft.com/office/drawing/2014/main" id="{D7C9CADB-DD71-4F48-BA6B-6BF843181F64}"/>
              </a:ext>
            </a:extLst>
          </p:cNvPr>
          <p:cNvSpPr/>
          <p:nvPr userDrawn="1"/>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8" name="object 3">
            <a:extLst>
              <a:ext uri="{FF2B5EF4-FFF2-40B4-BE49-F238E27FC236}">
                <a16:creationId xmlns:a16="http://schemas.microsoft.com/office/drawing/2014/main" id="{FAE22C32-EC0B-4122-AB76-E6EAAC9DBAF5}"/>
              </a:ext>
            </a:extLst>
          </p:cNvPr>
          <p:cNvSpPr/>
          <p:nvPr userDrawn="1"/>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10" name="object 4">
            <a:extLst>
              <a:ext uri="{FF2B5EF4-FFF2-40B4-BE49-F238E27FC236}">
                <a16:creationId xmlns:a16="http://schemas.microsoft.com/office/drawing/2014/main" id="{47B16F53-41F7-41DA-889A-52D1CEFB8A4E}"/>
              </a:ext>
            </a:extLst>
          </p:cNvPr>
          <p:cNvSpPr/>
          <p:nvPr userDrawn="1"/>
        </p:nvSpPr>
        <p:spPr>
          <a:xfrm>
            <a:off x="3365500" y="820648"/>
            <a:ext cx="13309600" cy="19558"/>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92F20A56-1316-4C7A-ACB3-AA84CA707859}"/>
              </a:ext>
            </a:extLst>
          </p:cNvPr>
          <p:cNvSpPr/>
          <p:nvPr userDrawn="1"/>
        </p:nvSpPr>
        <p:spPr>
          <a:xfrm>
            <a:off x="16649700" y="762006"/>
            <a:ext cx="152400" cy="152400"/>
          </a:xfrm>
          <a:prstGeom prst="rect">
            <a:avLst/>
          </a:prstGeom>
          <a:blipFill>
            <a:blip r:embed="rId4" cstate="print"/>
            <a:stretch>
              <a:fillRect/>
            </a:stretch>
          </a:blipFill>
        </p:spPr>
        <p:txBody>
          <a:bodyPr wrap="square" lIns="0" tIns="0" rIns="0" bIns="0" rtlCol="0"/>
          <a:lstStyle/>
          <a:p>
            <a:endParaRPr/>
          </a:p>
        </p:txBody>
      </p:sp>
      <p:sp>
        <p:nvSpPr>
          <p:cNvPr id="14" name="object 6">
            <a:extLst>
              <a:ext uri="{FF2B5EF4-FFF2-40B4-BE49-F238E27FC236}">
                <a16:creationId xmlns:a16="http://schemas.microsoft.com/office/drawing/2014/main" id="{EFE1A2E3-1EEF-4CB6-8FC8-834597286A16}"/>
              </a:ext>
            </a:extLst>
          </p:cNvPr>
          <p:cNvSpPr/>
          <p:nvPr userDrawn="1"/>
        </p:nvSpPr>
        <p:spPr>
          <a:xfrm>
            <a:off x="628550"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34" y="337781"/>
                </a:lnTo>
                <a:lnTo>
                  <a:pt x="214249" y="337781"/>
                </a:lnTo>
                <a:lnTo>
                  <a:pt x="257323" y="230657"/>
                </a:lnTo>
                <a:lnTo>
                  <a:pt x="189179" y="230657"/>
                </a:lnTo>
                <a:lnTo>
                  <a:pt x="142648" y="113512"/>
                </a:lnTo>
                <a:close/>
              </a:path>
              <a:path w="378459" h="337819">
                <a:moveTo>
                  <a:pt x="377913" y="112141"/>
                </a:moveTo>
                <a:lnTo>
                  <a:pt x="304977" y="112140"/>
                </a:lnTo>
                <a:lnTo>
                  <a:pt x="304977" y="337781"/>
                </a:lnTo>
                <a:lnTo>
                  <a:pt x="377913" y="337781"/>
                </a:lnTo>
                <a:lnTo>
                  <a:pt x="377913" y="112141"/>
                </a:lnTo>
                <a:close/>
              </a:path>
              <a:path w="378459" h="337819">
                <a:moveTo>
                  <a:pt x="377913" y="0"/>
                </a:moveTo>
                <a:lnTo>
                  <a:pt x="280809" y="0"/>
                </a:lnTo>
                <a:lnTo>
                  <a:pt x="189179" y="230657"/>
                </a:lnTo>
                <a:lnTo>
                  <a:pt x="257323" y="230657"/>
                </a:lnTo>
                <a:lnTo>
                  <a:pt x="304977" y="112141"/>
                </a:lnTo>
                <a:lnTo>
                  <a:pt x="377913" y="112141"/>
                </a:lnTo>
                <a:lnTo>
                  <a:pt x="377913" y="0"/>
                </a:lnTo>
                <a:close/>
              </a:path>
            </a:pathLst>
          </a:custGeom>
          <a:solidFill>
            <a:srgbClr val="01132F"/>
          </a:solidFill>
        </p:spPr>
        <p:txBody>
          <a:bodyPr wrap="square" lIns="0" tIns="0" rIns="0" bIns="0" rtlCol="0"/>
          <a:lstStyle/>
          <a:p>
            <a:endParaRPr/>
          </a:p>
        </p:txBody>
      </p:sp>
      <p:sp>
        <p:nvSpPr>
          <p:cNvPr id="16" name="object 7">
            <a:extLst>
              <a:ext uri="{FF2B5EF4-FFF2-40B4-BE49-F238E27FC236}">
                <a16:creationId xmlns:a16="http://schemas.microsoft.com/office/drawing/2014/main" id="{10D3BD54-186C-454D-B896-4469E7F37F72}"/>
              </a:ext>
            </a:extLst>
          </p:cNvPr>
          <p:cNvSpPr/>
          <p:nvPr userDrawn="1"/>
        </p:nvSpPr>
        <p:spPr>
          <a:xfrm>
            <a:off x="1116552" y="845273"/>
            <a:ext cx="0" cy="337820"/>
          </a:xfrm>
          <a:custGeom>
            <a:avLst/>
            <a:gdLst/>
            <a:ahLst/>
            <a:cxnLst/>
            <a:rect l="l" t="t" r="r" b="b"/>
            <a:pathLst>
              <a:path h="337819">
                <a:moveTo>
                  <a:pt x="0" y="0"/>
                </a:moveTo>
                <a:lnTo>
                  <a:pt x="0" y="337781"/>
                </a:lnTo>
              </a:path>
            </a:pathLst>
          </a:custGeom>
          <a:ln w="74307">
            <a:solidFill>
              <a:srgbClr val="18CDE2"/>
            </a:solidFill>
          </a:ln>
        </p:spPr>
        <p:txBody>
          <a:bodyPr wrap="square" lIns="0" tIns="0" rIns="0" bIns="0" rtlCol="0"/>
          <a:lstStyle/>
          <a:p>
            <a:endParaRPr/>
          </a:p>
        </p:txBody>
      </p:sp>
      <p:sp>
        <p:nvSpPr>
          <p:cNvPr id="18" name="object 8">
            <a:extLst>
              <a:ext uri="{FF2B5EF4-FFF2-40B4-BE49-F238E27FC236}">
                <a16:creationId xmlns:a16="http://schemas.microsoft.com/office/drawing/2014/main" id="{94662AF9-2B8F-450D-970B-3397A3DC2CAE}"/>
              </a:ext>
            </a:extLst>
          </p:cNvPr>
          <p:cNvSpPr/>
          <p:nvPr userDrawn="1"/>
        </p:nvSpPr>
        <p:spPr>
          <a:xfrm>
            <a:off x="1198836" y="842990"/>
            <a:ext cx="347345" cy="340360"/>
          </a:xfrm>
          <a:custGeom>
            <a:avLst/>
            <a:gdLst/>
            <a:ahLst/>
            <a:cxnLst/>
            <a:rect l="l" t="t" r="r" b="b"/>
            <a:pathLst>
              <a:path w="347344" h="340359">
                <a:moveTo>
                  <a:pt x="211061" y="0"/>
                </a:moveTo>
                <a:lnTo>
                  <a:pt x="135381" y="0"/>
                </a:lnTo>
                <a:lnTo>
                  <a:pt x="0" y="340067"/>
                </a:lnTo>
                <a:lnTo>
                  <a:pt x="72936" y="340067"/>
                </a:lnTo>
                <a:lnTo>
                  <a:pt x="94818" y="284454"/>
                </a:lnTo>
                <a:lnTo>
                  <a:pt x="325057" y="284454"/>
                </a:lnTo>
                <a:lnTo>
                  <a:pt x="300393" y="222910"/>
                </a:lnTo>
                <a:lnTo>
                  <a:pt x="118516" y="222910"/>
                </a:lnTo>
                <a:lnTo>
                  <a:pt x="171399" y="88430"/>
                </a:lnTo>
                <a:lnTo>
                  <a:pt x="246500" y="88430"/>
                </a:lnTo>
                <a:lnTo>
                  <a:pt x="211061" y="0"/>
                </a:lnTo>
                <a:close/>
              </a:path>
              <a:path w="347344" h="340359">
                <a:moveTo>
                  <a:pt x="325057" y="284454"/>
                </a:moveTo>
                <a:lnTo>
                  <a:pt x="247980" y="284454"/>
                </a:lnTo>
                <a:lnTo>
                  <a:pt x="269862" y="340067"/>
                </a:lnTo>
                <a:lnTo>
                  <a:pt x="347344" y="340067"/>
                </a:lnTo>
                <a:lnTo>
                  <a:pt x="325057" y="284454"/>
                </a:lnTo>
                <a:close/>
              </a:path>
              <a:path w="347344" h="340359">
                <a:moveTo>
                  <a:pt x="246500" y="88430"/>
                </a:moveTo>
                <a:lnTo>
                  <a:pt x="171399" y="88430"/>
                </a:lnTo>
                <a:lnTo>
                  <a:pt x="224281" y="222910"/>
                </a:lnTo>
                <a:lnTo>
                  <a:pt x="300393" y="222910"/>
                </a:lnTo>
                <a:lnTo>
                  <a:pt x="246500" y="88430"/>
                </a:lnTo>
                <a:close/>
              </a:path>
            </a:pathLst>
          </a:custGeom>
          <a:solidFill>
            <a:srgbClr val="18CDE2"/>
          </a:solidFill>
        </p:spPr>
        <p:txBody>
          <a:bodyPr wrap="square" lIns="0" tIns="0" rIns="0" bIns="0" rtlCol="0"/>
          <a:lstStyle/>
          <a:p>
            <a:endParaRPr/>
          </a:p>
        </p:txBody>
      </p:sp>
      <p:sp>
        <p:nvSpPr>
          <p:cNvPr id="20" name="object 9">
            <a:extLst>
              <a:ext uri="{FF2B5EF4-FFF2-40B4-BE49-F238E27FC236}">
                <a16:creationId xmlns:a16="http://schemas.microsoft.com/office/drawing/2014/main" id="{AFAA89FB-A02E-4955-AC11-DA34EAC8F225}"/>
              </a:ext>
            </a:extLst>
          </p:cNvPr>
          <p:cNvSpPr/>
          <p:nvPr userDrawn="1"/>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64" y="272605"/>
                </a:lnTo>
                <a:lnTo>
                  <a:pt x="74764"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a:p>
        </p:txBody>
      </p:sp>
      <p:sp>
        <p:nvSpPr>
          <p:cNvPr id="22" name="object 10">
            <a:extLst>
              <a:ext uri="{FF2B5EF4-FFF2-40B4-BE49-F238E27FC236}">
                <a16:creationId xmlns:a16="http://schemas.microsoft.com/office/drawing/2014/main" id="{615C38BC-2D6E-40E3-A75F-146973998236}"/>
              </a:ext>
            </a:extLst>
          </p:cNvPr>
          <p:cNvSpPr/>
          <p:nvPr userDrawn="1"/>
        </p:nvSpPr>
        <p:spPr>
          <a:xfrm>
            <a:off x="2230274" y="949895"/>
            <a:ext cx="538319" cy="235436"/>
          </a:xfrm>
          <a:prstGeom prst="rect">
            <a:avLst/>
          </a:prstGeom>
          <a:blipFill>
            <a:blip r:embed="rId5" cstate="print"/>
            <a:stretch>
              <a:fillRect/>
            </a:stretch>
          </a:blipFill>
        </p:spPr>
        <p:txBody>
          <a:bodyPr wrap="square" lIns="0" tIns="0" rIns="0" bIns="0" rtlCol="0"/>
          <a:lstStyle/>
          <a:p>
            <a:endParaRPr/>
          </a:p>
        </p:txBody>
      </p:sp>
      <p:sp>
        <p:nvSpPr>
          <p:cNvPr id="24" name="object 11">
            <a:extLst>
              <a:ext uri="{FF2B5EF4-FFF2-40B4-BE49-F238E27FC236}">
                <a16:creationId xmlns:a16="http://schemas.microsoft.com/office/drawing/2014/main" id="{598D29C6-7361-4B26-A8EE-829B50FB5E91}"/>
              </a:ext>
            </a:extLst>
          </p:cNvPr>
          <p:cNvSpPr/>
          <p:nvPr userDrawn="1"/>
        </p:nvSpPr>
        <p:spPr>
          <a:xfrm>
            <a:off x="1596364" y="295046"/>
            <a:ext cx="833170" cy="888009"/>
          </a:xfrm>
          <a:prstGeom prst="rect">
            <a:avLst/>
          </a:prstGeom>
          <a:blipFill>
            <a:blip r:embed="rId6" cstate="print"/>
            <a:stretch>
              <a:fillRect/>
            </a:stretch>
          </a:blipFill>
        </p:spPr>
        <p:txBody>
          <a:bodyPr wrap="square" lIns="0" tIns="0" rIns="0" bIns="0" rtlCol="0"/>
          <a:lstStyle/>
          <a:p>
            <a:endParaRPr/>
          </a:p>
        </p:txBody>
      </p:sp>
      <p:sp>
        <p:nvSpPr>
          <p:cNvPr id="28" name="object 13">
            <a:extLst>
              <a:ext uri="{FF2B5EF4-FFF2-40B4-BE49-F238E27FC236}">
                <a16:creationId xmlns:a16="http://schemas.microsoft.com/office/drawing/2014/main" id="{3D8B57D9-0EB1-44F3-9788-DB54C1E99D92}"/>
              </a:ext>
            </a:extLst>
          </p:cNvPr>
          <p:cNvSpPr/>
          <p:nvPr userDrawn="1"/>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a:p>
        </p:txBody>
      </p:sp>
      <p:sp>
        <p:nvSpPr>
          <p:cNvPr id="30" name="object 14">
            <a:extLst>
              <a:ext uri="{FF2B5EF4-FFF2-40B4-BE49-F238E27FC236}">
                <a16:creationId xmlns:a16="http://schemas.microsoft.com/office/drawing/2014/main" id="{76F75C9E-9238-4E46-B96F-8E00E8FA4836}"/>
              </a:ext>
            </a:extLst>
          </p:cNvPr>
          <p:cNvSpPr txBox="1"/>
          <p:nvPr userDrawn="1"/>
        </p:nvSpPr>
        <p:spPr>
          <a:xfrm>
            <a:off x="13648134" y="603876"/>
            <a:ext cx="2929255" cy="193040"/>
          </a:xfrm>
          <a:prstGeom prst="rect">
            <a:avLst/>
          </a:prstGeom>
        </p:spPr>
        <p:txBody>
          <a:bodyPr vert="horz" wrap="square" lIns="0" tIns="12700" rIns="0" bIns="0" rtlCol="0">
            <a:spAutoFit/>
          </a:bodyPr>
          <a:lstStyle/>
          <a:p>
            <a:pPr marL="12700">
              <a:lnSpc>
                <a:spcPct val="100000"/>
              </a:lnSpc>
              <a:spcBef>
                <a:spcPts val="100"/>
              </a:spcBef>
            </a:pPr>
            <a:r>
              <a:rPr sz="1100" b="0" spc="-5" dirty="0">
                <a:solidFill>
                  <a:srgbClr val="0E3755"/>
                </a:solidFill>
                <a:latin typeface="Antenna Light"/>
                <a:cs typeface="Antenna Light"/>
              </a:rPr>
              <a:t>Nombre </a:t>
            </a:r>
            <a:r>
              <a:rPr sz="1100" b="0" dirty="0">
                <a:solidFill>
                  <a:srgbClr val="0E3755"/>
                </a:solidFill>
                <a:latin typeface="Antenna Light"/>
                <a:cs typeface="Antenna Light"/>
              </a:rPr>
              <a:t>del </a:t>
            </a:r>
            <a:r>
              <a:rPr sz="1100" b="0" spc="-10" dirty="0">
                <a:solidFill>
                  <a:srgbClr val="0E3755"/>
                </a:solidFill>
                <a:latin typeface="Antenna Light"/>
                <a:cs typeface="Antenna Light"/>
              </a:rPr>
              <a:t>curso </a:t>
            </a:r>
            <a:r>
              <a:rPr sz="1100" b="0" dirty="0">
                <a:solidFill>
                  <a:srgbClr val="0E3755"/>
                </a:solidFill>
                <a:latin typeface="Antenna Light"/>
                <a:cs typeface="Antenna Light"/>
              </a:rPr>
              <a:t>del mt </a:t>
            </a:r>
            <a:r>
              <a:rPr sz="1100" b="0" spc="-10" dirty="0">
                <a:solidFill>
                  <a:srgbClr val="0E3755"/>
                </a:solidFill>
                <a:latin typeface="Antenna Light"/>
                <a:cs typeface="Antenna Light"/>
              </a:rPr>
              <a:t>Lorem </a:t>
            </a:r>
            <a:r>
              <a:rPr sz="1100" b="0" spc="-5" dirty="0">
                <a:solidFill>
                  <a:srgbClr val="0E3755"/>
                </a:solidFill>
                <a:latin typeface="Antenna Light"/>
                <a:cs typeface="Antenna Light"/>
              </a:rPr>
              <a:t>ipsum</a:t>
            </a:r>
            <a:r>
              <a:rPr sz="1100" b="0" spc="-25" dirty="0">
                <a:solidFill>
                  <a:srgbClr val="0E3755"/>
                </a:solidFill>
                <a:latin typeface="Antenna Light"/>
                <a:cs typeface="Antenna Light"/>
              </a:rPr>
              <a:t> </a:t>
            </a:r>
            <a:r>
              <a:rPr sz="1100" b="0" spc="-15" dirty="0">
                <a:solidFill>
                  <a:srgbClr val="0E3755"/>
                </a:solidFill>
                <a:latin typeface="Antenna Light"/>
                <a:cs typeface="Antenna Light"/>
              </a:rPr>
              <a:t>text</a:t>
            </a:r>
            <a:endParaRPr sz="1100">
              <a:latin typeface="Antenna Light"/>
              <a:cs typeface="Antenn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8223" y="2392746"/>
            <a:ext cx="12251752" cy="3689350"/>
          </a:xfrm>
          <a:prstGeom prst="rect">
            <a:avLst/>
          </a:prstGeom>
        </p:spPr>
        <p:txBody>
          <a:bodyPr wrap="square" lIns="0" tIns="0" rIns="0" bIns="0">
            <a:spAutoFit/>
          </a:bodyPr>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a:xfrm>
            <a:off x="867410" y="2243328"/>
            <a:ext cx="1561338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898388" y="9070848"/>
            <a:ext cx="5551424"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67410" y="9070848"/>
            <a:ext cx="3990086"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a:xfrm>
            <a:off x="12490704" y="9070848"/>
            <a:ext cx="3990086"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4" name="object 4"/>
          <p:cNvSpPr txBox="1">
            <a:spLocks noGrp="1"/>
          </p:cNvSpPr>
          <p:nvPr>
            <p:ph type="title"/>
          </p:nvPr>
        </p:nvSpPr>
        <p:spPr>
          <a:xfrm>
            <a:off x="5600693" y="4551418"/>
            <a:ext cx="3728085" cy="1564640"/>
          </a:xfrm>
          <a:prstGeom prst="rect">
            <a:avLst/>
          </a:prstGeom>
        </p:spPr>
        <p:txBody>
          <a:bodyPr vert="horz" wrap="square" lIns="0" tIns="12065" rIns="0" bIns="0" rtlCol="0">
            <a:spAutoFit/>
          </a:bodyPr>
          <a:lstStyle/>
          <a:p>
            <a:pPr marL="12700">
              <a:lnSpc>
                <a:spcPct val="100000"/>
              </a:lnSpc>
              <a:spcBef>
                <a:spcPts val="95"/>
              </a:spcBef>
            </a:pPr>
            <a:r>
              <a:rPr sz="10100" spc="-5" dirty="0">
                <a:solidFill>
                  <a:srgbClr val="F0F1F1"/>
                </a:solidFill>
              </a:rPr>
              <a:t>M</a:t>
            </a:r>
            <a:r>
              <a:rPr sz="10100" spc="-5" dirty="0">
                <a:solidFill>
                  <a:srgbClr val="18CDE2"/>
                </a:solidFill>
              </a:rPr>
              <a:t>IA</a:t>
            </a:r>
            <a:r>
              <a:rPr sz="10100" spc="-5" dirty="0">
                <a:solidFill>
                  <a:srgbClr val="F0F1F1"/>
                </a:solidFill>
              </a:rPr>
              <a:t>D</a:t>
            </a:r>
            <a:endParaRPr sz="10100" dirty="0"/>
          </a:p>
        </p:txBody>
      </p:sp>
      <p:sp>
        <p:nvSpPr>
          <p:cNvPr id="5" name="object 5"/>
          <p:cNvSpPr txBox="1"/>
          <p:nvPr/>
        </p:nvSpPr>
        <p:spPr>
          <a:xfrm>
            <a:off x="10197796" y="5076918"/>
            <a:ext cx="1550035" cy="821055"/>
          </a:xfrm>
          <a:prstGeom prst="rect">
            <a:avLst/>
          </a:prstGeom>
        </p:spPr>
        <p:txBody>
          <a:bodyPr vert="horz" wrap="square" lIns="0" tIns="78740" rIns="0" bIns="0" rtlCol="0">
            <a:spAutoFit/>
          </a:bodyPr>
          <a:lstStyle/>
          <a:p>
            <a:pPr marL="12700">
              <a:lnSpc>
                <a:spcPct val="100000"/>
              </a:lnSpc>
              <a:spcBef>
                <a:spcPts val="620"/>
              </a:spcBef>
            </a:pPr>
            <a:r>
              <a:rPr sz="1300" spc="10" dirty="0">
                <a:solidFill>
                  <a:srgbClr val="FFFFFF"/>
                </a:solidFill>
                <a:latin typeface="Antenna Regular"/>
                <a:cs typeface="Antenna Regular"/>
              </a:rPr>
              <a:t>Maestría</a:t>
            </a:r>
            <a:endParaRPr sz="1300" dirty="0">
              <a:latin typeface="Antenna Regular"/>
              <a:cs typeface="Antenna Regular"/>
            </a:endParaRPr>
          </a:p>
          <a:p>
            <a:pPr marL="12700" marR="5080">
              <a:lnSpc>
                <a:spcPct val="133800"/>
              </a:lnSpc>
            </a:pPr>
            <a:r>
              <a:rPr sz="1300" spc="15" dirty="0">
                <a:solidFill>
                  <a:srgbClr val="FFFFFF"/>
                </a:solidFill>
                <a:latin typeface="Antenna Regular"/>
                <a:cs typeface="Antenna Regular"/>
              </a:rPr>
              <a:t>en </a:t>
            </a:r>
            <a:r>
              <a:rPr sz="1300" spc="5" dirty="0">
                <a:solidFill>
                  <a:srgbClr val="FFFFFF"/>
                </a:solidFill>
                <a:latin typeface="Antenna Regular"/>
                <a:cs typeface="Antenna Regular"/>
              </a:rPr>
              <a:t>Inteligencia  </a:t>
            </a:r>
            <a:r>
              <a:rPr sz="1300" spc="10" dirty="0">
                <a:solidFill>
                  <a:srgbClr val="FFFFFF"/>
                </a:solidFill>
                <a:latin typeface="Antenna Regular"/>
                <a:cs typeface="Antenna Regular"/>
              </a:rPr>
              <a:t>Analítica </a:t>
            </a:r>
            <a:r>
              <a:rPr sz="1300" spc="15" dirty="0">
                <a:solidFill>
                  <a:srgbClr val="FFFFFF"/>
                </a:solidFill>
                <a:latin typeface="Antenna Regular"/>
                <a:cs typeface="Antenna Regular"/>
              </a:rPr>
              <a:t>de</a:t>
            </a:r>
            <a:r>
              <a:rPr sz="1300" spc="-95" dirty="0">
                <a:solidFill>
                  <a:srgbClr val="FFFFFF"/>
                </a:solidFill>
                <a:latin typeface="Antenna Regular"/>
                <a:cs typeface="Antenna Regular"/>
              </a:rPr>
              <a:t> </a:t>
            </a:r>
            <a:r>
              <a:rPr sz="1300" dirty="0">
                <a:solidFill>
                  <a:srgbClr val="FFFFFF"/>
                </a:solidFill>
                <a:latin typeface="Antenna Regular"/>
                <a:cs typeface="Antenna Regular"/>
              </a:rPr>
              <a:t>Datos</a:t>
            </a:r>
            <a:endParaRPr sz="1300" dirty="0">
              <a:latin typeface="Antenna Regular"/>
              <a:cs typeface="Antenna Regular"/>
            </a:endParaRPr>
          </a:p>
        </p:txBody>
      </p:sp>
      <p:sp>
        <p:nvSpPr>
          <p:cNvPr id="6" name="object 6"/>
          <p:cNvSpPr/>
          <p:nvPr/>
        </p:nvSpPr>
        <p:spPr>
          <a:xfrm>
            <a:off x="8430843" y="3351478"/>
            <a:ext cx="2343873" cy="2495054"/>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7988300" cy="9753600"/>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0" y="0"/>
            <a:ext cx="7988300" cy="9753600"/>
          </a:xfrm>
          <a:custGeom>
            <a:avLst/>
            <a:gdLst/>
            <a:ahLst/>
            <a:cxnLst/>
            <a:rect l="l" t="t" r="r" b="b"/>
            <a:pathLst>
              <a:path w="7988300" h="9753600">
                <a:moveTo>
                  <a:pt x="0" y="9753600"/>
                </a:moveTo>
                <a:lnTo>
                  <a:pt x="7988300" y="9753600"/>
                </a:lnTo>
                <a:lnTo>
                  <a:pt x="79883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5" name="object 5"/>
          <p:cNvSpPr txBox="1"/>
          <p:nvPr/>
        </p:nvSpPr>
        <p:spPr>
          <a:xfrm>
            <a:off x="1689100" y="4584306"/>
            <a:ext cx="3051810" cy="1283335"/>
          </a:xfrm>
          <a:prstGeom prst="rect">
            <a:avLst/>
          </a:prstGeom>
        </p:spPr>
        <p:txBody>
          <a:bodyPr vert="horz" wrap="square" lIns="0" tIns="13335" rIns="0" bIns="0" rtlCol="0">
            <a:spAutoFit/>
          </a:bodyPr>
          <a:lstStyle/>
          <a:p>
            <a:pPr marL="12700">
              <a:lnSpc>
                <a:spcPct val="100000"/>
              </a:lnSpc>
              <a:spcBef>
                <a:spcPts val="105"/>
              </a:spcBef>
            </a:pPr>
            <a:r>
              <a:rPr sz="8250" b="1" dirty="0">
                <a:solidFill>
                  <a:srgbClr val="F0F1F1"/>
                </a:solidFill>
                <a:latin typeface="Antenna Bold"/>
                <a:cs typeface="Antenna Bold"/>
              </a:rPr>
              <a:t>M</a:t>
            </a:r>
            <a:r>
              <a:rPr sz="8250" b="1" dirty="0">
                <a:solidFill>
                  <a:srgbClr val="18CDE2"/>
                </a:solidFill>
                <a:latin typeface="Antenna Bold"/>
                <a:cs typeface="Antenna Bold"/>
              </a:rPr>
              <a:t>IA</a:t>
            </a:r>
            <a:r>
              <a:rPr sz="8250" b="1" dirty="0">
                <a:solidFill>
                  <a:srgbClr val="F0F1F1"/>
                </a:solidFill>
                <a:latin typeface="Antenna Bold"/>
                <a:cs typeface="Antenna Bold"/>
              </a:rPr>
              <a:t>D</a:t>
            </a:r>
            <a:endParaRPr sz="8250" dirty="0">
              <a:latin typeface="Antenna Bold"/>
              <a:cs typeface="Antenna Bold"/>
            </a:endParaRPr>
          </a:p>
        </p:txBody>
      </p:sp>
      <p:sp>
        <p:nvSpPr>
          <p:cNvPr id="6" name="object 6"/>
          <p:cNvSpPr txBox="1"/>
          <p:nvPr/>
        </p:nvSpPr>
        <p:spPr>
          <a:xfrm>
            <a:off x="5446897" y="5013861"/>
            <a:ext cx="1271905" cy="675640"/>
          </a:xfrm>
          <a:prstGeom prst="rect">
            <a:avLst/>
          </a:prstGeom>
        </p:spPr>
        <p:txBody>
          <a:bodyPr vert="horz" wrap="square" lIns="0" tIns="68580" rIns="0" bIns="0" rtlCol="0">
            <a:spAutoFit/>
          </a:bodyPr>
          <a:lstStyle/>
          <a:p>
            <a:pPr marL="12700">
              <a:lnSpc>
                <a:spcPct val="100000"/>
              </a:lnSpc>
              <a:spcBef>
                <a:spcPts val="540"/>
              </a:spcBef>
            </a:pPr>
            <a:r>
              <a:rPr sz="1050" spc="10" dirty="0">
                <a:solidFill>
                  <a:srgbClr val="FFFFFF"/>
                </a:solidFill>
                <a:latin typeface="Antenna Regular"/>
                <a:cs typeface="Antenna Regular"/>
              </a:rPr>
              <a:t>Maestría</a:t>
            </a:r>
            <a:endParaRPr sz="1050" dirty="0">
              <a:latin typeface="Antenna Regular"/>
              <a:cs typeface="Antenna Regular"/>
            </a:endParaRPr>
          </a:p>
          <a:p>
            <a:pPr marL="12700" marR="5080">
              <a:lnSpc>
                <a:spcPct val="135400"/>
              </a:lnSpc>
            </a:pPr>
            <a:r>
              <a:rPr sz="1050" spc="20" dirty="0">
                <a:solidFill>
                  <a:srgbClr val="FFFFFF"/>
                </a:solidFill>
                <a:latin typeface="Antenna Regular"/>
                <a:cs typeface="Antenna Regular"/>
              </a:rPr>
              <a:t>en </a:t>
            </a:r>
            <a:r>
              <a:rPr sz="1050" spc="10" dirty="0">
                <a:solidFill>
                  <a:srgbClr val="FFFFFF"/>
                </a:solidFill>
                <a:latin typeface="Antenna Regular"/>
                <a:cs typeface="Antenna Regular"/>
              </a:rPr>
              <a:t>Inteligencia  Analítica </a:t>
            </a:r>
            <a:r>
              <a:rPr sz="1050" spc="20" dirty="0">
                <a:solidFill>
                  <a:srgbClr val="FFFFFF"/>
                </a:solidFill>
                <a:latin typeface="Antenna Regular"/>
                <a:cs typeface="Antenna Regular"/>
              </a:rPr>
              <a:t>de</a:t>
            </a:r>
            <a:r>
              <a:rPr sz="1050" spc="-50" dirty="0">
                <a:solidFill>
                  <a:srgbClr val="FFFFFF"/>
                </a:solidFill>
                <a:latin typeface="Antenna Regular"/>
                <a:cs typeface="Antenna Regular"/>
              </a:rPr>
              <a:t> </a:t>
            </a:r>
            <a:r>
              <a:rPr sz="1050" spc="5" dirty="0">
                <a:solidFill>
                  <a:srgbClr val="FFFFFF"/>
                </a:solidFill>
                <a:latin typeface="Antenna Regular"/>
                <a:cs typeface="Antenna Regular"/>
              </a:rPr>
              <a:t>Datos</a:t>
            </a:r>
            <a:endParaRPr sz="1050" dirty="0">
              <a:latin typeface="Antenna Regular"/>
              <a:cs typeface="Antenna Regular"/>
            </a:endParaRPr>
          </a:p>
        </p:txBody>
      </p:sp>
      <p:sp>
        <p:nvSpPr>
          <p:cNvPr id="7" name="object 7"/>
          <p:cNvSpPr/>
          <p:nvPr/>
        </p:nvSpPr>
        <p:spPr>
          <a:xfrm>
            <a:off x="4004868" y="3601885"/>
            <a:ext cx="1915934" cy="2043379"/>
          </a:xfrm>
          <a:prstGeom prst="rect">
            <a:avLst/>
          </a:prstGeom>
          <a:blipFill>
            <a:blip r:embed="rId3" cstate="print"/>
            <a:stretch>
              <a:fillRect/>
            </a:stretch>
          </a:blipFill>
        </p:spPr>
        <p:txBody>
          <a:bodyPr wrap="square" lIns="0" tIns="0" rIns="0" bIns="0" rtlCol="0"/>
          <a:lstStyle/>
          <a:p>
            <a:endParaRPr dirty="0"/>
          </a:p>
        </p:txBody>
      </p:sp>
      <p:sp>
        <p:nvSpPr>
          <p:cNvPr id="8" name="object 8"/>
          <p:cNvSpPr txBox="1"/>
          <p:nvPr/>
        </p:nvSpPr>
        <p:spPr>
          <a:xfrm>
            <a:off x="8686800" y="4419600"/>
            <a:ext cx="7988300" cy="1687000"/>
          </a:xfrm>
          <a:prstGeom prst="rect">
            <a:avLst/>
          </a:prstGeom>
        </p:spPr>
        <p:txBody>
          <a:bodyPr vert="horz" wrap="square" lIns="0" tIns="12065" rIns="0" bIns="0" rtlCol="0">
            <a:spAutoFit/>
          </a:bodyPr>
          <a:lstStyle/>
          <a:p>
            <a:pPr marL="12700" marR="5080" algn="ctr">
              <a:lnSpc>
                <a:spcPct val="100200"/>
              </a:lnSpc>
              <a:spcBef>
                <a:spcPts val="95"/>
              </a:spcBef>
            </a:pPr>
            <a:r>
              <a:rPr lang="en-US" sz="5400" dirty="0" err="1">
                <a:latin typeface="Antenna Bold"/>
                <a:cs typeface="Antenna Bold"/>
              </a:rPr>
              <a:t>Segmentación</a:t>
            </a:r>
            <a:r>
              <a:rPr lang="en-US" sz="5400" dirty="0">
                <a:latin typeface="Antenna Bold"/>
                <a:cs typeface="Antenna Bold"/>
              </a:rPr>
              <a:t> y Targeting</a:t>
            </a:r>
          </a:p>
          <a:p>
            <a:pPr marL="12700" marR="5080" algn="ctr">
              <a:lnSpc>
                <a:spcPct val="100200"/>
              </a:lnSpc>
              <a:spcBef>
                <a:spcPts val="95"/>
              </a:spcBef>
            </a:pPr>
            <a:r>
              <a:rPr lang="en-US" sz="5400" dirty="0">
                <a:latin typeface="Antenna Bold"/>
                <a:cs typeface="Antenna Bold"/>
              </a:rPr>
              <a:t>Caso: ESSEC Business School </a:t>
            </a:r>
          </a:p>
        </p:txBody>
      </p:sp>
      <p:sp>
        <p:nvSpPr>
          <p:cNvPr id="10" name="object 10"/>
          <p:cNvSpPr/>
          <p:nvPr/>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dirty="0"/>
          </a:p>
        </p:txBody>
      </p:sp>
      <p:sp>
        <p:nvSpPr>
          <p:cNvPr id="11" name="object 11"/>
          <p:cNvSpPr/>
          <p:nvPr/>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dirty="0"/>
          </a:p>
        </p:txBody>
      </p:sp>
      <p:sp>
        <p:nvSpPr>
          <p:cNvPr id="12" name="object 12"/>
          <p:cNvSpPr/>
          <p:nvPr/>
        </p:nvSpPr>
        <p:spPr>
          <a:xfrm>
            <a:off x="15091717" y="8814241"/>
            <a:ext cx="424815" cy="501015"/>
          </a:xfrm>
          <a:custGeom>
            <a:avLst/>
            <a:gdLst/>
            <a:ahLst/>
            <a:cxnLst/>
            <a:rect l="l" t="t" r="r" b="b"/>
            <a:pathLst>
              <a:path w="424815" h="501015">
                <a:moveTo>
                  <a:pt x="209816" y="0"/>
                </a:moveTo>
                <a:lnTo>
                  <a:pt x="152653" y="371"/>
                </a:lnTo>
                <a:lnTo>
                  <a:pt x="111742" y="2974"/>
                </a:lnTo>
                <a:lnTo>
                  <a:pt x="67414" y="10040"/>
                </a:lnTo>
                <a:lnTo>
                  <a:pt x="0" y="23799"/>
                </a:lnTo>
                <a:lnTo>
                  <a:pt x="0" y="390270"/>
                </a:lnTo>
                <a:lnTo>
                  <a:pt x="16587" y="432638"/>
                </a:lnTo>
                <a:lnTo>
                  <a:pt x="50553" y="456903"/>
                </a:lnTo>
                <a:lnTo>
                  <a:pt x="90109" y="477005"/>
                </a:lnTo>
                <a:lnTo>
                  <a:pt x="144034" y="493888"/>
                </a:lnTo>
                <a:lnTo>
                  <a:pt x="212534" y="500976"/>
                </a:lnTo>
                <a:lnTo>
                  <a:pt x="285109" y="493067"/>
                </a:lnTo>
                <a:lnTo>
                  <a:pt x="341074" y="474876"/>
                </a:lnTo>
                <a:lnTo>
                  <a:pt x="379623" y="454712"/>
                </a:lnTo>
                <a:lnTo>
                  <a:pt x="414793" y="425015"/>
                </a:lnTo>
                <a:lnTo>
                  <a:pt x="424751" y="390270"/>
                </a:lnTo>
                <a:lnTo>
                  <a:pt x="424751" y="23799"/>
                </a:lnTo>
                <a:lnTo>
                  <a:pt x="404637" y="20081"/>
                </a:lnTo>
                <a:lnTo>
                  <a:pt x="353202" y="11899"/>
                </a:lnTo>
                <a:lnTo>
                  <a:pt x="283808" y="3718"/>
                </a:lnTo>
                <a:lnTo>
                  <a:pt x="209816" y="0"/>
                </a:lnTo>
                <a:close/>
              </a:path>
            </a:pathLst>
          </a:custGeom>
          <a:solidFill>
            <a:srgbClr val="FFEA00"/>
          </a:solidFill>
        </p:spPr>
        <p:txBody>
          <a:bodyPr wrap="square" lIns="0" tIns="0" rIns="0" bIns="0" rtlCol="0"/>
          <a:lstStyle/>
          <a:p>
            <a:endParaRPr dirty="0"/>
          </a:p>
        </p:txBody>
      </p:sp>
      <p:sp>
        <p:nvSpPr>
          <p:cNvPr id="13" name="object 13"/>
          <p:cNvSpPr/>
          <p:nvPr/>
        </p:nvSpPr>
        <p:spPr>
          <a:xfrm>
            <a:off x="15091720" y="8813794"/>
            <a:ext cx="424815" cy="501650"/>
          </a:xfrm>
          <a:custGeom>
            <a:avLst/>
            <a:gdLst/>
            <a:ahLst/>
            <a:cxnLst/>
            <a:rect l="l" t="t" r="r" b="b"/>
            <a:pathLst>
              <a:path w="424815" h="501650">
                <a:moveTo>
                  <a:pt x="224485" y="70637"/>
                </a:moveTo>
                <a:lnTo>
                  <a:pt x="206870" y="70637"/>
                </a:lnTo>
                <a:lnTo>
                  <a:pt x="212801" y="109899"/>
                </a:lnTo>
                <a:lnTo>
                  <a:pt x="216014" y="131457"/>
                </a:lnTo>
                <a:lnTo>
                  <a:pt x="218751" y="145809"/>
                </a:lnTo>
                <a:lnTo>
                  <a:pt x="222113" y="159643"/>
                </a:lnTo>
                <a:lnTo>
                  <a:pt x="225451" y="173675"/>
                </a:lnTo>
                <a:lnTo>
                  <a:pt x="231524" y="214950"/>
                </a:lnTo>
                <a:lnTo>
                  <a:pt x="236557" y="262924"/>
                </a:lnTo>
                <a:lnTo>
                  <a:pt x="239315" y="319749"/>
                </a:lnTo>
                <a:lnTo>
                  <a:pt x="241544" y="364347"/>
                </a:lnTo>
                <a:lnTo>
                  <a:pt x="243483" y="401500"/>
                </a:lnTo>
                <a:lnTo>
                  <a:pt x="244233" y="417258"/>
                </a:lnTo>
                <a:lnTo>
                  <a:pt x="239801" y="430568"/>
                </a:lnTo>
                <a:lnTo>
                  <a:pt x="237362" y="434492"/>
                </a:lnTo>
                <a:lnTo>
                  <a:pt x="234530" y="440169"/>
                </a:lnTo>
                <a:lnTo>
                  <a:pt x="228305" y="448651"/>
                </a:lnTo>
                <a:lnTo>
                  <a:pt x="222164" y="453540"/>
                </a:lnTo>
                <a:lnTo>
                  <a:pt x="217303" y="459209"/>
                </a:lnTo>
                <a:lnTo>
                  <a:pt x="214922" y="470027"/>
                </a:lnTo>
                <a:lnTo>
                  <a:pt x="214456" y="480163"/>
                </a:lnTo>
                <a:lnTo>
                  <a:pt x="214364" y="488775"/>
                </a:lnTo>
                <a:lnTo>
                  <a:pt x="214991" y="494347"/>
                </a:lnTo>
                <a:lnTo>
                  <a:pt x="216407" y="501294"/>
                </a:lnTo>
                <a:lnTo>
                  <a:pt x="231817" y="500892"/>
                </a:lnTo>
                <a:lnTo>
                  <a:pt x="265710" y="496616"/>
                </a:lnTo>
                <a:lnTo>
                  <a:pt x="263191" y="496616"/>
                </a:lnTo>
                <a:lnTo>
                  <a:pt x="247865" y="495461"/>
                </a:lnTo>
                <a:lnTo>
                  <a:pt x="236804" y="482015"/>
                </a:lnTo>
                <a:lnTo>
                  <a:pt x="234467" y="476288"/>
                </a:lnTo>
                <a:lnTo>
                  <a:pt x="236105" y="476288"/>
                </a:lnTo>
                <a:lnTo>
                  <a:pt x="236105" y="466572"/>
                </a:lnTo>
                <a:lnTo>
                  <a:pt x="257594" y="428828"/>
                </a:lnTo>
                <a:lnTo>
                  <a:pt x="262953" y="423405"/>
                </a:lnTo>
                <a:lnTo>
                  <a:pt x="263471" y="419964"/>
                </a:lnTo>
                <a:lnTo>
                  <a:pt x="264833" y="412178"/>
                </a:lnTo>
                <a:lnTo>
                  <a:pt x="268583" y="382626"/>
                </a:lnTo>
                <a:lnTo>
                  <a:pt x="270611" y="345105"/>
                </a:lnTo>
                <a:lnTo>
                  <a:pt x="270830" y="308681"/>
                </a:lnTo>
                <a:lnTo>
                  <a:pt x="269151" y="282422"/>
                </a:lnTo>
                <a:lnTo>
                  <a:pt x="267334" y="271424"/>
                </a:lnTo>
                <a:lnTo>
                  <a:pt x="263698" y="250086"/>
                </a:lnTo>
                <a:lnTo>
                  <a:pt x="258758" y="220859"/>
                </a:lnTo>
                <a:lnTo>
                  <a:pt x="253034" y="186194"/>
                </a:lnTo>
                <a:lnTo>
                  <a:pt x="247039" y="154776"/>
                </a:lnTo>
                <a:lnTo>
                  <a:pt x="241153" y="132041"/>
                </a:lnTo>
                <a:lnTo>
                  <a:pt x="234782" y="109774"/>
                </a:lnTo>
                <a:lnTo>
                  <a:pt x="227329" y="79756"/>
                </a:lnTo>
                <a:lnTo>
                  <a:pt x="224485" y="70637"/>
                </a:lnTo>
                <a:close/>
              </a:path>
              <a:path w="424815" h="501650">
                <a:moveTo>
                  <a:pt x="410411" y="20358"/>
                </a:moveTo>
                <a:lnTo>
                  <a:pt x="211226" y="20358"/>
                </a:lnTo>
                <a:lnTo>
                  <a:pt x="254720" y="20856"/>
                </a:lnTo>
                <a:lnTo>
                  <a:pt x="286619" y="24347"/>
                </a:lnTo>
                <a:lnTo>
                  <a:pt x="322586" y="33822"/>
                </a:lnTo>
                <a:lnTo>
                  <a:pt x="378282" y="52273"/>
                </a:lnTo>
                <a:lnTo>
                  <a:pt x="378250" y="401500"/>
                </a:lnTo>
                <a:lnTo>
                  <a:pt x="365734" y="440536"/>
                </a:lnTo>
                <a:lnTo>
                  <a:pt x="348538" y="450075"/>
                </a:lnTo>
                <a:lnTo>
                  <a:pt x="293257" y="482485"/>
                </a:lnTo>
                <a:lnTo>
                  <a:pt x="263191" y="496616"/>
                </a:lnTo>
                <a:lnTo>
                  <a:pt x="265710" y="496616"/>
                </a:lnTo>
                <a:lnTo>
                  <a:pt x="328857" y="480163"/>
                </a:lnTo>
                <a:lnTo>
                  <a:pt x="393001" y="448157"/>
                </a:lnTo>
                <a:lnTo>
                  <a:pt x="419790" y="419964"/>
                </a:lnTo>
                <a:lnTo>
                  <a:pt x="424751" y="398564"/>
                </a:lnTo>
                <a:lnTo>
                  <a:pt x="424751" y="22783"/>
                </a:lnTo>
                <a:lnTo>
                  <a:pt x="410411" y="20358"/>
                </a:lnTo>
                <a:close/>
              </a:path>
              <a:path w="424815" h="501650">
                <a:moveTo>
                  <a:pt x="236105" y="476288"/>
                </a:moveTo>
                <a:lnTo>
                  <a:pt x="234467" y="476288"/>
                </a:lnTo>
                <a:lnTo>
                  <a:pt x="236105" y="476465"/>
                </a:lnTo>
                <a:lnTo>
                  <a:pt x="236105" y="476288"/>
                </a:lnTo>
                <a:close/>
              </a:path>
              <a:path w="424815" h="501650">
                <a:moveTo>
                  <a:pt x="211277" y="0"/>
                </a:moveTo>
                <a:lnTo>
                  <a:pt x="158741" y="355"/>
                </a:lnTo>
                <a:lnTo>
                  <a:pt x="119221" y="2847"/>
                </a:lnTo>
                <a:lnTo>
                  <a:pt x="72909" y="9611"/>
                </a:lnTo>
                <a:lnTo>
                  <a:pt x="0" y="22783"/>
                </a:lnTo>
                <a:lnTo>
                  <a:pt x="90" y="400113"/>
                </a:lnTo>
                <a:lnTo>
                  <a:pt x="1266" y="426079"/>
                </a:lnTo>
                <a:lnTo>
                  <a:pt x="10133" y="443249"/>
                </a:lnTo>
                <a:lnTo>
                  <a:pt x="34198" y="456694"/>
                </a:lnTo>
                <a:lnTo>
                  <a:pt x="81064" y="473481"/>
                </a:lnTo>
                <a:lnTo>
                  <a:pt x="62980" y="459010"/>
                </a:lnTo>
                <a:lnTo>
                  <a:pt x="52878" y="438886"/>
                </a:lnTo>
                <a:lnTo>
                  <a:pt x="48479" y="417258"/>
                </a:lnTo>
                <a:lnTo>
                  <a:pt x="47603" y="400113"/>
                </a:lnTo>
                <a:lnTo>
                  <a:pt x="47523" y="52209"/>
                </a:lnTo>
                <a:lnTo>
                  <a:pt x="62881" y="47232"/>
                </a:lnTo>
                <a:lnTo>
                  <a:pt x="102119" y="36283"/>
                </a:lnTo>
                <a:lnTo>
                  <a:pt x="154985" y="25334"/>
                </a:lnTo>
                <a:lnTo>
                  <a:pt x="211226" y="20358"/>
                </a:lnTo>
                <a:lnTo>
                  <a:pt x="410411" y="20358"/>
                </a:lnTo>
                <a:lnTo>
                  <a:pt x="403706" y="19223"/>
                </a:lnTo>
                <a:lnTo>
                  <a:pt x="350842" y="11391"/>
                </a:lnTo>
                <a:lnTo>
                  <a:pt x="281563" y="3559"/>
                </a:lnTo>
                <a:lnTo>
                  <a:pt x="211277" y="0"/>
                </a:lnTo>
                <a:close/>
              </a:path>
              <a:path w="424815" h="501650">
                <a:moveTo>
                  <a:pt x="204279" y="34544"/>
                </a:moveTo>
                <a:lnTo>
                  <a:pt x="187947" y="72694"/>
                </a:lnTo>
                <a:lnTo>
                  <a:pt x="181075" y="110965"/>
                </a:lnTo>
                <a:lnTo>
                  <a:pt x="175788" y="161617"/>
                </a:lnTo>
                <a:lnTo>
                  <a:pt x="172282" y="226806"/>
                </a:lnTo>
                <a:lnTo>
                  <a:pt x="170865" y="252710"/>
                </a:lnTo>
                <a:lnTo>
                  <a:pt x="168515" y="289998"/>
                </a:lnTo>
                <a:lnTo>
                  <a:pt x="164363" y="353250"/>
                </a:lnTo>
                <a:lnTo>
                  <a:pt x="164655" y="363982"/>
                </a:lnTo>
                <a:lnTo>
                  <a:pt x="167398" y="355498"/>
                </a:lnTo>
                <a:lnTo>
                  <a:pt x="170408" y="335557"/>
                </a:lnTo>
                <a:lnTo>
                  <a:pt x="175609" y="294247"/>
                </a:lnTo>
                <a:lnTo>
                  <a:pt x="181371" y="246768"/>
                </a:lnTo>
                <a:lnTo>
                  <a:pt x="186067" y="208318"/>
                </a:lnTo>
                <a:lnTo>
                  <a:pt x="191398" y="166219"/>
                </a:lnTo>
                <a:lnTo>
                  <a:pt x="197002" y="124547"/>
                </a:lnTo>
                <a:lnTo>
                  <a:pt x="203962" y="81822"/>
                </a:lnTo>
                <a:lnTo>
                  <a:pt x="206870" y="70637"/>
                </a:lnTo>
                <a:lnTo>
                  <a:pt x="224485" y="70637"/>
                </a:lnTo>
                <a:lnTo>
                  <a:pt x="222246" y="63458"/>
                </a:lnTo>
                <a:lnTo>
                  <a:pt x="215471" y="48758"/>
                </a:lnTo>
                <a:lnTo>
                  <a:pt x="208863" y="38254"/>
                </a:lnTo>
                <a:lnTo>
                  <a:pt x="204279" y="34544"/>
                </a:lnTo>
                <a:close/>
              </a:path>
            </a:pathLst>
          </a:custGeom>
          <a:solidFill>
            <a:srgbClr val="1D1D1B"/>
          </a:solidFill>
        </p:spPr>
        <p:txBody>
          <a:bodyPr wrap="square" lIns="0" tIns="0" rIns="0" bIns="0" rtlCol="0"/>
          <a:lstStyle/>
          <a:p>
            <a:endParaRPr dirty="0"/>
          </a:p>
        </p:txBody>
      </p:sp>
      <p:sp>
        <p:nvSpPr>
          <p:cNvPr id="14" name="object 14"/>
          <p:cNvSpPr/>
          <p:nvPr/>
        </p:nvSpPr>
        <p:spPr>
          <a:xfrm>
            <a:off x="16579239" y="8837128"/>
            <a:ext cx="81457" cy="141350"/>
          </a:xfrm>
          <a:prstGeom prst="rect">
            <a:avLst/>
          </a:prstGeom>
          <a:blipFill>
            <a:blip r:embed="rId4" cstate="print"/>
            <a:stretch>
              <a:fillRect/>
            </a:stretch>
          </a:blipFill>
        </p:spPr>
        <p:txBody>
          <a:bodyPr wrap="square" lIns="0" tIns="0" rIns="0" bIns="0" rtlCol="0"/>
          <a:lstStyle/>
          <a:p>
            <a:endParaRPr dirty="0"/>
          </a:p>
        </p:txBody>
      </p:sp>
      <p:sp>
        <p:nvSpPr>
          <p:cNvPr id="15" name="object 15"/>
          <p:cNvSpPr/>
          <p:nvPr/>
        </p:nvSpPr>
        <p:spPr>
          <a:xfrm>
            <a:off x="16681146" y="8874776"/>
            <a:ext cx="82803" cy="103708"/>
          </a:xfrm>
          <a:prstGeom prst="rect">
            <a:avLst/>
          </a:prstGeom>
          <a:blipFill>
            <a:blip r:embed="rId5" cstate="print"/>
            <a:stretch>
              <a:fillRect/>
            </a:stretch>
          </a:blipFill>
        </p:spPr>
        <p:txBody>
          <a:bodyPr wrap="square" lIns="0" tIns="0" rIns="0" bIns="0" rtlCol="0"/>
          <a:lstStyle/>
          <a:p>
            <a:endParaRPr dirty="0"/>
          </a:p>
        </p:txBody>
      </p:sp>
      <p:sp>
        <p:nvSpPr>
          <p:cNvPr id="16" name="object 16"/>
          <p:cNvSpPr/>
          <p:nvPr/>
        </p:nvSpPr>
        <p:spPr>
          <a:xfrm>
            <a:off x="15589696" y="8837129"/>
            <a:ext cx="1172752" cy="409225"/>
          </a:xfrm>
          <a:prstGeom prst="rect">
            <a:avLst/>
          </a:prstGeom>
          <a:blipFill>
            <a:blip r:embed="rId6" cstate="print"/>
            <a:stretch>
              <a:fillRect/>
            </a:stretch>
          </a:blipFill>
        </p:spPr>
        <p:txBody>
          <a:bodyPr wrap="square" lIns="0" tIns="0" rIns="0" bIns="0" rtlCol="0"/>
          <a:lstStyle/>
          <a:p>
            <a:endParaRPr dirty="0"/>
          </a:p>
        </p:txBody>
      </p:sp>
      <p:sp>
        <p:nvSpPr>
          <p:cNvPr id="17" name="object 17"/>
          <p:cNvSpPr/>
          <p:nvPr/>
        </p:nvSpPr>
        <p:spPr>
          <a:xfrm>
            <a:off x="16237563" y="9353293"/>
            <a:ext cx="59690" cy="104139"/>
          </a:xfrm>
          <a:custGeom>
            <a:avLst/>
            <a:gdLst/>
            <a:ahLst/>
            <a:cxnLst/>
            <a:rect l="l" t="t" r="r" b="b"/>
            <a:pathLst>
              <a:path w="59690" h="104140">
                <a:moveTo>
                  <a:pt x="47383" y="0"/>
                </a:moveTo>
                <a:lnTo>
                  <a:pt x="38811" y="0"/>
                </a:lnTo>
                <a:lnTo>
                  <a:pt x="29607" y="1054"/>
                </a:lnTo>
                <a:lnTo>
                  <a:pt x="2203" y="32773"/>
                </a:lnTo>
                <a:lnTo>
                  <a:pt x="0" y="51816"/>
                </a:lnTo>
                <a:lnTo>
                  <a:pt x="533" y="61945"/>
                </a:lnTo>
                <a:lnTo>
                  <a:pt x="21232" y="99442"/>
                </a:lnTo>
                <a:lnTo>
                  <a:pt x="38671" y="103619"/>
                </a:lnTo>
                <a:lnTo>
                  <a:pt x="47777" y="103619"/>
                </a:lnTo>
                <a:lnTo>
                  <a:pt x="54737" y="101752"/>
                </a:lnTo>
                <a:lnTo>
                  <a:pt x="59563" y="98005"/>
                </a:lnTo>
                <a:lnTo>
                  <a:pt x="56419" y="89433"/>
                </a:lnTo>
                <a:lnTo>
                  <a:pt x="34036" y="89433"/>
                </a:lnTo>
                <a:lnTo>
                  <a:pt x="27838" y="84975"/>
                </a:lnTo>
                <a:lnTo>
                  <a:pt x="23825" y="76047"/>
                </a:lnTo>
                <a:lnTo>
                  <a:pt x="20777" y="69354"/>
                </a:lnTo>
                <a:lnTo>
                  <a:pt x="19265" y="61226"/>
                </a:lnTo>
                <a:lnTo>
                  <a:pt x="19265" y="41681"/>
                </a:lnTo>
                <a:lnTo>
                  <a:pt x="20688" y="33439"/>
                </a:lnTo>
                <a:lnTo>
                  <a:pt x="23558" y="26911"/>
                </a:lnTo>
                <a:lnTo>
                  <a:pt x="27482" y="17818"/>
                </a:lnTo>
                <a:lnTo>
                  <a:pt x="33769" y="13258"/>
                </a:lnTo>
                <a:lnTo>
                  <a:pt x="56815" y="13258"/>
                </a:lnTo>
                <a:lnTo>
                  <a:pt x="59563" y="5626"/>
                </a:lnTo>
                <a:lnTo>
                  <a:pt x="54292" y="1879"/>
                </a:lnTo>
                <a:lnTo>
                  <a:pt x="47383" y="0"/>
                </a:lnTo>
                <a:close/>
              </a:path>
              <a:path w="59690" h="104140">
                <a:moveTo>
                  <a:pt x="55143" y="85953"/>
                </a:moveTo>
                <a:lnTo>
                  <a:pt x="51485" y="88277"/>
                </a:lnTo>
                <a:lnTo>
                  <a:pt x="47244" y="89433"/>
                </a:lnTo>
                <a:lnTo>
                  <a:pt x="56419" y="89433"/>
                </a:lnTo>
                <a:lnTo>
                  <a:pt x="55143" y="85953"/>
                </a:lnTo>
                <a:close/>
              </a:path>
              <a:path w="59690" h="104140">
                <a:moveTo>
                  <a:pt x="56815" y="13258"/>
                </a:moveTo>
                <a:lnTo>
                  <a:pt x="47244" y="13258"/>
                </a:lnTo>
                <a:lnTo>
                  <a:pt x="51625" y="14414"/>
                </a:lnTo>
                <a:lnTo>
                  <a:pt x="55562" y="16738"/>
                </a:lnTo>
                <a:lnTo>
                  <a:pt x="56815" y="13258"/>
                </a:lnTo>
                <a:close/>
              </a:path>
            </a:pathLst>
          </a:custGeom>
          <a:solidFill>
            <a:srgbClr val="1D1D1B"/>
          </a:solidFill>
        </p:spPr>
        <p:txBody>
          <a:bodyPr wrap="square" lIns="0" tIns="0" rIns="0" bIns="0" rtlCol="0"/>
          <a:lstStyle/>
          <a:p>
            <a:endParaRPr dirty="0"/>
          </a:p>
        </p:txBody>
      </p:sp>
      <p:sp>
        <p:nvSpPr>
          <p:cNvPr id="18" name="object 18"/>
          <p:cNvSpPr/>
          <p:nvPr/>
        </p:nvSpPr>
        <p:spPr>
          <a:xfrm>
            <a:off x="16304496" y="9381679"/>
            <a:ext cx="60325" cy="74930"/>
          </a:xfrm>
          <a:custGeom>
            <a:avLst/>
            <a:gdLst/>
            <a:ahLst/>
            <a:cxnLst/>
            <a:rect l="l" t="t" r="r" b="b"/>
            <a:pathLst>
              <a:path w="60325" h="74929">
                <a:moveTo>
                  <a:pt x="29984" y="0"/>
                </a:moveTo>
                <a:lnTo>
                  <a:pt x="424" y="29839"/>
                </a:lnTo>
                <a:lnTo>
                  <a:pt x="0" y="37490"/>
                </a:lnTo>
                <a:lnTo>
                  <a:pt x="424" y="45082"/>
                </a:lnTo>
                <a:lnTo>
                  <a:pt x="29984" y="74841"/>
                </a:lnTo>
                <a:lnTo>
                  <a:pt x="37154" y="74121"/>
                </a:lnTo>
                <a:lnTo>
                  <a:pt x="43403" y="71962"/>
                </a:lnTo>
                <a:lnTo>
                  <a:pt x="48731" y="68363"/>
                </a:lnTo>
                <a:lnTo>
                  <a:pt x="52903" y="63588"/>
                </a:lnTo>
                <a:lnTo>
                  <a:pt x="29984" y="63588"/>
                </a:lnTo>
                <a:lnTo>
                  <a:pt x="23945" y="61945"/>
                </a:lnTo>
                <a:lnTo>
                  <a:pt x="19635" y="57015"/>
                </a:lnTo>
                <a:lnTo>
                  <a:pt x="17052" y="48795"/>
                </a:lnTo>
                <a:lnTo>
                  <a:pt x="16192" y="37287"/>
                </a:lnTo>
                <a:lnTo>
                  <a:pt x="17052" y="25480"/>
                </a:lnTo>
                <a:lnTo>
                  <a:pt x="19635" y="17051"/>
                </a:lnTo>
                <a:lnTo>
                  <a:pt x="23945" y="11996"/>
                </a:lnTo>
                <a:lnTo>
                  <a:pt x="29984" y="10312"/>
                </a:lnTo>
                <a:lnTo>
                  <a:pt x="52094" y="10312"/>
                </a:lnTo>
                <a:lnTo>
                  <a:pt x="48783" y="6477"/>
                </a:lnTo>
                <a:lnTo>
                  <a:pt x="43475" y="2878"/>
                </a:lnTo>
                <a:lnTo>
                  <a:pt x="37209" y="719"/>
                </a:lnTo>
                <a:lnTo>
                  <a:pt x="29984" y="0"/>
                </a:lnTo>
                <a:close/>
              </a:path>
              <a:path w="60325" h="74929">
                <a:moveTo>
                  <a:pt x="52094" y="10312"/>
                </a:moveTo>
                <a:lnTo>
                  <a:pt x="29984" y="10312"/>
                </a:lnTo>
                <a:lnTo>
                  <a:pt x="36018" y="11996"/>
                </a:lnTo>
                <a:lnTo>
                  <a:pt x="40328" y="17051"/>
                </a:lnTo>
                <a:lnTo>
                  <a:pt x="42914" y="25480"/>
                </a:lnTo>
                <a:lnTo>
                  <a:pt x="43776" y="37287"/>
                </a:lnTo>
                <a:lnTo>
                  <a:pt x="42914" y="48795"/>
                </a:lnTo>
                <a:lnTo>
                  <a:pt x="40328" y="57015"/>
                </a:lnTo>
                <a:lnTo>
                  <a:pt x="36018" y="61945"/>
                </a:lnTo>
                <a:lnTo>
                  <a:pt x="29984" y="63588"/>
                </a:lnTo>
                <a:lnTo>
                  <a:pt x="52903" y="63588"/>
                </a:lnTo>
                <a:lnTo>
                  <a:pt x="59969" y="37490"/>
                </a:lnTo>
                <a:lnTo>
                  <a:pt x="59544" y="29839"/>
                </a:lnTo>
                <a:lnTo>
                  <a:pt x="58267" y="22961"/>
                </a:lnTo>
                <a:lnTo>
                  <a:pt x="56133" y="16855"/>
                </a:lnTo>
                <a:lnTo>
                  <a:pt x="53136" y="11518"/>
                </a:lnTo>
                <a:lnTo>
                  <a:pt x="52094" y="10312"/>
                </a:lnTo>
                <a:close/>
              </a:path>
            </a:pathLst>
          </a:custGeom>
          <a:solidFill>
            <a:srgbClr val="1D1D1B"/>
          </a:solidFill>
        </p:spPr>
        <p:txBody>
          <a:bodyPr wrap="square" lIns="0" tIns="0" rIns="0" bIns="0" rtlCol="0"/>
          <a:lstStyle/>
          <a:p>
            <a:endParaRPr dirty="0"/>
          </a:p>
        </p:txBody>
      </p:sp>
      <p:sp>
        <p:nvSpPr>
          <p:cNvPr id="19" name="object 19"/>
          <p:cNvSpPr/>
          <p:nvPr/>
        </p:nvSpPr>
        <p:spPr>
          <a:xfrm>
            <a:off x="16388105" y="9353829"/>
            <a:ext cx="0" cy="101600"/>
          </a:xfrm>
          <a:custGeom>
            <a:avLst/>
            <a:gdLst/>
            <a:ahLst/>
            <a:cxnLst/>
            <a:rect l="l" t="t" r="r" b="b"/>
            <a:pathLst>
              <a:path h="101600">
                <a:moveTo>
                  <a:pt x="0" y="0"/>
                </a:moveTo>
                <a:lnTo>
                  <a:pt x="0" y="101345"/>
                </a:lnTo>
              </a:path>
            </a:pathLst>
          </a:custGeom>
          <a:ln w="16459">
            <a:solidFill>
              <a:srgbClr val="1D1D1B"/>
            </a:solidFill>
          </a:ln>
        </p:spPr>
        <p:txBody>
          <a:bodyPr wrap="square" lIns="0" tIns="0" rIns="0" bIns="0" rtlCol="0"/>
          <a:lstStyle/>
          <a:p>
            <a:endParaRPr dirty="0"/>
          </a:p>
        </p:txBody>
      </p:sp>
      <p:sp>
        <p:nvSpPr>
          <p:cNvPr id="20" name="object 20"/>
          <p:cNvSpPr/>
          <p:nvPr/>
        </p:nvSpPr>
        <p:spPr>
          <a:xfrm>
            <a:off x="16411602" y="9381679"/>
            <a:ext cx="60325" cy="74930"/>
          </a:xfrm>
          <a:custGeom>
            <a:avLst/>
            <a:gdLst/>
            <a:ahLst/>
            <a:cxnLst/>
            <a:rect l="l" t="t" r="r" b="b"/>
            <a:pathLst>
              <a:path w="60325" h="74929">
                <a:moveTo>
                  <a:pt x="29971" y="0"/>
                </a:moveTo>
                <a:lnTo>
                  <a:pt x="426" y="29839"/>
                </a:lnTo>
                <a:lnTo>
                  <a:pt x="0" y="37490"/>
                </a:lnTo>
                <a:lnTo>
                  <a:pt x="426" y="45082"/>
                </a:lnTo>
                <a:lnTo>
                  <a:pt x="29971" y="74841"/>
                </a:lnTo>
                <a:lnTo>
                  <a:pt x="37152" y="74121"/>
                </a:lnTo>
                <a:lnTo>
                  <a:pt x="43403" y="71962"/>
                </a:lnTo>
                <a:lnTo>
                  <a:pt x="48733" y="68363"/>
                </a:lnTo>
                <a:lnTo>
                  <a:pt x="52915" y="63588"/>
                </a:lnTo>
                <a:lnTo>
                  <a:pt x="29971" y="63588"/>
                </a:lnTo>
                <a:lnTo>
                  <a:pt x="23945" y="61945"/>
                </a:lnTo>
                <a:lnTo>
                  <a:pt x="19638" y="57015"/>
                </a:lnTo>
                <a:lnTo>
                  <a:pt x="17054" y="48795"/>
                </a:lnTo>
                <a:lnTo>
                  <a:pt x="16192" y="37287"/>
                </a:lnTo>
                <a:lnTo>
                  <a:pt x="17054" y="25480"/>
                </a:lnTo>
                <a:lnTo>
                  <a:pt x="19638" y="17051"/>
                </a:lnTo>
                <a:lnTo>
                  <a:pt x="23945" y="11996"/>
                </a:lnTo>
                <a:lnTo>
                  <a:pt x="29971" y="10312"/>
                </a:lnTo>
                <a:lnTo>
                  <a:pt x="52104" y="10312"/>
                </a:lnTo>
                <a:lnTo>
                  <a:pt x="48781" y="6477"/>
                </a:lnTo>
                <a:lnTo>
                  <a:pt x="43465" y="2878"/>
                </a:lnTo>
                <a:lnTo>
                  <a:pt x="37197" y="719"/>
                </a:lnTo>
                <a:lnTo>
                  <a:pt x="29971" y="0"/>
                </a:lnTo>
                <a:close/>
              </a:path>
              <a:path w="60325" h="74929">
                <a:moveTo>
                  <a:pt x="52104" y="10312"/>
                </a:moveTo>
                <a:lnTo>
                  <a:pt x="29971" y="10312"/>
                </a:lnTo>
                <a:lnTo>
                  <a:pt x="36013" y="11996"/>
                </a:lnTo>
                <a:lnTo>
                  <a:pt x="40327" y="17051"/>
                </a:lnTo>
                <a:lnTo>
                  <a:pt x="42914" y="25480"/>
                </a:lnTo>
                <a:lnTo>
                  <a:pt x="43776" y="37287"/>
                </a:lnTo>
                <a:lnTo>
                  <a:pt x="42914" y="48795"/>
                </a:lnTo>
                <a:lnTo>
                  <a:pt x="40327" y="57015"/>
                </a:lnTo>
                <a:lnTo>
                  <a:pt x="36013" y="61945"/>
                </a:lnTo>
                <a:lnTo>
                  <a:pt x="29971" y="63588"/>
                </a:lnTo>
                <a:lnTo>
                  <a:pt x="52915" y="63588"/>
                </a:lnTo>
                <a:lnTo>
                  <a:pt x="59969" y="37490"/>
                </a:lnTo>
                <a:lnTo>
                  <a:pt x="59544" y="29839"/>
                </a:lnTo>
                <a:lnTo>
                  <a:pt x="58269" y="22961"/>
                </a:lnTo>
                <a:lnTo>
                  <a:pt x="56138" y="16855"/>
                </a:lnTo>
                <a:lnTo>
                  <a:pt x="53149" y="11518"/>
                </a:lnTo>
                <a:lnTo>
                  <a:pt x="52104" y="10312"/>
                </a:lnTo>
                <a:close/>
              </a:path>
            </a:pathLst>
          </a:custGeom>
          <a:solidFill>
            <a:srgbClr val="1D1D1B"/>
          </a:solidFill>
        </p:spPr>
        <p:txBody>
          <a:bodyPr wrap="square" lIns="0" tIns="0" rIns="0" bIns="0" rtlCol="0"/>
          <a:lstStyle/>
          <a:p>
            <a:endParaRPr dirty="0"/>
          </a:p>
        </p:txBody>
      </p:sp>
      <p:sp>
        <p:nvSpPr>
          <p:cNvPr id="21" name="object 21"/>
          <p:cNvSpPr/>
          <p:nvPr/>
        </p:nvSpPr>
        <p:spPr>
          <a:xfrm>
            <a:off x="16486309" y="9381673"/>
            <a:ext cx="97790" cy="73660"/>
          </a:xfrm>
          <a:custGeom>
            <a:avLst/>
            <a:gdLst/>
            <a:ahLst/>
            <a:cxnLst/>
            <a:rect l="l" t="t" r="r" b="b"/>
            <a:pathLst>
              <a:path w="97790" h="73659">
                <a:moveTo>
                  <a:pt x="37210" y="0"/>
                </a:moveTo>
                <a:lnTo>
                  <a:pt x="27038" y="0"/>
                </a:lnTo>
                <a:lnTo>
                  <a:pt x="19272" y="328"/>
                </a:lnTo>
                <a:lnTo>
                  <a:pt x="12180" y="1311"/>
                </a:lnTo>
                <a:lnTo>
                  <a:pt x="5758" y="2946"/>
                </a:lnTo>
                <a:lnTo>
                  <a:pt x="0" y="5232"/>
                </a:lnTo>
                <a:lnTo>
                  <a:pt x="0" y="73507"/>
                </a:lnTo>
                <a:lnTo>
                  <a:pt x="16332" y="73507"/>
                </a:lnTo>
                <a:lnTo>
                  <a:pt x="16332" y="12446"/>
                </a:lnTo>
                <a:lnTo>
                  <a:pt x="19532" y="11112"/>
                </a:lnTo>
                <a:lnTo>
                  <a:pt x="23113" y="10452"/>
                </a:lnTo>
                <a:lnTo>
                  <a:pt x="95478" y="10452"/>
                </a:lnTo>
                <a:lnTo>
                  <a:pt x="95110" y="9601"/>
                </a:lnTo>
                <a:lnTo>
                  <a:pt x="93033" y="7899"/>
                </a:lnTo>
                <a:lnTo>
                  <a:pt x="49542" y="7899"/>
                </a:lnTo>
                <a:lnTo>
                  <a:pt x="44716" y="2641"/>
                </a:lnTo>
                <a:lnTo>
                  <a:pt x="37210" y="0"/>
                </a:lnTo>
                <a:close/>
              </a:path>
              <a:path w="97790" h="73659">
                <a:moveTo>
                  <a:pt x="64223" y="10452"/>
                </a:moveTo>
                <a:lnTo>
                  <a:pt x="36055" y="10452"/>
                </a:lnTo>
                <a:lnTo>
                  <a:pt x="40563" y="14274"/>
                </a:lnTo>
                <a:lnTo>
                  <a:pt x="40563" y="73507"/>
                </a:lnTo>
                <a:lnTo>
                  <a:pt x="56895" y="73507"/>
                </a:lnTo>
                <a:lnTo>
                  <a:pt x="56895" y="15405"/>
                </a:lnTo>
                <a:lnTo>
                  <a:pt x="60197" y="12103"/>
                </a:lnTo>
                <a:lnTo>
                  <a:pt x="64223" y="10452"/>
                </a:lnTo>
                <a:close/>
              </a:path>
              <a:path w="97790" h="73659">
                <a:moveTo>
                  <a:pt x="95478" y="10452"/>
                </a:moveTo>
                <a:lnTo>
                  <a:pt x="77076" y="10452"/>
                </a:lnTo>
                <a:lnTo>
                  <a:pt x="81022" y="14274"/>
                </a:lnTo>
                <a:lnTo>
                  <a:pt x="81127" y="73507"/>
                </a:lnTo>
                <a:lnTo>
                  <a:pt x="97459" y="73507"/>
                </a:lnTo>
                <a:lnTo>
                  <a:pt x="97459" y="15036"/>
                </a:lnTo>
                <a:lnTo>
                  <a:pt x="95478" y="10452"/>
                </a:lnTo>
                <a:close/>
              </a:path>
              <a:path w="97790" h="73659">
                <a:moveTo>
                  <a:pt x="79832" y="0"/>
                </a:moveTo>
                <a:lnTo>
                  <a:pt x="62966" y="0"/>
                </a:lnTo>
                <a:lnTo>
                  <a:pt x="55244" y="2641"/>
                </a:lnTo>
                <a:lnTo>
                  <a:pt x="49542" y="7899"/>
                </a:lnTo>
                <a:lnTo>
                  <a:pt x="93033" y="7899"/>
                </a:lnTo>
                <a:lnTo>
                  <a:pt x="85750" y="1930"/>
                </a:lnTo>
                <a:lnTo>
                  <a:pt x="79832" y="0"/>
                </a:lnTo>
                <a:close/>
              </a:path>
            </a:pathLst>
          </a:custGeom>
          <a:solidFill>
            <a:srgbClr val="1D1D1B"/>
          </a:solidFill>
        </p:spPr>
        <p:txBody>
          <a:bodyPr wrap="square" lIns="0" tIns="0" rIns="0" bIns="0" rtlCol="0"/>
          <a:lstStyle/>
          <a:p>
            <a:endParaRPr dirty="0"/>
          </a:p>
        </p:txBody>
      </p:sp>
      <p:sp>
        <p:nvSpPr>
          <p:cNvPr id="22" name="object 22"/>
          <p:cNvSpPr/>
          <p:nvPr/>
        </p:nvSpPr>
        <p:spPr>
          <a:xfrm>
            <a:off x="16601177" y="9353961"/>
            <a:ext cx="59055" cy="102870"/>
          </a:xfrm>
          <a:custGeom>
            <a:avLst/>
            <a:gdLst/>
            <a:ahLst/>
            <a:cxnLst/>
            <a:rect l="l" t="t" r="r" b="b"/>
            <a:pathLst>
              <a:path w="59055" h="102870">
                <a:moveTo>
                  <a:pt x="16205" y="0"/>
                </a:moveTo>
                <a:lnTo>
                  <a:pt x="0" y="0"/>
                </a:lnTo>
                <a:lnTo>
                  <a:pt x="0" y="97332"/>
                </a:lnTo>
                <a:lnTo>
                  <a:pt x="5346" y="100812"/>
                </a:lnTo>
                <a:lnTo>
                  <a:pt x="13296" y="102565"/>
                </a:lnTo>
                <a:lnTo>
                  <a:pt x="23825" y="102565"/>
                </a:lnTo>
                <a:lnTo>
                  <a:pt x="32011" y="101870"/>
                </a:lnTo>
                <a:lnTo>
                  <a:pt x="39158" y="99785"/>
                </a:lnTo>
                <a:lnTo>
                  <a:pt x="45265" y="96312"/>
                </a:lnTo>
                <a:lnTo>
                  <a:pt x="49085" y="92646"/>
                </a:lnTo>
                <a:lnTo>
                  <a:pt x="21196" y="92646"/>
                </a:lnTo>
                <a:lnTo>
                  <a:pt x="18440" y="92163"/>
                </a:lnTo>
                <a:lnTo>
                  <a:pt x="16205" y="91173"/>
                </a:lnTo>
                <a:lnTo>
                  <a:pt x="16205" y="39776"/>
                </a:lnTo>
                <a:lnTo>
                  <a:pt x="18783" y="38341"/>
                </a:lnTo>
                <a:lnTo>
                  <a:pt x="22047" y="37630"/>
                </a:lnTo>
                <a:lnTo>
                  <a:pt x="50984" y="37630"/>
                </a:lnTo>
                <a:lnTo>
                  <a:pt x="47002" y="31826"/>
                </a:lnTo>
                <a:lnTo>
                  <a:pt x="45515" y="31064"/>
                </a:lnTo>
                <a:lnTo>
                  <a:pt x="16205" y="31064"/>
                </a:lnTo>
                <a:lnTo>
                  <a:pt x="16205" y="0"/>
                </a:lnTo>
                <a:close/>
              </a:path>
              <a:path w="59055" h="102870">
                <a:moveTo>
                  <a:pt x="50984" y="37630"/>
                </a:moveTo>
                <a:lnTo>
                  <a:pt x="25958" y="37630"/>
                </a:lnTo>
                <a:lnTo>
                  <a:pt x="33226" y="39306"/>
                </a:lnTo>
                <a:lnTo>
                  <a:pt x="38417" y="44337"/>
                </a:lnTo>
                <a:lnTo>
                  <a:pt x="41532" y="52723"/>
                </a:lnTo>
                <a:lnTo>
                  <a:pt x="42570" y="64465"/>
                </a:lnTo>
                <a:lnTo>
                  <a:pt x="41439" y="76792"/>
                </a:lnTo>
                <a:lnTo>
                  <a:pt x="38049" y="85599"/>
                </a:lnTo>
                <a:lnTo>
                  <a:pt x="32401" y="90884"/>
                </a:lnTo>
                <a:lnTo>
                  <a:pt x="24498" y="92646"/>
                </a:lnTo>
                <a:lnTo>
                  <a:pt x="49085" y="92646"/>
                </a:lnTo>
                <a:lnTo>
                  <a:pt x="58762" y="53733"/>
                </a:lnTo>
                <a:lnTo>
                  <a:pt x="56553" y="45656"/>
                </a:lnTo>
                <a:lnTo>
                  <a:pt x="50984" y="37630"/>
                </a:lnTo>
                <a:close/>
              </a:path>
              <a:path w="59055" h="102870">
                <a:moveTo>
                  <a:pt x="39763" y="28117"/>
                </a:moveTo>
                <a:lnTo>
                  <a:pt x="25209" y="28117"/>
                </a:lnTo>
                <a:lnTo>
                  <a:pt x="20485" y="29095"/>
                </a:lnTo>
                <a:lnTo>
                  <a:pt x="16205" y="31064"/>
                </a:lnTo>
                <a:lnTo>
                  <a:pt x="45515" y="31064"/>
                </a:lnTo>
                <a:lnTo>
                  <a:pt x="39763" y="28117"/>
                </a:lnTo>
                <a:close/>
              </a:path>
            </a:pathLst>
          </a:custGeom>
          <a:solidFill>
            <a:srgbClr val="1D1D1B"/>
          </a:solidFill>
        </p:spPr>
        <p:txBody>
          <a:bodyPr wrap="square" lIns="0" tIns="0" rIns="0" bIns="0" rtlCol="0"/>
          <a:lstStyle/>
          <a:p>
            <a:endParaRPr dirty="0"/>
          </a:p>
        </p:txBody>
      </p:sp>
      <p:sp>
        <p:nvSpPr>
          <p:cNvPr id="23" name="object 23"/>
          <p:cNvSpPr/>
          <p:nvPr/>
        </p:nvSpPr>
        <p:spPr>
          <a:xfrm>
            <a:off x="16674400" y="9354363"/>
            <a:ext cx="18415" cy="100965"/>
          </a:xfrm>
          <a:custGeom>
            <a:avLst/>
            <a:gdLst/>
            <a:ahLst/>
            <a:cxnLst/>
            <a:rect l="l" t="t" r="r" b="b"/>
            <a:pathLst>
              <a:path w="18415" h="100965">
                <a:moveTo>
                  <a:pt x="17145" y="28651"/>
                </a:moveTo>
                <a:lnTo>
                  <a:pt x="685" y="28651"/>
                </a:lnTo>
                <a:lnTo>
                  <a:pt x="685" y="100812"/>
                </a:lnTo>
                <a:lnTo>
                  <a:pt x="17145" y="100812"/>
                </a:lnTo>
                <a:lnTo>
                  <a:pt x="17145" y="28651"/>
                </a:lnTo>
                <a:close/>
              </a:path>
              <a:path w="18415" h="100965">
                <a:moveTo>
                  <a:pt x="11391" y="0"/>
                </a:moveTo>
                <a:lnTo>
                  <a:pt x="6565" y="0"/>
                </a:lnTo>
                <a:lnTo>
                  <a:pt x="4470" y="774"/>
                </a:lnTo>
                <a:lnTo>
                  <a:pt x="901" y="3911"/>
                </a:lnTo>
                <a:lnTo>
                  <a:pt x="41" y="5765"/>
                </a:lnTo>
                <a:lnTo>
                  <a:pt x="0" y="10502"/>
                </a:lnTo>
                <a:lnTo>
                  <a:pt x="901" y="12420"/>
                </a:lnTo>
                <a:lnTo>
                  <a:pt x="4470" y="15443"/>
                </a:lnTo>
                <a:lnTo>
                  <a:pt x="6565" y="16205"/>
                </a:lnTo>
                <a:lnTo>
                  <a:pt x="11391" y="16205"/>
                </a:lnTo>
                <a:lnTo>
                  <a:pt x="13487" y="15443"/>
                </a:lnTo>
                <a:lnTo>
                  <a:pt x="17056" y="12420"/>
                </a:lnTo>
                <a:lnTo>
                  <a:pt x="17945" y="10502"/>
                </a:lnTo>
                <a:lnTo>
                  <a:pt x="17945" y="5765"/>
                </a:lnTo>
                <a:lnTo>
                  <a:pt x="17056" y="3797"/>
                </a:lnTo>
                <a:lnTo>
                  <a:pt x="13487" y="762"/>
                </a:lnTo>
                <a:lnTo>
                  <a:pt x="11391" y="0"/>
                </a:lnTo>
                <a:close/>
              </a:path>
            </a:pathLst>
          </a:custGeom>
          <a:solidFill>
            <a:srgbClr val="1D1D1B"/>
          </a:solidFill>
        </p:spPr>
        <p:txBody>
          <a:bodyPr wrap="square" lIns="0" tIns="0" rIns="0" bIns="0" rtlCol="0"/>
          <a:lstStyle/>
          <a:p>
            <a:endParaRPr dirty="0"/>
          </a:p>
        </p:txBody>
      </p:sp>
      <p:sp>
        <p:nvSpPr>
          <p:cNvPr id="24" name="object 24"/>
          <p:cNvSpPr/>
          <p:nvPr/>
        </p:nvSpPr>
        <p:spPr>
          <a:xfrm>
            <a:off x="16706129" y="9381679"/>
            <a:ext cx="55880" cy="74930"/>
          </a:xfrm>
          <a:custGeom>
            <a:avLst/>
            <a:gdLst/>
            <a:ahLst/>
            <a:cxnLst/>
            <a:rect l="l" t="t" r="r" b="b"/>
            <a:pathLst>
              <a:path w="55880" h="74929">
                <a:moveTo>
                  <a:pt x="51615" y="10439"/>
                </a:moveTo>
                <a:lnTo>
                  <a:pt x="35534" y="10439"/>
                </a:lnTo>
                <a:lnTo>
                  <a:pt x="40309" y="14414"/>
                </a:lnTo>
                <a:lnTo>
                  <a:pt x="40309" y="26238"/>
                </a:lnTo>
                <a:lnTo>
                  <a:pt x="0" y="43510"/>
                </a:lnTo>
                <a:lnTo>
                  <a:pt x="0" y="52882"/>
                </a:lnTo>
                <a:lnTo>
                  <a:pt x="1842" y="62491"/>
                </a:lnTo>
                <a:lnTo>
                  <a:pt x="7369" y="69353"/>
                </a:lnTo>
                <a:lnTo>
                  <a:pt x="16577" y="73469"/>
                </a:lnTo>
                <a:lnTo>
                  <a:pt x="29463" y="74841"/>
                </a:lnTo>
                <a:lnTo>
                  <a:pt x="37217" y="74514"/>
                </a:lnTo>
                <a:lnTo>
                  <a:pt x="44153" y="73536"/>
                </a:lnTo>
                <a:lnTo>
                  <a:pt x="50271" y="71905"/>
                </a:lnTo>
                <a:lnTo>
                  <a:pt x="55575" y="69621"/>
                </a:lnTo>
                <a:lnTo>
                  <a:pt x="55575" y="65735"/>
                </a:lnTo>
                <a:lnTo>
                  <a:pt x="20345" y="65735"/>
                </a:lnTo>
                <a:lnTo>
                  <a:pt x="15265" y="61277"/>
                </a:lnTo>
                <a:lnTo>
                  <a:pt x="15265" y="45745"/>
                </a:lnTo>
                <a:lnTo>
                  <a:pt x="17957" y="41008"/>
                </a:lnTo>
                <a:lnTo>
                  <a:pt x="26669" y="36372"/>
                </a:lnTo>
                <a:lnTo>
                  <a:pt x="32321" y="34988"/>
                </a:lnTo>
                <a:lnTo>
                  <a:pt x="40309" y="34010"/>
                </a:lnTo>
                <a:lnTo>
                  <a:pt x="55575" y="34010"/>
                </a:lnTo>
                <a:lnTo>
                  <a:pt x="55575" y="24904"/>
                </a:lnTo>
                <a:lnTo>
                  <a:pt x="53908" y="14010"/>
                </a:lnTo>
                <a:lnTo>
                  <a:pt x="51615" y="10439"/>
                </a:lnTo>
                <a:close/>
              </a:path>
              <a:path w="55880" h="74929">
                <a:moveTo>
                  <a:pt x="55575" y="34010"/>
                </a:moveTo>
                <a:lnTo>
                  <a:pt x="40309" y="34010"/>
                </a:lnTo>
                <a:lnTo>
                  <a:pt x="40309" y="63728"/>
                </a:lnTo>
                <a:lnTo>
                  <a:pt x="37617" y="65062"/>
                </a:lnTo>
                <a:lnTo>
                  <a:pt x="34340" y="65735"/>
                </a:lnTo>
                <a:lnTo>
                  <a:pt x="55575" y="65735"/>
                </a:lnTo>
                <a:lnTo>
                  <a:pt x="55575" y="34010"/>
                </a:lnTo>
                <a:close/>
              </a:path>
              <a:path w="55880" h="74929">
                <a:moveTo>
                  <a:pt x="28930" y="0"/>
                </a:moveTo>
                <a:lnTo>
                  <a:pt x="19913" y="0"/>
                </a:lnTo>
                <a:lnTo>
                  <a:pt x="11658" y="1828"/>
                </a:lnTo>
                <a:lnTo>
                  <a:pt x="4152" y="5499"/>
                </a:lnTo>
                <a:lnTo>
                  <a:pt x="7912" y="14859"/>
                </a:lnTo>
                <a:lnTo>
                  <a:pt x="13982" y="11912"/>
                </a:lnTo>
                <a:lnTo>
                  <a:pt x="19989" y="10439"/>
                </a:lnTo>
                <a:lnTo>
                  <a:pt x="51615" y="10439"/>
                </a:lnTo>
                <a:lnTo>
                  <a:pt x="48910" y="6227"/>
                </a:lnTo>
                <a:lnTo>
                  <a:pt x="40584" y="1557"/>
                </a:lnTo>
                <a:lnTo>
                  <a:pt x="28930" y="0"/>
                </a:lnTo>
                <a:close/>
              </a:path>
            </a:pathLst>
          </a:custGeom>
          <a:solidFill>
            <a:srgbClr val="1D1D1B"/>
          </a:solidFill>
        </p:spPr>
        <p:txBody>
          <a:bodyPr wrap="square" lIns="0" tIns="0" rIns="0" bIns="0" rtlCol="0"/>
          <a:lstStyle/>
          <a:p>
            <a:endParaRPr dirty="0"/>
          </a:p>
        </p:txBody>
      </p:sp>
      <p:sp>
        <p:nvSpPr>
          <p:cNvPr id="25" name="object 25"/>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7" name="object 5">
            <a:extLst>
              <a:ext uri="{FF2B5EF4-FFF2-40B4-BE49-F238E27FC236}">
                <a16:creationId xmlns:a16="http://schemas.microsoft.com/office/drawing/2014/main" id="{F0A9206B-143D-4060-B431-1AA6368DDCC3}"/>
              </a:ext>
            </a:extLst>
          </p:cNvPr>
          <p:cNvSpPr/>
          <p:nvPr/>
        </p:nvSpPr>
        <p:spPr>
          <a:xfrm>
            <a:off x="10121962" y="4038600"/>
            <a:ext cx="5216435" cy="25807"/>
          </a:xfrm>
          <a:prstGeom prst="rect">
            <a:avLst/>
          </a:prstGeom>
          <a:blipFill>
            <a:blip r:embed="rId7" cstate="print"/>
            <a:stretch>
              <a:fillRect/>
            </a:stretch>
          </a:blipFill>
        </p:spPr>
        <p:txBody>
          <a:bodyPr wrap="square" lIns="0" tIns="0" rIns="0" bIns="0" rtlCol="0"/>
          <a:lstStyle/>
          <a:p>
            <a:endParaRPr dirty="0"/>
          </a:p>
        </p:txBody>
      </p:sp>
      <p:sp>
        <p:nvSpPr>
          <p:cNvPr id="26" name="object 20">
            <a:extLst>
              <a:ext uri="{FF2B5EF4-FFF2-40B4-BE49-F238E27FC236}">
                <a16:creationId xmlns:a16="http://schemas.microsoft.com/office/drawing/2014/main" id="{44E0C5DA-2C4B-4877-9DA3-057BE0EC46BA}"/>
              </a:ext>
            </a:extLst>
          </p:cNvPr>
          <p:cNvSpPr txBox="1"/>
          <p:nvPr/>
        </p:nvSpPr>
        <p:spPr>
          <a:xfrm>
            <a:off x="10121900" y="7010400"/>
            <a:ext cx="5456318" cy="1114344"/>
          </a:xfrm>
          <a:prstGeom prst="rect">
            <a:avLst/>
          </a:prstGeom>
        </p:spPr>
        <p:txBody>
          <a:bodyPr vert="horz" wrap="square" lIns="0" tIns="11430" rIns="0" bIns="0" rtlCol="0">
            <a:spAutoFit/>
          </a:bodyPr>
          <a:lstStyle/>
          <a:p>
            <a:pPr marL="3448685" marR="5080" indent="-3436620" algn="ctr">
              <a:lnSpc>
                <a:spcPct val="100899"/>
              </a:lnSpc>
              <a:spcBef>
                <a:spcPts val="90"/>
              </a:spcBef>
            </a:pPr>
            <a:r>
              <a:rPr lang="es-ES" sz="3600" b="1" spc="5" dirty="0">
                <a:latin typeface="Antenna Regular" panose="02000503000000020004" pitchFamily="50" charset="0"/>
                <a:cs typeface="Antenna Bold"/>
              </a:rPr>
              <a:t>Sesión sincrónica</a:t>
            </a:r>
          </a:p>
          <a:p>
            <a:pPr marL="3448685" marR="5080" indent="-3436620" algn="ctr">
              <a:lnSpc>
                <a:spcPct val="100899"/>
              </a:lnSpc>
              <a:spcBef>
                <a:spcPts val="90"/>
              </a:spcBef>
            </a:pPr>
            <a:r>
              <a:rPr lang="es-ES" sz="3600" b="1" spc="5" dirty="0">
                <a:latin typeface="Antenna Regular" panose="02000503000000020004" pitchFamily="50" charset="0"/>
                <a:cs typeface="Antenna Bold"/>
              </a:rPr>
              <a:t>Ejercicio semana 3</a:t>
            </a:r>
            <a:endParaRPr sz="3600" dirty="0">
              <a:latin typeface="Antenna Regular" panose="02000503000000020004" pitchFamily="50" charset="0"/>
              <a:cs typeface="Antenna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232894"/>
            <a:ext cx="15509240" cy="5996706"/>
          </a:xfrm>
          <a:prstGeom prst="rect">
            <a:avLst/>
          </a:prstGeom>
          <a:noFill/>
        </p:spPr>
        <p:txBody>
          <a:bodyPr wrap="square">
            <a:spAutoFit/>
          </a:bodyPr>
          <a:lstStyle/>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At the time of this writing, ESSEC Business School is ranked #6 among European Business Schools (Financial Times). While one of its flagship programs is its Master In Management (#6 worldwide, FT ranking), the school has a significant executive education activity, mostly located on its La Défense campus (right on the outskirt of Paris).</a:t>
            </a:r>
          </a:p>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Executive Education is typically split into two categories: customized programs and open-enrollment programs. ESSEC is ranked #3 worldwide for customized programs (i.e., programs designed specifically for a company and its employees) and #16 for open-enrollment programs (i.e., general programs targeting a wide audience of business executives).</a:t>
            </a:r>
          </a:p>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Among the open-enrollment programs, one of the degrees delivered by ESSEC Business School is its Executive MBA. EMBA students are fairly senior in their fields and possess considerable work experience. Participants in an EMBA program typically hope to hone their leadership skills, accelerate their careers or change professional orientation.</a:t>
            </a:r>
          </a:p>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The Management of ESSEC Business School Executive Education (EEE) wishes to improve the experience (and ranking) of the program and customize its content to the varying needs of the audience. To that avail, the program would offer several modules throughout the year in smaller groups, and interested participants would sign into the module(s) of their choice</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0269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lang="es-C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1392369"/>
          </a:xfrm>
          <a:prstGeom prst="rect">
            <a:avLst/>
          </a:prstGeom>
          <a:noFill/>
        </p:spPr>
        <p:txBody>
          <a:bodyPr wrap="square">
            <a:spAutoFit/>
          </a:bodyPr>
          <a:lstStyle/>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Of course, the design of customized modules requires a better understanding of why participants decided to join the ESSEC Executive MBA in the first place: their needs, desires, frustrations, and motivations. Management decided to survey current and past participants and ask them about their motivations for joining the program.</a:t>
            </a:r>
          </a:p>
        </p:txBody>
      </p:sp>
      <p:sp>
        <p:nvSpPr>
          <p:cNvPr id="8" name="TextBox 7">
            <a:extLst>
              <a:ext uri="{FF2B5EF4-FFF2-40B4-BE49-F238E27FC236}">
                <a16:creationId xmlns:a16="http://schemas.microsoft.com/office/drawing/2014/main" id="{915C2627-1CD8-4482-9037-848D39C3EE75}"/>
              </a:ext>
            </a:extLst>
          </p:cNvPr>
          <p:cNvSpPr txBox="1"/>
          <p:nvPr/>
        </p:nvSpPr>
        <p:spPr>
          <a:xfrm>
            <a:off x="1184670" y="5368208"/>
            <a:ext cx="8632430" cy="3656899"/>
          </a:xfrm>
          <a:prstGeom prst="rect">
            <a:avLst/>
          </a:prstGeom>
          <a:noFill/>
        </p:spPr>
        <p:txBody>
          <a:bodyPr wrap="square" numCol="2" rtlCol="0">
            <a:spAutoFit/>
          </a:bodyPr>
          <a:lstStyle/>
          <a:p>
            <a:pPr marL="0" marR="0" lvl="0" indent="0" algn="l" defTabSz="914400" rtl="0" eaLnBrk="1" fontAlgn="auto" latinLnBrk="0" hangingPunct="1">
              <a:spcBef>
                <a:spcPts val="0"/>
              </a:spcBef>
              <a:spcAft>
                <a:spcPts val="1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Networking </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Reputation of the school</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Changing company</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Academic knowledge</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Cost-driven</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Location</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Ranking of the program</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Increasing your salary</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Launching your own company</a:t>
            </a:r>
          </a:p>
          <a:p>
            <a:pPr marL="0" marR="0" lvl="0" indent="0" algn="l" defTabSz="914400" rtl="0" eaLnBrk="1" fontAlgn="auto" latinLnBrk="0" hangingPunct="1">
              <a:spcBef>
                <a:spcPts val="0"/>
              </a:spcBef>
              <a:buClrTx/>
              <a:buSzTx/>
              <a:buFontTx/>
              <a:buNone/>
              <a:tabLst/>
              <a:defRPr/>
            </a:pPr>
            <a:r>
              <a:rPr lang="en-US" sz="2400" dirty="0">
                <a:solidFill>
                  <a:prstClr val="black"/>
                </a:solidFill>
                <a:latin typeface="Antenna Light" panose="02000503000000020004" pitchFamily="50" charset="0"/>
                <a:cs typeface="Times New Roman" panose="02020603050405020304" pitchFamily="18" charset="0"/>
              </a:rPr>
              <a:t>Personal development</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Changing career</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Obtaining a promotion</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Benchmarking yourself</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Getting out of the office</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Broadening your horizon</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International perspective</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Improving English</a:t>
            </a:r>
          </a:p>
          <a:p>
            <a:pPr marL="0" marR="0" lvl="0" indent="0" algn="l" defTabSz="914400" rtl="0" eaLnBrk="1" fontAlgn="auto" latinLnBrk="0" hangingPunct="1">
              <a:spcBef>
                <a:spcPts val="0"/>
              </a:spcBef>
              <a:spcAft>
                <a:spcPts val="1600"/>
              </a:spcAft>
              <a:buClrTx/>
              <a:buSzTx/>
              <a:buFontTx/>
              <a:buNone/>
              <a:tabLst/>
              <a:defRPr/>
            </a:pPr>
            <a:r>
              <a:rPr lang="en-US" sz="2400" dirty="0">
                <a:solidFill>
                  <a:prstClr val="black"/>
                </a:solidFill>
                <a:latin typeface="Antenna Light" panose="02000503000000020004" pitchFamily="50" charset="0"/>
                <a:cs typeface="Times New Roman" panose="02020603050405020304" pitchFamily="18" charset="0"/>
              </a:rPr>
              <a:t>Improving leadership skills</a:t>
            </a:r>
          </a:p>
        </p:txBody>
      </p:sp>
      <p:sp>
        <p:nvSpPr>
          <p:cNvPr id="13" name="TextBox 19">
            <a:extLst>
              <a:ext uri="{FF2B5EF4-FFF2-40B4-BE49-F238E27FC236}">
                <a16:creationId xmlns:a16="http://schemas.microsoft.com/office/drawing/2014/main" id="{92090068-F384-6060-4B2C-6ACAE11CF383}"/>
              </a:ext>
            </a:extLst>
          </p:cNvPr>
          <p:cNvSpPr txBox="1"/>
          <p:nvPr/>
        </p:nvSpPr>
        <p:spPr>
          <a:xfrm>
            <a:off x="10731500" y="3352800"/>
            <a:ext cx="5486400" cy="4031873"/>
          </a:xfrm>
          <a:prstGeom prst="rect">
            <a:avLst/>
          </a:prstGeom>
          <a:noFill/>
        </p:spPr>
        <p:txBody>
          <a:bodyPr wrap="square" numCol="1" rtlCol="0">
            <a:spAutoFit/>
          </a:bodyPr>
          <a:lstStyle>
            <a:defPPr>
              <a:defRPr lang="es-419"/>
            </a:defPPr>
            <a:lvl1pPr marR="0" lvl="0" indent="0" fontAlgn="auto">
              <a:spcBef>
                <a:spcPts val="0"/>
              </a:spcBef>
              <a:spcAft>
                <a:spcPts val="1600"/>
              </a:spcAft>
              <a:buClrTx/>
              <a:buSzTx/>
              <a:buFontTx/>
              <a:buNone/>
              <a:tabLst/>
              <a:defRPr kumimoji="0" sz="2400" b="0" i="0" u="none" strike="noStrike" cap="none" spc="0" normalizeH="0" baseline="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defRPr>
            </a:lvl1pPr>
          </a:lstStyle>
          <a:p>
            <a:r>
              <a:rPr lang="en-US" b="1" dirty="0"/>
              <a:t>Discriminant variables (descriptors)</a:t>
            </a:r>
          </a:p>
          <a:p>
            <a:r>
              <a:rPr lang="en-US" dirty="0"/>
              <a:t>The survey included a few descriptors:</a:t>
            </a:r>
          </a:p>
          <a:p>
            <a:endParaRPr lang="en-US" dirty="0"/>
          </a:p>
          <a:p>
            <a:br>
              <a:rPr lang="en-US" dirty="0"/>
            </a:br>
            <a:r>
              <a:rPr lang="en-US" dirty="0"/>
              <a:t>Gender</a:t>
            </a:r>
            <a:br>
              <a:rPr lang="en-US" dirty="0"/>
            </a:br>
            <a:r>
              <a:rPr lang="en-US" dirty="0"/>
              <a:t>Country</a:t>
            </a:r>
            <a:br>
              <a:rPr lang="en-US" dirty="0"/>
            </a:br>
            <a:r>
              <a:rPr lang="en-US" dirty="0"/>
              <a:t>Age</a:t>
            </a:r>
            <a:br>
              <a:rPr lang="en-US" dirty="0"/>
            </a:br>
            <a:r>
              <a:rPr lang="en-US" dirty="0"/>
              <a:t>Years of professional experience</a:t>
            </a:r>
            <a:br>
              <a:rPr lang="en-US" dirty="0"/>
            </a:br>
            <a:r>
              <a:rPr lang="en-US" dirty="0"/>
              <a:t>Financed by your company</a:t>
            </a:r>
          </a:p>
        </p:txBody>
      </p:sp>
      <p:sp>
        <p:nvSpPr>
          <p:cNvPr id="14" name="TextBox 19">
            <a:extLst>
              <a:ext uri="{FF2B5EF4-FFF2-40B4-BE49-F238E27FC236}">
                <a16:creationId xmlns:a16="http://schemas.microsoft.com/office/drawing/2014/main" id="{3B2FD7D9-396C-646C-EC18-0758CC88C7E9}"/>
              </a:ext>
            </a:extLst>
          </p:cNvPr>
          <p:cNvSpPr txBox="1"/>
          <p:nvPr/>
        </p:nvSpPr>
        <p:spPr>
          <a:xfrm>
            <a:off x="1206706" y="3338805"/>
            <a:ext cx="8305594" cy="1835567"/>
          </a:xfrm>
          <a:prstGeom prst="rect">
            <a:avLst/>
          </a:prstGeom>
          <a:noFill/>
        </p:spPr>
        <p:txBody>
          <a:bodyPr wrap="square">
            <a:spAutoFit/>
          </a:bodyPr>
          <a:lstStyle/>
          <a:p>
            <a:pPr>
              <a:lnSpc>
                <a:spcPct val="120000"/>
              </a:lnSpc>
              <a:spcAft>
                <a:spcPts val="1600"/>
              </a:spcAft>
            </a:pPr>
            <a:r>
              <a:rPr lang="en-US" sz="2400" b="1" dirty="0">
                <a:latin typeface="Antenna Light" panose="02000503000000020004" pitchFamily="50" charset="0"/>
                <a:cs typeface="Times New Roman" panose="02020603050405020304" pitchFamily="18" charset="0"/>
              </a:rPr>
              <a:t>Segmentation questions (bases)</a:t>
            </a:r>
            <a:br>
              <a:rPr lang="en-US" sz="2400" dirty="0">
                <a:latin typeface="Antenna Light" panose="02000503000000020004" pitchFamily="50" charset="0"/>
                <a:cs typeface="Times New Roman" panose="02020603050405020304" pitchFamily="18" charset="0"/>
              </a:rPr>
            </a:br>
            <a:r>
              <a:rPr lang="en-US" sz="2400" dirty="0">
                <a:latin typeface="Antenna Light" panose="02000503000000020004" pitchFamily="50" charset="0"/>
                <a:cs typeface="Times New Roman" panose="02020603050405020304" pitchFamily="18" charset="0"/>
              </a:rPr>
              <a:t>Respondents were asked to rate on a 1-5 scale whether the following factors were important in their choices to join the ESSEC Executive MBA:</a:t>
            </a:r>
          </a:p>
        </p:txBody>
      </p:sp>
    </p:spTree>
    <p:extLst>
      <p:ext uri="{BB962C8B-B14F-4D97-AF65-F5344CB8AC3E}">
        <p14:creationId xmlns:p14="http://schemas.microsoft.com/office/powerpoint/2010/main" val="16307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6201891"/>
          </a:xfrm>
          <a:prstGeom prst="rect">
            <a:avLst/>
          </a:prstGeom>
          <a:noFill/>
        </p:spPr>
        <p:txBody>
          <a:bodyPr wrap="square">
            <a:spAutoFit/>
          </a:bodyPr>
          <a:lstStyle/>
          <a:p>
            <a:pPr algn="just">
              <a:lnSpc>
                <a:spcPct val="120000"/>
              </a:lnSpc>
              <a:spcAft>
                <a:spcPts val="1600"/>
              </a:spcAft>
            </a:pP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Question 1</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Run a segmentation analysis and decide on an appropriate number of segments. Justify your choice. Remember that choosing the “right” number of segments is not always straightforward and depends on several factors, such as statistical criteria, managerial considerations, practical constraints, targetability of the segments, etc.</a:t>
            </a:r>
          </a:p>
          <a:p>
            <a:pPr algn="just">
              <a:lnSpc>
                <a:spcPct val="120000"/>
              </a:lnSpc>
              <a:spcAft>
                <a:spcPts val="1600"/>
              </a:spcAft>
            </a:pPr>
            <a:r>
              <a:rPr lang="en-US" sz="2400" i="1" dirty="0">
                <a:latin typeface="Antenna Light" panose="02000503000000020004" pitchFamily="50" charset="0"/>
                <a:ea typeface="Calibri" panose="020F0502020204030204" pitchFamily="34" charset="0"/>
                <a:cs typeface="Times New Roman" panose="02020603050405020304" pitchFamily="18" charset="0"/>
              </a:rPr>
              <a:t>Tip: Try different segment solutions (e.g., 2, 3, 4, 5), and see which offers the best balance between segment homogeneity, segment distinctiveness, managerial usefulness, and targetability. Remember that, in the context of managerial decision making, statistical criteria are important, but not necessarily paramount.</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a:p>
            <a:pPr algn="just">
              <a:lnSpc>
                <a:spcPct val="120000"/>
              </a:lnSpc>
              <a:spcAft>
                <a:spcPts val="1600"/>
              </a:spcAft>
            </a:pPr>
            <a:br>
              <a:rPr lang="en-US" sz="2400" dirty="0">
                <a:latin typeface="Antenna Light" panose="02000503000000020004" pitchFamily="50" charset="0"/>
                <a:ea typeface="Calibri" panose="020F0502020204030204" pitchFamily="34" charset="0"/>
                <a:cs typeface="Times New Roman" panose="02020603050405020304" pitchFamily="18" charset="0"/>
              </a:rPr>
            </a:br>
            <a:r>
              <a:rPr lang="en-US" sz="2400" b="1" dirty="0">
                <a:latin typeface="Antenna Light" panose="02000503000000020004" pitchFamily="50" charset="0"/>
                <a:ea typeface="Calibri" panose="020F0502020204030204" pitchFamily="34" charset="0"/>
                <a:cs typeface="Times New Roman" panose="02020603050405020304" pitchFamily="18" charset="0"/>
              </a:rPr>
              <a:t>Question 2</a:t>
            </a:r>
          </a:p>
          <a:p>
            <a:pPr algn="just">
              <a:lnSpc>
                <a:spcPct val="120000"/>
              </a:lnSpc>
              <a:spcAft>
                <a:spcPts val="1600"/>
              </a:spcAft>
            </a:pPr>
            <a:r>
              <a:rPr lang="en-US" sz="2400" dirty="0">
                <a:latin typeface="Antenna Light" panose="02000503000000020004" pitchFamily="50" charset="0"/>
                <a:ea typeface="Calibri" panose="020F0502020204030204" pitchFamily="34" charset="0"/>
                <a:cs typeface="Times New Roman" panose="02020603050405020304" pitchFamily="18" charset="0"/>
              </a:rPr>
              <a:t>Create a “persona” for each segment. Each persona should contain at a minimum (1) A segment name; (2) A picture or pictorial representation; (3) A description (expectations, profiles, highlights, etc.). The description can be a story, a set of charts and summary figures, or (even better) a combination of both.</a:t>
            </a:r>
          </a:p>
        </p:txBody>
      </p:sp>
    </p:spTree>
    <p:extLst>
      <p:ext uri="{BB962C8B-B14F-4D97-AF65-F5344CB8AC3E}">
        <p14:creationId xmlns:p14="http://schemas.microsoft.com/office/powerpoint/2010/main" val="320424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4"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667413"/>
            <a:ext cx="15052040" cy="2689134"/>
          </a:xfrm>
          <a:prstGeom prst="rect">
            <a:avLst/>
          </a:prstGeom>
          <a:noFill/>
        </p:spPr>
        <p:txBody>
          <a:bodyPr wrap="square">
            <a:spAutoFit/>
          </a:bodyPr>
          <a:lstStyle/>
          <a:p>
            <a:pPr algn="just">
              <a:lnSpc>
                <a:spcPct val="120000"/>
              </a:lnSpc>
              <a:spcAft>
                <a:spcPts val="1600"/>
              </a:spcAft>
            </a:pPr>
            <a:r>
              <a:rPr lang="en-US" sz="2400" b="1" dirty="0">
                <a:effectLst/>
                <a:latin typeface="Antenna Bold" panose="02000503000000020004" pitchFamily="50" charset="0"/>
                <a:ea typeface="Calibri" panose="020F0502020204030204" pitchFamily="34" charset="0"/>
                <a:cs typeface="Times New Roman" panose="02020603050405020304" pitchFamily="18" charset="0"/>
              </a:rPr>
              <a:t>Question 3</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If you were to recommend the creation of a new customized module for the members of each segment (i.e., one customized module or set of offerings, such as courses, seminars, activities, etc., per segment), what would you suggest to the EEE management?</a:t>
            </a:r>
          </a:p>
          <a:p>
            <a:pPr algn="just">
              <a:lnSpc>
                <a:spcPct val="120000"/>
              </a:lnSpc>
              <a:spcAft>
                <a:spcPts val="1600"/>
              </a:spcAft>
            </a:pPr>
            <a:r>
              <a:rPr lang="en-US" sz="2400" dirty="0">
                <a:latin typeface="Antenna Light" panose="02000503000000020004" pitchFamily="50" charset="0"/>
                <a:ea typeface="Calibri" panose="020F0502020204030204" pitchFamily="34" charset="0"/>
                <a:cs typeface="Times New Roman" panose="02020603050405020304" pitchFamily="18" charset="0"/>
              </a:rPr>
              <a:t>R. Some suggestions could include:</a:t>
            </a:r>
          </a:p>
        </p:txBody>
      </p:sp>
      <p:sp>
        <p:nvSpPr>
          <p:cNvPr id="12" name="Content Placeholder 11">
            <a:extLst>
              <a:ext uri="{FF2B5EF4-FFF2-40B4-BE49-F238E27FC236}">
                <a16:creationId xmlns:a16="http://schemas.microsoft.com/office/drawing/2014/main" id="{6242C0C6-EB5B-4FA2-912B-8DB4406BE5F3}"/>
              </a:ext>
            </a:extLst>
          </p:cNvPr>
          <p:cNvSpPr>
            <a:spLocks noGrp="1"/>
          </p:cNvSpPr>
          <p:nvPr>
            <p:ph sz="half" idx="2"/>
          </p:nvPr>
        </p:nvSpPr>
        <p:spPr>
          <a:xfrm>
            <a:off x="1198831" y="4470652"/>
            <a:ext cx="7475269" cy="4825748"/>
          </a:xfrm>
        </p:spPr>
        <p:txBody>
          <a:bodyPr/>
          <a:lstStyle/>
          <a:p>
            <a:pPr marL="0" marR="0" lvl="0" indent="0" algn="l" defTabSz="914400" rtl="0" eaLnBrk="1" fontAlgn="auto" latinLnBrk="0" hangingPunct="1">
              <a:lnSpc>
                <a:spcPct val="120000"/>
              </a:lnSpc>
              <a:spcBef>
                <a:spcPts val="0"/>
              </a:spcBef>
              <a:spcAft>
                <a:spcPts val="1600"/>
              </a:spcAft>
              <a:buClrTx/>
              <a:buSzTx/>
              <a:buFontTx/>
              <a:buNone/>
              <a:tabLst/>
              <a:defRPr/>
            </a:pPr>
            <a:r>
              <a:rPr kumimoji="0" lang="en-US" sz="2200" b="0" i="0" u="sng"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The entrepreneurs:</a:t>
            </a:r>
          </a:p>
          <a:p>
            <a:pPr marL="0" marR="0" lvl="0" indent="0" algn="l" defTabSz="914400" rtl="0" eaLnBrk="1" fontAlgn="auto" latinLnBrk="0" hangingPunct="1">
              <a:lnSpc>
                <a:spcPct val="120000"/>
              </a:lnSpc>
              <a:spcBef>
                <a:spcPts val="0"/>
              </a:spcBef>
              <a:spcAft>
                <a:spcPts val="160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Startup incubator</a:t>
            </a:r>
            <a:b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Seminars on how to raise capital or on how to hire people</a:t>
            </a:r>
            <a:b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Networking events and training seminars with venture capitalists and angel investors</a:t>
            </a:r>
            <a:b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Conferences with alumni who became successful entrepreneurs</a:t>
            </a:r>
          </a:p>
          <a:p>
            <a:pPr algn="l" rtl="0">
              <a:lnSpc>
                <a:spcPct val="120000"/>
              </a:lnSpc>
              <a:spcAft>
                <a:spcPts val="1600"/>
              </a:spcAft>
              <a:defRPr/>
            </a:pPr>
            <a:r>
              <a:rPr lang="en-US" sz="2200" u="sng" kern="1200" dirty="0">
                <a:solidFill>
                  <a:prstClr val="black"/>
                </a:solidFill>
                <a:latin typeface="Antenna Light" panose="02000503000000020004" pitchFamily="50" charset="0"/>
                <a:ea typeface="Calibri" panose="020F0502020204030204" pitchFamily="34" charset="0"/>
                <a:cs typeface="Times New Roman" panose="02020603050405020304" pitchFamily="18" charset="0"/>
              </a:rPr>
              <a:t>The thinkers:</a:t>
            </a:r>
            <a:br>
              <a:rPr lang="en-US" sz="2200" u="sng" kern="1200" dirty="0">
                <a:solidFill>
                  <a:prstClr val="black"/>
                </a:solidFill>
                <a:latin typeface="Antenna Light" panose="02000503000000020004" pitchFamily="50" charset="0"/>
                <a:ea typeface="Calibri" panose="020F0502020204030204" pitchFamily="34" charset="0"/>
                <a:cs typeface="Times New Roman" panose="02020603050405020304" pitchFamily="18" charset="0"/>
              </a:rPr>
            </a:br>
            <a:r>
              <a:rPr lang="en-US" sz="2200" kern="1200" dirty="0">
                <a:solidFill>
                  <a:prstClr val="black"/>
                </a:solidFill>
                <a:latin typeface="Antenna Light" panose="02000503000000020004" pitchFamily="50" charset="0"/>
                <a:ea typeface="Calibri" panose="020F0502020204030204" pitchFamily="34" charset="0"/>
                <a:cs typeface="Times New Roman" panose="02020603050405020304" pitchFamily="18" charset="0"/>
              </a:rPr>
              <a:t>- Recent topics of general interest to broaden their horizons: privacy and data protection, artificial intelligence, internet of things, politics, societal trends.</a:t>
            </a:r>
          </a:p>
          <a:p>
            <a:pPr marL="0" marR="0" lvl="0" indent="0" algn="l" defTabSz="914400" rtl="0" eaLnBrk="1" fontAlgn="auto" latinLnBrk="0" hangingPunct="1">
              <a:lnSpc>
                <a:spcPct val="120000"/>
              </a:lnSpc>
              <a:spcBef>
                <a:spcPts val="0"/>
              </a:spcBef>
              <a:spcAft>
                <a:spcPts val="160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endParaRPr>
          </a:p>
          <a:p>
            <a:endParaRPr lang="es-CO" dirty="0"/>
          </a:p>
        </p:txBody>
      </p:sp>
      <p:sp>
        <p:nvSpPr>
          <p:cNvPr id="17" name="Content Placeholder 11">
            <a:extLst>
              <a:ext uri="{FF2B5EF4-FFF2-40B4-BE49-F238E27FC236}">
                <a16:creationId xmlns:a16="http://schemas.microsoft.com/office/drawing/2014/main" id="{41845F11-E4D0-40E7-BA4D-E77C26582ACC}"/>
              </a:ext>
            </a:extLst>
          </p:cNvPr>
          <p:cNvSpPr txBox="1">
            <a:spLocks/>
          </p:cNvSpPr>
          <p:nvPr/>
        </p:nvSpPr>
        <p:spPr>
          <a:xfrm>
            <a:off x="9585833" y="4496554"/>
            <a:ext cx="7317867" cy="342824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a:lnSpc>
                <a:spcPct val="120000"/>
              </a:lnSpc>
              <a:spcAft>
                <a:spcPts val="1600"/>
              </a:spcAft>
              <a:defRPr/>
            </a:pPr>
            <a:r>
              <a:rPr lang="en-US" sz="2200" u="sng" dirty="0">
                <a:solidFill>
                  <a:prstClr val="black"/>
                </a:solidFill>
                <a:latin typeface="Antenna Light" panose="02000503000000020004" pitchFamily="50" charset="0"/>
                <a:cs typeface="Times New Roman" panose="02020603050405020304" pitchFamily="18" charset="0"/>
              </a:rPr>
              <a:t>The sharks:</a:t>
            </a:r>
            <a:br>
              <a:rPr lang="en-US" sz="2200" u="sng"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Leadership seminars</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Salary-negotiation seminars</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Networking events</a:t>
            </a:r>
          </a:p>
          <a:p>
            <a:pPr algn="l" rtl="0">
              <a:lnSpc>
                <a:spcPct val="120000"/>
              </a:lnSpc>
              <a:spcAft>
                <a:spcPts val="1600"/>
              </a:spcAft>
              <a:defRPr/>
            </a:pPr>
            <a:r>
              <a:rPr lang="en-US" sz="2200" u="sng" dirty="0">
                <a:solidFill>
                  <a:prstClr val="black"/>
                </a:solidFill>
                <a:latin typeface="Antenna Light" panose="02000503000000020004" pitchFamily="50" charset="0"/>
                <a:cs typeface="Times New Roman" panose="02020603050405020304" pitchFamily="18" charset="0"/>
              </a:rPr>
              <a:t>The pivots:</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Individual coaching</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Personal development seminars (setting priorities, life plan, time management)</a:t>
            </a:r>
          </a:p>
        </p:txBody>
      </p:sp>
    </p:spTree>
    <p:extLst>
      <p:ext uri="{BB962C8B-B14F-4D97-AF65-F5344CB8AC3E}">
        <p14:creationId xmlns:p14="http://schemas.microsoft.com/office/powerpoint/2010/main" val="399726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015073"/>
            <a:ext cx="15052040" cy="4461927"/>
          </a:xfrm>
          <a:prstGeom prst="rect">
            <a:avLst/>
          </a:prstGeom>
          <a:noFill/>
        </p:spPr>
        <p:txBody>
          <a:bodyPr wrap="square">
            <a:spAutoFit/>
          </a:bodyPr>
          <a:lstStyle/>
          <a:p>
            <a:pPr algn="just">
              <a:lnSpc>
                <a:spcPct val="120000"/>
              </a:lnSpc>
              <a:spcAft>
                <a:spcPts val="1600"/>
              </a:spcAft>
            </a:pP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Question 4</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Typically, the sales team at EEE advertises the program (e.g., </a:t>
            </a:r>
            <a:r>
              <a:rPr lang="en-US" sz="2400" dirty="0" err="1">
                <a:effectLst/>
                <a:latin typeface="Antenna Light" panose="02000503000000020004" pitchFamily="50" charset="0"/>
                <a:ea typeface="Calibri" panose="020F0502020204030204" pitchFamily="34" charset="0"/>
                <a:cs typeface="Times New Roman" panose="02020603050405020304" pitchFamily="18" charset="0"/>
              </a:rPr>
              <a:t>Adwords</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 search engine optimization, professional publications), and participates in education fairs and events. Then, potential participants contact the program, and the vetting/recruiting process begins with an individualized interview. The goal of this interview is not only to verify the interviewee is a suitable candidate and meet the selection criteria, but also to convince them that the Executive MBA at ESSEC is a good choice (i.e., “make the sale”).</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sales team of EEE has heard of this segmentation initiative and wonders whether the survey could be used to improve their sales efforts. What would you recommend? Would you anticipate specific limitations to the use of that survey to improve EEE’s recruiting efforts? </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71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solidFill>
        </p:spPr>
        <p:txBody>
          <a:bodyPr wrap="square" lIns="0" tIns="0" rIns="0" bIns="0" rtlCol="0"/>
          <a:lstStyle/>
          <a:p>
            <a:endParaRPr/>
          </a:p>
        </p:txBody>
      </p:sp>
      <p:sp>
        <p:nvSpPr>
          <p:cNvPr id="3" name="object 3"/>
          <p:cNvSpPr txBox="1"/>
          <p:nvPr/>
        </p:nvSpPr>
        <p:spPr>
          <a:xfrm>
            <a:off x="8256637" y="7987272"/>
            <a:ext cx="2221230" cy="938530"/>
          </a:xfrm>
          <a:prstGeom prst="rect">
            <a:avLst/>
          </a:prstGeom>
        </p:spPr>
        <p:txBody>
          <a:bodyPr vert="horz" wrap="square" lIns="0" tIns="17145" rIns="0" bIns="0" rtlCol="0">
            <a:spAutoFit/>
          </a:bodyPr>
          <a:lstStyle/>
          <a:p>
            <a:pPr marL="12700">
              <a:lnSpc>
                <a:spcPct val="100000"/>
              </a:lnSpc>
              <a:spcBef>
                <a:spcPts val="135"/>
              </a:spcBef>
            </a:pPr>
            <a:r>
              <a:rPr sz="5950" b="1" spc="35" dirty="0">
                <a:solidFill>
                  <a:srgbClr val="F0F1F1"/>
                </a:solidFill>
                <a:latin typeface="Antenna Bold"/>
                <a:cs typeface="Antenna Bold"/>
              </a:rPr>
              <a:t>M</a:t>
            </a:r>
            <a:r>
              <a:rPr sz="5950" b="1" spc="20" dirty="0">
                <a:solidFill>
                  <a:srgbClr val="18CDE2"/>
                </a:solidFill>
                <a:latin typeface="Antenna Bold"/>
                <a:cs typeface="Antenna Bold"/>
              </a:rPr>
              <a:t>IA</a:t>
            </a:r>
            <a:r>
              <a:rPr sz="5950" b="1" spc="30" dirty="0">
                <a:solidFill>
                  <a:srgbClr val="F0F1F1"/>
                </a:solidFill>
                <a:latin typeface="Antenna Bold"/>
                <a:cs typeface="Antenna Bold"/>
              </a:rPr>
              <a:t>D</a:t>
            </a:r>
            <a:endParaRPr sz="5950">
              <a:latin typeface="Antenna Bold"/>
              <a:cs typeface="Antenna Bold"/>
            </a:endParaRPr>
          </a:p>
        </p:txBody>
      </p:sp>
      <p:sp>
        <p:nvSpPr>
          <p:cNvPr id="4" name="object 4"/>
          <p:cNvSpPr txBox="1"/>
          <p:nvPr/>
        </p:nvSpPr>
        <p:spPr>
          <a:xfrm>
            <a:off x="10983144" y="8298948"/>
            <a:ext cx="929640" cy="497205"/>
          </a:xfrm>
          <a:prstGeom prst="rect">
            <a:avLst/>
          </a:prstGeom>
        </p:spPr>
        <p:txBody>
          <a:bodyPr vert="horz" wrap="square" lIns="0" tIns="54610" rIns="0" bIns="0" rtlCol="0">
            <a:spAutoFit/>
          </a:bodyPr>
          <a:lstStyle/>
          <a:p>
            <a:pPr marL="12700">
              <a:lnSpc>
                <a:spcPct val="100000"/>
              </a:lnSpc>
              <a:spcBef>
                <a:spcPts val="430"/>
              </a:spcBef>
            </a:pPr>
            <a:r>
              <a:rPr sz="750" spc="15" dirty="0">
                <a:solidFill>
                  <a:srgbClr val="FFFFFF"/>
                </a:solidFill>
                <a:latin typeface="Antenna Regular"/>
                <a:cs typeface="Antenna Regular"/>
              </a:rPr>
              <a:t>Maestría</a:t>
            </a:r>
            <a:endParaRPr sz="750">
              <a:latin typeface="Antenna Regular"/>
              <a:cs typeface="Antenna Regular"/>
            </a:endParaRPr>
          </a:p>
          <a:p>
            <a:pPr marL="12700" marR="5080">
              <a:lnSpc>
                <a:spcPct val="137500"/>
              </a:lnSpc>
            </a:pPr>
            <a:r>
              <a:rPr sz="750" spc="20" dirty="0">
                <a:solidFill>
                  <a:srgbClr val="FFFFFF"/>
                </a:solidFill>
                <a:latin typeface="Antenna Regular"/>
                <a:cs typeface="Antenna Regular"/>
              </a:rPr>
              <a:t>en </a:t>
            </a:r>
            <a:r>
              <a:rPr sz="750" spc="10" dirty="0">
                <a:solidFill>
                  <a:srgbClr val="FFFFFF"/>
                </a:solidFill>
                <a:latin typeface="Antenna Regular"/>
                <a:cs typeface="Antenna Regular"/>
              </a:rPr>
              <a:t>Inteligencia  </a:t>
            </a:r>
            <a:r>
              <a:rPr sz="750" spc="15" dirty="0">
                <a:solidFill>
                  <a:srgbClr val="FFFFFF"/>
                </a:solidFill>
                <a:latin typeface="Antenna Regular"/>
                <a:cs typeface="Antenna Regular"/>
              </a:rPr>
              <a:t>Analítica </a:t>
            </a:r>
            <a:r>
              <a:rPr sz="750" spc="20" dirty="0">
                <a:solidFill>
                  <a:srgbClr val="FFFFFF"/>
                </a:solidFill>
                <a:latin typeface="Antenna Regular"/>
                <a:cs typeface="Antenna Regular"/>
              </a:rPr>
              <a:t>de</a:t>
            </a:r>
            <a:r>
              <a:rPr sz="750" spc="-80" dirty="0">
                <a:solidFill>
                  <a:srgbClr val="FFFFFF"/>
                </a:solidFill>
                <a:latin typeface="Antenna Regular"/>
                <a:cs typeface="Antenna Regular"/>
              </a:rPr>
              <a:t> </a:t>
            </a:r>
            <a:r>
              <a:rPr sz="750" spc="10" dirty="0">
                <a:solidFill>
                  <a:srgbClr val="FFFFFF"/>
                </a:solidFill>
                <a:latin typeface="Antenna Regular"/>
                <a:cs typeface="Antenna Regular"/>
              </a:rPr>
              <a:t>Datos</a:t>
            </a:r>
            <a:endParaRPr sz="750">
              <a:latin typeface="Antenna Regular"/>
              <a:cs typeface="Antenna Regular"/>
            </a:endParaRPr>
          </a:p>
        </p:txBody>
      </p:sp>
      <p:sp>
        <p:nvSpPr>
          <p:cNvPr id="5" name="object 5"/>
          <p:cNvSpPr/>
          <p:nvPr/>
        </p:nvSpPr>
        <p:spPr>
          <a:xfrm>
            <a:off x="9940352" y="7278090"/>
            <a:ext cx="1390129" cy="14824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471400" y="7327900"/>
            <a:ext cx="0" cy="1536700"/>
          </a:xfrm>
          <a:custGeom>
            <a:avLst/>
            <a:gdLst/>
            <a:ahLst/>
            <a:cxnLst/>
            <a:rect l="l" t="t" r="r" b="b"/>
            <a:pathLst>
              <a:path h="1536700">
                <a:moveTo>
                  <a:pt x="0" y="0"/>
                </a:moveTo>
                <a:lnTo>
                  <a:pt x="0" y="1536700"/>
                </a:lnTo>
              </a:path>
            </a:pathLst>
          </a:custGeom>
          <a:ln w="12700">
            <a:solidFill>
              <a:srgbClr val="FFFFFF"/>
            </a:solidFill>
          </a:ln>
        </p:spPr>
        <p:txBody>
          <a:bodyPr wrap="square" lIns="0" tIns="0" rIns="0" bIns="0" rtlCol="0"/>
          <a:lstStyle/>
          <a:p>
            <a:endParaRPr/>
          </a:p>
        </p:txBody>
      </p:sp>
      <p:sp>
        <p:nvSpPr>
          <p:cNvPr id="8" name="object 8"/>
          <p:cNvSpPr/>
          <p:nvPr/>
        </p:nvSpPr>
        <p:spPr>
          <a:xfrm>
            <a:off x="0" y="12699"/>
            <a:ext cx="7796720" cy="9740900"/>
          </a:xfrm>
          <a:prstGeom prst="rect">
            <a:avLst/>
          </a:prstGeom>
          <a:blipFill>
            <a:blip r:embed="rId3"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6E8FFAA8-F65B-49B9-BCA8-45E57EEBD23E}"/>
              </a:ext>
            </a:extLst>
          </p:cNvPr>
          <p:cNvSpPr txBox="1"/>
          <p:nvPr/>
        </p:nvSpPr>
        <p:spPr>
          <a:xfrm>
            <a:off x="12941300" y="7467600"/>
            <a:ext cx="3188970" cy="1235595"/>
          </a:xfrm>
          <a:prstGeom prst="rect">
            <a:avLst/>
          </a:prstGeom>
        </p:spPr>
        <p:txBody>
          <a:bodyPr vert="horz" wrap="square" lIns="0" tIns="62865" rIns="0" bIns="0" rtlCol="0">
            <a:spAutoFit/>
          </a:bodyPr>
          <a:lstStyle/>
          <a:p>
            <a:pPr marL="12700">
              <a:lnSpc>
                <a:spcPct val="100000"/>
              </a:lnSpc>
              <a:spcBef>
                <a:spcPts val="495"/>
              </a:spcBef>
            </a:pPr>
            <a:r>
              <a:rPr lang="es-CO" sz="3600" b="1" dirty="0">
                <a:solidFill>
                  <a:srgbClr val="FFFFFF"/>
                </a:solidFill>
                <a:latin typeface="Antenna Bold"/>
                <a:cs typeface="Antenna Bold"/>
              </a:rPr>
              <a:t>Marketing</a:t>
            </a:r>
          </a:p>
          <a:p>
            <a:pPr marL="12700">
              <a:lnSpc>
                <a:spcPct val="100000"/>
              </a:lnSpc>
              <a:spcBef>
                <a:spcPts val="495"/>
              </a:spcBef>
            </a:pPr>
            <a:r>
              <a:rPr lang="es-CO" sz="3600" b="1" dirty="0" err="1">
                <a:solidFill>
                  <a:srgbClr val="FFFFFF"/>
                </a:solidFill>
                <a:latin typeface="Antenna Bold"/>
                <a:cs typeface="Antenna Bold"/>
              </a:rPr>
              <a:t>Analytics</a:t>
            </a:r>
            <a:endParaRPr lang="es-CO" sz="3600" b="1" dirty="0">
              <a:solidFill>
                <a:srgbClr val="FFFFFF"/>
              </a:solidFill>
              <a:latin typeface="Antenna Bold"/>
              <a:cs typeface="Antenna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7A153D163A8794184DCF4DF6EE9E719" ma:contentTypeVersion="4" ma:contentTypeDescription="Crear nuevo documento." ma:contentTypeScope="" ma:versionID="aad2e8dec1bf0927889ff510c9c8bf99">
  <xsd:schema xmlns:xsd="http://www.w3.org/2001/XMLSchema" xmlns:xs="http://www.w3.org/2001/XMLSchema" xmlns:p="http://schemas.microsoft.com/office/2006/metadata/properties" xmlns:ns2="299da364-5bd6-4856-b54f-296f95f3dc71" xmlns:ns3="7fe59f34-55a4-4ccc-9a2c-36cfcecf2037" targetNamespace="http://schemas.microsoft.com/office/2006/metadata/properties" ma:root="true" ma:fieldsID="942a8198ffef9cd41426a28d1b486b65" ns2:_="" ns3:_="">
    <xsd:import namespace="299da364-5bd6-4856-b54f-296f95f3dc71"/>
    <xsd:import namespace="7fe59f34-55a4-4ccc-9a2c-36cfcecf20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da364-5bd6-4856-b54f-296f95f3dc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e59f34-55a4-4ccc-9a2c-36cfcecf203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A289AB-D68C-4C83-826E-6DF7477E2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da364-5bd6-4856-b54f-296f95f3dc71"/>
    <ds:schemaRef ds:uri="7fe59f34-55a4-4ccc-9a2c-36cfcecf2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A14222-FC72-4239-BD83-D23CD4F4F31A}">
  <ds:schemaRefs>
    <ds:schemaRef ds:uri="http://schemas.microsoft.com/sharepoint/v3/contenttype/forms"/>
  </ds:schemaRefs>
</ds:datastoreItem>
</file>

<file path=customXml/itemProps3.xml><?xml version="1.0" encoding="utf-8"?>
<ds:datastoreItem xmlns:ds="http://schemas.openxmlformats.org/officeDocument/2006/customXml" ds:itemID="{707EFF18-74F9-4A19-BA98-BF17701302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11245</TotalTime>
  <Words>970</Words>
  <Application>Microsoft Office PowerPoint</Application>
  <PresentationFormat>Personalizado</PresentationFormat>
  <Paragraphs>45</Paragraphs>
  <Slides>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Antenna Bold</vt:lpstr>
      <vt:lpstr>Antenna Light</vt:lpstr>
      <vt:lpstr>Antenna Regular</vt:lpstr>
      <vt:lpstr>Calibri</vt:lpstr>
      <vt:lpstr>Office Theme</vt:lpstr>
      <vt:lpstr>MIAD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PRESENTACION PROFESORES MIAD</dc:title>
  <dc:creator>WINDOWS</dc:creator>
  <cp:lastModifiedBy>Uriel Eduardo Martinez Castrillon</cp:lastModifiedBy>
  <cp:revision>177</cp:revision>
  <dcterms:created xsi:type="dcterms:W3CDTF">2020-09-16T22:02:32Z</dcterms:created>
  <dcterms:modified xsi:type="dcterms:W3CDTF">2025-01-17T21:20:31Z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2020-09-16T00:00:00Z</vt:filetime>
  </property>
  <property fmtid="{D5CDD505-2E9C-101B-9397-08002B2CF9AE}" pid="3" name="Creator">
    <vt:lpwstr>Adobe Illustrator 24.0 (Windows)</vt:lpwstr>
  </property>
  <property fmtid="{D5CDD505-2E9C-101B-9397-08002B2CF9AE}" pid="4" name="LastSaved">
    <vt:filetime>2020-09-16T00:00:00Z</vt:filetime>
  </property>
  <property fmtid="{D5CDD505-2E9C-101B-9397-08002B2CF9AE}" pid="5" name="ContentTypeId">
    <vt:lpwstr>0x01010057A153D163A8794184DCF4DF6EE9E719</vt:lpwstr>
  </property>
</Properties>
</file>