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7" r:id="rId6"/>
    <p:sldId id="315" r:id="rId7"/>
    <p:sldId id="344" r:id="rId8"/>
    <p:sldId id="348" r:id="rId9"/>
    <p:sldId id="349" r:id="rId10"/>
    <p:sldId id="350" r:id="rId11"/>
    <p:sldId id="359" r:id="rId12"/>
    <p:sldId id="343" r:id="rId13"/>
    <p:sldId id="352" r:id="rId14"/>
    <p:sldId id="353" r:id="rId15"/>
    <p:sldId id="354" r:id="rId16"/>
    <p:sldId id="355" r:id="rId17"/>
    <p:sldId id="356" r:id="rId18"/>
    <p:sldId id="357" r:id="rId19"/>
    <p:sldId id="259" r:id="rId20"/>
    <p:sldId id="358" r:id="rId21"/>
    <p:sldId id="269" r:id="rId22"/>
  </p:sldIdLst>
  <p:sldSz cx="17348200" cy="9753600"/>
  <p:notesSz cx="17348200" cy="9753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E"/>
    <a:srgbClr val="18CDE2"/>
    <a:srgbClr val="FFFFFF"/>
    <a:srgbClr val="7E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1" autoAdjust="0"/>
    <p:restoredTop sz="94697"/>
  </p:normalViewPr>
  <p:slideViewPr>
    <p:cSldViewPr>
      <p:cViewPr>
        <p:scale>
          <a:sx n="80" d="100"/>
          <a:sy n="80" d="100"/>
        </p:scale>
        <p:origin x="472" y="-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516813" cy="48895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9826625" y="0"/>
            <a:ext cx="7516813" cy="488950"/>
          </a:xfrm>
          <a:prstGeom prst="rect">
            <a:avLst/>
          </a:prstGeom>
        </p:spPr>
        <p:txBody>
          <a:bodyPr vert="horz" lIns="91440" tIns="45720" rIns="91440" bIns="45720" rtlCol="0"/>
          <a:lstStyle>
            <a:lvl1pPr algn="r">
              <a:defRPr sz="1200"/>
            </a:lvl1pPr>
          </a:lstStyle>
          <a:p>
            <a:fld id="{5BEAADC8-87D0-45B9-B2B5-50D4E2C96085}" type="datetimeFigureOut">
              <a:rPr lang="es-CO" smtClean="0"/>
              <a:t>10/02/23</a:t>
            </a:fld>
            <a:endParaRPr lang="es-CO"/>
          </a:p>
        </p:txBody>
      </p:sp>
      <p:sp>
        <p:nvSpPr>
          <p:cNvPr id="4" name="Marcador de imagen de diapositiva 3"/>
          <p:cNvSpPr>
            <a:spLocks noGrp="1" noRot="1" noChangeAspect="1"/>
          </p:cNvSpPr>
          <p:nvPr>
            <p:ph type="sldImg" idx="2"/>
          </p:nvPr>
        </p:nvSpPr>
        <p:spPr>
          <a:xfrm>
            <a:off x="5746750" y="1219200"/>
            <a:ext cx="5854700" cy="32924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735138" y="4694238"/>
            <a:ext cx="13877925" cy="38401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264650"/>
            <a:ext cx="7516813" cy="48895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9826625" y="9264650"/>
            <a:ext cx="7516813" cy="488950"/>
          </a:xfrm>
          <a:prstGeom prst="rect">
            <a:avLst/>
          </a:prstGeom>
        </p:spPr>
        <p:txBody>
          <a:bodyPr vert="horz" lIns="91440" tIns="45720" rIns="91440" bIns="45720" rtlCol="0" anchor="b"/>
          <a:lstStyle>
            <a:lvl1pPr algn="r">
              <a:defRPr sz="1200"/>
            </a:lvl1pPr>
          </a:lstStyle>
          <a:p>
            <a:fld id="{F5868765-3C7A-4B12-B5C8-CC2DA7BAA04E}" type="slidenum">
              <a:rPr lang="es-CO" smtClean="0"/>
              <a:t>‹Nº›</a:t>
            </a:fld>
            <a:endParaRPr lang="es-CO"/>
          </a:p>
        </p:txBody>
      </p:sp>
    </p:spTree>
    <p:extLst>
      <p:ext uri="{BB962C8B-B14F-4D97-AF65-F5344CB8AC3E}">
        <p14:creationId xmlns:p14="http://schemas.microsoft.com/office/powerpoint/2010/main" val="232333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F5868765-3C7A-4B12-B5C8-CC2DA7BAA04E}" type="slidenum">
              <a:rPr lang="es-CO" smtClean="0"/>
              <a:t>6</a:t>
            </a:fld>
            <a:endParaRPr lang="es-CO"/>
          </a:p>
        </p:txBody>
      </p:sp>
    </p:spTree>
    <p:extLst>
      <p:ext uri="{BB962C8B-B14F-4D97-AF65-F5344CB8AC3E}">
        <p14:creationId xmlns:p14="http://schemas.microsoft.com/office/powerpoint/2010/main" val="2172463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R" dirty="0"/>
          </a:p>
        </p:txBody>
      </p:sp>
      <p:sp>
        <p:nvSpPr>
          <p:cNvPr id="4" name="Marcador de número de diapositiva 3"/>
          <p:cNvSpPr>
            <a:spLocks noGrp="1"/>
          </p:cNvSpPr>
          <p:nvPr>
            <p:ph type="sldNum" sz="quarter" idx="5"/>
          </p:nvPr>
        </p:nvSpPr>
        <p:spPr/>
        <p:txBody>
          <a:bodyPr/>
          <a:lstStyle/>
          <a:p>
            <a:fld id="{F5868765-3C7A-4B12-B5C8-CC2DA7BAA04E}" type="slidenum">
              <a:rPr lang="es-CO" smtClean="0"/>
              <a:t>13</a:t>
            </a:fld>
            <a:endParaRPr lang="es-CO"/>
          </a:p>
        </p:txBody>
      </p:sp>
    </p:spTree>
    <p:extLst>
      <p:ext uri="{BB962C8B-B14F-4D97-AF65-F5344CB8AC3E}">
        <p14:creationId xmlns:p14="http://schemas.microsoft.com/office/powerpoint/2010/main" val="18325302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1115" y="3023616"/>
            <a:ext cx="1474597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02230" y="5462016"/>
            <a:ext cx="1214374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40477" y="9102340"/>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17" name="bk object 17"/>
          <p:cNvSpPr/>
          <p:nvPr/>
        </p:nvSpPr>
        <p:spPr>
          <a:xfrm>
            <a:off x="8940482" y="9102340"/>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sz="half" idx="2"/>
          </p:nvPr>
        </p:nvSpPr>
        <p:spPr>
          <a:xfrm>
            <a:off x="867410" y="2243328"/>
            <a:ext cx="7546467"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34323" y="2243328"/>
            <a:ext cx="7546467"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oja blanca">
    <p:spTree>
      <p:nvGrpSpPr>
        <p:cNvPr id="1" name=""/>
        <p:cNvGrpSpPr/>
        <p:nvPr/>
      </p:nvGrpSpPr>
      <p:grpSpPr>
        <a:xfrm>
          <a:off x="0" y="0"/>
          <a:ext cx="0" cy="0"/>
          <a:chOff x="0" y="0"/>
          <a:chExt cx="0" cy="0"/>
        </a:xfrm>
      </p:grpSpPr>
      <p:sp>
        <p:nvSpPr>
          <p:cNvPr id="26" name="object 12">
            <a:extLst>
              <a:ext uri="{FF2B5EF4-FFF2-40B4-BE49-F238E27FC236}">
                <a16:creationId xmlns:a16="http://schemas.microsoft.com/office/drawing/2014/main" id="{30D0B35B-8CD3-4EB5-B6E1-C5023D69E216}"/>
              </a:ext>
            </a:extLst>
          </p:cNvPr>
          <p:cNvSpPr/>
          <p:nvPr userDrawn="1"/>
        </p:nvSpPr>
        <p:spPr>
          <a:xfrm>
            <a:off x="10529752" y="50800"/>
            <a:ext cx="6818447" cy="9702800"/>
          </a:xfrm>
          <a:prstGeom prst="rect">
            <a:avLst/>
          </a:prstGeom>
          <a:blipFill>
            <a:blip r:embed="rId2" cstate="print"/>
            <a:stretch>
              <a:fillRect/>
            </a:stretch>
          </a:blipFill>
          <a:effectLst>
            <a:outerShdw blurRad="50800" dist="50800" dir="5400000" algn="ctr" rotWithShape="0">
              <a:srgbClr val="000000">
                <a:alpha val="12000"/>
              </a:srgbClr>
            </a:outerShdw>
          </a:effectLst>
        </p:spPr>
        <p:txBody>
          <a:bodyPr wrap="square" lIns="0" tIns="0" rIns="0" bIns="0" rtlCol="0"/>
          <a:lstStyle/>
          <a:p>
            <a:endParaRPr/>
          </a:p>
        </p:txBody>
      </p:sp>
      <p:sp>
        <p:nvSpPr>
          <p:cNvPr id="6" name="object 2">
            <a:extLst>
              <a:ext uri="{FF2B5EF4-FFF2-40B4-BE49-F238E27FC236}">
                <a16:creationId xmlns:a16="http://schemas.microsoft.com/office/drawing/2014/main" id="{D7C9CADB-DD71-4F48-BA6B-6BF843181F64}"/>
              </a:ext>
            </a:extLst>
          </p:cNvPr>
          <p:cNvSpPr/>
          <p:nvPr userDrawn="1"/>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8" name="object 3">
            <a:extLst>
              <a:ext uri="{FF2B5EF4-FFF2-40B4-BE49-F238E27FC236}">
                <a16:creationId xmlns:a16="http://schemas.microsoft.com/office/drawing/2014/main" id="{FAE22C32-EC0B-4122-AB76-E6EAAC9DBAF5}"/>
              </a:ext>
            </a:extLst>
          </p:cNvPr>
          <p:cNvSpPr/>
          <p:nvPr userDrawn="1"/>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10" name="object 4">
            <a:extLst>
              <a:ext uri="{FF2B5EF4-FFF2-40B4-BE49-F238E27FC236}">
                <a16:creationId xmlns:a16="http://schemas.microsoft.com/office/drawing/2014/main" id="{47B16F53-41F7-41DA-889A-52D1CEFB8A4E}"/>
              </a:ext>
            </a:extLst>
          </p:cNvPr>
          <p:cNvSpPr/>
          <p:nvPr userDrawn="1"/>
        </p:nvSpPr>
        <p:spPr>
          <a:xfrm>
            <a:off x="3365500" y="820648"/>
            <a:ext cx="13309600" cy="19558"/>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92F20A56-1316-4C7A-ACB3-AA84CA707859}"/>
              </a:ext>
            </a:extLst>
          </p:cNvPr>
          <p:cNvSpPr/>
          <p:nvPr userDrawn="1"/>
        </p:nvSpPr>
        <p:spPr>
          <a:xfrm>
            <a:off x="16649700" y="762006"/>
            <a:ext cx="152400" cy="152400"/>
          </a:xfrm>
          <a:prstGeom prst="rect">
            <a:avLst/>
          </a:prstGeom>
          <a:blipFill>
            <a:blip r:embed="rId4"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EFE1A2E3-1EEF-4CB6-8FC8-834597286A16}"/>
              </a:ext>
            </a:extLst>
          </p:cNvPr>
          <p:cNvSpPr/>
          <p:nvPr userDrawn="1"/>
        </p:nvSpPr>
        <p:spPr>
          <a:xfrm>
            <a:off x="628550"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34" y="337781"/>
                </a:lnTo>
                <a:lnTo>
                  <a:pt x="214249" y="337781"/>
                </a:lnTo>
                <a:lnTo>
                  <a:pt x="257323" y="230657"/>
                </a:lnTo>
                <a:lnTo>
                  <a:pt x="189179" y="230657"/>
                </a:lnTo>
                <a:lnTo>
                  <a:pt x="142648" y="113512"/>
                </a:lnTo>
                <a:close/>
              </a:path>
              <a:path w="378459" h="337819">
                <a:moveTo>
                  <a:pt x="377913" y="112141"/>
                </a:moveTo>
                <a:lnTo>
                  <a:pt x="304977" y="112140"/>
                </a:lnTo>
                <a:lnTo>
                  <a:pt x="304977" y="337781"/>
                </a:lnTo>
                <a:lnTo>
                  <a:pt x="377913" y="337781"/>
                </a:lnTo>
                <a:lnTo>
                  <a:pt x="377913" y="112141"/>
                </a:lnTo>
                <a:close/>
              </a:path>
              <a:path w="378459" h="337819">
                <a:moveTo>
                  <a:pt x="377913" y="0"/>
                </a:moveTo>
                <a:lnTo>
                  <a:pt x="280809" y="0"/>
                </a:lnTo>
                <a:lnTo>
                  <a:pt x="189179" y="230657"/>
                </a:lnTo>
                <a:lnTo>
                  <a:pt x="257323" y="230657"/>
                </a:lnTo>
                <a:lnTo>
                  <a:pt x="304977" y="112141"/>
                </a:lnTo>
                <a:lnTo>
                  <a:pt x="377913" y="112141"/>
                </a:lnTo>
                <a:lnTo>
                  <a:pt x="377913" y="0"/>
                </a:lnTo>
                <a:close/>
              </a:path>
            </a:pathLst>
          </a:custGeom>
          <a:solidFill>
            <a:srgbClr val="01132F"/>
          </a:solidFill>
        </p:spPr>
        <p:txBody>
          <a:bodyPr wrap="square" lIns="0" tIns="0" rIns="0" bIns="0" rtlCol="0"/>
          <a:lstStyle/>
          <a:p>
            <a:endParaRPr/>
          </a:p>
        </p:txBody>
      </p:sp>
      <p:sp>
        <p:nvSpPr>
          <p:cNvPr id="16" name="object 7">
            <a:extLst>
              <a:ext uri="{FF2B5EF4-FFF2-40B4-BE49-F238E27FC236}">
                <a16:creationId xmlns:a16="http://schemas.microsoft.com/office/drawing/2014/main" id="{10D3BD54-186C-454D-B896-4469E7F37F72}"/>
              </a:ext>
            </a:extLst>
          </p:cNvPr>
          <p:cNvSpPr/>
          <p:nvPr userDrawn="1"/>
        </p:nvSpPr>
        <p:spPr>
          <a:xfrm>
            <a:off x="1116552" y="845273"/>
            <a:ext cx="0" cy="337820"/>
          </a:xfrm>
          <a:custGeom>
            <a:avLst/>
            <a:gdLst/>
            <a:ahLst/>
            <a:cxnLst/>
            <a:rect l="l" t="t" r="r" b="b"/>
            <a:pathLst>
              <a:path h="337819">
                <a:moveTo>
                  <a:pt x="0" y="0"/>
                </a:moveTo>
                <a:lnTo>
                  <a:pt x="0" y="337781"/>
                </a:lnTo>
              </a:path>
            </a:pathLst>
          </a:custGeom>
          <a:ln w="74307">
            <a:solidFill>
              <a:srgbClr val="18CDE2"/>
            </a:solidFill>
          </a:ln>
        </p:spPr>
        <p:txBody>
          <a:bodyPr wrap="square" lIns="0" tIns="0" rIns="0" bIns="0" rtlCol="0"/>
          <a:lstStyle/>
          <a:p>
            <a:endParaRPr/>
          </a:p>
        </p:txBody>
      </p:sp>
      <p:sp>
        <p:nvSpPr>
          <p:cNvPr id="18" name="object 8">
            <a:extLst>
              <a:ext uri="{FF2B5EF4-FFF2-40B4-BE49-F238E27FC236}">
                <a16:creationId xmlns:a16="http://schemas.microsoft.com/office/drawing/2014/main" id="{94662AF9-2B8F-450D-970B-3397A3DC2CAE}"/>
              </a:ext>
            </a:extLst>
          </p:cNvPr>
          <p:cNvSpPr/>
          <p:nvPr userDrawn="1"/>
        </p:nvSpPr>
        <p:spPr>
          <a:xfrm>
            <a:off x="1198836" y="842990"/>
            <a:ext cx="347345" cy="340360"/>
          </a:xfrm>
          <a:custGeom>
            <a:avLst/>
            <a:gdLst/>
            <a:ahLst/>
            <a:cxnLst/>
            <a:rect l="l" t="t" r="r" b="b"/>
            <a:pathLst>
              <a:path w="347344" h="340359">
                <a:moveTo>
                  <a:pt x="211061" y="0"/>
                </a:moveTo>
                <a:lnTo>
                  <a:pt x="135381" y="0"/>
                </a:lnTo>
                <a:lnTo>
                  <a:pt x="0" y="340067"/>
                </a:lnTo>
                <a:lnTo>
                  <a:pt x="72936" y="340067"/>
                </a:lnTo>
                <a:lnTo>
                  <a:pt x="94818" y="284454"/>
                </a:lnTo>
                <a:lnTo>
                  <a:pt x="325057" y="284454"/>
                </a:lnTo>
                <a:lnTo>
                  <a:pt x="300393" y="222910"/>
                </a:lnTo>
                <a:lnTo>
                  <a:pt x="118516" y="222910"/>
                </a:lnTo>
                <a:lnTo>
                  <a:pt x="171399" y="88430"/>
                </a:lnTo>
                <a:lnTo>
                  <a:pt x="246500" y="88430"/>
                </a:lnTo>
                <a:lnTo>
                  <a:pt x="211061" y="0"/>
                </a:lnTo>
                <a:close/>
              </a:path>
              <a:path w="347344" h="340359">
                <a:moveTo>
                  <a:pt x="325057" y="284454"/>
                </a:moveTo>
                <a:lnTo>
                  <a:pt x="247980" y="284454"/>
                </a:lnTo>
                <a:lnTo>
                  <a:pt x="269862" y="340067"/>
                </a:lnTo>
                <a:lnTo>
                  <a:pt x="347344" y="340067"/>
                </a:lnTo>
                <a:lnTo>
                  <a:pt x="325057" y="284454"/>
                </a:lnTo>
                <a:close/>
              </a:path>
              <a:path w="347344" h="340359">
                <a:moveTo>
                  <a:pt x="246500" y="88430"/>
                </a:moveTo>
                <a:lnTo>
                  <a:pt x="171399" y="88430"/>
                </a:lnTo>
                <a:lnTo>
                  <a:pt x="224281" y="222910"/>
                </a:lnTo>
                <a:lnTo>
                  <a:pt x="300393" y="222910"/>
                </a:lnTo>
                <a:lnTo>
                  <a:pt x="246500" y="88430"/>
                </a:lnTo>
                <a:close/>
              </a:path>
            </a:pathLst>
          </a:custGeom>
          <a:solidFill>
            <a:srgbClr val="18CDE2"/>
          </a:solidFill>
        </p:spPr>
        <p:txBody>
          <a:bodyPr wrap="square" lIns="0" tIns="0" rIns="0" bIns="0" rtlCol="0"/>
          <a:lstStyle/>
          <a:p>
            <a:endParaRPr/>
          </a:p>
        </p:txBody>
      </p:sp>
      <p:sp>
        <p:nvSpPr>
          <p:cNvPr id="20" name="object 9">
            <a:extLst>
              <a:ext uri="{FF2B5EF4-FFF2-40B4-BE49-F238E27FC236}">
                <a16:creationId xmlns:a16="http://schemas.microsoft.com/office/drawing/2014/main" id="{AFAA89FB-A02E-4955-AC11-DA34EAC8F225}"/>
              </a:ext>
            </a:extLst>
          </p:cNvPr>
          <p:cNvSpPr/>
          <p:nvPr userDrawn="1"/>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64" y="272605"/>
                </a:lnTo>
                <a:lnTo>
                  <a:pt x="74764"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a:p>
        </p:txBody>
      </p:sp>
      <p:sp>
        <p:nvSpPr>
          <p:cNvPr id="22" name="object 10">
            <a:extLst>
              <a:ext uri="{FF2B5EF4-FFF2-40B4-BE49-F238E27FC236}">
                <a16:creationId xmlns:a16="http://schemas.microsoft.com/office/drawing/2014/main" id="{615C38BC-2D6E-40E3-A75F-146973998236}"/>
              </a:ext>
            </a:extLst>
          </p:cNvPr>
          <p:cNvSpPr/>
          <p:nvPr userDrawn="1"/>
        </p:nvSpPr>
        <p:spPr>
          <a:xfrm>
            <a:off x="2230274" y="949895"/>
            <a:ext cx="538319" cy="235436"/>
          </a:xfrm>
          <a:prstGeom prst="rect">
            <a:avLst/>
          </a:prstGeom>
          <a:blipFill>
            <a:blip r:embed="rId5" cstate="print"/>
            <a:stretch>
              <a:fillRect/>
            </a:stretch>
          </a:blipFill>
        </p:spPr>
        <p:txBody>
          <a:bodyPr wrap="square" lIns="0" tIns="0" rIns="0" bIns="0" rtlCol="0"/>
          <a:lstStyle/>
          <a:p>
            <a:endParaRPr/>
          </a:p>
        </p:txBody>
      </p:sp>
      <p:sp>
        <p:nvSpPr>
          <p:cNvPr id="24" name="object 11">
            <a:extLst>
              <a:ext uri="{FF2B5EF4-FFF2-40B4-BE49-F238E27FC236}">
                <a16:creationId xmlns:a16="http://schemas.microsoft.com/office/drawing/2014/main" id="{598D29C6-7361-4B26-A8EE-829B50FB5E91}"/>
              </a:ext>
            </a:extLst>
          </p:cNvPr>
          <p:cNvSpPr/>
          <p:nvPr userDrawn="1"/>
        </p:nvSpPr>
        <p:spPr>
          <a:xfrm>
            <a:off x="1596364" y="295046"/>
            <a:ext cx="833170" cy="888009"/>
          </a:xfrm>
          <a:prstGeom prst="rect">
            <a:avLst/>
          </a:prstGeom>
          <a:blipFill>
            <a:blip r:embed="rId6" cstate="print"/>
            <a:stretch>
              <a:fillRect/>
            </a:stretch>
          </a:blipFill>
        </p:spPr>
        <p:txBody>
          <a:bodyPr wrap="square" lIns="0" tIns="0" rIns="0" bIns="0" rtlCol="0"/>
          <a:lstStyle/>
          <a:p>
            <a:endParaRPr/>
          </a:p>
        </p:txBody>
      </p:sp>
      <p:sp>
        <p:nvSpPr>
          <p:cNvPr id="28" name="object 13">
            <a:extLst>
              <a:ext uri="{FF2B5EF4-FFF2-40B4-BE49-F238E27FC236}">
                <a16:creationId xmlns:a16="http://schemas.microsoft.com/office/drawing/2014/main" id="{3D8B57D9-0EB1-44F3-9788-DB54C1E99D92}"/>
              </a:ext>
            </a:extLst>
          </p:cNvPr>
          <p:cNvSpPr/>
          <p:nvPr userDrawn="1"/>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a:p>
        </p:txBody>
      </p:sp>
      <p:sp>
        <p:nvSpPr>
          <p:cNvPr id="30" name="object 14">
            <a:extLst>
              <a:ext uri="{FF2B5EF4-FFF2-40B4-BE49-F238E27FC236}">
                <a16:creationId xmlns:a16="http://schemas.microsoft.com/office/drawing/2014/main" id="{76F75C9E-9238-4E46-B96F-8E00E8FA4836}"/>
              </a:ext>
            </a:extLst>
          </p:cNvPr>
          <p:cNvSpPr txBox="1"/>
          <p:nvPr userDrawn="1"/>
        </p:nvSpPr>
        <p:spPr>
          <a:xfrm>
            <a:off x="13648134" y="603876"/>
            <a:ext cx="2929255" cy="193040"/>
          </a:xfrm>
          <a:prstGeom prst="rect">
            <a:avLst/>
          </a:prstGeom>
        </p:spPr>
        <p:txBody>
          <a:bodyPr vert="horz" wrap="square" lIns="0" tIns="12700" rIns="0" bIns="0" rtlCol="0">
            <a:spAutoFit/>
          </a:bodyPr>
          <a:lstStyle/>
          <a:p>
            <a:pPr marL="12700">
              <a:lnSpc>
                <a:spcPct val="100000"/>
              </a:lnSpc>
              <a:spcBef>
                <a:spcPts val="100"/>
              </a:spcBef>
            </a:pPr>
            <a:r>
              <a:rPr sz="1100" b="0" spc="-5" dirty="0">
                <a:solidFill>
                  <a:srgbClr val="0E3755"/>
                </a:solidFill>
                <a:latin typeface="Antenna Light"/>
                <a:cs typeface="Antenna Light"/>
              </a:rPr>
              <a:t>Nombre </a:t>
            </a:r>
            <a:r>
              <a:rPr sz="1100" b="0" dirty="0">
                <a:solidFill>
                  <a:srgbClr val="0E3755"/>
                </a:solidFill>
                <a:latin typeface="Antenna Light"/>
                <a:cs typeface="Antenna Light"/>
              </a:rPr>
              <a:t>del </a:t>
            </a:r>
            <a:r>
              <a:rPr sz="1100" b="0" spc="-10" dirty="0">
                <a:solidFill>
                  <a:srgbClr val="0E3755"/>
                </a:solidFill>
                <a:latin typeface="Antenna Light"/>
                <a:cs typeface="Antenna Light"/>
              </a:rPr>
              <a:t>curso </a:t>
            </a:r>
            <a:r>
              <a:rPr sz="1100" b="0" dirty="0">
                <a:solidFill>
                  <a:srgbClr val="0E3755"/>
                </a:solidFill>
                <a:latin typeface="Antenna Light"/>
                <a:cs typeface="Antenna Light"/>
              </a:rPr>
              <a:t>del mt </a:t>
            </a:r>
            <a:r>
              <a:rPr sz="1100" b="0" spc="-10" dirty="0">
                <a:solidFill>
                  <a:srgbClr val="0E3755"/>
                </a:solidFill>
                <a:latin typeface="Antenna Light"/>
                <a:cs typeface="Antenna Light"/>
              </a:rPr>
              <a:t>Lorem </a:t>
            </a:r>
            <a:r>
              <a:rPr sz="1100" b="0" spc="-5" dirty="0">
                <a:solidFill>
                  <a:srgbClr val="0E3755"/>
                </a:solidFill>
                <a:latin typeface="Antenna Light"/>
                <a:cs typeface="Antenna Light"/>
              </a:rPr>
              <a:t>ipsum</a:t>
            </a:r>
            <a:r>
              <a:rPr sz="1100" b="0" spc="-25" dirty="0">
                <a:solidFill>
                  <a:srgbClr val="0E3755"/>
                </a:solidFill>
                <a:latin typeface="Antenna Light"/>
                <a:cs typeface="Antenna Light"/>
              </a:rPr>
              <a:t> </a:t>
            </a:r>
            <a:r>
              <a:rPr sz="1100" b="0" spc="-15" dirty="0">
                <a:solidFill>
                  <a:srgbClr val="0E3755"/>
                </a:solidFill>
                <a:latin typeface="Antenna Light"/>
                <a:cs typeface="Antenna Light"/>
              </a:rPr>
              <a:t>text</a:t>
            </a:r>
            <a:endParaRPr sz="1100">
              <a:latin typeface="Antenna Light"/>
              <a:cs typeface="Antenn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8223" y="2392746"/>
            <a:ext cx="12251752" cy="3689350"/>
          </a:xfrm>
          <a:prstGeom prst="rect">
            <a:avLst/>
          </a:prstGeom>
        </p:spPr>
        <p:txBody>
          <a:bodyPr wrap="square" lIns="0" tIns="0" rIns="0" bIns="0">
            <a:spAutoFit/>
          </a:bodyPr>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a:xfrm>
            <a:off x="867410" y="2243328"/>
            <a:ext cx="1561338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898388" y="9070848"/>
            <a:ext cx="5551424"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67410" y="9070848"/>
            <a:ext cx="3990086"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2/10/23</a:t>
            </a:fld>
            <a:endParaRPr lang="en-US"/>
          </a:p>
        </p:txBody>
      </p:sp>
      <p:sp>
        <p:nvSpPr>
          <p:cNvPr id="6" name="Holder 6"/>
          <p:cNvSpPr>
            <a:spLocks noGrp="1"/>
          </p:cNvSpPr>
          <p:nvPr>
            <p:ph type="sldNum" sz="quarter" idx="7"/>
          </p:nvPr>
        </p:nvSpPr>
        <p:spPr>
          <a:xfrm>
            <a:off x="12490704" y="9070848"/>
            <a:ext cx="3990086"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4.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4" name="object 4"/>
          <p:cNvSpPr txBox="1">
            <a:spLocks noGrp="1"/>
          </p:cNvSpPr>
          <p:nvPr>
            <p:ph type="title"/>
          </p:nvPr>
        </p:nvSpPr>
        <p:spPr>
          <a:xfrm>
            <a:off x="5600693" y="4551418"/>
            <a:ext cx="3728085" cy="1564640"/>
          </a:xfrm>
          <a:prstGeom prst="rect">
            <a:avLst/>
          </a:prstGeom>
        </p:spPr>
        <p:txBody>
          <a:bodyPr vert="horz" wrap="square" lIns="0" tIns="12065" rIns="0" bIns="0" rtlCol="0">
            <a:spAutoFit/>
          </a:bodyPr>
          <a:lstStyle/>
          <a:p>
            <a:pPr marL="12700">
              <a:lnSpc>
                <a:spcPct val="100000"/>
              </a:lnSpc>
              <a:spcBef>
                <a:spcPts val="95"/>
              </a:spcBef>
            </a:pPr>
            <a:r>
              <a:rPr sz="10100" spc="-5" dirty="0">
                <a:solidFill>
                  <a:srgbClr val="F0F1F1"/>
                </a:solidFill>
              </a:rPr>
              <a:t>M</a:t>
            </a:r>
            <a:r>
              <a:rPr sz="10100" spc="-5" dirty="0">
                <a:solidFill>
                  <a:srgbClr val="18CDE2"/>
                </a:solidFill>
              </a:rPr>
              <a:t>IA</a:t>
            </a:r>
            <a:r>
              <a:rPr sz="10100" spc="-5" dirty="0">
                <a:solidFill>
                  <a:srgbClr val="F0F1F1"/>
                </a:solidFill>
              </a:rPr>
              <a:t>D</a:t>
            </a:r>
            <a:endParaRPr sz="10100" dirty="0"/>
          </a:p>
        </p:txBody>
      </p:sp>
      <p:sp>
        <p:nvSpPr>
          <p:cNvPr id="5" name="object 5"/>
          <p:cNvSpPr txBox="1"/>
          <p:nvPr/>
        </p:nvSpPr>
        <p:spPr>
          <a:xfrm>
            <a:off x="10197796" y="5076918"/>
            <a:ext cx="1550035" cy="821055"/>
          </a:xfrm>
          <a:prstGeom prst="rect">
            <a:avLst/>
          </a:prstGeom>
        </p:spPr>
        <p:txBody>
          <a:bodyPr vert="horz" wrap="square" lIns="0" tIns="78740" rIns="0" bIns="0" rtlCol="0">
            <a:spAutoFit/>
          </a:bodyPr>
          <a:lstStyle/>
          <a:p>
            <a:pPr marL="12700">
              <a:lnSpc>
                <a:spcPct val="100000"/>
              </a:lnSpc>
              <a:spcBef>
                <a:spcPts val="620"/>
              </a:spcBef>
            </a:pPr>
            <a:r>
              <a:rPr sz="1300" spc="10" dirty="0">
                <a:solidFill>
                  <a:srgbClr val="FFFFFF"/>
                </a:solidFill>
                <a:latin typeface="Antenna Regular"/>
                <a:cs typeface="Antenna Regular"/>
              </a:rPr>
              <a:t>Maestría</a:t>
            </a:r>
            <a:endParaRPr sz="1300" dirty="0">
              <a:latin typeface="Antenna Regular"/>
              <a:cs typeface="Antenna Regular"/>
            </a:endParaRPr>
          </a:p>
          <a:p>
            <a:pPr marL="12700" marR="5080">
              <a:lnSpc>
                <a:spcPct val="133800"/>
              </a:lnSpc>
            </a:pPr>
            <a:r>
              <a:rPr sz="1300" spc="15" dirty="0">
                <a:solidFill>
                  <a:srgbClr val="FFFFFF"/>
                </a:solidFill>
                <a:latin typeface="Antenna Regular"/>
                <a:cs typeface="Antenna Regular"/>
              </a:rPr>
              <a:t>en </a:t>
            </a:r>
            <a:r>
              <a:rPr sz="1300" spc="5" dirty="0">
                <a:solidFill>
                  <a:srgbClr val="FFFFFF"/>
                </a:solidFill>
                <a:latin typeface="Antenna Regular"/>
                <a:cs typeface="Antenna Regular"/>
              </a:rPr>
              <a:t>Inteligencia  </a:t>
            </a:r>
            <a:r>
              <a:rPr sz="1300" spc="10" dirty="0">
                <a:solidFill>
                  <a:srgbClr val="FFFFFF"/>
                </a:solidFill>
                <a:latin typeface="Antenna Regular"/>
                <a:cs typeface="Antenna Regular"/>
              </a:rPr>
              <a:t>Analítica </a:t>
            </a:r>
            <a:r>
              <a:rPr sz="1300" spc="15" dirty="0">
                <a:solidFill>
                  <a:srgbClr val="FFFFFF"/>
                </a:solidFill>
                <a:latin typeface="Antenna Regular"/>
                <a:cs typeface="Antenna Regular"/>
              </a:rPr>
              <a:t>de</a:t>
            </a:r>
            <a:r>
              <a:rPr sz="1300" spc="-95" dirty="0">
                <a:solidFill>
                  <a:srgbClr val="FFFFFF"/>
                </a:solidFill>
                <a:latin typeface="Antenna Regular"/>
                <a:cs typeface="Antenna Regular"/>
              </a:rPr>
              <a:t> </a:t>
            </a:r>
            <a:r>
              <a:rPr sz="1300" dirty="0">
                <a:solidFill>
                  <a:srgbClr val="FFFFFF"/>
                </a:solidFill>
                <a:latin typeface="Antenna Regular"/>
                <a:cs typeface="Antenna Regular"/>
              </a:rPr>
              <a:t>Datos</a:t>
            </a:r>
            <a:endParaRPr sz="1300" dirty="0">
              <a:latin typeface="Antenna Regular"/>
              <a:cs typeface="Antenna Regular"/>
            </a:endParaRPr>
          </a:p>
        </p:txBody>
      </p:sp>
      <p:sp>
        <p:nvSpPr>
          <p:cNvPr id="6" name="object 6"/>
          <p:cNvSpPr/>
          <p:nvPr/>
        </p:nvSpPr>
        <p:spPr>
          <a:xfrm>
            <a:off x="8430843" y="3351478"/>
            <a:ext cx="2343873" cy="249505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86923"/>
            <a:ext cx="15052040" cy="5075877"/>
          </a:xfrm>
          <a:prstGeom prst="rect">
            <a:avLst/>
          </a:prstGeom>
          <a:noFill/>
        </p:spPr>
        <p:txBody>
          <a:bodyPr wrap="square">
            <a:spAutoFit/>
          </a:bodyPr>
          <a:lstStyle/>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biggest issue with a two-segment solution is that the two segments are not homogeneous enough, and their</a:t>
            </a:r>
            <a:r>
              <a:rPr lang="en-US" sz="2400" dirty="0">
                <a:latin typeface="Antenna Light" panose="02000503000000020004" pitchFamily="50" charset="0"/>
                <a:ea typeface="Calibri" panose="020F0502020204030204" pitchFamily="34" charset="0"/>
                <a:cs typeface="Times New Roman" panose="02020603050405020304" pitchFamily="18" charset="0"/>
              </a:rPr>
              <a:t> </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motivations (and needs) still vary greatly.</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“entrepreneurs” and the “pivots” are grouped together. While these two groups have the highest interest in launching their startup, their motivations vary greatly. The “pivots” may also decide to stay in a corporate career for the second half of their professional life but possibly in a different industry, whereas the “entrepreneurs” seem set on an entrepreneurial career.</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With two segments, the “sharks” and the “thinkers” are also grouped in the same segment. While those segments are the least likely to “change their career,” their ambitions and goals appear quite different.  Stopping at two segments may give the appearance of a homogeneous solution, but exploring more segments will make it clear it is not.</a:t>
            </a:r>
          </a:p>
          <a:p>
            <a:pPr>
              <a:lnSpc>
                <a:spcPct val="120000"/>
              </a:lnSpc>
              <a:spcAft>
                <a:spcPts val="1600"/>
              </a:spcAft>
            </a:pPr>
            <a:endParaRPr lang="en-US" sz="2200" dirty="0">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3661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981200"/>
            <a:ext cx="7127240" cy="6234720"/>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Three segments</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With three segments, one of the above segments is divided into two subgroups and reveals the “entrepreneurs” and the “pivots.”</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From a purely statistical point of view, however, the four-segment dendrogram reveals that about the same level of information is lost going from four-to-three as from three-to-two segments (the red dashed line below). In other words, if the information revealed by going from two to three segments is sufficient to justify the added complexity of having more segments, then it should equally justify going from three to four segments.</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300A07CE-1CA9-4B70-94F9-2C57154175B7}"/>
              </a:ext>
            </a:extLst>
          </p:cNvPr>
          <p:cNvPicPr>
            <a:picLocks noChangeAspect="1"/>
          </p:cNvPicPr>
          <p:nvPr/>
        </p:nvPicPr>
        <p:blipFill>
          <a:blip r:embed="rId6"/>
          <a:stretch>
            <a:fillRect/>
          </a:stretch>
        </p:blipFill>
        <p:spPr>
          <a:xfrm>
            <a:off x="8379831" y="2320414"/>
            <a:ext cx="8604843" cy="5450111"/>
          </a:xfrm>
          <a:prstGeom prst="rect">
            <a:avLst/>
          </a:prstGeom>
        </p:spPr>
      </p:pic>
      <p:sp>
        <p:nvSpPr>
          <p:cNvPr id="14" name="CuadroTexto 13">
            <a:extLst>
              <a:ext uri="{FF2B5EF4-FFF2-40B4-BE49-F238E27FC236}">
                <a16:creationId xmlns:a16="http://schemas.microsoft.com/office/drawing/2014/main" id="{E88CD831-120C-6545-AFE1-A53F9D96E330}"/>
              </a:ext>
            </a:extLst>
          </p:cNvPr>
          <p:cNvSpPr txBox="1"/>
          <p:nvPr/>
        </p:nvSpPr>
        <p:spPr>
          <a:xfrm>
            <a:off x="9843960" y="7696200"/>
            <a:ext cx="2563940" cy="369332"/>
          </a:xfrm>
          <a:prstGeom prst="rect">
            <a:avLst/>
          </a:prstGeom>
          <a:noFill/>
        </p:spPr>
        <p:txBody>
          <a:bodyPr wrap="square" rtlCol="0">
            <a:spAutoFit/>
          </a:bodyPr>
          <a:lstStyle/>
          <a:p>
            <a:pPr algn="just"/>
            <a:r>
              <a:rPr lang="es-CR" dirty="0">
                <a:solidFill>
                  <a:schemeClr val="accent4">
                    <a:lumMod val="60000"/>
                    <a:lumOff val="40000"/>
                  </a:schemeClr>
                </a:solidFill>
                <a:latin typeface="Antenna Light" panose="02000503000000020004" pitchFamily="50" charset="0"/>
                <a:cs typeface="Times New Roman" panose="02020603050405020304" pitchFamily="18" charset="0"/>
              </a:rPr>
              <a:t>The thinkers </a:t>
            </a:r>
            <a:r>
              <a:rPr lang="es-CR" dirty="0">
                <a:solidFill>
                  <a:schemeClr val="tx1">
                    <a:lumMod val="95000"/>
                    <a:lumOff val="5000"/>
                  </a:schemeClr>
                </a:solidFill>
                <a:latin typeface="Antenna Light" panose="02000503000000020004" pitchFamily="50" charset="0"/>
                <a:cs typeface="Times New Roman" panose="02020603050405020304" pitchFamily="18" charset="0"/>
              </a:rPr>
              <a:t>+</a:t>
            </a:r>
            <a:r>
              <a:rPr lang="es-CR" dirty="0">
                <a:solidFill>
                  <a:schemeClr val="accent4">
                    <a:lumMod val="60000"/>
                    <a:lumOff val="40000"/>
                  </a:schemeClr>
                </a:solidFill>
                <a:latin typeface="Antenna Light" panose="02000503000000020004" pitchFamily="50" charset="0"/>
                <a:cs typeface="Times New Roman" panose="02020603050405020304" pitchFamily="18" charset="0"/>
              </a:rPr>
              <a:t> </a:t>
            </a:r>
            <a:r>
              <a:rPr lang="es-CR" dirty="0">
                <a:solidFill>
                  <a:schemeClr val="accent3">
                    <a:lumMod val="60000"/>
                    <a:lumOff val="40000"/>
                  </a:schemeClr>
                </a:solidFill>
              </a:rPr>
              <a:t>The </a:t>
            </a:r>
            <a:r>
              <a:rPr lang="es-CR" dirty="0">
                <a:solidFill>
                  <a:schemeClr val="accent3">
                    <a:lumMod val="60000"/>
                    <a:lumOff val="40000"/>
                  </a:schemeClr>
                </a:solidFill>
                <a:latin typeface="Antenna Light" panose="02000503000000020004" pitchFamily="50" charset="0"/>
                <a:cs typeface="Times New Roman" panose="02020603050405020304" pitchFamily="18" charset="0"/>
              </a:rPr>
              <a:t>sharks</a:t>
            </a:r>
          </a:p>
        </p:txBody>
      </p:sp>
      <p:sp>
        <p:nvSpPr>
          <p:cNvPr id="15" name="CuadroTexto 14">
            <a:extLst>
              <a:ext uri="{FF2B5EF4-FFF2-40B4-BE49-F238E27FC236}">
                <a16:creationId xmlns:a16="http://schemas.microsoft.com/office/drawing/2014/main" id="{4E4EBEBD-0EF7-954C-B516-C1F2A601EDAE}"/>
              </a:ext>
            </a:extLst>
          </p:cNvPr>
          <p:cNvSpPr txBox="1"/>
          <p:nvPr/>
        </p:nvSpPr>
        <p:spPr>
          <a:xfrm>
            <a:off x="13093700" y="7707868"/>
            <a:ext cx="1981200" cy="369332"/>
          </a:xfrm>
          <a:prstGeom prst="rect">
            <a:avLst/>
          </a:prstGeom>
          <a:noFill/>
        </p:spPr>
        <p:txBody>
          <a:bodyPr wrap="square" rtlCol="0">
            <a:spAutoFit/>
          </a:bodyPr>
          <a:lstStyle/>
          <a:p>
            <a:pPr algn="just"/>
            <a:r>
              <a:rPr lang="es-CR" dirty="0">
                <a:solidFill>
                  <a:schemeClr val="accent1">
                    <a:lumMod val="60000"/>
                    <a:lumOff val="40000"/>
                  </a:schemeClr>
                </a:solidFill>
                <a:latin typeface="Antenna Light" panose="02000503000000020004" pitchFamily="50" charset="0"/>
                <a:cs typeface="Times New Roman" panose="02020603050405020304" pitchFamily="18" charset="0"/>
              </a:rPr>
              <a:t>The entrepreneurs</a:t>
            </a:r>
          </a:p>
        </p:txBody>
      </p:sp>
      <p:sp>
        <p:nvSpPr>
          <p:cNvPr id="18" name="CuadroTexto 17">
            <a:extLst>
              <a:ext uri="{FF2B5EF4-FFF2-40B4-BE49-F238E27FC236}">
                <a16:creationId xmlns:a16="http://schemas.microsoft.com/office/drawing/2014/main" id="{D832A670-7798-1342-AB6B-BA530EEA1AC1}"/>
              </a:ext>
            </a:extLst>
          </p:cNvPr>
          <p:cNvSpPr txBox="1"/>
          <p:nvPr/>
        </p:nvSpPr>
        <p:spPr>
          <a:xfrm>
            <a:off x="15278830" y="7696200"/>
            <a:ext cx="1167670" cy="369332"/>
          </a:xfrm>
          <a:prstGeom prst="rect">
            <a:avLst/>
          </a:prstGeom>
          <a:noFill/>
        </p:spPr>
        <p:txBody>
          <a:bodyPr wrap="square" rtlCol="0">
            <a:spAutoFit/>
          </a:bodyPr>
          <a:lstStyle/>
          <a:p>
            <a:r>
              <a:rPr lang="es-CR" dirty="0">
                <a:solidFill>
                  <a:schemeClr val="accent2">
                    <a:lumMod val="60000"/>
                    <a:lumOff val="40000"/>
                  </a:schemeClr>
                </a:solidFill>
                <a:latin typeface="Antenna Light" panose="02000503000000020004" pitchFamily="50" charset="0"/>
                <a:cs typeface="Times New Roman" panose="02020603050405020304" pitchFamily="18" charset="0"/>
              </a:rPr>
              <a:t>The pivots</a:t>
            </a:r>
          </a:p>
        </p:txBody>
      </p:sp>
    </p:spTree>
    <p:extLst>
      <p:ext uri="{BB962C8B-B14F-4D97-AF65-F5344CB8AC3E}">
        <p14:creationId xmlns:p14="http://schemas.microsoft.com/office/powerpoint/2010/main" val="35875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57078"/>
            <a:ext cx="15052040" cy="5791522"/>
          </a:xfrm>
          <a:prstGeom prst="rect">
            <a:avLst/>
          </a:prstGeom>
          <a:noFill/>
        </p:spPr>
        <p:txBody>
          <a:bodyPr wrap="square">
            <a:spAutoFit/>
          </a:bodyPr>
          <a:lstStyle/>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Besides, a three-segment solution is imbalanced, with a very large segment of 114 individuals on the one end and two smaller segments of 35 and 48 segments on the other. In many managerial contexts, having a balanced solution in terms of segment size may not be an important criterion at all. In this particular business situation, however, where executive participants may be split into different modules, a large size imbalance might create some logistic issues.</a:t>
            </a:r>
          </a:p>
          <a:p>
            <a:pPr algn="just">
              <a:lnSpc>
                <a:spcPct val="120000"/>
              </a:lnSpc>
              <a:spcAft>
                <a:spcPts val="1600"/>
              </a:spcAft>
            </a:pPr>
            <a:br>
              <a:rPr lang="en-US" sz="2400" u="sng" dirty="0">
                <a:effectLst/>
                <a:latin typeface="Antenna Light" panose="02000503000000020004" pitchFamily="50" charset="0"/>
                <a:ea typeface="Calibri" panose="020F0502020204030204" pitchFamily="34" charset="0"/>
                <a:cs typeface="Times New Roman" panose="02020603050405020304" pitchFamily="18" charset="0"/>
              </a:rPr>
            </a:b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Five segments</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With five segments, the “sharks” are subdivided into two groups: one willing to climb the ladder of their current company and one more likely to jump ship and change companies. While this distinction might be meaningful for the participants, they are not highly useful for the program’s design. Whether participants seek outside or inside promotions and career acceleration, they still need to develop their leadership skills, take salary-negotiation seminars, follow team management training, etc. With five segments, students are likely to make similar recommendations to two of the five segments (those originally grouped into the “sharks”), which should signal that four segments are enough.</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2370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4"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667413"/>
            <a:ext cx="15052040" cy="2689134"/>
          </a:xfrm>
          <a:prstGeom prst="rect">
            <a:avLst/>
          </a:prstGeom>
          <a:noFill/>
        </p:spPr>
        <p:txBody>
          <a:bodyPr wrap="square">
            <a:spAutoFit/>
          </a:bodyPr>
          <a:lstStyle/>
          <a:p>
            <a:pPr algn="just">
              <a:lnSpc>
                <a:spcPct val="120000"/>
              </a:lnSpc>
              <a:spcAft>
                <a:spcPts val="1600"/>
              </a:spcAft>
            </a:pPr>
            <a:r>
              <a:rPr lang="en-US" sz="2400" b="1" dirty="0">
                <a:effectLst/>
                <a:latin typeface="Antenna Bold" panose="02000503000000020004" pitchFamily="50" charset="0"/>
                <a:ea typeface="Calibri" panose="020F0502020204030204" pitchFamily="34" charset="0"/>
                <a:cs typeface="Times New Roman" panose="02020603050405020304" pitchFamily="18" charset="0"/>
              </a:rPr>
              <a:t>Question 3</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If you were to recommend the creation of a new customized module for the members of each segment (i.e., one customized module or set of offerings, such as courses, seminars, activities, etc., per segment), what would you suggest to the EEE management?</a:t>
            </a:r>
          </a:p>
          <a:p>
            <a:pPr algn="just">
              <a:lnSpc>
                <a:spcPct val="120000"/>
              </a:lnSpc>
              <a:spcAft>
                <a:spcPts val="1600"/>
              </a:spcAft>
            </a:pPr>
            <a:r>
              <a:rPr lang="en-US" sz="2400" dirty="0">
                <a:latin typeface="Antenna Light" panose="02000503000000020004" pitchFamily="50" charset="0"/>
                <a:ea typeface="Calibri" panose="020F0502020204030204" pitchFamily="34" charset="0"/>
                <a:cs typeface="Times New Roman" panose="02020603050405020304" pitchFamily="18" charset="0"/>
              </a:rPr>
              <a:t>R. Some suggestions could include:</a:t>
            </a:r>
          </a:p>
        </p:txBody>
      </p:sp>
      <p:sp>
        <p:nvSpPr>
          <p:cNvPr id="12" name="Content Placeholder 11">
            <a:extLst>
              <a:ext uri="{FF2B5EF4-FFF2-40B4-BE49-F238E27FC236}">
                <a16:creationId xmlns:a16="http://schemas.microsoft.com/office/drawing/2014/main" id="{6242C0C6-EB5B-4FA2-912B-8DB4406BE5F3}"/>
              </a:ext>
            </a:extLst>
          </p:cNvPr>
          <p:cNvSpPr>
            <a:spLocks noGrp="1"/>
          </p:cNvSpPr>
          <p:nvPr>
            <p:ph sz="half" idx="2"/>
          </p:nvPr>
        </p:nvSpPr>
        <p:spPr>
          <a:xfrm>
            <a:off x="1198831" y="4470652"/>
            <a:ext cx="7475269" cy="4825748"/>
          </a:xfrm>
        </p:spPr>
        <p:txBody>
          <a:bodyPr/>
          <a:lstStyle/>
          <a:p>
            <a:pPr marL="0" marR="0" lvl="0" indent="0" algn="l" defTabSz="914400" rtl="0" eaLnBrk="1" fontAlgn="auto" latinLnBrk="0" hangingPunct="1">
              <a:lnSpc>
                <a:spcPct val="120000"/>
              </a:lnSpc>
              <a:spcBef>
                <a:spcPts val="0"/>
              </a:spcBef>
              <a:spcAft>
                <a:spcPts val="1600"/>
              </a:spcAft>
              <a:buClrTx/>
              <a:buSzTx/>
              <a:buFontTx/>
              <a:buNone/>
              <a:tabLst/>
              <a:defRPr/>
            </a:pPr>
            <a:r>
              <a:rPr kumimoji="0" lang="en-US" sz="2200" b="0" i="0" u="sng"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The entrepreneurs:</a:t>
            </a:r>
          </a:p>
          <a:p>
            <a:pPr marL="0" marR="0" lvl="0" indent="0" algn="l" defTabSz="914400" rtl="0" eaLnBrk="1" fontAlgn="auto" latinLnBrk="0" hangingPunct="1">
              <a:lnSpc>
                <a:spcPct val="120000"/>
              </a:lnSpc>
              <a:spcBef>
                <a:spcPts val="0"/>
              </a:spcBef>
              <a:spcAft>
                <a:spcPts val="160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Startup incubator</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Seminars on how to raise capital or on how to hire people</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Networking events and training seminars with venture capitalists and angel investors</a:t>
            </a:r>
            <a:b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 Conferences with alumni who became successful entrepreneurs</a:t>
            </a:r>
          </a:p>
          <a:p>
            <a:pPr algn="l" rtl="0">
              <a:lnSpc>
                <a:spcPct val="120000"/>
              </a:lnSpc>
              <a:spcAft>
                <a:spcPts val="1600"/>
              </a:spcAft>
              <a:defRPr/>
            </a:pPr>
            <a:r>
              <a:rPr lang="en-US" sz="2200" u="sng"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t>The thinkers:</a:t>
            </a:r>
            <a:br>
              <a:rPr lang="en-US" sz="2200" u="sng"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br>
            <a:r>
              <a:rPr lang="en-US" sz="2200" kern="1200" dirty="0">
                <a:solidFill>
                  <a:prstClr val="black"/>
                </a:solidFill>
                <a:latin typeface="Antenna Light" panose="02000503000000020004" pitchFamily="50" charset="0"/>
                <a:ea typeface="Calibri" panose="020F0502020204030204" pitchFamily="34" charset="0"/>
                <a:cs typeface="Times New Roman" panose="02020603050405020304" pitchFamily="18" charset="0"/>
              </a:rPr>
              <a:t>- Recent topics of general interest to broaden their horizons: privacy and data protection, artificial intelligence, internet of things, politics, societal trends.</a:t>
            </a:r>
          </a:p>
          <a:p>
            <a:pPr marL="0" marR="0" lvl="0" indent="0" algn="l" defTabSz="914400" rtl="0" eaLnBrk="1" fontAlgn="auto" latinLnBrk="0" hangingPunct="1">
              <a:lnSpc>
                <a:spcPct val="120000"/>
              </a:lnSpc>
              <a:spcBef>
                <a:spcPts val="0"/>
              </a:spcBef>
              <a:spcAft>
                <a:spcPts val="1600"/>
              </a:spcAft>
              <a:buClrTx/>
              <a:buSzTx/>
              <a:buFontTx/>
              <a:buNone/>
              <a:tabLst/>
              <a:defRPr/>
            </a:pPr>
            <a:endParaRPr kumimoji="0" lang="en-US" sz="22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endParaRPr>
          </a:p>
          <a:p>
            <a:endParaRPr lang="es-CO" dirty="0"/>
          </a:p>
        </p:txBody>
      </p:sp>
      <p:sp>
        <p:nvSpPr>
          <p:cNvPr id="17" name="Content Placeholder 11">
            <a:extLst>
              <a:ext uri="{FF2B5EF4-FFF2-40B4-BE49-F238E27FC236}">
                <a16:creationId xmlns:a16="http://schemas.microsoft.com/office/drawing/2014/main" id="{41845F11-E4D0-40E7-BA4D-E77C26582ACC}"/>
              </a:ext>
            </a:extLst>
          </p:cNvPr>
          <p:cNvSpPr txBox="1">
            <a:spLocks/>
          </p:cNvSpPr>
          <p:nvPr/>
        </p:nvSpPr>
        <p:spPr>
          <a:xfrm>
            <a:off x="9585833" y="4496554"/>
            <a:ext cx="7317867" cy="3428246"/>
          </a:xfrm>
          <a:prstGeom prst="rect">
            <a:avLst/>
          </a:prstGeom>
        </p:spPr>
        <p:txBody>
          <a:bodyPr wrap="square" lIns="0" tIns="0" rIns="0" bIns="0">
            <a:sp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rtl="0">
              <a:lnSpc>
                <a:spcPct val="120000"/>
              </a:lnSpc>
              <a:spcAft>
                <a:spcPts val="1600"/>
              </a:spcAft>
              <a:defRPr/>
            </a:pPr>
            <a:r>
              <a:rPr lang="en-US" sz="2200" u="sng" dirty="0">
                <a:solidFill>
                  <a:prstClr val="black"/>
                </a:solidFill>
                <a:latin typeface="Antenna Light" panose="02000503000000020004" pitchFamily="50" charset="0"/>
                <a:cs typeface="Times New Roman" panose="02020603050405020304" pitchFamily="18" charset="0"/>
              </a:rPr>
              <a:t>The sharks:</a:t>
            </a:r>
            <a:br>
              <a:rPr lang="en-US" sz="2200" u="sng"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Leadership seminars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Salary-negotiation seminars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Networking events</a:t>
            </a:r>
          </a:p>
          <a:p>
            <a:pPr algn="l" rtl="0">
              <a:lnSpc>
                <a:spcPct val="120000"/>
              </a:lnSpc>
              <a:spcAft>
                <a:spcPts val="1600"/>
              </a:spcAft>
              <a:defRPr/>
            </a:pPr>
            <a:r>
              <a:rPr lang="en-US" sz="2200" u="sng" dirty="0">
                <a:solidFill>
                  <a:prstClr val="black"/>
                </a:solidFill>
                <a:latin typeface="Antenna Light" panose="02000503000000020004" pitchFamily="50" charset="0"/>
                <a:cs typeface="Times New Roman" panose="02020603050405020304" pitchFamily="18" charset="0"/>
              </a:rPr>
              <a:t>The pivots:</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Individual coaching</a:t>
            </a:r>
            <a:br>
              <a:rPr lang="en-US" sz="2200" dirty="0">
                <a:solidFill>
                  <a:prstClr val="black"/>
                </a:solidFill>
                <a:latin typeface="Antenna Light" panose="02000503000000020004" pitchFamily="50" charset="0"/>
                <a:cs typeface="Times New Roman" panose="02020603050405020304" pitchFamily="18" charset="0"/>
              </a:rPr>
            </a:br>
            <a:r>
              <a:rPr lang="en-US" sz="2200" dirty="0">
                <a:solidFill>
                  <a:prstClr val="black"/>
                </a:solidFill>
                <a:latin typeface="Antenna Light" panose="02000503000000020004" pitchFamily="50" charset="0"/>
                <a:cs typeface="Times New Roman" panose="02020603050405020304" pitchFamily="18" charset="0"/>
              </a:rPr>
              <a:t>- Personal development seminars (setting priorities, life plan, time management)</a:t>
            </a:r>
          </a:p>
        </p:txBody>
      </p:sp>
    </p:spTree>
    <p:extLst>
      <p:ext uri="{BB962C8B-B14F-4D97-AF65-F5344CB8AC3E}">
        <p14:creationId xmlns:p14="http://schemas.microsoft.com/office/powerpoint/2010/main" val="3997267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15073"/>
            <a:ext cx="15052040" cy="4461927"/>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Question 4</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Typically, the sales team at EEE advertises the program (e.g., </a:t>
            </a:r>
            <a:r>
              <a:rPr lang="en-US" sz="2400" dirty="0" err="1">
                <a:effectLst/>
                <a:latin typeface="Antenna Light" panose="02000503000000020004" pitchFamily="50" charset="0"/>
                <a:ea typeface="Calibri" panose="020F0502020204030204" pitchFamily="34" charset="0"/>
                <a:cs typeface="Times New Roman" panose="02020603050405020304" pitchFamily="18" charset="0"/>
              </a:rPr>
              <a:t>Adwords</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 search engine optimization, professional publications), and participates in education fairs and events. Then, potential participants contact the program, and the vetting/recruiting process begins with an individualized interview. The goal of this interview is not only to verify the interviewee is a suitable candidate and meet the selection criteria, but also to convince them that the Executive MBA at ESSEC is a good choice (i.e., “make the sale”).</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sales team of EEE has heard of this segmentation initiative and wonders whether the survey could be used to improve their sales efforts. What would you recommend? Would you anticipate specific limitations to the use of that survey to improve EEE’s recruiting efforts? </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7711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43076"/>
            <a:ext cx="15052040" cy="5348324"/>
          </a:xfrm>
          <a:prstGeom prst="rect">
            <a:avLst/>
          </a:prstGeom>
          <a:noFill/>
        </p:spPr>
        <p:txBody>
          <a:bodyPr wrap="square">
            <a:spAutoFit/>
          </a:bodyPr>
          <a:lstStyle/>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R. The segmentation solution can be used by the sales team to direct the interviews more effectively and focus on the needs of the segment to which the prospective participant may belong. For instance, if it is clear that a prospect most likely belongs to the cluster “the entrepreneurs,” the sales team can talk about participants from previous cohorts who became successful entrepreneurs after attending the program.</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sales arguments are there and can all be used, but focusing on those most likely to bear impact may increase the ratio of closed sales. In other words, a good segmentation may help laser-focus the communication and sales strategies by tailoring them to each participant’s identified segment.</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sales team could even use the descriptors to predict which cluster people belong to before the interview begins. For instance, if a participant is male, older than the average, and is reportedly self-financed, he is more likely to belong to the first cluster (“the entrepreneurs”). This prediction could guide communication efforts more effectively at the outset of the interview, or even before it begins.</a:t>
            </a:r>
          </a:p>
        </p:txBody>
      </p:sp>
    </p:spTree>
    <p:extLst>
      <p:ext uri="{BB962C8B-B14F-4D97-AF65-F5344CB8AC3E}">
        <p14:creationId xmlns:p14="http://schemas.microsoft.com/office/powerpoint/2010/main" val="1682651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1004EDAA-6B72-40DA-811A-DCE6C8474B3A}"/>
              </a:ext>
            </a:extLst>
          </p:cNvPr>
          <p:cNvPicPr>
            <a:picLocks noChangeAspect="1"/>
          </p:cNvPicPr>
          <p:nvPr/>
        </p:nvPicPr>
        <p:blipFill>
          <a:blip r:embed="rId6"/>
          <a:stretch>
            <a:fillRect/>
          </a:stretch>
        </p:blipFill>
        <p:spPr>
          <a:xfrm>
            <a:off x="436054" y="1549825"/>
            <a:ext cx="10210801" cy="7433926"/>
          </a:xfrm>
          <a:prstGeom prst="rect">
            <a:avLst/>
          </a:prstGeom>
        </p:spPr>
      </p:pic>
      <p:sp>
        <p:nvSpPr>
          <p:cNvPr id="18" name="TextBox 17">
            <a:extLst>
              <a:ext uri="{FF2B5EF4-FFF2-40B4-BE49-F238E27FC236}">
                <a16:creationId xmlns:a16="http://schemas.microsoft.com/office/drawing/2014/main" id="{6AA8F9AF-E7E8-48EB-AB90-4C737676159A}"/>
              </a:ext>
            </a:extLst>
          </p:cNvPr>
          <p:cNvSpPr txBox="1"/>
          <p:nvPr/>
        </p:nvSpPr>
        <p:spPr>
          <a:xfrm>
            <a:off x="10900855" y="3963412"/>
            <a:ext cx="6155245" cy="3046988"/>
          </a:xfrm>
          <a:prstGeom prst="rect">
            <a:avLst/>
          </a:prstGeom>
          <a:noFill/>
        </p:spPr>
        <p:txBody>
          <a:bodyPr wrap="square">
            <a:spAutoFit/>
          </a:bodyPr>
          <a:lstStyle/>
          <a:p>
            <a:pPr algn="just"/>
            <a:r>
              <a:rPr lang="en-US" sz="2400" dirty="0">
                <a:latin typeface="Antenna Light" panose="02000503000000020004" pitchFamily="50" charset="0"/>
              </a:rPr>
              <a:t>However, the hit rate is only 58%, which means precision is lacking.</a:t>
            </a:r>
          </a:p>
          <a:p>
            <a:pPr algn="just"/>
            <a:endParaRPr lang="en-US" sz="2400" dirty="0">
              <a:latin typeface="Antenna Light" panose="02000503000000020004" pitchFamily="50" charset="0"/>
            </a:endParaRPr>
          </a:p>
          <a:p>
            <a:pPr algn="just"/>
            <a:r>
              <a:rPr lang="en-US" sz="2400" dirty="0">
                <a:latin typeface="Antenna Light" panose="02000503000000020004" pitchFamily="50" charset="0"/>
              </a:rPr>
              <a:t>It appears that the descriptors used in the study are too vague and not precise enough (or the population too homogeneous in terms of descriptors) to be truly useful with a high success rate</a:t>
            </a:r>
            <a:r>
              <a:rPr lang="en-US" sz="2200" dirty="0">
                <a:latin typeface="Antenna Light" panose="02000503000000020004" pitchFamily="50" charset="0"/>
              </a:rPr>
              <a:t>.</a:t>
            </a:r>
            <a:endParaRPr lang="es-CO" sz="2200" dirty="0">
              <a:latin typeface="Antenna Light" panose="02000503000000020004" pitchFamily="50" charset="0"/>
            </a:endParaRPr>
          </a:p>
        </p:txBody>
      </p:sp>
      <p:sp>
        <p:nvSpPr>
          <p:cNvPr id="13" name="CuadroTexto 12">
            <a:extLst>
              <a:ext uri="{FF2B5EF4-FFF2-40B4-BE49-F238E27FC236}">
                <a16:creationId xmlns:a16="http://schemas.microsoft.com/office/drawing/2014/main" id="{2FD313E1-58FC-4A40-8CB5-B17F2877DD4D}"/>
              </a:ext>
            </a:extLst>
          </p:cNvPr>
          <p:cNvSpPr txBox="1"/>
          <p:nvPr/>
        </p:nvSpPr>
        <p:spPr>
          <a:xfrm>
            <a:off x="3669570" y="8927068"/>
            <a:ext cx="1423130" cy="369332"/>
          </a:xfrm>
          <a:prstGeom prst="rect">
            <a:avLst/>
          </a:prstGeom>
          <a:noFill/>
        </p:spPr>
        <p:txBody>
          <a:bodyPr wrap="square" rtlCol="0">
            <a:spAutoFit/>
          </a:bodyPr>
          <a:lstStyle/>
          <a:p>
            <a:pPr algn="just"/>
            <a:r>
              <a:rPr lang="es-CR" dirty="0">
                <a:solidFill>
                  <a:schemeClr val="accent4">
                    <a:lumMod val="60000"/>
                    <a:lumOff val="40000"/>
                  </a:schemeClr>
                </a:solidFill>
                <a:latin typeface="Antenna Light" panose="02000503000000020004" pitchFamily="50" charset="0"/>
                <a:cs typeface="Times New Roman" panose="02020603050405020304" pitchFamily="18" charset="0"/>
              </a:rPr>
              <a:t>The thinkers</a:t>
            </a:r>
          </a:p>
        </p:txBody>
      </p:sp>
      <p:sp>
        <p:nvSpPr>
          <p:cNvPr id="14" name="CuadroTexto 13">
            <a:extLst>
              <a:ext uri="{FF2B5EF4-FFF2-40B4-BE49-F238E27FC236}">
                <a16:creationId xmlns:a16="http://schemas.microsoft.com/office/drawing/2014/main" id="{62F8926F-1E70-8942-BEE8-FC4E44C1EF86}"/>
              </a:ext>
            </a:extLst>
          </p:cNvPr>
          <p:cNvSpPr txBox="1"/>
          <p:nvPr/>
        </p:nvSpPr>
        <p:spPr>
          <a:xfrm>
            <a:off x="1511300" y="8915400"/>
            <a:ext cx="1981200" cy="369332"/>
          </a:xfrm>
          <a:prstGeom prst="rect">
            <a:avLst/>
          </a:prstGeom>
          <a:noFill/>
        </p:spPr>
        <p:txBody>
          <a:bodyPr wrap="square" rtlCol="0">
            <a:spAutoFit/>
          </a:bodyPr>
          <a:lstStyle/>
          <a:p>
            <a:pPr algn="just"/>
            <a:r>
              <a:rPr lang="es-CR" dirty="0">
                <a:solidFill>
                  <a:schemeClr val="accent1">
                    <a:lumMod val="60000"/>
                    <a:lumOff val="40000"/>
                  </a:schemeClr>
                </a:solidFill>
                <a:latin typeface="Antenna Light" panose="02000503000000020004" pitchFamily="50" charset="0"/>
                <a:cs typeface="Times New Roman" panose="02020603050405020304" pitchFamily="18" charset="0"/>
              </a:rPr>
              <a:t>The entrepreneurs</a:t>
            </a:r>
          </a:p>
        </p:txBody>
      </p:sp>
      <p:sp>
        <p:nvSpPr>
          <p:cNvPr id="15" name="CuadroTexto 14">
            <a:extLst>
              <a:ext uri="{FF2B5EF4-FFF2-40B4-BE49-F238E27FC236}">
                <a16:creationId xmlns:a16="http://schemas.microsoft.com/office/drawing/2014/main" id="{AB7DC6A0-39EC-FF44-BB92-FBB09ABC6585}"/>
              </a:ext>
            </a:extLst>
          </p:cNvPr>
          <p:cNvSpPr txBox="1"/>
          <p:nvPr/>
        </p:nvSpPr>
        <p:spPr>
          <a:xfrm>
            <a:off x="5626100" y="8927068"/>
            <a:ext cx="1243870" cy="369332"/>
          </a:xfrm>
          <a:prstGeom prst="rect">
            <a:avLst/>
          </a:prstGeom>
          <a:noFill/>
        </p:spPr>
        <p:txBody>
          <a:bodyPr wrap="square" rtlCol="0">
            <a:spAutoFit/>
          </a:bodyPr>
          <a:lstStyle/>
          <a:p>
            <a:pPr algn="just"/>
            <a:r>
              <a:rPr lang="es-CR" dirty="0">
                <a:solidFill>
                  <a:schemeClr val="accent3">
                    <a:lumMod val="60000"/>
                    <a:lumOff val="40000"/>
                  </a:schemeClr>
                </a:solidFill>
              </a:rPr>
              <a:t>The </a:t>
            </a:r>
            <a:r>
              <a:rPr lang="es-CR" dirty="0">
                <a:solidFill>
                  <a:schemeClr val="accent3">
                    <a:lumMod val="60000"/>
                    <a:lumOff val="40000"/>
                  </a:schemeClr>
                </a:solidFill>
                <a:latin typeface="Antenna Light" panose="02000503000000020004" pitchFamily="50" charset="0"/>
                <a:cs typeface="Times New Roman" panose="02020603050405020304" pitchFamily="18" charset="0"/>
              </a:rPr>
              <a:t>sharks</a:t>
            </a:r>
          </a:p>
        </p:txBody>
      </p:sp>
      <p:sp>
        <p:nvSpPr>
          <p:cNvPr id="16" name="CuadroTexto 15">
            <a:extLst>
              <a:ext uri="{FF2B5EF4-FFF2-40B4-BE49-F238E27FC236}">
                <a16:creationId xmlns:a16="http://schemas.microsoft.com/office/drawing/2014/main" id="{86D3CBB9-0ACB-4844-AAD1-488DBA0F3C0F}"/>
              </a:ext>
            </a:extLst>
          </p:cNvPr>
          <p:cNvSpPr txBox="1"/>
          <p:nvPr/>
        </p:nvSpPr>
        <p:spPr>
          <a:xfrm>
            <a:off x="7454900" y="8915400"/>
            <a:ext cx="1167670" cy="369332"/>
          </a:xfrm>
          <a:prstGeom prst="rect">
            <a:avLst/>
          </a:prstGeom>
          <a:noFill/>
        </p:spPr>
        <p:txBody>
          <a:bodyPr wrap="square" rtlCol="0">
            <a:spAutoFit/>
          </a:bodyPr>
          <a:lstStyle/>
          <a:p>
            <a:r>
              <a:rPr lang="es-CR" dirty="0">
                <a:solidFill>
                  <a:schemeClr val="accent2">
                    <a:lumMod val="60000"/>
                    <a:lumOff val="40000"/>
                  </a:schemeClr>
                </a:solidFill>
                <a:latin typeface="Antenna Light" panose="02000503000000020004" pitchFamily="50" charset="0"/>
                <a:cs typeface="Times New Roman" panose="02020603050405020304" pitchFamily="18" charset="0"/>
              </a:rPr>
              <a:t>The pivots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021703"/>
            <a:ext cx="15052040" cy="4531497"/>
          </a:xfrm>
          <a:prstGeom prst="rect">
            <a:avLst/>
          </a:prstGeom>
          <a:noFill/>
        </p:spPr>
        <p:txBody>
          <a:bodyPr wrap="square">
            <a:spAutoFit/>
          </a:bodyPr>
          <a:lstStyle/>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More importantly, one has to remember that the segment solution and description are based on ESSEC respondents exclusively, hence suffer significant survival bias:</a:t>
            </a:r>
          </a:p>
          <a:p>
            <a:pPr>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 Not everyone thinking about doing an Executive MBA applied to the ESSEC program</a:t>
            </a:r>
            <a:br>
              <a:rPr lang="en-US" sz="2400" dirty="0">
                <a:effectLst/>
                <a:latin typeface="Antenna Light" panose="02000503000000020004" pitchFamily="50" charset="0"/>
                <a:ea typeface="Calibri" panose="020F0502020204030204" pitchFamily="34" charset="0"/>
                <a:cs typeface="Times New Roman" panose="02020603050405020304" pitchFamily="18" charset="0"/>
              </a:rPr>
            </a:br>
            <a:r>
              <a:rPr lang="en-US" sz="2400" dirty="0">
                <a:effectLst/>
                <a:latin typeface="Antenna Light" panose="02000503000000020004" pitchFamily="50" charset="0"/>
                <a:ea typeface="Calibri" panose="020F0502020204030204" pitchFamily="34" charset="0"/>
                <a:cs typeface="Times New Roman" panose="02020603050405020304" pitchFamily="18" charset="0"/>
              </a:rPr>
              <a:t>- Not everyone who applied to the ESSEC program decided to join (or was selected)</a:t>
            </a:r>
            <a:br>
              <a:rPr lang="en-US" sz="2400" dirty="0">
                <a:effectLst/>
                <a:latin typeface="Antenna Light" panose="02000503000000020004" pitchFamily="50" charset="0"/>
                <a:ea typeface="Calibri" panose="020F0502020204030204" pitchFamily="34" charset="0"/>
                <a:cs typeface="Times New Roman" panose="02020603050405020304" pitchFamily="18" charset="0"/>
              </a:rPr>
            </a:br>
            <a:r>
              <a:rPr lang="en-US" sz="2400" dirty="0">
                <a:effectLst/>
                <a:latin typeface="Antenna Light" panose="02000503000000020004" pitchFamily="50" charset="0"/>
                <a:ea typeface="Calibri" panose="020F0502020204030204" pitchFamily="34" charset="0"/>
                <a:cs typeface="Times New Roman" panose="02020603050405020304" pitchFamily="18" charset="0"/>
              </a:rPr>
              <a:t>- Not every participant agreed (or had the time) to answer the survey on which the segmentation study is based</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Because the survey was designed initially to understand the needs of the participants better, the sample appears appropriate for that purpose. However, if the sales team tries to use the same survey to understand the needs of the entire market, the study will likely suffer from significant biases due to self-selection and survival bias (i.e., not everyone applied, and not everyone was selected into the program).</a:t>
            </a:r>
          </a:p>
        </p:txBody>
      </p:sp>
    </p:spTree>
    <p:extLst>
      <p:ext uri="{BB962C8B-B14F-4D97-AF65-F5344CB8AC3E}">
        <p14:creationId xmlns:p14="http://schemas.microsoft.com/office/powerpoint/2010/main" val="386822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solidFill>
        </p:spPr>
        <p:txBody>
          <a:bodyPr wrap="square" lIns="0" tIns="0" rIns="0" bIns="0" rtlCol="0"/>
          <a:lstStyle/>
          <a:p>
            <a:endParaRPr/>
          </a:p>
        </p:txBody>
      </p:sp>
      <p:sp>
        <p:nvSpPr>
          <p:cNvPr id="3" name="object 3"/>
          <p:cNvSpPr txBox="1"/>
          <p:nvPr/>
        </p:nvSpPr>
        <p:spPr>
          <a:xfrm>
            <a:off x="8256637" y="7987272"/>
            <a:ext cx="2221230" cy="938530"/>
          </a:xfrm>
          <a:prstGeom prst="rect">
            <a:avLst/>
          </a:prstGeom>
        </p:spPr>
        <p:txBody>
          <a:bodyPr vert="horz" wrap="square" lIns="0" tIns="17145" rIns="0" bIns="0" rtlCol="0">
            <a:spAutoFit/>
          </a:bodyPr>
          <a:lstStyle/>
          <a:p>
            <a:pPr marL="12700">
              <a:lnSpc>
                <a:spcPct val="100000"/>
              </a:lnSpc>
              <a:spcBef>
                <a:spcPts val="135"/>
              </a:spcBef>
            </a:pPr>
            <a:r>
              <a:rPr sz="5950" b="1" spc="35" dirty="0">
                <a:solidFill>
                  <a:srgbClr val="F0F1F1"/>
                </a:solidFill>
                <a:latin typeface="Antenna Bold"/>
                <a:cs typeface="Antenna Bold"/>
              </a:rPr>
              <a:t>M</a:t>
            </a:r>
            <a:r>
              <a:rPr sz="5950" b="1" spc="20" dirty="0">
                <a:solidFill>
                  <a:srgbClr val="18CDE2"/>
                </a:solidFill>
                <a:latin typeface="Antenna Bold"/>
                <a:cs typeface="Antenna Bold"/>
              </a:rPr>
              <a:t>IA</a:t>
            </a:r>
            <a:r>
              <a:rPr sz="5950" b="1" spc="30" dirty="0">
                <a:solidFill>
                  <a:srgbClr val="F0F1F1"/>
                </a:solidFill>
                <a:latin typeface="Antenna Bold"/>
                <a:cs typeface="Antenna Bold"/>
              </a:rPr>
              <a:t>D</a:t>
            </a:r>
            <a:endParaRPr sz="5950">
              <a:latin typeface="Antenna Bold"/>
              <a:cs typeface="Antenna Bold"/>
            </a:endParaRPr>
          </a:p>
        </p:txBody>
      </p:sp>
      <p:sp>
        <p:nvSpPr>
          <p:cNvPr id="4" name="object 4"/>
          <p:cNvSpPr txBox="1"/>
          <p:nvPr/>
        </p:nvSpPr>
        <p:spPr>
          <a:xfrm>
            <a:off x="10983144" y="8298948"/>
            <a:ext cx="929640" cy="497205"/>
          </a:xfrm>
          <a:prstGeom prst="rect">
            <a:avLst/>
          </a:prstGeom>
        </p:spPr>
        <p:txBody>
          <a:bodyPr vert="horz" wrap="square" lIns="0" tIns="54610" rIns="0" bIns="0" rtlCol="0">
            <a:spAutoFit/>
          </a:bodyPr>
          <a:lstStyle/>
          <a:p>
            <a:pPr marL="12700">
              <a:lnSpc>
                <a:spcPct val="100000"/>
              </a:lnSpc>
              <a:spcBef>
                <a:spcPts val="430"/>
              </a:spcBef>
            </a:pPr>
            <a:r>
              <a:rPr sz="750" spc="15" dirty="0">
                <a:solidFill>
                  <a:srgbClr val="FFFFFF"/>
                </a:solidFill>
                <a:latin typeface="Antenna Regular"/>
                <a:cs typeface="Antenna Regular"/>
              </a:rPr>
              <a:t>Maestría</a:t>
            </a:r>
            <a:endParaRPr sz="750">
              <a:latin typeface="Antenna Regular"/>
              <a:cs typeface="Antenna Regular"/>
            </a:endParaRPr>
          </a:p>
          <a:p>
            <a:pPr marL="12700" marR="5080">
              <a:lnSpc>
                <a:spcPct val="137500"/>
              </a:lnSpc>
            </a:pPr>
            <a:r>
              <a:rPr sz="750" spc="20" dirty="0">
                <a:solidFill>
                  <a:srgbClr val="FFFFFF"/>
                </a:solidFill>
                <a:latin typeface="Antenna Regular"/>
                <a:cs typeface="Antenna Regular"/>
              </a:rPr>
              <a:t>en </a:t>
            </a:r>
            <a:r>
              <a:rPr sz="750" spc="10" dirty="0">
                <a:solidFill>
                  <a:srgbClr val="FFFFFF"/>
                </a:solidFill>
                <a:latin typeface="Antenna Regular"/>
                <a:cs typeface="Antenna Regular"/>
              </a:rPr>
              <a:t>Inteligencia  </a:t>
            </a:r>
            <a:r>
              <a:rPr sz="750" spc="15" dirty="0">
                <a:solidFill>
                  <a:srgbClr val="FFFFFF"/>
                </a:solidFill>
                <a:latin typeface="Antenna Regular"/>
                <a:cs typeface="Antenna Regular"/>
              </a:rPr>
              <a:t>Analítica </a:t>
            </a:r>
            <a:r>
              <a:rPr sz="750" spc="20" dirty="0">
                <a:solidFill>
                  <a:srgbClr val="FFFFFF"/>
                </a:solidFill>
                <a:latin typeface="Antenna Regular"/>
                <a:cs typeface="Antenna Regular"/>
              </a:rPr>
              <a:t>de</a:t>
            </a:r>
            <a:r>
              <a:rPr sz="750" spc="-80" dirty="0">
                <a:solidFill>
                  <a:srgbClr val="FFFFFF"/>
                </a:solidFill>
                <a:latin typeface="Antenna Regular"/>
                <a:cs typeface="Antenna Regular"/>
              </a:rPr>
              <a:t> </a:t>
            </a:r>
            <a:r>
              <a:rPr sz="750" spc="10" dirty="0">
                <a:solidFill>
                  <a:srgbClr val="FFFFFF"/>
                </a:solidFill>
                <a:latin typeface="Antenna Regular"/>
                <a:cs typeface="Antenna Regular"/>
              </a:rPr>
              <a:t>Datos</a:t>
            </a:r>
            <a:endParaRPr sz="750">
              <a:latin typeface="Antenna Regular"/>
              <a:cs typeface="Antenna Regular"/>
            </a:endParaRPr>
          </a:p>
        </p:txBody>
      </p:sp>
      <p:sp>
        <p:nvSpPr>
          <p:cNvPr id="5" name="object 5"/>
          <p:cNvSpPr/>
          <p:nvPr/>
        </p:nvSpPr>
        <p:spPr>
          <a:xfrm>
            <a:off x="9940352" y="7278090"/>
            <a:ext cx="1390129" cy="1482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471400" y="7327900"/>
            <a:ext cx="0" cy="1536700"/>
          </a:xfrm>
          <a:custGeom>
            <a:avLst/>
            <a:gdLst/>
            <a:ahLst/>
            <a:cxnLst/>
            <a:rect l="l" t="t" r="r" b="b"/>
            <a:pathLst>
              <a:path h="1536700">
                <a:moveTo>
                  <a:pt x="0" y="0"/>
                </a:moveTo>
                <a:lnTo>
                  <a:pt x="0" y="1536700"/>
                </a:lnTo>
              </a:path>
            </a:pathLst>
          </a:custGeom>
          <a:ln w="12700">
            <a:solidFill>
              <a:srgbClr val="FFFFFF"/>
            </a:solidFill>
          </a:ln>
        </p:spPr>
        <p:txBody>
          <a:bodyPr wrap="square" lIns="0" tIns="0" rIns="0" bIns="0" rtlCol="0"/>
          <a:lstStyle/>
          <a:p>
            <a:endParaRPr/>
          </a:p>
        </p:txBody>
      </p:sp>
      <p:sp>
        <p:nvSpPr>
          <p:cNvPr id="8" name="object 8"/>
          <p:cNvSpPr/>
          <p:nvPr/>
        </p:nvSpPr>
        <p:spPr>
          <a:xfrm>
            <a:off x="0" y="12699"/>
            <a:ext cx="7796720" cy="9740900"/>
          </a:xfrm>
          <a:prstGeom prst="rect">
            <a:avLst/>
          </a:prstGeom>
          <a:blipFill>
            <a:blip r:embed="rId3"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6E8FFAA8-F65B-49B9-BCA8-45E57EEBD23E}"/>
              </a:ext>
            </a:extLst>
          </p:cNvPr>
          <p:cNvSpPr txBox="1"/>
          <p:nvPr/>
        </p:nvSpPr>
        <p:spPr>
          <a:xfrm>
            <a:off x="12941300" y="7467600"/>
            <a:ext cx="3188970" cy="1235595"/>
          </a:xfrm>
          <a:prstGeom prst="rect">
            <a:avLst/>
          </a:prstGeom>
        </p:spPr>
        <p:txBody>
          <a:bodyPr vert="horz" wrap="square" lIns="0" tIns="62865" rIns="0" bIns="0" rtlCol="0">
            <a:spAutoFit/>
          </a:bodyPr>
          <a:lstStyle/>
          <a:p>
            <a:pPr marL="12700">
              <a:lnSpc>
                <a:spcPct val="100000"/>
              </a:lnSpc>
              <a:spcBef>
                <a:spcPts val="495"/>
              </a:spcBef>
            </a:pPr>
            <a:r>
              <a:rPr lang="es-CO" sz="3600" b="1" dirty="0">
                <a:solidFill>
                  <a:srgbClr val="FFFFFF"/>
                </a:solidFill>
                <a:latin typeface="Antenna Bold"/>
                <a:cs typeface="Antenna Bold"/>
              </a:rPr>
              <a:t>Marketing</a:t>
            </a:r>
          </a:p>
          <a:p>
            <a:pPr marL="12700">
              <a:lnSpc>
                <a:spcPct val="100000"/>
              </a:lnSpc>
              <a:spcBef>
                <a:spcPts val="495"/>
              </a:spcBef>
            </a:pPr>
            <a:r>
              <a:rPr lang="es-CO" sz="3600" b="1" dirty="0" err="1">
                <a:solidFill>
                  <a:srgbClr val="FFFFFF"/>
                </a:solidFill>
                <a:latin typeface="Antenna Bold"/>
                <a:cs typeface="Antenna Bold"/>
              </a:rPr>
              <a:t>Analytics</a:t>
            </a:r>
            <a:endParaRPr lang="es-CO" sz="3600" b="1" dirty="0">
              <a:solidFill>
                <a:srgbClr val="FFFFFF"/>
              </a:solidFill>
              <a:latin typeface="Antenna Bold"/>
              <a:cs typeface="Antenna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7988300" cy="9753600"/>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0" y="0"/>
            <a:ext cx="7988300" cy="9753600"/>
          </a:xfrm>
          <a:custGeom>
            <a:avLst/>
            <a:gdLst/>
            <a:ahLst/>
            <a:cxnLst/>
            <a:rect l="l" t="t" r="r" b="b"/>
            <a:pathLst>
              <a:path w="7988300" h="9753600">
                <a:moveTo>
                  <a:pt x="0" y="9753600"/>
                </a:moveTo>
                <a:lnTo>
                  <a:pt x="7988300" y="9753600"/>
                </a:lnTo>
                <a:lnTo>
                  <a:pt x="79883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5" name="object 5"/>
          <p:cNvSpPr txBox="1"/>
          <p:nvPr/>
        </p:nvSpPr>
        <p:spPr>
          <a:xfrm>
            <a:off x="1689100" y="4584306"/>
            <a:ext cx="3051810" cy="1283335"/>
          </a:xfrm>
          <a:prstGeom prst="rect">
            <a:avLst/>
          </a:prstGeom>
        </p:spPr>
        <p:txBody>
          <a:bodyPr vert="horz" wrap="square" lIns="0" tIns="13335" rIns="0" bIns="0" rtlCol="0">
            <a:spAutoFit/>
          </a:bodyPr>
          <a:lstStyle/>
          <a:p>
            <a:pPr marL="12700">
              <a:lnSpc>
                <a:spcPct val="100000"/>
              </a:lnSpc>
              <a:spcBef>
                <a:spcPts val="105"/>
              </a:spcBef>
            </a:pPr>
            <a:r>
              <a:rPr sz="8250" b="1" dirty="0">
                <a:solidFill>
                  <a:srgbClr val="F0F1F1"/>
                </a:solidFill>
                <a:latin typeface="Antenna Bold"/>
                <a:cs typeface="Antenna Bold"/>
              </a:rPr>
              <a:t>M</a:t>
            </a:r>
            <a:r>
              <a:rPr sz="8250" b="1" dirty="0">
                <a:solidFill>
                  <a:srgbClr val="18CDE2"/>
                </a:solidFill>
                <a:latin typeface="Antenna Bold"/>
                <a:cs typeface="Antenna Bold"/>
              </a:rPr>
              <a:t>IA</a:t>
            </a:r>
            <a:r>
              <a:rPr sz="8250" b="1" dirty="0">
                <a:solidFill>
                  <a:srgbClr val="F0F1F1"/>
                </a:solidFill>
                <a:latin typeface="Antenna Bold"/>
                <a:cs typeface="Antenna Bold"/>
              </a:rPr>
              <a:t>D</a:t>
            </a:r>
            <a:endParaRPr sz="8250" dirty="0">
              <a:latin typeface="Antenna Bold"/>
              <a:cs typeface="Antenna Bold"/>
            </a:endParaRPr>
          </a:p>
        </p:txBody>
      </p:sp>
      <p:sp>
        <p:nvSpPr>
          <p:cNvPr id="6" name="object 6"/>
          <p:cNvSpPr txBox="1"/>
          <p:nvPr/>
        </p:nvSpPr>
        <p:spPr>
          <a:xfrm>
            <a:off x="5446897" y="5013861"/>
            <a:ext cx="1271905" cy="675640"/>
          </a:xfrm>
          <a:prstGeom prst="rect">
            <a:avLst/>
          </a:prstGeom>
        </p:spPr>
        <p:txBody>
          <a:bodyPr vert="horz" wrap="square" lIns="0" tIns="68580" rIns="0" bIns="0" rtlCol="0">
            <a:spAutoFit/>
          </a:bodyPr>
          <a:lstStyle/>
          <a:p>
            <a:pPr marL="12700">
              <a:lnSpc>
                <a:spcPct val="100000"/>
              </a:lnSpc>
              <a:spcBef>
                <a:spcPts val="540"/>
              </a:spcBef>
            </a:pPr>
            <a:r>
              <a:rPr sz="1050" spc="10" dirty="0">
                <a:solidFill>
                  <a:srgbClr val="FFFFFF"/>
                </a:solidFill>
                <a:latin typeface="Antenna Regular"/>
                <a:cs typeface="Antenna Regular"/>
              </a:rPr>
              <a:t>Maestría</a:t>
            </a:r>
            <a:endParaRPr sz="1050" dirty="0">
              <a:latin typeface="Antenna Regular"/>
              <a:cs typeface="Antenna Regular"/>
            </a:endParaRPr>
          </a:p>
          <a:p>
            <a:pPr marL="12700" marR="5080">
              <a:lnSpc>
                <a:spcPct val="135400"/>
              </a:lnSpc>
            </a:pPr>
            <a:r>
              <a:rPr sz="1050" spc="20" dirty="0">
                <a:solidFill>
                  <a:srgbClr val="FFFFFF"/>
                </a:solidFill>
                <a:latin typeface="Antenna Regular"/>
                <a:cs typeface="Antenna Regular"/>
              </a:rPr>
              <a:t>en </a:t>
            </a:r>
            <a:r>
              <a:rPr sz="1050" spc="10" dirty="0">
                <a:solidFill>
                  <a:srgbClr val="FFFFFF"/>
                </a:solidFill>
                <a:latin typeface="Antenna Regular"/>
                <a:cs typeface="Antenna Regular"/>
              </a:rPr>
              <a:t>Inteligencia  Analítica </a:t>
            </a:r>
            <a:r>
              <a:rPr sz="1050" spc="20" dirty="0">
                <a:solidFill>
                  <a:srgbClr val="FFFFFF"/>
                </a:solidFill>
                <a:latin typeface="Antenna Regular"/>
                <a:cs typeface="Antenna Regular"/>
              </a:rPr>
              <a:t>de</a:t>
            </a:r>
            <a:r>
              <a:rPr sz="1050" spc="-50" dirty="0">
                <a:solidFill>
                  <a:srgbClr val="FFFFFF"/>
                </a:solidFill>
                <a:latin typeface="Antenna Regular"/>
                <a:cs typeface="Antenna Regular"/>
              </a:rPr>
              <a:t> </a:t>
            </a:r>
            <a:r>
              <a:rPr sz="1050" spc="5" dirty="0">
                <a:solidFill>
                  <a:srgbClr val="FFFFFF"/>
                </a:solidFill>
                <a:latin typeface="Antenna Regular"/>
                <a:cs typeface="Antenna Regular"/>
              </a:rPr>
              <a:t>Datos</a:t>
            </a:r>
            <a:endParaRPr sz="1050" dirty="0">
              <a:latin typeface="Antenna Regular"/>
              <a:cs typeface="Antenna Regular"/>
            </a:endParaRPr>
          </a:p>
        </p:txBody>
      </p:sp>
      <p:sp>
        <p:nvSpPr>
          <p:cNvPr id="7" name="object 7"/>
          <p:cNvSpPr/>
          <p:nvPr/>
        </p:nvSpPr>
        <p:spPr>
          <a:xfrm>
            <a:off x="4004868" y="3601885"/>
            <a:ext cx="1915934" cy="2043379"/>
          </a:xfrm>
          <a:prstGeom prst="rect">
            <a:avLst/>
          </a:prstGeom>
          <a:blipFill>
            <a:blip r:embed="rId3" cstate="print"/>
            <a:stretch>
              <a:fillRect/>
            </a:stretch>
          </a:blipFill>
        </p:spPr>
        <p:txBody>
          <a:bodyPr wrap="square" lIns="0" tIns="0" rIns="0" bIns="0" rtlCol="0"/>
          <a:lstStyle/>
          <a:p>
            <a:endParaRPr dirty="0"/>
          </a:p>
        </p:txBody>
      </p:sp>
      <p:sp>
        <p:nvSpPr>
          <p:cNvPr id="8" name="object 8"/>
          <p:cNvSpPr txBox="1"/>
          <p:nvPr/>
        </p:nvSpPr>
        <p:spPr>
          <a:xfrm>
            <a:off x="8686800" y="4419600"/>
            <a:ext cx="7988300" cy="1687000"/>
          </a:xfrm>
          <a:prstGeom prst="rect">
            <a:avLst/>
          </a:prstGeom>
        </p:spPr>
        <p:txBody>
          <a:bodyPr vert="horz" wrap="square" lIns="0" tIns="12065" rIns="0" bIns="0" rtlCol="0">
            <a:spAutoFit/>
          </a:bodyPr>
          <a:lstStyle/>
          <a:p>
            <a:pPr marL="12700" marR="5080" algn="ctr">
              <a:lnSpc>
                <a:spcPct val="100200"/>
              </a:lnSpc>
              <a:spcBef>
                <a:spcPts val="95"/>
              </a:spcBef>
            </a:pPr>
            <a:r>
              <a:rPr lang="en-US" sz="5400" dirty="0" err="1">
                <a:latin typeface="Antenna Bold"/>
                <a:cs typeface="Antenna Bold"/>
              </a:rPr>
              <a:t>Segmentación</a:t>
            </a:r>
            <a:r>
              <a:rPr lang="en-US" sz="5400" dirty="0">
                <a:latin typeface="Antenna Bold"/>
                <a:cs typeface="Antenna Bold"/>
              </a:rPr>
              <a:t> y Targeting</a:t>
            </a:r>
          </a:p>
          <a:p>
            <a:pPr marL="12700" marR="5080" algn="ctr">
              <a:lnSpc>
                <a:spcPct val="100200"/>
              </a:lnSpc>
              <a:spcBef>
                <a:spcPts val="95"/>
              </a:spcBef>
            </a:pPr>
            <a:r>
              <a:rPr lang="en-US" sz="5400" dirty="0">
                <a:latin typeface="Antenna Bold"/>
                <a:cs typeface="Antenna Bold"/>
              </a:rPr>
              <a:t>Caso: ESSEC Business School </a:t>
            </a:r>
          </a:p>
        </p:txBody>
      </p:sp>
      <p:sp>
        <p:nvSpPr>
          <p:cNvPr id="10" name="object 10"/>
          <p:cNvSpPr/>
          <p:nvPr/>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dirty="0"/>
          </a:p>
        </p:txBody>
      </p:sp>
      <p:sp>
        <p:nvSpPr>
          <p:cNvPr id="11" name="object 11"/>
          <p:cNvSpPr/>
          <p:nvPr/>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dirty="0"/>
          </a:p>
        </p:txBody>
      </p:sp>
      <p:sp>
        <p:nvSpPr>
          <p:cNvPr id="12" name="object 12"/>
          <p:cNvSpPr/>
          <p:nvPr/>
        </p:nvSpPr>
        <p:spPr>
          <a:xfrm>
            <a:off x="15091717" y="8814241"/>
            <a:ext cx="424815" cy="501015"/>
          </a:xfrm>
          <a:custGeom>
            <a:avLst/>
            <a:gdLst/>
            <a:ahLst/>
            <a:cxnLst/>
            <a:rect l="l" t="t" r="r" b="b"/>
            <a:pathLst>
              <a:path w="424815" h="501015">
                <a:moveTo>
                  <a:pt x="209816" y="0"/>
                </a:moveTo>
                <a:lnTo>
                  <a:pt x="152653" y="371"/>
                </a:lnTo>
                <a:lnTo>
                  <a:pt x="111742" y="2974"/>
                </a:lnTo>
                <a:lnTo>
                  <a:pt x="67414" y="10040"/>
                </a:lnTo>
                <a:lnTo>
                  <a:pt x="0" y="23799"/>
                </a:lnTo>
                <a:lnTo>
                  <a:pt x="0" y="390270"/>
                </a:lnTo>
                <a:lnTo>
                  <a:pt x="16587" y="432638"/>
                </a:lnTo>
                <a:lnTo>
                  <a:pt x="50553" y="456903"/>
                </a:lnTo>
                <a:lnTo>
                  <a:pt x="90109" y="477005"/>
                </a:lnTo>
                <a:lnTo>
                  <a:pt x="144034" y="493888"/>
                </a:lnTo>
                <a:lnTo>
                  <a:pt x="212534" y="500976"/>
                </a:lnTo>
                <a:lnTo>
                  <a:pt x="285109" y="493067"/>
                </a:lnTo>
                <a:lnTo>
                  <a:pt x="341074" y="474876"/>
                </a:lnTo>
                <a:lnTo>
                  <a:pt x="379623" y="454712"/>
                </a:lnTo>
                <a:lnTo>
                  <a:pt x="414793" y="425015"/>
                </a:lnTo>
                <a:lnTo>
                  <a:pt x="424751" y="390270"/>
                </a:lnTo>
                <a:lnTo>
                  <a:pt x="424751" y="23799"/>
                </a:lnTo>
                <a:lnTo>
                  <a:pt x="404637" y="20081"/>
                </a:lnTo>
                <a:lnTo>
                  <a:pt x="353202" y="11899"/>
                </a:lnTo>
                <a:lnTo>
                  <a:pt x="283808" y="3718"/>
                </a:lnTo>
                <a:lnTo>
                  <a:pt x="209816" y="0"/>
                </a:lnTo>
                <a:close/>
              </a:path>
            </a:pathLst>
          </a:custGeom>
          <a:solidFill>
            <a:srgbClr val="FFEA00"/>
          </a:solidFill>
        </p:spPr>
        <p:txBody>
          <a:bodyPr wrap="square" lIns="0" tIns="0" rIns="0" bIns="0" rtlCol="0"/>
          <a:lstStyle/>
          <a:p>
            <a:endParaRPr dirty="0"/>
          </a:p>
        </p:txBody>
      </p:sp>
      <p:sp>
        <p:nvSpPr>
          <p:cNvPr id="13" name="object 13"/>
          <p:cNvSpPr/>
          <p:nvPr/>
        </p:nvSpPr>
        <p:spPr>
          <a:xfrm>
            <a:off x="15091720" y="8813794"/>
            <a:ext cx="424815" cy="501650"/>
          </a:xfrm>
          <a:custGeom>
            <a:avLst/>
            <a:gdLst/>
            <a:ahLst/>
            <a:cxnLst/>
            <a:rect l="l" t="t" r="r" b="b"/>
            <a:pathLst>
              <a:path w="424815" h="501650">
                <a:moveTo>
                  <a:pt x="224485" y="70637"/>
                </a:moveTo>
                <a:lnTo>
                  <a:pt x="206870" y="70637"/>
                </a:lnTo>
                <a:lnTo>
                  <a:pt x="212801" y="109899"/>
                </a:lnTo>
                <a:lnTo>
                  <a:pt x="216014" y="131457"/>
                </a:lnTo>
                <a:lnTo>
                  <a:pt x="218751" y="145809"/>
                </a:lnTo>
                <a:lnTo>
                  <a:pt x="222113" y="159643"/>
                </a:lnTo>
                <a:lnTo>
                  <a:pt x="225451" y="173675"/>
                </a:lnTo>
                <a:lnTo>
                  <a:pt x="231524" y="214950"/>
                </a:lnTo>
                <a:lnTo>
                  <a:pt x="236557" y="262924"/>
                </a:lnTo>
                <a:lnTo>
                  <a:pt x="239315" y="319749"/>
                </a:lnTo>
                <a:lnTo>
                  <a:pt x="241544" y="364347"/>
                </a:lnTo>
                <a:lnTo>
                  <a:pt x="243483" y="401500"/>
                </a:lnTo>
                <a:lnTo>
                  <a:pt x="244233" y="417258"/>
                </a:lnTo>
                <a:lnTo>
                  <a:pt x="239801" y="430568"/>
                </a:lnTo>
                <a:lnTo>
                  <a:pt x="237362" y="434492"/>
                </a:lnTo>
                <a:lnTo>
                  <a:pt x="234530" y="440169"/>
                </a:lnTo>
                <a:lnTo>
                  <a:pt x="228305" y="448651"/>
                </a:lnTo>
                <a:lnTo>
                  <a:pt x="222164" y="453540"/>
                </a:lnTo>
                <a:lnTo>
                  <a:pt x="217303" y="459209"/>
                </a:lnTo>
                <a:lnTo>
                  <a:pt x="214922" y="470027"/>
                </a:lnTo>
                <a:lnTo>
                  <a:pt x="214456" y="480163"/>
                </a:lnTo>
                <a:lnTo>
                  <a:pt x="214364" y="488775"/>
                </a:lnTo>
                <a:lnTo>
                  <a:pt x="214991" y="494347"/>
                </a:lnTo>
                <a:lnTo>
                  <a:pt x="216407" y="501294"/>
                </a:lnTo>
                <a:lnTo>
                  <a:pt x="231817" y="500892"/>
                </a:lnTo>
                <a:lnTo>
                  <a:pt x="265710" y="496616"/>
                </a:lnTo>
                <a:lnTo>
                  <a:pt x="263191" y="496616"/>
                </a:lnTo>
                <a:lnTo>
                  <a:pt x="247865" y="495461"/>
                </a:lnTo>
                <a:lnTo>
                  <a:pt x="236804" y="482015"/>
                </a:lnTo>
                <a:lnTo>
                  <a:pt x="234467" y="476288"/>
                </a:lnTo>
                <a:lnTo>
                  <a:pt x="236105" y="476288"/>
                </a:lnTo>
                <a:lnTo>
                  <a:pt x="236105" y="466572"/>
                </a:lnTo>
                <a:lnTo>
                  <a:pt x="257594" y="428828"/>
                </a:lnTo>
                <a:lnTo>
                  <a:pt x="262953" y="423405"/>
                </a:lnTo>
                <a:lnTo>
                  <a:pt x="263471" y="419964"/>
                </a:lnTo>
                <a:lnTo>
                  <a:pt x="264833" y="412178"/>
                </a:lnTo>
                <a:lnTo>
                  <a:pt x="268583" y="382626"/>
                </a:lnTo>
                <a:lnTo>
                  <a:pt x="270611" y="345105"/>
                </a:lnTo>
                <a:lnTo>
                  <a:pt x="270830" y="308681"/>
                </a:lnTo>
                <a:lnTo>
                  <a:pt x="269151" y="282422"/>
                </a:lnTo>
                <a:lnTo>
                  <a:pt x="267334" y="271424"/>
                </a:lnTo>
                <a:lnTo>
                  <a:pt x="263698" y="250086"/>
                </a:lnTo>
                <a:lnTo>
                  <a:pt x="258758" y="220859"/>
                </a:lnTo>
                <a:lnTo>
                  <a:pt x="253034" y="186194"/>
                </a:lnTo>
                <a:lnTo>
                  <a:pt x="247039" y="154776"/>
                </a:lnTo>
                <a:lnTo>
                  <a:pt x="241153" y="132041"/>
                </a:lnTo>
                <a:lnTo>
                  <a:pt x="234782" y="109774"/>
                </a:lnTo>
                <a:lnTo>
                  <a:pt x="227329" y="79756"/>
                </a:lnTo>
                <a:lnTo>
                  <a:pt x="224485" y="70637"/>
                </a:lnTo>
                <a:close/>
              </a:path>
              <a:path w="424815" h="501650">
                <a:moveTo>
                  <a:pt x="410411" y="20358"/>
                </a:moveTo>
                <a:lnTo>
                  <a:pt x="211226" y="20358"/>
                </a:lnTo>
                <a:lnTo>
                  <a:pt x="254720" y="20856"/>
                </a:lnTo>
                <a:lnTo>
                  <a:pt x="286619" y="24347"/>
                </a:lnTo>
                <a:lnTo>
                  <a:pt x="322586" y="33822"/>
                </a:lnTo>
                <a:lnTo>
                  <a:pt x="378282" y="52273"/>
                </a:lnTo>
                <a:lnTo>
                  <a:pt x="378250" y="401500"/>
                </a:lnTo>
                <a:lnTo>
                  <a:pt x="365734" y="440536"/>
                </a:lnTo>
                <a:lnTo>
                  <a:pt x="348538" y="450075"/>
                </a:lnTo>
                <a:lnTo>
                  <a:pt x="293257" y="482485"/>
                </a:lnTo>
                <a:lnTo>
                  <a:pt x="263191" y="496616"/>
                </a:lnTo>
                <a:lnTo>
                  <a:pt x="265710" y="496616"/>
                </a:lnTo>
                <a:lnTo>
                  <a:pt x="328857" y="480163"/>
                </a:lnTo>
                <a:lnTo>
                  <a:pt x="393001" y="448157"/>
                </a:lnTo>
                <a:lnTo>
                  <a:pt x="419790" y="419964"/>
                </a:lnTo>
                <a:lnTo>
                  <a:pt x="424751" y="398564"/>
                </a:lnTo>
                <a:lnTo>
                  <a:pt x="424751" y="22783"/>
                </a:lnTo>
                <a:lnTo>
                  <a:pt x="410411" y="20358"/>
                </a:lnTo>
                <a:close/>
              </a:path>
              <a:path w="424815" h="501650">
                <a:moveTo>
                  <a:pt x="236105" y="476288"/>
                </a:moveTo>
                <a:lnTo>
                  <a:pt x="234467" y="476288"/>
                </a:lnTo>
                <a:lnTo>
                  <a:pt x="236105" y="476465"/>
                </a:lnTo>
                <a:lnTo>
                  <a:pt x="236105" y="476288"/>
                </a:lnTo>
                <a:close/>
              </a:path>
              <a:path w="424815" h="501650">
                <a:moveTo>
                  <a:pt x="211277" y="0"/>
                </a:moveTo>
                <a:lnTo>
                  <a:pt x="158741" y="355"/>
                </a:lnTo>
                <a:lnTo>
                  <a:pt x="119221" y="2847"/>
                </a:lnTo>
                <a:lnTo>
                  <a:pt x="72909" y="9611"/>
                </a:lnTo>
                <a:lnTo>
                  <a:pt x="0" y="22783"/>
                </a:lnTo>
                <a:lnTo>
                  <a:pt x="90" y="400113"/>
                </a:lnTo>
                <a:lnTo>
                  <a:pt x="1266" y="426079"/>
                </a:lnTo>
                <a:lnTo>
                  <a:pt x="10133" y="443249"/>
                </a:lnTo>
                <a:lnTo>
                  <a:pt x="34198" y="456694"/>
                </a:lnTo>
                <a:lnTo>
                  <a:pt x="81064" y="473481"/>
                </a:lnTo>
                <a:lnTo>
                  <a:pt x="62980" y="459010"/>
                </a:lnTo>
                <a:lnTo>
                  <a:pt x="52878" y="438886"/>
                </a:lnTo>
                <a:lnTo>
                  <a:pt x="48479" y="417258"/>
                </a:lnTo>
                <a:lnTo>
                  <a:pt x="47603" y="400113"/>
                </a:lnTo>
                <a:lnTo>
                  <a:pt x="47523" y="52209"/>
                </a:lnTo>
                <a:lnTo>
                  <a:pt x="62881" y="47232"/>
                </a:lnTo>
                <a:lnTo>
                  <a:pt x="102119" y="36283"/>
                </a:lnTo>
                <a:lnTo>
                  <a:pt x="154985" y="25334"/>
                </a:lnTo>
                <a:lnTo>
                  <a:pt x="211226" y="20358"/>
                </a:lnTo>
                <a:lnTo>
                  <a:pt x="410411" y="20358"/>
                </a:lnTo>
                <a:lnTo>
                  <a:pt x="403706" y="19223"/>
                </a:lnTo>
                <a:lnTo>
                  <a:pt x="350842" y="11391"/>
                </a:lnTo>
                <a:lnTo>
                  <a:pt x="281563" y="3559"/>
                </a:lnTo>
                <a:lnTo>
                  <a:pt x="211277" y="0"/>
                </a:lnTo>
                <a:close/>
              </a:path>
              <a:path w="424815" h="501650">
                <a:moveTo>
                  <a:pt x="204279" y="34544"/>
                </a:moveTo>
                <a:lnTo>
                  <a:pt x="187947" y="72694"/>
                </a:lnTo>
                <a:lnTo>
                  <a:pt x="181075" y="110965"/>
                </a:lnTo>
                <a:lnTo>
                  <a:pt x="175788" y="161617"/>
                </a:lnTo>
                <a:lnTo>
                  <a:pt x="172282" y="226806"/>
                </a:lnTo>
                <a:lnTo>
                  <a:pt x="170865" y="252710"/>
                </a:lnTo>
                <a:lnTo>
                  <a:pt x="168515" y="289998"/>
                </a:lnTo>
                <a:lnTo>
                  <a:pt x="164363" y="353250"/>
                </a:lnTo>
                <a:lnTo>
                  <a:pt x="164655" y="363982"/>
                </a:lnTo>
                <a:lnTo>
                  <a:pt x="167398" y="355498"/>
                </a:lnTo>
                <a:lnTo>
                  <a:pt x="170408" y="335557"/>
                </a:lnTo>
                <a:lnTo>
                  <a:pt x="175609" y="294247"/>
                </a:lnTo>
                <a:lnTo>
                  <a:pt x="181371" y="246768"/>
                </a:lnTo>
                <a:lnTo>
                  <a:pt x="186067" y="208318"/>
                </a:lnTo>
                <a:lnTo>
                  <a:pt x="191398" y="166219"/>
                </a:lnTo>
                <a:lnTo>
                  <a:pt x="197002" y="124547"/>
                </a:lnTo>
                <a:lnTo>
                  <a:pt x="203962" y="81822"/>
                </a:lnTo>
                <a:lnTo>
                  <a:pt x="206870" y="70637"/>
                </a:lnTo>
                <a:lnTo>
                  <a:pt x="224485" y="70637"/>
                </a:lnTo>
                <a:lnTo>
                  <a:pt x="222246" y="63458"/>
                </a:lnTo>
                <a:lnTo>
                  <a:pt x="215471" y="48758"/>
                </a:lnTo>
                <a:lnTo>
                  <a:pt x="208863" y="38254"/>
                </a:lnTo>
                <a:lnTo>
                  <a:pt x="204279" y="34544"/>
                </a:lnTo>
                <a:close/>
              </a:path>
            </a:pathLst>
          </a:custGeom>
          <a:solidFill>
            <a:srgbClr val="1D1D1B"/>
          </a:solidFill>
        </p:spPr>
        <p:txBody>
          <a:bodyPr wrap="square" lIns="0" tIns="0" rIns="0" bIns="0" rtlCol="0"/>
          <a:lstStyle/>
          <a:p>
            <a:endParaRPr dirty="0"/>
          </a:p>
        </p:txBody>
      </p:sp>
      <p:sp>
        <p:nvSpPr>
          <p:cNvPr id="14" name="object 14"/>
          <p:cNvSpPr/>
          <p:nvPr/>
        </p:nvSpPr>
        <p:spPr>
          <a:xfrm>
            <a:off x="16579239" y="8837128"/>
            <a:ext cx="81457" cy="141350"/>
          </a:xfrm>
          <a:prstGeom prst="rect">
            <a:avLst/>
          </a:prstGeom>
          <a:blipFill>
            <a:blip r:embed="rId4" cstate="print"/>
            <a:stretch>
              <a:fillRect/>
            </a:stretch>
          </a:blipFill>
        </p:spPr>
        <p:txBody>
          <a:bodyPr wrap="square" lIns="0" tIns="0" rIns="0" bIns="0" rtlCol="0"/>
          <a:lstStyle/>
          <a:p>
            <a:endParaRPr dirty="0"/>
          </a:p>
        </p:txBody>
      </p:sp>
      <p:sp>
        <p:nvSpPr>
          <p:cNvPr id="15" name="object 15"/>
          <p:cNvSpPr/>
          <p:nvPr/>
        </p:nvSpPr>
        <p:spPr>
          <a:xfrm>
            <a:off x="16681146" y="8874776"/>
            <a:ext cx="82803" cy="103708"/>
          </a:xfrm>
          <a:prstGeom prst="rect">
            <a:avLst/>
          </a:prstGeom>
          <a:blipFill>
            <a:blip r:embed="rId5" cstate="print"/>
            <a:stretch>
              <a:fillRect/>
            </a:stretch>
          </a:blipFill>
        </p:spPr>
        <p:txBody>
          <a:bodyPr wrap="square" lIns="0" tIns="0" rIns="0" bIns="0" rtlCol="0"/>
          <a:lstStyle/>
          <a:p>
            <a:endParaRPr dirty="0"/>
          </a:p>
        </p:txBody>
      </p:sp>
      <p:sp>
        <p:nvSpPr>
          <p:cNvPr id="16" name="object 16"/>
          <p:cNvSpPr/>
          <p:nvPr/>
        </p:nvSpPr>
        <p:spPr>
          <a:xfrm>
            <a:off x="15589696" y="8837129"/>
            <a:ext cx="1172752" cy="409225"/>
          </a:xfrm>
          <a:prstGeom prst="rect">
            <a:avLst/>
          </a:prstGeom>
          <a:blipFill>
            <a:blip r:embed="rId6" cstate="print"/>
            <a:stretch>
              <a:fillRect/>
            </a:stretch>
          </a:blipFill>
        </p:spPr>
        <p:txBody>
          <a:bodyPr wrap="square" lIns="0" tIns="0" rIns="0" bIns="0" rtlCol="0"/>
          <a:lstStyle/>
          <a:p>
            <a:endParaRPr dirty="0"/>
          </a:p>
        </p:txBody>
      </p:sp>
      <p:sp>
        <p:nvSpPr>
          <p:cNvPr id="17" name="object 17"/>
          <p:cNvSpPr/>
          <p:nvPr/>
        </p:nvSpPr>
        <p:spPr>
          <a:xfrm>
            <a:off x="16237563" y="9353293"/>
            <a:ext cx="59690" cy="104139"/>
          </a:xfrm>
          <a:custGeom>
            <a:avLst/>
            <a:gdLst/>
            <a:ahLst/>
            <a:cxnLst/>
            <a:rect l="l" t="t" r="r" b="b"/>
            <a:pathLst>
              <a:path w="59690" h="104140">
                <a:moveTo>
                  <a:pt x="47383" y="0"/>
                </a:moveTo>
                <a:lnTo>
                  <a:pt x="38811" y="0"/>
                </a:lnTo>
                <a:lnTo>
                  <a:pt x="29607" y="1054"/>
                </a:lnTo>
                <a:lnTo>
                  <a:pt x="2203" y="32773"/>
                </a:lnTo>
                <a:lnTo>
                  <a:pt x="0" y="51816"/>
                </a:lnTo>
                <a:lnTo>
                  <a:pt x="533" y="61945"/>
                </a:lnTo>
                <a:lnTo>
                  <a:pt x="21232" y="99442"/>
                </a:lnTo>
                <a:lnTo>
                  <a:pt x="38671" y="103619"/>
                </a:lnTo>
                <a:lnTo>
                  <a:pt x="47777" y="103619"/>
                </a:lnTo>
                <a:lnTo>
                  <a:pt x="54737" y="101752"/>
                </a:lnTo>
                <a:lnTo>
                  <a:pt x="59563" y="98005"/>
                </a:lnTo>
                <a:lnTo>
                  <a:pt x="56419" y="89433"/>
                </a:lnTo>
                <a:lnTo>
                  <a:pt x="34036" y="89433"/>
                </a:lnTo>
                <a:lnTo>
                  <a:pt x="27838" y="84975"/>
                </a:lnTo>
                <a:lnTo>
                  <a:pt x="23825" y="76047"/>
                </a:lnTo>
                <a:lnTo>
                  <a:pt x="20777" y="69354"/>
                </a:lnTo>
                <a:lnTo>
                  <a:pt x="19265" y="61226"/>
                </a:lnTo>
                <a:lnTo>
                  <a:pt x="19265" y="41681"/>
                </a:lnTo>
                <a:lnTo>
                  <a:pt x="20688" y="33439"/>
                </a:lnTo>
                <a:lnTo>
                  <a:pt x="23558" y="26911"/>
                </a:lnTo>
                <a:lnTo>
                  <a:pt x="27482" y="17818"/>
                </a:lnTo>
                <a:lnTo>
                  <a:pt x="33769" y="13258"/>
                </a:lnTo>
                <a:lnTo>
                  <a:pt x="56815" y="13258"/>
                </a:lnTo>
                <a:lnTo>
                  <a:pt x="59563" y="5626"/>
                </a:lnTo>
                <a:lnTo>
                  <a:pt x="54292" y="1879"/>
                </a:lnTo>
                <a:lnTo>
                  <a:pt x="47383" y="0"/>
                </a:lnTo>
                <a:close/>
              </a:path>
              <a:path w="59690" h="104140">
                <a:moveTo>
                  <a:pt x="55143" y="85953"/>
                </a:moveTo>
                <a:lnTo>
                  <a:pt x="51485" y="88277"/>
                </a:lnTo>
                <a:lnTo>
                  <a:pt x="47244" y="89433"/>
                </a:lnTo>
                <a:lnTo>
                  <a:pt x="56419" y="89433"/>
                </a:lnTo>
                <a:lnTo>
                  <a:pt x="55143" y="85953"/>
                </a:lnTo>
                <a:close/>
              </a:path>
              <a:path w="59690" h="104140">
                <a:moveTo>
                  <a:pt x="56815" y="13258"/>
                </a:moveTo>
                <a:lnTo>
                  <a:pt x="47244" y="13258"/>
                </a:lnTo>
                <a:lnTo>
                  <a:pt x="51625" y="14414"/>
                </a:lnTo>
                <a:lnTo>
                  <a:pt x="55562" y="16738"/>
                </a:lnTo>
                <a:lnTo>
                  <a:pt x="56815" y="13258"/>
                </a:lnTo>
                <a:close/>
              </a:path>
            </a:pathLst>
          </a:custGeom>
          <a:solidFill>
            <a:srgbClr val="1D1D1B"/>
          </a:solidFill>
        </p:spPr>
        <p:txBody>
          <a:bodyPr wrap="square" lIns="0" tIns="0" rIns="0" bIns="0" rtlCol="0"/>
          <a:lstStyle/>
          <a:p>
            <a:endParaRPr dirty="0"/>
          </a:p>
        </p:txBody>
      </p:sp>
      <p:sp>
        <p:nvSpPr>
          <p:cNvPr id="18" name="object 18"/>
          <p:cNvSpPr/>
          <p:nvPr/>
        </p:nvSpPr>
        <p:spPr>
          <a:xfrm>
            <a:off x="16304496" y="9381679"/>
            <a:ext cx="60325" cy="74930"/>
          </a:xfrm>
          <a:custGeom>
            <a:avLst/>
            <a:gdLst/>
            <a:ahLst/>
            <a:cxnLst/>
            <a:rect l="l" t="t" r="r" b="b"/>
            <a:pathLst>
              <a:path w="60325" h="74929">
                <a:moveTo>
                  <a:pt x="29984" y="0"/>
                </a:moveTo>
                <a:lnTo>
                  <a:pt x="424" y="29839"/>
                </a:lnTo>
                <a:lnTo>
                  <a:pt x="0" y="37490"/>
                </a:lnTo>
                <a:lnTo>
                  <a:pt x="424" y="45082"/>
                </a:lnTo>
                <a:lnTo>
                  <a:pt x="29984" y="74841"/>
                </a:lnTo>
                <a:lnTo>
                  <a:pt x="37154" y="74121"/>
                </a:lnTo>
                <a:lnTo>
                  <a:pt x="43403" y="71962"/>
                </a:lnTo>
                <a:lnTo>
                  <a:pt x="48731" y="68363"/>
                </a:lnTo>
                <a:lnTo>
                  <a:pt x="52903" y="63588"/>
                </a:lnTo>
                <a:lnTo>
                  <a:pt x="29984" y="63588"/>
                </a:lnTo>
                <a:lnTo>
                  <a:pt x="23945" y="61945"/>
                </a:lnTo>
                <a:lnTo>
                  <a:pt x="19635" y="57015"/>
                </a:lnTo>
                <a:lnTo>
                  <a:pt x="17052" y="48795"/>
                </a:lnTo>
                <a:lnTo>
                  <a:pt x="16192" y="37287"/>
                </a:lnTo>
                <a:lnTo>
                  <a:pt x="17052" y="25480"/>
                </a:lnTo>
                <a:lnTo>
                  <a:pt x="19635" y="17051"/>
                </a:lnTo>
                <a:lnTo>
                  <a:pt x="23945" y="11996"/>
                </a:lnTo>
                <a:lnTo>
                  <a:pt x="29984" y="10312"/>
                </a:lnTo>
                <a:lnTo>
                  <a:pt x="52094" y="10312"/>
                </a:lnTo>
                <a:lnTo>
                  <a:pt x="48783" y="6477"/>
                </a:lnTo>
                <a:lnTo>
                  <a:pt x="43475" y="2878"/>
                </a:lnTo>
                <a:lnTo>
                  <a:pt x="37209" y="719"/>
                </a:lnTo>
                <a:lnTo>
                  <a:pt x="29984" y="0"/>
                </a:lnTo>
                <a:close/>
              </a:path>
              <a:path w="60325" h="74929">
                <a:moveTo>
                  <a:pt x="52094" y="10312"/>
                </a:moveTo>
                <a:lnTo>
                  <a:pt x="29984" y="10312"/>
                </a:lnTo>
                <a:lnTo>
                  <a:pt x="36018" y="11996"/>
                </a:lnTo>
                <a:lnTo>
                  <a:pt x="40328" y="17051"/>
                </a:lnTo>
                <a:lnTo>
                  <a:pt x="42914" y="25480"/>
                </a:lnTo>
                <a:lnTo>
                  <a:pt x="43776" y="37287"/>
                </a:lnTo>
                <a:lnTo>
                  <a:pt x="42914" y="48795"/>
                </a:lnTo>
                <a:lnTo>
                  <a:pt x="40328" y="57015"/>
                </a:lnTo>
                <a:lnTo>
                  <a:pt x="36018" y="61945"/>
                </a:lnTo>
                <a:lnTo>
                  <a:pt x="29984" y="63588"/>
                </a:lnTo>
                <a:lnTo>
                  <a:pt x="52903" y="63588"/>
                </a:lnTo>
                <a:lnTo>
                  <a:pt x="59969" y="37490"/>
                </a:lnTo>
                <a:lnTo>
                  <a:pt x="59544" y="29839"/>
                </a:lnTo>
                <a:lnTo>
                  <a:pt x="58267" y="22961"/>
                </a:lnTo>
                <a:lnTo>
                  <a:pt x="56133" y="16855"/>
                </a:lnTo>
                <a:lnTo>
                  <a:pt x="53136" y="11518"/>
                </a:lnTo>
                <a:lnTo>
                  <a:pt x="52094" y="10312"/>
                </a:lnTo>
                <a:close/>
              </a:path>
            </a:pathLst>
          </a:custGeom>
          <a:solidFill>
            <a:srgbClr val="1D1D1B"/>
          </a:solidFill>
        </p:spPr>
        <p:txBody>
          <a:bodyPr wrap="square" lIns="0" tIns="0" rIns="0" bIns="0" rtlCol="0"/>
          <a:lstStyle/>
          <a:p>
            <a:endParaRPr dirty="0"/>
          </a:p>
        </p:txBody>
      </p:sp>
      <p:sp>
        <p:nvSpPr>
          <p:cNvPr id="19" name="object 19"/>
          <p:cNvSpPr/>
          <p:nvPr/>
        </p:nvSpPr>
        <p:spPr>
          <a:xfrm>
            <a:off x="16388105" y="9353829"/>
            <a:ext cx="0" cy="101600"/>
          </a:xfrm>
          <a:custGeom>
            <a:avLst/>
            <a:gdLst/>
            <a:ahLst/>
            <a:cxnLst/>
            <a:rect l="l" t="t" r="r" b="b"/>
            <a:pathLst>
              <a:path h="101600">
                <a:moveTo>
                  <a:pt x="0" y="0"/>
                </a:moveTo>
                <a:lnTo>
                  <a:pt x="0" y="101345"/>
                </a:lnTo>
              </a:path>
            </a:pathLst>
          </a:custGeom>
          <a:ln w="16459">
            <a:solidFill>
              <a:srgbClr val="1D1D1B"/>
            </a:solidFill>
          </a:ln>
        </p:spPr>
        <p:txBody>
          <a:bodyPr wrap="square" lIns="0" tIns="0" rIns="0" bIns="0" rtlCol="0"/>
          <a:lstStyle/>
          <a:p>
            <a:endParaRPr dirty="0"/>
          </a:p>
        </p:txBody>
      </p:sp>
      <p:sp>
        <p:nvSpPr>
          <p:cNvPr id="20" name="object 20"/>
          <p:cNvSpPr/>
          <p:nvPr/>
        </p:nvSpPr>
        <p:spPr>
          <a:xfrm>
            <a:off x="16411602" y="9381679"/>
            <a:ext cx="60325" cy="74930"/>
          </a:xfrm>
          <a:custGeom>
            <a:avLst/>
            <a:gdLst/>
            <a:ahLst/>
            <a:cxnLst/>
            <a:rect l="l" t="t" r="r" b="b"/>
            <a:pathLst>
              <a:path w="60325" h="74929">
                <a:moveTo>
                  <a:pt x="29971" y="0"/>
                </a:moveTo>
                <a:lnTo>
                  <a:pt x="426" y="29839"/>
                </a:lnTo>
                <a:lnTo>
                  <a:pt x="0" y="37490"/>
                </a:lnTo>
                <a:lnTo>
                  <a:pt x="426" y="45082"/>
                </a:lnTo>
                <a:lnTo>
                  <a:pt x="29971" y="74841"/>
                </a:lnTo>
                <a:lnTo>
                  <a:pt x="37152" y="74121"/>
                </a:lnTo>
                <a:lnTo>
                  <a:pt x="43403" y="71962"/>
                </a:lnTo>
                <a:lnTo>
                  <a:pt x="48733" y="68363"/>
                </a:lnTo>
                <a:lnTo>
                  <a:pt x="52915" y="63588"/>
                </a:lnTo>
                <a:lnTo>
                  <a:pt x="29971" y="63588"/>
                </a:lnTo>
                <a:lnTo>
                  <a:pt x="23945" y="61945"/>
                </a:lnTo>
                <a:lnTo>
                  <a:pt x="19638" y="57015"/>
                </a:lnTo>
                <a:lnTo>
                  <a:pt x="17054" y="48795"/>
                </a:lnTo>
                <a:lnTo>
                  <a:pt x="16192" y="37287"/>
                </a:lnTo>
                <a:lnTo>
                  <a:pt x="17054" y="25480"/>
                </a:lnTo>
                <a:lnTo>
                  <a:pt x="19638" y="17051"/>
                </a:lnTo>
                <a:lnTo>
                  <a:pt x="23945" y="11996"/>
                </a:lnTo>
                <a:lnTo>
                  <a:pt x="29971" y="10312"/>
                </a:lnTo>
                <a:lnTo>
                  <a:pt x="52104" y="10312"/>
                </a:lnTo>
                <a:lnTo>
                  <a:pt x="48781" y="6477"/>
                </a:lnTo>
                <a:lnTo>
                  <a:pt x="43465" y="2878"/>
                </a:lnTo>
                <a:lnTo>
                  <a:pt x="37197" y="719"/>
                </a:lnTo>
                <a:lnTo>
                  <a:pt x="29971" y="0"/>
                </a:lnTo>
                <a:close/>
              </a:path>
              <a:path w="60325" h="74929">
                <a:moveTo>
                  <a:pt x="52104" y="10312"/>
                </a:moveTo>
                <a:lnTo>
                  <a:pt x="29971" y="10312"/>
                </a:lnTo>
                <a:lnTo>
                  <a:pt x="36013" y="11996"/>
                </a:lnTo>
                <a:lnTo>
                  <a:pt x="40327" y="17051"/>
                </a:lnTo>
                <a:lnTo>
                  <a:pt x="42914" y="25480"/>
                </a:lnTo>
                <a:lnTo>
                  <a:pt x="43776" y="37287"/>
                </a:lnTo>
                <a:lnTo>
                  <a:pt x="42914" y="48795"/>
                </a:lnTo>
                <a:lnTo>
                  <a:pt x="40327" y="57015"/>
                </a:lnTo>
                <a:lnTo>
                  <a:pt x="36013" y="61945"/>
                </a:lnTo>
                <a:lnTo>
                  <a:pt x="29971" y="63588"/>
                </a:lnTo>
                <a:lnTo>
                  <a:pt x="52915" y="63588"/>
                </a:lnTo>
                <a:lnTo>
                  <a:pt x="59969" y="37490"/>
                </a:lnTo>
                <a:lnTo>
                  <a:pt x="59544" y="29839"/>
                </a:lnTo>
                <a:lnTo>
                  <a:pt x="58269" y="22961"/>
                </a:lnTo>
                <a:lnTo>
                  <a:pt x="56138" y="16855"/>
                </a:lnTo>
                <a:lnTo>
                  <a:pt x="53149" y="11518"/>
                </a:lnTo>
                <a:lnTo>
                  <a:pt x="52104" y="10312"/>
                </a:lnTo>
                <a:close/>
              </a:path>
            </a:pathLst>
          </a:custGeom>
          <a:solidFill>
            <a:srgbClr val="1D1D1B"/>
          </a:solidFill>
        </p:spPr>
        <p:txBody>
          <a:bodyPr wrap="square" lIns="0" tIns="0" rIns="0" bIns="0" rtlCol="0"/>
          <a:lstStyle/>
          <a:p>
            <a:endParaRPr dirty="0"/>
          </a:p>
        </p:txBody>
      </p:sp>
      <p:sp>
        <p:nvSpPr>
          <p:cNvPr id="21" name="object 21"/>
          <p:cNvSpPr/>
          <p:nvPr/>
        </p:nvSpPr>
        <p:spPr>
          <a:xfrm>
            <a:off x="16486309" y="9381673"/>
            <a:ext cx="97790" cy="73660"/>
          </a:xfrm>
          <a:custGeom>
            <a:avLst/>
            <a:gdLst/>
            <a:ahLst/>
            <a:cxnLst/>
            <a:rect l="l" t="t" r="r" b="b"/>
            <a:pathLst>
              <a:path w="97790" h="73659">
                <a:moveTo>
                  <a:pt x="37210" y="0"/>
                </a:moveTo>
                <a:lnTo>
                  <a:pt x="27038" y="0"/>
                </a:lnTo>
                <a:lnTo>
                  <a:pt x="19272" y="328"/>
                </a:lnTo>
                <a:lnTo>
                  <a:pt x="12180" y="1311"/>
                </a:lnTo>
                <a:lnTo>
                  <a:pt x="5758" y="2946"/>
                </a:lnTo>
                <a:lnTo>
                  <a:pt x="0" y="5232"/>
                </a:lnTo>
                <a:lnTo>
                  <a:pt x="0" y="73507"/>
                </a:lnTo>
                <a:lnTo>
                  <a:pt x="16332" y="73507"/>
                </a:lnTo>
                <a:lnTo>
                  <a:pt x="16332" y="12446"/>
                </a:lnTo>
                <a:lnTo>
                  <a:pt x="19532" y="11112"/>
                </a:lnTo>
                <a:lnTo>
                  <a:pt x="23113" y="10452"/>
                </a:lnTo>
                <a:lnTo>
                  <a:pt x="95478" y="10452"/>
                </a:lnTo>
                <a:lnTo>
                  <a:pt x="95110" y="9601"/>
                </a:lnTo>
                <a:lnTo>
                  <a:pt x="93033" y="7899"/>
                </a:lnTo>
                <a:lnTo>
                  <a:pt x="49542" y="7899"/>
                </a:lnTo>
                <a:lnTo>
                  <a:pt x="44716" y="2641"/>
                </a:lnTo>
                <a:lnTo>
                  <a:pt x="37210" y="0"/>
                </a:lnTo>
                <a:close/>
              </a:path>
              <a:path w="97790" h="73659">
                <a:moveTo>
                  <a:pt x="64223" y="10452"/>
                </a:moveTo>
                <a:lnTo>
                  <a:pt x="36055" y="10452"/>
                </a:lnTo>
                <a:lnTo>
                  <a:pt x="40563" y="14274"/>
                </a:lnTo>
                <a:lnTo>
                  <a:pt x="40563" y="73507"/>
                </a:lnTo>
                <a:lnTo>
                  <a:pt x="56895" y="73507"/>
                </a:lnTo>
                <a:lnTo>
                  <a:pt x="56895" y="15405"/>
                </a:lnTo>
                <a:lnTo>
                  <a:pt x="60197" y="12103"/>
                </a:lnTo>
                <a:lnTo>
                  <a:pt x="64223" y="10452"/>
                </a:lnTo>
                <a:close/>
              </a:path>
              <a:path w="97790" h="73659">
                <a:moveTo>
                  <a:pt x="95478" y="10452"/>
                </a:moveTo>
                <a:lnTo>
                  <a:pt x="77076" y="10452"/>
                </a:lnTo>
                <a:lnTo>
                  <a:pt x="81022" y="14274"/>
                </a:lnTo>
                <a:lnTo>
                  <a:pt x="81127" y="73507"/>
                </a:lnTo>
                <a:lnTo>
                  <a:pt x="97459" y="73507"/>
                </a:lnTo>
                <a:lnTo>
                  <a:pt x="97459" y="15036"/>
                </a:lnTo>
                <a:lnTo>
                  <a:pt x="95478" y="10452"/>
                </a:lnTo>
                <a:close/>
              </a:path>
              <a:path w="97790" h="73659">
                <a:moveTo>
                  <a:pt x="79832" y="0"/>
                </a:moveTo>
                <a:lnTo>
                  <a:pt x="62966" y="0"/>
                </a:lnTo>
                <a:lnTo>
                  <a:pt x="55244" y="2641"/>
                </a:lnTo>
                <a:lnTo>
                  <a:pt x="49542" y="7899"/>
                </a:lnTo>
                <a:lnTo>
                  <a:pt x="93033" y="7899"/>
                </a:lnTo>
                <a:lnTo>
                  <a:pt x="85750" y="1930"/>
                </a:lnTo>
                <a:lnTo>
                  <a:pt x="79832" y="0"/>
                </a:lnTo>
                <a:close/>
              </a:path>
            </a:pathLst>
          </a:custGeom>
          <a:solidFill>
            <a:srgbClr val="1D1D1B"/>
          </a:solidFill>
        </p:spPr>
        <p:txBody>
          <a:bodyPr wrap="square" lIns="0" tIns="0" rIns="0" bIns="0" rtlCol="0"/>
          <a:lstStyle/>
          <a:p>
            <a:endParaRPr dirty="0"/>
          </a:p>
        </p:txBody>
      </p:sp>
      <p:sp>
        <p:nvSpPr>
          <p:cNvPr id="22" name="object 22"/>
          <p:cNvSpPr/>
          <p:nvPr/>
        </p:nvSpPr>
        <p:spPr>
          <a:xfrm>
            <a:off x="16601177" y="9353961"/>
            <a:ext cx="59055" cy="102870"/>
          </a:xfrm>
          <a:custGeom>
            <a:avLst/>
            <a:gdLst/>
            <a:ahLst/>
            <a:cxnLst/>
            <a:rect l="l" t="t" r="r" b="b"/>
            <a:pathLst>
              <a:path w="59055" h="102870">
                <a:moveTo>
                  <a:pt x="16205" y="0"/>
                </a:moveTo>
                <a:lnTo>
                  <a:pt x="0" y="0"/>
                </a:lnTo>
                <a:lnTo>
                  <a:pt x="0" y="97332"/>
                </a:lnTo>
                <a:lnTo>
                  <a:pt x="5346" y="100812"/>
                </a:lnTo>
                <a:lnTo>
                  <a:pt x="13296" y="102565"/>
                </a:lnTo>
                <a:lnTo>
                  <a:pt x="23825" y="102565"/>
                </a:lnTo>
                <a:lnTo>
                  <a:pt x="32011" y="101870"/>
                </a:lnTo>
                <a:lnTo>
                  <a:pt x="39158" y="99785"/>
                </a:lnTo>
                <a:lnTo>
                  <a:pt x="45265" y="96312"/>
                </a:lnTo>
                <a:lnTo>
                  <a:pt x="49085" y="92646"/>
                </a:lnTo>
                <a:lnTo>
                  <a:pt x="21196" y="92646"/>
                </a:lnTo>
                <a:lnTo>
                  <a:pt x="18440" y="92163"/>
                </a:lnTo>
                <a:lnTo>
                  <a:pt x="16205" y="91173"/>
                </a:lnTo>
                <a:lnTo>
                  <a:pt x="16205" y="39776"/>
                </a:lnTo>
                <a:lnTo>
                  <a:pt x="18783" y="38341"/>
                </a:lnTo>
                <a:lnTo>
                  <a:pt x="22047" y="37630"/>
                </a:lnTo>
                <a:lnTo>
                  <a:pt x="50984" y="37630"/>
                </a:lnTo>
                <a:lnTo>
                  <a:pt x="47002" y="31826"/>
                </a:lnTo>
                <a:lnTo>
                  <a:pt x="45515" y="31064"/>
                </a:lnTo>
                <a:lnTo>
                  <a:pt x="16205" y="31064"/>
                </a:lnTo>
                <a:lnTo>
                  <a:pt x="16205" y="0"/>
                </a:lnTo>
                <a:close/>
              </a:path>
              <a:path w="59055" h="102870">
                <a:moveTo>
                  <a:pt x="50984" y="37630"/>
                </a:moveTo>
                <a:lnTo>
                  <a:pt x="25958" y="37630"/>
                </a:lnTo>
                <a:lnTo>
                  <a:pt x="33226" y="39306"/>
                </a:lnTo>
                <a:lnTo>
                  <a:pt x="38417" y="44337"/>
                </a:lnTo>
                <a:lnTo>
                  <a:pt x="41532" y="52723"/>
                </a:lnTo>
                <a:lnTo>
                  <a:pt x="42570" y="64465"/>
                </a:lnTo>
                <a:lnTo>
                  <a:pt x="41439" y="76792"/>
                </a:lnTo>
                <a:lnTo>
                  <a:pt x="38049" y="85599"/>
                </a:lnTo>
                <a:lnTo>
                  <a:pt x="32401" y="90884"/>
                </a:lnTo>
                <a:lnTo>
                  <a:pt x="24498" y="92646"/>
                </a:lnTo>
                <a:lnTo>
                  <a:pt x="49085" y="92646"/>
                </a:lnTo>
                <a:lnTo>
                  <a:pt x="58762" y="53733"/>
                </a:lnTo>
                <a:lnTo>
                  <a:pt x="56553" y="45656"/>
                </a:lnTo>
                <a:lnTo>
                  <a:pt x="50984" y="37630"/>
                </a:lnTo>
                <a:close/>
              </a:path>
              <a:path w="59055" h="102870">
                <a:moveTo>
                  <a:pt x="39763" y="28117"/>
                </a:moveTo>
                <a:lnTo>
                  <a:pt x="25209" y="28117"/>
                </a:lnTo>
                <a:lnTo>
                  <a:pt x="20485" y="29095"/>
                </a:lnTo>
                <a:lnTo>
                  <a:pt x="16205" y="31064"/>
                </a:lnTo>
                <a:lnTo>
                  <a:pt x="45515" y="31064"/>
                </a:lnTo>
                <a:lnTo>
                  <a:pt x="39763" y="28117"/>
                </a:lnTo>
                <a:close/>
              </a:path>
            </a:pathLst>
          </a:custGeom>
          <a:solidFill>
            <a:srgbClr val="1D1D1B"/>
          </a:solidFill>
        </p:spPr>
        <p:txBody>
          <a:bodyPr wrap="square" lIns="0" tIns="0" rIns="0" bIns="0" rtlCol="0"/>
          <a:lstStyle/>
          <a:p>
            <a:endParaRPr dirty="0"/>
          </a:p>
        </p:txBody>
      </p:sp>
      <p:sp>
        <p:nvSpPr>
          <p:cNvPr id="23" name="object 23"/>
          <p:cNvSpPr/>
          <p:nvPr/>
        </p:nvSpPr>
        <p:spPr>
          <a:xfrm>
            <a:off x="16674400" y="9354363"/>
            <a:ext cx="18415" cy="100965"/>
          </a:xfrm>
          <a:custGeom>
            <a:avLst/>
            <a:gdLst/>
            <a:ahLst/>
            <a:cxnLst/>
            <a:rect l="l" t="t" r="r" b="b"/>
            <a:pathLst>
              <a:path w="18415" h="100965">
                <a:moveTo>
                  <a:pt x="17145" y="28651"/>
                </a:moveTo>
                <a:lnTo>
                  <a:pt x="685" y="28651"/>
                </a:lnTo>
                <a:lnTo>
                  <a:pt x="685" y="100812"/>
                </a:lnTo>
                <a:lnTo>
                  <a:pt x="17145" y="100812"/>
                </a:lnTo>
                <a:lnTo>
                  <a:pt x="17145" y="28651"/>
                </a:lnTo>
                <a:close/>
              </a:path>
              <a:path w="18415" h="100965">
                <a:moveTo>
                  <a:pt x="11391" y="0"/>
                </a:moveTo>
                <a:lnTo>
                  <a:pt x="6565" y="0"/>
                </a:lnTo>
                <a:lnTo>
                  <a:pt x="4470" y="774"/>
                </a:lnTo>
                <a:lnTo>
                  <a:pt x="901" y="3911"/>
                </a:lnTo>
                <a:lnTo>
                  <a:pt x="41" y="5765"/>
                </a:lnTo>
                <a:lnTo>
                  <a:pt x="0" y="10502"/>
                </a:lnTo>
                <a:lnTo>
                  <a:pt x="901" y="12420"/>
                </a:lnTo>
                <a:lnTo>
                  <a:pt x="4470" y="15443"/>
                </a:lnTo>
                <a:lnTo>
                  <a:pt x="6565" y="16205"/>
                </a:lnTo>
                <a:lnTo>
                  <a:pt x="11391" y="16205"/>
                </a:lnTo>
                <a:lnTo>
                  <a:pt x="13487" y="15443"/>
                </a:lnTo>
                <a:lnTo>
                  <a:pt x="17056" y="12420"/>
                </a:lnTo>
                <a:lnTo>
                  <a:pt x="17945" y="10502"/>
                </a:lnTo>
                <a:lnTo>
                  <a:pt x="17945" y="5765"/>
                </a:lnTo>
                <a:lnTo>
                  <a:pt x="17056" y="3797"/>
                </a:lnTo>
                <a:lnTo>
                  <a:pt x="13487" y="762"/>
                </a:lnTo>
                <a:lnTo>
                  <a:pt x="11391" y="0"/>
                </a:lnTo>
                <a:close/>
              </a:path>
            </a:pathLst>
          </a:custGeom>
          <a:solidFill>
            <a:srgbClr val="1D1D1B"/>
          </a:solidFill>
        </p:spPr>
        <p:txBody>
          <a:bodyPr wrap="square" lIns="0" tIns="0" rIns="0" bIns="0" rtlCol="0"/>
          <a:lstStyle/>
          <a:p>
            <a:endParaRPr dirty="0"/>
          </a:p>
        </p:txBody>
      </p:sp>
      <p:sp>
        <p:nvSpPr>
          <p:cNvPr id="24" name="object 24"/>
          <p:cNvSpPr/>
          <p:nvPr/>
        </p:nvSpPr>
        <p:spPr>
          <a:xfrm>
            <a:off x="16706129" y="9381679"/>
            <a:ext cx="55880" cy="74930"/>
          </a:xfrm>
          <a:custGeom>
            <a:avLst/>
            <a:gdLst/>
            <a:ahLst/>
            <a:cxnLst/>
            <a:rect l="l" t="t" r="r" b="b"/>
            <a:pathLst>
              <a:path w="55880" h="74929">
                <a:moveTo>
                  <a:pt x="51615" y="10439"/>
                </a:moveTo>
                <a:lnTo>
                  <a:pt x="35534" y="10439"/>
                </a:lnTo>
                <a:lnTo>
                  <a:pt x="40309" y="14414"/>
                </a:lnTo>
                <a:lnTo>
                  <a:pt x="40309" y="26238"/>
                </a:lnTo>
                <a:lnTo>
                  <a:pt x="0" y="43510"/>
                </a:lnTo>
                <a:lnTo>
                  <a:pt x="0" y="52882"/>
                </a:lnTo>
                <a:lnTo>
                  <a:pt x="1842" y="62491"/>
                </a:lnTo>
                <a:lnTo>
                  <a:pt x="7369" y="69353"/>
                </a:lnTo>
                <a:lnTo>
                  <a:pt x="16577" y="73469"/>
                </a:lnTo>
                <a:lnTo>
                  <a:pt x="29463" y="74841"/>
                </a:lnTo>
                <a:lnTo>
                  <a:pt x="37217" y="74514"/>
                </a:lnTo>
                <a:lnTo>
                  <a:pt x="44153" y="73536"/>
                </a:lnTo>
                <a:lnTo>
                  <a:pt x="50271" y="71905"/>
                </a:lnTo>
                <a:lnTo>
                  <a:pt x="55575" y="69621"/>
                </a:lnTo>
                <a:lnTo>
                  <a:pt x="55575" y="65735"/>
                </a:lnTo>
                <a:lnTo>
                  <a:pt x="20345" y="65735"/>
                </a:lnTo>
                <a:lnTo>
                  <a:pt x="15265" y="61277"/>
                </a:lnTo>
                <a:lnTo>
                  <a:pt x="15265" y="45745"/>
                </a:lnTo>
                <a:lnTo>
                  <a:pt x="17957" y="41008"/>
                </a:lnTo>
                <a:lnTo>
                  <a:pt x="26669" y="36372"/>
                </a:lnTo>
                <a:lnTo>
                  <a:pt x="32321" y="34988"/>
                </a:lnTo>
                <a:lnTo>
                  <a:pt x="40309" y="34010"/>
                </a:lnTo>
                <a:lnTo>
                  <a:pt x="55575" y="34010"/>
                </a:lnTo>
                <a:lnTo>
                  <a:pt x="55575" y="24904"/>
                </a:lnTo>
                <a:lnTo>
                  <a:pt x="53908" y="14010"/>
                </a:lnTo>
                <a:lnTo>
                  <a:pt x="51615" y="10439"/>
                </a:lnTo>
                <a:close/>
              </a:path>
              <a:path w="55880" h="74929">
                <a:moveTo>
                  <a:pt x="55575" y="34010"/>
                </a:moveTo>
                <a:lnTo>
                  <a:pt x="40309" y="34010"/>
                </a:lnTo>
                <a:lnTo>
                  <a:pt x="40309" y="63728"/>
                </a:lnTo>
                <a:lnTo>
                  <a:pt x="37617" y="65062"/>
                </a:lnTo>
                <a:lnTo>
                  <a:pt x="34340" y="65735"/>
                </a:lnTo>
                <a:lnTo>
                  <a:pt x="55575" y="65735"/>
                </a:lnTo>
                <a:lnTo>
                  <a:pt x="55575" y="34010"/>
                </a:lnTo>
                <a:close/>
              </a:path>
              <a:path w="55880" h="74929">
                <a:moveTo>
                  <a:pt x="28930" y="0"/>
                </a:moveTo>
                <a:lnTo>
                  <a:pt x="19913" y="0"/>
                </a:lnTo>
                <a:lnTo>
                  <a:pt x="11658" y="1828"/>
                </a:lnTo>
                <a:lnTo>
                  <a:pt x="4152" y="5499"/>
                </a:lnTo>
                <a:lnTo>
                  <a:pt x="7912" y="14859"/>
                </a:lnTo>
                <a:lnTo>
                  <a:pt x="13982" y="11912"/>
                </a:lnTo>
                <a:lnTo>
                  <a:pt x="19989" y="10439"/>
                </a:lnTo>
                <a:lnTo>
                  <a:pt x="51615" y="10439"/>
                </a:lnTo>
                <a:lnTo>
                  <a:pt x="48910" y="6227"/>
                </a:lnTo>
                <a:lnTo>
                  <a:pt x="40584" y="1557"/>
                </a:lnTo>
                <a:lnTo>
                  <a:pt x="28930" y="0"/>
                </a:lnTo>
                <a:close/>
              </a:path>
            </a:pathLst>
          </a:custGeom>
          <a:solidFill>
            <a:srgbClr val="1D1D1B"/>
          </a:solidFill>
        </p:spPr>
        <p:txBody>
          <a:bodyPr wrap="square" lIns="0" tIns="0" rIns="0" bIns="0" rtlCol="0"/>
          <a:lstStyle/>
          <a:p>
            <a:endParaRPr dirty="0"/>
          </a:p>
        </p:txBody>
      </p:sp>
      <p:sp>
        <p:nvSpPr>
          <p:cNvPr id="25" name="object 25"/>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7" name="object 5">
            <a:extLst>
              <a:ext uri="{FF2B5EF4-FFF2-40B4-BE49-F238E27FC236}">
                <a16:creationId xmlns:a16="http://schemas.microsoft.com/office/drawing/2014/main" id="{F0A9206B-143D-4060-B431-1AA6368DDCC3}"/>
              </a:ext>
            </a:extLst>
          </p:cNvPr>
          <p:cNvSpPr/>
          <p:nvPr/>
        </p:nvSpPr>
        <p:spPr>
          <a:xfrm>
            <a:off x="10121962" y="4038600"/>
            <a:ext cx="5216435" cy="25807"/>
          </a:xfrm>
          <a:prstGeom prst="rect">
            <a:avLst/>
          </a:prstGeom>
          <a:blipFill>
            <a:blip r:embed="rId7" cstate="print"/>
            <a:stretch>
              <a:fillRect/>
            </a:stretch>
          </a:blipFill>
        </p:spPr>
        <p:txBody>
          <a:bodyPr wrap="square" lIns="0" tIns="0" rIns="0" bIns="0" rtlCol="0"/>
          <a:lstStyle/>
          <a:p>
            <a:endParaRPr dirty="0"/>
          </a:p>
        </p:txBody>
      </p:sp>
      <p:sp>
        <p:nvSpPr>
          <p:cNvPr id="26" name="object 20">
            <a:extLst>
              <a:ext uri="{FF2B5EF4-FFF2-40B4-BE49-F238E27FC236}">
                <a16:creationId xmlns:a16="http://schemas.microsoft.com/office/drawing/2014/main" id="{44E0C5DA-2C4B-4877-9DA3-057BE0EC46BA}"/>
              </a:ext>
            </a:extLst>
          </p:cNvPr>
          <p:cNvSpPr txBox="1"/>
          <p:nvPr/>
        </p:nvSpPr>
        <p:spPr>
          <a:xfrm>
            <a:off x="10121900" y="7010400"/>
            <a:ext cx="5456318" cy="1114344"/>
          </a:xfrm>
          <a:prstGeom prst="rect">
            <a:avLst/>
          </a:prstGeom>
        </p:spPr>
        <p:txBody>
          <a:bodyPr vert="horz" wrap="square" lIns="0" tIns="11430" rIns="0" bIns="0" rtlCol="0">
            <a:spAutoFit/>
          </a:bodyPr>
          <a:lstStyle/>
          <a:p>
            <a:pPr marL="3448685" marR="5080" indent="-3436620" algn="ctr">
              <a:lnSpc>
                <a:spcPct val="100899"/>
              </a:lnSpc>
              <a:spcBef>
                <a:spcPts val="90"/>
              </a:spcBef>
            </a:pPr>
            <a:r>
              <a:rPr lang="es-ES" sz="3600" b="1" spc="5" dirty="0">
                <a:latin typeface="Antenna Regular" panose="02000503000000020004" pitchFamily="50" charset="0"/>
                <a:cs typeface="Antenna Bold"/>
              </a:rPr>
              <a:t>Sesión sincrónica</a:t>
            </a:r>
          </a:p>
          <a:p>
            <a:pPr marL="3448685" marR="5080" indent="-3436620" algn="ctr">
              <a:lnSpc>
                <a:spcPct val="100899"/>
              </a:lnSpc>
              <a:spcBef>
                <a:spcPts val="90"/>
              </a:spcBef>
            </a:pPr>
            <a:r>
              <a:rPr lang="es-ES" sz="3600" b="1" spc="5" dirty="0">
                <a:latin typeface="Antenna Regular" panose="02000503000000020004" pitchFamily="50" charset="0"/>
                <a:cs typeface="Antenna Bold"/>
              </a:rPr>
              <a:t>Ejercicio semana 3</a:t>
            </a:r>
            <a:endParaRPr sz="3600" dirty="0">
              <a:latin typeface="Antenna Regular" panose="02000503000000020004" pitchFamily="50" charset="0"/>
              <a:cs typeface="Antenn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2232894"/>
            <a:ext cx="15509240" cy="5996706"/>
          </a:xfrm>
          <a:prstGeom prst="rect">
            <a:avLst/>
          </a:prstGeom>
          <a:noFill/>
        </p:spPr>
        <p:txBody>
          <a:bodyPr wrap="square">
            <a:spAutoFit/>
          </a:bodyPr>
          <a:lstStyle/>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At the time of this writing, ESSEC Business School is ranked #6 among European Business Schools (Financial Times). While one of its flagship programs is its Master In Management (#6 worldwide, FT ranking), the school has a significant executive education activity, mostly located on its La Défense campus (right on the outskirt of Paris).</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Executive Education is typically split into two categories: customized programs and open-enrollment programs. ESSEC is ranked #3 worldwide for customized programs (i.e., programs designed specifically for a company and its employees) and #16 for open-enrollment programs (i.e., general programs targeting a wide audience of business executives).</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Among the open-enrollment programs, one of the degrees delivered by ESSEC Business School is its Executive MBA. EMBA students are fairly senior in their fields and possess considerable work experience. Participants in an EMBA program typically hope to hone their leadership skills, accelerate their careers or change professional orientation.</a:t>
            </a:r>
          </a:p>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The Management of ESSEC Business School Executive Education (EEE) wishes to improve the experience (and ranking) of the program and customize its content to the varying needs of the audience. To that avail, the program would offer several modules throughout the year in smaller groups, and interested participants would sign into the module(s) of their choice</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026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lang="es-C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1392369"/>
          </a:xfrm>
          <a:prstGeom prst="rect">
            <a:avLst/>
          </a:prstGeom>
          <a:noFill/>
        </p:spPr>
        <p:txBody>
          <a:bodyPr wrap="square">
            <a:spAutoFit/>
          </a:bodyPr>
          <a:lstStyle/>
          <a:p>
            <a:pPr algn="just">
              <a:lnSpc>
                <a:spcPct val="120000"/>
              </a:lnSpc>
              <a:spcAft>
                <a:spcPts val="1600"/>
              </a:spcAft>
            </a:pPr>
            <a:r>
              <a:rPr lang="en-US" sz="2400" dirty="0">
                <a:latin typeface="Antenna Light" panose="02000503000000020004" pitchFamily="50" charset="0"/>
                <a:cs typeface="Times New Roman" panose="02020603050405020304" pitchFamily="18" charset="0"/>
              </a:rPr>
              <a:t>Of course, the design of customized modules requires a better understanding of why participants decided to join the ESSEC Executive MBA in the first place: their needs, desires, frustrations, and motivations. Management decided to survey current and past participants and ask them about their motivations for joining the program.</a:t>
            </a:r>
          </a:p>
        </p:txBody>
      </p:sp>
      <p:sp>
        <p:nvSpPr>
          <p:cNvPr id="8" name="TextBox 7">
            <a:extLst>
              <a:ext uri="{FF2B5EF4-FFF2-40B4-BE49-F238E27FC236}">
                <a16:creationId xmlns:a16="http://schemas.microsoft.com/office/drawing/2014/main" id="{915C2627-1CD8-4482-9037-848D39C3EE75}"/>
              </a:ext>
            </a:extLst>
          </p:cNvPr>
          <p:cNvSpPr txBox="1"/>
          <p:nvPr/>
        </p:nvSpPr>
        <p:spPr>
          <a:xfrm>
            <a:off x="1184670" y="5368208"/>
            <a:ext cx="8632430" cy="3656899"/>
          </a:xfrm>
          <a:prstGeom prst="rect">
            <a:avLst/>
          </a:prstGeom>
          <a:noFill/>
        </p:spPr>
        <p:txBody>
          <a:bodyPr wrap="square" numCol="2" rtlCol="0">
            <a:spAutoFit/>
          </a:bodyPr>
          <a:lstStyle/>
          <a:p>
            <a:pPr marL="0" marR="0" lvl="0" indent="0" algn="l" defTabSz="914400" rtl="0" eaLnBrk="1" fontAlgn="auto" latinLnBrk="0" hangingPunct="1">
              <a:spcBef>
                <a:spcPts val="0"/>
              </a:spcBef>
              <a:spcAft>
                <a:spcPts val="160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Networking </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Reputation of the school</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Changing company</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Academic knowledge</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Cost-driven</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Location</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Ranking of the program</a:t>
            </a:r>
            <a:b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br>
            <a:r>
              <a:rPr kumimoji="0" lang="en-US" sz="2400" b="0" i="0" u="none" strike="noStrike" kern="1200" cap="none" spc="0" normalizeH="0" baseline="0" noProof="0" dirty="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rPr>
              <a:t>Increasing your salary</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Launching your own company</a:t>
            </a:r>
          </a:p>
          <a:p>
            <a:pPr marL="0" marR="0" lvl="0" indent="0" algn="l" defTabSz="914400" rtl="0" eaLnBrk="1" fontAlgn="auto" latinLnBrk="0" hangingPunct="1">
              <a:spcBef>
                <a:spcPts val="0"/>
              </a:spcBef>
              <a:buClrTx/>
              <a:buSzTx/>
              <a:buFontTx/>
              <a:buNone/>
              <a:tabLst/>
              <a:defRPr/>
            </a:pPr>
            <a:r>
              <a:rPr lang="en-US" sz="2400" dirty="0">
                <a:solidFill>
                  <a:prstClr val="black"/>
                </a:solidFill>
                <a:latin typeface="Antenna Light" panose="02000503000000020004" pitchFamily="50" charset="0"/>
                <a:cs typeface="Times New Roman" panose="02020603050405020304" pitchFamily="18" charset="0"/>
              </a:rPr>
              <a:t>Personal development</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Changing career</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Obtaining a promotion</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Benchmarking yourself</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Getting out of the office</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Broadening your horizon</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International perspective</a:t>
            </a:r>
            <a:br>
              <a:rPr lang="en-US" sz="2400" dirty="0">
                <a:solidFill>
                  <a:prstClr val="black"/>
                </a:solidFill>
                <a:latin typeface="Antenna Light" panose="02000503000000020004" pitchFamily="50" charset="0"/>
                <a:cs typeface="Times New Roman" panose="02020603050405020304" pitchFamily="18" charset="0"/>
              </a:rPr>
            </a:br>
            <a:r>
              <a:rPr lang="en-US" sz="2400" dirty="0">
                <a:solidFill>
                  <a:prstClr val="black"/>
                </a:solidFill>
                <a:latin typeface="Antenna Light" panose="02000503000000020004" pitchFamily="50" charset="0"/>
                <a:cs typeface="Times New Roman" panose="02020603050405020304" pitchFamily="18" charset="0"/>
              </a:rPr>
              <a:t>Improving English</a:t>
            </a:r>
          </a:p>
          <a:p>
            <a:pPr marL="0" marR="0" lvl="0" indent="0" algn="l" defTabSz="914400" rtl="0" eaLnBrk="1" fontAlgn="auto" latinLnBrk="0" hangingPunct="1">
              <a:spcBef>
                <a:spcPts val="0"/>
              </a:spcBef>
              <a:spcAft>
                <a:spcPts val="1600"/>
              </a:spcAft>
              <a:buClrTx/>
              <a:buSzTx/>
              <a:buFontTx/>
              <a:buNone/>
              <a:tabLst/>
              <a:defRPr/>
            </a:pPr>
            <a:r>
              <a:rPr lang="en-US" sz="2400" dirty="0">
                <a:solidFill>
                  <a:prstClr val="black"/>
                </a:solidFill>
                <a:latin typeface="Antenna Light" panose="02000503000000020004" pitchFamily="50" charset="0"/>
                <a:cs typeface="Times New Roman" panose="02020603050405020304" pitchFamily="18" charset="0"/>
              </a:rPr>
              <a:t>Improving leadership skills</a:t>
            </a:r>
          </a:p>
        </p:txBody>
      </p:sp>
      <p:sp>
        <p:nvSpPr>
          <p:cNvPr id="13" name="TextBox 19">
            <a:extLst>
              <a:ext uri="{FF2B5EF4-FFF2-40B4-BE49-F238E27FC236}">
                <a16:creationId xmlns:a16="http://schemas.microsoft.com/office/drawing/2014/main" id="{92090068-F384-6060-4B2C-6ACAE11CF383}"/>
              </a:ext>
            </a:extLst>
          </p:cNvPr>
          <p:cNvSpPr txBox="1"/>
          <p:nvPr/>
        </p:nvSpPr>
        <p:spPr>
          <a:xfrm>
            <a:off x="10731500" y="3352800"/>
            <a:ext cx="5486400" cy="4031873"/>
          </a:xfrm>
          <a:prstGeom prst="rect">
            <a:avLst/>
          </a:prstGeom>
          <a:noFill/>
        </p:spPr>
        <p:txBody>
          <a:bodyPr wrap="square" numCol="1" rtlCol="0">
            <a:spAutoFit/>
          </a:bodyPr>
          <a:lstStyle>
            <a:defPPr>
              <a:defRPr lang="es-419"/>
            </a:defPPr>
            <a:lvl1pPr marR="0" lvl="0" indent="0" fontAlgn="auto">
              <a:spcBef>
                <a:spcPts val="0"/>
              </a:spcBef>
              <a:spcAft>
                <a:spcPts val="1600"/>
              </a:spcAft>
              <a:buClrTx/>
              <a:buSzTx/>
              <a:buFontTx/>
              <a:buNone/>
              <a:tabLst/>
              <a:defRPr kumimoji="0" sz="2400" b="0" i="0" u="none" strike="noStrike" cap="none" spc="0" normalizeH="0" baseline="0">
                <a:ln>
                  <a:noFill/>
                </a:ln>
                <a:solidFill>
                  <a:prstClr val="black"/>
                </a:solidFill>
                <a:effectLst/>
                <a:uLnTx/>
                <a:uFillTx/>
                <a:latin typeface="Antenna Light" panose="02000503000000020004" pitchFamily="50" charset="0"/>
                <a:ea typeface="Calibri" panose="020F0502020204030204" pitchFamily="34" charset="0"/>
                <a:cs typeface="Times New Roman" panose="02020603050405020304" pitchFamily="18" charset="0"/>
              </a:defRPr>
            </a:lvl1pPr>
          </a:lstStyle>
          <a:p>
            <a:r>
              <a:rPr lang="en-US" b="1" dirty="0"/>
              <a:t>Discriminant variables (descriptors)</a:t>
            </a:r>
          </a:p>
          <a:p>
            <a:r>
              <a:rPr lang="en-US" dirty="0"/>
              <a:t>The survey included a few descriptors:</a:t>
            </a:r>
          </a:p>
          <a:p>
            <a:endParaRPr lang="en-US" dirty="0"/>
          </a:p>
          <a:p>
            <a:br>
              <a:rPr lang="en-US" dirty="0"/>
            </a:br>
            <a:r>
              <a:rPr lang="en-US" dirty="0"/>
              <a:t>Gender</a:t>
            </a:r>
            <a:br>
              <a:rPr lang="en-US" dirty="0"/>
            </a:br>
            <a:r>
              <a:rPr lang="en-US" dirty="0"/>
              <a:t>Country</a:t>
            </a:r>
            <a:br>
              <a:rPr lang="en-US" dirty="0"/>
            </a:br>
            <a:r>
              <a:rPr lang="en-US" dirty="0"/>
              <a:t>Age</a:t>
            </a:r>
            <a:br>
              <a:rPr lang="en-US" dirty="0"/>
            </a:br>
            <a:r>
              <a:rPr lang="en-US" dirty="0"/>
              <a:t>Years of professional experience</a:t>
            </a:r>
            <a:br>
              <a:rPr lang="en-US" dirty="0"/>
            </a:br>
            <a:r>
              <a:rPr lang="en-US" dirty="0"/>
              <a:t>Financed by your company</a:t>
            </a:r>
          </a:p>
        </p:txBody>
      </p:sp>
      <p:sp>
        <p:nvSpPr>
          <p:cNvPr id="14" name="TextBox 19">
            <a:extLst>
              <a:ext uri="{FF2B5EF4-FFF2-40B4-BE49-F238E27FC236}">
                <a16:creationId xmlns:a16="http://schemas.microsoft.com/office/drawing/2014/main" id="{3B2FD7D9-396C-646C-EC18-0758CC88C7E9}"/>
              </a:ext>
            </a:extLst>
          </p:cNvPr>
          <p:cNvSpPr txBox="1"/>
          <p:nvPr/>
        </p:nvSpPr>
        <p:spPr>
          <a:xfrm>
            <a:off x="1206706" y="3338805"/>
            <a:ext cx="8305594" cy="1835567"/>
          </a:xfrm>
          <a:prstGeom prst="rect">
            <a:avLst/>
          </a:prstGeom>
          <a:noFill/>
        </p:spPr>
        <p:txBody>
          <a:bodyPr wrap="square">
            <a:spAutoFit/>
          </a:bodyPr>
          <a:lstStyle/>
          <a:p>
            <a:pPr>
              <a:lnSpc>
                <a:spcPct val="120000"/>
              </a:lnSpc>
              <a:spcAft>
                <a:spcPts val="1600"/>
              </a:spcAft>
            </a:pPr>
            <a:r>
              <a:rPr lang="en-US" sz="2400" b="1" dirty="0">
                <a:latin typeface="Antenna Light" panose="02000503000000020004" pitchFamily="50" charset="0"/>
                <a:cs typeface="Times New Roman" panose="02020603050405020304" pitchFamily="18" charset="0"/>
              </a:rPr>
              <a:t>Segmentation questions (bases)</a:t>
            </a:r>
            <a:br>
              <a:rPr lang="en-US" sz="2400" dirty="0">
                <a:latin typeface="Antenna Light" panose="02000503000000020004" pitchFamily="50" charset="0"/>
                <a:cs typeface="Times New Roman" panose="02020603050405020304" pitchFamily="18" charset="0"/>
              </a:rPr>
            </a:br>
            <a:r>
              <a:rPr lang="en-US" sz="2400" dirty="0">
                <a:latin typeface="Antenna Light" panose="02000503000000020004" pitchFamily="50" charset="0"/>
                <a:cs typeface="Times New Roman" panose="02020603050405020304" pitchFamily="18" charset="0"/>
              </a:rPr>
              <a:t>Respondents were asked to rate on a 1-5 scale whether the following factors were important in their choices to join the ESSEC Executive MBA:</a:t>
            </a:r>
          </a:p>
        </p:txBody>
      </p:sp>
    </p:spTree>
    <p:extLst>
      <p:ext uri="{BB962C8B-B14F-4D97-AF65-F5344CB8AC3E}">
        <p14:creationId xmlns:p14="http://schemas.microsoft.com/office/powerpoint/2010/main" val="1630722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6201891"/>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Question 1</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Run a segmentation analysis and decide on an appropriate number of segments. Justify your choice. Remember that choosing the “right” number of segments is not always straightforward and depends on several factors, such as statistical criteria, managerial considerations, practical constraints, targetability of the segments, etc.</a:t>
            </a:r>
          </a:p>
          <a:p>
            <a:pPr algn="just">
              <a:lnSpc>
                <a:spcPct val="120000"/>
              </a:lnSpc>
              <a:spcAft>
                <a:spcPts val="1600"/>
              </a:spcAft>
            </a:pPr>
            <a:r>
              <a:rPr lang="en-US" sz="2400" i="1" dirty="0">
                <a:latin typeface="Antenna Light" panose="02000503000000020004" pitchFamily="50" charset="0"/>
                <a:ea typeface="Calibri" panose="020F0502020204030204" pitchFamily="34" charset="0"/>
                <a:cs typeface="Times New Roman" panose="02020603050405020304" pitchFamily="18" charset="0"/>
              </a:rPr>
              <a:t>Tip: Try different segment solutions (e.g., 2, 3, 4, 5), and see which offers the best balance between segment homogeneity, segment distinctiveness, managerial usefulness, and targetability. Remember that, in the context of managerial decision making, statistical criteria are important, but not necessarily paramount.</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a:p>
            <a:pPr algn="just">
              <a:lnSpc>
                <a:spcPct val="120000"/>
              </a:lnSpc>
              <a:spcAft>
                <a:spcPts val="1600"/>
              </a:spcAft>
            </a:pPr>
            <a:br>
              <a:rPr lang="en-US" sz="2400" dirty="0">
                <a:latin typeface="Antenna Light" panose="02000503000000020004" pitchFamily="50" charset="0"/>
                <a:ea typeface="Calibri" panose="020F0502020204030204" pitchFamily="34" charset="0"/>
                <a:cs typeface="Times New Roman" panose="02020603050405020304" pitchFamily="18" charset="0"/>
              </a:rPr>
            </a:br>
            <a:r>
              <a:rPr lang="en-US" sz="2400" b="1" dirty="0">
                <a:latin typeface="Antenna Light" panose="02000503000000020004" pitchFamily="50" charset="0"/>
                <a:ea typeface="Calibri" panose="020F0502020204030204" pitchFamily="34" charset="0"/>
                <a:cs typeface="Times New Roman" panose="02020603050405020304" pitchFamily="18" charset="0"/>
              </a:rPr>
              <a:t>Question 2</a:t>
            </a:r>
          </a:p>
          <a:p>
            <a:pPr algn="just">
              <a:lnSpc>
                <a:spcPct val="120000"/>
              </a:lnSpc>
              <a:spcAft>
                <a:spcPts val="1600"/>
              </a:spcAft>
            </a:pPr>
            <a:r>
              <a:rPr lang="en-US" sz="2400" dirty="0">
                <a:latin typeface="Antenna Light" panose="02000503000000020004" pitchFamily="50" charset="0"/>
                <a:ea typeface="Calibri" panose="020F0502020204030204" pitchFamily="34" charset="0"/>
                <a:cs typeface="Times New Roman" panose="02020603050405020304" pitchFamily="18" charset="0"/>
              </a:rPr>
              <a:t>Create a “persona” for each segment. Each persona should contain at a minimum (1) A segment name; (2) A picture or pictorial representation; (3) A description (expectations, profiles, highlights, etc.). The description can be a story, a set of charts and summary figures, or (even better) a combination of both.</a:t>
            </a:r>
          </a:p>
        </p:txBody>
      </p:sp>
    </p:spTree>
    <p:extLst>
      <p:ext uri="{BB962C8B-B14F-4D97-AF65-F5344CB8AC3E}">
        <p14:creationId xmlns:p14="http://schemas.microsoft.com/office/powerpoint/2010/main" val="3204249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3"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4"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5"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6"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483840" cy="2177006"/>
          </a:xfrm>
          <a:prstGeom prst="rect">
            <a:avLst/>
          </a:prstGeom>
          <a:noFill/>
        </p:spPr>
        <p:txBody>
          <a:bodyPr wrap="square">
            <a:spAutoFit/>
          </a:bodyPr>
          <a:lstStyle/>
          <a:p>
            <a:pPr algn="just">
              <a:lnSpc>
                <a:spcPct val="120000"/>
              </a:lnSpc>
              <a:spcAft>
                <a:spcPts val="1600"/>
              </a:spcAft>
            </a:pPr>
            <a:r>
              <a:rPr lang="en-US" sz="2400" dirty="0">
                <a:latin typeface="Antenna Light" panose="02000503000000020004" pitchFamily="50" charset="0"/>
                <a:ea typeface="Calibri" panose="020F0502020204030204" pitchFamily="34" charset="0"/>
                <a:cs typeface="Times New Roman" panose="02020603050405020304" pitchFamily="18" charset="0"/>
              </a:rPr>
              <a:t>R. While there is no “perfect” answer to the first question (how many segments?), the best compromise seems to be four segments. Still, we recommend weighing the explanations behind the choice more than the choice itself.</a:t>
            </a:r>
          </a:p>
          <a:p>
            <a:pPr>
              <a:lnSpc>
                <a:spcPct val="120000"/>
              </a:lnSpc>
              <a:spcAft>
                <a:spcPts val="1600"/>
              </a:spcAft>
            </a:pPr>
            <a:r>
              <a:rPr lang="en-US" sz="2400" b="1" dirty="0">
                <a:latin typeface="Antenna Light" panose="02000503000000020004" pitchFamily="50" charset="0"/>
                <a:ea typeface="Calibri" panose="020F0502020204030204" pitchFamily="34" charset="0"/>
                <a:cs typeface="Times New Roman" panose="02020603050405020304" pitchFamily="18" charset="0"/>
              </a:rPr>
              <a:t>Four segments</a:t>
            </a:r>
          </a:p>
          <a:p>
            <a:pPr>
              <a:lnSpc>
                <a:spcPct val="120000"/>
              </a:lnSpc>
              <a:spcAft>
                <a:spcPts val="1600"/>
              </a:spcAft>
            </a:pPr>
            <a:endParaRPr lang="en-US" sz="2000" dirty="0">
              <a:latin typeface="Antenna Light" panose="02000503000000020004" pitchFamily="50"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8187ED7B-A4C7-416D-8D1F-AAB22AECA4F2}"/>
              </a:ext>
            </a:extLst>
          </p:cNvPr>
          <p:cNvPicPr>
            <a:picLocks noChangeAspect="1"/>
          </p:cNvPicPr>
          <p:nvPr/>
        </p:nvPicPr>
        <p:blipFill>
          <a:blip r:embed="rId7"/>
          <a:stretch>
            <a:fillRect/>
          </a:stretch>
        </p:blipFill>
        <p:spPr>
          <a:xfrm>
            <a:off x="805087" y="3276600"/>
            <a:ext cx="9194800" cy="5984412"/>
          </a:xfrm>
          <a:prstGeom prst="rect">
            <a:avLst/>
          </a:prstGeom>
        </p:spPr>
      </p:pic>
      <p:sp>
        <p:nvSpPr>
          <p:cNvPr id="8" name="TextBox 19">
            <a:extLst>
              <a:ext uri="{FF2B5EF4-FFF2-40B4-BE49-F238E27FC236}">
                <a16:creationId xmlns:a16="http://schemas.microsoft.com/office/drawing/2014/main" id="{0DD22CB3-F530-14A7-152C-8B280A5ACDA8}"/>
              </a:ext>
            </a:extLst>
          </p:cNvPr>
          <p:cNvSpPr txBox="1"/>
          <p:nvPr/>
        </p:nvSpPr>
        <p:spPr>
          <a:xfrm>
            <a:off x="10426793" y="3943918"/>
            <a:ext cx="6141720" cy="2483950"/>
          </a:xfrm>
          <a:prstGeom prst="rect">
            <a:avLst/>
          </a:prstGeom>
          <a:noFill/>
        </p:spPr>
        <p:txBody>
          <a:bodyPr wrap="square">
            <a:spAutoFit/>
          </a:bodyPr>
          <a:lstStyle/>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The four-segment solution reveals four groups with distinct needs and ambitions that we have tentatively named:</a:t>
            </a:r>
            <a:r>
              <a:rPr lang="en-US" sz="2400" dirty="0">
                <a:latin typeface="Antenna Light" panose="02000503000000020004" pitchFamily="50" charset="0"/>
                <a:ea typeface="Calibri" panose="020F0502020204030204" pitchFamily="34" charset="0"/>
                <a:cs typeface="Times New Roman" panose="02020603050405020304" pitchFamily="18" charset="0"/>
              </a:rPr>
              <a:t> t</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he entrepreneurs</a:t>
            </a:r>
            <a:r>
              <a:rPr lang="en-US" sz="2400" dirty="0">
                <a:latin typeface="Antenna Light" panose="02000503000000020004" pitchFamily="50" charset="0"/>
                <a:ea typeface="Calibri" panose="020F0502020204030204" pitchFamily="34" charset="0"/>
                <a:cs typeface="Times New Roman" panose="02020603050405020304" pitchFamily="18" charset="0"/>
              </a:rPr>
              <a:t>, t</a:t>
            </a:r>
            <a:r>
              <a:rPr lang="en-US" sz="2400" dirty="0">
                <a:effectLst/>
                <a:latin typeface="Antenna Light" panose="02000503000000020004" pitchFamily="50" charset="0"/>
                <a:ea typeface="Calibri" panose="020F0502020204030204" pitchFamily="34" charset="0"/>
                <a:cs typeface="Times New Roman" panose="02020603050405020304" pitchFamily="18" charset="0"/>
              </a:rPr>
              <a:t>he thinkers, the sharks and the pivots</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We describe each in turn below.</a:t>
            </a:r>
            <a:endParaRPr lang="en-US" sz="2400" dirty="0">
              <a:latin typeface="Antenna Light" panose="02000503000000020004" pitchFamily="50" charset="0"/>
              <a:ea typeface="Calibri" panose="020F0502020204030204" pitchFamily="34" charset="0"/>
              <a:cs typeface="Times New Roman" panose="02020603050405020304" pitchFamily="18" charset="0"/>
            </a:endParaRPr>
          </a:p>
        </p:txBody>
      </p:sp>
      <p:sp>
        <p:nvSpPr>
          <p:cNvPr id="12" name="CuadroTexto 11">
            <a:extLst>
              <a:ext uri="{FF2B5EF4-FFF2-40B4-BE49-F238E27FC236}">
                <a16:creationId xmlns:a16="http://schemas.microsoft.com/office/drawing/2014/main" id="{57F77C7E-DD1F-6A4C-8B91-DAE4C10306D2}"/>
              </a:ext>
            </a:extLst>
          </p:cNvPr>
          <p:cNvSpPr txBox="1"/>
          <p:nvPr/>
        </p:nvSpPr>
        <p:spPr>
          <a:xfrm>
            <a:off x="1206500" y="9155668"/>
            <a:ext cx="1423130" cy="369332"/>
          </a:xfrm>
          <a:prstGeom prst="rect">
            <a:avLst/>
          </a:prstGeom>
          <a:noFill/>
        </p:spPr>
        <p:txBody>
          <a:bodyPr wrap="square" rtlCol="0">
            <a:spAutoFit/>
          </a:bodyPr>
          <a:lstStyle/>
          <a:p>
            <a:pPr algn="just"/>
            <a:r>
              <a:rPr lang="es-CR" dirty="0">
                <a:solidFill>
                  <a:schemeClr val="accent4">
                    <a:lumMod val="60000"/>
                    <a:lumOff val="40000"/>
                  </a:schemeClr>
                </a:solidFill>
                <a:latin typeface="Antenna Light" panose="02000503000000020004" pitchFamily="50" charset="0"/>
                <a:cs typeface="Times New Roman" panose="02020603050405020304" pitchFamily="18" charset="0"/>
              </a:rPr>
              <a:t>The thinkers</a:t>
            </a:r>
          </a:p>
        </p:txBody>
      </p:sp>
      <p:sp>
        <p:nvSpPr>
          <p:cNvPr id="17" name="CuadroTexto 16">
            <a:extLst>
              <a:ext uri="{FF2B5EF4-FFF2-40B4-BE49-F238E27FC236}">
                <a16:creationId xmlns:a16="http://schemas.microsoft.com/office/drawing/2014/main" id="{A636DC87-A43B-7140-97FD-40D927F8FE06}"/>
              </a:ext>
            </a:extLst>
          </p:cNvPr>
          <p:cNvSpPr txBox="1"/>
          <p:nvPr/>
        </p:nvSpPr>
        <p:spPr>
          <a:xfrm>
            <a:off x="6007100" y="9155668"/>
            <a:ext cx="1981200" cy="369332"/>
          </a:xfrm>
          <a:prstGeom prst="rect">
            <a:avLst/>
          </a:prstGeom>
          <a:noFill/>
        </p:spPr>
        <p:txBody>
          <a:bodyPr wrap="square" rtlCol="0">
            <a:spAutoFit/>
          </a:bodyPr>
          <a:lstStyle/>
          <a:p>
            <a:pPr algn="just"/>
            <a:r>
              <a:rPr lang="es-CR" dirty="0">
                <a:solidFill>
                  <a:schemeClr val="accent1">
                    <a:lumMod val="60000"/>
                    <a:lumOff val="40000"/>
                  </a:schemeClr>
                </a:solidFill>
                <a:latin typeface="Antenna Light" panose="02000503000000020004" pitchFamily="50" charset="0"/>
                <a:cs typeface="Times New Roman" panose="02020603050405020304" pitchFamily="18" charset="0"/>
              </a:rPr>
              <a:t>The entrepreneurs</a:t>
            </a:r>
          </a:p>
        </p:txBody>
      </p:sp>
      <p:sp>
        <p:nvSpPr>
          <p:cNvPr id="18" name="CuadroTexto 17">
            <a:extLst>
              <a:ext uri="{FF2B5EF4-FFF2-40B4-BE49-F238E27FC236}">
                <a16:creationId xmlns:a16="http://schemas.microsoft.com/office/drawing/2014/main" id="{CCB964E5-E22D-8442-97AA-B97A8FABF9A0}"/>
              </a:ext>
            </a:extLst>
          </p:cNvPr>
          <p:cNvSpPr txBox="1"/>
          <p:nvPr/>
        </p:nvSpPr>
        <p:spPr>
          <a:xfrm>
            <a:off x="3772630" y="9155668"/>
            <a:ext cx="1243870" cy="369332"/>
          </a:xfrm>
          <a:prstGeom prst="rect">
            <a:avLst/>
          </a:prstGeom>
          <a:noFill/>
        </p:spPr>
        <p:txBody>
          <a:bodyPr wrap="square" rtlCol="0">
            <a:spAutoFit/>
          </a:bodyPr>
          <a:lstStyle/>
          <a:p>
            <a:pPr algn="just"/>
            <a:r>
              <a:rPr lang="es-CR" dirty="0">
                <a:solidFill>
                  <a:schemeClr val="accent3">
                    <a:lumMod val="60000"/>
                    <a:lumOff val="40000"/>
                  </a:schemeClr>
                </a:solidFill>
              </a:rPr>
              <a:t>The </a:t>
            </a:r>
            <a:r>
              <a:rPr lang="es-CR" dirty="0">
                <a:solidFill>
                  <a:schemeClr val="accent3">
                    <a:lumMod val="60000"/>
                    <a:lumOff val="40000"/>
                  </a:schemeClr>
                </a:solidFill>
                <a:latin typeface="Antenna Light" panose="02000503000000020004" pitchFamily="50" charset="0"/>
                <a:cs typeface="Times New Roman" panose="02020603050405020304" pitchFamily="18" charset="0"/>
              </a:rPr>
              <a:t>sharks</a:t>
            </a:r>
          </a:p>
        </p:txBody>
      </p:sp>
      <p:sp>
        <p:nvSpPr>
          <p:cNvPr id="19" name="CuadroTexto 18">
            <a:extLst>
              <a:ext uri="{FF2B5EF4-FFF2-40B4-BE49-F238E27FC236}">
                <a16:creationId xmlns:a16="http://schemas.microsoft.com/office/drawing/2014/main" id="{03379ED6-A285-304F-81E7-850593D4B76B}"/>
              </a:ext>
            </a:extLst>
          </p:cNvPr>
          <p:cNvSpPr txBox="1"/>
          <p:nvPr/>
        </p:nvSpPr>
        <p:spPr>
          <a:xfrm>
            <a:off x="8192230" y="9144000"/>
            <a:ext cx="1167670" cy="369332"/>
          </a:xfrm>
          <a:prstGeom prst="rect">
            <a:avLst/>
          </a:prstGeom>
          <a:noFill/>
        </p:spPr>
        <p:txBody>
          <a:bodyPr wrap="square" rtlCol="0">
            <a:spAutoFit/>
          </a:bodyPr>
          <a:lstStyle/>
          <a:p>
            <a:r>
              <a:rPr lang="es-CR" dirty="0">
                <a:solidFill>
                  <a:schemeClr val="accent2">
                    <a:lumMod val="60000"/>
                    <a:lumOff val="40000"/>
                  </a:schemeClr>
                </a:solidFill>
                <a:latin typeface="Antenna Light" panose="02000503000000020004" pitchFamily="50" charset="0"/>
                <a:cs typeface="Times New Roman" panose="02020603050405020304" pitchFamily="18" charset="0"/>
              </a:rPr>
              <a:t>The pivots</a:t>
            </a:r>
          </a:p>
        </p:txBody>
      </p:sp>
    </p:spTree>
    <p:extLst>
      <p:ext uri="{BB962C8B-B14F-4D97-AF65-F5344CB8AC3E}">
        <p14:creationId xmlns:p14="http://schemas.microsoft.com/office/powerpoint/2010/main" val="1022081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pic>
        <p:nvPicPr>
          <p:cNvPr id="12" name="Picture 11">
            <a:extLst>
              <a:ext uri="{FF2B5EF4-FFF2-40B4-BE49-F238E27FC236}">
                <a16:creationId xmlns:a16="http://schemas.microsoft.com/office/drawing/2014/main" id="{65D7E203-D9D3-4B1F-9307-C00E67A0A809}"/>
              </a:ext>
            </a:extLst>
          </p:cNvPr>
          <p:cNvPicPr>
            <a:picLocks noChangeAspect="1"/>
          </p:cNvPicPr>
          <p:nvPr/>
        </p:nvPicPr>
        <p:blipFill rotWithShape="1">
          <a:blip r:embed="rId6"/>
          <a:srcRect r="3333" b="5523"/>
          <a:stretch/>
        </p:blipFill>
        <p:spPr>
          <a:xfrm>
            <a:off x="0" y="3829161"/>
            <a:ext cx="8640000" cy="4841379"/>
          </a:xfrm>
          <a:prstGeom prst="rect">
            <a:avLst/>
          </a:prstGeom>
        </p:spPr>
      </p:pic>
      <p:pic>
        <p:nvPicPr>
          <p:cNvPr id="8" name="Picture 11">
            <a:extLst>
              <a:ext uri="{FF2B5EF4-FFF2-40B4-BE49-F238E27FC236}">
                <a16:creationId xmlns:a16="http://schemas.microsoft.com/office/drawing/2014/main" id="{1CCD89C6-54A9-6010-AD6F-4E846FF9CB4D}"/>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74100" y="1610054"/>
            <a:ext cx="8640000" cy="4858654"/>
          </a:xfrm>
          <a:prstGeom prst="rect">
            <a:avLst/>
          </a:prstGeom>
        </p:spPr>
      </p:pic>
    </p:spTree>
    <p:extLst>
      <p:ext uri="{BB962C8B-B14F-4D97-AF65-F5344CB8AC3E}">
        <p14:creationId xmlns:p14="http://schemas.microsoft.com/office/powerpoint/2010/main" val="3300425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pic>
        <p:nvPicPr>
          <p:cNvPr id="13" name="Picture 11">
            <a:extLst>
              <a:ext uri="{FF2B5EF4-FFF2-40B4-BE49-F238E27FC236}">
                <a16:creationId xmlns:a16="http://schemas.microsoft.com/office/drawing/2014/main" id="{EBA5307C-62D6-383B-784F-FC12AE24775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1" y="4049944"/>
            <a:ext cx="8640000" cy="4883008"/>
          </a:xfrm>
          <a:prstGeom prst="rect">
            <a:avLst/>
          </a:prstGeom>
        </p:spPr>
      </p:pic>
      <p:pic>
        <p:nvPicPr>
          <p:cNvPr id="14" name="Picture 11">
            <a:extLst>
              <a:ext uri="{FF2B5EF4-FFF2-40B4-BE49-F238E27FC236}">
                <a16:creationId xmlns:a16="http://schemas.microsoft.com/office/drawing/2014/main" id="{06E1C441-33D4-66A5-6227-5688F96E7637}"/>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8633578" y="1610054"/>
            <a:ext cx="8640000" cy="4824090"/>
          </a:xfrm>
          <a:prstGeom prst="rect">
            <a:avLst/>
          </a:prstGeom>
        </p:spPr>
      </p:pic>
    </p:spTree>
    <p:extLst>
      <p:ext uri="{BB962C8B-B14F-4D97-AF65-F5344CB8AC3E}">
        <p14:creationId xmlns:p14="http://schemas.microsoft.com/office/powerpoint/2010/main" val="2306327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921649"/>
            <a:ext cx="15061535" cy="2040751"/>
          </a:xfrm>
          <a:prstGeom prst="rect">
            <a:avLst/>
          </a:prstGeom>
          <a:noFill/>
        </p:spPr>
        <p:txBody>
          <a:bodyPr wrap="square">
            <a:spAutoFit/>
          </a:bodyPr>
          <a:lstStyle/>
          <a:p>
            <a:pPr algn="just">
              <a:lnSpc>
                <a:spcPct val="120000"/>
              </a:lnSpc>
              <a:spcAft>
                <a:spcPts val="1600"/>
              </a:spcAft>
            </a:pPr>
            <a:r>
              <a:rPr lang="en-US" sz="2400" b="1" dirty="0">
                <a:effectLst/>
                <a:latin typeface="Antenna Light" panose="02000503000000020004" pitchFamily="50" charset="0"/>
                <a:ea typeface="Calibri" panose="020F0502020204030204" pitchFamily="34" charset="0"/>
                <a:cs typeface="Times New Roman" panose="02020603050405020304" pitchFamily="18" charset="0"/>
              </a:rPr>
              <a:t>Two segments</a:t>
            </a:r>
          </a:p>
          <a:p>
            <a:pPr algn="just">
              <a:lnSpc>
                <a:spcPct val="120000"/>
              </a:lnSpc>
              <a:spcAft>
                <a:spcPts val="1600"/>
              </a:spcAft>
            </a:pPr>
            <a:r>
              <a:rPr lang="en-US" sz="2400" dirty="0">
                <a:effectLst/>
                <a:latin typeface="Antenna Light" panose="02000503000000020004" pitchFamily="50" charset="0"/>
                <a:ea typeface="Calibri" panose="020F0502020204030204" pitchFamily="34" charset="0"/>
                <a:cs typeface="Times New Roman" panose="02020603050405020304" pitchFamily="18" charset="0"/>
              </a:rPr>
              <a:t>A two-segment solution gives two balanced segments (83 and 114 respondents, respectively), which may be useful if the groups were to be separated into modules. The hit rate in the classification model (cf. confusion matrix) is underwhelming (70%), which suggests that the segments could barely be targeted based on their descriptors. </a:t>
            </a:r>
          </a:p>
        </p:txBody>
      </p:sp>
      <p:pic>
        <p:nvPicPr>
          <p:cNvPr id="13" name="Picture 12">
            <a:extLst>
              <a:ext uri="{FF2B5EF4-FFF2-40B4-BE49-F238E27FC236}">
                <a16:creationId xmlns:a16="http://schemas.microsoft.com/office/drawing/2014/main" id="{EE55A589-7C89-4B46-93C2-755C13886C07}"/>
              </a:ext>
            </a:extLst>
          </p:cNvPr>
          <p:cNvPicPr>
            <a:picLocks noChangeAspect="1"/>
          </p:cNvPicPr>
          <p:nvPr/>
        </p:nvPicPr>
        <p:blipFill>
          <a:blip r:embed="rId6"/>
          <a:stretch>
            <a:fillRect/>
          </a:stretch>
        </p:blipFill>
        <p:spPr>
          <a:xfrm>
            <a:off x="1954212" y="4429573"/>
            <a:ext cx="6110288" cy="1979389"/>
          </a:xfrm>
          <a:prstGeom prst="rect">
            <a:avLst/>
          </a:prstGeom>
        </p:spPr>
      </p:pic>
      <p:pic>
        <p:nvPicPr>
          <p:cNvPr id="15" name="Picture 14">
            <a:extLst>
              <a:ext uri="{FF2B5EF4-FFF2-40B4-BE49-F238E27FC236}">
                <a16:creationId xmlns:a16="http://schemas.microsoft.com/office/drawing/2014/main" id="{2567CBD9-2B0C-41D9-A5CB-B91DA7FFDAA1}"/>
              </a:ext>
            </a:extLst>
          </p:cNvPr>
          <p:cNvPicPr>
            <a:picLocks noChangeAspect="1"/>
          </p:cNvPicPr>
          <p:nvPr/>
        </p:nvPicPr>
        <p:blipFill>
          <a:blip r:embed="rId7"/>
          <a:stretch>
            <a:fillRect/>
          </a:stretch>
        </p:blipFill>
        <p:spPr>
          <a:xfrm>
            <a:off x="9492886" y="4449472"/>
            <a:ext cx="6039214" cy="1492647"/>
          </a:xfrm>
          <a:prstGeom prst="rect">
            <a:avLst/>
          </a:prstGeom>
        </p:spPr>
      </p:pic>
      <p:sp>
        <p:nvSpPr>
          <p:cNvPr id="19" name="TextBox 18">
            <a:extLst>
              <a:ext uri="{FF2B5EF4-FFF2-40B4-BE49-F238E27FC236}">
                <a16:creationId xmlns:a16="http://schemas.microsoft.com/office/drawing/2014/main" id="{B535C6A4-AB39-412B-A704-B7B24D43333C}"/>
              </a:ext>
            </a:extLst>
          </p:cNvPr>
          <p:cNvSpPr txBox="1"/>
          <p:nvPr/>
        </p:nvSpPr>
        <p:spPr>
          <a:xfrm>
            <a:off x="1926084" y="6693542"/>
            <a:ext cx="6138416" cy="584775"/>
          </a:xfrm>
          <a:prstGeom prst="rect">
            <a:avLst/>
          </a:prstGeom>
          <a:noFill/>
        </p:spPr>
        <p:txBody>
          <a:bodyPr wrap="square" rtlCol="0">
            <a:spAutoFit/>
          </a:bodyPr>
          <a:lstStyle/>
          <a:p>
            <a:pPr algn="ctr"/>
            <a:r>
              <a:rPr lang="es-CO" sz="1600" dirty="0" err="1">
                <a:latin typeface="Antenna Light" panose="02000503000000020004" pitchFamily="50" charset="0"/>
              </a:rPr>
              <a:t>Confusion</a:t>
            </a:r>
            <a:r>
              <a:rPr lang="es-CO" sz="1600" dirty="0">
                <a:latin typeface="Antenna Light" panose="02000503000000020004" pitchFamily="50" charset="0"/>
              </a:rPr>
              <a:t> </a:t>
            </a:r>
            <a:r>
              <a:rPr lang="es-CO" sz="1600" dirty="0" err="1">
                <a:latin typeface="Antenna Light" panose="02000503000000020004" pitchFamily="50" charset="0"/>
              </a:rPr>
              <a:t>matrix</a:t>
            </a:r>
            <a:r>
              <a:rPr lang="es-CO" sz="1600" dirty="0">
                <a:latin typeface="Antenna Light" panose="02000503000000020004" pitchFamily="50" charset="0"/>
              </a:rPr>
              <a:t> (</a:t>
            </a:r>
            <a:r>
              <a:rPr lang="es-CO" sz="1600" dirty="0" err="1">
                <a:latin typeface="Antenna Light" panose="02000503000000020004" pitchFamily="50" charset="0"/>
              </a:rPr>
              <a:t>count</a:t>
            </a:r>
            <a:r>
              <a:rPr lang="es-CO" sz="1600" dirty="0">
                <a:latin typeface="Antenna Light" panose="02000503000000020004" pitchFamily="50" charset="0"/>
              </a:rPr>
              <a:t>). </a:t>
            </a:r>
            <a:r>
              <a:rPr lang="es-CO" sz="1600" dirty="0" err="1">
                <a:latin typeface="Antenna Light" panose="02000503000000020004" pitchFamily="50" charset="0"/>
              </a:rPr>
              <a:t>The</a:t>
            </a:r>
            <a:r>
              <a:rPr lang="es-CO" sz="1600" dirty="0">
                <a:latin typeface="Antenna Light" panose="02000503000000020004" pitchFamily="50" charset="0"/>
              </a:rPr>
              <a:t> </a:t>
            </a:r>
            <a:r>
              <a:rPr lang="es-CO" sz="1600" dirty="0" err="1">
                <a:latin typeface="Antenna Light" panose="02000503000000020004" pitchFamily="50" charset="0"/>
              </a:rPr>
              <a:t>model</a:t>
            </a:r>
            <a:r>
              <a:rPr lang="es-CO" sz="1600" dirty="0">
                <a:latin typeface="Antenna Light" panose="02000503000000020004" pitchFamily="50" charset="0"/>
              </a:rPr>
              <a:t> has </a:t>
            </a:r>
            <a:r>
              <a:rPr lang="es-CO" sz="1600" dirty="0" err="1">
                <a:latin typeface="Antenna Light" panose="02000503000000020004" pitchFamily="50" charset="0"/>
              </a:rPr>
              <a:t>correctlu</a:t>
            </a:r>
            <a:r>
              <a:rPr lang="es-CO" sz="1600" dirty="0">
                <a:latin typeface="Antenna Light" panose="02000503000000020004" pitchFamily="50" charset="0"/>
              </a:rPr>
              <a:t> </a:t>
            </a:r>
            <a:r>
              <a:rPr lang="es-CO" sz="1600" dirty="0" err="1">
                <a:latin typeface="Antenna Light" panose="02000503000000020004" pitchFamily="50" charset="0"/>
              </a:rPr>
              <a:t>classified</a:t>
            </a:r>
            <a:r>
              <a:rPr lang="es-CO" sz="1600" dirty="0">
                <a:latin typeface="Antenna Light" panose="02000503000000020004" pitchFamily="50" charset="0"/>
              </a:rPr>
              <a:t> 137 </a:t>
            </a:r>
            <a:r>
              <a:rPr lang="es-CO" sz="1600" dirty="0" err="1">
                <a:latin typeface="Antenna Light" panose="02000503000000020004" pitchFamily="50" charset="0"/>
              </a:rPr>
              <a:t>of</a:t>
            </a:r>
            <a:r>
              <a:rPr lang="es-CO" sz="1600" dirty="0">
                <a:latin typeface="Antenna Light" panose="02000503000000020004" pitchFamily="50" charset="0"/>
              </a:rPr>
              <a:t> </a:t>
            </a:r>
            <a:r>
              <a:rPr lang="es-CO" sz="1600" dirty="0" err="1">
                <a:latin typeface="Antenna Light" panose="02000503000000020004" pitchFamily="50" charset="0"/>
              </a:rPr>
              <a:t>the</a:t>
            </a:r>
            <a:r>
              <a:rPr lang="es-CO" sz="1600" dirty="0">
                <a:latin typeface="Antenna Light" panose="02000503000000020004" pitchFamily="50" charset="0"/>
              </a:rPr>
              <a:t> 197 </a:t>
            </a:r>
            <a:r>
              <a:rPr lang="es-CO" sz="1600" dirty="0" err="1">
                <a:latin typeface="Antenna Light" panose="02000503000000020004" pitchFamily="50" charset="0"/>
              </a:rPr>
              <a:t>observations</a:t>
            </a:r>
            <a:r>
              <a:rPr lang="es-CO" sz="1600" dirty="0">
                <a:latin typeface="Antenna Light" panose="02000503000000020004" pitchFamily="50" charset="0"/>
              </a:rPr>
              <a:t>. </a:t>
            </a:r>
            <a:r>
              <a:rPr lang="es-CO" sz="1600" dirty="0" err="1">
                <a:latin typeface="Antenna Light" panose="02000503000000020004" pitchFamily="50" charset="0"/>
              </a:rPr>
              <a:t>The</a:t>
            </a:r>
            <a:r>
              <a:rPr lang="es-CO" sz="1600" dirty="0">
                <a:latin typeface="Antenna Light" panose="02000503000000020004" pitchFamily="50" charset="0"/>
              </a:rPr>
              <a:t> </a:t>
            </a:r>
            <a:r>
              <a:rPr lang="es-CO" sz="1600" dirty="0" err="1">
                <a:latin typeface="Antenna Light" panose="02000503000000020004" pitchFamily="50" charset="0"/>
              </a:rPr>
              <a:t>off.diagonal</a:t>
            </a:r>
            <a:r>
              <a:rPr lang="es-CO" sz="1600" dirty="0">
                <a:latin typeface="Antenna Light" panose="02000503000000020004" pitchFamily="50" charset="0"/>
              </a:rPr>
              <a:t> </a:t>
            </a:r>
            <a:r>
              <a:rPr lang="es-CO" sz="1600" dirty="0" err="1">
                <a:latin typeface="Antenna Light" panose="02000503000000020004" pitchFamily="50" charset="0"/>
              </a:rPr>
              <a:t>elements</a:t>
            </a:r>
            <a:r>
              <a:rPr lang="es-CO" sz="1600" dirty="0">
                <a:latin typeface="Antenna Light" panose="02000503000000020004" pitchFamily="50" charset="0"/>
              </a:rPr>
              <a:t> are </a:t>
            </a:r>
            <a:r>
              <a:rPr lang="es-CO" sz="1600" dirty="0" err="1">
                <a:latin typeface="Antenna Light" panose="02000503000000020004" pitchFamily="50" charset="0"/>
              </a:rPr>
              <a:t>classification</a:t>
            </a:r>
            <a:r>
              <a:rPr lang="es-CO" sz="1600" dirty="0">
                <a:latin typeface="Antenna Light" panose="02000503000000020004" pitchFamily="50" charset="0"/>
              </a:rPr>
              <a:t> </a:t>
            </a:r>
            <a:r>
              <a:rPr lang="es-CO" sz="1600" dirty="0" err="1">
                <a:latin typeface="Antenna Light" panose="02000503000000020004" pitchFamily="50" charset="0"/>
              </a:rPr>
              <a:t>errors</a:t>
            </a:r>
            <a:r>
              <a:rPr lang="es-CO" sz="1600" dirty="0">
                <a:latin typeface="Antenna Light" panose="02000503000000020004" pitchFamily="50" charset="0"/>
              </a:rPr>
              <a:t>.</a:t>
            </a:r>
          </a:p>
        </p:txBody>
      </p:sp>
      <p:sp>
        <p:nvSpPr>
          <p:cNvPr id="21" name="TextBox 20">
            <a:extLst>
              <a:ext uri="{FF2B5EF4-FFF2-40B4-BE49-F238E27FC236}">
                <a16:creationId xmlns:a16="http://schemas.microsoft.com/office/drawing/2014/main" id="{A896F4CA-98D8-45B9-AEBD-E2E5E46B2E9A}"/>
              </a:ext>
            </a:extLst>
          </p:cNvPr>
          <p:cNvSpPr txBox="1"/>
          <p:nvPr/>
        </p:nvSpPr>
        <p:spPr>
          <a:xfrm>
            <a:off x="9512300" y="6654225"/>
            <a:ext cx="5986016" cy="584775"/>
          </a:xfrm>
          <a:prstGeom prst="rect">
            <a:avLst/>
          </a:prstGeom>
          <a:noFill/>
        </p:spPr>
        <p:txBody>
          <a:bodyPr wrap="square" rtlCol="0">
            <a:spAutoFit/>
          </a:bodyPr>
          <a:lstStyle/>
          <a:p>
            <a:pPr algn="ctr"/>
            <a:r>
              <a:rPr lang="es-CO" sz="1600" dirty="0" err="1">
                <a:latin typeface="Antenna Light" panose="02000503000000020004" pitchFamily="50" charset="0"/>
              </a:rPr>
              <a:t>Confusion</a:t>
            </a:r>
            <a:r>
              <a:rPr lang="es-CO" sz="1600" dirty="0">
                <a:latin typeface="Antenna Light" panose="02000503000000020004" pitchFamily="50" charset="0"/>
              </a:rPr>
              <a:t> </a:t>
            </a:r>
            <a:r>
              <a:rPr lang="es-CO" sz="1600" dirty="0" err="1">
                <a:latin typeface="Antenna Light" panose="02000503000000020004" pitchFamily="50" charset="0"/>
              </a:rPr>
              <a:t>matrix</a:t>
            </a:r>
            <a:r>
              <a:rPr lang="es-CO" sz="1600" dirty="0">
                <a:latin typeface="Antenna Light" panose="02000503000000020004" pitchFamily="50" charset="0"/>
              </a:rPr>
              <a:t> (%). </a:t>
            </a:r>
            <a:r>
              <a:rPr lang="es-CO" sz="1600" dirty="0" err="1">
                <a:latin typeface="Antenna Light" panose="02000503000000020004" pitchFamily="50" charset="0"/>
              </a:rPr>
              <a:t>The</a:t>
            </a:r>
            <a:r>
              <a:rPr lang="es-CO" sz="1600" dirty="0">
                <a:latin typeface="Antenna Light" panose="02000503000000020004" pitchFamily="50" charset="0"/>
              </a:rPr>
              <a:t> global hit </a:t>
            </a:r>
            <a:r>
              <a:rPr lang="es-CO" sz="1600" dirty="0" err="1">
                <a:latin typeface="Antenna Light" panose="02000503000000020004" pitchFamily="50" charset="0"/>
              </a:rPr>
              <a:t>rate</a:t>
            </a:r>
            <a:r>
              <a:rPr lang="es-CO" sz="1600" dirty="0">
                <a:latin typeface="Antenna Light" panose="02000503000000020004" pitchFamily="50" charset="0"/>
              </a:rPr>
              <a:t> </a:t>
            </a:r>
            <a:r>
              <a:rPr lang="es-CO" sz="1600" dirty="0" err="1">
                <a:latin typeface="Antenna Light" panose="02000503000000020004" pitchFamily="50" charset="0"/>
              </a:rPr>
              <a:t>of</a:t>
            </a:r>
            <a:r>
              <a:rPr lang="es-CO" sz="1600" dirty="0">
                <a:latin typeface="Antenna Light" panose="02000503000000020004" pitchFamily="50" charset="0"/>
              </a:rPr>
              <a:t> </a:t>
            </a:r>
            <a:r>
              <a:rPr lang="es-CO" sz="1600" dirty="0" err="1">
                <a:latin typeface="Antenna Light" panose="02000503000000020004" pitchFamily="50" charset="0"/>
              </a:rPr>
              <a:t>the</a:t>
            </a:r>
            <a:r>
              <a:rPr lang="es-CO" sz="1600" dirty="0">
                <a:latin typeface="Antenna Light" panose="02000503000000020004" pitchFamily="50" charset="0"/>
              </a:rPr>
              <a:t> </a:t>
            </a:r>
            <a:r>
              <a:rPr lang="es-CO" sz="1600" dirty="0" err="1">
                <a:latin typeface="Antenna Light" panose="02000503000000020004" pitchFamily="50" charset="0"/>
              </a:rPr>
              <a:t>model</a:t>
            </a:r>
            <a:r>
              <a:rPr lang="es-CO" sz="1600" dirty="0">
                <a:latin typeface="Antenna Light" panose="02000503000000020004" pitchFamily="50" charset="0"/>
              </a:rPr>
              <a:t> </a:t>
            </a:r>
            <a:r>
              <a:rPr lang="es-CO" sz="1600" dirty="0" err="1">
                <a:latin typeface="Antenna Light" panose="02000503000000020004" pitchFamily="50" charset="0"/>
              </a:rPr>
              <a:t>is</a:t>
            </a:r>
            <a:r>
              <a:rPr lang="es-CO" sz="1600" dirty="0">
                <a:latin typeface="Antenna Light" panose="02000503000000020004" pitchFamily="50" charset="0"/>
              </a:rPr>
              <a:t> 70%. </a:t>
            </a:r>
            <a:r>
              <a:rPr lang="es-CO" sz="1600" dirty="0" err="1">
                <a:latin typeface="Antenna Light" panose="02000503000000020004" pitchFamily="50" charset="0"/>
              </a:rPr>
              <a:t>The</a:t>
            </a:r>
            <a:r>
              <a:rPr lang="es-CO" sz="1600" dirty="0">
                <a:latin typeface="Antenna Light" panose="02000503000000020004" pitchFamily="50" charset="0"/>
              </a:rPr>
              <a:t> diagonal </a:t>
            </a:r>
            <a:r>
              <a:rPr lang="es-CO" sz="1600" dirty="0" err="1">
                <a:latin typeface="Antenna Light" panose="02000503000000020004" pitchFamily="50" charset="0"/>
              </a:rPr>
              <a:t>elements</a:t>
            </a:r>
            <a:r>
              <a:rPr lang="es-CO" sz="1600" dirty="0">
                <a:latin typeface="Antenna Light" panose="02000503000000020004" pitchFamily="50" charset="0"/>
              </a:rPr>
              <a:t> </a:t>
            </a:r>
            <a:r>
              <a:rPr lang="es-CO" sz="1600" dirty="0" err="1">
                <a:latin typeface="Antenna Light" panose="02000503000000020004" pitchFamily="50" charset="0"/>
              </a:rPr>
              <a:t>represent</a:t>
            </a:r>
            <a:r>
              <a:rPr lang="es-CO" sz="1600" dirty="0">
                <a:latin typeface="Antenna Light" panose="02000503000000020004" pitchFamily="50" charset="0"/>
              </a:rPr>
              <a:t> </a:t>
            </a:r>
            <a:r>
              <a:rPr lang="es-CO" sz="1600" dirty="0" err="1">
                <a:latin typeface="Antenna Light" panose="02000503000000020004" pitchFamily="50" charset="0"/>
              </a:rPr>
              <a:t>segment-specific</a:t>
            </a:r>
            <a:r>
              <a:rPr lang="es-CO" sz="1600" dirty="0">
                <a:latin typeface="Antenna Light" panose="02000503000000020004" pitchFamily="50" charset="0"/>
              </a:rPr>
              <a:t> hit </a:t>
            </a:r>
            <a:r>
              <a:rPr lang="es-CO" sz="1600" dirty="0" err="1">
                <a:latin typeface="Antenna Light" panose="02000503000000020004" pitchFamily="50" charset="0"/>
              </a:rPr>
              <a:t>rates</a:t>
            </a:r>
            <a:r>
              <a:rPr lang="es-CO" sz="1600" dirty="0">
                <a:latin typeface="Antenna Light" panose="02000503000000020004" pitchFamily="50" charset="0"/>
              </a:rPr>
              <a:t>.</a:t>
            </a:r>
          </a:p>
        </p:txBody>
      </p:sp>
    </p:spTree>
    <p:extLst>
      <p:ext uri="{BB962C8B-B14F-4D97-AF65-F5344CB8AC3E}">
        <p14:creationId xmlns:p14="http://schemas.microsoft.com/office/powerpoint/2010/main" val="1376855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57A153D163A8794184DCF4DF6EE9E719" ma:contentTypeVersion="4" ma:contentTypeDescription="Crear nuevo documento." ma:contentTypeScope="" ma:versionID="aad2e8dec1bf0927889ff510c9c8bf99">
  <xsd:schema xmlns:xsd="http://www.w3.org/2001/XMLSchema" xmlns:xs="http://www.w3.org/2001/XMLSchema" xmlns:p="http://schemas.microsoft.com/office/2006/metadata/properties" xmlns:ns2="299da364-5bd6-4856-b54f-296f95f3dc71" xmlns:ns3="7fe59f34-55a4-4ccc-9a2c-36cfcecf2037" targetNamespace="http://schemas.microsoft.com/office/2006/metadata/properties" ma:root="true" ma:fieldsID="942a8198ffef9cd41426a28d1b486b65" ns2:_="" ns3:_="">
    <xsd:import namespace="299da364-5bd6-4856-b54f-296f95f3dc71"/>
    <xsd:import namespace="7fe59f34-55a4-4ccc-9a2c-36cfcecf20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da364-5bd6-4856-b54f-296f95f3dc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e59f34-55a4-4ccc-9a2c-36cfcecf203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7A14222-FC72-4239-BD83-D23CD4F4F31A}">
  <ds:schemaRefs>
    <ds:schemaRef ds:uri="http://schemas.microsoft.com/sharepoint/v3/contenttype/forms"/>
  </ds:schemaRefs>
</ds:datastoreItem>
</file>

<file path=customXml/itemProps2.xml><?xml version="1.0" encoding="utf-8"?>
<ds:datastoreItem xmlns:ds="http://schemas.openxmlformats.org/officeDocument/2006/customXml" ds:itemID="{2FA289AB-D68C-4C83-826E-6DF7477E2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da364-5bd6-4856-b54f-296f95f3dc71"/>
    <ds:schemaRef ds:uri="7fe59f34-55a4-4ccc-9a2c-36cfcecf2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7EFF18-74F9-4A19-BA98-BF17701302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11244</TotalTime>
  <Words>2071</Words>
  <Application>Microsoft Macintosh PowerPoint</Application>
  <PresentationFormat>Personalizado</PresentationFormat>
  <Paragraphs>83</Paragraphs>
  <Slides>18</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Antenna Bold</vt:lpstr>
      <vt:lpstr>Antenna Light</vt:lpstr>
      <vt:lpstr>Antenna Regular</vt:lpstr>
      <vt:lpstr>Calibri</vt:lpstr>
      <vt:lpstr>Office Theme</vt:lpstr>
      <vt:lpstr>MIAD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PRESENTACION PROFESORES MIAD</dc:title>
  <dc:creator>WINDOWS</dc:creator>
  <cp:lastModifiedBy>Gonzalo   Torres Cadena</cp:lastModifiedBy>
  <cp:revision>176</cp:revision>
  <dcterms:created xsi:type="dcterms:W3CDTF">2020-09-16T22:02:32Z</dcterms:created>
  <dcterms:modified xsi:type="dcterms:W3CDTF">2023-02-10T15:42:56Z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Adobe Illustrator 24.0 (Windows)</vt:lpwstr>
  </property>
  <property fmtid="{D5CDD505-2E9C-101B-9397-08002B2CF9AE}" pid="4" name="LastSaved">
    <vt:filetime>2020-09-16T00:00:00Z</vt:filetime>
  </property>
  <property fmtid="{D5CDD505-2E9C-101B-9397-08002B2CF9AE}" pid="5" name="ContentTypeId">
    <vt:lpwstr>0x01010057A153D163A8794184DCF4DF6EE9E719</vt:lpwstr>
  </property>
</Properties>
</file>