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2"/>
  </p:notesMasterIdLst>
  <p:sldIdLst>
    <p:sldId id="256" r:id="rId5"/>
    <p:sldId id="257" r:id="rId6"/>
    <p:sldId id="315" r:id="rId7"/>
    <p:sldId id="359" r:id="rId8"/>
    <p:sldId id="345" r:id="rId9"/>
    <p:sldId id="348" r:id="rId10"/>
    <p:sldId id="352" r:id="rId11"/>
    <p:sldId id="360" r:id="rId12"/>
    <p:sldId id="364" r:id="rId13"/>
    <p:sldId id="354" r:id="rId14"/>
    <p:sldId id="356" r:id="rId15"/>
    <p:sldId id="357" r:id="rId16"/>
    <p:sldId id="361" r:id="rId17"/>
    <p:sldId id="358" r:id="rId18"/>
    <p:sldId id="362" r:id="rId19"/>
    <p:sldId id="363" r:id="rId20"/>
    <p:sldId id="269" r:id="rId21"/>
  </p:sldIdLst>
  <p:sldSz cx="17348200" cy="9753600"/>
  <p:notesSz cx="17348200" cy="97536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1E"/>
    <a:srgbClr val="18CDE2"/>
    <a:srgbClr val="FFFFFF"/>
    <a:srgbClr val="7E4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94697"/>
  </p:normalViewPr>
  <p:slideViewPr>
    <p:cSldViewPr>
      <p:cViewPr varScale="1">
        <p:scale>
          <a:sx n="44" d="100"/>
          <a:sy n="44" d="100"/>
        </p:scale>
        <p:origin x="76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7516813" cy="488950"/>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9826625" y="0"/>
            <a:ext cx="7516813" cy="488950"/>
          </a:xfrm>
          <a:prstGeom prst="rect">
            <a:avLst/>
          </a:prstGeom>
        </p:spPr>
        <p:txBody>
          <a:bodyPr vert="horz" lIns="91440" tIns="45720" rIns="91440" bIns="45720" rtlCol="0"/>
          <a:lstStyle>
            <a:lvl1pPr algn="r">
              <a:defRPr sz="1200"/>
            </a:lvl1pPr>
          </a:lstStyle>
          <a:p>
            <a:fld id="{5BEAADC8-87D0-45B9-B2B5-50D4E2C96085}" type="datetimeFigureOut">
              <a:rPr lang="es-CO" smtClean="0"/>
              <a:t>15/02/2023</a:t>
            </a:fld>
            <a:endParaRPr lang="es-CO"/>
          </a:p>
        </p:txBody>
      </p:sp>
      <p:sp>
        <p:nvSpPr>
          <p:cNvPr id="4" name="Marcador de imagen de diapositiva 3"/>
          <p:cNvSpPr>
            <a:spLocks noGrp="1" noRot="1" noChangeAspect="1"/>
          </p:cNvSpPr>
          <p:nvPr>
            <p:ph type="sldImg" idx="2"/>
          </p:nvPr>
        </p:nvSpPr>
        <p:spPr>
          <a:xfrm>
            <a:off x="5746750" y="1219200"/>
            <a:ext cx="5854700" cy="32924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1735138" y="4694238"/>
            <a:ext cx="13877925" cy="3840162"/>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9264650"/>
            <a:ext cx="7516813" cy="488950"/>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9826625" y="9264650"/>
            <a:ext cx="7516813" cy="488950"/>
          </a:xfrm>
          <a:prstGeom prst="rect">
            <a:avLst/>
          </a:prstGeom>
        </p:spPr>
        <p:txBody>
          <a:bodyPr vert="horz" lIns="91440" tIns="45720" rIns="91440" bIns="45720" rtlCol="0" anchor="b"/>
          <a:lstStyle>
            <a:lvl1pPr algn="r">
              <a:defRPr sz="1200"/>
            </a:lvl1pPr>
          </a:lstStyle>
          <a:p>
            <a:fld id="{F5868765-3C7A-4B12-B5C8-CC2DA7BAA04E}" type="slidenum">
              <a:rPr lang="es-CO" smtClean="0"/>
              <a:t>‹#›</a:t>
            </a:fld>
            <a:endParaRPr lang="es-CO"/>
          </a:p>
        </p:txBody>
      </p:sp>
    </p:spTree>
    <p:extLst>
      <p:ext uri="{BB962C8B-B14F-4D97-AF65-F5344CB8AC3E}">
        <p14:creationId xmlns:p14="http://schemas.microsoft.com/office/powerpoint/2010/main" val="232333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01115" y="3023616"/>
            <a:ext cx="1474597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602230" y="5462016"/>
            <a:ext cx="1214374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272C2F"/>
                </a:solidFill>
                <a:latin typeface="Antenna Bold"/>
                <a:cs typeface="Antenna 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40477" y="9102340"/>
            <a:ext cx="5918200" cy="0"/>
          </a:xfrm>
          <a:custGeom>
            <a:avLst/>
            <a:gdLst/>
            <a:ahLst/>
            <a:cxnLst/>
            <a:rect l="l" t="t" r="r" b="b"/>
            <a:pathLst>
              <a:path w="5918200">
                <a:moveTo>
                  <a:pt x="5918187" y="0"/>
                </a:moveTo>
                <a:lnTo>
                  <a:pt x="0" y="0"/>
                </a:lnTo>
              </a:path>
            </a:pathLst>
          </a:custGeom>
          <a:ln w="25400">
            <a:solidFill>
              <a:srgbClr val="F7931E"/>
            </a:solidFill>
          </a:ln>
        </p:spPr>
        <p:txBody>
          <a:bodyPr wrap="square" lIns="0" tIns="0" rIns="0" bIns="0" rtlCol="0"/>
          <a:lstStyle/>
          <a:p>
            <a:endParaRPr/>
          </a:p>
        </p:txBody>
      </p:sp>
      <p:sp>
        <p:nvSpPr>
          <p:cNvPr id="17" name="bk object 17"/>
          <p:cNvSpPr/>
          <p:nvPr/>
        </p:nvSpPr>
        <p:spPr>
          <a:xfrm>
            <a:off x="8940482" y="9102340"/>
            <a:ext cx="3251835" cy="0"/>
          </a:xfrm>
          <a:custGeom>
            <a:avLst/>
            <a:gdLst/>
            <a:ahLst/>
            <a:cxnLst/>
            <a:rect l="l" t="t" r="r" b="b"/>
            <a:pathLst>
              <a:path w="3251834">
                <a:moveTo>
                  <a:pt x="3251517" y="0"/>
                </a:moveTo>
                <a:lnTo>
                  <a:pt x="0" y="0"/>
                </a:lnTo>
              </a:path>
            </a:pathLst>
          </a:custGeom>
          <a:ln w="25400">
            <a:solidFill>
              <a:srgbClr val="662C91"/>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300" b="1" i="0">
                <a:solidFill>
                  <a:srgbClr val="272C2F"/>
                </a:solidFill>
                <a:latin typeface="Antenna Bold"/>
                <a:cs typeface="Antenna Bold"/>
              </a:defRPr>
            </a:lvl1pPr>
          </a:lstStyle>
          <a:p>
            <a:endParaRPr/>
          </a:p>
        </p:txBody>
      </p:sp>
      <p:sp>
        <p:nvSpPr>
          <p:cNvPr id="3" name="Holder 3"/>
          <p:cNvSpPr>
            <a:spLocks noGrp="1"/>
          </p:cNvSpPr>
          <p:nvPr>
            <p:ph sz="half" idx="2"/>
          </p:nvPr>
        </p:nvSpPr>
        <p:spPr>
          <a:xfrm>
            <a:off x="867410" y="2243328"/>
            <a:ext cx="7546467"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934323" y="2243328"/>
            <a:ext cx="7546467"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272C2F"/>
                </a:solidFill>
                <a:latin typeface="Antenna Bold"/>
                <a:cs typeface="Antenna 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Hoja blanca">
    <p:spTree>
      <p:nvGrpSpPr>
        <p:cNvPr id="1" name=""/>
        <p:cNvGrpSpPr/>
        <p:nvPr/>
      </p:nvGrpSpPr>
      <p:grpSpPr>
        <a:xfrm>
          <a:off x="0" y="0"/>
          <a:ext cx="0" cy="0"/>
          <a:chOff x="0" y="0"/>
          <a:chExt cx="0" cy="0"/>
        </a:xfrm>
      </p:grpSpPr>
      <p:sp>
        <p:nvSpPr>
          <p:cNvPr id="26" name="object 12">
            <a:extLst>
              <a:ext uri="{FF2B5EF4-FFF2-40B4-BE49-F238E27FC236}">
                <a16:creationId xmlns:a16="http://schemas.microsoft.com/office/drawing/2014/main" id="{30D0B35B-8CD3-4EB5-B6E1-C5023D69E216}"/>
              </a:ext>
            </a:extLst>
          </p:cNvPr>
          <p:cNvSpPr/>
          <p:nvPr userDrawn="1"/>
        </p:nvSpPr>
        <p:spPr>
          <a:xfrm>
            <a:off x="10529752" y="50800"/>
            <a:ext cx="6818447" cy="9702800"/>
          </a:xfrm>
          <a:prstGeom prst="rect">
            <a:avLst/>
          </a:prstGeom>
          <a:blipFill>
            <a:blip r:embed="rId2" cstate="print"/>
            <a:stretch>
              <a:fillRect/>
            </a:stretch>
          </a:blipFill>
          <a:effectLst>
            <a:outerShdw blurRad="50800" dist="50800" dir="5400000" algn="ctr" rotWithShape="0">
              <a:srgbClr val="000000">
                <a:alpha val="12000"/>
              </a:srgbClr>
            </a:outerShdw>
          </a:effectLst>
        </p:spPr>
        <p:txBody>
          <a:bodyPr wrap="square" lIns="0" tIns="0" rIns="0" bIns="0" rtlCol="0"/>
          <a:lstStyle/>
          <a:p>
            <a:endParaRPr/>
          </a:p>
        </p:txBody>
      </p:sp>
      <p:sp>
        <p:nvSpPr>
          <p:cNvPr id="6" name="object 2">
            <a:extLst>
              <a:ext uri="{FF2B5EF4-FFF2-40B4-BE49-F238E27FC236}">
                <a16:creationId xmlns:a16="http://schemas.microsoft.com/office/drawing/2014/main" id="{D7C9CADB-DD71-4F48-BA6B-6BF843181F64}"/>
              </a:ext>
            </a:extLst>
          </p:cNvPr>
          <p:cNvSpPr/>
          <p:nvPr userDrawn="1"/>
        </p:nvSpPr>
        <p:spPr>
          <a:xfrm>
            <a:off x="8940477" y="9102333"/>
            <a:ext cx="5918200" cy="0"/>
          </a:xfrm>
          <a:custGeom>
            <a:avLst/>
            <a:gdLst/>
            <a:ahLst/>
            <a:cxnLst/>
            <a:rect l="l" t="t" r="r" b="b"/>
            <a:pathLst>
              <a:path w="5918200">
                <a:moveTo>
                  <a:pt x="5918187" y="0"/>
                </a:moveTo>
                <a:lnTo>
                  <a:pt x="0" y="0"/>
                </a:lnTo>
              </a:path>
            </a:pathLst>
          </a:custGeom>
          <a:ln w="25400">
            <a:solidFill>
              <a:srgbClr val="F7931E"/>
            </a:solidFill>
          </a:ln>
        </p:spPr>
        <p:txBody>
          <a:bodyPr wrap="square" lIns="0" tIns="0" rIns="0" bIns="0" rtlCol="0"/>
          <a:lstStyle/>
          <a:p>
            <a:endParaRPr/>
          </a:p>
        </p:txBody>
      </p:sp>
      <p:sp>
        <p:nvSpPr>
          <p:cNvPr id="8" name="object 3">
            <a:extLst>
              <a:ext uri="{FF2B5EF4-FFF2-40B4-BE49-F238E27FC236}">
                <a16:creationId xmlns:a16="http://schemas.microsoft.com/office/drawing/2014/main" id="{FAE22C32-EC0B-4122-AB76-E6EAAC9DBAF5}"/>
              </a:ext>
            </a:extLst>
          </p:cNvPr>
          <p:cNvSpPr/>
          <p:nvPr userDrawn="1"/>
        </p:nvSpPr>
        <p:spPr>
          <a:xfrm>
            <a:off x="8940482" y="9102333"/>
            <a:ext cx="3251835" cy="0"/>
          </a:xfrm>
          <a:custGeom>
            <a:avLst/>
            <a:gdLst/>
            <a:ahLst/>
            <a:cxnLst/>
            <a:rect l="l" t="t" r="r" b="b"/>
            <a:pathLst>
              <a:path w="3251834">
                <a:moveTo>
                  <a:pt x="3251517" y="0"/>
                </a:moveTo>
                <a:lnTo>
                  <a:pt x="0" y="0"/>
                </a:lnTo>
              </a:path>
            </a:pathLst>
          </a:custGeom>
          <a:ln w="25400">
            <a:solidFill>
              <a:srgbClr val="662C91"/>
            </a:solidFill>
          </a:ln>
        </p:spPr>
        <p:txBody>
          <a:bodyPr wrap="square" lIns="0" tIns="0" rIns="0" bIns="0" rtlCol="0"/>
          <a:lstStyle/>
          <a:p>
            <a:endParaRPr/>
          </a:p>
        </p:txBody>
      </p:sp>
      <p:sp>
        <p:nvSpPr>
          <p:cNvPr id="10" name="object 4">
            <a:extLst>
              <a:ext uri="{FF2B5EF4-FFF2-40B4-BE49-F238E27FC236}">
                <a16:creationId xmlns:a16="http://schemas.microsoft.com/office/drawing/2014/main" id="{47B16F53-41F7-41DA-889A-52D1CEFB8A4E}"/>
              </a:ext>
            </a:extLst>
          </p:cNvPr>
          <p:cNvSpPr/>
          <p:nvPr userDrawn="1"/>
        </p:nvSpPr>
        <p:spPr>
          <a:xfrm>
            <a:off x="3365500" y="820648"/>
            <a:ext cx="13309600" cy="19558"/>
          </a:xfrm>
          <a:prstGeom prst="rect">
            <a:avLst/>
          </a:prstGeom>
          <a:blipFill>
            <a:blip r:embed="rId3" cstate="print"/>
            <a:stretch>
              <a:fillRect/>
            </a:stretch>
          </a:blipFill>
        </p:spPr>
        <p:txBody>
          <a:bodyPr wrap="square" lIns="0" tIns="0" rIns="0" bIns="0" rtlCol="0"/>
          <a:lstStyle/>
          <a:p>
            <a:endParaRPr/>
          </a:p>
        </p:txBody>
      </p:sp>
      <p:sp>
        <p:nvSpPr>
          <p:cNvPr id="12" name="object 5">
            <a:extLst>
              <a:ext uri="{FF2B5EF4-FFF2-40B4-BE49-F238E27FC236}">
                <a16:creationId xmlns:a16="http://schemas.microsoft.com/office/drawing/2014/main" id="{92F20A56-1316-4C7A-ACB3-AA84CA707859}"/>
              </a:ext>
            </a:extLst>
          </p:cNvPr>
          <p:cNvSpPr/>
          <p:nvPr userDrawn="1"/>
        </p:nvSpPr>
        <p:spPr>
          <a:xfrm>
            <a:off x="16649700" y="762006"/>
            <a:ext cx="152400" cy="152400"/>
          </a:xfrm>
          <a:prstGeom prst="rect">
            <a:avLst/>
          </a:prstGeom>
          <a:blipFill>
            <a:blip r:embed="rId4" cstate="print"/>
            <a:stretch>
              <a:fillRect/>
            </a:stretch>
          </a:blipFill>
        </p:spPr>
        <p:txBody>
          <a:bodyPr wrap="square" lIns="0" tIns="0" rIns="0" bIns="0" rtlCol="0"/>
          <a:lstStyle/>
          <a:p>
            <a:endParaRPr/>
          </a:p>
        </p:txBody>
      </p:sp>
      <p:sp>
        <p:nvSpPr>
          <p:cNvPr id="14" name="object 6">
            <a:extLst>
              <a:ext uri="{FF2B5EF4-FFF2-40B4-BE49-F238E27FC236}">
                <a16:creationId xmlns:a16="http://schemas.microsoft.com/office/drawing/2014/main" id="{EFE1A2E3-1EEF-4CB6-8FC8-834597286A16}"/>
              </a:ext>
            </a:extLst>
          </p:cNvPr>
          <p:cNvSpPr/>
          <p:nvPr userDrawn="1"/>
        </p:nvSpPr>
        <p:spPr>
          <a:xfrm>
            <a:off x="628550"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34" y="337781"/>
                </a:lnTo>
                <a:lnTo>
                  <a:pt x="214249" y="337781"/>
                </a:lnTo>
                <a:lnTo>
                  <a:pt x="257323" y="230657"/>
                </a:lnTo>
                <a:lnTo>
                  <a:pt x="189179" y="230657"/>
                </a:lnTo>
                <a:lnTo>
                  <a:pt x="142648" y="113512"/>
                </a:lnTo>
                <a:close/>
              </a:path>
              <a:path w="378459" h="337819">
                <a:moveTo>
                  <a:pt x="377913" y="112141"/>
                </a:moveTo>
                <a:lnTo>
                  <a:pt x="304977" y="112140"/>
                </a:lnTo>
                <a:lnTo>
                  <a:pt x="304977" y="337781"/>
                </a:lnTo>
                <a:lnTo>
                  <a:pt x="377913" y="337781"/>
                </a:lnTo>
                <a:lnTo>
                  <a:pt x="377913" y="112141"/>
                </a:lnTo>
                <a:close/>
              </a:path>
              <a:path w="378459" h="337819">
                <a:moveTo>
                  <a:pt x="377913" y="0"/>
                </a:moveTo>
                <a:lnTo>
                  <a:pt x="280809" y="0"/>
                </a:lnTo>
                <a:lnTo>
                  <a:pt x="189179" y="230657"/>
                </a:lnTo>
                <a:lnTo>
                  <a:pt x="257323" y="230657"/>
                </a:lnTo>
                <a:lnTo>
                  <a:pt x="304977" y="112141"/>
                </a:lnTo>
                <a:lnTo>
                  <a:pt x="377913" y="112141"/>
                </a:lnTo>
                <a:lnTo>
                  <a:pt x="377913" y="0"/>
                </a:lnTo>
                <a:close/>
              </a:path>
            </a:pathLst>
          </a:custGeom>
          <a:solidFill>
            <a:srgbClr val="01132F"/>
          </a:solidFill>
        </p:spPr>
        <p:txBody>
          <a:bodyPr wrap="square" lIns="0" tIns="0" rIns="0" bIns="0" rtlCol="0"/>
          <a:lstStyle/>
          <a:p>
            <a:endParaRPr/>
          </a:p>
        </p:txBody>
      </p:sp>
      <p:sp>
        <p:nvSpPr>
          <p:cNvPr id="16" name="object 7">
            <a:extLst>
              <a:ext uri="{FF2B5EF4-FFF2-40B4-BE49-F238E27FC236}">
                <a16:creationId xmlns:a16="http://schemas.microsoft.com/office/drawing/2014/main" id="{10D3BD54-186C-454D-B896-4469E7F37F72}"/>
              </a:ext>
            </a:extLst>
          </p:cNvPr>
          <p:cNvSpPr/>
          <p:nvPr userDrawn="1"/>
        </p:nvSpPr>
        <p:spPr>
          <a:xfrm>
            <a:off x="1116552" y="845273"/>
            <a:ext cx="0" cy="337820"/>
          </a:xfrm>
          <a:custGeom>
            <a:avLst/>
            <a:gdLst/>
            <a:ahLst/>
            <a:cxnLst/>
            <a:rect l="l" t="t" r="r" b="b"/>
            <a:pathLst>
              <a:path h="337819">
                <a:moveTo>
                  <a:pt x="0" y="0"/>
                </a:moveTo>
                <a:lnTo>
                  <a:pt x="0" y="337781"/>
                </a:lnTo>
              </a:path>
            </a:pathLst>
          </a:custGeom>
          <a:ln w="74307">
            <a:solidFill>
              <a:srgbClr val="18CDE2"/>
            </a:solidFill>
          </a:ln>
        </p:spPr>
        <p:txBody>
          <a:bodyPr wrap="square" lIns="0" tIns="0" rIns="0" bIns="0" rtlCol="0"/>
          <a:lstStyle/>
          <a:p>
            <a:endParaRPr/>
          </a:p>
        </p:txBody>
      </p:sp>
      <p:sp>
        <p:nvSpPr>
          <p:cNvPr id="18" name="object 8">
            <a:extLst>
              <a:ext uri="{FF2B5EF4-FFF2-40B4-BE49-F238E27FC236}">
                <a16:creationId xmlns:a16="http://schemas.microsoft.com/office/drawing/2014/main" id="{94662AF9-2B8F-450D-970B-3397A3DC2CAE}"/>
              </a:ext>
            </a:extLst>
          </p:cNvPr>
          <p:cNvSpPr/>
          <p:nvPr userDrawn="1"/>
        </p:nvSpPr>
        <p:spPr>
          <a:xfrm>
            <a:off x="1198836" y="842990"/>
            <a:ext cx="347345" cy="340360"/>
          </a:xfrm>
          <a:custGeom>
            <a:avLst/>
            <a:gdLst/>
            <a:ahLst/>
            <a:cxnLst/>
            <a:rect l="l" t="t" r="r" b="b"/>
            <a:pathLst>
              <a:path w="347344" h="340359">
                <a:moveTo>
                  <a:pt x="211061" y="0"/>
                </a:moveTo>
                <a:lnTo>
                  <a:pt x="135381" y="0"/>
                </a:lnTo>
                <a:lnTo>
                  <a:pt x="0" y="340067"/>
                </a:lnTo>
                <a:lnTo>
                  <a:pt x="72936" y="340067"/>
                </a:lnTo>
                <a:lnTo>
                  <a:pt x="94818" y="284454"/>
                </a:lnTo>
                <a:lnTo>
                  <a:pt x="325057" y="284454"/>
                </a:lnTo>
                <a:lnTo>
                  <a:pt x="300393" y="222910"/>
                </a:lnTo>
                <a:lnTo>
                  <a:pt x="118516" y="222910"/>
                </a:lnTo>
                <a:lnTo>
                  <a:pt x="171399" y="88430"/>
                </a:lnTo>
                <a:lnTo>
                  <a:pt x="246500" y="88430"/>
                </a:lnTo>
                <a:lnTo>
                  <a:pt x="211061" y="0"/>
                </a:lnTo>
                <a:close/>
              </a:path>
              <a:path w="347344" h="340359">
                <a:moveTo>
                  <a:pt x="325057" y="284454"/>
                </a:moveTo>
                <a:lnTo>
                  <a:pt x="247980" y="284454"/>
                </a:lnTo>
                <a:lnTo>
                  <a:pt x="269862" y="340067"/>
                </a:lnTo>
                <a:lnTo>
                  <a:pt x="347344" y="340067"/>
                </a:lnTo>
                <a:lnTo>
                  <a:pt x="325057" y="284454"/>
                </a:lnTo>
                <a:close/>
              </a:path>
              <a:path w="347344" h="340359">
                <a:moveTo>
                  <a:pt x="246500" y="88430"/>
                </a:moveTo>
                <a:lnTo>
                  <a:pt x="171399" y="88430"/>
                </a:lnTo>
                <a:lnTo>
                  <a:pt x="224281" y="222910"/>
                </a:lnTo>
                <a:lnTo>
                  <a:pt x="300393" y="222910"/>
                </a:lnTo>
                <a:lnTo>
                  <a:pt x="246500" y="88430"/>
                </a:lnTo>
                <a:close/>
              </a:path>
            </a:pathLst>
          </a:custGeom>
          <a:solidFill>
            <a:srgbClr val="18CDE2"/>
          </a:solidFill>
        </p:spPr>
        <p:txBody>
          <a:bodyPr wrap="square" lIns="0" tIns="0" rIns="0" bIns="0" rtlCol="0"/>
          <a:lstStyle/>
          <a:p>
            <a:endParaRPr/>
          </a:p>
        </p:txBody>
      </p:sp>
      <p:sp>
        <p:nvSpPr>
          <p:cNvPr id="20" name="object 9">
            <a:extLst>
              <a:ext uri="{FF2B5EF4-FFF2-40B4-BE49-F238E27FC236}">
                <a16:creationId xmlns:a16="http://schemas.microsoft.com/office/drawing/2014/main" id="{AFAA89FB-A02E-4955-AC11-DA34EAC8F225}"/>
              </a:ext>
            </a:extLst>
          </p:cNvPr>
          <p:cNvSpPr/>
          <p:nvPr userDrawn="1"/>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64" y="272605"/>
                </a:lnTo>
                <a:lnTo>
                  <a:pt x="74764"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a:p>
        </p:txBody>
      </p:sp>
      <p:sp>
        <p:nvSpPr>
          <p:cNvPr id="22" name="object 10">
            <a:extLst>
              <a:ext uri="{FF2B5EF4-FFF2-40B4-BE49-F238E27FC236}">
                <a16:creationId xmlns:a16="http://schemas.microsoft.com/office/drawing/2014/main" id="{615C38BC-2D6E-40E3-A75F-146973998236}"/>
              </a:ext>
            </a:extLst>
          </p:cNvPr>
          <p:cNvSpPr/>
          <p:nvPr userDrawn="1"/>
        </p:nvSpPr>
        <p:spPr>
          <a:xfrm>
            <a:off x="2230274" y="949895"/>
            <a:ext cx="538319" cy="235436"/>
          </a:xfrm>
          <a:prstGeom prst="rect">
            <a:avLst/>
          </a:prstGeom>
          <a:blipFill>
            <a:blip r:embed="rId5" cstate="print"/>
            <a:stretch>
              <a:fillRect/>
            </a:stretch>
          </a:blipFill>
        </p:spPr>
        <p:txBody>
          <a:bodyPr wrap="square" lIns="0" tIns="0" rIns="0" bIns="0" rtlCol="0"/>
          <a:lstStyle/>
          <a:p>
            <a:endParaRPr/>
          </a:p>
        </p:txBody>
      </p:sp>
      <p:sp>
        <p:nvSpPr>
          <p:cNvPr id="24" name="object 11">
            <a:extLst>
              <a:ext uri="{FF2B5EF4-FFF2-40B4-BE49-F238E27FC236}">
                <a16:creationId xmlns:a16="http://schemas.microsoft.com/office/drawing/2014/main" id="{598D29C6-7361-4B26-A8EE-829B50FB5E91}"/>
              </a:ext>
            </a:extLst>
          </p:cNvPr>
          <p:cNvSpPr/>
          <p:nvPr userDrawn="1"/>
        </p:nvSpPr>
        <p:spPr>
          <a:xfrm>
            <a:off x="1596364" y="295046"/>
            <a:ext cx="833170" cy="888009"/>
          </a:xfrm>
          <a:prstGeom prst="rect">
            <a:avLst/>
          </a:prstGeom>
          <a:blipFill>
            <a:blip r:embed="rId6" cstate="print"/>
            <a:stretch>
              <a:fillRect/>
            </a:stretch>
          </a:blipFill>
        </p:spPr>
        <p:txBody>
          <a:bodyPr wrap="square" lIns="0" tIns="0" rIns="0" bIns="0" rtlCol="0"/>
          <a:lstStyle/>
          <a:p>
            <a:endParaRPr/>
          </a:p>
        </p:txBody>
      </p:sp>
      <p:sp>
        <p:nvSpPr>
          <p:cNvPr id="28" name="object 13">
            <a:extLst>
              <a:ext uri="{FF2B5EF4-FFF2-40B4-BE49-F238E27FC236}">
                <a16:creationId xmlns:a16="http://schemas.microsoft.com/office/drawing/2014/main" id="{3D8B57D9-0EB1-44F3-9788-DB54C1E99D92}"/>
              </a:ext>
            </a:extLst>
          </p:cNvPr>
          <p:cNvSpPr/>
          <p:nvPr userDrawn="1"/>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a:p>
        </p:txBody>
      </p:sp>
      <p:sp>
        <p:nvSpPr>
          <p:cNvPr id="30" name="object 14">
            <a:extLst>
              <a:ext uri="{FF2B5EF4-FFF2-40B4-BE49-F238E27FC236}">
                <a16:creationId xmlns:a16="http://schemas.microsoft.com/office/drawing/2014/main" id="{76F75C9E-9238-4E46-B96F-8E00E8FA4836}"/>
              </a:ext>
            </a:extLst>
          </p:cNvPr>
          <p:cNvSpPr txBox="1"/>
          <p:nvPr userDrawn="1"/>
        </p:nvSpPr>
        <p:spPr>
          <a:xfrm>
            <a:off x="13648134" y="603876"/>
            <a:ext cx="2929255" cy="193040"/>
          </a:xfrm>
          <a:prstGeom prst="rect">
            <a:avLst/>
          </a:prstGeom>
        </p:spPr>
        <p:txBody>
          <a:bodyPr vert="horz" wrap="square" lIns="0" tIns="12700" rIns="0" bIns="0" rtlCol="0">
            <a:spAutoFit/>
          </a:bodyPr>
          <a:lstStyle/>
          <a:p>
            <a:pPr marL="12700">
              <a:lnSpc>
                <a:spcPct val="100000"/>
              </a:lnSpc>
              <a:spcBef>
                <a:spcPts val="100"/>
              </a:spcBef>
            </a:pPr>
            <a:r>
              <a:rPr sz="1100" b="0" spc="-5" dirty="0">
                <a:solidFill>
                  <a:srgbClr val="0E3755"/>
                </a:solidFill>
                <a:latin typeface="Antenna Light"/>
                <a:cs typeface="Antenna Light"/>
              </a:rPr>
              <a:t>Nombre </a:t>
            </a:r>
            <a:r>
              <a:rPr sz="1100" b="0" dirty="0">
                <a:solidFill>
                  <a:srgbClr val="0E3755"/>
                </a:solidFill>
                <a:latin typeface="Antenna Light"/>
                <a:cs typeface="Antenna Light"/>
              </a:rPr>
              <a:t>del </a:t>
            </a:r>
            <a:r>
              <a:rPr sz="1100" b="0" spc="-10" dirty="0">
                <a:solidFill>
                  <a:srgbClr val="0E3755"/>
                </a:solidFill>
                <a:latin typeface="Antenna Light"/>
                <a:cs typeface="Antenna Light"/>
              </a:rPr>
              <a:t>curso </a:t>
            </a:r>
            <a:r>
              <a:rPr sz="1100" b="0" dirty="0">
                <a:solidFill>
                  <a:srgbClr val="0E3755"/>
                </a:solidFill>
                <a:latin typeface="Antenna Light"/>
                <a:cs typeface="Antenna Light"/>
              </a:rPr>
              <a:t>del mt </a:t>
            </a:r>
            <a:r>
              <a:rPr sz="1100" b="0" spc="-10" dirty="0">
                <a:solidFill>
                  <a:srgbClr val="0E3755"/>
                </a:solidFill>
                <a:latin typeface="Antenna Light"/>
                <a:cs typeface="Antenna Light"/>
              </a:rPr>
              <a:t>Lorem </a:t>
            </a:r>
            <a:r>
              <a:rPr sz="1100" b="0" spc="-5" dirty="0">
                <a:solidFill>
                  <a:srgbClr val="0E3755"/>
                </a:solidFill>
                <a:latin typeface="Antenna Light"/>
                <a:cs typeface="Antenna Light"/>
              </a:rPr>
              <a:t>ipsum</a:t>
            </a:r>
            <a:r>
              <a:rPr sz="1100" b="0" spc="-25" dirty="0">
                <a:solidFill>
                  <a:srgbClr val="0E3755"/>
                </a:solidFill>
                <a:latin typeface="Antenna Light"/>
                <a:cs typeface="Antenna Light"/>
              </a:rPr>
              <a:t> </a:t>
            </a:r>
            <a:r>
              <a:rPr sz="1100" b="0" spc="-15" dirty="0">
                <a:solidFill>
                  <a:srgbClr val="0E3755"/>
                </a:solidFill>
                <a:latin typeface="Antenna Light"/>
                <a:cs typeface="Antenna Light"/>
              </a:rPr>
              <a:t>text</a:t>
            </a:r>
            <a:endParaRPr sz="1100">
              <a:latin typeface="Antenna Light"/>
              <a:cs typeface="Antenna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48223" y="2392746"/>
            <a:ext cx="12251752" cy="3689350"/>
          </a:xfrm>
          <a:prstGeom prst="rect">
            <a:avLst/>
          </a:prstGeom>
        </p:spPr>
        <p:txBody>
          <a:bodyPr wrap="square" lIns="0" tIns="0" rIns="0" bIns="0">
            <a:spAutoFit/>
          </a:bodyPr>
          <a:lstStyle>
            <a:lvl1pPr>
              <a:defRPr sz="4300" b="1" i="0">
                <a:solidFill>
                  <a:srgbClr val="272C2F"/>
                </a:solidFill>
                <a:latin typeface="Antenna Bold"/>
                <a:cs typeface="Antenna Bold"/>
              </a:defRPr>
            </a:lvl1pPr>
          </a:lstStyle>
          <a:p>
            <a:endParaRPr/>
          </a:p>
        </p:txBody>
      </p:sp>
      <p:sp>
        <p:nvSpPr>
          <p:cNvPr id="3" name="Holder 3"/>
          <p:cNvSpPr>
            <a:spLocks noGrp="1"/>
          </p:cNvSpPr>
          <p:nvPr>
            <p:ph type="body" idx="1"/>
          </p:nvPr>
        </p:nvSpPr>
        <p:spPr>
          <a:xfrm>
            <a:off x="867410" y="2243328"/>
            <a:ext cx="15613380"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898388" y="9070848"/>
            <a:ext cx="5551424"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867410" y="9070848"/>
            <a:ext cx="3990086"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2/15/2023</a:t>
            </a:fld>
            <a:endParaRPr lang="en-US"/>
          </a:p>
        </p:txBody>
      </p:sp>
      <p:sp>
        <p:nvSpPr>
          <p:cNvPr id="6" name="Holder 6"/>
          <p:cNvSpPr>
            <a:spLocks noGrp="1"/>
          </p:cNvSpPr>
          <p:nvPr>
            <p:ph type="sldNum" sz="quarter" idx="7"/>
          </p:nvPr>
        </p:nvSpPr>
        <p:spPr>
          <a:xfrm>
            <a:off x="12490704" y="9070848"/>
            <a:ext cx="3990086"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1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1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1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1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7348200" cy="9753600"/>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0" y="0"/>
            <a:ext cx="17348200" cy="9753600"/>
          </a:xfrm>
          <a:custGeom>
            <a:avLst/>
            <a:gdLst/>
            <a:ahLst/>
            <a:cxnLst/>
            <a:rect l="l" t="t" r="r" b="b"/>
            <a:pathLst>
              <a:path w="17348200" h="9753600">
                <a:moveTo>
                  <a:pt x="0" y="9753600"/>
                </a:moveTo>
                <a:lnTo>
                  <a:pt x="17348200" y="9753600"/>
                </a:lnTo>
                <a:lnTo>
                  <a:pt x="17348200" y="0"/>
                </a:lnTo>
                <a:lnTo>
                  <a:pt x="0" y="0"/>
                </a:lnTo>
                <a:lnTo>
                  <a:pt x="0" y="9753600"/>
                </a:lnTo>
                <a:close/>
              </a:path>
            </a:pathLst>
          </a:custGeom>
          <a:solidFill>
            <a:srgbClr val="01132F">
              <a:alpha val="96998"/>
            </a:srgbClr>
          </a:solidFill>
        </p:spPr>
        <p:txBody>
          <a:bodyPr wrap="square" lIns="0" tIns="0" rIns="0" bIns="0" rtlCol="0"/>
          <a:lstStyle/>
          <a:p>
            <a:endParaRPr dirty="0"/>
          </a:p>
        </p:txBody>
      </p:sp>
      <p:sp>
        <p:nvSpPr>
          <p:cNvPr id="4" name="object 4"/>
          <p:cNvSpPr txBox="1">
            <a:spLocks noGrp="1"/>
          </p:cNvSpPr>
          <p:nvPr>
            <p:ph type="title"/>
          </p:nvPr>
        </p:nvSpPr>
        <p:spPr>
          <a:xfrm>
            <a:off x="5600693" y="4551418"/>
            <a:ext cx="3728085" cy="1564640"/>
          </a:xfrm>
          <a:prstGeom prst="rect">
            <a:avLst/>
          </a:prstGeom>
        </p:spPr>
        <p:txBody>
          <a:bodyPr vert="horz" wrap="square" lIns="0" tIns="12065" rIns="0" bIns="0" rtlCol="0">
            <a:spAutoFit/>
          </a:bodyPr>
          <a:lstStyle/>
          <a:p>
            <a:pPr marL="12700">
              <a:lnSpc>
                <a:spcPct val="100000"/>
              </a:lnSpc>
              <a:spcBef>
                <a:spcPts val="95"/>
              </a:spcBef>
            </a:pPr>
            <a:r>
              <a:rPr sz="10100" spc="-5" dirty="0">
                <a:solidFill>
                  <a:srgbClr val="F0F1F1"/>
                </a:solidFill>
              </a:rPr>
              <a:t>M</a:t>
            </a:r>
            <a:r>
              <a:rPr sz="10100" spc="-5" dirty="0">
                <a:solidFill>
                  <a:srgbClr val="18CDE2"/>
                </a:solidFill>
              </a:rPr>
              <a:t>IA</a:t>
            </a:r>
            <a:r>
              <a:rPr sz="10100" spc="-5" dirty="0">
                <a:solidFill>
                  <a:srgbClr val="F0F1F1"/>
                </a:solidFill>
              </a:rPr>
              <a:t>D</a:t>
            </a:r>
            <a:endParaRPr sz="10100" dirty="0"/>
          </a:p>
        </p:txBody>
      </p:sp>
      <p:sp>
        <p:nvSpPr>
          <p:cNvPr id="5" name="object 5"/>
          <p:cNvSpPr txBox="1"/>
          <p:nvPr/>
        </p:nvSpPr>
        <p:spPr>
          <a:xfrm>
            <a:off x="10197796" y="5076918"/>
            <a:ext cx="1550035" cy="821055"/>
          </a:xfrm>
          <a:prstGeom prst="rect">
            <a:avLst/>
          </a:prstGeom>
        </p:spPr>
        <p:txBody>
          <a:bodyPr vert="horz" wrap="square" lIns="0" tIns="78740" rIns="0" bIns="0" rtlCol="0">
            <a:spAutoFit/>
          </a:bodyPr>
          <a:lstStyle/>
          <a:p>
            <a:pPr marL="12700">
              <a:lnSpc>
                <a:spcPct val="100000"/>
              </a:lnSpc>
              <a:spcBef>
                <a:spcPts val="620"/>
              </a:spcBef>
            </a:pPr>
            <a:r>
              <a:rPr sz="1300" spc="10" dirty="0">
                <a:solidFill>
                  <a:srgbClr val="FFFFFF"/>
                </a:solidFill>
                <a:latin typeface="Antenna Regular"/>
                <a:cs typeface="Antenna Regular"/>
              </a:rPr>
              <a:t>Maestría</a:t>
            </a:r>
            <a:endParaRPr sz="1300" dirty="0">
              <a:latin typeface="Antenna Regular"/>
              <a:cs typeface="Antenna Regular"/>
            </a:endParaRPr>
          </a:p>
          <a:p>
            <a:pPr marL="12700" marR="5080">
              <a:lnSpc>
                <a:spcPct val="133800"/>
              </a:lnSpc>
            </a:pPr>
            <a:r>
              <a:rPr sz="1300" spc="15" dirty="0">
                <a:solidFill>
                  <a:srgbClr val="FFFFFF"/>
                </a:solidFill>
                <a:latin typeface="Antenna Regular"/>
                <a:cs typeface="Antenna Regular"/>
              </a:rPr>
              <a:t>en </a:t>
            </a:r>
            <a:r>
              <a:rPr sz="1300" spc="5" dirty="0">
                <a:solidFill>
                  <a:srgbClr val="FFFFFF"/>
                </a:solidFill>
                <a:latin typeface="Antenna Regular"/>
                <a:cs typeface="Antenna Regular"/>
              </a:rPr>
              <a:t>Inteligencia  </a:t>
            </a:r>
            <a:r>
              <a:rPr sz="1300" spc="10" dirty="0">
                <a:solidFill>
                  <a:srgbClr val="FFFFFF"/>
                </a:solidFill>
                <a:latin typeface="Antenna Regular"/>
                <a:cs typeface="Antenna Regular"/>
              </a:rPr>
              <a:t>Analítica </a:t>
            </a:r>
            <a:r>
              <a:rPr sz="1300" spc="15" dirty="0">
                <a:solidFill>
                  <a:srgbClr val="FFFFFF"/>
                </a:solidFill>
                <a:latin typeface="Antenna Regular"/>
                <a:cs typeface="Antenna Regular"/>
              </a:rPr>
              <a:t>de</a:t>
            </a:r>
            <a:r>
              <a:rPr sz="1300" spc="-95" dirty="0">
                <a:solidFill>
                  <a:srgbClr val="FFFFFF"/>
                </a:solidFill>
                <a:latin typeface="Antenna Regular"/>
                <a:cs typeface="Antenna Regular"/>
              </a:rPr>
              <a:t> </a:t>
            </a:r>
            <a:r>
              <a:rPr sz="1300" dirty="0">
                <a:solidFill>
                  <a:srgbClr val="FFFFFF"/>
                </a:solidFill>
                <a:latin typeface="Antenna Regular"/>
                <a:cs typeface="Antenna Regular"/>
              </a:rPr>
              <a:t>Datos</a:t>
            </a:r>
            <a:endParaRPr sz="1300" dirty="0">
              <a:latin typeface="Antenna Regular"/>
              <a:cs typeface="Antenna Regular"/>
            </a:endParaRPr>
          </a:p>
        </p:txBody>
      </p:sp>
      <p:sp>
        <p:nvSpPr>
          <p:cNvPr id="6" name="object 6"/>
          <p:cNvSpPr/>
          <p:nvPr/>
        </p:nvSpPr>
        <p:spPr>
          <a:xfrm>
            <a:off x="8430843" y="3351478"/>
            <a:ext cx="2343873" cy="2495054"/>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8873998" y="1610054"/>
            <a:ext cx="7355840" cy="5339923"/>
          </a:xfrm>
          <a:prstGeom prst="rect">
            <a:avLst/>
          </a:prstGeom>
          <a:noFill/>
        </p:spPr>
        <p:txBody>
          <a:bodyPr wrap="square">
            <a:spAutoFit/>
          </a:bodyPr>
          <a:lstStyle/>
          <a:p>
            <a:pPr algn="just">
              <a:lnSpc>
                <a:spcPct val="120000"/>
              </a:lnSpc>
              <a:spcAft>
                <a:spcPts val="1600"/>
              </a:spcAft>
            </a:pPr>
            <a:r>
              <a:rPr lang="en-US" sz="2200" dirty="0">
                <a:effectLst/>
                <a:latin typeface="Antenna Light" panose="02000503000000020004" pitchFamily="50" charset="0"/>
                <a:ea typeface="Calibri" panose="020F0502020204030204" pitchFamily="34" charset="0"/>
                <a:cs typeface="Times New Roman" panose="02020603050405020304" pitchFamily="18" charset="0"/>
              </a:rPr>
              <a:t>An examination of the 2-D solution suggests that although the overall recovery of information from the data is good (73% of the information in 22 attributes are captured by two dimensions), segment 3 preferences are not as well captured. Perhaps a 3-D map should be considered in this case. Also, the 2-D map does not recover the following attributes (which are particularly relevant for understanding the drivers of Segment III preferences): Voice/Call quality, camera quality, and Ease of use for typing (useful for instant messaging). The importance of the 3rd dimension is best understood by reviewing the Attributes Dimensions II-III chart shown below.</a:t>
            </a:r>
            <a:endParaRPr lang="en-US" sz="2200" dirty="0">
              <a:latin typeface="Antenna Light" panose="02000503000000020004" pitchFamily="50"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1DF2F134-C77B-427E-9BE5-DF0D4BDAFC44}"/>
              </a:ext>
            </a:extLst>
          </p:cNvPr>
          <p:cNvPicPr>
            <a:picLocks noChangeAspect="1"/>
          </p:cNvPicPr>
          <p:nvPr/>
        </p:nvPicPr>
        <p:blipFill rotWithShape="1">
          <a:blip r:embed="rId6"/>
          <a:srcRect l="-1447"/>
          <a:stretch/>
        </p:blipFill>
        <p:spPr>
          <a:xfrm>
            <a:off x="1198831" y="1466893"/>
            <a:ext cx="7089495" cy="7415320"/>
          </a:xfrm>
          <a:prstGeom prst="rect">
            <a:avLst/>
          </a:prstGeom>
        </p:spPr>
      </p:pic>
    </p:spTree>
    <p:extLst>
      <p:ext uri="{BB962C8B-B14F-4D97-AF65-F5344CB8AC3E}">
        <p14:creationId xmlns:p14="http://schemas.microsoft.com/office/powerpoint/2010/main" val="1122370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491504" y="1386184"/>
            <a:ext cx="9015364" cy="7982698"/>
          </a:xfrm>
          <a:prstGeom prst="rect">
            <a:avLst/>
          </a:prstGeom>
          <a:noFill/>
        </p:spPr>
        <p:txBody>
          <a:bodyPr wrap="square">
            <a:spAutoFit/>
          </a:bodyPr>
          <a:lstStyle/>
          <a:p>
            <a:pPr algn="just">
              <a:lnSpc>
                <a:spcPct val="120000"/>
              </a:lnSpc>
              <a:spcAft>
                <a:spcPts val="1600"/>
              </a:spcAft>
            </a:pPr>
            <a:r>
              <a:rPr lang="en-US" sz="2200" dirty="0">
                <a:effectLst/>
                <a:latin typeface="Antenna Light" panose="02000503000000020004" pitchFamily="50" charset="0"/>
                <a:ea typeface="Calibri" panose="020F0502020204030204" pitchFamily="34" charset="0"/>
                <a:cs typeface="Times New Roman" panose="02020603050405020304" pitchFamily="18" charset="0"/>
              </a:rPr>
              <a:t>The Attributes Dimensions I-II chart section (below) shows that the BlackBerry Pearl is well positioned with respect its  competitors in segments I and II. In segment I, the Pearl should do well compared to its closet competitors, namely, Motorola Q and Palm Treo. In Segment II, Pearl is competitive with Nokia 9300 (it is among the two most preferred products on average in this </a:t>
            </a:r>
            <a:r>
              <a:rPr lang="en-US" sz="2200" dirty="0">
                <a:latin typeface="Antenna Light" panose="02000503000000020004" pitchFamily="50" charset="0"/>
                <a:ea typeface="Calibri" panose="020F0502020204030204" pitchFamily="34" charset="0"/>
                <a:cs typeface="Times New Roman" panose="02020603050405020304" pitchFamily="18" charset="0"/>
              </a:rPr>
              <a:t>s</a:t>
            </a:r>
            <a:r>
              <a:rPr lang="en-US" sz="2200" dirty="0">
                <a:effectLst/>
                <a:latin typeface="Antenna Light" panose="02000503000000020004" pitchFamily="50" charset="0"/>
                <a:ea typeface="Calibri" panose="020F0502020204030204" pitchFamily="34" charset="0"/>
                <a:cs typeface="Times New Roman" panose="02020603050405020304" pitchFamily="18" charset="0"/>
              </a:rPr>
              <a:t>egment).</a:t>
            </a:r>
          </a:p>
          <a:p>
            <a:pPr algn="just">
              <a:lnSpc>
                <a:spcPct val="120000"/>
              </a:lnSpc>
              <a:spcAft>
                <a:spcPts val="1600"/>
              </a:spcAft>
            </a:pPr>
            <a:r>
              <a:rPr lang="en-US" sz="2200" dirty="0">
                <a:latin typeface="Antenna Light" panose="02000503000000020004" pitchFamily="50" charset="0"/>
                <a:ea typeface="Calibri" panose="020F0502020204030204" pitchFamily="34" charset="0"/>
                <a:cs typeface="Times New Roman" panose="02020603050405020304" pitchFamily="18" charset="0"/>
              </a:rPr>
              <a:t>The Attribute maps do not lead to easy interpretation. It appears that dimension 1 captures Communication  capabilities and Image (47.1% of the variance) and dimension 2 captures Convenience (26.7% of the variance). Associated with the first dimension are attributes such as email push capability, email folder synchronization, software selection, and brand image. Associated with the second dimension are such attributes as instant messaging, ease of use in navigation, and speed of email access. Finally, the third dimension (in a 3-D map) seems to be Media capabilities (17.5% of the variance), and is associated with such attributes as media quality, voice/call quality, and camera quality.</a:t>
            </a:r>
          </a:p>
        </p:txBody>
      </p:sp>
      <p:pic>
        <p:nvPicPr>
          <p:cNvPr id="12" name="Picture 11">
            <a:extLst>
              <a:ext uri="{FF2B5EF4-FFF2-40B4-BE49-F238E27FC236}">
                <a16:creationId xmlns:a16="http://schemas.microsoft.com/office/drawing/2014/main" id="{5004DCEA-A2B6-4819-9D49-FC614433138F}"/>
              </a:ext>
            </a:extLst>
          </p:cNvPr>
          <p:cNvPicPr>
            <a:picLocks noChangeAspect="1"/>
          </p:cNvPicPr>
          <p:nvPr/>
        </p:nvPicPr>
        <p:blipFill>
          <a:blip r:embed="rId6"/>
          <a:stretch>
            <a:fillRect/>
          </a:stretch>
        </p:blipFill>
        <p:spPr>
          <a:xfrm>
            <a:off x="9918700" y="1386184"/>
            <a:ext cx="6985000" cy="7278077"/>
          </a:xfrm>
          <a:prstGeom prst="rect">
            <a:avLst/>
          </a:prstGeom>
        </p:spPr>
      </p:pic>
    </p:spTree>
    <p:extLst>
      <p:ext uri="{BB962C8B-B14F-4D97-AF65-F5344CB8AC3E}">
        <p14:creationId xmlns:p14="http://schemas.microsoft.com/office/powerpoint/2010/main" val="3017711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052040" cy="6973191"/>
          </a:xfrm>
          <a:prstGeom prst="rect">
            <a:avLst/>
          </a:prstGeom>
          <a:noFill/>
        </p:spPr>
        <p:txBody>
          <a:bodyPr wrap="square">
            <a:spAutoFit/>
          </a:bodyPr>
          <a:lstStyle/>
          <a:p>
            <a:pPr>
              <a:lnSpc>
                <a:spcPct val="120000"/>
              </a:lnSpc>
              <a:spcAft>
                <a:spcPts val="1600"/>
              </a:spcAft>
            </a:pPr>
            <a:r>
              <a:rPr lang="en-US" sz="2200" dirty="0">
                <a:effectLst/>
                <a:latin typeface="Antenna Bold" panose="02000503000000020004" pitchFamily="50" charset="0"/>
                <a:ea typeface="Calibri" panose="020F0502020204030204" pitchFamily="34" charset="0"/>
                <a:cs typeface="Times New Roman" panose="02020603050405020304" pitchFamily="18" charset="0"/>
              </a:rPr>
              <a:t>Question 2 </a:t>
            </a:r>
            <a:br>
              <a:rPr lang="en-US" sz="2200" dirty="0">
                <a:effectLst/>
                <a:latin typeface="Antenna Light" panose="02000503000000020004" pitchFamily="50" charset="0"/>
                <a:ea typeface="Calibri" panose="020F0502020204030204" pitchFamily="34" charset="0"/>
                <a:cs typeface="Times New Roman" panose="02020603050405020304" pitchFamily="18" charset="0"/>
              </a:rPr>
            </a:br>
            <a:r>
              <a:rPr lang="en-US" sz="2200" dirty="0">
                <a:effectLst/>
                <a:latin typeface="Antenna Light" panose="02000503000000020004" pitchFamily="50" charset="0"/>
                <a:ea typeface="Calibri" panose="020F0502020204030204" pitchFamily="34" charset="0"/>
                <a:cs typeface="Times New Roman" panose="02020603050405020304" pitchFamily="18" charset="0"/>
              </a:rPr>
              <a:t>Does the Blackberry Pearl appeal to broader segment(s) than business executives, as the company hoped for? Why or why not?</a:t>
            </a:r>
          </a:p>
          <a:p>
            <a:pPr>
              <a:lnSpc>
                <a:spcPct val="120000"/>
              </a:lnSpc>
              <a:spcAft>
                <a:spcPts val="1600"/>
              </a:spcAft>
            </a:pPr>
            <a:r>
              <a:rPr lang="en-US" sz="2200" dirty="0">
                <a:latin typeface="Antenna Bold" panose="02000503000000020004" pitchFamily="50" charset="0"/>
                <a:ea typeface="Calibri" panose="020F0502020204030204" pitchFamily="34" charset="0"/>
                <a:cs typeface="Times New Roman" panose="02020603050405020304" pitchFamily="18" charset="0"/>
              </a:rPr>
              <a:t>R.</a:t>
            </a:r>
            <a:r>
              <a:rPr lang="en-US" sz="2200" dirty="0">
                <a:latin typeface="Antenna Light" panose="02000503000000020004" pitchFamily="50" charset="0"/>
                <a:ea typeface="Calibri" panose="020F0502020204030204" pitchFamily="34" charset="0"/>
                <a:cs typeface="Times New Roman" panose="02020603050405020304" pitchFamily="18" charset="0"/>
              </a:rPr>
              <a:t> Below is a characterization of the three segments. </a:t>
            </a:r>
          </a:p>
          <a:p>
            <a:pPr>
              <a:lnSpc>
                <a:spcPct val="120000"/>
              </a:lnSpc>
              <a:spcAft>
                <a:spcPts val="1600"/>
              </a:spcAft>
            </a:pPr>
            <a:r>
              <a:rPr lang="en-US" sz="2200" dirty="0">
                <a:effectLst/>
                <a:latin typeface="Antenna Light" panose="02000503000000020004" pitchFamily="50" charset="0"/>
                <a:ea typeface="Calibri" panose="020F0502020204030204" pitchFamily="34" charset="0"/>
                <a:cs typeface="Times New Roman" panose="02020603050405020304" pitchFamily="18" charset="0"/>
              </a:rPr>
              <a:t>The positioning maps suggests that it may be possible to extend BlackBerry to segment II (Information enthusiasts),  but it would be much harder to extend to segment III (Entertainment enthusiasts). The surprising finding here is that the Pearl appeals so strongly to RIM’s traditional “Boardroom” segment (Segment I). Apparently, this market is not tapped out (or, it might be willing to switch to the Pearl – a potential issue with respect to cannibalization), and it might be possible to extend BlackBerry’s presence in segment I by providing a stylish product that can be used for more  than just email and voice calls. </a:t>
            </a:r>
          </a:p>
          <a:p>
            <a:pPr>
              <a:lnSpc>
                <a:spcPct val="120000"/>
              </a:lnSpc>
              <a:spcAft>
                <a:spcPts val="1600"/>
              </a:spcAft>
            </a:pPr>
            <a:r>
              <a:rPr lang="en-US" sz="2200" dirty="0">
                <a:effectLst/>
                <a:latin typeface="Antenna Bold" panose="02000503000000020004" pitchFamily="50" charset="0"/>
                <a:ea typeface="Calibri" panose="020F0502020204030204" pitchFamily="34" charset="0"/>
                <a:cs typeface="Times New Roman" panose="02020603050405020304" pitchFamily="18" charset="0"/>
              </a:rPr>
              <a:t>Segment I (Communication enthusiasts): </a:t>
            </a:r>
            <a:r>
              <a:rPr lang="en-US" sz="2200" dirty="0">
                <a:effectLst/>
                <a:latin typeface="Antenna Light" panose="02000503000000020004" pitchFamily="50" charset="0"/>
                <a:ea typeface="Calibri" panose="020F0502020204030204" pitchFamily="34" charset="0"/>
                <a:cs typeface="Times New Roman" panose="02020603050405020304" pitchFamily="18" charset="0"/>
              </a:rPr>
              <a:t>These are likely to be extroverts who love to, or have to, communicate with others. They are often in executive jobs. This segment likes products that have  strong brand and product image, high prestige.</a:t>
            </a:r>
          </a:p>
          <a:p>
            <a:pPr>
              <a:lnSpc>
                <a:spcPct val="120000"/>
              </a:lnSpc>
              <a:spcAft>
                <a:spcPts val="1600"/>
              </a:spcAft>
            </a:pPr>
            <a:r>
              <a:rPr lang="en-US" sz="2200" dirty="0">
                <a:effectLst/>
                <a:latin typeface="Antenna Light" panose="02000503000000020004" pitchFamily="50" charset="0"/>
                <a:ea typeface="Calibri" panose="020F0502020204030204" pitchFamily="34" charset="0"/>
                <a:cs typeface="Times New Roman" panose="02020603050405020304" pitchFamily="18" charset="0"/>
              </a:rPr>
              <a:t>Those in segment I are willing to pay for any advanced phone feature that would help them communicate better: particularly in a work setting. They are most likely to prefer BlackBerrys and Palm </a:t>
            </a:r>
            <a:r>
              <a:rPr lang="en-US" sz="2200" dirty="0" err="1">
                <a:effectLst/>
                <a:latin typeface="Antenna Light" panose="02000503000000020004" pitchFamily="50" charset="0"/>
                <a:ea typeface="Calibri" panose="020F0502020204030204" pitchFamily="34" charset="0"/>
                <a:cs typeface="Times New Roman" panose="02020603050405020304" pitchFamily="18" charset="0"/>
              </a:rPr>
              <a:t>Treos</a:t>
            </a:r>
            <a:r>
              <a:rPr lang="en-US" sz="2200" dirty="0">
                <a:effectLst/>
                <a:latin typeface="Antenna Light" panose="02000503000000020004" pitchFamily="50"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682651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052040" cy="4326313"/>
          </a:xfrm>
          <a:prstGeom prst="rect">
            <a:avLst/>
          </a:prstGeom>
          <a:noFill/>
        </p:spPr>
        <p:txBody>
          <a:bodyPr wrap="square">
            <a:spAutoFit/>
          </a:bodyPr>
          <a:lstStyle/>
          <a:p>
            <a:pPr>
              <a:lnSpc>
                <a:spcPct val="120000"/>
              </a:lnSpc>
              <a:spcAft>
                <a:spcPts val="1600"/>
              </a:spcAft>
            </a:pPr>
            <a:r>
              <a:rPr lang="en-US" sz="2200" dirty="0">
                <a:effectLst/>
                <a:latin typeface="Antenna Bold" panose="02000503000000020004" pitchFamily="50" charset="0"/>
                <a:ea typeface="Calibri" panose="020F0502020204030204" pitchFamily="34" charset="0"/>
                <a:cs typeface="Times New Roman" panose="02020603050405020304" pitchFamily="18" charset="0"/>
              </a:rPr>
              <a:t>Segment II (Information enthusiasts): </a:t>
            </a:r>
            <a:r>
              <a:rPr lang="en-US" sz="2200" dirty="0">
                <a:effectLst/>
                <a:latin typeface="Antenna Light" panose="02000503000000020004" pitchFamily="50" charset="0"/>
                <a:ea typeface="Calibri" panose="020F0502020204030204" pitchFamily="34" charset="0"/>
                <a:cs typeface="Times New Roman" panose="02020603050405020304" pitchFamily="18" charset="0"/>
              </a:rPr>
              <a:t>These people are a little more introverted and tend to be in information-heavy jobs like research, medicine, and law. They need a smart phone that also helps them manage a lot of information. This segment seeks good value, needs instant messaging capabilities, but does not care that much for display size, media quality, or speed of access to email. There seems to be no ideal product for this segment yet, although Nokia 9300 and the BlackBerry Pearl are the products that seem to appeal well to this segment. </a:t>
            </a:r>
          </a:p>
          <a:p>
            <a:pPr>
              <a:lnSpc>
                <a:spcPct val="120000"/>
              </a:lnSpc>
              <a:spcAft>
                <a:spcPts val="1600"/>
              </a:spcAft>
            </a:pPr>
            <a:r>
              <a:rPr lang="en-US" sz="2200" dirty="0">
                <a:effectLst/>
                <a:latin typeface="Antenna Bold" panose="02000503000000020004" pitchFamily="50" charset="0"/>
                <a:ea typeface="Calibri" panose="020F0502020204030204" pitchFamily="34" charset="0"/>
                <a:cs typeface="Times New Roman" panose="02020603050405020304" pitchFamily="18" charset="0"/>
              </a:rPr>
              <a:t>Segment III (Entertainment enthusiasts): </a:t>
            </a:r>
            <a:r>
              <a:rPr lang="en-US" sz="2200" dirty="0">
                <a:effectLst/>
                <a:latin typeface="Antenna Light" panose="02000503000000020004" pitchFamily="50" charset="0"/>
                <a:ea typeface="Calibri" panose="020F0502020204030204" pitchFamily="34" charset="0"/>
                <a:cs typeface="Times New Roman" panose="02020603050405020304" pitchFamily="18" charset="0"/>
              </a:rPr>
              <a:t>People in this segment are likely to be younger (early to late twenties) who want to keep their fun lifestyles even as they enter the workforce. They’ll pay extra for enhanced entertainment features -- music, games, video, fun messaging. This segment is heavily into text messaging. This segment seems to be the one that RIM had in mind to expand into with the Pearl product. </a:t>
            </a:r>
          </a:p>
        </p:txBody>
      </p:sp>
    </p:spTree>
    <p:extLst>
      <p:ext uri="{BB962C8B-B14F-4D97-AF65-F5344CB8AC3E}">
        <p14:creationId xmlns:p14="http://schemas.microsoft.com/office/powerpoint/2010/main" val="1344071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052040" cy="6361742"/>
          </a:xfrm>
          <a:prstGeom prst="rect">
            <a:avLst/>
          </a:prstGeom>
          <a:noFill/>
        </p:spPr>
        <p:txBody>
          <a:bodyPr wrap="square">
            <a:spAutoFit/>
          </a:bodyPr>
          <a:lstStyle/>
          <a:p>
            <a:pPr>
              <a:lnSpc>
                <a:spcPct val="120000"/>
              </a:lnSpc>
              <a:spcAft>
                <a:spcPts val="1600"/>
              </a:spcAft>
            </a:pPr>
            <a:r>
              <a:rPr lang="en-US" sz="2200" dirty="0">
                <a:effectLst/>
                <a:latin typeface="Antenna Bold" panose="02000503000000020004" pitchFamily="50" charset="0"/>
                <a:ea typeface="Calibri" panose="020F0502020204030204" pitchFamily="34" charset="0"/>
                <a:cs typeface="Times New Roman" panose="02020603050405020304" pitchFamily="18" charset="0"/>
              </a:rPr>
              <a:t>Question 3 </a:t>
            </a:r>
            <a:br>
              <a:rPr lang="en-US" sz="2200" dirty="0">
                <a:effectLst/>
                <a:latin typeface="Antenna Light" panose="02000503000000020004" pitchFamily="50" charset="0"/>
                <a:ea typeface="Calibri" panose="020F0502020204030204" pitchFamily="34" charset="0"/>
                <a:cs typeface="Times New Roman" panose="02020603050405020304" pitchFamily="18" charset="0"/>
              </a:rPr>
            </a:br>
            <a:r>
              <a:rPr lang="en-US" sz="2200" dirty="0">
                <a:effectLst/>
                <a:latin typeface="Antenna Light" panose="02000503000000020004" pitchFamily="50" charset="0"/>
                <a:ea typeface="Calibri" panose="020F0502020204030204" pitchFamily="34" charset="0"/>
                <a:cs typeface="Times New Roman" panose="02020603050405020304" pitchFamily="18" charset="0"/>
              </a:rPr>
              <a:t>Is the Pearl well-positioned to be successful? If not, to which  segment(s) would you target and how would you re-position it? </a:t>
            </a:r>
          </a:p>
          <a:p>
            <a:pPr>
              <a:lnSpc>
                <a:spcPct val="120000"/>
              </a:lnSpc>
              <a:spcAft>
                <a:spcPts val="1600"/>
              </a:spcAft>
            </a:pPr>
            <a:r>
              <a:rPr lang="en-US" sz="2200" dirty="0">
                <a:latin typeface="Antenna Bold" panose="02000503000000020004" pitchFamily="50" charset="0"/>
                <a:ea typeface="Calibri" panose="020F0502020204030204" pitchFamily="34" charset="0"/>
                <a:cs typeface="Times New Roman" panose="02020603050405020304" pitchFamily="18" charset="0"/>
              </a:rPr>
              <a:t>R. </a:t>
            </a:r>
            <a:r>
              <a:rPr lang="en-US" sz="2200" dirty="0">
                <a:latin typeface="Antenna Light" panose="02000503000000020004" pitchFamily="50" charset="0"/>
                <a:ea typeface="Calibri" panose="020F0502020204030204" pitchFamily="34" charset="0"/>
                <a:cs typeface="Times New Roman" panose="02020603050405020304" pitchFamily="18" charset="0"/>
              </a:rPr>
              <a:t>The Pearl is very well positioned in Segments I and II, as shown by the Attributes map above. Pearl is located farther  ahead of its competitors on most of the preference lines (blue lines) shown on the map. </a:t>
            </a:r>
          </a:p>
          <a:p>
            <a:pPr>
              <a:lnSpc>
                <a:spcPct val="120000"/>
              </a:lnSpc>
              <a:spcAft>
                <a:spcPts val="1600"/>
              </a:spcAft>
            </a:pPr>
            <a:r>
              <a:rPr lang="en-US" sz="2200" dirty="0">
                <a:latin typeface="Antenna Light" panose="02000503000000020004" pitchFamily="50" charset="0"/>
                <a:ea typeface="Calibri" panose="020F0502020204030204" pitchFamily="34" charset="0"/>
                <a:cs typeface="Times New Roman" panose="02020603050405020304" pitchFamily="18" charset="0"/>
              </a:rPr>
              <a:t>By examining Pearl’s position in each segment, we can see that Pearl is not as well positioned in Segment III, where it would be tough to beat Sidekick.</a:t>
            </a:r>
          </a:p>
          <a:p>
            <a:pPr>
              <a:lnSpc>
                <a:spcPct val="120000"/>
              </a:lnSpc>
              <a:spcAft>
                <a:spcPts val="1600"/>
              </a:spcAft>
            </a:pPr>
            <a:r>
              <a:rPr lang="en-US" sz="2200" dirty="0">
                <a:effectLst/>
                <a:latin typeface="Antenna Light" panose="02000503000000020004" pitchFamily="50" charset="0"/>
                <a:ea typeface="Calibri" panose="020F0502020204030204" pitchFamily="34" charset="0"/>
                <a:cs typeface="Times New Roman" panose="02020603050405020304" pitchFamily="18" charset="0"/>
              </a:rPr>
              <a:t>The essential tension in the case is whether the Pearl can realistically succeed in Segment III, when it does not have a full keyboard that makes it easier to use for Instant Messaging. One possibility for RIM to expand its presence beyond the “boardroom” is to position Pearl to appeal to entry level business professionals (who may share some characteristics of segment III), and also to freelance executives and consultants who do not have access to enterprise mail servers (these folks are likely to share some characteristics with those of segment I). Another intriguing possibility is to target female professionals – the Pearl’s style and smaller size makes it easier to sell the Pearl to them as compared to selling them traditional Blackberrys. </a:t>
            </a:r>
          </a:p>
        </p:txBody>
      </p:sp>
    </p:spTree>
    <p:extLst>
      <p:ext uri="{BB962C8B-B14F-4D97-AF65-F5344CB8AC3E}">
        <p14:creationId xmlns:p14="http://schemas.microsoft.com/office/powerpoint/2010/main" val="386822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052040" cy="7379456"/>
          </a:xfrm>
          <a:prstGeom prst="rect">
            <a:avLst/>
          </a:prstGeom>
          <a:noFill/>
        </p:spPr>
        <p:txBody>
          <a:bodyPr wrap="square">
            <a:spAutoFit/>
          </a:bodyPr>
          <a:lstStyle/>
          <a:p>
            <a:pPr>
              <a:lnSpc>
                <a:spcPct val="120000"/>
              </a:lnSpc>
              <a:spcAft>
                <a:spcPts val="1600"/>
              </a:spcAft>
            </a:pPr>
            <a:r>
              <a:rPr lang="en-US" sz="2200" dirty="0">
                <a:effectLst/>
                <a:latin typeface="Antenna Bold" panose="02000503000000020004" pitchFamily="50" charset="0"/>
                <a:ea typeface="Calibri" panose="020F0502020204030204" pitchFamily="34" charset="0"/>
                <a:cs typeface="Times New Roman" panose="02020603050405020304" pitchFamily="18" charset="0"/>
              </a:rPr>
              <a:t>Question 4 </a:t>
            </a:r>
            <a:br>
              <a:rPr lang="en-US" sz="2200" dirty="0">
                <a:effectLst/>
                <a:latin typeface="Antenna Light" panose="02000503000000020004" pitchFamily="50" charset="0"/>
                <a:ea typeface="Calibri" panose="020F0502020204030204" pitchFamily="34" charset="0"/>
                <a:cs typeface="Times New Roman" panose="02020603050405020304" pitchFamily="18" charset="0"/>
              </a:rPr>
            </a:br>
            <a:r>
              <a:rPr lang="en-US" sz="2200" dirty="0">
                <a:effectLst/>
                <a:latin typeface="Antenna Light" panose="02000503000000020004" pitchFamily="50" charset="0"/>
                <a:ea typeface="Calibri" panose="020F0502020204030204" pitchFamily="34" charset="0"/>
                <a:cs typeface="Times New Roman" panose="02020603050405020304" pitchFamily="18" charset="0"/>
              </a:rPr>
              <a:t>Briefly describe the marketing program you would use to target  the chosen segments?</a:t>
            </a:r>
          </a:p>
          <a:p>
            <a:pPr>
              <a:lnSpc>
                <a:spcPct val="120000"/>
              </a:lnSpc>
              <a:spcAft>
                <a:spcPts val="1600"/>
              </a:spcAft>
            </a:pPr>
            <a:r>
              <a:rPr lang="en-US" sz="2200" dirty="0">
                <a:effectLst/>
                <a:latin typeface="Antenna Bold" panose="02000503000000020004" pitchFamily="50" charset="0"/>
                <a:ea typeface="Calibri" panose="020F0502020204030204" pitchFamily="34" charset="0"/>
                <a:cs typeface="Times New Roman" panose="02020603050405020304" pitchFamily="18" charset="0"/>
              </a:rPr>
              <a:t>R.</a:t>
            </a:r>
            <a:r>
              <a:rPr lang="en-US" sz="2200" dirty="0">
                <a:effectLst/>
                <a:latin typeface="Antenna Light" panose="02000503000000020004" pitchFamily="50" charset="0"/>
                <a:ea typeface="Calibri" panose="020F0502020204030204" pitchFamily="34" charset="0"/>
                <a:cs typeface="Times New Roman" panose="02020603050405020304" pitchFamily="18" charset="0"/>
              </a:rPr>
              <a:t> Based on our analysis, we conclude that it would be hard for Pearl to make major headway in segment III, which consists of people who are neither executives nor professionals. It would be best for Pearl to leverage its current appeal in the first two segments (Communication Enthusiasts (Executives) and Information Enthusiasts (Professionals). Segment III is heavily into text messaging. Sidekick seems to be well-designed for this segment. </a:t>
            </a:r>
          </a:p>
          <a:p>
            <a:pPr>
              <a:lnSpc>
                <a:spcPct val="120000"/>
              </a:lnSpc>
              <a:spcAft>
                <a:spcPts val="1600"/>
              </a:spcAft>
            </a:pPr>
            <a:r>
              <a:rPr lang="en-US" sz="2200" dirty="0">
                <a:effectLst/>
                <a:latin typeface="Antenna Light" panose="02000503000000020004" pitchFamily="50" charset="0"/>
                <a:ea typeface="Calibri" panose="020F0502020204030204" pitchFamily="34" charset="0"/>
                <a:cs typeface="Times New Roman" panose="02020603050405020304" pitchFamily="18" charset="0"/>
              </a:rPr>
              <a:t>With respect to the marketing program, an example positioning statement to guide marketing efforts could be:</a:t>
            </a:r>
          </a:p>
          <a:p>
            <a:pPr>
              <a:lnSpc>
                <a:spcPct val="120000"/>
              </a:lnSpc>
              <a:spcAft>
                <a:spcPts val="1600"/>
              </a:spcAft>
            </a:pPr>
            <a:r>
              <a:rPr lang="en-US" sz="2200" dirty="0">
                <a:effectLst/>
                <a:latin typeface="Antenna Bold" panose="02000503000000020004" pitchFamily="50" charset="0"/>
                <a:ea typeface="Calibri" panose="020F0502020204030204" pitchFamily="34" charset="0"/>
                <a:cs typeface="Times New Roman" panose="02020603050405020304" pitchFamily="18" charset="0"/>
              </a:rPr>
              <a:t>“For executives and professionals who want high performance email and smart phone functionalities in a sleek product, the BlackBerry Pearl is the smartest choice because it is the most stylish product of its kind in the market.” </a:t>
            </a:r>
          </a:p>
          <a:p>
            <a:pPr>
              <a:lnSpc>
                <a:spcPct val="120000"/>
              </a:lnSpc>
              <a:spcAft>
                <a:spcPts val="1600"/>
              </a:spcAft>
            </a:pPr>
            <a:r>
              <a:rPr lang="en-US" sz="2200" dirty="0">
                <a:effectLst/>
                <a:latin typeface="Antenna Light" panose="02000503000000020004" pitchFamily="50" charset="0"/>
                <a:ea typeface="Calibri" panose="020F0502020204030204" pitchFamily="34" charset="0"/>
                <a:cs typeface="Times New Roman" panose="02020603050405020304" pitchFamily="18" charset="0"/>
              </a:rPr>
              <a:t>The most important success factor for the product (especially in the US) would be to partner with a telecom service provider such as Verizon, and </a:t>
            </a:r>
            <a:r>
              <a:rPr lang="en-US" sz="2200" dirty="0" err="1">
                <a:effectLst/>
                <a:latin typeface="Antenna Light" panose="02000503000000020004" pitchFamily="50" charset="0"/>
                <a:ea typeface="Calibri" panose="020F0502020204030204" pitchFamily="34" charset="0"/>
                <a:cs typeface="Times New Roman" panose="02020603050405020304" pitchFamily="18" charset="0"/>
              </a:rPr>
              <a:t>T-mobile</a:t>
            </a:r>
            <a:r>
              <a:rPr lang="en-US" sz="2200" dirty="0">
                <a:effectLst/>
                <a:latin typeface="Antenna Light" panose="02000503000000020004" pitchFamily="50" charset="0"/>
                <a:ea typeface="Calibri" panose="020F0502020204030204" pitchFamily="34" charset="0"/>
                <a:cs typeface="Times New Roman" panose="02020603050405020304" pitchFamily="18" charset="0"/>
              </a:rPr>
              <a:t> to promote the product. Other marketing programs to consider include advertising in business magazines  travel magazines partnering with airlines and American Express to create awareness for the new product. </a:t>
            </a:r>
          </a:p>
        </p:txBody>
      </p:sp>
    </p:spTree>
    <p:extLst>
      <p:ext uri="{BB962C8B-B14F-4D97-AF65-F5344CB8AC3E}">
        <p14:creationId xmlns:p14="http://schemas.microsoft.com/office/powerpoint/2010/main" val="3359908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052040" cy="871008"/>
          </a:xfrm>
          <a:prstGeom prst="rect">
            <a:avLst/>
          </a:prstGeom>
          <a:noFill/>
        </p:spPr>
        <p:txBody>
          <a:bodyPr wrap="square">
            <a:spAutoFit/>
          </a:bodyPr>
          <a:lstStyle/>
          <a:p>
            <a:pPr>
              <a:lnSpc>
                <a:spcPct val="120000"/>
              </a:lnSpc>
              <a:spcAft>
                <a:spcPts val="1600"/>
              </a:spcAft>
            </a:pPr>
            <a:r>
              <a:rPr lang="en-US" sz="2200" dirty="0">
                <a:effectLst/>
                <a:latin typeface="Antenna Bold" panose="02000503000000020004" pitchFamily="50" charset="0"/>
                <a:ea typeface="Calibri" panose="020F0502020204030204" pitchFamily="34" charset="0"/>
                <a:cs typeface="Times New Roman" panose="02020603050405020304" pitchFamily="18" charset="0"/>
              </a:rPr>
              <a:t>Question 5 </a:t>
            </a:r>
            <a:br>
              <a:rPr lang="en-US" sz="2200" dirty="0">
                <a:effectLst/>
                <a:latin typeface="Antenna Light" panose="02000503000000020004" pitchFamily="50" charset="0"/>
                <a:ea typeface="Calibri" panose="020F0502020204030204" pitchFamily="34" charset="0"/>
                <a:cs typeface="Times New Roman" panose="02020603050405020304" pitchFamily="18" charset="0"/>
              </a:rPr>
            </a:br>
            <a:r>
              <a:rPr lang="en-US" sz="2200" dirty="0">
                <a:effectLst/>
                <a:latin typeface="Antenna Light" panose="02000503000000020004" pitchFamily="50" charset="0"/>
                <a:ea typeface="Calibri" panose="020F0502020204030204" pitchFamily="34" charset="0"/>
                <a:cs typeface="Times New Roman" panose="02020603050405020304" pitchFamily="18" charset="0"/>
              </a:rPr>
              <a:t>Summarize the advantages and limitations of the software provided for this application</a:t>
            </a:r>
          </a:p>
        </p:txBody>
      </p:sp>
    </p:spTree>
    <p:extLst>
      <p:ext uri="{BB962C8B-B14F-4D97-AF65-F5344CB8AC3E}">
        <p14:creationId xmlns:p14="http://schemas.microsoft.com/office/powerpoint/2010/main" val="42375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7348200" cy="9753600"/>
          </a:xfrm>
          <a:custGeom>
            <a:avLst/>
            <a:gdLst/>
            <a:ahLst/>
            <a:cxnLst/>
            <a:rect l="l" t="t" r="r" b="b"/>
            <a:pathLst>
              <a:path w="17348200" h="9753600">
                <a:moveTo>
                  <a:pt x="0" y="9753600"/>
                </a:moveTo>
                <a:lnTo>
                  <a:pt x="17348200" y="9753600"/>
                </a:lnTo>
                <a:lnTo>
                  <a:pt x="17348200" y="0"/>
                </a:lnTo>
                <a:lnTo>
                  <a:pt x="0" y="0"/>
                </a:lnTo>
                <a:lnTo>
                  <a:pt x="0" y="9753600"/>
                </a:lnTo>
                <a:close/>
              </a:path>
            </a:pathLst>
          </a:custGeom>
          <a:solidFill>
            <a:srgbClr val="01132F"/>
          </a:solidFill>
        </p:spPr>
        <p:txBody>
          <a:bodyPr wrap="square" lIns="0" tIns="0" rIns="0" bIns="0" rtlCol="0"/>
          <a:lstStyle/>
          <a:p>
            <a:endParaRPr/>
          </a:p>
        </p:txBody>
      </p:sp>
      <p:sp>
        <p:nvSpPr>
          <p:cNvPr id="3" name="object 3"/>
          <p:cNvSpPr txBox="1"/>
          <p:nvPr/>
        </p:nvSpPr>
        <p:spPr>
          <a:xfrm>
            <a:off x="8256637" y="7987272"/>
            <a:ext cx="2221230" cy="938530"/>
          </a:xfrm>
          <a:prstGeom prst="rect">
            <a:avLst/>
          </a:prstGeom>
        </p:spPr>
        <p:txBody>
          <a:bodyPr vert="horz" wrap="square" lIns="0" tIns="17145" rIns="0" bIns="0" rtlCol="0">
            <a:spAutoFit/>
          </a:bodyPr>
          <a:lstStyle/>
          <a:p>
            <a:pPr marL="12700">
              <a:lnSpc>
                <a:spcPct val="100000"/>
              </a:lnSpc>
              <a:spcBef>
                <a:spcPts val="135"/>
              </a:spcBef>
            </a:pPr>
            <a:r>
              <a:rPr sz="5950" b="1" spc="35" dirty="0">
                <a:solidFill>
                  <a:srgbClr val="F0F1F1"/>
                </a:solidFill>
                <a:latin typeface="Antenna Bold"/>
                <a:cs typeface="Antenna Bold"/>
              </a:rPr>
              <a:t>M</a:t>
            </a:r>
            <a:r>
              <a:rPr sz="5950" b="1" spc="20" dirty="0">
                <a:solidFill>
                  <a:srgbClr val="18CDE2"/>
                </a:solidFill>
                <a:latin typeface="Antenna Bold"/>
                <a:cs typeface="Antenna Bold"/>
              </a:rPr>
              <a:t>IA</a:t>
            </a:r>
            <a:r>
              <a:rPr sz="5950" b="1" spc="30" dirty="0">
                <a:solidFill>
                  <a:srgbClr val="F0F1F1"/>
                </a:solidFill>
                <a:latin typeface="Antenna Bold"/>
                <a:cs typeface="Antenna Bold"/>
              </a:rPr>
              <a:t>D</a:t>
            </a:r>
            <a:endParaRPr sz="5950">
              <a:latin typeface="Antenna Bold"/>
              <a:cs typeface="Antenna Bold"/>
            </a:endParaRPr>
          </a:p>
        </p:txBody>
      </p:sp>
      <p:sp>
        <p:nvSpPr>
          <p:cNvPr id="4" name="object 4"/>
          <p:cNvSpPr txBox="1"/>
          <p:nvPr/>
        </p:nvSpPr>
        <p:spPr>
          <a:xfrm>
            <a:off x="10983144" y="8298948"/>
            <a:ext cx="929640" cy="497205"/>
          </a:xfrm>
          <a:prstGeom prst="rect">
            <a:avLst/>
          </a:prstGeom>
        </p:spPr>
        <p:txBody>
          <a:bodyPr vert="horz" wrap="square" lIns="0" tIns="54610" rIns="0" bIns="0" rtlCol="0">
            <a:spAutoFit/>
          </a:bodyPr>
          <a:lstStyle/>
          <a:p>
            <a:pPr marL="12700">
              <a:lnSpc>
                <a:spcPct val="100000"/>
              </a:lnSpc>
              <a:spcBef>
                <a:spcPts val="430"/>
              </a:spcBef>
            </a:pPr>
            <a:r>
              <a:rPr sz="750" spc="15" dirty="0">
                <a:solidFill>
                  <a:srgbClr val="FFFFFF"/>
                </a:solidFill>
                <a:latin typeface="Antenna Regular"/>
                <a:cs typeface="Antenna Regular"/>
              </a:rPr>
              <a:t>Maestría</a:t>
            </a:r>
            <a:endParaRPr sz="750">
              <a:latin typeface="Antenna Regular"/>
              <a:cs typeface="Antenna Regular"/>
            </a:endParaRPr>
          </a:p>
          <a:p>
            <a:pPr marL="12700" marR="5080">
              <a:lnSpc>
                <a:spcPct val="137500"/>
              </a:lnSpc>
            </a:pPr>
            <a:r>
              <a:rPr sz="750" spc="20" dirty="0">
                <a:solidFill>
                  <a:srgbClr val="FFFFFF"/>
                </a:solidFill>
                <a:latin typeface="Antenna Regular"/>
                <a:cs typeface="Antenna Regular"/>
              </a:rPr>
              <a:t>en </a:t>
            </a:r>
            <a:r>
              <a:rPr sz="750" spc="10" dirty="0">
                <a:solidFill>
                  <a:srgbClr val="FFFFFF"/>
                </a:solidFill>
                <a:latin typeface="Antenna Regular"/>
                <a:cs typeface="Antenna Regular"/>
              </a:rPr>
              <a:t>Inteligencia  </a:t>
            </a:r>
            <a:r>
              <a:rPr sz="750" spc="15" dirty="0">
                <a:solidFill>
                  <a:srgbClr val="FFFFFF"/>
                </a:solidFill>
                <a:latin typeface="Antenna Regular"/>
                <a:cs typeface="Antenna Regular"/>
              </a:rPr>
              <a:t>Analítica </a:t>
            </a:r>
            <a:r>
              <a:rPr sz="750" spc="20" dirty="0">
                <a:solidFill>
                  <a:srgbClr val="FFFFFF"/>
                </a:solidFill>
                <a:latin typeface="Antenna Regular"/>
                <a:cs typeface="Antenna Regular"/>
              </a:rPr>
              <a:t>de</a:t>
            </a:r>
            <a:r>
              <a:rPr sz="750" spc="-80" dirty="0">
                <a:solidFill>
                  <a:srgbClr val="FFFFFF"/>
                </a:solidFill>
                <a:latin typeface="Antenna Regular"/>
                <a:cs typeface="Antenna Regular"/>
              </a:rPr>
              <a:t> </a:t>
            </a:r>
            <a:r>
              <a:rPr sz="750" spc="10" dirty="0">
                <a:solidFill>
                  <a:srgbClr val="FFFFFF"/>
                </a:solidFill>
                <a:latin typeface="Antenna Regular"/>
                <a:cs typeface="Antenna Regular"/>
              </a:rPr>
              <a:t>Datos</a:t>
            </a:r>
            <a:endParaRPr sz="750">
              <a:latin typeface="Antenna Regular"/>
              <a:cs typeface="Antenna Regular"/>
            </a:endParaRPr>
          </a:p>
        </p:txBody>
      </p:sp>
      <p:sp>
        <p:nvSpPr>
          <p:cNvPr id="5" name="object 5"/>
          <p:cNvSpPr/>
          <p:nvPr/>
        </p:nvSpPr>
        <p:spPr>
          <a:xfrm>
            <a:off x="9940352" y="7278090"/>
            <a:ext cx="1390129" cy="14824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2471400" y="7327900"/>
            <a:ext cx="0" cy="1536700"/>
          </a:xfrm>
          <a:custGeom>
            <a:avLst/>
            <a:gdLst/>
            <a:ahLst/>
            <a:cxnLst/>
            <a:rect l="l" t="t" r="r" b="b"/>
            <a:pathLst>
              <a:path h="1536700">
                <a:moveTo>
                  <a:pt x="0" y="0"/>
                </a:moveTo>
                <a:lnTo>
                  <a:pt x="0" y="1536700"/>
                </a:lnTo>
              </a:path>
            </a:pathLst>
          </a:custGeom>
          <a:ln w="12700">
            <a:solidFill>
              <a:srgbClr val="FFFFFF"/>
            </a:solidFill>
          </a:ln>
        </p:spPr>
        <p:txBody>
          <a:bodyPr wrap="square" lIns="0" tIns="0" rIns="0" bIns="0" rtlCol="0"/>
          <a:lstStyle/>
          <a:p>
            <a:endParaRPr/>
          </a:p>
        </p:txBody>
      </p:sp>
      <p:sp>
        <p:nvSpPr>
          <p:cNvPr id="8" name="object 8"/>
          <p:cNvSpPr/>
          <p:nvPr/>
        </p:nvSpPr>
        <p:spPr>
          <a:xfrm>
            <a:off x="0" y="12699"/>
            <a:ext cx="7796720" cy="9740900"/>
          </a:xfrm>
          <a:prstGeom prst="rect">
            <a:avLst/>
          </a:prstGeom>
          <a:blipFill>
            <a:blip r:embed="rId3" cstate="print"/>
            <a:stretch>
              <a:fillRect/>
            </a:stretch>
          </a:blipFill>
        </p:spPr>
        <p:txBody>
          <a:bodyPr wrap="square" lIns="0" tIns="0" rIns="0" bIns="0" rtlCol="0"/>
          <a:lstStyle/>
          <a:p>
            <a:endParaRPr/>
          </a:p>
        </p:txBody>
      </p:sp>
      <p:sp>
        <p:nvSpPr>
          <p:cNvPr id="9" name="object 7">
            <a:extLst>
              <a:ext uri="{FF2B5EF4-FFF2-40B4-BE49-F238E27FC236}">
                <a16:creationId xmlns:a16="http://schemas.microsoft.com/office/drawing/2014/main" id="{6E8FFAA8-F65B-49B9-BCA8-45E57EEBD23E}"/>
              </a:ext>
            </a:extLst>
          </p:cNvPr>
          <p:cNvSpPr txBox="1"/>
          <p:nvPr/>
        </p:nvSpPr>
        <p:spPr>
          <a:xfrm>
            <a:off x="12941300" y="7467600"/>
            <a:ext cx="3188970" cy="1235595"/>
          </a:xfrm>
          <a:prstGeom prst="rect">
            <a:avLst/>
          </a:prstGeom>
        </p:spPr>
        <p:txBody>
          <a:bodyPr vert="horz" wrap="square" lIns="0" tIns="62865" rIns="0" bIns="0" rtlCol="0">
            <a:spAutoFit/>
          </a:bodyPr>
          <a:lstStyle/>
          <a:p>
            <a:pPr marL="12700">
              <a:lnSpc>
                <a:spcPct val="100000"/>
              </a:lnSpc>
              <a:spcBef>
                <a:spcPts val="495"/>
              </a:spcBef>
            </a:pPr>
            <a:r>
              <a:rPr lang="es-CO" sz="3600" b="1" dirty="0">
                <a:solidFill>
                  <a:srgbClr val="FFFFFF"/>
                </a:solidFill>
                <a:latin typeface="Antenna Bold"/>
                <a:cs typeface="Antenna Bold"/>
              </a:rPr>
              <a:t>Marketing</a:t>
            </a:r>
          </a:p>
          <a:p>
            <a:pPr marL="12700">
              <a:lnSpc>
                <a:spcPct val="100000"/>
              </a:lnSpc>
              <a:spcBef>
                <a:spcPts val="495"/>
              </a:spcBef>
            </a:pPr>
            <a:r>
              <a:rPr lang="es-CO" sz="3600" b="1" dirty="0" err="1">
                <a:solidFill>
                  <a:srgbClr val="FFFFFF"/>
                </a:solidFill>
                <a:latin typeface="Antenna Bold"/>
                <a:cs typeface="Antenna Bold"/>
              </a:rPr>
              <a:t>Analytics</a:t>
            </a:r>
            <a:endParaRPr lang="es-CO" sz="3600" b="1" dirty="0">
              <a:solidFill>
                <a:srgbClr val="FFFFFF"/>
              </a:solidFill>
              <a:latin typeface="Antenna Bold"/>
              <a:cs typeface="Antenna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7988300" cy="9753600"/>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0" y="0"/>
            <a:ext cx="7988300" cy="9753600"/>
          </a:xfrm>
          <a:custGeom>
            <a:avLst/>
            <a:gdLst/>
            <a:ahLst/>
            <a:cxnLst/>
            <a:rect l="l" t="t" r="r" b="b"/>
            <a:pathLst>
              <a:path w="7988300" h="9753600">
                <a:moveTo>
                  <a:pt x="0" y="9753600"/>
                </a:moveTo>
                <a:lnTo>
                  <a:pt x="7988300" y="9753600"/>
                </a:lnTo>
                <a:lnTo>
                  <a:pt x="7988300" y="0"/>
                </a:lnTo>
                <a:lnTo>
                  <a:pt x="0" y="0"/>
                </a:lnTo>
                <a:lnTo>
                  <a:pt x="0" y="9753600"/>
                </a:lnTo>
                <a:close/>
              </a:path>
            </a:pathLst>
          </a:custGeom>
          <a:solidFill>
            <a:srgbClr val="01132F">
              <a:alpha val="96998"/>
            </a:srgbClr>
          </a:solidFill>
        </p:spPr>
        <p:txBody>
          <a:bodyPr wrap="square" lIns="0" tIns="0" rIns="0" bIns="0" rtlCol="0"/>
          <a:lstStyle/>
          <a:p>
            <a:endParaRPr dirty="0"/>
          </a:p>
        </p:txBody>
      </p:sp>
      <p:sp>
        <p:nvSpPr>
          <p:cNvPr id="5" name="object 5"/>
          <p:cNvSpPr txBox="1"/>
          <p:nvPr/>
        </p:nvSpPr>
        <p:spPr>
          <a:xfrm>
            <a:off x="1689100" y="4584306"/>
            <a:ext cx="3051810" cy="1283335"/>
          </a:xfrm>
          <a:prstGeom prst="rect">
            <a:avLst/>
          </a:prstGeom>
        </p:spPr>
        <p:txBody>
          <a:bodyPr vert="horz" wrap="square" lIns="0" tIns="13335" rIns="0" bIns="0" rtlCol="0">
            <a:spAutoFit/>
          </a:bodyPr>
          <a:lstStyle/>
          <a:p>
            <a:pPr marL="12700">
              <a:lnSpc>
                <a:spcPct val="100000"/>
              </a:lnSpc>
              <a:spcBef>
                <a:spcPts val="105"/>
              </a:spcBef>
            </a:pPr>
            <a:r>
              <a:rPr sz="8250" b="1" dirty="0">
                <a:solidFill>
                  <a:srgbClr val="F0F1F1"/>
                </a:solidFill>
                <a:latin typeface="Antenna Bold"/>
                <a:cs typeface="Antenna Bold"/>
              </a:rPr>
              <a:t>M</a:t>
            </a:r>
            <a:r>
              <a:rPr sz="8250" b="1" dirty="0">
                <a:solidFill>
                  <a:srgbClr val="18CDE2"/>
                </a:solidFill>
                <a:latin typeface="Antenna Bold"/>
                <a:cs typeface="Antenna Bold"/>
              </a:rPr>
              <a:t>IA</a:t>
            </a:r>
            <a:r>
              <a:rPr sz="8250" b="1" dirty="0">
                <a:solidFill>
                  <a:srgbClr val="F0F1F1"/>
                </a:solidFill>
                <a:latin typeface="Antenna Bold"/>
                <a:cs typeface="Antenna Bold"/>
              </a:rPr>
              <a:t>D</a:t>
            </a:r>
            <a:endParaRPr sz="8250" dirty="0">
              <a:latin typeface="Antenna Bold"/>
              <a:cs typeface="Antenna Bold"/>
            </a:endParaRPr>
          </a:p>
        </p:txBody>
      </p:sp>
      <p:sp>
        <p:nvSpPr>
          <p:cNvPr id="6" name="object 6"/>
          <p:cNvSpPr txBox="1"/>
          <p:nvPr/>
        </p:nvSpPr>
        <p:spPr>
          <a:xfrm>
            <a:off x="5446897" y="5013861"/>
            <a:ext cx="1271905" cy="675640"/>
          </a:xfrm>
          <a:prstGeom prst="rect">
            <a:avLst/>
          </a:prstGeom>
        </p:spPr>
        <p:txBody>
          <a:bodyPr vert="horz" wrap="square" lIns="0" tIns="68580" rIns="0" bIns="0" rtlCol="0">
            <a:spAutoFit/>
          </a:bodyPr>
          <a:lstStyle/>
          <a:p>
            <a:pPr marL="12700">
              <a:lnSpc>
                <a:spcPct val="100000"/>
              </a:lnSpc>
              <a:spcBef>
                <a:spcPts val="540"/>
              </a:spcBef>
            </a:pPr>
            <a:r>
              <a:rPr sz="1050" spc="10" dirty="0">
                <a:solidFill>
                  <a:srgbClr val="FFFFFF"/>
                </a:solidFill>
                <a:latin typeface="Antenna Regular"/>
                <a:cs typeface="Antenna Regular"/>
              </a:rPr>
              <a:t>Maestría</a:t>
            </a:r>
            <a:endParaRPr sz="1050" dirty="0">
              <a:latin typeface="Antenna Regular"/>
              <a:cs typeface="Antenna Regular"/>
            </a:endParaRPr>
          </a:p>
          <a:p>
            <a:pPr marL="12700" marR="5080">
              <a:lnSpc>
                <a:spcPct val="135400"/>
              </a:lnSpc>
            </a:pPr>
            <a:r>
              <a:rPr sz="1050" spc="20" dirty="0">
                <a:solidFill>
                  <a:srgbClr val="FFFFFF"/>
                </a:solidFill>
                <a:latin typeface="Antenna Regular"/>
                <a:cs typeface="Antenna Regular"/>
              </a:rPr>
              <a:t>en </a:t>
            </a:r>
            <a:r>
              <a:rPr sz="1050" spc="10" dirty="0">
                <a:solidFill>
                  <a:srgbClr val="FFFFFF"/>
                </a:solidFill>
                <a:latin typeface="Antenna Regular"/>
                <a:cs typeface="Antenna Regular"/>
              </a:rPr>
              <a:t>Inteligencia  Analítica </a:t>
            </a:r>
            <a:r>
              <a:rPr sz="1050" spc="20" dirty="0">
                <a:solidFill>
                  <a:srgbClr val="FFFFFF"/>
                </a:solidFill>
                <a:latin typeface="Antenna Regular"/>
                <a:cs typeface="Antenna Regular"/>
              </a:rPr>
              <a:t>de</a:t>
            </a:r>
            <a:r>
              <a:rPr sz="1050" spc="-50" dirty="0">
                <a:solidFill>
                  <a:srgbClr val="FFFFFF"/>
                </a:solidFill>
                <a:latin typeface="Antenna Regular"/>
                <a:cs typeface="Antenna Regular"/>
              </a:rPr>
              <a:t> </a:t>
            </a:r>
            <a:r>
              <a:rPr sz="1050" spc="5" dirty="0">
                <a:solidFill>
                  <a:srgbClr val="FFFFFF"/>
                </a:solidFill>
                <a:latin typeface="Antenna Regular"/>
                <a:cs typeface="Antenna Regular"/>
              </a:rPr>
              <a:t>Datos</a:t>
            </a:r>
            <a:endParaRPr sz="1050" dirty="0">
              <a:latin typeface="Antenna Regular"/>
              <a:cs typeface="Antenna Regular"/>
            </a:endParaRPr>
          </a:p>
        </p:txBody>
      </p:sp>
      <p:sp>
        <p:nvSpPr>
          <p:cNvPr id="7" name="object 7"/>
          <p:cNvSpPr/>
          <p:nvPr/>
        </p:nvSpPr>
        <p:spPr>
          <a:xfrm>
            <a:off x="4004868" y="3601885"/>
            <a:ext cx="1915934" cy="2043379"/>
          </a:xfrm>
          <a:prstGeom prst="rect">
            <a:avLst/>
          </a:prstGeom>
          <a:blipFill>
            <a:blip r:embed="rId3" cstate="print"/>
            <a:stretch>
              <a:fillRect/>
            </a:stretch>
          </a:blipFill>
        </p:spPr>
        <p:txBody>
          <a:bodyPr wrap="square" lIns="0" tIns="0" rIns="0" bIns="0" rtlCol="0"/>
          <a:lstStyle/>
          <a:p>
            <a:endParaRPr dirty="0"/>
          </a:p>
        </p:txBody>
      </p:sp>
      <p:sp>
        <p:nvSpPr>
          <p:cNvPr id="8" name="object 8"/>
          <p:cNvSpPr txBox="1"/>
          <p:nvPr/>
        </p:nvSpPr>
        <p:spPr>
          <a:xfrm>
            <a:off x="8694288" y="4419600"/>
            <a:ext cx="7965944" cy="1366400"/>
          </a:xfrm>
          <a:prstGeom prst="rect">
            <a:avLst/>
          </a:prstGeom>
        </p:spPr>
        <p:txBody>
          <a:bodyPr vert="horz" wrap="square" lIns="0" tIns="12065" rIns="0" bIns="0" rtlCol="0">
            <a:spAutoFit/>
          </a:bodyPr>
          <a:lstStyle/>
          <a:p>
            <a:pPr marL="12700" marR="5080" algn="ctr">
              <a:lnSpc>
                <a:spcPct val="100200"/>
              </a:lnSpc>
              <a:spcBef>
                <a:spcPts val="95"/>
              </a:spcBef>
            </a:pPr>
            <a:r>
              <a:rPr lang="en-US" sz="4400" dirty="0">
                <a:latin typeface="Antenna Bold"/>
                <a:cs typeface="Antenna Bold"/>
              </a:rPr>
              <a:t>Positioning BlackBerry Pearl </a:t>
            </a:r>
          </a:p>
        </p:txBody>
      </p:sp>
      <p:sp>
        <p:nvSpPr>
          <p:cNvPr id="10" name="object 10"/>
          <p:cNvSpPr/>
          <p:nvPr/>
        </p:nvSpPr>
        <p:spPr>
          <a:xfrm>
            <a:off x="8940477" y="9102333"/>
            <a:ext cx="5918200" cy="0"/>
          </a:xfrm>
          <a:custGeom>
            <a:avLst/>
            <a:gdLst/>
            <a:ahLst/>
            <a:cxnLst/>
            <a:rect l="l" t="t" r="r" b="b"/>
            <a:pathLst>
              <a:path w="5918200">
                <a:moveTo>
                  <a:pt x="5918187" y="0"/>
                </a:moveTo>
                <a:lnTo>
                  <a:pt x="0" y="0"/>
                </a:lnTo>
              </a:path>
            </a:pathLst>
          </a:custGeom>
          <a:ln w="25400">
            <a:solidFill>
              <a:srgbClr val="F7931E"/>
            </a:solidFill>
          </a:ln>
        </p:spPr>
        <p:txBody>
          <a:bodyPr wrap="square" lIns="0" tIns="0" rIns="0" bIns="0" rtlCol="0"/>
          <a:lstStyle/>
          <a:p>
            <a:endParaRPr dirty="0"/>
          </a:p>
        </p:txBody>
      </p:sp>
      <p:sp>
        <p:nvSpPr>
          <p:cNvPr id="11" name="object 11"/>
          <p:cNvSpPr/>
          <p:nvPr/>
        </p:nvSpPr>
        <p:spPr>
          <a:xfrm>
            <a:off x="8940482" y="9102333"/>
            <a:ext cx="3251835" cy="0"/>
          </a:xfrm>
          <a:custGeom>
            <a:avLst/>
            <a:gdLst/>
            <a:ahLst/>
            <a:cxnLst/>
            <a:rect l="l" t="t" r="r" b="b"/>
            <a:pathLst>
              <a:path w="3251834">
                <a:moveTo>
                  <a:pt x="3251517" y="0"/>
                </a:moveTo>
                <a:lnTo>
                  <a:pt x="0" y="0"/>
                </a:lnTo>
              </a:path>
            </a:pathLst>
          </a:custGeom>
          <a:ln w="25400">
            <a:solidFill>
              <a:srgbClr val="662C91"/>
            </a:solidFill>
          </a:ln>
        </p:spPr>
        <p:txBody>
          <a:bodyPr wrap="square" lIns="0" tIns="0" rIns="0" bIns="0" rtlCol="0"/>
          <a:lstStyle/>
          <a:p>
            <a:endParaRPr dirty="0"/>
          </a:p>
        </p:txBody>
      </p:sp>
      <p:sp>
        <p:nvSpPr>
          <p:cNvPr id="12" name="object 12"/>
          <p:cNvSpPr/>
          <p:nvPr/>
        </p:nvSpPr>
        <p:spPr>
          <a:xfrm>
            <a:off x="15091717" y="8814241"/>
            <a:ext cx="424815" cy="501015"/>
          </a:xfrm>
          <a:custGeom>
            <a:avLst/>
            <a:gdLst/>
            <a:ahLst/>
            <a:cxnLst/>
            <a:rect l="l" t="t" r="r" b="b"/>
            <a:pathLst>
              <a:path w="424815" h="501015">
                <a:moveTo>
                  <a:pt x="209816" y="0"/>
                </a:moveTo>
                <a:lnTo>
                  <a:pt x="152653" y="371"/>
                </a:lnTo>
                <a:lnTo>
                  <a:pt x="111742" y="2974"/>
                </a:lnTo>
                <a:lnTo>
                  <a:pt x="67414" y="10040"/>
                </a:lnTo>
                <a:lnTo>
                  <a:pt x="0" y="23799"/>
                </a:lnTo>
                <a:lnTo>
                  <a:pt x="0" y="390270"/>
                </a:lnTo>
                <a:lnTo>
                  <a:pt x="16587" y="432638"/>
                </a:lnTo>
                <a:lnTo>
                  <a:pt x="50553" y="456903"/>
                </a:lnTo>
                <a:lnTo>
                  <a:pt x="90109" y="477005"/>
                </a:lnTo>
                <a:lnTo>
                  <a:pt x="144034" y="493888"/>
                </a:lnTo>
                <a:lnTo>
                  <a:pt x="212534" y="500976"/>
                </a:lnTo>
                <a:lnTo>
                  <a:pt x="285109" y="493067"/>
                </a:lnTo>
                <a:lnTo>
                  <a:pt x="341074" y="474876"/>
                </a:lnTo>
                <a:lnTo>
                  <a:pt x="379623" y="454712"/>
                </a:lnTo>
                <a:lnTo>
                  <a:pt x="414793" y="425015"/>
                </a:lnTo>
                <a:lnTo>
                  <a:pt x="424751" y="390270"/>
                </a:lnTo>
                <a:lnTo>
                  <a:pt x="424751" y="23799"/>
                </a:lnTo>
                <a:lnTo>
                  <a:pt x="404637" y="20081"/>
                </a:lnTo>
                <a:lnTo>
                  <a:pt x="353202" y="11899"/>
                </a:lnTo>
                <a:lnTo>
                  <a:pt x="283808" y="3718"/>
                </a:lnTo>
                <a:lnTo>
                  <a:pt x="209816" y="0"/>
                </a:lnTo>
                <a:close/>
              </a:path>
            </a:pathLst>
          </a:custGeom>
          <a:solidFill>
            <a:srgbClr val="FFEA00"/>
          </a:solidFill>
        </p:spPr>
        <p:txBody>
          <a:bodyPr wrap="square" lIns="0" tIns="0" rIns="0" bIns="0" rtlCol="0"/>
          <a:lstStyle/>
          <a:p>
            <a:endParaRPr dirty="0"/>
          </a:p>
        </p:txBody>
      </p:sp>
      <p:sp>
        <p:nvSpPr>
          <p:cNvPr id="13" name="object 13"/>
          <p:cNvSpPr/>
          <p:nvPr/>
        </p:nvSpPr>
        <p:spPr>
          <a:xfrm>
            <a:off x="15091720" y="8813794"/>
            <a:ext cx="424815" cy="501650"/>
          </a:xfrm>
          <a:custGeom>
            <a:avLst/>
            <a:gdLst/>
            <a:ahLst/>
            <a:cxnLst/>
            <a:rect l="l" t="t" r="r" b="b"/>
            <a:pathLst>
              <a:path w="424815" h="501650">
                <a:moveTo>
                  <a:pt x="224485" y="70637"/>
                </a:moveTo>
                <a:lnTo>
                  <a:pt x="206870" y="70637"/>
                </a:lnTo>
                <a:lnTo>
                  <a:pt x="212801" y="109899"/>
                </a:lnTo>
                <a:lnTo>
                  <a:pt x="216014" y="131457"/>
                </a:lnTo>
                <a:lnTo>
                  <a:pt x="218751" y="145809"/>
                </a:lnTo>
                <a:lnTo>
                  <a:pt x="222113" y="159643"/>
                </a:lnTo>
                <a:lnTo>
                  <a:pt x="225451" y="173675"/>
                </a:lnTo>
                <a:lnTo>
                  <a:pt x="231524" y="214950"/>
                </a:lnTo>
                <a:lnTo>
                  <a:pt x="236557" y="262924"/>
                </a:lnTo>
                <a:lnTo>
                  <a:pt x="239315" y="319749"/>
                </a:lnTo>
                <a:lnTo>
                  <a:pt x="241544" y="364347"/>
                </a:lnTo>
                <a:lnTo>
                  <a:pt x="243483" y="401500"/>
                </a:lnTo>
                <a:lnTo>
                  <a:pt x="244233" y="417258"/>
                </a:lnTo>
                <a:lnTo>
                  <a:pt x="239801" y="430568"/>
                </a:lnTo>
                <a:lnTo>
                  <a:pt x="237362" y="434492"/>
                </a:lnTo>
                <a:lnTo>
                  <a:pt x="234530" y="440169"/>
                </a:lnTo>
                <a:lnTo>
                  <a:pt x="228305" y="448651"/>
                </a:lnTo>
                <a:lnTo>
                  <a:pt x="222164" y="453540"/>
                </a:lnTo>
                <a:lnTo>
                  <a:pt x="217303" y="459209"/>
                </a:lnTo>
                <a:lnTo>
                  <a:pt x="214922" y="470027"/>
                </a:lnTo>
                <a:lnTo>
                  <a:pt x="214456" y="480163"/>
                </a:lnTo>
                <a:lnTo>
                  <a:pt x="214364" y="488775"/>
                </a:lnTo>
                <a:lnTo>
                  <a:pt x="214991" y="494347"/>
                </a:lnTo>
                <a:lnTo>
                  <a:pt x="216407" y="501294"/>
                </a:lnTo>
                <a:lnTo>
                  <a:pt x="231817" y="500892"/>
                </a:lnTo>
                <a:lnTo>
                  <a:pt x="265710" y="496616"/>
                </a:lnTo>
                <a:lnTo>
                  <a:pt x="263191" y="496616"/>
                </a:lnTo>
                <a:lnTo>
                  <a:pt x="247865" y="495461"/>
                </a:lnTo>
                <a:lnTo>
                  <a:pt x="236804" y="482015"/>
                </a:lnTo>
                <a:lnTo>
                  <a:pt x="234467" y="476288"/>
                </a:lnTo>
                <a:lnTo>
                  <a:pt x="236105" y="476288"/>
                </a:lnTo>
                <a:lnTo>
                  <a:pt x="236105" y="466572"/>
                </a:lnTo>
                <a:lnTo>
                  <a:pt x="257594" y="428828"/>
                </a:lnTo>
                <a:lnTo>
                  <a:pt x="262953" y="423405"/>
                </a:lnTo>
                <a:lnTo>
                  <a:pt x="263471" y="419964"/>
                </a:lnTo>
                <a:lnTo>
                  <a:pt x="264833" y="412178"/>
                </a:lnTo>
                <a:lnTo>
                  <a:pt x="268583" y="382626"/>
                </a:lnTo>
                <a:lnTo>
                  <a:pt x="270611" y="345105"/>
                </a:lnTo>
                <a:lnTo>
                  <a:pt x="270830" y="308681"/>
                </a:lnTo>
                <a:lnTo>
                  <a:pt x="269151" y="282422"/>
                </a:lnTo>
                <a:lnTo>
                  <a:pt x="267334" y="271424"/>
                </a:lnTo>
                <a:lnTo>
                  <a:pt x="263698" y="250086"/>
                </a:lnTo>
                <a:lnTo>
                  <a:pt x="258758" y="220859"/>
                </a:lnTo>
                <a:lnTo>
                  <a:pt x="253034" y="186194"/>
                </a:lnTo>
                <a:lnTo>
                  <a:pt x="247039" y="154776"/>
                </a:lnTo>
                <a:lnTo>
                  <a:pt x="241153" y="132041"/>
                </a:lnTo>
                <a:lnTo>
                  <a:pt x="234782" y="109774"/>
                </a:lnTo>
                <a:lnTo>
                  <a:pt x="227329" y="79756"/>
                </a:lnTo>
                <a:lnTo>
                  <a:pt x="224485" y="70637"/>
                </a:lnTo>
                <a:close/>
              </a:path>
              <a:path w="424815" h="501650">
                <a:moveTo>
                  <a:pt x="410411" y="20358"/>
                </a:moveTo>
                <a:lnTo>
                  <a:pt x="211226" y="20358"/>
                </a:lnTo>
                <a:lnTo>
                  <a:pt x="254720" y="20856"/>
                </a:lnTo>
                <a:lnTo>
                  <a:pt x="286619" y="24347"/>
                </a:lnTo>
                <a:lnTo>
                  <a:pt x="322586" y="33822"/>
                </a:lnTo>
                <a:lnTo>
                  <a:pt x="378282" y="52273"/>
                </a:lnTo>
                <a:lnTo>
                  <a:pt x="378250" y="401500"/>
                </a:lnTo>
                <a:lnTo>
                  <a:pt x="365734" y="440536"/>
                </a:lnTo>
                <a:lnTo>
                  <a:pt x="348538" y="450075"/>
                </a:lnTo>
                <a:lnTo>
                  <a:pt x="293257" y="482485"/>
                </a:lnTo>
                <a:lnTo>
                  <a:pt x="263191" y="496616"/>
                </a:lnTo>
                <a:lnTo>
                  <a:pt x="265710" y="496616"/>
                </a:lnTo>
                <a:lnTo>
                  <a:pt x="328857" y="480163"/>
                </a:lnTo>
                <a:lnTo>
                  <a:pt x="393001" y="448157"/>
                </a:lnTo>
                <a:lnTo>
                  <a:pt x="419790" y="419964"/>
                </a:lnTo>
                <a:lnTo>
                  <a:pt x="424751" y="398564"/>
                </a:lnTo>
                <a:lnTo>
                  <a:pt x="424751" y="22783"/>
                </a:lnTo>
                <a:lnTo>
                  <a:pt x="410411" y="20358"/>
                </a:lnTo>
                <a:close/>
              </a:path>
              <a:path w="424815" h="501650">
                <a:moveTo>
                  <a:pt x="236105" y="476288"/>
                </a:moveTo>
                <a:lnTo>
                  <a:pt x="234467" y="476288"/>
                </a:lnTo>
                <a:lnTo>
                  <a:pt x="236105" y="476465"/>
                </a:lnTo>
                <a:lnTo>
                  <a:pt x="236105" y="476288"/>
                </a:lnTo>
                <a:close/>
              </a:path>
              <a:path w="424815" h="501650">
                <a:moveTo>
                  <a:pt x="211277" y="0"/>
                </a:moveTo>
                <a:lnTo>
                  <a:pt x="158741" y="355"/>
                </a:lnTo>
                <a:lnTo>
                  <a:pt x="119221" y="2847"/>
                </a:lnTo>
                <a:lnTo>
                  <a:pt x="72909" y="9611"/>
                </a:lnTo>
                <a:lnTo>
                  <a:pt x="0" y="22783"/>
                </a:lnTo>
                <a:lnTo>
                  <a:pt x="90" y="400113"/>
                </a:lnTo>
                <a:lnTo>
                  <a:pt x="1266" y="426079"/>
                </a:lnTo>
                <a:lnTo>
                  <a:pt x="10133" y="443249"/>
                </a:lnTo>
                <a:lnTo>
                  <a:pt x="34198" y="456694"/>
                </a:lnTo>
                <a:lnTo>
                  <a:pt x="81064" y="473481"/>
                </a:lnTo>
                <a:lnTo>
                  <a:pt x="62980" y="459010"/>
                </a:lnTo>
                <a:lnTo>
                  <a:pt x="52878" y="438886"/>
                </a:lnTo>
                <a:lnTo>
                  <a:pt x="48479" y="417258"/>
                </a:lnTo>
                <a:lnTo>
                  <a:pt x="47603" y="400113"/>
                </a:lnTo>
                <a:lnTo>
                  <a:pt x="47523" y="52209"/>
                </a:lnTo>
                <a:lnTo>
                  <a:pt x="62881" y="47232"/>
                </a:lnTo>
                <a:lnTo>
                  <a:pt x="102119" y="36283"/>
                </a:lnTo>
                <a:lnTo>
                  <a:pt x="154985" y="25334"/>
                </a:lnTo>
                <a:lnTo>
                  <a:pt x="211226" y="20358"/>
                </a:lnTo>
                <a:lnTo>
                  <a:pt x="410411" y="20358"/>
                </a:lnTo>
                <a:lnTo>
                  <a:pt x="403706" y="19223"/>
                </a:lnTo>
                <a:lnTo>
                  <a:pt x="350842" y="11391"/>
                </a:lnTo>
                <a:lnTo>
                  <a:pt x="281563" y="3559"/>
                </a:lnTo>
                <a:lnTo>
                  <a:pt x="211277" y="0"/>
                </a:lnTo>
                <a:close/>
              </a:path>
              <a:path w="424815" h="501650">
                <a:moveTo>
                  <a:pt x="204279" y="34544"/>
                </a:moveTo>
                <a:lnTo>
                  <a:pt x="187947" y="72694"/>
                </a:lnTo>
                <a:lnTo>
                  <a:pt x="181075" y="110965"/>
                </a:lnTo>
                <a:lnTo>
                  <a:pt x="175788" y="161617"/>
                </a:lnTo>
                <a:lnTo>
                  <a:pt x="172282" y="226806"/>
                </a:lnTo>
                <a:lnTo>
                  <a:pt x="170865" y="252710"/>
                </a:lnTo>
                <a:lnTo>
                  <a:pt x="168515" y="289998"/>
                </a:lnTo>
                <a:lnTo>
                  <a:pt x="164363" y="353250"/>
                </a:lnTo>
                <a:lnTo>
                  <a:pt x="164655" y="363982"/>
                </a:lnTo>
                <a:lnTo>
                  <a:pt x="167398" y="355498"/>
                </a:lnTo>
                <a:lnTo>
                  <a:pt x="170408" y="335557"/>
                </a:lnTo>
                <a:lnTo>
                  <a:pt x="175609" y="294247"/>
                </a:lnTo>
                <a:lnTo>
                  <a:pt x="181371" y="246768"/>
                </a:lnTo>
                <a:lnTo>
                  <a:pt x="186067" y="208318"/>
                </a:lnTo>
                <a:lnTo>
                  <a:pt x="191398" y="166219"/>
                </a:lnTo>
                <a:lnTo>
                  <a:pt x="197002" y="124547"/>
                </a:lnTo>
                <a:lnTo>
                  <a:pt x="203962" y="81822"/>
                </a:lnTo>
                <a:lnTo>
                  <a:pt x="206870" y="70637"/>
                </a:lnTo>
                <a:lnTo>
                  <a:pt x="224485" y="70637"/>
                </a:lnTo>
                <a:lnTo>
                  <a:pt x="222246" y="63458"/>
                </a:lnTo>
                <a:lnTo>
                  <a:pt x="215471" y="48758"/>
                </a:lnTo>
                <a:lnTo>
                  <a:pt x="208863" y="38254"/>
                </a:lnTo>
                <a:lnTo>
                  <a:pt x="204279" y="34544"/>
                </a:lnTo>
                <a:close/>
              </a:path>
            </a:pathLst>
          </a:custGeom>
          <a:solidFill>
            <a:srgbClr val="1D1D1B"/>
          </a:solidFill>
        </p:spPr>
        <p:txBody>
          <a:bodyPr wrap="square" lIns="0" tIns="0" rIns="0" bIns="0" rtlCol="0"/>
          <a:lstStyle/>
          <a:p>
            <a:endParaRPr dirty="0"/>
          </a:p>
        </p:txBody>
      </p:sp>
      <p:sp>
        <p:nvSpPr>
          <p:cNvPr id="14" name="object 14"/>
          <p:cNvSpPr/>
          <p:nvPr/>
        </p:nvSpPr>
        <p:spPr>
          <a:xfrm>
            <a:off x="16579239" y="8837128"/>
            <a:ext cx="81457" cy="141350"/>
          </a:xfrm>
          <a:prstGeom prst="rect">
            <a:avLst/>
          </a:prstGeom>
          <a:blipFill>
            <a:blip r:embed="rId4" cstate="print"/>
            <a:stretch>
              <a:fillRect/>
            </a:stretch>
          </a:blipFill>
        </p:spPr>
        <p:txBody>
          <a:bodyPr wrap="square" lIns="0" tIns="0" rIns="0" bIns="0" rtlCol="0"/>
          <a:lstStyle/>
          <a:p>
            <a:endParaRPr dirty="0"/>
          </a:p>
        </p:txBody>
      </p:sp>
      <p:sp>
        <p:nvSpPr>
          <p:cNvPr id="15" name="object 15"/>
          <p:cNvSpPr/>
          <p:nvPr/>
        </p:nvSpPr>
        <p:spPr>
          <a:xfrm>
            <a:off x="16681146" y="8874776"/>
            <a:ext cx="82803" cy="103708"/>
          </a:xfrm>
          <a:prstGeom prst="rect">
            <a:avLst/>
          </a:prstGeom>
          <a:blipFill>
            <a:blip r:embed="rId5" cstate="print"/>
            <a:stretch>
              <a:fillRect/>
            </a:stretch>
          </a:blipFill>
        </p:spPr>
        <p:txBody>
          <a:bodyPr wrap="square" lIns="0" tIns="0" rIns="0" bIns="0" rtlCol="0"/>
          <a:lstStyle/>
          <a:p>
            <a:endParaRPr dirty="0"/>
          </a:p>
        </p:txBody>
      </p:sp>
      <p:sp>
        <p:nvSpPr>
          <p:cNvPr id="16" name="object 16"/>
          <p:cNvSpPr/>
          <p:nvPr/>
        </p:nvSpPr>
        <p:spPr>
          <a:xfrm>
            <a:off x="15589696" y="8837129"/>
            <a:ext cx="1172752" cy="409225"/>
          </a:xfrm>
          <a:prstGeom prst="rect">
            <a:avLst/>
          </a:prstGeom>
          <a:blipFill>
            <a:blip r:embed="rId6" cstate="print"/>
            <a:stretch>
              <a:fillRect/>
            </a:stretch>
          </a:blipFill>
        </p:spPr>
        <p:txBody>
          <a:bodyPr wrap="square" lIns="0" tIns="0" rIns="0" bIns="0" rtlCol="0"/>
          <a:lstStyle/>
          <a:p>
            <a:endParaRPr dirty="0"/>
          </a:p>
        </p:txBody>
      </p:sp>
      <p:sp>
        <p:nvSpPr>
          <p:cNvPr id="17" name="object 17"/>
          <p:cNvSpPr/>
          <p:nvPr/>
        </p:nvSpPr>
        <p:spPr>
          <a:xfrm>
            <a:off x="16237563" y="9353293"/>
            <a:ext cx="59690" cy="104139"/>
          </a:xfrm>
          <a:custGeom>
            <a:avLst/>
            <a:gdLst/>
            <a:ahLst/>
            <a:cxnLst/>
            <a:rect l="l" t="t" r="r" b="b"/>
            <a:pathLst>
              <a:path w="59690" h="104140">
                <a:moveTo>
                  <a:pt x="47383" y="0"/>
                </a:moveTo>
                <a:lnTo>
                  <a:pt x="38811" y="0"/>
                </a:lnTo>
                <a:lnTo>
                  <a:pt x="29607" y="1054"/>
                </a:lnTo>
                <a:lnTo>
                  <a:pt x="2203" y="32773"/>
                </a:lnTo>
                <a:lnTo>
                  <a:pt x="0" y="51816"/>
                </a:lnTo>
                <a:lnTo>
                  <a:pt x="533" y="61945"/>
                </a:lnTo>
                <a:lnTo>
                  <a:pt x="21232" y="99442"/>
                </a:lnTo>
                <a:lnTo>
                  <a:pt x="38671" y="103619"/>
                </a:lnTo>
                <a:lnTo>
                  <a:pt x="47777" y="103619"/>
                </a:lnTo>
                <a:lnTo>
                  <a:pt x="54737" y="101752"/>
                </a:lnTo>
                <a:lnTo>
                  <a:pt x="59563" y="98005"/>
                </a:lnTo>
                <a:lnTo>
                  <a:pt x="56419" y="89433"/>
                </a:lnTo>
                <a:lnTo>
                  <a:pt x="34036" y="89433"/>
                </a:lnTo>
                <a:lnTo>
                  <a:pt x="27838" y="84975"/>
                </a:lnTo>
                <a:lnTo>
                  <a:pt x="23825" y="76047"/>
                </a:lnTo>
                <a:lnTo>
                  <a:pt x="20777" y="69354"/>
                </a:lnTo>
                <a:lnTo>
                  <a:pt x="19265" y="61226"/>
                </a:lnTo>
                <a:lnTo>
                  <a:pt x="19265" y="41681"/>
                </a:lnTo>
                <a:lnTo>
                  <a:pt x="20688" y="33439"/>
                </a:lnTo>
                <a:lnTo>
                  <a:pt x="23558" y="26911"/>
                </a:lnTo>
                <a:lnTo>
                  <a:pt x="27482" y="17818"/>
                </a:lnTo>
                <a:lnTo>
                  <a:pt x="33769" y="13258"/>
                </a:lnTo>
                <a:lnTo>
                  <a:pt x="56815" y="13258"/>
                </a:lnTo>
                <a:lnTo>
                  <a:pt x="59563" y="5626"/>
                </a:lnTo>
                <a:lnTo>
                  <a:pt x="54292" y="1879"/>
                </a:lnTo>
                <a:lnTo>
                  <a:pt x="47383" y="0"/>
                </a:lnTo>
                <a:close/>
              </a:path>
              <a:path w="59690" h="104140">
                <a:moveTo>
                  <a:pt x="55143" y="85953"/>
                </a:moveTo>
                <a:lnTo>
                  <a:pt x="51485" y="88277"/>
                </a:lnTo>
                <a:lnTo>
                  <a:pt x="47244" y="89433"/>
                </a:lnTo>
                <a:lnTo>
                  <a:pt x="56419" y="89433"/>
                </a:lnTo>
                <a:lnTo>
                  <a:pt x="55143" y="85953"/>
                </a:lnTo>
                <a:close/>
              </a:path>
              <a:path w="59690" h="104140">
                <a:moveTo>
                  <a:pt x="56815" y="13258"/>
                </a:moveTo>
                <a:lnTo>
                  <a:pt x="47244" y="13258"/>
                </a:lnTo>
                <a:lnTo>
                  <a:pt x="51625" y="14414"/>
                </a:lnTo>
                <a:lnTo>
                  <a:pt x="55562" y="16738"/>
                </a:lnTo>
                <a:lnTo>
                  <a:pt x="56815" y="13258"/>
                </a:lnTo>
                <a:close/>
              </a:path>
            </a:pathLst>
          </a:custGeom>
          <a:solidFill>
            <a:srgbClr val="1D1D1B"/>
          </a:solidFill>
        </p:spPr>
        <p:txBody>
          <a:bodyPr wrap="square" lIns="0" tIns="0" rIns="0" bIns="0" rtlCol="0"/>
          <a:lstStyle/>
          <a:p>
            <a:endParaRPr dirty="0"/>
          </a:p>
        </p:txBody>
      </p:sp>
      <p:sp>
        <p:nvSpPr>
          <p:cNvPr id="18" name="object 18"/>
          <p:cNvSpPr/>
          <p:nvPr/>
        </p:nvSpPr>
        <p:spPr>
          <a:xfrm>
            <a:off x="16304496" y="9381679"/>
            <a:ext cx="60325" cy="74930"/>
          </a:xfrm>
          <a:custGeom>
            <a:avLst/>
            <a:gdLst/>
            <a:ahLst/>
            <a:cxnLst/>
            <a:rect l="l" t="t" r="r" b="b"/>
            <a:pathLst>
              <a:path w="60325" h="74929">
                <a:moveTo>
                  <a:pt x="29984" y="0"/>
                </a:moveTo>
                <a:lnTo>
                  <a:pt x="424" y="29839"/>
                </a:lnTo>
                <a:lnTo>
                  <a:pt x="0" y="37490"/>
                </a:lnTo>
                <a:lnTo>
                  <a:pt x="424" y="45082"/>
                </a:lnTo>
                <a:lnTo>
                  <a:pt x="29984" y="74841"/>
                </a:lnTo>
                <a:lnTo>
                  <a:pt x="37154" y="74121"/>
                </a:lnTo>
                <a:lnTo>
                  <a:pt x="43403" y="71962"/>
                </a:lnTo>
                <a:lnTo>
                  <a:pt x="48731" y="68363"/>
                </a:lnTo>
                <a:lnTo>
                  <a:pt x="52903" y="63588"/>
                </a:lnTo>
                <a:lnTo>
                  <a:pt x="29984" y="63588"/>
                </a:lnTo>
                <a:lnTo>
                  <a:pt x="23945" y="61945"/>
                </a:lnTo>
                <a:lnTo>
                  <a:pt x="19635" y="57015"/>
                </a:lnTo>
                <a:lnTo>
                  <a:pt x="17052" y="48795"/>
                </a:lnTo>
                <a:lnTo>
                  <a:pt x="16192" y="37287"/>
                </a:lnTo>
                <a:lnTo>
                  <a:pt x="17052" y="25480"/>
                </a:lnTo>
                <a:lnTo>
                  <a:pt x="19635" y="17051"/>
                </a:lnTo>
                <a:lnTo>
                  <a:pt x="23945" y="11996"/>
                </a:lnTo>
                <a:lnTo>
                  <a:pt x="29984" y="10312"/>
                </a:lnTo>
                <a:lnTo>
                  <a:pt x="52094" y="10312"/>
                </a:lnTo>
                <a:lnTo>
                  <a:pt x="48783" y="6477"/>
                </a:lnTo>
                <a:lnTo>
                  <a:pt x="43475" y="2878"/>
                </a:lnTo>
                <a:lnTo>
                  <a:pt x="37209" y="719"/>
                </a:lnTo>
                <a:lnTo>
                  <a:pt x="29984" y="0"/>
                </a:lnTo>
                <a:close/>
              </a:path>
              <a:path w="60325" h="74929">
                <a:moveTo>
                  <a:pt x="52094" y="10312"/>
                </a:moveTo>
                <a:lnTo>
                  <a:pt x="29984" y="10312"/>
                </a:lnTo>
                <a:lnTo>
                  <a:pt x="36018" y="11996"/>
                </a:lnTo>
                <a:lnTo>
                  <a:pt x="40328" y="17051"/>
                </a:lnTo>
                <a:lnTo>
                  <a:pt x="42914" y="25480"/>
                </a:lnTo>
                <a:lnTo>
                  <a:pt x="43776" y="37287"/>
                </a:lnTo>
                <a:lnTo>
                  <a:pt x="42914" y="48795"/>
                </a:lnTo>
                <a:lnTo>
                  <a:pt x="40328" y="57015"/>
                </a:lnTo>
                <a:lnTo>
                  <a:pt x="36018" y="61945"/>
                </a:lnTo>
                <a:lnTo>
                  <a:pt x="29984" y="63588"/>
                </a:lnTo>
                <a:lnTo>
                  <a:pt x="52903" y="63588"/>
                </a:lnTo>
                <a:lnTo>
                  <a:pt x="59969" y="37490"/>
                </a:lnTo>
                <a:lnTo>
                  <a:pt x="59544" y="29839"/>
                </a:lnTo>
                <a:lnTo>
                  <a:pt x="58267" y="22961"/>
                </a:lnTo>
                <a:lnTo>
                  <a:pt x="56133" y="16855"/>
                </a:lnTo>
                <a:lnTo>
                  <a:pt x="53136" y="11518"/>
                </a:lnTo>
                <a:lnTo>
                  <a:pt x="52094" y="10312"/>
                </a:lnTo>
                <a:close/>
              </a:path>
            </a:pathLst>
          </a:custGeom>
          <a:solidFill>
            <a:srgbClr val="1D1D1B"/>
          </a:solidFill>
        </p:spPr>
        <p:txBody>
          <a:bodyPr wrap="square" lIns="0" tIns="0" rIns="0" bIns="0" rtlCol="0"/>
          <a:lstStyle/>
          <a:p>
            <a:endParaRPr dirty="0"/>
          </a:p>
        </p:txBody>
      </p:sp>
      <p:sp>
        <p:nvSpPr>
          <p:cNvPr id="19" name="object 19"/>
          <p:cNvSpPr/>
          <p:nvPr/>
        </p:nvSpPr>
        <p:spPr>
          <a:xfrm>
            <a:off x="16388105" y="9353829"/>
            <a:ext cx="0" cy="101600"/>
          </a:xfrm>
          <a:custGeom>
            <a:avLst/>
            <a:gdLst/>
            <a:ahLst/>
            <a:cxnLst/>
            <a:rect l="l" t="t" r="r" b="b"/>
            <a:pathLst>
              <a:path h="101600">
                <a:moveTo>
                  <a:pt x="0" y="0"/>
                </a:moveTo>
                <a:lnTo>
                  <a:pt x="0" y="101345"/>
                </a:lnTo>
              </a:path>
            </a:pathLst>
          </a:custGeom>
          <a:ln w="16459">
            <a:solidFill>
              <a:srgbClr val="1D1D1B"/>
            </a:solidFill>
          </a:ln>
        </p:spPr>
        <p:txBody>
          <a:bodyPr wrap="square" lIns="0" tIns="0" rIns="0" bIns="0" rtlCol="0"/>
          <a:lstStyle/>
          <a:p>
            <a:endParaRPr dirty="0"/>
          </a:p>
        </p:txBody>
      </p:sp>
      <p:sp>
        <p:nvSpPr>
          <p:cNvPr id="20" name="object 20"/>
          <p:cNvSpPr/>
          <p:nvPr/>
        </p:nvSpPr>
        <p:spPr>
          <a:xfrm>
            <a:off x="16411602" y="9381679"/>
            <a:ext cx="60325" cy="74930"/>
          </a:xfrm>
          <a:custGeom>
            <a:avLst/>
            <a:gdLst/>
            <a:ahLst/>
            <a:cxnLst/>
            <a:rect l="l" t="t" r="r" b="b"/>
            <a:pathLst>
              <a:path w="60325" h="74929">
                <a:moveTo>
                  <a:pt x="29971" y="0"/>
                </a:moveTo>
                <a:lnTo>
                  <a:pt x="426" y="29839"/>
                </a:lnTo>
                <a:lnTo>
                  <a:pt x="0" y="37490"/>
                </a:lnTo>
                <a:lnTo>
                  <a:pt x="426" y="45082"/>
                </a:lnTo>
                <a:lnTo>
                  <a:pt x="29971" y="74841"/>
                </a:lnTo>
                <a:lnTo>
                  <a:pt x="37152" y="74121"/>
                </a:lnTo>
                <a:lnTo>
                  <a:pt x="43403" y="71962"/>
                </a:lnTo>
                <a:lnTo>
                  <a:pt x="48733" y="68363"/>
                </a:lnTo>
                <a:lnTo>
                  <a:pt x="52915" y="63588"/>
                </a:lnTo>
                <a:lnTo>
                  <a:pt x="29971" y="63588"/>
                </a:lnTo>
                <a:lnTo>
                  <a:pt x="23945" y="61945"/>
                </a:lnTo>
                <a:lnTo>
                  <a:pt x="19638" y="57015"/>
                </a:lnTo>
                <a:lnTo>
                  <a:pt x="17054" y="48795"/>
                </a:lnTo>
                <a:lnTo>
                  <a:pt x="16192" y="37287"/>
                </a:lnTo>
                <a:lnTo>
                  <a:pt x="17054" y="25480"/>
                </a:lnTo>
                <a:lnTo>
                  <a:pt x="19638" y="17051"/>
                </a:lnTo>
                <a:lnTo>
                  <a:pt x="23945" y="11996"/>
                </a:lnTo>
                <a:lnTo>
                  <a:pt x="29971" y="10312"/>
                </a:lnTo>
                <a:lnTo>
                  <a:pt x="52104" y="10312"/>
                </a:lnTo>
                <a:lnTo>
                  <a:pt x="48781" y="6477"/>
                </a:lnTo>
                <a:lnTo>
                  <a:pt x="43465" y="2878"/>
                </a:lnTo>
                <a:lnTo>
                  <a:pt x="37197" y="719"/>
                </a:lnTo>
                <a:lnTo>
                  <a:pt x="29971" y="0"/>
                </a:lnTo>
                <a:close/>
              </a:path>
              <a:path w="60325" h="74929">
                <a:moveTo>
                  <a:pt x="52104" y="10312"/>
                </a:moveTo>
                <a:lnTo>
                  <a:pt x="29971" y="10312"/>
                </a:lnTo>
                <a:lnTo>
                  <a:pt x="36013" y="11996"/>
                </a:lnTo>
                <a:lnTo>
                  <a:pt x="40327" y="17051"/>
                </a:lnTo>
                <a:lnTo>
                  <a:pt x="42914" y="25480"/>
                </a:lnTo>
                <a:lnTo>
                  <a:pt x="43776" y="37287"/>
                </a:lnTo>
                <a:lnTo>
                  <a:pt x="42914" y="48795"/>
                </a:lnTo>
                <a:lnTo>
                  <a:pt x="40327" y="57015"/>
                </a:lnTo>
                <a:lnTo>
                  <a:pt x="36013" y="61945"/>
                </a:lnTo>
                <a:lnTo>
                  <a:pt x="29971" y="63588"/>
                </a:lnTo>
                <a:lnTo>
                  <a:pt x="52915" y="63588"/>
                </a:lnTo>
                <a:lnTo>
                  <a:pt x="59969" y="37490"/>
                </a:lnTo>
                <a:lnTo>
                  <a:pt x="59544" y="29839"/>
                </a:lnTo>
                <a:lnTo>
                  <a:pt x="58269" y="22961"/>
                </a:lnTo>
                <a:lnTo>
                  <a:pt x="56138" y="16855"/>
                </a:lnTo>
                <a:lnTo>
                  <a:pt x="53149" y="11518"/>
                </a:lnTo>
                <a:lnTo>
                  <a:pt x="52104" y="10312"/>
                </a:lnTo>
                <a:close/>
              </a:path>
            </a:pathLst>
          </a:custGeom>
          <a:solidFill>
            <a:srgbClr val="1D1D1B"/>
          </a:solidFill>
        </p:spPr>
        <p:txBody>
          <a:bodyPr wrap="square" lIns="0" tIns="0" rIns="0" bIns="0" rtlCol="0"/>
          <a:lstStyle/>
          <a:p>
            <a:endParaRPr dirty="0"/>
          </a:p>
        </p:txBody>
      </p:sp>
      <p:sp>
        <p:nvSpPr>
          <p:cNvPr id="21" name="object 21"/>
          <p:cNvSpPr/>
          <p:nvPr/>
        </p:nvSpPr>
        <p:spPr>
          <a:xfrm>
            <a:off x="16486309" y="9381673"/>
            <a:ext cx="97790" cy="73660"/>
          </a:xfrm>
          <a:custGeom>
            <a:avLst/>
            <a:gdLst/>
            <a:ahLst/>
            <a:cxnLst/>
            <a:rect l="l" t="t" r="r" b="b"/>
            <a:pathLst>
              <a:path w="97790" h="73659">
                <a:moveTo>
                  <a:pt x="37210" y="0"/>
                </a:moveTo>
                <a:lnTo>
                  <a:pt x="27038" y="0"/>
                </a:lnTo>
                <a:lnTo>
                  <a:pt x="19272" y="328"/>
                </a:lnTo>
                <a:lnTo>
                  <a:pt x="12180" y="1311"/>
                </a:lnTo>
                <a:lnTo>
                  <a:pt x="5758" y="2946"/>
                </a:lnTo>
                <a:lnTo>
                  <a:pt x="0" y="5232"/>
                </a:lnTo>
                <a:lnTo>
                  <a:pt x="0" y="73507"/>
                </a:lnTo>
                <a:lnTo>
                  <a:pt x="16332" y="73507"/>
                </a:lnTo>
                <a:lnTo>
                  <a:pt x="16332" y="12446"/>
                </a:lnTo>
                <a:lnTo>
                  <a:pt x="19532" y="11112"/>
                </a:lnTo>
                <a:lnTo>
                  <a:pt x="23113" y="10452"/>
                </a:lnTo>
                <a:lnTo>
                  <a:pt x="95478" y="10452"/>
                </a:lnTo>
                <a:lnTo>
                  <a:pt x="95110" y="9601"/>
                </a:lnTo>
                <a:lnTo>
                  <a:pt x="93033" y="7899"/>
                </a:lnTo>
                <a:lnTo>
                  <a:pt x="49542" y="7899"/>
                </a:lnTo>
                <a:lnTo>
                  <a:pt x="44716" y="2641"/>
                </a:lnTo>
                <a:lnTo>
                  <a:pt x="37210" y="0"/>
                </a:lnTo>
                <a:close/>
              </a:path>
              <a:path w="97790" h="73659">
                <a:moveTo>
                  <a:pt x="64223" y="10452"/>
                </a:moveTo>
                <a:lnTo>
                  <a:pt x="36055" y="10452"/>
                </a:lnTo>
                <a:lnTo>
                  <a:pt x="40563" y="14274"/>
                </a:lnTo>
                <a:lnTo>
                  <a:pt x="40563" y="73507"/>
                </a:lnTo>
                <a:lnTo>
                  <a:pt x="56895" y="73507"/>
                </a:lnTo>
                <a:lnTo>
                  <a:pt x="56895" y="15405"/>
                </a:lnTo>
                <a:lnTo>
                  <a:pt x="60197" y="12103"/>
                </a:lnTo>
                <a:lnTo>
                  <a:pt x="64223" y="10452"/>
                </a:lnTo>
                <a:close/>
              </a:path>
              <a:path w="97790" h="73659">
                <a:moveTo>
                  <a:pt x="95478" y="10452"/>
                </a:moveTo>
                <a:lnTo>
                  <a:pt x="77076" y="10452"/>
                </a:lnTo>
                <a:lnTo>
                  <a:pt x="81022" y="14274"/>
                </a:lnTo>
                <a:lnTo>
                  <a:pt x="81127" y="73507"/>
                </a:lnTo>
                <a:lnTo>
                  <a:pt x="97459" y="73507"/>
                </a:lnTo>
                <a:lnTo>
                  <a:pt x="97459" y="15036"/>
                </a:lnTo>
                <a:lnTo>
                  <a:pt x="95478" y="10452"/>
                </a:lnTo>
                <a:close/>
              </a:path>
              <a:path w="97790" h="73659">
                <a:moveTo>
                  <a:pt x="79832" y="0"/>
                </a:moveTo>
                <a:lnTo>
                  <a:pt x="62966" y="0"/>
                </a:lnTo>
                <a:lnTo>
                  <a:pt x="55244" y="2641"/>
                </a:lnTo>
                <a:lnTo>
                  <a:pt x="49542" y="7899"/>
                </a:lnTo>
                <a:lnTo>
                  <a:pt x="93033" y="7899"/>
                </a:lnTo>
                <a:lnTo>
                  <a:pt x="85750" y="1930"/>
                </a:lnTo>
                <a:lnTo>
                  <a:pt x="79832" y="0"/>
                </a:lnTo>
                <a:close/>
              </a:path>
            </a:pathLst>
          </a:custGeom>
          <a:solidFill>
            <a:srgbClr val="1D1D1B"/>
          </a:solidFill>
        </p:spPr>
        <p:txBody>
          <a:bodyPr wrap="square" lIns="0" tIns="0" rIns="0" bIns="0" rtlCol="0"/>
          <a:lstStyle/>
          <a:p>
            <a:endParaRPr dirty="0"/>
          </a:p>
        </p:txBody>
      </p:sp>
      <p:sp>
        <p:nvSpPr>
          <p:cNvPr id="22" name="object 22"/>
          <p:cNvSpPr/>
          <p:nvPr/>
        </p:nvSpPr>
        <p:spPr>
          <a:xfrm>
            <a:off x="16601177" y="9353961"/>
            <a:ext cx="59055" cy="102870"/>
          </a:xfrm>
          <a:custGeom>
            <a:avLst/>
            <a:gdLst/>
            <a:ahLst/>
            <a:cxnLst/>
            <a:rect l="l" t="t" r="r" b="b"/>
            <a:pathLst>
              <a:path w="59055" h="102870">
                <a:moveTo>
                  <a:pt x="16205" y="0"/>
                </a:moveTo>
                <a:lnTo>
                  <a:pt x="0" y="0"/>
                </a:lnTo>
                <a:lnTo>
                  <a:pt x="0" y="97332"/>
                </a:lnTo>
                <a:lnTo>
                  <a:pt x="5346" y="100812"/>
                </a:lnTo>
                <a:lnTo>
                  <a:pt x="13296" y="102565"/>
                </a:lnTo>
                <a:lnTo>
                  <a:pt x="23825" y="102565"/>
                </a:lnTo>
                <a:lnTo>
                  <a:pt x="32011" y="101870"/>
                </a:lnTo>
                <a:lnTo>
                  <a:pt x="39158" y="99785"/>
                </a:lnTo>
                <a:lnTo>
                  <a:pt x="45265" y="96312"/>
                </a:lnTo>
                <a:lnTo>
                  <a:pt x="49085" y="92646"/>
                </a:lnTo>
                <a:lnTo>
                  <a:pt x="21196" y="92646"/>
                </a:lnTo>
                <a:lnTo>
                  <a:pt x="18440" y="92163"/>
                </a:lnTo>
                <a:lnTo>
                  <a:pt x="16205" y="91173"/>
                </a:lnTo>
                <a:lnTo>
                  <a:pt x="16205" y="39776"/>
                </a:lnTo>
                <a:lnTo>
                  <a:pt x="18783" y="38341"/>
                </a:lnTo>
                <a:lnTo>
                  <a:pt x="22047" y="37630"/>
                </a:lnTo>
                <a:lnTo>
                  <a:pt x="50984" y="37630"/>
                </a:lnTo>
                <a:lnTo>
                  <a:pt x="47002" y="31826"/>
                </a:lnTo>
                <a:lnTo>
                  <a:pt x="45515" y="31064"/>
                </a:lnTo>
                <a:lnTo>
                  <a:pt x="16205" y="31064"/>
                </a:lnTo>
                <a:lnTo>
                  <a:pt x="16205" y="0"/>
                </a:lnTo>
                <a:close/>
              </a:path>
              <a:path w="59055" h="102870">
                <a:moveTo>
                  <a:pt x="50984" y="37630"/>
                </a:moveTo>
                <a:lnTo>
                  <a:pt x="25958" y="37630"/>
                </a:lnTo>
                <a:lnTo>
                  <a:pt x="33226" y="39306"/>
                </a:lnTo>
                <a:lnTo>
                  <a:pt x="38417" y="44337"/>
                </a:lnTo>
                <a:lnTo>
                  <a:pt x="41532" y="52723"/>
                </a:lnTo>
                <a:lnTo>
                  <a:pt x="42570" y="64465"/>
                </a:lnTo>
                <a:lnTo>
                  <a:pt x="41439" y="76792"/>
                </a:lnTo>
                <a:lnTo>
                  <a:pt x="38049" y="85599"/>
                </a:lnTo>
                <a:lnTo>
                  <a:pt x="32401" y="90884"/>
                </a:lnTo>
                <a:lnTo>
                  <a:pt x="24498" y="92646"/>
                </a:lnTo>
                <a:lnTo>
                  <a:pt x="49085" y="92646"/>
                </a:lnTo>
                <a:lnTo>
                  <a:pt x="58762" y="53733"/>
                </a:lnTo>
                <a:lnTo>
                  <a:pt x="56553" y="45656"/>
                </a:lnTo>
                <a:lnTo>
                  <a:pt x="50984" y="37630"/>
                </a:lnTo>
                <a:close/>
              </a:path>
              <a:path w="59055" h="102870">
                <a:moveTo>
                  <a:pt x="39763" y="28117"/>
                </a:moveTo>
                <a:lnTo>
                  <a:pt x="25209" y="28117"/>
                </a:lnTo>
                <a:lnTo>
                  <a:pt x="20485" y="29095"/>
                </a:lnTo>
                <a:lnTo>
                  <a:pt x="16205" y="31064"/>
                </a:lnTo>
                <a:lnTo>
                  <a:pt x="45515" y="31064"/>
                </a:lnTo>
                <a:lnTo>
                  <a:pt x="39763" y="28117"/>
                </a:lnTo>
                <a:close/>
              </a:path>
            </a:pathLst>
          </a:custGeom>
          <a:solidFill>
            <a:srgbClr val="1D1D1B"/>
          </a:solidFill>
        </p:spPr>
        <p:txBody>
          <a:bodyPr wrap="square" lIns="0" tIns="0" rIns="0" bIns="0" rtlCol="0"/>
          <a:lstStyle/>
          <a:p>
            <a:endParaRPr dirty="0"/>
          </a:p>
        </p:txBody>
      </p:sp>
      <p:sp>
        <p:nvSpPr>
          <p:cNvPr id="23" name="object 23"/>
          <p:cNvSpPr/>
          <p:nvPr/>
        </p:nvSpPr>
        <p:spPr>
          <a:xfrm>
            <a:off x="16674400" y="9354363"/>
            <a:ext cx="18415" cy="100965"/>
          </a:xfrm>
          <a:custGeom>
            <a:avLst/>
            <a:gdLst/>
            <a:ahLst/>
            <a:cxnLst/>
            <a:rect l="l" t="t" r="r" b="b"/>
            <a:pathLst>
              <a:path w="18415" h="100965">
                <a:moveTo>
                  <a:pt x="17145" y="28651"/>
                </a:moveTo>
                <a:lnTo>
                  <a:pt x="685" y="28651"/>
                </a:lnTo>
                <a:lnTo>
                  <a:pt x="685" y="100812"/>
                </a:lnTo>
                <a:lnTo>
                  <a:pt x="17145" y="100812"/>
                </a:lnTo>
                <a:lnTo>
                  <a:pt x="17145" y="28651"/>
                </a:lnTo>
                <a:close/>
              </a:path>
              <a:path w="18415" h="100965">
                <a:moveTo>
                  <a:pt x="11391" y="0"/>
                </a:moveTo>
                <a:lnTo>
                  <a:pt x="6565" y="0"/>
                </a:lnTo>
                <a:lnTo>
                  <a:pt x="4470" y="774"/>
                </a:lnTo>
                <a:lnTo>
                  <a:pt x="901" y="3911"/>
                </a:lnTo>
                <a:lnTo>
                  <a:pt x="41" y="5765"/>
                </a:lnTo>
                <a:lnTo>
                  <a:pt x="0" y="10502"/>
                </a:lnTo>
                <a:lnTo>
                  <a:pt x="901" y="12420"/>
                </a:lnTo>
                <a:lnTo>
                  <a:pt x="4470" y="15443"/>
                </a:lnTo>
                <a:lnTo>
                  <a:pt x="6565" y="16205"/>
                </a:lnTo>
                <a:lnTo>
                  <a:pt x="11391" y="16205"/>
                </a:lnTo>
                <a:lnTo>
                  <a:pt x="13487" y="15443"/>
                </a:lnTo>
                <a:lnTo>
                  <a:pt x="17056" y="12420"/>
                </a:lnTo>
                <a:lnTo>
                  <a:pt x="17945" y="10502"/>
                </a:lnTo>
                <a:lnTo>
                  <a:pt x="17945" y="5765"/>
                </a:lnTo>
                <a:lnTo>
                  <a:pt x="17056" y="3797"/>
                </a:lnTo>
                <a:lnTo>
                  <a:pt x="13487" y="762"/>
                </a:lnTo>
                <a:lnTo>
                  <a:pt x="11391" y="0"/>
                </a:lnTo>
                <a:close/>
              </a:path>
            </a:pathLst>
          </a:custGeom>
          <a:solidFill>
            <a:srgbClr val="1D1D1B"/>
          </a:solidFill>
        </p:spPr>
        <p:txBody>
          <a:bodyPr wrap="square" lIns="0" tIns="0" rIns="0" bIns="0" rtlCol="0"/>
          <a:lstStyle/>
          <a:p>
            <a:endParaRPr dirty="0"/>
          </a:p>
        </p:txBody>
      </p:sp>
      <p:sp>
        <p:nvSpPr>
          <p:cNvPr id="24" name="object 24"/>
          <p:cNvSpPr/>
          <p:nvPr/>
        </p:nvSpPr>
        <p:spPr>
          <a:xfrm>
            <a:off x="16706129" y="9381679"/>
            <a:ext cx="55880" cy="74930"/>
          </a:xfrm>
          <a:custGeom>
            <a:avLst/>
            <a:gdLst/>
            <a:ahLst/>
            <a:cxnLst/>
            <a:rect l="l" t="t" r="r" b="b"/>
            <a:pathLst>
              <a:path w="55880" h="74929">
                <a:moveTo>
                  <a:pt x="51615" y="10439"/>
                </a:moveTo>
                <a:lnTo>
                  <a:pt x="35534" y="10439"/>
                </a:lnTo>
                <a:lnTo>
                  <a:pt x="40309" y="14414"/>
                </a:lnTo>
                <a:lnTo>
                  <a:pt x="40309" y="26238"/>
                </a:lnTo>
                <a:lnTo>
                  <a:pt x="0" y="43510"/>
                </a:lnTo>
                <a:lnTo>
                  <a:pt x="0" y="52882"/>
                </a:lnTo>
                <a:lnTo>
                  <a:pt x="1842" y="62491"/>
                </a:lnTo>
                <a:lnTo>
                  <a:pt x="7369" y="69353"/>
                </a:lnTo>
                <a:lnTo>
                  <a:pt x="16577" y="73469"/>
                </a:lnTo>
                <a:lnTo>
                  <a:pt x="29463" y="74841"/>
                </a:lnTo>
                <a:lnTo>
                  <a:pt x="37217" y="74514"/>
                </a:lnTo>
                <a:lnTo>
                  <a:pt x="44153" y="73536"/>
                </a:lnTo>
                <a:lnTo>
                  <a:pt x="50271" y="71905"/>
                </a:lnTo>
                <a:lnTo>
                  <a:pt x="55575" y="69621"/>
                </a:lnTo>
                <a:lnTo>
                  <a:pt x="55575" y="65735"/>
                </a:lnTo>
                <a:lnTo>
                  <a:pt x="20345" y="65735"/>
                </a:lnTo>
                <a:lnTo>
                  <a:pt x="15265" y="61277"/>
                </a:lnTo>
                <a:lnTo>
                  <a:pt x="15265" y="45745"/>
                </a:lnTo>
                <a:lnTo>
                  <a:pt x="17957" y="41008"/>
                </a:lnTo>
                <a:lnTo>
                  <a:pt x="26669" y="36372"/>
                </a:lnTo>
                <a:lnTo>
                  <a:pt x="32321" y="34988"/>
                </a:lnTo>
                <a:lnTo>
                  <a:pt x="40309" y="34010"/>
                </a:lnTo>
                <a:lnTo>
                  <a:pt x="55575" y="34010"/>
                </a:lnTo>
                <a:lnTo>
                  <a:pt x="55575" y="24904"/>
                </a:lnTo>
                <a:lnTo>
                  <a:pt x="53908" y="14010"/>
                </a:lnTo>
                <a:lnTo>
                  <a:pt x="51615" y="10439"/>
                </a:lnTo>
                <a:close/>
              </a:path>
              <a:path w="55880" h="74929">
                <a:moveTo>
                  <a:pt x="55575" y="34010"/>
                </a:moveTo>
                <a:lnTo>
                  <a:pt x="40309" y="34010"/>
                </a:lnTo>
                <a:lnTo>
                  <a:pt x="40309" y="63728"/>
                </a:lnTo>
                <a:lnTo>
                  <a:pt x="37617" y="65062"/>
                </a:lnTo>
                <a:lnTo>
                  <a:pt x="34340" y="65735"/>
                </a:lnTo>
                <a:lnTo>
                  <a:pt x="55575" y="65735"/>
                </a:lnTo>
                <a:lnTo>
                  <a:pt x="55575" y="34010"/>
                </a:lnTo>
                <a:close/>
              </a:path>
              <a:path w="55880" h="74929">
                <a:moveTo>
                  <a:pt x="28930" y="0"/>
                </a:moveTo>
                <a:lnTo>
                  <a:pt x="19913" y="0"/>
                </a:lnTo>
                <a:lnTo>
                  <a:pt x="11658" y="1828"/>
                </a:lnTo>
                <a:lnTo>
                  <a:pt x="4152" y="5499"/>
                </a:lnTo>
                <a:lnTo>
                  <a:pt x="7912" y="14859"/>
                </a:lnTo>
                <a:lnTo>
                  <a:pt x="13982" y="11912"/>
                </a:lnTo>
                <a:lnTo>
                  <a:pt x="19989" y="10439"/>
                </a:lnTo>
                <a:lnTo>
                  <a:pt x="51615" y="10439"/>
                </a:lnTo>
                <a:lnTo>
                  <a:pt x="48910" y="6227"/>
                </a:lnTo>
                <a:lnTo>
                  <a:pt x="40584" y="1557"/>
                </a:lnTo>
                <a:lnTo>
                  <a:pt x="28930" y="0"/>
                </a:lnTo>
                <a:close/>
              </a:path>
            </a:pathLst>
          </a:custGeom>
          <a:solidFill>
            <a:srgbClr val="1D1D1B"/>
          </a:solidFill>
        </p:spPr>
        <p:txBody>
          <a:bodyPr wrap="square" lIns="0" tIns="0" rIns="0" bIns="0" rtlCol="0"/>
          <a:lstStyle/>
          <a:p>
            <a:endParaRPr dirty="0"/>
          </a:p>
        </p:txBody>
      </p:sp>
      <p:sp>
        <p:nvSpPr>
          <p:cNvPr id="25" name="object 25"/>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27" name="object 5">
            <a:extLst>
              <a:ext uri="{FF2B5EF4-FFF2-40B4-BE49-F238E27FC236}">
                <a16:creationId xmlns:a16="http://schemas.microsoft.com/office/drawing/2014/main" id="{F0A9206B-143D-4060-B431-1AA6368DDCC3}"/>
              </a:ext>
            </a:extLst>
          </p:cNvPr>
          <p:cNvSpPr/>
          <p:nvPr/>
        </p:nvSpPr>
        <p:spPr>
          <a:xfrm>
            <a:off x="10121962" y="4038600"/>
            <a:ext cx="5216435" cy="25807"/>
          </a:xfrm>
          <a:prstGeom prst="rect">
            <a:avLst/>
          </a:prstGeom>
          <a:blipFill>
            <a:blip r:embed="rId7" cstate="print"/>
            <a:stretch>
              <a:fillRect/>
            </a:stretch>
          </a:blipFill>
        </p:spPr>
        <p:txBody>
          <a:bodyPr wrap="square" lIns="0" tIns="0" rIns="0" bIns="0" rtlCol="0"/>
          <a:lstStyle/>
          <a:p>
            <a:endParaRPr dirty="0"/>
          </a:p>
        </p:txBody>
      </p:sp>
      <p:sp>
        <p:nvSpPr>
          <p:cNvPr id="26" name="object 20">
            <a:extLst>
              <a:ext uri="{FF2B5EF4-FFF2-40B4-BE49-F238E27FC236}">
                <a16:creationId xmlns:a16="http://schemas.microsoft.com/office/drawing/2014/main" id="{44E0C5DA-2C4B-4877-9DA3-057BE0EC46BA}"/>
              </a:ext>
            </a:extLst>
          </p:cNvPr>
          <p:cNvSpPr txBox="1"/>
          <p:nvPr/>
        </p:nvSpPr>
        <p:spPr>
          <a:xfrm>
            <a:off x="10121900" y="7010400"/>
            <a:ext cx="5456318" cy="1114344"/>
          </a:xfrm>
          <a:prstGeom prst="rect">
            <a:avLst/>
          </a:prstGeom>
        </p:spPr>
        <p:txBody>
          <a:bodyPr vert="horz" wrap="square" lIns="0" tIns="11430" rIns="0" bIns="0" rtlCol="0">
            <a:spAutoFit/>
          </a:bodyPr>
          <a:lstStyle/>
          <a:p>
            <a:pPr marL="3448685" marR="5080" indent="-3436620" algn="ctr">
              <a:lnSpc>
                <a:spcPct val="100899"/>
              </a:lnSpc>
              <a:spcBef>
                <a:spcPts val="90"/>
              </a:spcBef>
            </a:pPr>
            <a:r>
              <a:rPr lang="es-ES" sz="3600" b="1" spc="5" dirty="0">
                <a:latin typeface="Antenna Regular" panose="02000503000000020004" pitchFamily="50" charset="0"/>
                <a:cs typeface="Antenna Bold"/>
              </a:rPr>
              <a:t>Sesión sincrónica</a:t>
            </a:r>
          </a:p>
          <a:p>
            <a:pPr marL="3448685" marR="5080" indent="-3436620" algn="ctr">
              <a:lnSpc>
                <a:spcPct val="100899"/>
              </a:lnSpc>
              <a:spcBef>
                <a:spcPts val="90"/>
              </a:spcBef>
            </a:pPr>
            <a:r>
              <a:rPr lang="es-ES" sz="3600" b="1" spc="5" dirty="0">
                <a:latin typeface="Antenna Regular" panose="02000503000000020004" pitchFamily="50" charset="0"/>
                <a:cs typeface="Antenna Bold"/>
              </a:rPr>
              <a:t>Ejercicio semana 4</a:t>
            </a:r>
            <a:endParaRPr sz="3600" dirty="0">
              <a:latin typeface="Antenna Regular" panose="02000503000000020004" pitchFamily="50" charset="0"/>
              <a:cs typeface="Antenna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509240" cy="6627455"/>
          </a:xfrm>
          <a:prstGeom prst="rect">
            <a:avLst/>
          </a:prstGeom>
          <a:noFill/>
        </p:spPr>
        <p:txBody>
          <a:bodyPr wrap="square">
            <a:spAutoFit/>
          </a:bodyPr>
          <a:lstStyle/>
          <a:p>
            <a:pPr>
              <a:lnSpc>
                <a:spcPct val="120000"/>
              </a:lnSpc>
              <a:spcAft>
                <a:spcPts val="1600"/>
              </a:spcAft>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In September 2006, Research In Motion (RIM) introduced an extension to its best-selling BlackBerry phone, the  “BlackBerry Pearl,” with the hope that it could move the original BlackBerry beyond the boardroom and executive suites and into more consumers’ hands. It is the first BlackBerry that comes equipped with the usual features of high-end smartphones, as well as a camera and media playback, yet still provides all the e-mail functions that made Blackberry a hit among executives.</a:t>
            </a:r>
          </a:p>
          <a:p>
            <a:pPr>
              <a:lnSpc>
                <a:spcPct val="120000"/>
              </a:lnSpc>
              <a:spcAft>
                <a:spcPts val="1600"/>
              </a:spcAft>
            </a:pPr>
            <a:r>
              <a:rPr lang="en-US" sz="2000" dirty="0">
                <a:latin typeface="Antenna Light" panose="02000503000000020004" pitchFamily="50" charset="0"/>
                <a:ea typeface="Calibri" panose="020F0502020204030204" pitchFamily="34" charset="0"/>
                <a:cs typeface="Times New Roman" panose="02020603050405020304" pitchFamily="18" charset="0"/>
              </a:rPr>
              <a:t>Research In Motion (RIM) launched the BlackBerry wireless, handheld device in 1999. The BlackBerry heralded the  launch of smartphones for business users by supporting push e-mail, mobile telephone, text messaging, Internet faxing, Web browsing, and other wireless information services. BlackBerry made headway in the marketplace by first concentrating on e-mail and capturing the “Boardroom” market segment.</a:t>
            </a:r>
          </a:p>
          <a:p>
            <a:pPr>
              <a:lnSpc>
                <a:spcPct val="120000"/>
              </a:lnSpc>
              <a:spcAft>
                <a:spcPts val="1600"/>
              </a:spcAft>
            </a:pPr>
            <a:r>
              <a:rPr lang="en-US" sz="2000" dirty="0">
                <a:latin typeface="Antenna Light" panose="02000503000000020004" pitchFamily="50" charset="0"/>
                <a:ea typeface="Calibri" panose="020F0502020204030204" pitchFamily="34" charset="0"/>
                <a:cs typeface="Times New Roman" panose="02020603050405020304" pitchFamily="18" charset="0"/>
              </a:rPr>
              <a:t>Its primary competition came in the form of the Palm Treo, a line of smartphones originally acquired and developed  by Handspring. In its early years, the market for smartphones thus was dominated by Palm and RIM.</a:t>
            </a:r>
          </a:p>
          <a:p>
            <a:pPr>
              <a:lnSpc>
                <a:spcPct val="120000"/>
              </a:lnSpc>
              <a:spcAft>
                <a:spcPts val="1600"/>
              </a:spcAft>
            </a:pPr>
            <a:r>
              <a:rPr lang="en-US" sz="2000" dirty="0">
                <a:latin typeface="Antenna Light" panose="02000503000000020004" pitchFamily="50" charset="0"/>
                <a:ea typeface="Calibri" panose="020F0502020204030204" pitchFamily="34" charset="0"/>
                <a:cs typeface="Times New Roman" panose="02020603050405020304" pitchFamily="18" charset="0"/>
              </a:rPr>
              <a:t>In summer 2006, Motorola launched its Motorola Q, touting its thin design, and positioned it as an attractive  alternative to the BlackBerry. </a:t>
            </a:r>
          </a:p>
          <a:p>
            <a:pPr>
              <a:lnSpc>
                <a:spcPct val="120000"/>
              </a:lnSpc>
              <a:spcAft>
                <a:spcPts val="1600"/>
              </a:spcAft>
            </a:pPr>
            <a:r>
              <a:rPr lang="en-US" sz="2000" dirty="0">
                <a:latin typeface="Antenna Light" panose="02000503000000020004" pitchFamily="50" charset="0"/>
                <a:ea typeface="Calibri" panose="020F0502020204030204" pitchFamily="34" charset="0"/>
                <a:cs typeface="Times New Roman" panose="02020603050405020304" pitchFamily="18" charset="0"/>
              </a:rPr>
              <a:t>By fall of 2006, the Blackberry faced competition from a number of smartphones, including several Nokia models  (E70, E62, 9300), the Palm Treo, and the Motorola Q, all of which offered multimedia capabilities as well as e-mail connectivity (see Appendix I).</a:t>
            </a:r>
          </a:p>
        </p:txBody>
      </p:sp>
    </p:spTree>
    <p:extLst>
      <p:ext uri="{BB962C8B-B14F-4D97-AF65-F5344CB8AC3E}">
        <p14:creationId xmlns:p14="http://schemas.microsoft.com/office/powerpoint/2010/main" val="202694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509240" cy="6217087"/>
          </a:xfrm>
          <a:prstGeom prst="rect">
            <a:avLst/>
          </a:prstGeom>
          <a:noFill/>
        </p:spPr>
        <p:txBody>
          <a:bodyPr wrap="square">
            <a:spAutoFit/>
          </a:bodyPr>
          <a:lstStyle/>
          <a:p>
            <a:pPr>
              <a:lnSpc>
                <a:spcPct val="120000"/>
              </a:lnSpc>
              <a:spcAft>
                <a:spcPts val="1600"/>
              </a:spcAft>
            </a:pPr>
            <a:r>
              <a:rPr lang="en-US" sz="2000" dirty="0">
                <a:effectLst/>
                <a:latin typeface="Antenna Bold" panose="02000503000000020004" pitchFamily="50" charset="0"/>
                <a:ea typeface="Calibri" panose="020F0502020204030204" pitchFamily="34" charset="0"/>
                <a:cs typeface="Times New Roman" panose="02020603050405020304" pitchFamily="18" charset="0"/>
              </a:rPr>
              <a:t>The Strategic Rationale for the Blackberry Pearl </a:t>
            </a:r>
          </a:p>
          <a:p>
            <a:pPr>
              <a:lnSpc>
                <a:spcPct val="120000"/>
              </a:lnSpc>
              <a:spcAft>
                <a:spcPts val="1600"/>
              </a:spcAft>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In 2005, world shipments of mobile phones totaled approximately 800 million units, and smartphones represented  about 4.7% of these. At the end of 2005, within the smartphone category, Nokia had the highest market share (54.3%), followed by Palm (9.2%), RIM(7%), Motorola (4.6%) and Sony Ericsson (0.6%). </a:t>
            </a:r>
          </a:p>
          <a:p>
            <a:pPr>
              <a:lnSpc>
                <a:spcPct val="120000"/>
              </a:lnSpc>
              <a:spcAft>
                <a:spcPts val="1600"/>
              </a:spcAft>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In exploring options to expand its market base beyond the corporate boardroom in the United States, which the  Blackberry already dominated, RIM management considered the Blackberry Pearl a strategic opportunity. With the Pearl, RIM expected that it could expand its customer base, combat growing competition from rival phone makers, and retain its dominant position in the growing market for multifunction wireless communication phones. </a:t>
            </a:r>
          </a:p>
          <a:p>
            <a:pPr>
              <a:lnSpc>
                <a:spcPct val="120000"/>
              </a:lnSpc>
              <a:spcAft>
                <a:spcPts val="1600"/>
              </a:spcAft>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According to Larry </a:t>
            </a:r>
            <a:r>
              <a:rPr lang="en-US" sz="2000" dirty="0" err="1">
                <a:effectLst/>
                <a:latin typeface="Antenna Light" panose="02000503000000020004" pitchFamily="50" charset="0"/>
                <a:ea typeface="Calibri" panose="020F0502020204030204" pitchFamily="34" charset="0"/>
                <a:cs typeface="Times New Roman" panose="02020603050405020304" pitchFamily="18" charset="0"/>
              </a:rPr>
              <a:t>Conlee</a:t>
            </a:r>
            <a:r>
              <a:rPr lang="en-US" sz="2000" dirty="0">
                <a:effectLst/>
                <a:latin typeface="Antenna Light" panose="02000503000000020004" pitchFamily="50" charset="0"/>
                <a:ea typeface="Calibri" panose="020F0502020204030204" pitchFamily="34" charset="0"/>
                <a:cs typeface="Times New Roman" panose="02020603050405020304" pitchFamily="18" charset="0"/>
              </a:rPr>
              <a:t>, Chief Operating Officer of RIM, “It really is our attempt to take BlackBerry out of the  boardroom. We listened to the research, we talked to focus groups and our carrier partners, and we asked what was needed to take BlackBerry out of the boardroom and to a broader audience.” Research showed that in 2006, camera  phones accounted for approximately 85% of the mobile phone market, and 23% of phones offered mp3 capabilities. A survey of consumers who own a phone with mp3 capabilities indicated that 13% use the mp3 feature on their phone everyday, and 70% use it at least once a week. With the Pearl, RIM expects that BlackBerry will finally catch up with its competition in the multimedia department, with features like a 1.3-megapixel camera, a music and video player, and more stylish looks.</a:t>
            </a:r>
            <a:endParaRPr lang="en-US" sz="2000" dirty="0">
              <a:latin typeface="Antenna Light" panose="02000503000000020004"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529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pic>
        <p:nvPicPr>
          <p:cNvPr id="12" name="Picture 11">
            <a:extLst>
              <a:ext uri="{FF2B5EF4-FFF2-40B4-BE49-F238E27FC236}">
                <a16:creationId xmlns:a16="http://schemas.microsoft.com/office/drawing/2014/main" id="{3CFEFC83-AD73-4BD6-A14D-E75F227E1E4F}"/>
              </a:ext>
            </a:extLst>
          </p:cNvPr>
          <p:cNvPicPr>
            <a:picLocks noChangeAspect="1"/>
          </p:cNvPicPr>
          <p:nvPr/>
        </p:nvPicPr>
        <p:blipFill>
          <a:blip r:embed="rId6"/>
          <a:stretch>
            <a:fillRect/>
          </a:stretch>
        </p:blipFill>
        <p:spPr>
          <a:xfrm>
            <a:off x="2371565" y="1179426"/>
            <a:ext cx="6903177" cy="7987962"/>
          </a:xfrm>
          <a:prstGeom prst="rect">
            <a:avLst/>
          </a:prstGeom>
        </p:spPr>
      </p:pic>
      <p:pic>
        <p:nvPicPr>
          <p:cNvPr id="14" name="Picture 13">
            <a:extLst>
              <a:ext uri="{FF2B5EF4-FFF2-40B4-BE49-F238E27FC236}">
                <a16:creationId xmlns:a16="http://schemas.microsoft.com/office/drawing/2014/main" id="{64EA0008-F29E-445C-8F9E-B3B5DDA2B08F}"/>
              </a:ext>
            </a:extLst>
          </p:cNvPr>
          <p:cNvPicPr>
            <a:picLocks noChangeAspect="1"/>
          </p:cNvPicPr>
          <p:nvPr/>
        </p:nvPicPr>
        <p:blipFill>
          <a:blip r:embed="rId7"/>
          <a:stretch>
            <a:fillRect/>
          </a:stretch>
        </p:blipFill>
        <p:spPr>
          <a:xfrm>
            <a:off x="9400027" y="1219200"/>
            <a:ext cx="7038975" cy="2362200"/>
          </a:xfrm>
          <a:prstGeom prst="rect">
            <a:avLst/>
          </a:prstGeom>
        </p:spPr>
      </p:pic>
      <p:pic>
        <p:nvPicPr>
          <p:cNvPr id="17" name="Picture 16">
            <a:extLst>
              <a:ext uri="{FF2B5EF4-FFF2-40B4-BE49-F238E27FC236}">
                <a16:creationId xmlns:a16="http://schemas.microsoft.com/office/drawing/2014/main" id="{F2906F7B-031E-45B1-AF29-96E5F251C98C}"/>
              </a:ext>
            </a:extLst>
          </p:cNvPr>
          <p:cNvPicPr>
            <a:picLocks noChangeAspect="1"/>
          </p:cNvPicPr>
          <p:nvPr/>
        </p:nvPicPr>
        <p:blipFill>
          <a:blip r:embed="rId8"/>
          <a:stretch>
            <a:fillRect/>
          </a:stretch>
        </p:blipFill>
        <p:spPr>
          <a:xfrm>
            <a:off x="10233738" y="3717601"/>
            <a:ext cx="5371551" cy="838198"/>
          </a:xfrm>
          <a:prstGeom prst="rect">
            <a:avLst/>
          </a:prstGeom>
        </p:spPr>
      </p:pic>
    </p:spTree>
    <p:extLst>
      <p:ext uri="{BB962C8B-B14F-4D97-AF65-F5344CB8AC3E}">
        <p14:creationId xmlns:p14="http://schemas.microsoft.com/office/powerpoint/2010/main" val="79321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grpSp>
        <p:nvGrpSpPr>
          <p:cNvPr id="28" name="Group 27">
            <a:extLst>
              <a:ext uri="{FF2B5EF4-FFF2-40B4-BE49-F238E27FC236}">
                <a16:creationId xmlns:a16="http://schemas.microsoft.com/office/drawing/2014/main" id="{D514457E-689E-421C-895E-AE9554EFDC8F}"/>
              </a:ext>
            </a:extLst>
          </p:cNvPr>
          <p:cNvGrpSpPr/>
          <p:nvPr/>
        </p:nvGrpSpPr>
        <p:grpSpPr>
          <a:xfrm>
            <a:off x="3999554" y="838200"/>
            <a:ext cx="8910369" cy="2192657"/>
            <a:chOff x="3999554" y="903947"/>
            <a:chExt cx="8910369" cy="2192657"/>
          </a:xfrm>
        </p:grpSpPr>
        <p:pic>
          <p:nvPicPr>
            <p:cNvPr id="12" name="Picture 11">
              <a:extLst>
                <a:ext uri="{FF2B5EF4-FFF2-40B4-BE49-F238E27FC236}">
                  <a16:creationId xmlns:a16="http://schemas.microsoft.com/office/drawing/2014/main" id="{63F81D33-8062-40B6-8B40-0DFF45D80D2A}"/>
                </a:ext>
              </a:extLst>
            </p:cNvPr>
            <p:cNvPicPr>
              <a:picLocks noChangeAspect="1"/>
            </p:cNvPicPr>
            <p:nvPr/>
          </p:nvPicPr>
          <p:blipFill>
            <a:blip r:embed="rId6"/>
            <a:stretch>
              <a:fillRect/>
            </a:stretch>
          </p:blipFill>
          <p:spPr>
            <a:xfrm>
              <a:off x="3999554" y="903947"/>
              <a:ext cx="8910369" cy="1881078"/>
            </a:xfrm>
            <a:prstGeom prst="rect">
              <a:avLst/>
            </a:prstGeom>
          </p:spPr>
        </p:pic>
        <p:sp>
          <p:nvSpPr>
            <p:cNvPr id="15" name="TextBox 14">
              <a:extLst>
                <a:ext uri="{FF2B5EF4-FFF2-40B4-BE49-F238E27FC236}">
                  <a16:creationId xmlns:a16="http://schemas.microsoft.com/office/drawing/2014/main" id="{967CB66A-3C9A-4C8F-A634-8DA54300F754}"/>
                </a:ext>
              </a:extLst>
            </p:cNvPr>
            <p:cNvSpPr txBox="1"/>
            <p:nvPr/>
          </p:nvSpPr>
          <p:spPr>
            <a:xfrm>
              <a:off x="6159500" y="2819605"/>
              <a:ext cx="5029200" cy="276999"/>
            </a:xfrm>
            <a:prstGeom prst="rect">
              <a:avLst/>
            </a:prstGeom>
            <a:noFill/>
          </p:spPr>
          <p:txBody>
            <a:bodyPr wrap="square" rtlCol="0">
              <a:spAutoFit/>
            </a:bodyPr>
            <a:lstStyle/>
            <a:p>
              <a:pPr algn="ctr"/>
              <a:r>
                <a:rPr lang="es-CO" sz="1200" dirty="0" err="1">
                  <a:solidFill>
                    <a:schemeClr val="bg1">
                      <a:lumMod val="65000"/>
                    </a:schemeClr>
                  </a:solidFill>
                  <a:latin typeface="Antenna Light" panose="02000503000000020004" pitchFamily="50" charset="0"/>
                </a:rPr>
                <a:t>Exhibit</a:t>
              </a:r>
              <a:r>
                <a:rPr lang="es-CO" sz="1200" dirty="0">
                  <a:solidFill>
                    <a:schemeClr val="bg1">
                      <a:lumMod val="65000"/>
                    </a:schemeClr>
                  </a:solidFill>
                  <a:latin typeface="Antenna Light" panose="02000503000000020004" pitchFamily="50" charset="0"/>
                </a:rPr>
                <a:t> 3: smartphone </a:t>
              </a:r>
              <a:r>
                <a:rPr lang="es-CO" sz="1200" dirty="0" err="1">
                  <a:solidFill>
                    <a:schemeClr val="bg1">
                      <a:lumMod val="65000"/>
                    </a:schemeClr>
                  </a:solidFill>
                  <a:latin typeface="Antenna Light" panose="02000503000000020004" pitchFamily="50" charset="0"/>
                </a:rPr>
                <a:t>specifications</a:t>
              </a:r>
              <a:endParaRPr lang="es-CO" sz="1200" dirty="0">
                <a:solidFill>
                  <a:schemeClr val="bg1">
                    <a:lumMod val="65000"/>
                  </a:schemeClr>
                </a:solidFill>
                <a:latin typeface="Antenna Light" panose="02000503000000020004" pitchFamily="50" charset="0"/>
              </a:endParaRPr>
            </a:p>
          </p:txBody>
        </p:sp>
      </p:grpSp>
      <p:grpSp>
        <p:nvGrpSpPr>
          <p:cNvPr id="27" name="Group 26">
            <a:extLst>
              <a:ext uri="{FF2B5EF4-FFF2-40B4-BE49-F238E27FC236}">
                <a16:creationId xmlns:a16="http://schemas.microsoft.com/office/drawing/2014/main" id="{C766B916-7CC9-4023-AD58-5650C4CE0A58}"/>
              </a:ext>
            </a:extLst>
          </p:cNvPr>
          <p:cNvGrpSpPr/>
          <p:nvPr/>
        </p:nvGrpSpPr>
        <p:grpSpPr>
          <a:xfrm>
            <a:off x="3999554" y="3645256"/>
            <a:ext cx="8910368" cy="5315566"/>
            <a:chOff x="3999554" y="3554185"/>
            <a:chExt cx="8910368" cy="5315566"/>
          </a:xfrm>
        </p:grpSpPr>
        <p:grpSp>
          <p:nvGrpSpPr>
            <p:cNvPr id="25" name="Group 24">
              <a:extLst>
                <a:ext uri="{FF2B5EF4-FFF2-40B4-BE49-F238E27FC236}">
                  <a16:creationId xmlns:a16="http://schemas.microsoft.com/office/drawing/2014/main" id="{EBF4E222-2B17-4756-B3E6-31EEB7057935}"/>
                </a:ext>
              </a:extLst>
            </p:cNvPr>
            <p:cNvGrpSpPr/>
            <p:nvPr/>
          </p:nvGrpSpPr>
          <p:grpSpPr>
            <a:xfrm>
              <a:off x="3999554" y="3554185"/>
              <a:ext cx="8910368" cy="5038567"/>
              <a:chOff x="7728680" y="4286251"/>
              <a:chExt cx="6210300" cy="3511753"/>
            </a:xfrm>
          </p:grpSpPr>
          <p:pic>
            <p:nvPicPr>
              <p:cNvPr id="19" name="Picture 18">
                <a:extLst>
                  <a:ext uri="{FF2B5EF4-FFF2-40B4-BE49-F238E27FC236}">
                    <a16:creationId xmlns:a16="http://schemas.microsoft.com/office/drawing/2014/main" id="{927622C7-F676-47E4-91E8-F8DBDAF03623}"/>
                  </a:ext>
                </a:extLst>
              </p:cNvPr>
              <p:cNvPicPr>
                <a:picLocks noChangeAspect="1"/>
              </p:cNvPicPr>
              <p:nvPr/>
            </p:nvPicPr>
            <p:blipFill>
              <a:blip r:embed="rId7"/>
              <a:stretch>
                <a:fillRect/>
              </a:stretch>
            </p:blipFill>
            <p:spPr>
              <a:xfrm>
                <a:off x="7728680" y="4286251"/>
                <a:ext cx="6210300" cy="2552700"/>
              </a:xfrm>
              <a:prstGeom prst="rect">
                <a:avLst/>
              </a:prstGeom>
            </p:spPr>
          </p:pic>
          <p:pic>
            <p:nvPicPr>
              <p:cNvPr id="22" name="Picture 21">
                <a:extLst>
                  <a:ext uri="{FF2B5EF4-FFF2-40B4-BE49-F238E27FC236}">
                    <a16:creationId xmlns:a16="http://schemas.microsoft.com/office/drawing/2014/main" id="{94E10CAB-8763-4D69-A0C7-5AD8C9282DFE}"/>
                  </a:ext>
                </a:extLst>
              </p:cNvPr>
              <p:cNvPicPr>
                <a:picLocks noChangeAspect="1"/>
              </p:cNvPicPr>
              <p:nvPr/>
            </p:nvPicPr>
            <p:blipFill>
              <a:blip r:embed="rId8"/>
              <a:stretch>
                <a:fillRect/>
              </a:stretch>
            </p:blipFill>
            <p:spPr>
              <a:xfrm>
                <a:off x="7752492" y="6858000"/>
                <a:ext cx="6162675" cy="504825"/>
              </a:xfrm>
              <a:prstGeom prst="rect">
                <a:avLst/>
              </a:prstGeom>
            </p:spPr>
          </p:pic>
          <p:pic>
            <p:nvPicPr>
              <p:cNvPr id="24" name="Picture 23">
                <a:extLst>
                  <a:ext uri="{FF2B5EF4-FFF2-40B4-BE49-F238E27FC236}">
                    <a16:creationId xmlns:a16="http://schemas.microsoft.com/office/drawing/2014/main" id="{830F8B64-96EB-473C-A798-8389405B4EDF}"/>
                  </a:ext>
                </a:extLst>
              </p:cNvPr>
              <p:cNvPicPr>
                <a:picLocks noChangeAspect="1"/>
              </p:cNvPicPr>
              <p:nvPr/>
            </p:nvPicPr>
            <p:blipFill>
              <a:blip r:embed="rId9"/>
              <a:stretch>
                <a:fillRect/>
              </a:stretch>
            </p:blipFill>
            <p:spPr>
              <a:xfrm>
                <a:off x="7762017" y="7397954"/>
                <a:ext cx="6153150" cy="400050"/>
              </a:xfrm>
              <a:prstGeom prst="rect">
                <a:avLst/>
              </a:prstGeom>
            </p:spPr>
          </p:pic>
        </p:grpSp>
        <p:sp>
          <p:nvSpPr>
            <p:cNvPr id="26" name="TextBox 25">
              <a:extLst>
                <a:ext uri="{FF2B5EF4-FFF2-40B4-BE49-F238E27FC236}">
                  <a16:creationId xmlns:a16="http://schemas.microsoft.com/office/drawing/2014/main" id="{4DCDEFE7-735B-49BD-B701-9E97215E1F33}"/>
                </a:ext>
              </a:extLst>
            </p:cNvPr>
            <p:cNvSpPr txBox="1"/>
            <p:nvPr/>
          </p:nvSpPr>
          <p:spPr>
            <a:xfrm>
              <a:off x="6159500" y="8592752"/>
              <a:ext cx="5029200" cy="276999"/>
            </a:xfrm>
            <a:prstGeom prst="rect">
              <a:avLst/>
            </a:prstGeom>
            <a:noFill/>
          </p:spPr>
          <p:txBody>
            <a:bodyPr wrap="square" rtlCol="0">
              <a:spAutoFit/>
            </a:bodyPr>
            <a:lstStyle/>
            <a:p>
              <a:pPr algn="ctr"/>
              <a:r>
                <a:rPr lang="es-CO" sz="1200" dirty="0" err="1">
                  <a:solidFill>
                    <a:schemeClr val="bg1">
                      <a:lumMod val="65000"/>
                    </a:schemeClr>
                  </a:solidFill>
                  <a:latin typeface="Antenna Light" panose="02000503000000020004" pitchFamily="50" charset="0"/>
                </a:rPr>
                <a:t>Exhibit</a:t>
              </a:r>
              <a:r>
                <a:rPr lang="es-CO" sz="1200" dirty="0">
                  <a:solidFill>
                    <a:schemeClr val="bg1">
                      <a:lumMod val="65000"/>
                    </a:schemeClr>
                  </a:solidFill>
                  <a:latin typeface="Antenna Light" panose="02000503000000020004" pitchFamily="50" charset="0"/>
                </a:rPr>
                <a:t> 4: </a:t>
              </a:r>
              <a:r>
                <a:rPr lang="es-CO" sz="1200" dirty="0" err="1">
                  <a:solidFill>
                    <a:schemeClr val="bg1">
                      <a:lumMod val="65000"/>
                    </a:schemeClr>
                  </a:solidFill>
                  <a:latin typeface="Antenna Light" panose="02000503000000020004" pitchFamily="50" charset="0"/>
                </a:rPr>
                <a:t>Segment</a:t>
              </a:r>
              <a:r>
                <a:rPr lang="es-CO" sz="1200" dirty="0">
                  <a:solidFill>
                    <a:schemeClr val="bg1">
                      <a:lumMod val="65000"/>
                    </a:schemeClr>
                  </a:solidFill>
                  <a:latin typeface="Antenna Light" panose="02000503000000020004" pitchFamily="50" charset="0"/>
                </a:rPr>
                <a:t> Data</a:t>
              </a:r>
            </a:p>
          </p:txBody>
        </p:sp>
      </p:grpSp>
    </p:spTree>
    <p:extLst>
      <p:ext uri="{BB962C8B-B14F-4D97-AF65-F5344CB8AC3E}">
        <p14:creationId xmlns:p14="http://schemas.microsoft.com/office/powerpoint/2010/main" val="3204249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052040" cy="4330416"/>
          </a:xfrm>
          <a:prstGeom prst="rect">
            <a:avLst/>
          </a:prstGeom>
          <a:noFill/>
        </p:spPr>
        <p:txBody>
          <a:bodyPr wrap="square">
            <a:spAutoFit/>
          </a:bodyPr>
          <a:lstStyle/>
          <a:p>
            <a:pPr>
              <a:lnSpc>
                <a:spcPct val="120000"/>
              </a:lnSpc>
              <a:spcAft>
                <a:spcPts val="1600"/>
              </a:spcAft>
            </a:pPr>
            <a:r>
              <a:rPr lang="en-US" sz="2200" dirty="0">
                <a:effectLst/>
                <a:latin typeface="Antenna Light" panose="02000503000000020004" pitchFamily="50" charset="0"/>
                <a:ea typeface="Calibri" panose="020F0502020204030204" pitchFamily="34" charset="0"/>
                <a:cs typeface="Times New Roman" panose="02020603050405020304" pitchFamily="18" charset="0"/>
              </a:rPr>
              <a:t>The main decision problem facing RIM is whether to position Blackberry Pearl as a new item for its current customers who are mainly business professionals, or whether to position it in a manner that will bring in new segments (e.g., younger people who are not professionals) to the RIM family.</a:t>
            </a:r>
          </a:p>
          <a:p>
            <a:pPr>
              <a:lnSpc>
                <a:spcPct val="120000"/>
              </a:lnSpc>
              <a:spcAft>
                <a:spcPts val="1600"/>
              </a:spcAft>
            </a:pPr>
            <a:r>
              <a:rPr lang="en-US" sz="2200" dirty="0">
                <a:latin typeface="Antenna Bold" panose="02000503000000020004" pitchFamily="50" charset="0"/>
                <a:ea typeface="Calibri" panose="020F0502020204030204" pitchFamily="34" charset="0"/>
                <a:cs typeface="Times New Roman" panose="02020603050405020304" pitchFamily="18" charset="0"/>
              </a:rPr>
              <a:t>Question 1 </a:t>
            </a:r>
            <a:br>
              <a:rPr lang="en-US" sz="2200" dirty="0">
                <a:latin typeface="Antenna Light" panose="02000503000000020004" pitchFamily="50" charset="0"/>
                <a:ea typeface="Calibri" panose="020F0502020204030204" pitchFamily="34" charset="0"/>
                <a:cs typeface="Times New Roman" panose="02020603050405020304" pitchFamily="18" charset="0"/>
              </a:rPr>
            </a:br>
            <a:r>
              <a:rPr lang="en-US" sz="2200" dirty="0">
                <a:latin typeface="Antenna Light" panose="02000503000000020004" pitchFamily="50" charset="0"/>
                <a:ea typeface="Calibri" panose="020F0502020204030204" pitchFamily="34" charset="0"/>
                <a:cs typeface="Times New Roman" panose="02020603050405020304" pitchFamily="18" charset="0"/>
              </a:rPr>
              <a:t>Describe the two (or, if applicable, three) dimensions underlying the perceptual maps that you generated. Based on these maps, how do people perceive the BlackBerry Pearl in the three segments?</a:t>
            </a:r>
          </a:p>
          <a:p>
            <a:pPr>
              <a:lnSpc>
                <a:spcPct val="120000"/>
              </a:lnSpc>
              <a:spcAft>
                <a:spcPts val="1600"/>
              </a:spcAft>
            </a:pPr>
            <a:r>
              <a:rPr lang="en-US" sz="2200" dirty="0">
                <a:latin typeface="Antenna Bold" panose="02000503000000020004" pitchFamily="50" charset="0"/>
                <a:ea typeface="Calibri" panose="020F0502020204030204" pitchFamily="34" charset="0"/>
                <a:cs typeface="Times New Roman" panose="02020603050405020304" pitchFamily="18" charset="0"/>
              </a:rPr>
              <a:t>R. </a:t>
            </a:r>
            <a:r>
              <a:rPr lang="en-US" sz="2200" dirty="0">
                <a:latin typeface="Antenna Light" panose="02000503000000020004" pitchFamily="50" charset="0"/>
                <a:ea typeface="Calibri" panose="020F0502020204030204" pitchFamily="34" charset="0"/>
                <a:cs typeface="Times New Roman" panose="02020603050405020304" pitchFamily="18" charset="0"/>
              </a:rPr>
              <a:t>Looking at the Dimensions portion of the </a:t>
            </a:r>
            <a:r>
              <a:rPr lang="en-US" sz="2200" dirty="0" err="1">
                <a:latin typeface="Antenna Light" panose="02000503000000020004" pitchFamily="50" charset="0"/>
                <a:ea typeface="Calibri" panose="020F0502020204030204" pitchFamily="34" charset="0"/>
                <a:cs typeface="Times New Roman" panose="02020603050405020304" pitchFamily="18" charset="0"/>
              </a:rPr>
              <a:t>Enginius</a:t>
            </a:r>
            <a:r>
              <a:rPr lang="en-US" sz="2200" dirty="0">
                <a:latin typeface="Antenna Light" panose="02000503000000020004" pitchFamily="50" charset="0"/>
                <a:ea typeface="Calibri" panose="020F0502020204030204" pitchFamily="34" charset="0"/>
                <a:cs typeface="Times New Roman" panose="02020603050405020304" pitchFamily="18" charset="0"/>
              </a:rPr>
              <a:t> report, we conclude that two dimensions explain cumulatively 73.8%  of variance and three dimensions explain 91.3%. </a:t>
            </a:r>
          </a:p>
          <a:p>
            <a:pPr>
              <a:lnSpc>
                <a:spcPct val="120000"/>
              </a:lnSpc>
              <a:spcAft>
                <a:spcPts val="1600"/>
              </a:spcAft>
            </a:pPr>
            <a:endParaRPr lang="en-US" sz="2200" dirty="0">
              <a:latin typeface="Antenna Light" panose="02000503000000020004" pitchFamily="50"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687DB8CB-1872-4E0C-B685-9ABCB1B5BBD6}"/>
              </a:ext>
            </a:extLst>
          </p:cNvPr>
          <p:cNvPicPr>
            <a:picLocks noChangeAspect="1"/>
          </p:cNvPicPr>
          <p:nvPr/>
        </p:nvPicPr>
        <p:blipFill>
          <a:blip r:embed="rId6"/>
          <a:stretch>
            <a:fillRect/>
          </a:stretch>
        </p:blipFill>
        <p:spPr>
          <a:xfrm>
            <a:off x="4717460" y="5538203"/>
            <a:ext cx="7141204" cy="3394749"/>
          </a:xfrm>
          <a:prstGeom prst="rect">
            <a:avLst/>
          </a:prstGeom>
        </p:spPr>
      </p:pic>
    </p:spTree>
    <p:extLst>
      <p:ext uri="{BB962C8B-B14F-4D97-AF65-F5344CB8AC3E}">
        <p14:creationId xmlns:p14="http://schemas.microsoft.com/office/powerpoint/2010/main" val="389366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pic>
        <p:nvPicPr>
          <p:cNvPr id="12" name="Picture 11">
            <a:extLst>
              <a:ext uri="{FF2B5EF4-FFF2-40B4-BE49-F238E27FC236}">
                <a16:creationId xmlns:a16="http://schemas.microsoft.com/office/drawing/2014/main" id="{35C20BDE-AB95-4E29-8335-C82B079457D7}"/>
              </a:ext>
            </a:extLst>
          </p:cNvPr>
          <p:cNvPicPr>
            <a:picLocks noChangeAspect="1"/>
          </p:cNvPicPr>
          <p:nvPr/>
        </p:nvPicPr>
        <p:blipFill>
          <a:blip r:embed="rId6"/>
          <a:stretch>
            <a:fillRect/>
          </a:stretch>
        </p:blipFill>
        <p:spPr>
          <a:xfrm>
            <a:off x="812342" y="1336013"/>
            <a:ext cx="7551511" cy="7572314"/>
          </a:xfrm>
          <a:prstGeom prst="rect">
            <a:avLst/>
          </a:prstGeom>
        </p:spPr>
      </p:pic>
      <p:pic>
        <p:nvPicPr>
          <p:cNvPr id="15" name="Picture 14">
            <a:extLst>
              <a:ext uri="{FF2B5EF4-FFF2-40B4-BE49-F238E27FC236}">
                <a16:creationId xmlns:a16="http://schemas.microsoft.com/office/drawing/2014/main" id="{0A592064-84EE-4E05-8806-916B1EB6499F}"/>
              </a:ext>
            </a:extLst>
          </p:cNvPr>
          <p:cNvPicPr>
            <a:picLocks noChangeAspect="1"/>
          </p:cNvPicPr>
          <p:nvPr/>
        </p:nvPicPr>
        <p:blipFill>
          <a:blip r:embed="rId7"/>
          <a:stretch>
            <a:fillRect/>
          </a:stretch>
        </p:blipFill>
        <p:spPr>
          <a:xfrm>
            <a:off x="9257901" y="1204826"/>
            <a:ext cx="6270212" cy="7500814"/>
          </a:xfrm>
          <a:prstGeom prst="rect">
            <a:avLst/>
          </a:prstGeom>
        </p:spPr>
      </p:pic>
    </p:spTree>
    <p:extLst>
      <p:ext uri="{BB962C8B-B14F-4D97-AF65-F5344CB8AC3E}">
        <p14:creationId xmlns:p14="http://schemas.microsoft.com/office/powerpoint/2010/main" val="207086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pic>
        <p:nvPicPr>
          <p:cNvPr id="13" name="Picture 12">
            <a:extLst>
              <a:ext uri="{FF2B5EF4-FFF2-40B4-BE49-F238E27FC236}">
                <a16:creationId xmlns:a16="http://schemas.microsoft.com/office/drawing/2014/main" id="{23760A68-A735-42F1-B1C4-4F329DEAF710}"/>
              </a:ext>
            </a:extLst>
          </p:cNvPr>
          <p:cNvPicPr>
            <a:picLocks noChangeAspect="1"/>
          </p:cNvPicPr>
          <p:nvPr/>
        </p:nvPicPr>
        <p:blipFill>
          <a:blip r:embed="rId6"/>
          <a:stretch>
            <a:fillRect/>
          </a:stretch>
        </p:blipFill>
        <p:spPr>
          <a:xfrm>
            <a:off x="1007017" y="1412198"/>
            <a:ext cx="7377205" cy="7356938"/>
          </a:xfrm>
          <a:prstGeom prst="rect">
            <a:avLst/>
          </a:prstGeom>
        </p:spPr>
      </p:pic>
      <p:pic>
        <p:nvPicPr>
          <p:cNvPr id="16" name="Picture 15">
            <a:extLst>
              <a:ext uri="{FF2B5EF4-FFF2-40B4-BE49-F238E27FC236}">
                <a16:creationId xmlns:a16="http://schemas.microsoft.com/office/drawing/2014/main" id="{0409A8B3-DD9E-4D93-8D03-7B517D443AEE}"/>
              </a:ext>
            </a:extLst>
          </p:cNvPr>
          <p:cNvPicPr>
            <a:picLocks noChangeAspect="1"/>
          </p:cNvPicPr>
          <p:nvPr/>
        </p:nvPicPr>
        <p:blipFill>
          <a:blip r:embed="rId7"/>
          <a:stretch>
            <a:fillRect/>
          </a:stretch>
        </p:blipFill>
        <p:spPr>
          <a:xfrm>
            <a:off x="9436100" y="1450156"/>
            <a:ext cx="5943600" cy="7323916"/>
          </a:xfrm>
          <a:prstGeom prst="rect">
            <a:avLst/>
          </a:prstGeom>
        </p:spPr>
      </p:pic>
    </p:spTree>
    <p:extLst>
      <p:ext uri="{BB962C8B-B14F-4D97-AF65-F5344CB8AC3E}">
        <p14:creationId xmlns:p14="http://schemas.microsoft.com/office/powerpoint/2010/main" val="3169048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57A153D163A8794184DCF4DF6EE9E719" ma:contentTypeVersion="4" ma:contentTypeDescription="Crear nuevo documento." ma:contentTypeScope="" ma:versionID="aad2e8dec1bf0927889ff510c9c8bf99">
  <xsd:schema xmlns:xsd="http://www.w3.org/2001/XMLSchema" xmlns:xs="http://www.w3.org/2001/XMLSchema" xmlns:p="http://schemas.microsoft.com/office/2006/metadata/properties" xmlns:ns2="299da364-5bd6-4856-b54f-296f95f3dc71" xmlns:ns3="7fe59f34-55a4-4ccc-9a2c-36cfcecf2037" targetNamespace="http://schemas.microsoft.com/office/2006/metadata/properties" ma:root="true" ma:fieldsID="942a8198ffef9cd41426a28d1b486b65" ns2:_="" ns3:_="">
    <xsd:import namespace="299da364-5bd6-4856-b54f-296f95f3dc71"/>
    <xsd:import namespace="7fe59f34-55a4-4ccc-9a2c-36cfcecf203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9da364-5bd6-4856-b54f-296f95f3dc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e59f34-55a4-4ccc-9a2c-36cfcecf2037"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A14222-FC72-4239-BD83-D23CD4F4F31A}">
  <ds:schemaRefs>
    <ds:schemaRef ds:uri="http://schemas.microsoft.com/sharepoint/v3/contenttype/forms"/>
  </ds:schemaRefs>
</ds:datastoreItem>
</file>

<file path=customXml/itemProps2.xml><?xml version="1.0" encoding="utf-8"?>
<ds:datastoreItem xmlns:ds="http://schemas.openxmlformats.org/officeDocument/2006/customXml" ds:itemID="{707EFF18-74F9-4A19-BA98-BF177013026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FA289AB-D68C-4C83-826E-6DF7477E24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9da364-5bd6-4856-b54f-296f95f3dc71"/>
    <ds:schemaRef ds:uri="7fe59f34-55a4-4ccc-9a2c-36cfcecf2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9688</TotalTime>
  <Words>1954</Words>
  <Application>Microsoft Office PowerPoint</Application>
  <PresentationFormat>Custom</PresentationFormat>
  <Paragraphs>48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Antenna Bold</vt:lpstr>
      <vt:lpstr>Antenna Light</vt:lpstr>
      <vt:lpstr>Antenna Regular</vt:lpstr>
      <vt:lpstr>Calibri</vt:lpstr>
      <vt:lpstr>Office Theme</vt:lpstr>
      <vt:lpstr>MIAD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PRESENTACION PROFESORES MIAD</dc:title>
  <dc:creator>WINDOWS</dc:creator>
  <cp:lastModifiedBy>Martinez, Uriel Eduardo</cp:lastModifiedBy>
  <cp:revision>159</cp:revision>
  <dcterms:created xsi:type="dcterms:W3CDTF">2020-09-16T22:02:32Z</dcterms:created>
  <dcterms:modified xsi:type="dcterms:W3CDTF">2023-02-16T00:57:45Z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2020-09-16T00:00:00Z</vt:filetime>
  </property>
  <property fmtid="{D5CDD505-2E9C-101B-9397-08002B2CF9AE}" pid="3" name="Creator">
    <vt:lpwstr>Adobe Illustrator 24.0 (Windows)</vt:lpwstr>
  </property>
  <property fmtid="{D5CDD505-2E9C-101B-9397-08002B2CF9AE}" pid="4" name="LastSaved">
    <vt:filetime>2020-09-16T00:00:00Z</vt:filetime>
  </property>
  <property fmtid="{D5CDD505-2E9C-101B-9397-08002B2CF9AE}" pid="5" name="ContentTypeId">
    <vt:lpwstr>0x01010057A153D163A8794184DCF4DF6EE9E719</vt:lpwstr>
  </property>
</Properties>
</file>